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14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91" r:id="rId139"/>
    <p:sldId id="392" r:id="rId140"/>
    <p:sldId id="393" r:id="rId141"/>
    <p:sldId id="394" r:id="rId142"/>
    <p:sldId id="395" r:id="rId143"/>
    <p:sldId id="396" r:id="rId144"/>
    <p:sldId id="397" r:id="rId145"/>
    <p:sldId id="398" r:id="rId146"/>
    <p:sldId id="399" r:id="rId147"/>
    <p:sldId id="400" r:id="rId148"/>
  </p:sldIdLst>
  <p:sldSz cx="9144000" cy="5143500" type="screen16x9"/>
  <p:notesSz cx="6858000" cy="9144000"/>
  <p:embeddedFontLst>
    <p:embeddedFont>
      <p:font typeface="League Spartan" panose="020B0604020202020204" charset="0"/>
      <p:regular r:id="rId150"/>
      <p:bold r:id="rId151"/>
    </p:embeddedFont>
    <p:embeddedFont>
      <p:font typeface="Calibri" panose="020F0502020204030204" pitchFamily="34" charset="0"/>
      <p:regular r:id="rId152"/>
      <p:bold r:id="rId153"/>
      <p:italic r:id="rId154"/>
      <p:boldItalic r:id="rId155"/>
    </p:embeddedFont>
    <p:embeddedFont>
      <p:font typeface="Gill Sans" panose="020B0604020202020204" charset="0"/>
      <p:regular r:id="rId156"/>
      <p:bold r:id="rId1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3AA340-FD62-4EB5-9DF3-C6E66DECC2C0}">
  <a:tblStyle styleId="{0C3AA340-FD62-4EB5-9DF3-C6E66DECC2C0}"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font" Target="fonts/font5.fntdata"/><Relationship Id="rId159" Type="http://schemas.openxmlformats.org/officeDocument/2006/relationships/viewProps" Target="view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notesMaster" Target="notesMasters/notesMaster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font" Target="fonts/font1.fntdata"/><Relationship Id="rId155" Type="http://schemas.openxmlformats.org/officeDocument/2006/relationships/font" Target="fonts/font6.fntdata"/><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slide" Target="slides/slide142.xml"/><Relationship Id="rId153" Type="http://schemas.openxmlformats.org/officeDocument/2006/relationships/font" Target="fonts/font4.fntdata"/><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slide" Target="slides/slide145.xml"/><Relationship Id="rId151" Type="http://schemas.openxmlformats.org/officeDocument/2006/relationships/font" Target="fonts/font2.fntdata"/><Relationship Id="rId156"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font" Target="fonts/font8.fntdata"/><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font" Target="fonts/font3.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youtu.be/uEPs-RL_VlQ?si=KcgDEuH1Lk5Pmvk_"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yneva.eu/en/sectors/elderly-car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yneva.eu/en/sectors/elderly-car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yneva.eu/en/sectors/elderly-car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youtu.be/twbG5yQhlMg?si=eANo4DfL4HawdB05&amp;t=11"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cb2f0d0e01_1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g2cb2f0d0e01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cb2f0d0e01_1_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1" name="Google Shape;291;g2cb2f0d0e01_1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cb347bba59_2_2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3" name="Google Shape;413;g2cb347bba59_2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748446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cb347bba59_2_3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3" name="Google Shape;423;g2cb347bba59_2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070548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cb347bba59_2_3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4" name="Google Shape;434;g2cb347bba59_2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887519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cb347bba59_2_3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4" name="Google Shape;444;g2cb347bba59_2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830267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cb347bba59_2_3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6" name="Google Shape;456;g2cb347bba59_2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327509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cb347bba59_2_3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4" name="Google Shape;464;g2cb347bba59_2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2389419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cb347bba59_2_3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3" name="Google Shape;483;g2cb347bba59_2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167084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cb34bb740c_2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g2cb34bb740c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122425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cb34bb740c_2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g2cb34bb740c_2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339623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b34bb740c_2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g2cb34bb740c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2857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cb2f0d0e01_1_2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 name="Google Shape;301;g2cb2f0d0e01_1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cb34bb740c_2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g2cb34bb740c_2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156184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cb34bb740c_2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g2cb34bb740c_2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997730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cb34bb740c_2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g2cb34bb740c_2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116319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cb34bb740c_2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g2cb34bb740c_2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581546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cb34bb740c_2_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g2cb34bb740c_2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767059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cb34bb740c_2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 name="Google Shape;221;g2cb34bb740c_2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915442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cb34bb740c_2_1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g2cb34bb740c_2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136762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cb34bb740c_2_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9" name="Google Shape;239;g2cb34bb740c_2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298948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cb34bb740c_2_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g2cb34bb740c_2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585757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cb34bb740c_2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g2cb34bb740c_2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9312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cb2f0d0e01_1_2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9" name="Google Shape;309;g2cb2f0d0e01_1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cb34bb740c_2_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g2cb34bb740c_2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460071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cb34bb740c_2_2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 name="Google Shape;278;g2cb34bb740c_2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132511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cb34bb740c_2_2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 name="Google Shape;290;g2cb34bb740c_2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093091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cb34bb740c_2_2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7" name="Google Shape;297;g2cb34bb740c_2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576441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cb34bb740c_2_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Further information: https://www.youtube.com/watch?v=5gPAFSB7qc0&amp;t=1s </a:t>
            </a:r>
            <a:endParaRPr/>
          </a:p>
        </p:txBody>
      </p:sp>
      <p:sp>
        <p:nvSpPr>
          <p:cNvPr id="314" name="Google Shape;314;g2cb34bb740c_2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735948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cb34bb740c_2_2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g2cb34bb740c_2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473161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cb34bb740c_2_2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6" name="Google Shape;336;g2cb34bb740c_2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262777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cb34bb740c_2_2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6" name="Google Shape;356;g2cb34bb740c_2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42154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cb34bb740c_2_2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9" name="Google Shape;369;g2cb34bb740c_2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258039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cb34bb740c_2_3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1" name="Google Shape;381;g2cb34bb740c_2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1876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cb2f0d0e01_1_2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7" name="Google Shape;317;g2cb2f0d0e01_1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cb34bb740c_2_3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8" name="Google Shape;388;g2cb34bb740c_2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882808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cb34bb740c_2_3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7" name="Google Shape;397;g2cb34bb740c_2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007359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cb34bb740c_2_3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6" name="Google Shape;406;g2cb34bb740c_2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87471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cb34bb740c_2_3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4" name="Google Shape;414;g2cb34bb740c_2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005235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cb34bb740c_2_3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3" name="Google Shape;423;g2cb34bb740c_2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350855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cb34bb740c_2_3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5" name="Google Shape;435;g2cb34bb740c_2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01360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cb34bb740c_2_3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7" name="Google Shape;447;g2cb34bb740c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770503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cb34bb740c_2_3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4" name="Google Shape;454;g2cb34bb740c_2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132041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cb34bb740c_2_3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1" name="Google Shape;461;g2cb34bb740c_2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347115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cb34bb740c_2_3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2" name="Google Shape;472;g2cb34bb740c_2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1853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cb2f0d0e01_1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7" name="Google Shape;327;g2cb2f0d0e01_1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cb34bb740c_2_3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2" name="Google Shape;482;g2cb34bb740c_2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959644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cb34bb740c_2_3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3" name="Google Shape;493;g2cb34bb740c_2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38415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cb34bb740c_2_4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3" name="Google Shape;503;g2cb34bb740c_2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80049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2cb34bb740c_2_4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5" name="Google Shape;515;g2cb34bb740c_2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348692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cb34bb740c_2_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3" name="Google Shape;523;g2cb34bb740c_2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512908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cb34bb740c_2_4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2" name="Google Shape;542;g2cb34bb740c_2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9872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cb2f0d0e01_1_2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de" sz="1100" b="0" i="0" u="sng" strike="noStrike" cap="none">
                <a:solidFill>
                  <a:schemeClr val="hlink"/>
                </a:solidFill>
                <a:latin typeface="Arial"/>
                <a:ea typeface="Arial"/>
                <a:cs typeface="Arial"/>
                <a:sym typeface="Arial"/>
                <a:hlinkClick r:id="rId3"/>
              </a:rPr>
              <a:t>https://youtu.be/uEPs-RL_VlQ?si=KcgDEuH1Lk5Pmvk_</a:t>
            </a:r>
            <a:endParaRPr sz="11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
        <p:nvSpPr>
          <p:cNvPr id="335" name="Google Shape;335;g2cb2f0d0e01_1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cb2f0d0e01_1_2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https://www.treatsoft.at/?mtm_campaign=treatsoftSuchAnzeigenPhysio&amp;gad_source=1&amp;gclid=CjwKCAjw_LOwBhBFEiwAmSEQAdapT68m-fWSCbuC--byGWJkpe2fkpyts_17Qk5T-KVSjufI3LaiDhoC1SAQAvD_BwE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de"/>
              <a:t>https://scythe-studio.com/en/industries/medical-software-development?gad_source=1&amp;gclid=CjwKCAjw_LOwBhBFEiwAmSEQAVF8czBocfsCnxNBzQOjvpUAbhHRNpXPqAO1LyxF13jSRyFRwvZ8wRoC5gkQAvD_BwE</a:t>
            </a:r>
            <a:endParaRPr/>
          </a:p>
          <a:p>
            <a:pPr marL="0" lvl="0" indent="0" algn="l" rtl="0">
              <a:lnSpc>
                <a:spcPct val="100000"/>
              </a:lnSpc>
              <a:spcBef>
                <a:spcPts val="0"/>
              </a:spcBef>
              <a:spcAft>
                <a:spcPts val="0"/>
              </a:spcAft>
              <a:buSzPts val="1100"/>
              <a:buNone/>
            </a:pPr>
            <a:endParaRPr/>
          </a:p>
          <a:p>
            <a:pPr marL="0" marR="0" lvl="0" indent="0" algn="l" rtl="0">
              <a:lnSpc>
                <a:spcPct val="100000"/>
              </a:lnSpc>
              <a:spcBef>
                <a:spcPts val="0"/>
              </a:spcBef>
              <a:spcAft>
                <a:spcPts val="0"/>
              </a:spcAft>
              <a:buClr>
                <a:srgbClr val="000000"/>
              </a:buClr>
              <a:buSzPts val="1100"/>
              <a:buFont typeface="Arial"/>
              <a:buNone/>
            </a:pPr>
            <a:r>
              <a:rPr lang="de" sz="1100" u="sng">
                <a:solidFill>
                  <a:schemeClr val="hlink"/>
                </a:solidFill>
                <a:hlinkClick r:id="rId3"/>
              </a:rPr>
              <a:t>https://www.myneva.eu/en/sectors/elderly-care</a:t>
            </a:r>
            <a:endParaRPr sz="1100">
              <a:solidFill>
                <a:srgbClr val="379C73"/>
              </a:solidFill>
            </a:endParaRPr>
          </a:p>
          <a:p>
            <a:pPr marL="0" lvl="0" indent="0" algn="l" rtl="0">
              <a:lnSpc>
                <a:spcPct val="100000"/>
              </a:lnSpc>
              <a:spcBef>
                <a:spcPts val="0"/>
              </a:spcBef>
              <a:spcAft>
                <a:spcPts val="0"/>
              </a:spcAft>
              <a:buSzPts val="1100"/>
              <a:buNone/>
            </a:pPr>
            <a:endParaRPr/>
          </a:p>
        </p:txBody>
      </p:sp>
      <p:sp>
        <p:nvSpPr>
          <p:cNvPr id="347" name="Google Shape;347;g2cb2f0d0e01_1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cb2f0d0e01_1_2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https://health.ec.europa.eu/ehealth-digital-health-and-care/eu-cooperation/ehealth-network_en</a:t>
            </a:r>
            <a:endParaRPr/>
          </a:p>
        </p:txBody>
      </p:sp>
      <p:sp>
        <p:nvSpPr>
          <p:cNvPr id="357" name="Google Shape;357;g2cb2f0d0e01_1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cb2f0d0e01_1_2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https://www.healthcareitnews.com/news/epic-cerner-allscripts-gaining-traction-european-ehr-market-thats-competitive-flux</a:t>
            </a:r>
            <a:endParaRPr/>
          </a:p>
        </p:txBody>
      </p:sp>
      <p:sp>
        <p:nvSpPr>
          <p:cNvPr id="367" name="Google Shape;367;g2cb2f0d0e01_1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cb2f0d0e01_1_3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https://www.treatsoft.at/?mtm_campaign=treatsoftSuchAnzeigenPhysio&amp;gad_source=1&amp;gclid=CjwKCAjw_LOwBhBFEiwAmSEQAdapT68m-fWSCbuC--byGWJkpe2fkpyts_17Qk5T-KVSjufI3LaiDhoC1SAQAvD_BwE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de"/>
              <a:t>https://scythe-studio.com/en/industries/medical-software-development?gad_source=1&amp;gclid=CjwKCAjw_LOwBhBFEiwAmSEQAVF8czBocfsCnxNBzQOjvpUAbhHRNpXPqAO1LyxF13jSRyFRwvZ8wRoC5gkQAvD_BwE</a:t>
            </a:r>
            <a:endParaRPr/>
          </a:p>
          <a:p>
            <a:pPr marL="0" lvl="0" indent="0" algn="l" rtl="0">
              <a:lnSpc>
                <a:spcPct val="100000"/>
              </a:lnSpc>
              <a:spcBef>
                <a:spcPts val="0"/>
              </a:spcBef>
              <a:spcAft>
                <a:spcPts val="0"/>
              </a:spcAft>
              <a:buSzPts val="1100"/>
              <a:buNone/>
            </a:pPr>
            <a:endParaRPr/>
          </a:p>
          <a:p>
            <a:pPr marL="0" marR="0" lvl="0" indent="0" algn="l" rtl="0">
              <a:lnSpc>
                <a:spcPct val="100000"/>
              </a:lnSpc>
              <a:spcBef>
                <a:spcPts val="0"/>
              </a:spcBef>
              <a:spcAft>
                <a:spcPts val="0"/>
              </a:spcAft>
              <a:buClr>
                <a:srgbClr val="000000"/>
              </a:buClr>
              <a:buSzPts val="1100"/>
              <a:buFont typeface="Arial"/>
              <a:buNone/>
            </a:pPr>
            <a:r>
              <a:rPr lang="de" sz="1100" u="sng">
                <a:solidFill>
                  <a:schemeClr val="hlink"/>
                </a:solidFill>
                <a:hlinkClick r:id="rId3"/>
              </a:rPr>
              <a:t>https://www.myneva.eu/en/sectors/elderly-care</a:t>
            </a:r>
            <a:endParaRPr sz="1100">
              <a:solidFill>
                <a:srgbClr val="379C73"/>
              </a:solidFill>
            </a:endParaRPr>
          </a:p>
          <a:p>
            <a:pPr marL="0" lvl="0" indent="0" algn="l" rtl="0">
              <a:lnSpc>
                <a:spcPct val="100000"/>
              </a:lnSpc>
              <a:spcBef>
                <a:spcPts val="0"/>
              </a:spcBef>
              <a:spcAft>
                <a:spcPts val="0"/>
              </a:spcAft>
              <a:buSzPts val="1100"/>
              <a:buNone/>
            </a:pPr>
            <a:endParaRPr/>
          </a:p>
        </p:txBody>
      </p:sp>
      <p:sp>
        <p:nvSpPr>
          <p:cNvPr id="389" name="Google Shape;389;g2cb2f0d0e01_1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cb2f0d0e01_1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0" name="Google Shape;210;g2cb2f0d0e01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cb2f0d0e01_1_3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https://www.treatsoft.at/?mtm_campaign=treatsoftSuchAnzeigenPhysio&amp;gad_source=1&amp;gclid=CjwKCAjw_LOwBhBFEiwAmSEQAdapT68m-fWSCbuC--byGWJkpe2fkpyts_17Qk5T-KVSjufI3LaiDhoC1SAQAvD_BwE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de"/>
              <a:t>https://scythe-studio.com/en/industries/medical-software-development?gad_source=1&amp;gclid=CjwKCAjw_LOwBhBFEiwAmSEQAVF8czBocfsCnxNBzQOjvpUAbhHRNpXPqAO1LyxF13jSRyFRwvZ8wRoC5gkQAvD_BwE</a:t>
            </a:r>
            <a:endParaRPr/>
          </a:p>
          <a:p>
            <a:pPr marL="0" lvl="0" indent="0" algn="l" rtl="0">
              <a:lnSpc>
                <a:spcPct val="100000"/>
              </a:lnSpc>
              <a:spcBef>
                <a:spcPts val="0"/>
              </a:spcBef>
              <a:spcAft>
                <a:spcPts val="0"/>
              </a:spcAft>
              <a:buSzPts val="1100"/>
              <a:buNone/>
            </a:pPr>
            <a:endParaRPr/>
          </a:p>
          <a:p>
            <a:pPr marL="0" marR="0" lvl="0" indent="0" algn="l" rtl="0">
              <a:lnSpc>
                <a:spcPct val="100000"/>
              </a:lnSpc>
              <a:spcBef>
                <a:spcPts val="0"/>
              </a:spcBef>
              <a:spcAft>
                <a:spcPts val="0"/>
              </a:spcAft>
              <a:buClr>
                <a:srgbClr val="000000"/>
              </a:buClr>
              <a:buSzPts val="1100"/>
              <a:buFont typeface="Arial"/>
              <a:buNone/>
            </a:pPr>
            <a:r>
              <a:rPr lang="de" sz="1100" u="sng">
                <a:solidFill>
                  <a:schemeClr val="hlink"/>
                </a:solidFill>
                <a:hlinkClick r:id="rId3"/>
              </a:rPr>
              <a:t>https://www.myneva.eu/en/sectors/elderly-care</a:t>
            </a:r>
            <a:endParaRPr sz="1100">
              <a:solidFill>
                <a:srgbClr val="379C73"/>
              </a:solidFill>
            </a:endParaRPr>
          </a:p>
          <a:p>
            <a:pPr marL="0" lvl="0" indent="0" algn="l" rtl="0">
              <a:lnSpc>
                <a:spcPct val="100000"/>
              </a:lnSpc>
              <a:spcBef>
                <a:spcPts val="0"/>
              </a:spcBef>
              <a:spcAft>
                <a:spcPts val="0"/>
              </a:spcAft>
              <a:buSzPts val="1100"/>
              <a:buNone/>
            </a:pPr>
            <a:endParaRPr/>
          </a:p>
        </p:txBody>
      </p:sp>
      <p:sp>
        <p:nvSpPr>
          <p:cNvPr id="397" name="Google Shape;397;g2cb2f0d0e01_1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cb2f0d0e01_1_3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https://youtube.com/playlist?list=PL_BugwFzfwRRo9g5eVVJmW9rYRvcmVtAl&amp;feature=shared</a:t>
            </a:r>
            <a:endParaRPr/>
          </a:p>
        </p:txBody>
      </p:sp>
      <p:sp>
        <p:nvSpPr>
          <p:cNvPr id="406" name="Google Shape;406;g2cb2f0d0e01_1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cb2f0d0e01_1_3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6" name="Google Shape;416;g2cb2f0d0e01_1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cb2f0d0e01_1_3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4" name="Google Shape;424;g2cb2f0d0e01_1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cb2f0d0e01_1_3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5" name="Google Shape;435;g2cb2f0d0e01_1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cb2f0d0e01_1_3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3" name="Google Shape;443;g2cb2f0d0e01_1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cb2f0d0e01_1_3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1" name="Google Shape;451;g2cb2f0d0e01_1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cb2f0d0e01_1_3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2" name="Google Shape;462;g2cb2f0d0e01_1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cb2f0d0e01_1_3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4" name="Google Shape;474;g2cb2f0d0e01_1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cb2f0d0e01_1_4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2" name="Google Shape;482;g2cb2f0d0e01_1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cb2f0d0e01_1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g2cb2f0d0e01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cb2f0d0e01_1_4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9" name="Google Shape;489;g2cb2f0d0e01_1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cb2f0d0e01_1_4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7" name="Google Shape;497;g2cb2f0d0e01_1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2cb2f0d0e01_1_4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9" name="Google Shape;509;g2cb2f0d0e01_1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cb2f0d0e01_1_4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9" name="Google Shape;519;g2cb2f0d0e01_1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cb2f0d0e01_1_4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9" name="Google Shape;529;g2cb2f0d0e01_1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cb2f0d0e01_1_4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https://www.microsoft.com/en-us/hololens/industry-healthcare</a:t>
            </a:r>
            <a:endParaRPr/>
          </a:p>
        </p:txBody>
      </p:sp>
      <p:sp>
        <p:nvSpPr>
          <p:cNvPr id="539" name="Google Shape;539;g2cb2f0d0e01_1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cb2f0d0e01_1_4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https://www.youtube.com/watch?v=4sZY_Daxg1U</a:t>
            </a:r>
            <a:endParaRPr/>
          </a:p>
        </p:txBody>
      </p:sp>
      <p:sp>
        <p:nvSpPr>
          <p:cNvPr id="547" name="Google Shape;547;g2cb2f0d0e01_1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cb2f0d0e01_1_4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8" name="Google Shape;558;g2cb2f0d0e01_1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cb2f0d0e01_1_4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5" name="Google Shape;565;g2cb2f0d0e01_1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2cb2f0d0e01_1_4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6" name="Google Shape;576;g2cb2f0d0e01_1_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cb2f0d0e01_1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g2cb2f0d0e01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2cb2f0d0e01_1_4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3" name="Google Shape;583;g2cb2f0d0e01_1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cb2f0d0e01_1_5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3" name="Google Shape;593;g2cb2f0d0e01_1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2cb2f0d0e01_1_5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0" name="Google Shape;600;g2cb2f0d0e01_1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cb2f0d0e01_1_5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7" name="Google Shape;607;g2cb2f0d0e01_1_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2cb2f0d0e01_1_5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8" name="Google Shape;618;g2cb2f0d0e01_1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2cb2f0d0e01_1_5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8" name="Google Shape;628;g2cb2f0d0e01_1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cb2f0d0e01_1_5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2" name="Google Shape;642;g2cb2f0d0e01_1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2cb2f0d0e01_1_5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1" name="Google Shape;651;g2cb2f0d0e01_1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2cb2f0d0e01_1_5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0" name="Google Shape;670;g2cb2f0d0e01_1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cb33163a29_1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g2cb33163a29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1721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cb2f0d0e01_1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g2cb2f0d0e01_1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cb33163a29_1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0" name="Google Shape;210;g2cb33163a29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93601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cb33163a29_1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g2cb33163a29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51488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cb33163a29_1_1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g2cb33163a29_1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31075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cb33163a29_1_1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g2cb33163a29_1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6567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cb33163a29_1_1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1" name="Google Shape;251;g2cb33163a29_1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96424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cb33163a29_1_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 name="Google Shape;262;g2cb33163a29_1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06804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cb33163a29_1_2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 name="Google Shape;269;g2cb33163a29_1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63081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cb33163a29_1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de" sz="1100" u="sng">
                <a:solidFill>
                  <a:schemeClr val="hlink"/>
                </a:solidFill>
                <a:latin typeface="Arial"/>
                <a:ea typeface="Arial"/>
                <a:cs typeface="Arial"/>
                <a:sym typeface="Arial"/>
                <a:hlinkClick r:id="rId3"/>
              </a:rPr>
              <a:t>https://youtu.be/twbG5yQhlMg?si=eANo4DfL4HawdB05&amp;t=11</a:t>
            </a: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
        <p:nvSpPr>
          <p:cNvPr id="280" name="Google Shape;280;g2cb33163a29_1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23832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cb33163a29_1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 name="Google Shape;289;g2cb33163a29_1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67721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cb33163a29_1_2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g2cb33163a29_1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953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cb2f0d0e01_1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7" name="Google Shape;257;g2cb2f0d0e01_1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cb33163a29_1_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3" name="Google Shape;303;g2cb33163a29_1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01113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cb33163a29_1_2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0" name="Google Shape;310;g2cb33163a29_1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40832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cb33163a29_1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0" name="Google Shape;320;g2cb33163a29_1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71563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cb33163a29_1_2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7" name="Google Shape;327;g2cb33163a29_1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41926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cb33163a29_1_2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1" name="Google Shape;341;g2cb33163a29_1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44204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cb33163a29_1_2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8" name="Google Shape;348;g2cb33163a29_1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0773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cb33163a29_1_2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6" name="Google Shape;356;g2cb33163a29_1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8268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cb33163a29_1_2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6" name="Google Shape;366;g2cb33163a29_1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842052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cb33163a29_1_3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3" name="Google Shape;373;g2cb33163a29_1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53467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cb33163a29_1_3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0" name="Google Shape;380;g2cb33163a29_1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4551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cb2f0d0e01_1_2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 name="Google Shape;264;g2cb2f0d0e01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cb33163a29_1_3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0" name="Google Shape;390;g2cb33163a29_1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6681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cb33163a29_1_3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7" name="Google Shape;397;g2cb33163a29_1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22296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cb33163a29_1_3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5" name="Google Shape;405;g2cb33163a29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74154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cb33163a29_1_3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2" name="Google Shape;412;g2cb33163a29_1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1505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cb33163a29_1_3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9" name="Google Shape;419;g2cb33163a29_1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72030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cb33163a29_1_3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9" name="Google Shape;429;g2cb33163a29_1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46148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cb33163a29_1_3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0" name="Google Shape;440;g2cb33163a29_1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74173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cb33163a29_1_3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0" name="Google Shape;450;g2cb33163a29_1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36593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cb33163a29_1_3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4" name="Google Shape;464;g2cb33163a29_1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79217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cb33163a29_1_4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3" name="Google Shape;473;g2cb33163a29_1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0926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cb2f0d0e01_1_2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3" name="Google Shape;273;g2cb2f0d0e01_1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cb33163a29_1_3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2" name="Google Shape;492;g2cb33163a29_1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61516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da42197ca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g2da42197ca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99474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cb347bba59_2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g2cb347bba59_2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23962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cb347bba59_2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g2cb347bba59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52298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cb347bba59_2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g2cb347bba59_2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143575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cb347bba59_2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g2cb347bba59_2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20112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cb347bba59_2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 name="Google Shape;261;g2cb347bba59_2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65888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cb347bba59_2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 name="Google Shape;271;g2cb347bba59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152856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cb347bba59_2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g2cb347bba59_2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55698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cb347bba59_2_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4" name="Google Shape;294;g2cb347bba59_2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6138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cb2f0d0e01_1_2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g2cb2f0d0e01_1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cb347bba59_2_1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4" name="Google Shape;304;g2cb347bba59_2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143731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cb347bba59_2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3" name="Google Shape;313;g2cb347bba59_2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9226431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cb347bba59_2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5" name="Google Shape;325;g2cb347bba59_2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264660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cb347bba59_2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4" name="Google Shape;334;g2cb347bba59_2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86926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cb347bba59_2_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7" name="Google Shape;347;g2cb347bba59_2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700313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cb347bba59_2_2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9" name="Google Shape;359;g2cb347bba59_2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710561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cb347bba59_2_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7" name="Google Shape;367;g2cb347bba59_2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30397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cb347bba59_2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g2cb347bba59_2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642395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cb347bba59_2_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6" name="Google Shape;386;g2cb347bba59_2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419864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cb347bba59_2_2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05" name="Google Shape;405;g2cb347bba59_2_2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1983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2" name="Google Shape;62;p15"/>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a:endParaRPr/>
          </a:p>
        </p:txBody>
      </p:sp>
      <p:sp>
        <p:nvSpPr>
          <p:cNvPr id="63" name="Google Shape;63;p1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4" name="Google Shape;64;p1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5" name="Google Shape;65;p1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8" name="Google Shape;68;p16"/>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69" name="Google Shape;69;p1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0" name="Google Shape;70;p1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1" name="Google Shape;71;p1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4" name="Google Shape;74;p17"/>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a:endParaRPr/>
          </a:p>
        </p:txBody>
      </p:sp>
      <p:sp>
        <p:nvSpPr>
          <p:cNvPr id="75" name="Google Shape;75;p1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6" name="Google Shape;76;p1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7" name="Google Shape;77;p1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0" name="Google Shape;80;p18"/>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81" name="Google Shape;81;p18"/>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82" name="Google Shape;82;p1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3" name="Google Shape;83;p1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4" name="Google Shape;84;p1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7" name="Google Shape;87;p19"/>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88" name="Google Shape;88;p19"/>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89" name="Google Shape;89;p19"/>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90" name="Google Shape;90;p19"/>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91" name="Google Shape;91;p1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2" name="Google Shape;92;p1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3" name="Google Shape;93;p1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6" name="Google Shape;96;p2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7" name="Google Shape;97;p2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8" name="Google Shape;98;p2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1" name="Google Shape;101;p21"/>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a:endParaRPr/>
          </a:p>
        </p:txBody>
      </p:sp>
      <p:sp>
        <p:nvSpPr>
          <p:cNvPr id="102" name="Google Shape;102;p21"/>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03" name="Google Shape;103;p2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4" name="Google Shape;104;p2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5" name="Google Shape;105;p2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8" name="Google Shape;108;p22"/>
          <p:cNvSpPr>
            <a:spLocks noGrp="1"/>
          </p:cNvSpPr>
          <p:nvPr>
            <p:ph type="pic" idx="2"/>
          </p:nvPr>
        </p:nvSpPr>
        <p:spPr>
          <a:xfrm>
            <a:off x="896144" y="306388"/>
            <a:ext cx="2743200" cy="2057400"/>
          </a:xfrm>
          <a:prstGeom prst="rect">
            <a:avLst/>
          </a:prstGeom>
          <a:noFill/>
          <a:ln>
            <a:noFill/>
          </a:ln>
        </p:spPr>
      </p:sp>
      <p:sp>
        <p:nvSpPr>
          <p:cNvPr id="109" name="Google Shape;109;p22"/>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10" name="Google Shape;110;p2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1" name="Google Shape;111;p2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2" name="Google Shape;112;p2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5" name="Google Shape;115;p23"/>
          <p:cNvSpPr txBox="1">
            <a:spLocks noGrp="1"/>
          </p:cNvSpPr>
          <p:nvPr>
            <p:ph type="body" idx="1"/>
          </p:nvPr>
        </p:nvSpPr>
        <p:spPr>
          <a:xfrm rot="5400000">
            <a:off x="1154510" y="-125809"/>
            <a:ext cx="2262981"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16" name="Google Shape;116;p2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7" name="Google Shape;117;p2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8" name="Google Shape;118;p2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2366169" y="1085851"/>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1" name="Google Shape;121;p24"/>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22" name="Google Shape;122;p2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3" name="Google Shape;123;p2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4" name="Google Shape;124;p2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
        <p:nvSpPr>
          <p:cNvPr id="132" name="Google Shape;132;p2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33" name="Google Shape;133;p2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34" name="Google Shape;134;p2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5"/>
        <p:cNvGrpSpPr/>
        <p:nvPr/>
      </p:nvGrpSpPr>
      <p:grpSpPr>
        <a:xfrm>
          <a:off x="0" y="0"/>
          <a:ext cx="0" cy="0"/>
          <a:chOff x="0" y="0"/>
          <a:chExt cx="0" cy="0"/>
        </a:xfrm>
      </p:grpSpPr>
      <p:sp>
        <p:nvSpPr>
          <p:cNvPr id="136" name="Google Shape;136;p27"/>
          <p:cNvSpPr txBox="1">
            <a:spLocks noGrp="1"/>
          </p:cNvSpPr>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37" name="Google Shape;137;p27"/>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a:endParaRPr/>
          </a:p>
        </p:txBody>
      </p:sp>
      <p:sp>
        <p:nvSpPr>
          <p:cNvPr id="138" name="Google Shape;138;p2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39" name="Google Shape;139;p2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40" name="Google Shape;140;p2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43" name="Google Shape;143;p28"/>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44" name="Google Shape;144;p2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45" name="Google Shape;145;p2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46" name="Google Shape;146;p2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7"/>
        <p:cNvGrpSpPr/>
        <p:nvPr/>
      </p:nvGrpSpPr>
      <p:grpSpPr>
        <a:xfrm>
          <a:off x="0" y="0"/>
          <a:ext cx="0" cy="0"/>
          <a:chOff x="0" y="0"/>
          <a:chExt cx="0" cy="0"/>
        </a:xfrm>
      </p:grpSpPr>
      <p:sp>
        <p:nvSpPr>
          <p:cNvPr id="148" name="Google Shape;148;p29"/>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49" name="Google Shape;149;p29"/>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a:endParaRPr/>
          </a:p>
        </p:txBody>
      </p:sp>
      <p:sp>
        <p:nvSpPr>
          <p:cNvPr id="150" name="Google Shape;150;p2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51" name="Google Shape;151;p2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52" name="Google Shape;152;p2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55" name="Google Shape;155;p30"/>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156" name="Google Shape;156;p30"/>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157" name="Google Shape;157;p3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58" name="Google Shape;158;p3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59" name="Google Shape;159;p3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0"/>
        <p:cNvGrpSpPr/>
        <p:nvPr/>
      </p:nvGrpSpPr>
      <p:grpSpPr>
        <a:xfrm>
          <a:off x="0" y="0"/>
          <a:ext cx="0" cy="0"/>
          <a:chOff x="0" y="0"/>
          <a:chExt cx="0" cy="0"/>
        </a:xfrm>
      </p:grpSpPr>
      <p:sp>
        <p:nvSpPr>
          <p:cNvPr id="161" name="Google Shape;161;p31"/>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62" name="Google Shape;162;p31"/>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163" name="Google Shape;163;p31"/>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164" name="Google Shape;164;p31"/>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165" name="Google Shape;165;p31"/>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166" name="Google Shape;166;p3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67" name="Google Shape;167;p3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68" name="Google Shape;168;p3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71" name="Google Shape;171;p3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72" name="Google Shape;172;p3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73" name="Google Shape;173;p3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76" name="Google Shape;176;p33"/>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a:endParaRPr/>
          </a:p>
        </p:txBody>
      </p:sp>
      <p:sp>
        <p:nvSpPr>
          <p:cNvPr id="177" name="Google Shape;177;p33"/>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78" name="Google Shape;178;p3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79" name="Google Shape;179;p3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80" name="Google Shape;180;p3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83" name="Google Shape;183;p34"/>
          <p:cNvSpPr>
            <a:spLocks noGrp="1"/>
          </p:cNvSpPr>
          <p:nvPr>
            <p:ph type="pic" idx="2"/>
          </p:nvPr>
        </p:nvSpPr>
        <p:spPr>
          <a:xfrm>
            <a:off x="896144" y="306388"/>
            <a:ext cx="2743200" cy="2057400"/>
          </a:xfrm>
          <a:prstGeom prst="rect">
            <a:avLst/>
          </a:prstGeom>
          <a:noFill/>
          <a:ln>
            <a:noFill/>
          </a:ln>
        </p:spPr>
      </p:sp>
      <p:sp>
        <p:nvSpPr>
          <p:cNvPr id="184" name="Google Shape;184;p34"/>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85" name="Google Shape;185;p3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86" name="Google Shape;186;p3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87" name="Google Shape;187;p3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0" name="Google Shape;190;p35"/>
          <p:cNvSpPr txBox="1">
            <a:spLocks noGrp="1"/>
          </p:cNvSpPr>
          <p:nvPr>
            <p:ph type="body" idx="1"/>
          </p:nvPr>
        </p:nvSpPr>
        <p:spPr>
          <a:xfrm rot="5400000">
            <a:off x="1154510" y="-125809"/>
            <a:ext cx="2262981"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91" name="Google Shape;191;p3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2" name="Google Shape;192;p3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3" name="Google Shape;193;p3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4"/>
        <p:cNvGrpSpPr/>
        <p:nvPr/>
      </p:nvGrpSpPr>
      <p:grpSpPr>
        <a:xfrm>
          <a:off x="0" y="0"/>
          <a:ext cx="0" cy="0"/>
          <a:chOff x="0" y="0"/>
          <a:chExt cx="0" cy="0"/>
        </a:xfrm>
      </p:grpSpPr>
      <p:sp>
        <p:nvSpPr>
          <p:cNvPr id="195" name="Google Shape;195;p36"/>
          <p:cNvSpPr txBox="1">
            <a:spLocks noGrp="1"/>
          </p:cNvSpPr>
          <p:nvPr>
            <p:ph type="title"/>
          </p:nvPr>
        </p:nvSpPr>
        <p:spPr>
          <a:xfrm rot="5400000">
            <a:off x="2366169" y="1085851"/>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6" name="Google Shape;196;p36"/>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97" name="Google Shape;197;p3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8" name="Google Shape;198;p3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9" name="Google Shape;199;p3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127" name="Google Shape;127;p25"/>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128" name="Google Shape;128;p2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29" name="Google Shape;129;p2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0" name="Google Shape;130;p2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hyperlink" Target="http://www.youtube.com/watch?v=qqmcYKqVe-w" TargetMode="Externa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10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105.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aterminder.com/" TargetMode="External"/><Relationship Id="rId2" Type="http://schemas.openxmlformats.org/officeDocument/2006/relationships/notesSlide" Target="../notesSlides/notesSlide106.xml"/><Relationship Id="rId1" Type="http://schemas.openxmlformats.org/officeDocument/2006/relationships/slideLayout" Target="../slideLayouts/slideLayout12.xml"/><Relationship Id="rId6" Type="http://schemas.openxmlformats.org/officeDocument/2006/relationships/hyperlink" Target="https://www.makeuseof.com/mental-health-apps-for-seniors/" TargetMode="External"/><Relationship Id="rId5" Type="http://schemas.openxmlformats.org/officeDocument/2006/relationships/hyperlink" Target="https://www.explainthatstuff.com/how-pedometers-work.html" TargetMode="External"/><Relationship Id="rId4" Type="http://schemas.openxmlformats.org/officeDocument/2006/relationships/hyperlink" Target="https://www.apotheken.de/medikamente/wirkstoffe/11019-diabetes-selbstmanagement-mit-apps"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12.xml"/><Relationship Id="rId5" Type="http://schemas.openxmlformats.org/officeDocument/2006/relationships/image" Target="../media/image51.jpg"/><Relationship Id="rId4" Type="http://schemas.openxmlformats.org/officeDocument/2006/relationships/image" Target="../media/image50.png"/></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8.xml"/><Relationship Id="rId1" Type="http://schemas.openxmlformats.org/officeDocument/2006/relationships/slideLayout" Target="../slideLayouts/slideLayout12.xml"/><Relationship Id="rId4" Type="http://schemas.openxmlformats.org/officeDocument/2006/relationships/image" Target="../media/image52.jpg"/></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9.xml"/><Relationship Id="rId1" Type="http://schemas.openxmlformats.org/officeDocument/2006/relationships/slideLayout" Target="../slideLayouts/slideLayout12.xml"/><Relationship Id="rId6" Type="http://schemas.openxmlformats.org/officeDocument/2006/relationships/image" Target="../media/image54.jpg"/><Relationship Id="rId5" Type="http://schemas.openxmlformats.org/officeDocument/2006/relationships/hyperlink" Target="http://www.youtube.com/watch?v=dd_OFjR8dBI" TargetMode="External"/><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1.xml"/><Relationship Id="rId1" Type="http://schemas.openxmlformats.org/officeDocument/2006/relationships/slideLayout" Target="../slideLayouts/slideLayout12.xml"/><Relationship Id="rId4" Type="http://schemas.openxmlformats.org/officeDocument/2006/relationships/image" Target="../media/image51.jpg"/></Relationships>
</file>

<file path=ppt/slides/_rels/slide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5.jpg"/></Relationships>
</file>

<file path=ppt/slides/_rels/slide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4.xml"/><Relationship Id="rId1" Type="http://schemas.openxmlformats.org/officeDocument/2006/relationships/slideLayout" Target="../slideLayouts/slideLayout12.xml"/><Relationship Id="rId6" Type="http://schemas.openxmlformats.org/officeDocument/2006/relationships/image" Target="../media/image56.jpg"/><Relationship Id="rId5" Type="http://schemas.openxmlformats.org/officeDocument/2006/relationships/hyperlink" Target="http://www.youtube.com/watch?v=XuwP5iOB-gs" TargetMode="External"/><Relationship Id="rId4" Type="http://schemas.openxmlformats.org/officeDocument/2006/relationships/image" Target="../media/image53.png"/></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7.xml"/><Relationship Id="rId1" Type="http://schemas.openxmlformats.org/officeDocument/2006/relationships/slideLayout" Target="../slideLayouts/slideLayout12.xml"/><Relationship Id="rId6" Type="http://schemas.openxmlformats.org/officeDocument/2006/relationships/image" Target="../media/image58.jpg"/><Relationship Id="rId5" Type="http://schemas.openxmlformats.org/officeDocument/2006/relationships/hyperlink" Target="http://www.youtube.com/watch?v=PAJ2GXzaJtQ" TargetMode="External"/><Relationship Id="rId4" Type="http://schemas.openxmlformats.org/officeDocument/2006/relationships/image" Target="../media/image53.png"/></Relationships>
</file>

<file path=ppt/slides/_rels/slide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8.xml"/><Relationship Id="rId1" Type="http://schemas.openxmlformats.org/officeDocument/2006/relationships/slideLayout" Target="../slideLayouts/slideLayout12.xml"/><Relationship Id="rId6" Type="http://schemas.openxmlformats.org/officeDocument/2006/relationships/image" Target="../media/image59.jpg"/><Relationship Id="rId5" Type="http://schemas.openxmlformats.org/officeDocument/2006/relationships/hyperlink" Target="http://www.youtube.com/watch?v=cFvGAL9tesM" TargetMode="External"/><Relationship Id="rId4" Type="http://schemas.openxmlformats.org/officeDocument/2006/relationships/image" Target="../media/image53.png"/></Relationships>
</file>

<file path=ppt/slides/_rels/slide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hyperlink" Target="https://dictation.io/speech" TargetMode="External"/></Relationships>
</file>

<file path=ppt/slides/_rels/slide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0.xml"/><Relationship Id="rId1" Type="http://schemas.openxmlformats.org/officeDocument/2006/relationships/slideLayout" Target="../slideLayouts/slideLayout12.xml"/><Relationship Id="rId5" Type="http://schemas.openxmlformats.org/officeDocument/2006/relationships/image" Target="../media/image60.jpg"/><Relationship Id="rId4" Type="http://schemas.openxmlformats.org/officeDocument/2006/relationships/hyperlink" Target="http://www.youtube.com/watch?v=ekMo595b1GI" TargetMode="External"/></Relationships>
</file>

<file path=ppt/slides/_rels/slide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1.xml"/><Relationship Id="rId1" Type="http://schemas.openxmlformats.org/officeDocument/2006/relationships/slideLayout" Target="../slideLayouts/slideLayout12.xml"/><Relationship Id="rId5" Type="http://schemas.openxmlformats.org/officeDocument/2006/relationships/image" Target="../media/image61.jpg"/><Relationship Id="rId4" Type="http://schemas.openxmlformats.org/officeDocument/2006/relationships/hyperlink" Target="http://www.youtube.com/watch?v=UJA7ALVaxDs" TargetMode="External"/></Relationships>
</file>

<file path=ppt/slides/_rels/slide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2.xml"/><Relationship Id="rId1" Type="http://schemas.openxmlformats.org/officeDocument/2006/relationships/slideLayout" Target="../slideLayouts/slideLayout12.xml"/><Relationship Id="rId5" Type="http://schemas.openxmlformats.org/officeDocument/2006/relationships/image" Target="../media/image62.jpg"/><Relationship Id="rId4" Type="http://schemas.openxmlformats.org/officeDocument/2006/relationships/hyperlink" Target="http://www.youtube.com/watch?v=X_c60edMajM" TargetMode="External"/></Relationships>
</file>

<file path=ppt/slides/_rels/slide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3.xml"/><Relationship Id="rId1" Type="http://schemas.openxmlformats.org/officeDocument/2006/relationships/slideLayout" Target="../slideLayouts/slideLayout12.xml"/><Relationship Id="rId5" Type="http://schemas.openxmlformats.org/officeDocument/2006/relationships/image" Target="../media/image63.jpg"/><Relationship Id="rId4" Type="http://schemas.openxmlformats.org/officeDocument/2006/relationships/hyperlink" Target="http://www.youtube.com/watch?v=vDUMIAfjBIc" TargetMode="External"/></Relationships>
</file>

<file path=ppt/slides/_rels/slide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5.xml"/><Relationship Id="rId1" Type="http://schemas.openxmlformats.org/officeDocument/2006/relationships/slideLayout" Target="../slideLayouts/slideLayout12.xml"/><Relationship Id="rId4" Type="http://schemas.openxmlformats.org/officeDocument/2006/relationships/image" Target="../media/image64.jpg"/></Relationships>
</file>

<file path=ppt/slides/_rels/slide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2.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1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144.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45.xml.rels><?xml version="1.0" encoding="UTF-8" standalone="yes"?>
<Relationships xmlns="http://schemas.openxmlformats.org/package/2006/relationships"><Relationship Id="rId8" Type="http://schemas.openxmlformats.org/officeDocument/2006/relationships/hyperlink" Target="https://www.paroseal.co.uk/" TargetMode="External"/><Relationship Id="rId3" Type="http://schemas.openxmlformats.org/officeDocument/2006/relationships/image" Target="../media/image4.png"/><Relationship Id="rId7" Type="http://schemas.openxmlformats.org/officeDocument/2006/relationships/hyperlink" Target="https://navelrobotics.com/en/social-robots/" TargetMode="External"/><Relationship Id="rId2" Type="http://schemas.openxmlformats.org/officeDocument/2006/relationships/notesSlide" Target="../notesSlides/notesSlide145.xml"/><Relationship Id="rId1" Type="http://schemas.openxmlformats.org/officeDocument/2006/relationships/slideLayout" Target="../slideLayouts/slideLayout12.xml"/><Relationship Id="rId6" Type="http://schemas.openxmlformats.org/officeDocument/2006/relationships/hyperlink" Target="https://link.springer.com/article/10.1007/s12369-023-01024-x" TargetMode="External"/><Relationship Id="rId5" Type="http://schemas.openxmlformats.org/officeDocument/2006/relationships/hyperlink" Target="https://www.researchgate.net/publication/343611471_Application_Areas_of_AI" TargetMode="External"/><Relationship Id="rId4" Type="http://schemas.openxmlformats.org/officeDocument/2006/relationships/hyperlink" Target="https://www.washington.edu/doit/programs/accessengineering/adept/adept-accessibility-briefs/assistive-robotics-activities-daily" TargetMode="External"/><Relationship Id="rId9" Type="http://schemas.openxmlformats.org/officeDocument/2006/relationships/hyperlink" Target="https://researchoutreach.org/articles/social-robots-new-perspective-healthcare/"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youtube.com/watch?v=TfkHrvct1hg" TargetMode="External"/><Relationship Id="rId3" Type="http://schemas.openxmlformats.org/officeDocument/2006/relationships/image" Target="../media/image4.png"/><Relationship Id="rId7"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www.youtube.com/watch?v=uEPs-RL_VlQ" TargetMode="External"/><Relationship Id="rId5" Type="http://schemas.openxmlformats.org/officeDocument/2006/relationships/hyperlink" Target="https://youtu.be/uEPs-RL_VlQ?si=KcgDEuH1Lk5Pmvk_" TargetMode="External"/><Relationship Id="rId4" Type="http://schemas.openxmlformats.org/officeDocument/2006/relationships/hyperlink" Target="https://youtu.be/TfkHrvct1hg?si=aBF9nWCqGMGWAXtA" TargetMode="External"/><Relationship Id="rId9"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2.jpg"/><Relationship Id="rId4" Type="http://schemas.openxmlformats.org/officeDocument/2006/relationships/hyperlink" Target="http://www.youtube.com/watch?v=LhbM-wfLS5c"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hyperlink" Target="https://www.microsoft.com/en-us/hololens/industry-healthcare"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21.jpg"/><Relationship Id="rId4" Type="http://schemas.openxmlformats.org/officeDocument/2006/relationships/hyperlink" Target="http://www.youtube.com/watch?v=4sZY_Daxg1U"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3.xml"/><Relationship Id="rId4" Type="http://schemas.openxmlformats.org/officeDocument/2006/relationships/image" Target="../media/image22.jpg"/></Relationships>
</file>

<file path=ppt/slides/_rels/slide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6.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48.xml.rels><?xml version="1.0" encoding="UTF-8" standalone="yes"?>
<Relationships xmlns="http://schemas.openxmlformats.org/package/2006/relationships"><Relationship Id="rId8" Type="http://schemas.openxmlformats.org/officeDocument/2006/relationships/hyperlink" Target="https://dictation.io/speech" TargetMode="External"/><Relationship Id="rId3" Type="http://schemas.openxmlformats.org/officeDocument/2006/relationships/image" Target="../media/image4.png"/><Relationship Id="rId7" Type="http://schemas.openxmlformats.org/officeDocument/2006/relationships/hyperlink" Target="https://www.microsoft.com/en-us/hololens/industry-healthcare" TargetMode="External"/><Relationship Id="rId2" Type="http://schemas.openxmlformats.org/officeDocument/2006/relationships/notesSlide" Target="../notesSlides/notesSlide48.xml"/><Relationship Id="rId1" Type="http://schemas.openxmlformats.org/officeDocument/2006/relationships/slideLayout" Target="../slideLayouts/slideLayout23.xml"/><Relationship Id="rId6" Type="http://schemas.openxmlformats.org/officeDocument/2006/relationships/hyperlink" Target="https://www.medtext.eu/en" TargetMode="External"/><Relationship Id="rId5" Type="http://schemas.openxmlformats.org/officeDocument/2006/relationships/hyperlink" Target="https://www.siilo.com/" TargetMode="External"/><Relationship Id="rId4" Type="http://schemas.openxmlformats.org/officeDocument/2006/relationships/hyperlink" Target="https://health.ec.europa.eu/ehealth-digital-health-and-care/eu-cooperation/ehealth-network_en"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31.jp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2.xml"/><Relationship Id="rId5" Type="http://schemas.openxmlformats.org/officeDocument/2006/relationships/image" Target="../media/image32.jpg"/><Relationship Id="rId4" Type="http://schemas.openxmlformats.org/officeDocument/2006/relationships/hyperlink" Target="http://www.youtube.com/watch?v=twbG5yQhlM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12.xml"/><Relationship Id="rId5" Type="http://schemas.openxmlformats.org/officeDocument/2006/relationships/image" Target="../media/image33.jpg"/><Relationship Id="rId4" Type="http://schemas.openxmlformats.org/officeDocument/2006/relationships/hyperlink" Target="http://www.youtube.com/watch?v=g-Aomlmt8VQ"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12.xml"/><Relationship Id="rId4" Type="http://schemas.openxmlformats.org/officeDocument/2006/relationships/image" Target="../media/image34.jp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12.xml"/><Relationship Id="rId6" Type="http://schemas.openxmlformats.org/officeDocument/2006/relationships/image" Target="../media/image35.jpg"/><Relationship Id="rId5" Type="http://schemas.openxmlformats.org/officeDocument/2006/relationships/hyperlink" Target="http://www.youtube.com/watch?v=YW99DHOl098" TargetMode="External"/><Relationship Id="rId4" Type="http://schemas.openxmlformats.org/officeDocument/2006/relationships/hyperlink" Target="https://youtu.be/YW99DHOl098?si=2UwE_Y8Ka-4uGiGZ"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12.xml"/><Relationship Id="rId4" Type="http://schemas.openxmlformats.org/officeDocument/2006/relationships/hyperlink" Target="https://livy-care.com/en/"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7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79.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12.xml"/><Relationship Id="rId6" Type="http://schemas.openxmlformats.org/officeDocument/2006/relationships/hyperlink" Target="https://www.youtube.com/watch?v=YW99DHOl098" TargetMode="External"/><Relationship Id="rId5" Type="http://schemas.openxmlformats.org/officeDocument/2006/relationships/hyperlink" Target="https://youtu.be/YW99DHOl098?si=2UwE_Y8Ka-4uGiGZ" TargetMode="External"/><Relationship Id="rId4" Type="http://schemas.openxmlformats.org/officeDocument/2006/relationships/hyperlink" Target="https://livy-care.com/en/"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hyperlink" Target="http://www.youtube.com/watch?v=sst58AePAWg" TargetMode="External"/><Relationship Id="rId4" Type="http://schemas.openxmlformats.org/officeDocument/2006/relationships/image" Target="../media/image39.jpg"/></Relationships>
</file>

<file path=ppt/slides/_rels/slide8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87.xml"/><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4.pn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hyperlink" Target="http://www.youtube.com/watch?v=2RaASr6PGAI" TargetMode="External"/><Relationship Id="rId4" Type="http://schemas.openxmlformats.org/officeDocument/2006/relationships/image" Target="../media/image43.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0.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2.xml"/><Relationship Id="rId1" Type="http://schemas.openxmlformats.org/officeDocument/2006/relationships/slideLayout" Target="../slideLayouts/slideLayout12.xml"/><Relationship Id="rId5" Type="http://schemas.openxmlformats.org/officeDocument/2006/relationships/image" Target="../media/image45.jpg"/><Relationship Id="rId4" Type="http://schemas.openxmlformats.org/officeDocument/2006/relationships/hyperlink" Target="http://www.youtube.com/watch?v=LNVTW_LPOO8"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93.xml"/><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4.pn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5.xml"/><Relationship Id="rId1" Type="http://schemas.openxmlformats.org/officeDocument/2006/relationships/slideLayout" Target="../slideLayouts/slideLayout12.xml"/><Relationship Id="rId4" Type="http://schemas.openxmlformats.org/officeDocument/2006/relationships/image" Target="../media/image47.jpg"/></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6.xml"/><Relationship Id="rId1" Type="http://schemas.openxmlformats.org/officeDocument/2006/relationships/slideLayout" Target="../slideLayouts/slideLayout12.xml"/><Relationship Id="rId5" Type="http://schemas.openxmlformats.org/officeDocument/2006/relationships/image" Target="../media/image48.jpg"/><Relationship Id="rId4" Type="http://schemas.openxmlformats.org/officeDocument/2006/relationships/hyperlink" Target="http://www.youtube.com/watch?v=BvnfL1wi-e4"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7.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12.xml"/><Relationship Id="rId4" Type="http://schemas.openxmlformats.org/officeDocument/2006/relationships/image" Target="../media/image39.jpg"/></Relationships>
</file>

<file path=ppt/slides/_rels/slide9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03"/>
        <p:cNvGrpSpPr/>
        <p:nvPr/>
      </p:nvGrpSpPr>
      <p:grpSpPr>
        <a:xfrm>
          <a:off x="0" y="0"/>
          <a:ext cx="0" cy="0"/>
          <a:chOff x="0" y="0"/>
          <a:chExt cx="0" cy="0"/>
        </a:xfrm>
      </p:grpSpPr>
      <p:grpSp>
        <p:nvGrpSpPr>
          <p:cNvPr id="204" name="Google Shape;204;p37"/>
          <p:cNvGrpSpPr/>
          <p:nvPr/>
        </p:nvGrpSpPr>
        <p:grpSpPr>
          <a:xfrm>
            <a:off x="1465235" y="781805"/>
            <a:ext cx="6213531" cy="3507559"/>
            <a:chOff x="0" y="-38100"/>
            <a:chExt cx="3272971" cy="1847603"/>
          </a:xfrm>
        </p:grpSpPr>
        <p:sp>
          <p:nvSpPr>
            <p:cNvPr id="205" name="Google Shape;205;p37"/>
            <p:cNvSpPr/>
            <p:nvPr/>
          </p:nvSpPr>
          <p:spPr>
            <a:xfrm>
              <a:off x="0" y="0"/>
              <a:ext cx="3272971" cy="1809503"/>
            </a:xfrm>
            <a:custGeom>
              <a:avLst/>
              <a:gdLst/>
              <a:ahLst/>
              <a:cxnLst/>
              <a:rect l="l" t="t" r="r" b="b"/>
              <a:pathLst>
                <a:path w="3272971" h="1809503" extrusionOk="0">
                  <a:moveTo>
                    <a:pt x="31772" y="0"/>
                  </a:moveTo>
                  <a:lnTo>
                    <a:pt x="3241199" y="0"/>
                  </a:lnTo>
                  <a:cubicBezTo>
                    <a:pt x="3249625" y="0"/>
                    <a:pt x="3257707" y="3347"/>
                    <a:pt x="3263665" y="9306"/>
                  </a:cubicBezTo>
                  <a:cubicBezTo>
                    <a:pt x="3269624" y="15264"/>
                    <a:pt x="3272971" y="23346"/>
                    <a:pt x="3272971" y="31772"/>
                  </a:cubicBezTo>
                  <a:lnTo>
                    <a:pt x="3272971" y="1777730"/>
                  </a:lnTo>
                  <a:cubicBezTo>
                    <a:pt x="3272971" y="1795278"/>
                    <a:pt x="3258746" y="1809503"/>
                    <a:pt x="3241199" y="1809503"/>
                  </a:cubicBezTo>
                  <a:lnTo>
                    <a:pt x="31772" y="1809503"/>
                  </a:lnTo>
                  <a:cubicBezTo>
                    <a:pt x="14225" y="1809503"/>
                    <a:pt x="0" y="1795278"/>
                    <a:pt x="0" y="1777730"/>
                  </a:cubicBezTo>
                  <a:lnTo>
                    <a:pt x="0" y="31772"/>
                  </a:lnTo>
                  <a:cubicBezTo>
                    <a:pt x="0" y="14225"/>
                    <a:pt x="14225" y="0"/>
                    <a:pt x="31772" y="0"/>
                  </a:cubicBezTo>
                  <a:close/>
                </a:path>
              </a:pathLst>
            </a:custGeom>
            <a:solidFill>
              <a:srgbClr val="FFFFF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06" name="Google Shape;206;p37"/>
            <p:cNvSpPr txBox="1"/>
            <p:nvPr/>
          </p:nvSpPr>
          <p:spPr>
            <a:xfrm>
              <a:off x="0" y="-38100"/>
              <a:ext cx="3272971" cy="1847603"/>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207" name="Google Shape;207;p37"/>
          <p:cNvSpPr/>
          <p:nvPr/>
        </p:nvSpPr>
        <p:spPr>
          <a:xfrm>
            <a:off x="1775524" y="1084227"/>
            <a:ext cx="5599616" cy="3054999"/>
          </a:xfrm>
          <a:custGeom>
            <a:avLst/>
            <a:gdLst/>
            <a:ahLst/>
            <a:cxnLst/>
            <a:rect l="l" t="t" r="r" b="b"/>
            <a:pathLst>
              <a:path w="11199231" h="6109997" extrusionOk="0">
                <a:moveTo>
                  <a:pt x="0" y="0"/>
                </a:moveTo>
                <a:lnTo>
                  <a:pt x="11199231" y="0"/>
                </a:lnTo>
                <a:lnTo>
                  <a:pt x="11199231" y="6109997"/>
                </a:lnTo>
                <a:lnTo>
                  <a:pt x="0" y="6109997"/>
                </a:lnTo>
                <a:lnTo>
                  <a:pt x="0" y="0"/>
                </a:lnTo>
                <a:close/>
              </a:path>
            </a:pathLst>
          </a:custGeom>
          <a:blipFill rotWithShape="1">
            <a:blip r:embed="rId3">
              <a:alphaModFix/>
            </a:blip>
            <a:stretch>
              <a:fillRect/>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94" name="Google Shape;294;p46"/>
          <p:cNvSpPr txBox="1"/>
          <p:nvPr/>
        </p:nvSpPr>
        <p:spPr>
          <a:xfrm>
            <a:off x="394667" y="1885625"/>
            <a:ext cx="4502012" cy="2326791"/>
          </a:xfrm>
          <a:prstGeom prst="rect">
            <a:avLst/>
          </a:prstGeom>
          <a:noFill/>
          <a:ln>
            <a:noFill/>
          </a:ln>
        </p:spPr>
        <p:txBody>
          <a:bodyPr spcFirstLastPara="1" wrap="square" lIns="0" tIns="0" rIns="0" bIns="0" anchor="t" anchorCtr="0">
            <a:spAutoFit/>
          </a:bodyPr>
          <a:lstStyle/>
          <a:p>
            <a:pPr marL="0" marR="0" lvl="0" indent="0" algn="just" rtl="0">
              <a:lnSpc>
                <a:spcPct val="140011"/>
              </a:lnSpc>
              <a:spcBef>
                <a:spcPts val="0"/>
              </a:spcBef>
              <a:spcAft>
                <a:spcPts val="0"/>
              </a:spcAft>
              <a:buNone/>
            </a:pPr>
            <a:r>
              <a:rPr lang="de" sz="1800" b="1" i="0" u="none" strike="noStrike" cap="none">
                <a:solidFill>
                  <a:srgbClr val="379C73"/>
                </a:solidFill>
                <a:latin typeface="Arial"/>
                <a:ea typeface="Arial"/>
                <a:cs typeface="Arial"/>
                <a:sym typeface="Arial"/>
              </a:rPr>
              <a:t>Outlook Calendar</a:t>
            </a:r>
            <a:endParaRPr sz="1800" b="1" i="0" u="none" strike="noStrike" cap="none">
              <a:solidFill>
                <a:srgbClr val="379C73"/>
              </a:solidFill>
              <a:latin typeface="Arial"/>
              <a:ea typeface="Arial"/>
              <a:cs typeface="Arial"/>
              <a:sym typeface="Arial"/>
            </a:endParaRPr>
          </a:p>
          <a:p>
            <a:pPr marL="0" marR="0" lvl="0" indent="0" algn="just"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a:p>
            <a:pPr marL="0" marR="0" lvl="0" indent="0" algn="just"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If you would like to learn how to book appointments using an Outlook Calendar, watch this video and get your schedule organised!</a:t>
            </a:r>
            <a:endParaRPr sz="1800" b="1" i="0" u="none" strike="noStrike" cap="none">
              <a:solidFill>
                <a:srgbClr val="379C73"/>
              </a:solidFill>
              <a:latin typeface="Arial"/>
              <a:ea typeface="Arial"/>
              <a:cs typeface="Arial"/>
              <a:sym typeface="Arial"/>
            </a:endParaRPr>
          </a:p>
        </p:txBody>
      </p:sp>
      <p:sp>
        <p:nvSpPr>
          <p:cNvPr id="295" name="Google Shape;295;p46"/>
          <p:cNvSpPr txBox="1"/>
          <p:nvPr/>
        </p:nvSpPr>
        <p:spPr>
          <a:xfrm>
            <a:off x="864729" y="1041651"/>
            <a:ext cx="7260900" cy="538513"/>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Clr>
                <a:srgbClr val="000000"/>
              </a:buClr>
              <a:buSzPts val="2500"/>
              <a:buFont typeface="Arial"/>
              <a:buNone/>
            </a:pPr>
            <a:r>
              <a:rPr lang="de" sz="2500" b="1" i="0" u="none" strike="noStrike" cap="none">
                <a:solidFill>
                  <a:srgbClr val="FFC000"/>
                </a:solidFill>
                <a:latin typeface="Gill Sans"/>
                <a:ea typeface="Gill Sans"/>
                <a:cs typeface="Gill Sans"/>
                <a:sym typeface="Gill Sans"/>
              </a:rPr>
              <a:t>Calendars</a:t>
            </a:r>
            <a:endParaRPr sz="700" b="0" i="0" u="none" strike="noStrike" cap="none">
              <a:solidFill>
                <a:srgbClr val="FFC000"/>
              </a:solidFill>
              <a:latin typeface="Arial"/>
              <a:ea typeface="Arial"/>
              <a:cs typeface="Arial"/>
              <a:sym typeface="Arial"/>
            </a:endParaRPr>
          </a:p>
        </p:txBody>
      </p:sp>
      <p:sp>
        <p:nvSpPr>
          <p:cNvPr id="296" name="Google Shape;296;p46"/>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700" b="1" i="0" u="none" strike="noStrike" cap="none">
                <a:solidFill>
                  <a:srgbClr val="379C73"/>
                </a:solidFill>
                <a:latin typeface="Gill Sans"/>
                <a:ea typeface="Gill Sans"/>
                <a:cs typeface="Gill Sans"/>
                <a:sym typeface="Gill Sans"/>
              </a:rPr>
              <a:t>What digital tools could you use at work</a:t>
            </a:r>
            <a:endParaRPr sz="2700" b="1" i="0" u="none" strike="noStrike" cap="none">
              <a:solidFill>
                <a:srgbClr val="379C73"/>
              </a:solidFill>
              <a:latin typeface="Gill Sans"/>
              <a:ea typeface="Gill Sans"/>
              <a:cs typeface="Gill Sans"/>
              <a:sym typeface="Gill Sans"/>
            </a:endParaRPr>
          </a:p>
        </p:txBody>
      </p:sp>
      <p:sp>
        <p:nvSpPr>
          <p:cNvPr id="297" name="Google Shape;297;p46"/>
          <p:cNvSpPr/>
          <p:nvPr/>
        </p:nvSpPr>
        <p:spPr>
          <a:xfrm>
            <a:off x="5193170" y="4174047"/>
            <a:ext cx="3445815" cy="323165"/>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None/>
            </a:pPr>
            <a:r>
              <a:rPr lang="de" sz="900" b="1" i="0" u="none" strike="noStrike" cap="none">
                <a:solidFill>
                  <a:srgbClr val="595959"/>
                </a:solidFill>
                <a:latin typeface="Arial"/>
                <a:ea typeface="Arial"/>
                <a:cs typeface="Arial"/>
                <a:sym typeface="Arial"/>
              </a:rPr>
              <a:t>How To Use Microsoft Outlook Calendar for Beginners (2024)</a:t>
            </a:r>
            <a:endParaRPr sz="700"/>
          </a:p>
          <a:p>
            <a:pPr marL="0" marR="0" lvl="0" indent="0" algn="ctr" rtl="0">
              <a:lnSpc>
                <a:spcPct val="100000"/>
              </a:lnSpc>
              <a:spcBef>
                <a:spcPts val="0"/>
              </a:spcBef>
              <a:spcAft>
                <a:spcPts val="0"/>
              </a:spcAft>
              <a:buNone/>
            </a:pPr>
            <a:r>
              <a:rPr lang="de" sz="900" b="0" i="0" u="sng" strike="noStrike" cap="none">
                <a:solidFill>
                  <a:schemeClr val="hlink"/>
                </a:solidFill>
                <a:latin typeface="Arial"/>
                <a:ea typeface="Arial"/>
                <a:cs typeface="Arial"/>
                <a:sym typeface="Arial"/>
              </a:rPr>
              <a:t>https://www.youtube.com/watch?v=qqmcYKqVe-w</a:t>
            </a:r>
            <a:endParaRPr sz="900" b="0" i="0" u="none" strike="noStrike" cap="none">
              <a:solidFill>
                <a:srgbClr val="000000"/>
              </a:solidFill>
              <a:latin typeface="Arial"/>
              <a:ea typeface="Arial"/>
              <a:cs typeface="Arial"/>
              <a:sym typeface="Arial"/>
            </a:endParaRPr>
          </a:p>
        </p:txBody>
      </p:sp>
      <p:pic>
        <p:nvPicPr>
          <p:cNvPr id="298" name="Google Shape;298;p46" descr="Learn how to navigate and master the Microsoft Outlook calendar in this beginner-friendly tutorial. Whether you're a seasoned Outlook user or just starting out, you'll discover helpful tips and tricks to streamline your workflow and become more efficient. From creating meetings to sharing appointments, this video covers it all. Don't forget to give it a thumbs up if you find it helpful, and make sure to subscribe for more tech tutorials!&#10;&#10;My Amazon Store | https://www.amazon.com.au/shop/aldojames/list/4GTGWBEK6PSL?ref_=aip_sf_list_spv_ofs_list_d&#10;&#10;Timestamps:&#10;0:00 Intro&#10;0:32 A Note on Outlook versions&#10;0:56 Accessing your calendar&#10;1:22 Understanding the layout&#10;1:52 Customising your calendar view &#10;2:57 Navigating dates in your calendar&#10;4:12 Viewing Shared Calendars&#10;6:05 How To Share your calendar and permissions&#10;8:12 Requesting and accessing someones calendar&#10;9:32 How To Create Appointments in Calendar&#10;11:05 How To Edit an appointment&#10;12:00 Easy way to reply to meeting requests in your calendar&#10;13:03 More ways to edit a meeting  &#10;14:00 How to create and edit a recurring meeting&#10;15:37 How To Automatically add a Teams Link in every meeting&#10;&#10;#Microsoft #Office #Outlook" title="How To Use Microsoft Outlook Calendar for Beginners (2024)">
            <a:hlinkClick r:id="rId4"/>
          </p:cNvPr>
          <p:cNvPicPr preferRelativeResize="0"/>
          <p:nvPr/>
        </p:nvPicPr>
        <p:blipFill>
          <a:blip r:embed="rId5">
            <a:alphaModFix/>
          </a:blip>
          <a:stretch>
            <a:fillRect/>
          </a:stretch>
        </p:blipFill>
        <p:spPr>
          <a:xfrm>
            <a:off x="5392075" y="2191763"/>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10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14"/>
        <p:cNvGrpSpPr/>
        <p:nvPr/>
      </p:nvGrpSpPr>
      <p:grpSpPr>
        <a:xfrm>
          <a:off x="0" y="0"/>
          <a:ext cx="0" cy="0"/>
          <a:chOff x="0" y="0"/>
          <a:chExt cx="0" cy="0"/>
        </a:xfrm>
      </p:grpSpPr>
      <p:grpSp>
        <p:nvGrpSpPr>
          <p:cNvPr id="415" name="Google Shape;415;p57"/>
          <p:cNvGrpSpPr/>
          <p:nvPr/>
        </p:nvGrpSpPr>
        <p:grpSpPr>
          <a:xfrm>
            <a:off x="0" y="3104562"/>
            <a:ext cx="9144000" cy="2038939"/>
            <a:chOff x="0" y="-38100"/>
            <a:chExt cx="4816593" cy="1074009"/>
          </a:xfrm>
        </p:grpSpPr>
        <p:sp>
          <p:nvSpPr>
            <p:cNvPr id="416" name="Google Shape;416;p57"/>
            <p:cNvSpPr/>
            <p:nvPr/>
          </p:nvSpPr>
          <p:spPr>
            <a:xfrm>
              <a:off x="0" y="0"/>
              <a:ext cx="4816592" cy="1035909"/>
            </a:xfrm>
            <a:custGeom>
              <a:avLst/>
              <a:gdLst/>
              <a:ahLst/>
              <a:cxnLst/>
              <a:rect l="l" t="t" r="r" b="b"/>
              <a:pathLst>
                <a:path w="4816592" h="1035909" extrusionOk="0">
                  <a:moveTo>
                    <a:pt x="0" y="0"/>
                  </a:moveTo>
                  <a:lnTo>
                    <a:pt x="4816592" y="0"/>
                  </a:lnTo>
                  <a:lnTo>
                    <a:pt x="4816592" y="1035909"/>
                  </a:lnTo>
                  <a:lnTo>
                    <a:pt x="0" y="1035909"/>
                  </a:lnTo>
                  <a:close/>
                </a:path>
              </a:pathLst>
            </a:custGeom>
            <a:solidFill>
              <a:srgbClr val="FFFFFF"/>
            </a:solidFill>
            <a:ln>
              <a:noFill/>
            </a:ln>
          </p:spPr>
        </p:sp>
        <p:sp>
          <p:nvSpPr>
            <p:cNvPr id="417" name="Google Shape;417;p57"/>
            <p:cNvSpPr txBox="1"/>
            <p:nvPr/>
          </p:nvSpPr>
          <p:spPr>
            <a:xfrm>
              <a:off x="0" y="-38100"/>
              <a:ext cx="4816593" cy="1074009"/>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18" name="Google Shape;418;p5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19" name="Google Shape;419;p57"/>
          <p:cNvSpPr txBox="1"/>
          <p:nvPr/>
        </p:nvSpPr>
        <p:spPr>
          <a:xfrm>
            <a:off x="595913" y="1050621"/>
            <a:ext cx="8033700" cy="31021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500" b="0" i="0" u="none" strike="noStrike" kern="0" cap="none" spc="0" normalizeH="0" baseline="0" noProof="0">
                <a:ln>
                  <a:noFill/>
                </a:ln>
                <a:solidFill>
                  <a:srgbClr val="FFFFFF"/>
                </a:solidFill>
                <a:effectLst/>
                <a:uLnTx/>
                <a:uFillTx/>
                <a:latin typeface="Arial"/>
                <a:ea typeface="Arial"/>
                <a:cs typeface="Arial"/>
                <a:sym typeface="Arial"/>
              </a:rPr>
              <a:t>There are many health tools and self-monitoring apps available that may improve the quality of life of care-dependent people and thus also ease your work as carer. The selected apps, a pedometer, a drink reminder app, a diabetes management app and a mental health app are 4 examples that may be useful for your clients. You may have observed that these apps are typically designed to be intuitive and user-friendly. Once you understand their functionality, navigating most apps should be a straightforward process.</a:t>
            </a: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0" name="Google Shape;420;p57"/>
          <p:cNvSpPr txBox="1"/>
          <p:nvPr/>
        </p:nvSpPr>
        <p:spPr>
          <a:xfrm>
            <a:off x="595913" y="280972"/>
            <a:ext cx="7179292"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Summary</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3855638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24"/>
        <p:cNvGrpSpPr/>
        <p:nvPr/>
      </p:nvGrpSpPr>
      <p:grpSpPr>
        <a:xfrm>
          <a:off x="0" y="0"/>
          <a:ext cx="0" cy="0"/>
          <a:chOff x="0" y="0"/>
          <a:chExt cx="0" cy="0"/>
        </a:xfrm>
      </p:grpSpPr>
      <p:grpSp>
        <p:nvGrpSpPr>
          <p:cNvPr id="425" name="Google Shape;425;p58"/>
          <p:cNvGrpSpPr/>
          <p:nvPr/>
        </p:nvGrpSpPr>
        <p:grpSpPr>
          <a:xfrm>
            <a:off x="0" y="749144"/>
            <a:ext cx="9144059" cy="4394532"/>
            <a:chOff x="0" y="-38100"/>
            <a:chExt cx="4816592" cy="2314800"/>
          </a:xfrm>
        </p:grpSpPr>
        <p:sp>
          <p:nvSpPr>
            <p:cNvPr id="426" name="Google Shape;426;p58"/>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27" name="Google Shape;427;p58"/>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28" name="Google Shape;428;p5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29" name="Google Shape;429;p58"/>
          <p:cNvSpPr txBox="1"/>
          <p:nvPr/>
        </p:nvSpPr>
        <p:spPr>
          <a:xfrm>
            <a:off x="454192" y="144674"/>
            <a:ext cx="7260900" cy="3847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30" name="Google Shape;430;p58"/>
          <p:cNvSpPr txBox="1"/>
          <p:nvPr/>
        </p:nvSpPr>
        <p:spPr>
          <a:xfrm>
            <a:off x="641526" y="2038375"/>
            <a:ext cx="5594700" cy="18318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5800"/>
              <a:buFont typeface="Arial"/>
              <a:buNone/>
              <a:tabLst/>
              <a:defRPr/>
            </a:pPr>
            <a:r>
              <a:rPr kumimoji="0" lang="de" sz="5800" b="1" i="0" u="none" strike="noStrike" kern="0" cap="none" spc="0" normalizeH="0" baseline="0" noProof="0">
                <a:ln>
                  <a:noFill/>
                </a:ln>
                <a:solidFill>
                  <a:srgbClr val="3F3F3F"/>
                </a:solidFill>
                <a:effectLst/>
                <a:uLnTx/>
                <a:uFillTx/>
                <a:latin typeface="Arial"/>
                <a:ea typeface="Arial"/>
                <a:cs typeface="Arial"/>
                <a:sym typeface="Arial"/>
              </a:rPr>
              <a:t>Time for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5800"/>
              <a:buFont typeface="Arial"/>
              <a:buNone/>
              <a:tabLst/>
              <a:defRPr/>
            </a:pPr>
            <a:r>
              <a:rPr kumimoji="0" lang="de" sz="5800" b="1" i="0" u="none" strike="noStrike" kern="0" cap="none" spc="0" normalizeH="0" baseline="0" noProof="0">
                <a:ln>
                  <a:noFill/>
                </a:ln>
                <a:solidFill>
                  <a:srgbClr val="339966"/>
                </a:solidFill>
                <a:effectLst/>
                <a:uLnTx/>
                <a:uFillTx/>
                <a:latin typeface="Arial"/>
                <a:ea typeface="Arial"/>
                <a:cs typeface="Arial"/>
                <a:sym typeface="Arial"/>
              </a:rPr>
              <a:t>Self-Reflection</a:t>
            </a:r>
            <a:endParaRPr kumimoji="0" sz="5800" b="1" i="0" u="none" strike="noStrike" kern="0" cap="none" spc="0" normalizeH="0" baseline="0" noProof="0">
              <a:ln>
                <a:noFill/>
              </a:ln>
              <a:solidFill>
                <a:srgbClr val="339966"/>
              </a:solidFill>
              <a:effectLst/>
              <a:uLnTx/>
              <a:uFillTx/>
              <a:latin typeface="Arial"/>
              <a:ea typeface="Arial"/>
              <a:cs typeface="Arial"/>
              <a:sym typeface="Arial"/>
            </a:endParaRPr>
          </a:p>
        </p:txBody>
      </p:sp>
      <p:sp>
        <p:nvSpPr>
          <p:cNvPr id="431" name="Google Shape;431;p58"/>
          <p:cNvSpPr txBox="1"/>
          <p:nvPr/>
        </p:nvSpPr>
        <p:spPr>
          <a:xfrm>
            <a:off x="6454617" y="212499"/>
            <a:ext cx="863550" cy="5541300"/>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Tree>
    <p:extLst>
      <p:ext uri="{BB962C8B-B14F-4D97-AF65-F5344CB8AC3E}">
        <p14:creationId xmlns:p14="http://schemas.microsoft.com/office/powerpoint/2010/main" val="3299475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35"/>
        <p:cNvGrpSpPr/>
        <p:nvPr/>
      </p:nvGrpSpPr>
      <p:grpSpPr>
        <a:xfrm>
          <a:off x="0" y="0"/>
          <a:ext cx="0" cy="0"/>
          <a:chOff x="0" y="0"/>
          <a:chExt cx="0" cy="0"/>
        </a:xfrm>
      </p:grpSpPr>
      <p:grpSp>
        <p:nvGrpSpPr>
          <p:cNvPr id="436" name="Google Shape;436;p59"/>
          <p:cNvGrpSpPr/>
          <p:nvPr/>
        </p:nvGrpSpPr>
        <p:grpSpPr>
          <a:xfrm>
            <a:off x="0" y="749144"/>
            <a:ext cx="9144059" cy="4394532"/>
            <a:chOff x="0" y="-38100"/>
            <a:chExt cx="4816592" cy="2314800"/>
          </a:xfrm>
        </p:grpSpPr>
        <p:sp>
          <p:nvSpPr>
            <p:cNvPr id="437" name="Google Shape;437;p5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38" name="Google Shape;438;p59"/>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39" name="Google Shape;439;p5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40" name="Google Shape;440;p59"/>
          <p:cNvSpPr txBox="1"/>
          <p:nvPr/>
        </p:nvSpPr>
        <p:spPr>
          <a:xfrm>
            <a:off x="454192" y="144674"/>
            <a:ext cx="7260900" cy="3847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41" name="Google Shape;441;p59"/>
          <p:cNvSpPr txBox="1"/>
          <p:nvPr/>
        </p:nvSpPr>
        <p:spPr>
          <a:xfrm>
            <a:off x="454192" y="1752631"/>
            <a:ext cx="8131050" cy="217035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 sz="2400" b="0" i="0" u="none" strike="noStrike" kern="0" cap="none" spc="0" normalizeH="0" baseline="0" noProof="0">
                <a:ln>
                  <a:noFill/>
                </a:ln>
                <a:solidFill>
                  <a:srgbClr val="595959"/>
                </a:solidFill>
                <a:effectLst/>
                <a:uLnTx/>
                <a:uFillTx/>
                <a:latin typeface="Arial"/>
                <a:ea typeface="Arial"/>
                <a:cs typeface="Arial"/>
                <a:sym typeface="Arial"/>
              </a:rPr>
              <a:t>Next on, you will see questions related to the content of this unit.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0" i="0" u="none" strike="noStrike" kern="0" cap="none" spc="0" normalizeH="0" baseline="0" noProof="0">
                <a:ln>
                  <a:noFill/>
                </a:ln>
                <a:solidFill>
                  <a:srgbClr val="000000"/>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1" i="0" u="none" strike="noStrike" kern="0" cap="none" spc="0" normalizeH="0" baseline="0" noProof="0">
                <a:ln>
                  <a:noFill/>
                </a:ln>
                <a:solidFill>
                  <a:srgbClr val="FFC000"/>
                </a:solidFill>
                <a:effectLst/>
                <a:uLnTx/>
                <a:uFillTx/>
                <a:latin typeface="Arial"/>
                <a:ea typeface="Arial"/>
                <a:cs typeface="Arial"/>
                <a:sym typeface="Arial"/>
              </a:rPr>
              <a:t>Reflect on the questions and answer them in writing in your (digital) journal!</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6725622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45"/>
        <p:cNvGrpSpPr/>
        <p:nvPr/>
      </p:nvGrpSpPr>
      <p:grpSpPr>
        <a:xfrm>
          <a:off x="0" y="0"/>
          <a:ext cx="0" cy="0"/>
          <a:chOff x="0" y="0"/>
          <a:chExt cx="0" cy="0"/>
        </a:xfrm>
      </p:grpSpPr>
      <p:grpSp>
        <p:nvGrpSpPr>
          <p:cNvPr id="446" name="Google Shape;446;p60"/>
          <p:cNvGrpSpPr/>
          <p:nvPr/>
        </p:nvGrpSpPr>
        <p:grpSpPr>
          <a:xfrm>
            <a:off x="0" y="-72331"/>
            <a:ext cx="3153709" cy="5215864"/>
            <a:chOff x="0" y="-38100"/>
            <a:chExt cx="1661202" cy="2747433"/>
          </a:xfrm>
        </p:grpSpPr>
        <p:sp>
          <p:nvSpPr>
            <p:cNvPr id="447" name="Google Shape;447;p60"/>
            <p:cNvSpPr/>
            <p:nvPr/>
          </p:nvSpPr>
          <p:spPr>
            <a:xfrm>
              <a:off x="0" y="0"/>
              <a:ext cx="1661202" cy="2709333"/>
            </a:xfrm>
            <a:custGeom>
              <a:avLst/>
              <a:gdLst/>
              <a:ahLst/>
              <a:cxnLst/>
              <a:rect l="l" t="t" r="r" b="b"/>
              <a:pathLst>
                <a:path w="1661202" h="2709333" extrusionOk="0">
                  <a:moveTo>
                    <a:pt x="0" y="0"/>
                  </a:moveTo>
                  <a:lnTo>
                    <a:pt x="1661202" y="0"/>
                  </a:lnTo>
                  <a:lnTo>
                    <a:pt x="1661202" y="2709333"/>
                  </a:lnTo>
                  <a:lnTo>
                    <a:pt x="0" y="2709333"/>
                  </a:lnTo>
                  <a:close/>
                </a:path>
              </a:pathLst>
            </a:custGeom>
            <a:solidFill>
              <a:srgbClr val="FFFFFF"/>
            </a:solidFill>
            <a:ln>
              <a:noFill/>
            </a:ln>
          </p:spPr>
        </p:sp>
        <p:sp>
          <p:nvSpPr>
            <p:cNvPr id="448" name="Google Shape;448;p60"/>
            <p:cNvSpPr txBox="1"/>
            <p:nvPr/>
          </p:nvSpPr>
          <p:spPr>
            <a:xfrm>
              <a:off x="0" y="-38100"/>
              <a:ext cx="1661100" cy="27474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49" name="Google Shape;449;p6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50" name="Google Shape;450;p60"/>
          <p:cNvSpPr txBox="1"/>
          <p:nvPr/>
        </p:nvSpPr>
        <p:spPr>
          <a:xfrm>
            <a:off x="3488071" y="280972"/>
            <a:ext cx="4215900" cy="3847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1" name="Google Shape;451;p60"/>
          <p:cNvSpPr txBox="1"/>
          <p:nvPr/>
        </p:nvSpPr>
        <p:spPr>
          <a:xfrm>
            <a:off x="3326737" y="959983"/>
            <a:ext cx="5540550" cy="1508105"/>
          </a:xfrm>
          <a:prstGeom prst="rect">
            <a:avLst/>
          </a:prstGeom>
          <a:noFill/>
          <a:ln>
            <a:noFill/>
          </a:ln>
        </p:spPr>
        <p:txBody>
          <a:bodyPr spcFirstLastPara="1" wrap="square" lIns="0" tIns="0" rIns="0" bIns="0" anchor="t" anchorCtr="0">
            <a:spAutoFit/>
          </a:bodyPr>
          <a:lstStyle/>
          <a:p>
            <a:pPr marL="254000" marR="0" lvl="0" indent="-254000" algn="just" defTabSz="914400" rtl="0" eaLnBrk="1" fontAlgn="auto" latinLnBrk="0" hangingPunct="1">
              <a:lnSpc>
                <a:spcPct val="140011"/>
              </a:lnSpc>
              <a:spcBef>
                <a:spcPts val="0"/>
              </a:spcBef>
              <a:spcAft>
                <a:spcPts val="0"/>
              </a:spcAft>
              <a:buClr>
                <a:srgbClr val="FFFFFF"/>
              </a:buClr>
              <a:buSzPts val="1800"/>
              <a:buFont typeface="Arial"/>
              <a:buChar char="•"/>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Do you feel confident in your ability to explain the functionality of these apps to your clients? What else would you need to know?</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54000" marR="0" lvl="0" indent="-139700" algn="just" defTabSz="914400" rtl="0" eaLnBrk="1" fontAlgn="auto" latinLnBrk="0" hangingPunct="1">
              <a:lnSpc>
                <a:spcPct val="140011"/>
              </a:lnSpc>
              <a:spcBef>
                <a:spcPts val="0"/>
              </a:spcBef>
              <a:spcAft>
                <a:spcPts val="0"/>
              </a:spcAft>
              <a:buClr>
                <a:srgbClr val="FFFFFF"/>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254000" marR="0" lvl="0" indent="-254000" algn="just" defTabSz="914400" rtl="0" eaLnBrk="1" fontAlgn="auto" latinLnBrk="0" hangingPunct="1">
              <a:lnSpc>
                <a:spcPct val="140011"/>
              </a:lnSpc>
              <a:spcBef>
                <a:spcPts val="0"/>
              </a:spcBef>
              <a:spcAft>
                <a:spcPts val="0"/>
              </a:spcAft>
              <a:buClr>
                <a:srgbClr val="FFFFFF"/>
              </a:buClr>
              <a:buSzPts val="1800"/>
              <a:buFont typeface="Arial"/>
              <a:buChar char="•"/>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How do you envision discussing apps such as a pedometer, a water reminder, or a diabetes management app with your clients?</a:t>
            </a: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2" name="Google Shape;452;p60"/>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453" name="Google Shape;453;p60"/>
          <p:cNvPicPr preferRelativeResize="0"/>
          <p:nvPr/>
        </p:nvPicPr>
        <p:blipFill rotWithShape="1">
          <a:blip r:embed="rId4">
            <a:alphaModFix/>
          </a:blip>
          <a:srcRect/>
          <a:stretch/>
        </p:blipFill>
        <p:spPr>
          <a:xfrm>
            <a:off x="92882" y="1223077"/>
            <a:ext cx="2967923" cy="2967922"/>
          </a:xfrm>
          <a:prstGeom prst="rect">
            <a:avLst/>
          </a:prstGeom>
          <a:noFill/>
          <a:ln>
            <a:noFill/>
          </a:ln>
        </p:spPr>
      </p:pic>
    </p:spTree>
    <p:extLst>
      <p:ext uri="{BB962C8B-B14F-4D97-AF65-F5344CB8AC3E}">
        <p14:creationId xmlns:p14="http://schemas.microsoft.com/office/powerpoint/2010/main" val="16993737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1"/>
          <p:cNvSpPr txBox="1">
            <a:spLocks noGrp="1"/>
          </p:cNvSpPr>
          <p:nvPr>
            <p:ph type="ftr" idx="11"/>
          </p:nvPr>
        </p:nvSpPr>
        <p:spPr>
          <a:xfrm>
            <a:off x="4443416" y="2686610"/>
            <a:ext cx="4572000" cy="656700"/>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900" b="0" i="0" u="none" strike="noStrike" kern="0" cap="none" spc="0" normalizeH="0" baseline="0" noProof="0">
                <a:ln>
                  <a:noFill/>
                </a:ln>
                <a:solidFill>
                  <a:srgbClr val="FFC000"/>
                </a:solidFill>
                <a:effectLst/>
                <a:uLnTx/>
                <a:uFillTx/>
                <a:latin typeface="Gill Sans"/>
                <a:ea typeface="Gill Sans"/>
                <a:cs typeface="Gill Sans"/>
                <a:sym typeface="Gill Sans"/>
              </a:rPr>
              <a:t>Well done!</a:t>
            </a:r>
            <a:endParaRPr kumimoji="0" sz="6900" b="0" i="0" u="none" strike="noStrike" kern="0" cap="none" spc="0" normalizeH="0" baseline="0" noProof="0">
              <a:ln>
                <a:noFill/>
              </a:ln>
              <a:solidFill>
                <a:srgbClr val="FFC000"/>
              </a:solidFill>
              <a:effectLst/>
              <a:uLnTx/>
              <a:uFillTx/>
              <a:latin typeface="Gill Sans"/>
              <a:ea typeface="Gill Sans"/>
              <a:cs typeface="Gill Sans"/>
              <a:sym typeface="Gill Sans"/>
            </a:endParaRPr>
          </a:p>
        </p:txBody>
      </p:sp>
      <p:pic>
        <p:nvPicPr>
          <p:cNvPr id="459" name="Google Shape;459;p61"/>
          <p:cNvPicPr preferRelativeResize="0"/>
          <p:nvPr/>
        </p:nvPicPr>
        <p:blipFill rotWithShape="1">
          <a:blip r:embed="rId3">
            <a:alphaModFix/>
          </a:blip>
          <a:srcRect/>
          <a:stretch/>
        </p:blipFill>
        <p:spPr>
          <a:xfrm>
            <a:off x="638175" y="1902946"/>
            <a:ext cx="3143250" cy="3143250"/>
          </a:xfrm>
          <a:prstGeom prst="rect">
            <a:avLst/>
          </a:prstGeom>
          <a:noFill/>
          <a:ln>
            <a:noFill/>
          </a:ln>
        </p:spPr>
      </p:pic>
      <p:sp>
        <p:nvSpPr>
          <p:cNvPr id="460" name="Google Shape;460;p61"/>
          <p:cNvSpPr txBox="1"/>
          <p:nvPr/>
        </p:nvSpPr>
        <p:spPr>
          <a:xfrm>
            <a:off x="771525" y="657225"/>
            <a:ext cx="7048500" cy="96975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0" i="0" u="none" strike="noStrike" kern="0" cap="none" spc="0" normalizeH="0" baseline="0" noProof="0">
                <a:ln>
                  <a:noFill/>
                </a:ln>
                <a:solidFill>
                  <a:srgbClr val="339966"/>
                </a:solidFill>
                <a:effectLst/>
                <a:uLnTx/>
                <a:uFillTx/>
                <a:latin typeface="Gill Sans"/>
                <a:ea typeface="Gill Sans"/>
                <a:cs typeface="Gill Sans"/>
                <a:sym typeface="Gill Sans"/>
              </a:rPr>
              <a:t>Congratulations</a:t>
            </a:r>
            <a:r>
              <a:rPr kumimoji="0" lang="de" sz="3000" b="0" i="0" u="none" strike="noStrike" kern="0" cap="none" spc="0" normalizeH="0" baseline="0" noProof="0">
                <a:ln>
                  <a:noFill/>
                </a:ln>
                <a:solidFill>
                  <a:srgbClr val="595959"/>
                </a:solidFill>
                <a:effectLst/>
                <a:uLnTx/>
                <a:uFillTx/>
                <a:latin typeface="Gill Sans"/>
                <a:ea typeface="Gill Sans"/>
                <a:cs typeface="Gill Sans"/>
                <a:sym typeface="Gill Sans"/>
              </a:rPr>
              <a:t>, you completed Unit 3 of the Module 3.</a:t>
            </a:r>
            <a:endParaRPr kumimoji="0" sz="3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461" name="Google Shape;461;p6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4">
              <a:alphaModFix/>
            </a:blip>
            <a:stretch>
              <a:fillRect/>
            </a:stretch>
          </a:blipFill>
          <a:ln>
            <a:noFill/>
          </a:ln>
        </p:spPr>
      </p:sp>
    </p:spTree>
    <p:extLst>
      <p:ext uri="{BB962C8B-B14F-4D97-AF65-F5344CB8AC3E}">
        <p14:creationId xmlns:p14="http://schemas.microsoft.com/office/powerpoint/2010/main" val="6475208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65"/>
        <p:cNvGrpSpPr/>
        <p:nvPr/>
      </p:nvGrpSpPr>
      <p:grpSpPr>
        <a:xfrm>
          <a:off x="0" y="0"/>
          <a:ext cx="0" cy="0"/>
          <a:chOff x="0" y="0"/>
          <a:chExt cx="0" cy="0"/>
        </a:xfrm>
      </p:grpSpPr>
      <p:sp>
        <p:nvSpPr>
          <p:cNvPr id="466" name="Google Shape;466;p62"/>
          <p:cNvSpPr/>
          <p:nvPr/>
        </p:nvSpPr>
        <p:spPr>
          <a:xfrm>
            <a:off x="3318625" y="223250"/>
            <a:ext cx="2156978" cy="864686"/>
          </a:xfrm>
          <a:custGeom>
            <a:avLst/>
            <a:gdLst/>
            <a:ahLst/>
            <a:cxnLst/>
            <a:rect l="l" t="t" r="r" b="b"/>
            <a:pathLst>
              <a:path w="7772894" h="4243854" extrusionOk="0">
                <a:moveTo>
                  <a:pt x="0" y="0"/>
                </a:moveTo>
                <a:lnTo>
                  <a:pt x="7772894" y="0"/>
                </a:lnTo>
                <a:lnTo>
                  <a:pt x="7772894" y="4243854"/>
                </a:lnTo>
                <a:lnTo>
                  <a:pt x="0" y="4243854"/>
                </a:lnTo>
                <a:lnTo>
                  <a:pt x="0" y="0"/>
                </a:lnTo>
                <a:close/>
              </a:path>
            </a:pathLst>
          </a:custGeom>
          <a:blipFill rotWithShape="1">
            <a:blip r:embed="rId3">
              <a:alphaModFix/>
            </a:blip>
            <a:stretch>
              <a:fillRect/>
            </a:stretch>
          </a:blipFill>
          <a:ln>
            <a:noFill/>
          </a:ln>
        </p:spPr>
      </p:sp>
      <p:grpSp>
        <p:nvGrpSpPr>
          <p:cNvPr id="467" name="Google Shape;467;p62"/>
          <p:cNvGrpSpPr/>
          <p:nvPr/>
        </p:nvGrpSpPr>
        <p:grpSpPr>
          <a:xfrm>
            <a:off x="0" y="2983474"/>
            <a:ext cx="9144000" cy="2160026"/>
            <a:chOff x="0" y="-38100"/>
            <a:chExt cx="4816593" cy="1137791"/>
          </a:xfrm>
        </p:grpSpPr>
        <p:sp>
          <p:nvSpPr>
            <p:cNvPr id="468" name="Google Shape;468;p62"/>
            <p:cNvSpPr/>
            <p:nvPr/>
          </p:nvSpPr>
          <p:spPr>
            <a:xfrm>
              <a:off x="0" y="0"/>
              <a:ext cx="4816592" cy="1099691"/>
            </a:xfrm>
            <a:custGeom>
              <a:avLst/>
              <a:gdLst/>
              <a:ahLst/>
              <a:cxnLst/>
              <a:rect l="l" t="t" r="r" b="b"/>
              <a:pathLst>
                <a:path w="4816592" h="1099691" extrusionOk="0">
                  <a:moveTo>
                    <a:pt x="0" y="0"/>
                  </a:moveTo>
                  <a:lnTo>
                    <a:pt x="4816592" y="0"/>
                  </a:lnTo>
                  <a:lnTo>
                    <a:pt x="4816592" y="1099691"/>
                  </a:lnTo>
                  <a:lnTo>
                    <a:pt x="0" y="1099691"/>
                  </a:lnTo>
                  <a:close/>
                </a:path>
              </a:pathLst>
            </a:custGeom>
            <a:solidFill>
              <a:srgbClr val="FFFFFF"/>
            </a:solidFill>
            <a:ln>
              <a:noFill/>
            </a:ln>
          </p:spPr>
        </p:sp>
        <p:sp>
          <p:nvSpPr>
            <p:cNvPr id="469" name="Google Shape;469;p62"/>
            <p:cNvSpPr txBox="1"/>
            <p:nvPr/>
          </p:nvSpPr>
          <p:spPr>
            <a:xfrm>
              <a:off x="0" y="-38100"/>
              <a:ext cx="4816593" cy="1137791"/>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cxnSp>
        <p:nvCxnSpPr>
          <p:cNvPr id="470" name="Google Shape;470;p62"/>
          <p:cNvCxnSpPr/>
          <p:nvPr/>
        </p:nvCxnSpPr>
        <p:spPr>
          <a:xfrm>
            <a:off x="1300469" y="4085365"/>
            <a:ext cx="6543062" cy="9525"/>
          </a:xfrm>
          <a:prstGeom prst="straightConnector1">
            <a:avLst/>
          </a:prstGeom>
          <a:noFill/>
          <a:ln w="19050" cap="flat" cmpd="sng">
            <a:solidFill>
              <a:srgbClr val="000000"/>
            </a:solidFill>
            <a:prstDash val="solid"/>
            <a:round/>
            <a:headEnd type="none" w="sm" len="sm"/>
            <a:tailEnd type="none" w="sm" len="sm"/>
          </a:ln>
        </p:spPr>
      </p:cxnSp>
      <p:sp>
        <p:nvSpPr>
          <p:cNvPr id="471" name="Google Shape;471;p62"/>
          <p:cNvSpPr/>
          <p:nvPr/>
        </p:nvSpPr>
        <p:spPr>
          <a:xfrm>
            <a:off x="6317433" y="4361590"/>
            <a:ext cx="2312217" cy="462353"/>
          </a:xfrm>
          <a:custGeom>
            <a:avLst/>
            <a:gdLst/>
            <a:ahLst/>
            <a:cxnLst/>
            <a:rect l="l" t="t" r="r" b="b"/>
            <a:pathLst>
              <a:path w="4624433" h="924705" extrusionOk="0">
                <a:moveTo>
                  <a:pt x="0" y="0"/>
                </a:moveTo>
                <a:lnTo>
                  <a:pt x="4624433" y="0"/>
                </a:lnTo>
                <a:lnTo>
                  <a:pt x="4624433" y="924705"/>
                </a:lnTo>
                <a:lnTo>
                  <a:pt x="0" y="924705"/>
                </a:lnTo>
                <a:lnTo>
                  <a:pt x="0" y="0"/>
                </a:lnTo>
                <a:close/>
              </a:path>
            </a:pathLst>
          </a:custGeom>
          <a:blipFill rotWithShape="1">
            <a:blip r:embed="rId4">
              <a:alphaModFix/>
            </a:blip>
            <a:stretch>
              <a:fillRect t="-4830"/>
            </a:stretch>
          </a:blipFill>
          <a:ln>
            <a:noFill/>
          </a:ln>
        </p:spPr>
      </p:sp>
      <p:grpSp>
        <p:nvGrpSpPr>
          <p:cNvPr id="472" name="Google Shape;472;p62"/>
          <p:cNvGrpSpPr/>
          <p:nvPr/>
        </p:nvGrpSpPr>
        <p:grpSpPr>
          <a:xfrm>
            <a:off x="1894726" y="3243330"/>
            <a:ext cx="5434499" cy="575334"/>
            <a:chOff x="0" y="0"/>
            <a:chExt cx="14491997" cy="1534226"/>
          </a:xfrm>
        </p:grpSpPr>
        <p:sp>
          <p:nvSpPr>
            <p:cNvPr id="473" name="Google Shape;473;p62"/>
            <p:cNvSpPr/>
            <p:nvPr/>
          </p:nvSpPr>
          <p:spPr>
            <a:xfrm>
              <a:off x="0" y="584095"/>
              <a:ext cx="2284032" cy="755487"/>
            </a:xfrm>
            <a:custGeom>
              <a:avLst/>
              <a:gdLst/>
              <a:ahLst/>
              <a:cxnLst/>
              <a:rect l="l" t="t" r="r" b="b"/>
              <a:pathLst>
                <a:path w="2284032" h="755487" extrusionOk="0">
                  <a:moveTo>
                    <a:pt x="0" y="0"/>
                  </a:moveTo>
                  <a:lnTo>
                    <a:pt x="2284032" y="0"/>
                  </a:lnTo>
                  <a:lnTo>
                    <a:pt x="2284032" y="755487"/>
                  </a:lnTo>
                  <a:lnTo>
                    <a:pt x="0" y="755487"/>
                  </a:lnTo>
                  <a:lnTo>
                    <a:pt x="0" y="0"/>
                  </a:lnTo>
                  <a:close/>
                </a:path>
              </a:pathLst>
            </a:custGeom>
            <a:blipFill rotWithShape="1">
              <a:blip r:embed="rId5">
                <a:alphaModFix/>
              </a:blip>
              <a:stretch>
                <a:fillRect/>
              </a:stretch>
            </a:blipFill>
            <a:ln>
              <a:noFill/>
            </a:ln>
          </p:spPr>
        </p:sp>
        <p:sp>
          <p:nvSpPr>
            <p:cNvPr id="474" name="Google Shape;474;p62"/>
            <p:cNvSpPr/>
            <p:nvPr/>
          </p:nvSpPr>
          <p:spPr>
            <a:xfrm>
              <a:off x="3060039" y="358267"/>
              <a:ext cx="2304739" cy="981315"/>
            </a:xfrm>
            <a:custGeom>
              <a:avLst/>
              <a:gdLst/>
              <a:ahLst/>
              <a:cxnLst/>
              <a:rect l="l" t="t" r="r" b="b"/>
              <a:pathLst>
                <a:path w="2304739" h="981315" extrusionOk="0">
                  <a:moveTo>
                    <a:pt x="0" y="0"/>
                  </a:moveTo>
                  <a:lnTo>
                    <a:pt x="2304739" y="0"/>
                  </a:lnTo>
                  <a:lnTo>
                    <a:pt x="2304739" y="981315"/>
                  </a:lnTo>
                  <a:lnTo>
                    <a:pt x="0" y="981315"/>
                  </a:lnTo>
                  <a:lnTo>
                    <a:pt x="0" y="0"/>
                  </a:lnTo>
                  <a:close/>
                </a:path>
              </a:pathLst>
            </a:custGeom>
            <a:blipFill rotWithShape="1">
              <a:blip r:embed="rId6">
                <a:alphaModFix/>
              </a:blip>
              <a:stretch>
                <a:fillRect/>
              </a:stretch>
            </a:blipFill>
            <a:ln>
              <a:noFill/>
            </a:ln>
          </p:spPr>
        </p:sp>
        <p:sp>
          <p:nvSpPr>
            <p:cNvPr id="475" name="Google Shape;475;p62"/>
            <p:cNvSpPr/>
            <p:nvPr/>
          </p:nvSpPr>
          <p:spPr>
            <a:xfrm>
              <a:off x="6372655" y="194644"/>
              <a:ext cx="905265" cy="1339582"/>
            </a:xfrm>
            <a:custGeom>
              <a:avLst/>
              <a:gdLst/>
              <a:ahLst/>
              <a:cxnLst/>
              <a:rect l="l" t="t" r="r" b="b"/>
              <a:pathLst>
                <a:path w="905265" h="1339582" extrusionOk="0">
                  <a:moveTo>
                    <a:pt x="0" y="0"/>
                  </a:moveTo>
                  <a:lnTo>
                    <a:pt x="905265" y="0"/>
                  </a:lnTo>
                  <a:lnTo>
                    <a:pt x="905265" y="1339582"/>
                  </a:lnTo>
                  <a:lnTo>
                    <a:pt x="0" y="1339582"/>
                  </a:lnTo>
                  <a:lnTo>
                    <a:pt x="0" y="0"/>
                  </a:lnTo>
                  <a:close/>
                </a:path>
              </a:pathLst>
            </a:custGeom>
            <a:blipFill rotWithShape="1">
              <a:blip r:embed="rId7">
                <a:alphaModFix/>
              </a:blip>
              <a:stretch>
                <a:fillRect/>
              </a:stretch>
            </a:blipFill>
            <a:ln>
              <a:noFill/>
            </a:ln>
          </p:spPr>
        </p:sp>
        <p:sp>
          <p:nvSpPr>
            <p:cNvPr id="476" name="Google Shape;476;p62"/>
            <p:cNvSpPr/>
            <p:nvPr/>
          </p:nvSpPr>
          <p:spPr>
            <a:xfrm>
              <a:off x="8219339" y="358267"/>
              <a:ext cx="3308396" cy="1012335"/>
            </a:xfrm>
            <a:custGeom>
              <a:avLst/>
              <a:gdLst/>
              <a:ahLst/>
              <a:cxnLst/>
              <a:rect l="l" t="t" r="r" b="b"/>
              <a:pathLst>
                <a:path w="3308396" h="1012335" extrusionOk="0">
                  <a:moveTo>
                    <a:pt x="0" y="0"/>
                  </a:moveTo>
                  <a:lnTo>
                    <a:pt x="3308396" y="0"/>
                  </a:lnTo>
                  <a:lnTo>
                    <a:pt x="3308396" y="1012335"/>
                  </a:lnTo>
                  <a:lnTo>
                    <a:pt x="0" y="1012335"/>
                  </a:lnTo>
                  <a:lnTo>
                    <a:pt x="0" y="0"/>
                  </a:lnTo>
                  <a:close/>
                </a:path>
              </a:pathLst>
            </a:custGeom>
            <a:blipFill rotWithShape="1">
              <a:blip r:embed="rId8">
                <a:alphaModFix/>
              </a:blip>
              <a:stretch>
                <a:fillRect/>
              </a:stretch>
            </a:blipFill>
            <a:ln>
              <a:noFill/>
            </a:ln>
          </p:spPr>
        </p:sp>
        <p:sp>
          <p:nvSpPr>
            <p:cNvPr id="477" name="Google Shape;477;p62"/>
            <p:cNvSpPr/>
            <p:nvPr/>
          </p:nvSpPr>
          <p:spPr>
            <a:xfrm>
              <a:off x="11935855" y="0"/>
              <a:ext cx="2556142" cy="1339582"/>
            </a:xfrm>
            <a:custGeom>
              <a:avLst/>
              <a:gdLst/>
              <a:ahLst/>
              <a:cxnLst/>
              <a:rect l="l" t="t" r="r" b="b"/>
              <a:pathLst>
                <a:path w="2556142" h="1339582" extrusionOk="0">
                  <a:moveTo>
                    <a:pt x="0" y="0"/>
                  </a:moveTo>
                  <a:lnTo>
                    <a:pt x="2556141" y="0"/>
                  </a:lnTo>
                  <a:lnTo>
                    <a:pt x="2556141" y="1339582"/>
                  </a:lnTo>
                  <a:lnTo>
                    <a:pt x="0" y="1339582"/>
                  </a:lnTo>
                  <a:lnTo>
                    <a:pt x="0" y="0"/>
                  </a:lnTo>
                  <a:close/>
                </a:path>
              </a:pathLst>
            </a:custGeom>
            <a:blipFill rotWithShape="1">
              <a:blip r:embed="rId9">
                <a:alphaModFix/>
              </a:blip>
              <a:stretch>
                <a:fillRect/>
              </a:stretch>
            </a:blipFill>
            <a:ln>
              <a:noFill/>
            </a:ln>
          </p:spPr>
        </p:sp>
      </p:grpSp>
      <p:sp>
        <p:nvSpPr>
          <p:cNvPr id="478" name="Google Shape;478;p62"/>
          <p:cNvSpPr txBox="1"/>
          <p:nvPr/>
        </p:nvSpPr>
        <p:spPr>
          <a:xfrm>
            <a:off x="727553" y="4347303"/>
            <a:ext cx="5471400" cy="652500"/>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0147"/>
              </a:lnSpc>
              <a:spcBef>
                <a:spcPts val="0"/>
              </a:spcBef>
              <a:spcAft>
                <a:spcPts val="0"/>
              </a:spcAft>
              <a:buClr>
                <a:srgbClr val="000000"/>
              </a:buClr>
              <a:buSzPts val="800"/>
              <a:buFont typeface="Arial"/>
              <a:buNone/>
              <a:tabLst/>
              <a:defRPr/>
            </a:pPr>
            <a:r>
              <a:rPr kumimoji="0" lang="de" sz="800" b="0" i="0" u="none" strike="noStrike" kern="0" cap="none" spc="0" normalizeH="0" baseline="0" noProof="0">
                <a:ln>
                  <a:noFill/>
                </a:ln>
                <a:solidFill>
                  <a:srgbClr val="000000"/>
                </a:solidFill>
                <a:effectLst/>
                <a:uLnTx/>
                <a:uFillTx/>
                <a:latin typeface="Arial"/>
                <a:ea typeface="Arial"/>
                <a:cs typeface="Arial"/>
                <a:sym typeface="Arial"/>
              </a:rPr>
              <a:t>Funded by the European Union. Views and opinions expressed are however those of the author(s) only and do not necessarily reflect those of the European Union or OeAD-GmbH. Neither the European Union nor the granting authority can be held responsible for them</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r" defTabSz="914400" rtl="0" eaLnBrk="1" fontAlgn="auto" latinLnBrk="0" hangingPunct="1">
              <a:lnSpc>
                <a:spcPct val="140061"/>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79" name="Google Shape;479;p62"/>
          <p:cNvSpPr txBox="1"/>
          <p:nvPr/>
        </p:nvSpPr>
        <p:spPr>
          <a:xfrm>
            <a:off x="683925" y="1293175"/>
            <a:ext cx="7856100" cy="1244700"/>
          </a:xfrm>
          <a:prstGeom prst="rect">
            <a:avLst/>
          </a:prstGeom>
          <a:noFill/>
          <a:ln>
            <a:noFill/>
          </a:ln>
        </p:spPr>
        <p:txBody>
          <a:bodyPr spcFirstLastPara="1" wrap="square" lIns="45725" tIns="45725" rIns="45725" bIns="45725" anchor="t" anchorCtr="0">
            <a:spAutoFit/>
          </a:bodyPr>
          <a:lstStyle/>
          <a:p>
            <a:pPr marL="63500" marR="0" lvl="0" indent="0" algn="ctr" defTabSz="914400" rtl="0" eaLnBrk="1" fontAlgn="auto" latinLnBrk="0" hangingPunct="1">
              <a:lnSpc>
                <a:spcPct val="115000"/>
              </a:lnSpc>
              <a:spcBef>
                <a:spcPts val="200"/>
              </a:spcBef>
              <a:spcAft>
                <a:spcPts val="0"/>
              </a:spcAft>
              <a:buClr>
                <a:srgbClr val="000000"/>
              </a:buClr>
              <a:buSzPts val="1200"/>
              <a:buFont typeface="Arial"/>
              <a:buNone/>
              <a:tabLst/>
              <a:defRPr/>
            </a:pPr>
            <a:r>
              <a:rPr kumimoji="0" lang="de" sz="1200" b="0" i="0" u="none" strike="noStrike" kern="0" cap="none" spc="0" normalizeH="0" baseline="0" noProof="0">
                <a:ln>
                  <a:noFill/>
                </a:ln>
                <a:solidFill>
                  <a:srgbClr val="FFFFFF"/>
                </a:solidFill>
                <a:effectLst/>
                <a:uLnTx/>
                <a:uFillTx/>
                <a:latin typeface="Arial"/>
                <a:ea typeface="Arial"/>
                <a:cs typeface="Arial"/>
                <a:sym typeface="Arial"/>
              </a:rPr>
              <a:t>This learning unit has been developed as part of an Erasmus+ KA2 project DiMiCare and is funded with the support from the European Union. The work is intended for educational purposes and is licensed under Creative Commons Attribution-NonCommercial-ShareAlike 4.0 International License @ The DiMiCare Consortium (except for referenced screenshots and content).</a:t>
            </a: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a:p>
            <a:pPr marL="63500" marR="0" lvl="0" indent="0" algn="just" defTabSz="914400" rtl="0" eaLnBrk="1" fontAlgn="auto" latinLnBrk="0" hangingPunct="1">
              <a:lnSpc>
                <a:spcPct val="115000"/>
              </a:lnSpc>
              <a:spcBef>
                <a:spcPts val="2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480" name="Google Shape;480;p62"/>
          <p:cNvPicPr preferRelativeResize="0"/>
          <p:nvPr/>
        </p:nvPicPr>
        <p:blipFill rotWithShape="1">
          <a:blip r:embed="rId10">
            <a:alphaModFix/>
          </a:blip>
          <a:srcRect/>
          <a:stretch/>
        </p:blipFill>
        <p:spPr>
          <a:xfrm>
            <a:off x="3608918" y="2310423"/>
            <a:ext cx="1576388" cy="552450"/>
          </a:xfrm>
          <a:prstGeom prst="rect">
            <a:avLst/>
          </a:prstGeom>
          <a:noFill/>
          <a:ln>
            <a:noFill/>
          </a:ln>
        </p:spPr>
      </p:pic>
    </p:spTree>
    <p:extLst>
      <p:ext uri="{BB962C8B-B14F-4D97-AF65-F5344CB8AC3E}">
        <p14:creationId xmlns:p14="http://schemas.microsoft.com/office/powerpoint/2010/main" val="9930134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3"/>
          <p:cNvSpPr txBox="1"/>
          <p:nvPr/>
        </p:nvSpPr>
        <p:spPr>
          <a:xfrm>
            <a:off x="325664" y="422173"/>
            <a:ext cx="7260900" cy="4156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List of References</a:t>
            </a: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6" name="Google Shape;486;p6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87" name="Google Shape;487;p63"/>
          <p:cNvSpPr txBox="1"/>
          <p:nvPr/>
        </p:nvSpPr>
        <p:spPr>
          <a:xfrm>
            <a:off x="325663" y="1155900"/>
            <a:ext cx="7546200" cy="1772682"/>
          </a:xfrm>
          <a:prstGeom prst="rect">
            <a:avLst/>
          </a:prstGeom>
          <a:noFill/>
          <a:ln>
            <a:noFill/>
          </a:ln>
        </p:spPr>
        <p:txBody>
          <a:bodyPr spcFirstLastPara="1" wrap="square" lIns="45725" tIns="45725" rIns="45725" bIns="45725"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200" b="0" i="0" u="none" strike="noStrike" kern="0" cap="none" spc="0" normalizeH="0" baseline="0" noProof="0">
                <a:ln>
                  <a:noFill/>
                </a:ln>
                <a:solidFill>
                  <a:srgbClr val="595959"/>
                </a:solidFill>
                <a:effectLst/>
                <a:uLnTx/>
                <a:uFillTx/>
                <a:latin typeface="Arial"/>
                <a:ea typeface="Arial"/>
                <a:cs typeface="Arial"/>
                <a:sym typeface="Arial"/>
              </a:rPr>
              <a:t>Apotheken.de: Was bringen Diabetes-Apps? Diabetes-Selbstmanagement mit Apps (2015). </a:t>
            </a:r>
            <a:r>
              <a:rPr kumimoji="0" lang="de" sz="1200" b="0" i="0" u="sng" strike="noStrike" kern="0" cap="none" spc="0" normalizeH="0" baseline="0" noProof="0">
                <a:ln>
                  <a:noFill/>
                </a:ln>
                <a:solidFill>
                  <a:srgbClr val="0000FF"/>
                </a:solidFill>
                <a:effectLst/>
                <a:uLnTx/>
                <a:uFillTx/>
                <a:latin typeface="Arial"/>
                <a:ea typeface="Arial"/>
                <a:cs typeface="Arial"/>
                <a:sym typeface="Arial"/>
                <a:hlinkClick r:id="rId4"/>
              </a:rPr>
              <a:t>https://www.apotheken.de/medikamente/wirkstoffe/11019-diabetes-selbstmanagement-mit-apps</a:t>
            </a:r>
            <a:endParaRPr kumimoji="0" sz="12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200" b="0" i="0" u="none" strike="noStrike" kern="0" cap="none" spc="0" normalizeH="0" baseline="0" noProof="0">
                <a:ln>
                  <a:noFill/>
                </a:ln>
                <a:solidFill>
                  <a:srgbClr val="595959"/>
                </a:solidFill>
                <a:effectLst/>
                <a:uLnTx/>
                <a:uFillTx/>
                <a:latin typeface="Arial"/>
                <a:ea typeface="Arial"/>
                <a:cs typeface="Arial"/>
                <a:sym typeface="Arial"/>
              </a:rPr>
              <a:t>Explain that stuff: Pedometer (2023): </a:t>
            </a:r>
            <a:r>
              <a:rPr kumimoji="0" lang="de" sz="1200" b="0" i="0" u="sng" strike="noStrike" kern="0" cap="none" spc="0" normalizeH="0" baseline="0" noProof="0">
                <a:ln>
                  <a:noFill/>
                </a:ln>
                <a:solidFill>
                  <a:srgbClr val="0000FF"/>
                </a:solidFill>
                <a:effectLst/>
                <a:uLnTx/>
                <a:uFillTx/>
                <a:latin typeface="Arial"/>
                <a:ea typeface="Arial"/>
                <a:cs typeface="Arial"/>
                <a:sym typeface="Arial"/>
                <a:hlinkClick r:id="rId5"/>
              </a:rPr>
              <a:t>https://www.explainthatstuff.com/how-pedometers-work.html</a:t>
            </a:r>
            <a:r>
              <a:rPr kumimoji="0" lang="de" sz="1200" b="0" i="0" u="none" strike="noStrike" kern="0" cap="none" spc="0" normalizeH="0" baseline="0" noProof="0">
                <a:ln>
                  <a:noFill/>
                </a:ln>
                <a:solidFill>
                  <a:srgbClr val="595959"/>
                </a:solidFill>
                <a:effectLst/>
                <a:uLnTx/>
                <a:uFillTx/>
                <a:latin typeface="Arial"/>
                <a:ea typeface="Arial"/>
                <a:cs typeface="Arial"/>
                <a:sym typeface="Arial"/>
              </a:rPr>
              <a:t> </a:t>
            </a:r>
            <a:endParaRPr kumimoji="0" sz="12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200" b="0" i="0" u="none" strike="noStrike" kern="0" cap="none" spc="0" normalizeH="0" baseline="0" noProof="0">
                <a:ln>
                  <a:noFill/>
                </a:ln>
                <a:solidFill>
                  <a:srgbClr val="595959"/>
                </a:solidFill>
                <a:effectLst/>
                <a:uLnTx/>
                <a:uFillTx/>
                <a:latin typeface="Arial"/>
                <a:ea typeface="Arial"/>
                <a:cs typeface="Arial"/>
                <a:sym typeface="Arial"/>
              </a:rPr>
              <a:t>Make use of. The 8 best mental health apps for seniors (2023). </a:t>
            </a:r>
            <a:r>
              <a:rPr kumimoji="0" lang="de" sz="1200" b="0" i="0" u="sng" strike="noStrike" kern="0" cap="none" spc="0" normalizeH="0" baseline="0" noProof="0">
                <a:ln>
                  <a:noFill/>
                </a:ln>
                <a:solidFill>
                  <a:srgbClr val="0000FF"/>
                </a:solidFill>
                <a:effectLst/>
                <a:uLnTx/>
                <a:uFillTx/>
                <a:latin typeface="Arial"/>
                <a:ea typeface="Arial"/>
                <a:cs typeface="Arial"/>
                <a:sym typeface="Arial"/>
                <a:hlinkClick r:id="rId6"/>
              </a:rPr>
              <a:t>https://www.makeuseof.com/mental-health-apps-for-seniors</a:t>
            </a:r>
            <a:r>
              <a:rPr kumimoji="0" lang="de" sz="1800" b="0" i="0" u="sng" strike="noStrike" kern="0" cap="none" spc="0" normalizeH="0" baseline="0" noProof="0">
                <a:ln>
                  <a:noFill/>
                </a:ln>
                <a:solidFill>
                  <a:srgbClr val="0000FF"/>
                </a:solidFill>
                <a:effectLst/>
                <a:uLnTx/>
                <a:uFillTx/>
                <a:latin typeface="Arial"/>
                <a:ea typeface="Arial"/>
                <a:cs typeface="Arial"/>
                <a:sym typeface="Arial"/>
                <a:hlinkClick r:id="rId6"/>
              </a:rPr>
              <a:t>/</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200" b="0" i="0" u="none" strike="noStrike" kern="0" cap="none" spc="0" normalizeH="0" baseline="0" noProof="0">
                <a:ln>
                  <a:noFill/>
                </a:ln>
                <a:solidFill>
                  <a:srgbClr val="595959"/>
                </a:solidFill>
                <a:effectLst/>
                <a:uLnTx/>
                <a:uFillTx/>
                <a:latin typeface="Arial"/>
                <a:ea typeface="Arial"/>
                <a:cs typeface="Arial"/>
                <a:sym typeface="Arial"/>
              </a:rPr>
              <a:t>WaterMinder: </a:t>
            </a:r>
            <a:r>
              <a:rPr kumimoji="0" lang="de" sz="1200" b="0" i="0" u="sng" strike="noStrike" kern="0" cap="none" spc="0" normalizeH="0" baseline="0" noProof="0">
                <a:ln>
                  <a:noFill/>
                </a:ln>
                <a:solidFill>
                  <a:srgbClr val="0000FF"/>
                </a:solidFill>
                <a:effectLst/>
                <a:uLnTx/>
                <a:uFillTx/>
                <a:latin typeface="Arial"/>
                <a:ea typeface="Arial"/>
                <a:cs typeface="Arial"/>
                <a:sym typeface="Arial"/>
                <a:hlinkClick r:id="rId7"/>
              </a:rPr>
              <a:t>https://waterminder.com/</a:t>
            </a:r>
            <a:r>
              <a:rPr kumimoji="0" lang="de" sz="1200" b="0" i="0" u="none" strike="noStrike" kern="0" cap="none" spc="0" normalizeH="0" baseline="0" noProof="0">
                <a:ln>
                  <a:noFill/>
                </a:ln>
                <a:solidFill>
                  <a:srgbClr val="595959"/>
                </a:solidFill>
                <a:effectLst/>
                <a:uLnTx/>
                <a:uFillTx/>
                <a:latin typeface="Arial"/>
                <a:ea typeface="Arial"/>
                <a:cs typeface="Arial"/>
                <a:sym typeface="Arial"/>
              </a:rPr>
              <a:t>   </a:t>
            </a:r>
            <a:endParaRPr kumimoji="0" sz="1200" b="0" i="0"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20554509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28"/>
        <p:cNvGrpSpPr/>
        <p:nvPr/>
      </p:nvGrpSpPr>
      <p:grpSpPr>
        <a:xfrm>
          <a:off x="0" y="0"/>
          <a:ext cx="0" cy="0"/>
          <a:chOff x="0" y="0"/>
          <a:chExt cx="0" cy="0"/>
        </a:xfrm>
      </p:grpSpPr>
      <p:grpSp>
        <p:nvGrpSpPr>
          <p:cNvPr id="129" name="Google Shape;129;p25"/>
          <p:cNvGrpSpPr/>
          <p:nvPr/>
        </p:nvGrpSpPr>
        <p:grpSpPr>
          <a:xfrm>
            <a:off x="1465235" y="781805"/>
            <a:ext cx="6213531" cy="3507559"/>
            <a:chOff x="0" y="-38100"/>
            <a:chExt cx="3272971" cy="1847603"/>
          </a:xfrm>
        </p:grpSpPr>
        <p:sp>
          <p:nvSpPr>
            <p:cNvPr id="130" name="Google Shape;130;p25"/>
            <p:cNvSpPr/>
            <p:nvPr/>
          </p:nvSpPr>
          <p:spPr>
            <a:xfrm>
              <a:off x="0" y="0"/>
              <a:ext cx="3272971" cy="1809503"/>
            </a:xfrm>
            <a:custGeom>
              <a:avLst/>
              <a:gdLst/>
              <a:ahLst/>
              <a:cxnLst/>
              <a:rect l="l" t="t" r="r" b="b"/>
              <a:pathLst>
                <a:path w="3272971" h="1809503" extrusionOk="0">
                  <a:moveTo>
                    <a:pt x="31772" y="0"/>
                  </a:moveTo>
                  <a:lnTo>
                    <a:pt x="3241199" y="0"/>
                  </a:lnTo>
                  <a:cubicBezTo>
                    <a:pt x="3249625" y="0"/>
                    <a:pt x="3257707" y="3347"/>
                    <a:pt x="3263665" y="9306"/>
                  </a:cubicBezTo>
                  <a:cubicBezTo>
                    <a:pt x="3269624" y="15264"/>
                    <a:pt x="3272971" y="23346"/>
                    <a:pt x="3272971" y="31772"/>
                  </a:cubicBezTo>
                  <a:lnTo>
                    <a:pt x="3272971" y="1777730"/>
                  </a:lnTo>
                  <a:cubicBezTo>
                    <a:pt x="3272971" y="1795278"/>
                    <a:pt x="3258746" y="1809503"/>
                    <a:pt x="3241199" y="1809503"/>
                  </a:cubicBezTo>
                  <a:lnTo>
                    <a:pt x="31772" y="1809503"/>
                  </a:lnTo>
                  <a:cubicBezTo>
                    <a:pt x="14225" y="1809503"/>
                    <a:pt x="0" y="1795278"/>
                    <a:pt x="0" y="1777730"/>
                  </a:cubicBezTo>
                  <a:lnTo>
                    <a:pt x="0" y="31772"/>
                  </a:lnTo>
                  <a:cubicBezTo>
                    <a:pt x="0" y="14225"/>
                    <a:pt x="14225" y="0"/>
                    <a:pt x="31772" y="0"/>
                  </a:cubicBezTo>
                  <a:close/>
                </a:path>
              </a:pathLst>
            </a:custGeom>
            <a:solidFill>
              <a:srgbClr val="FFFFFF"/>
            </a:solidFill>
            <a:ln>
              <a:noFill/>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131;p25"/>
            <p:cNvSpPr txBox="1"/>
            <p:nvPr/>
          </p:nvSpPr>
          <p:spPr>
            <a:xfrm>
              <a:off x="0" y="-38100"/>
              <a:ext cx="3272971" cy="1847603"/>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32" name="Google Shape;132;p25"/>
          <p:cNvSpPr/>
          <p:nvPr/>
        </p:nvSpPr>
        <p:spPr>
          <a:xfrm>
            <a:off x="1775524" y="1084227"/>
            <a:ext cx="5599616" cy="3054999"/>
          </a:xfrm>
          <a:custGeom>
            <a:avLst/>
            <a:gdLst/>
            <a:ahLst/>
            <a:cxnLst/>
            <a:rect l="l" t="t" r="r" b="b"/>
            <a:pathLst>
              <a:path w="11199231" h="6109997" extrusionOk="0">
                <a:moveTo>
                  <a:pt x="0" y="0"/>
                </a:moveTo>
                <a:lnTo>
                  <a:pt x="11199231" y="0"/>
                </a:lnTo>
                <a:lnTo>
                  <a:pt x="11199231" y="6109997"/>
                </a:lnTo>
                <a:lnTo>
                  <a:pt x="0" y="6109997"/>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29573720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36"/>
        <p:cNvGrpSpPr/>
        <p:nvPr/>
      </p:nvGrpSpPr>
      <p:grpSpPr>
        <a:xfrm>
          <a:off x="0" y="0"/>
          <a:ext cx="0" cy="0"/>
          <a:chOff x="0" y="0"/>
          <a:chExt cx="0" cy="0"/>
        </a:xfrm>
      </p:grpSpPr>
      <p:sp>
        <p:nvSpPr>
          <p:cNvPr id="137" name="Google Shape;137;p26"/>
          <p:cNvSpPr txBox="1"/>
          <p:nvPr/>
        </p:nvSpPr>
        <p:spPr>
          <a:xfrm>
            <a:off x="859007" y="1422809"/>
            <a:ext cx="7404150" cy="39255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2600"/>
              <a:buFont typeface="Arial"/>
              <a:buNone/>
              <a:tabLst/>
              <a:defRPr/>
            </a:pPr>
            <a:r>
              <a:rPr kumimoji="0" lang="de" sz="2600" b="0" i="0" u="none" strike="noStrike" kern="0" cap="none" spc="0" normalizeH="0" baseline="0" noProof="0">
                <a:ln>
                  <a:noFill/>
                </a:ln>
                <a:solidFill>
                  <a:srgbClr val="FFFFFF"/>
                </a:solidFill>
                <a:effectLst/>
                <a:uLnTx/>
                <a:uFillTx/>
                <a:latin typeface="League Spartan"/>
                <a:ea typeface="League Spartan"/>
                <a:cs typeface="League Spartan"/>
                <a:sym typeface="League Spartan"/>
              </a:rPr>
              <a:t>Application of digital tools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8" name="Google Shape;138;p26"/>
          <p:cNvSpPr txBox="1"/>
          <p:nvPr/>
        </p:nvSpPr>
        <p:spPr>
          <a:xfrm>
            <a:off x="4125069" y="751038"/>
            <a:ext cx="893850" cy="27705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Module 3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9" name="Google Shape;139;p26"/>
          <p:cNvSpPr txBox="1"/>
          <p:nvPr/>
        </p:nvSpPr>
        <p:spPr>
          <a:xfrm>
            <a:off x="4272856" y="2226945"/>
            <a:ext cx="598350" cy="27705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Unit 4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0" name="Google Shape;140;p26"/>
          <p:cNvSpPr txBox="1"/>
          <p:nvPr/>
        </p:nvSpPr>
        <p:spPr>
          <a:xfrm>
            <a:off x="869893" y="2935831"/>
            <a:ext cx="7404150" cy="92505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2700"/>
              <a:buFont typeface="Arial"/>
              <a:buNone/>
              <a:tabLst/>
              <a:defRPr/>
            </a:pPr>
            <a:r>
              <a:rPr kumimoji="0" lang="de" sz="1800" b="0" i="0" u="none" strike="noStrike" kern="0" cap="none" spc="0" normalizeH="0" baseline="0" noProof="0">
                <a:ln>
                  <a:noFill/>
                </a:ln>
                <a:solidFill>
                  <a:srgbClr val="FFFFFF"/>
                </a:solidFill>
                <a:effectLst/>
                <a:uLnTx/>
                <a:uFillTx/>
                <a:latin typeface="League Spartan"/>
                <a:ea typeface="League Spartan"/>
                <a:cs typeface="League Spartan"/>
                <a:sym typeface="League Spartan"/>
              </a:rPr>
              <a:t> </a:t>
            </a:r>
            <a:r>
              <a:rPr kumimoji="0" lang="de" sz="2400" b="0" i="0" u="none" strike="noStrike" kern="0" cap="none" spc="0" normalizeH="0" baseline="0" noProof="0">
                <a:ln>
                  <a:noFill/>
                </a:ln>
                <a:solidFill>
                  <a:srgbClr val="FFFFFF"/>
                </a:solidFill>
                <a:effectLst/>
                <a:uLnTx/>
                <a:uFillTx/>
                <a:latin typeface="League Spartan"/>
                <a:ea typeface="League Spartan"/>
                <a:cs typeface="League Spartan"/>
                <a:sym typeface="League Spartan"/>
              </a:rPr>
              <a:t>Robotics and Physical Support</a:t>
            </a:r>
            <a:endParaRPr kumimoji="0" sz="2400" b="0" i="0" u="none" strike="noStrike" kern="0" cap="none" spc="0" normalizeH="0" baseline="0" noProof="0">
              <a:ln>
                <a:noFill/>
              </a:ln>
              <a:solidFill>
                <a:srgbClr val="FFFFFF"/>
              </a:solidFill>
              <a:effectLst/>
              <a:uLnTx/>
              <a:uFillTx/>
              <a:latin typeface="League Spartan"/>
              <a:ea typeface="League Spartan"/>
              <a:cs typeface="League Spartan"/>
              <a:sym typeface="League Spartan"/>
            </a:endParaRPr>
          </a:p>
          <a:p>
            <a:pPr marL="0" marR="0" lvl="0" indent="0" algn="ctr" defTabSz="914400" rtl="0" eaLnBrk="1" fontAlgn="auto" latinLnBrk="0" hangingPunct="1">
              <a:lnSpc>
                <a:spcPct val="140000"/>
              </a:lnSpc>
              <a:spcBef>
                <a:spcPts val="0"/>
              </a:spcBef>
              <a:spcAft>
                <a:spcPts val="0"/>
              </a:spcAft>
              <a:buClr>
                <a:srgbClr val="000000"/>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League Spartan"/>
              <a:ea typeface="League Spartan"/>
              <a:cs typeface="League Spartan"/>
              <a:sym typeface="League Spartan"/>
            </a:endParaRPr>
          </a:p>
        </p:txBody>
      </p:sp>
    </p:spTree>
    <p:extLst>
      <p:ext uri="{BB962C8B-B14F-4D97-AF65-F5344CB8AC3E}">
        <p14:creationId xmlns:p14="http://schemas.microsoft.com/office/powerpoint/2010/main" val="11757642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p:nvPr/>
        </p:nvSpPr>
        <p:spPr>
          <a:xfrm>
            <a:off x="5724939" y="0"/>
            <a:ext cx="3419061" cy="5143500"/>
          </a:xfrm>
          <a:prstGeom prst="rect">
            <a:avLst/>
          </a:prstGeom>
          <a:solidFill>
            <a:srgbClr val="339966">
              <a:alpha val="65490"/>
            </a:srgbClr>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6" name="Google Shape;146;p2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147" name="Google Shape;147;p27"/>
          <p:cNvSpPr txBox="1"/>
          <p:nvPr/>
        </p:nvSpPr>
        <p:spPr>
          <a:xfrm>
            <a:off x="325706" y="730449"/>
            <a:ext cx="4211054" cy="292388"/>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01 Types of Robots </a:t>
            </a:r>
            <a:endParaRPr kumimoji="0" sz="1600" b="0"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148" name="Google Shape;148;p27"/>
          <p:cNvSpPr txBox="1"/>
          <p:nvPr/>
        </p:nvSpPr>
        <p:spPr>
          <a:xfrm>
            <a:off x="325706" y="1405743"/>
            <a:ext cx="4693244" cy="292388"/>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02 Robotics and physical support</a:t>
            </a:r>
            <a:endParaRPr kumimoji="0" sz="1600" b="0"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149" name="Google Shape;149;p27"/>
          <p:cNvSpPr txBox="1"/>
          <p:nvPr/>
        </p:nvSpPr>
        <p:spPr>
          <a:xfrm>
            <a:off x="325706" y="2327897"/>
            <a:ext cx="6272845" cy="292388"/>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03 Social Robots</a:t>
            </a:r>
            <a:endParaRPr kumimoji="0" sz="1600" b="0"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150" name="Google Shape;150;p27"/>
          <p:cNvSpPr txBox="1"/>
          <p:nvPr/>
        </p:nvSpPr>
        <p:spPr>
          <a:xfrm>
            <a:off x="325706" y="3127367"/>
            <a:ext cx="8834943" cy="292388"/>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04 Cognitive assistance robots </a:t>
            </a: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151" name="Google Shape;151;p27"/>
          <p:cNvSpPr txBox="1"/>
          <p:nvPr/>
        </p:nvSpPr>
        <p:spPr>
          <a:xfrm>
            <a:off x="549502" y="1092959"/>
            <a:ext cx="3531167" cy="200034"/>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Overview robotics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2" name="Google Shape;152;p27"/>
          <p:cNvSpPr txBox="1"/>
          <p:nvPr/>
        </p:nvSpPr>
        <p:spPr>
          <a:xfrm>
            <a:off x="6045180" y="2157871"/>
            <a:ext cx="2765445" cy="969496"/>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1" i="0" u="none" strike="noStrike" kern="0" cap="none" spc="0" normalizeH="0" baseline="0" noProof="0">
                <a:ln>
                  <a:noFill/>
                </a:ln>
                <a:solidFill>
                  <a:srgbClr val="FFFFFF"/>
                </a:solidFill>
                <a:effectLst/>
                <a:uLnTx/>
                <a:uFillTx/>
                <a:latin typeface="Gill Sans"/>
                <a:ea typeface="Gill Sans"/>
                <a:cs typeface="Gill Sans"/>
                <a:sym typeface="Gill Sans"/>
              </a:rPr>
              <a:t>TABLE OF CONTENTS</a:t>
            </a:r>
            <a:endParaRPr kumimoji="0" sz="30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53" name="Google Shape;153;p27"/>
          <p:cNvSpPr txBox="1"/>
          <p:nvPr/>
        </p:nvSpPr>
        <p:spPr>
          <a:xfrm>
            <a:off x="549502" y="1698130"/>
            <a:ext cx="3531166" cy="507811"/>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Tools for care workers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Tools for clients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Examples and Videos</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154" name="Google Shape;154;p27"/>
          <p:cNvSpPr txBox="1"/>
          <p:nvPr/>
        </p:nvSpPr>
        <p:spPr>
          <a:xfrm>
            <a:off x="549502" y="2602613"/>
            <a:ext cx="3531166" cy="507811"/>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Technical insights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Have you met Pepper?</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Video</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155" name="Google Shape;155;p27"/>
          <p:cNvSpPr txBox="1"/>
          <p:nvPr/>
        </p:nvSpPr>
        <p:spPr>
          <a:xfrm>
            <a:off x="549502" y="3443993"/>
            <a:ext cx="3531166" cy="815588"/>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Cognitive assistance robots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Have you met Pepper?</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Video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Example Netherland Tessa</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177800" marR="0" lvl="0" indent="-11430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156" name="Google Shape;156;p2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157" name="Google Shape;157;p27"/>
          <p:cNvSpPr txBox="1"/>
          <p:nvPr/>
        </p:nvSpPr>
        <p:spPr>
          <a:xfrm>
            <a:off x="325706" y="4150203"/>
            <a:ext cx="8834943" cy="292388"/>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05 Acceptance of robots</a:t>
            </a: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158" name="Google Shape;158;p27"/>
          <p:cNvSpPr/>
          <p:nvPr/>
        </p:nvSpPr>
        <p:spPr>
          <a:xfrm>
            <a:off x="549502" y="4442590"/>
            <a:ext cx="4572000" cy="353943"/>
          </a:xfrm>
          <a:prstGeom prst="rect">
            <a:avLst/>
          </a:prstGeom>
          <a:noFill/>
          <a:ln>
            <a:noFill/>
          </a:ln>
        </p:spPr>
        <p:txBody>
          <a:bodyPr spcFirstLastPara="1" wrap="square" lIns="45725" tIns="22850" rIns="45725" bIns="22850" anchor="t" anchorCtr="0">
            <a:no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Acceptance of Robotics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Ethical concerns</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Tree>
    <p:extLst>
      <p:ext uri="{BB962C8B-B14F-4D97-AF65-F5344CB8AC3E}">
        <p14:creationId xmlns:p14="http://schemas.microsoft.com/office/powerpoint/2010/main" val="633489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04" name="Google Shape;304;p47"/>
          <p:cNvSpPr txBox="1"/>
          <p:nvPr/>
        </p:nvSpPr>
        <p:spPr>
          <a:xfrm>
            <a:off x="401293" y="2041922"/>
            <a:ext cx="8201025" cy="3490186"/>
          </a:xfrm>
          <a:prstGeom prst="rect">
            <a:avLst/>
          </a:prstGeom>
          <a:noFill/>
          <a:ln>
            <a:noFill/>
          </a:ln>
        </p:spPr>
        <p:txBody>
          <a:bodyPr spcFirstLastPara="1" wrap="square" lIns="0" tIns="0" rIns="0" bIns="0" anchor="t" anchorCtr="0">
            <a:spAutoFit/>
          </a:bodyPr>
          <a:lstStyle/>
          <a:p>
            <a:pPr marL="0" marR="0" lvl="0" indent="0" algn="just"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Using calendars to coordinate your schedule helps you and your colleagues to work more efficiently, as well as to plan activities easily, because yur colleagues also now have an insight in your schedule. This way the overall communication is also improved within your team!</a:t>
            </a:r>
            <a:endParaRPr sz="700"/>
          </a:p>
          <a:p>
            <a:pPr marL="0" marR="0" lvl="0" indent="0" algn="just"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a:p>
            <a:pPr marL="0" marR="0" lvl="0" indent="0" algn="ctr" rtl="0">
              <a:lnSpc>
                <a:spcPct val="140011"/>
              </a:lnSpc>
              <a:spcBef>
                <a:spcPts val="0"/>
              </a:spcBef>
              <a:spcAft>
                <a:spcPts val="0"/>
              </a:spcAft>
              <a:buNone/>
            </a:pPr>
            <a:r>
              <a:rPr lang="de" sz="1800" b="1" i="0" u="none" strike="noStrike" cap="none">
                <a:solidFill>
                  <a:srgbClr val="379C73"/>
                </a:solidFill>
                <a:latin typeface="Arial"/>
                <a:ea typeface="Arial"/>
                <a:cs typeface="Arial"/>
                <a:sym typeface="Arial"/>
              </a:rPr>
              <a:t>Do you recognise the benefits of using digital calendars? If not already, do you plan to use them in the future?</a:t>
            </a:r>
            <a:endParaRPr sz="1800" b="1" i="0" u="none" strike="noStrike" cap="none">
              <a:solidFill>
                <a:srgbClr val="379C73"/>
              </a:solidFill>
              <a:latin typeface="Arial"/>
              <a:ea typeface="Arial"/>
              <a:cs typeface="Arial"/>
              <a:sym typeface="Arial"/>
            </a:endParaRPr>
          </a:p>
          <a:p>
            <a:pPr marL="0" marR="0" lvl="0" indent="0" algn="just"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a:p>
            <a:pPr marL="0" marR="0" lvl="0" indent="0" algn="just"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p:txBody>
      </p:sp>
      <p:sp>
        <p:nvSpPr>
          <p:cNvPr id="305" name="Google Shape;305;p47"/>
          <p:cNvSpPr txBox="1"/>
          <p:nvPr/>
        </p:nvSpPr>
        <p:spPr>
          <a:xfrm>
            <a:off x="1070138" y="1017049"/>
            <a:ext cx="7260900" cy="538513"/>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Clr>
                <a:srgbClr val="000000"/>
              </a:buClr>
              <a:buSzPts val="2500"/>
              <a:buFont typeface="Arial"/>
              <a:buNone/>
            </a:pPr>
            <a:r>
              <a:rPr lang="de" sz="2500" b="1" i="0" u="none" strike="noStrike" cap="none">
                <a:solidFill>
                  <a:srgbClr val="FFC000"/>
                </a:solidFill>
                <a:latin typeface="Gill Sans"/>
                <a:ea typeface="Gill Sans"/>
                <a:cs typeface="Gill Sans"/>
                <a:sym typeface="Gill Sans"/>
              </a:rPr>
              <a:t>Calendars</a:t>
            </a:r>
            <a:endParaRPr sz="700" b="0" i="0" u="none" strike="noStrike" cap="none">
              <a:solidFill>
                <a:srgbClr val="FFC000"/>
              </a:solidFill>
              <a:latin typeface="Arial"/>
              <a:ea typeface="Arial"/>
              <a:cs typeface="Arial"/>
              <a:sym typeface="Arial"/>
            </a:endParaRPr>
          </a:p>
        </p:txBody>
      </p:sp>
      <p:sp>
        <p:nvSpPr>
          <p:cNvPr id="306" name="Google Shape;306;p47"/>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700" b="1" i="0" u="none" strike="noStrike" cap="none">
                <a:solidFill>
                  <a:srgbClr val="379C73"/>
                </a:solidFill>
                <a:latin typeface="Gill Sans"/>
                <a:ea typeface="Gill Sans"/>
                <a:cs typeface="Gill Sans"/>
                <a:sym typeface="Gill Sans"/>
              </a:rPr>
              <a:t>What digital tools could you use at work</a:t>
            </a:r>
            <a:endParaRPr sz="2700" b="1" i="0" u="none" strike="noStrike" cap="none">
              <a:solidFill>
                <a:srgbClr val="379C73"/>
              </a:solidFill>
              <a:latin typeface="Gill Sans"/>
              <a:ea typeface="Gill Sans"/>
              <a:cs typeface="Gill Sans"/>
              <a:sym typeface="Gill Sans"/>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62"/>
        <p:cNvGrpSpPr/>
        <p:nvPr/>
      </p:nvGrpSpPr>
      <p:grpSpPr>
        <a:xfrm>
          <a:off x="0" y="0"/>
          <a:ext cx="0" cy="0"/>
          <a:chOff x="0" y="0"/>
          <a:chExt cx="0" cy="0"/>
        </a:xfrm>
      </p:grpSpPr>
      <p:grpSp>
        <p:nvGrpSpPr>
          <p:cNvPr id="163" name="Google Shape;163;p28"/>
          <p:cNvGrpSpPr/>
          <p:nvPr/>
        </p:nvGrpSpPr>
        <p:grpSpPr>
          <a:xfrm>
            <a:off x="0" y="749145"/>
            <a:ext cx="9144000" cy="4394356"/>
            <a:chOff x="0" y="-38100"/>
            <a:chExt cx="4816593" cy="2314722"/>
          </a:xfrm>
        </p:grpSpPr>
        <p:sp>
          <p:nvSpPr>
            <p:cNvPr id="164" name="Google Shape;164;p28"/>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165" name="Google Shape;165;p28"/>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66" name="Google Shape;166;p2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167" name="Google Shape;167;p28"/>
          <p:cNvSpPr txBox="1"/>
          <p:nvPr/>
        </p:nvSpPr>
        <p:spPr>
          <a:xfrm>
            <a:off x="468630" y="821475"/>
            <a:ext cx="5239950" cy="412978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a:p>
            <a:pPr marL="0" marR="25400" lvl="0" indent="0" algn="l" defTabSz="914400" rtl="0" eaLnBrk="1" fontAlgn="auto" latinLnBrk="0" hangingPunct="1">
              <a:lnSpc>
                <a:spcPct val="128571"/>
              </a:lnSpc>
              <a:spcBef>
                <a:spcPts val="0"/>
              </a:spcBef>
              <a:spcAft>
                <a:spcPts val="0"/>
              </a:spcAft>
              <a:buClr>
                <a:srgbClr val="000000"/>
              </a:buClr>
              <a:buSzPts val="1500"/>
              <a:buFont typeface="Arial"/>
              <a:buNone/>
              <a:tabLst/>
              <a:defRPr/>
            </a:pPr>
            <a:r>
              <a:rPr kumimoji="0" lang="de" sz="1500" b="0" i="0" u="none" strike="noStrike" kern="0" cap="none" spc="0" normalizeH="0" baseline="0" noProof="0">
                <a:ln>
                  <a:noFill/>
                </a:ln>
                <a:solidFill>
                  <a:srgbClr val="202124"/>
                </a:solidFill>
                <a:effectLst/>
                <a:uLnTx/>
                <a:uFillTx/>
                <a:latin typeface="Arial"/>
                <a:ea typeface="Arial"/>
                <a:cs typeface="Arial"/>
                <a:sym typeface="Arial"/>
              </a:rPr>
              <a:t>There are a number of robots that are used in the care and therapy sector</a:t>
            </a:r>
            <a:endParaRPr kumimoji="0" sz="1500" b="0" i="0" u="none" strike="noStrike" kern="0" cap="none" spc="0" normalizeH="0" baseline="0" noProof="0">
              <a:ln>
                <a:noFill/>
              </a:ln>
              <a:solidFill>
                <a:srgbClr val="202124"/>
              </a:solidFill>
              <a:effectLst/>
              <a:uLnTx/>
              <a:uFillTx/>
              <a:latin typeface="Arial"/>
              <a:ea typeface="Arial"/>
              <a:cs typeface="Arial"/>
              <a:sym typeface="Arial"/>
            </a:endParaRPr>
          </a:p>
          <a:p>
            <a:pPr marL="0" marR="25400" lvl="0" indent="0" algn="l" defTabSz="914400" rtl="0" eaLnBrk="1" fontAlgn="auto" latinLnBrk="0" hangingPunct="1">
              <a:lnSpc>
                <a:spcPct val="128571"/>
              </a:lnSpc>
              <a:spcBef>
                <a:spcPts val="0"/>
              </a:spcBef>
              <a:spcAft>
                <a:spcPts val="0"/>
              </a:spcAft>
              <a:buClr>
                <a:srgbClr val="000000"/>
              </a:buClr>
              <a:buSzPts val="1500"/>
              <a:buFont typeface="Arial"/>
              <a:buNone/>
              <a:tabLst/>
              <a:defRPr/>
            </a:pPr>
            <a:r>
              <a:rPr kumimoji="0" lang="de" sz="1500" b="0" i="0" u="none" strike="noStrike" kern="0" cap="none" spc="0" normalizeH="0" baseline="0" noProof="0">
                <a:ln>
                  <a:noFill/>
                </a:ln>
                <a:solidFill>
                  <a:srgbClr val="202124"/>
                </a:solidFill>
                <a:effectLst/>
                <a:uLnTx/>
                <a:uFillTx/>
                <a:latin typeface="Arial"/>
                <a:ea typeface="Arial"/>
                <a:cs typeface="Arial"/>
                <a:sym typeface="Arial"/>
              </a:rPr>
              <a:t>By making use of robotics and physical support, healthcare workers can do their job better and stay healthy themself. </a:t>
            </a: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8" name="Google Shape;168;p28"/>
          <p:cNvSpPr/>
          <p:nvPr/>
        </p:nvSpPr>
        <p:spPr>
          <a:xfrm>
            <a:off x="2928588" y="3662294"/>
            <a:ext cx="1241167" cy="1241167"/>
          </a:xfrm>
          <a:custGeom>
            <a:avLst/>
            <a:gdLst/>
            <a:ahLst/>
            <a:cxnLst/>
            <a:rect l="l" t="t" r="r" b="b"/>
            <a:pathLst>
              <a:path w="2482334" h="2482334" extrusionOk="0">
                <a:moveTo>
                  <a:pt x="0" y="0"/>
                </a:moveTo>
                <a:lnTo>
                  <a:pt x="2482334" y="0"/>
                </a:lnTo>
                <a:lnTo>
                  <a:pt x="2482334" y="2482334"/>
                </a:lnTo>
                <a:lnTo>
                  <a:pt x="0" y="2482334"/>
                </a:lnTo>
                <a:lnTo>
                  <a:pt x="0" y="0"/>
                </a:lnTo>
                <a:close/>
              </a:path>
            </a:pathLst>
          </a:custGeom>
          <a:blipFill rotWithShape="1">
            <a:blip r:embed="rId4">
              <a:alphaModFix/>
            </a:blip>
            <a:stretch>
              <a:fillRect/>
            </a:stretch>
          </a:blipFill>
          <a:ln>
            <a:noFill/>
          </a:ln>
        </p:spPr>
      </p:sp>
      <p:sp>
        <p:nvSpPr>
          <p:cNvPr id="169" name="Google Shape;169;p28"/>
          <p:cNvSpPr txBox="1"/>
          <p:nvPr/>
        </p:nvSpPr>
        <p:spPr>
          <a:xfrm>
            <a:off x="514350" y="229406"/>
            <a:ext cx="7260855" cy="47466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CONTENT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70" name="Google Shape;170;p28"/>
          <p:cNvPicPr preferRelativeResize="0"/>
          <p:nvPr/>
        </p:nvPicPr>
        <p:blipFill rotWithShape="1">
          <a:blip r:embed="rId5">
            <a:alphaModFix/>
          </a:blip>
          <a:srcRect/>
          <a:stretch/>
        </p:blipFill>
        <p:spPr>
          <a:xfrm>
            <a:off x="5636623" y="1509213"/>
            <a:ext cx="3050178" cy="2585993"/>
          </a:xfrm>
          <a:prstGeom prst="rect">
            <a:avLst/>
          </a:prstGeom>
          <a:noFill/>
          <a:ln>
            <a:noFill/>
          </a:ln>
        </p:spPr>
      </p:pic>
    </p:spTree>
    <p:extLst>
      <p:ext uri="{BB962C8B-B14F-4D97-AF65-F5344CB8AC3E}">
        <p14:creationId xmlns:p14="http://schemas.microsoft.com/office/powerpoint/2010/main" val="132757568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74"/>
        <p:cNvGrpSpPr/>
        <p:nvPr/>
      </p:nvGrpSpPr>
      <p:grpSpPr>
        <a:xfrm>
          <a:off x="0" y="0"/>
          <a:ext cx="0" cy="0"/>
          <a:chOff x="0" y="0"/>
          <a:chExt cx="0" cy="0"/>
        </a:xfrm>
      </p:grpSpPr>
      <p:grpSp>
        <p:nvGrpSpPr>
          <p:cNvPr id="175" name="Google Shape;175;p29"/>
          <p:cNvGrpSpPr/>
          <p:nvPr/>
        </p:nvGrpSpPr>
        <p:grpSpPr>
          <a:xfrm>
            <a:off x="0" y="749145"/>
            <a:ext cx="9144000" cy="4394356"/>
            <a:chOff x="0" y="-38100"/>
            <a:chExt cx="4816593" cy="2314722"/>
          </a:xfrm>
        </p:grpSpPr>
        <p:sp>
          <p:nvSpPr>
            <p:cNvPr id="176" name="Google Shape;176;p2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177" name="Google Shape;177;p29"/>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78" name="Google Shape;178;p2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179" name="Google Shape;179;p29"/>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Robotic and Physical Support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0" name="Google Shape;180;p29"/>
          <p:cNvSpPr txBox="1"/>
          <p:nvPr/>
        </p:nvSpPr>
        <p:spPr>
          <a:xfrm>
            <a:off x="454192" y="2010378"/>
            <a:ext cx="6704415" cy="2700719"/>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5800"/>
              <a:buFont typeface="Arial"/>
              <a:buNone/>
              <a:tabLst/>
              <a:defRPr/>
            </a:pPr>
            <a:r>
              <a:rPr kumimoji="0" lang="de" sz="5800" b="1" i="0" u="none" strike="noStrike" kern="0" cap="none" spc="0" normalizeH="0" baseline="0" noProof="0">
                <a:ln>
                  <a:noFill/>
                </a:ln>
                <a:solidFill>
                  <a:srgbClr val="3F3F3F"/>
                </a:solidFill>
                <a:effectLst/>
                <a:uLnTx/>
                <a:uFillTx/>
                <a:latin typeface="Arial"/>
                <a:ea typeface="Arial"/>
                <a:cs typeface="Arial"/>
                <a:sym typeface="Arial"/>
              </a:rPr>
              <a:t>What are the different types of robots</a:t>
            </a:r>
            <a:endParaRPr kumimoji="0" sz="5800" b="1"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181" name="Google Shape;181;p29"/>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182" name="Google Shape;182;p2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051067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86"/>
        <p:cNvGrpSpPr/>
        <p:nvPr/>
      </p:nvGrpSpPr>
      <p:grpSpPr>
        <a:xfrm>
          <a:off x="0" y="0"/>
          <a:ext cx="0" cy="0"/>
          <a:chOff x="0" y="0"/>
          <a:chExt cx="0" cy="0"/>
        </a:xfrm>
      </p:grpSpPr>
      <p:grpSp>
        <p:nvGrpSpPr>
          <p:cNvPr id="187" name="Google Shape;187;p30"/>
          <p:cNvGrpSpPr/>
          <p:nvPr/>
        </p:nvGrpSpPr>
        <p:grpSpPr>
          <a:xfrm>
            <a:off x="0" y="749145"/>
            <a:ext cx="9144000" cy="4394356"/>
            <a:chOff x="0" y="-38100"/>
            <a:chExt cx="4816593" cy="2314722"/>
          </a:xfrm>
        </p:grpSpPr>
        <p:sp>
          <p:nvSpPr>
            <p:cNvPr id="188" name="Google Shape;188;p30"/>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189" name="Google Shape;189;p30"/>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90" name="Google Shape;190;p3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191" name="Google Shape;191;p30"/>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Types of Robots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2" name="Google Shape;192;p3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193" name="Google Shape;193;p30"/>
          <p:cNvSpPr/>
          <p:nvPr/>
        </p:nvSpPr>
        <p:spPr>
          <a:xfrm>
            <a:off x="428467" y="1182695"/>
            <a:ext cx="7286625" cy="1634262"/>
          </a:xfrm>
          <a:prstGeom prst="rect">
            <a:avLst/>
          </a:prstGeom>
          <a:noFill/>
          <a:ln>
            <a:noFill/>
          </a:ln>
        </p:spPr>
        <p:txBody>
          <a:bodyPr spcFirstLastPara="1" wrap="square" lIns="45725" tIns="22850" rIns="45725" bIns="22850" anchor="t" anchorCtr="0">
            <a:noAutofit/>
          </a:bodyPr>
          <a:lstStyle/>
          <a:p>
            <a:pPr marL="0" marR="25400" lvl="0" indent="0" algn="l" defTabSz="914400" rtl="0" eaLnBrk="1" fontAlgn="auto" latinLnBrk="0" hangingPunct="1">
              <a:lnSpc>
                <a:spcPct val="128571"/>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000000"/>
                </a:solidFill>
                <a:effectLst/>
                <a:uLnTx/>
                <a:uFillTx/>
                <a:latin typeface="Arial"/>
                <a:ea typeface="Arial"/>
                <a:cs typeface="Arial"/>
                <a:sym typeface="Arial"/>
              </a:rPr>
              <a:t/>
            </a:r>
            <a:br>
              <a:rPr kumimoji="0" lang="de" sz="1600" b="0" i="0" u="none" strike="noStrike" kern="0" cap="none" spc="0" normalizeH="0" baseline="0" noProof="0">
                <a:ln>
                  <a:noFill/>
                </a:ln>
                <a:solidFill>
                  <a:srgbClr val="000000"/>
                </a:solidFill>
                <a:effectLst/>
                <a:uLnTx/>
                <a:uFillTx/>
                <a:latin typeface="Arial"/>
                <a:ea typeface="Arial"/>
                <a:cs typeface="Arial"/>
                <a:sym typeface="Arial"/>
              </a:rPr>
            </a:br>
            <a:r>
              <a:rPr kumimoji="0" lang="de" sz="1600" b="0" i="0" u="none" strike="noStrike" kern="0" cap="none" spc="0" normalizeH="0" baseline="0" noProof="0">
                <a:ln>
                  <a:noFill/>
                </a:ln>
                <a:solidFill>
                  <a:srgbClr val="0D0D0D"/>
                </a:solidFill>
                <a:effectLst/>
                <a:uLnTx/>
                <a:uFillTx/>
                <a:latin typeface="Arial"/>
                <a:ea typeface="Arial"/>
                <a:cs typeface="Arial"/>
                <a:sym typeface="Arial"/>
              </a:rPr>
              <a:t>Pepper, Zora, Paro, Tessa—these are all names of robots used in healthcare. Some are designed for exercise and aiding with daily activities, while others provide support for daily routines. What are the various types of robots available, and how can they assist you in your work?</a:t>
            </a:r>
            <a:endParaRPr kumimoji="0" sz="1600" b="0" i="0" u="none" strike="noStrike" kern="0" cap="none" spc="0" normalizeH="0" baseline="0" noProof="0">
              <a:ln>
                <a:noFill/>
              </a:ln>
              <a:solidFill>
                <a:srgbClr val="0D0D0D"/>
              </a:solidFill>
              <a:effectLst/>
              <a:uLnTx/>
              <a:uFillTx/>
              <a:latin typeface="Arial"/>
              <a:ea typeface="Arial"/>
              <a:cs typeface="Arial"/>
              <a:sym typeface="Arial"/>
            </a:endParaRPr>
          </a:p>
        </p:txBody>
      </p:sp>
    </p:spTree>
    <p:extLst>
      <p:ext uri="{BB962C8B-B14F-4D97-AF65-F5344CB8AC3E}">
        <p14:creationId xmlns:p14="http://schemas.microsoft.com/office/powerpoint/2010/main" val="42886561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pSp>
        <p:nvGrpSpPr>
          <p:cNvPr id="198" name="Google Shape;198;p31"/>
          <p:cNvGrpSpPr/>
          <p:nvPr/>
        </p:nvGrpSpPr>
        <p:grpSpPr>
          <a:xfrm>
            <a:off x="1755222" y="1105936"/>
            <a:ext cx="5633555" cy="3487439"/>
            <a:chOff x="2481744" y="1881"/>
            <a:chExt cx="11267111" cy="6974878"/>
          </a:xfrm>
        </p:grpSpPr>
        <p:sp>
          <p:nvSpPr>
            <p:cNvPr id="199" name="Google Shape;199;p31"/>
            <p:cNvSpPr/>
            <p:nvPr/>
          </p:nvSpPr>
          <p:spPr>
            <a:xfrm>
              <a:off x="2481744" y="1881"/>
              <a:ext cx="5365291" cy="3219174"/>
            </a:xfrm>
            <a:prstGeom prst="rect">
              <a:avLst/>
            </a:prstGeom>
            <a:solidFill>
              <a:srgbClr val="BF504D"/>
            </a:solid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31"/>
            <p:cNvSpPr txBox="1"/>
            <p:nvPr/>
          </p:nvSpPr>
          <p:spPr>
            <a:xfrm>
              <a:off x="2481744" y="1881"/>
              <a:ext cx="5365291" cy="3219174"/>
            </a:xfrm>
            <a:prstGeom prst="rect">
              <a:avLst/>
            </a:prstGeom>
            <a:noFill/>
            <a:ln>
              <a:noFill/>
            </a:ln>
          </p:spPr>
          <p:txBody>
            <a:bodyPr spcFirstLastPara="1" wrap="square" lIns="80000" tIns="80000" rIns="80000" bIns="800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de" sz="2100" b="1" i="0" u="none" strike="noStrike" kern="0" cap="none" spc="0" normalizeH="0" baseline="0" noProof="0">
                  <a:ln>
                    <a:noFill/>
                  </a:ln>
                  <a:solidFill>
                    <a:srgbClr val="FFFFFF"/>
                  </a:solidFill>
                  <a:effectLst/>
                  <a:uLnTx/>
                  <a:uFillTx/>
                  <a:latin typeface="Arial"/>
                  <a:ea typeface="Arial"/>
                  <a:cs typeface="Arial"/>
                  <a:sym typeface="Arial"/>
                </a:rPr>
                <a:t>Physical assistance robots: </a:t>
              </a:r>
              <a:r>
                <a:rPr kumimoji="0" lang="de" sz="2100" b="0" i="0" u="none" strike="noStrike" kern="0" cap="none" spc="0" normalizeH="0" baseline="0" noProof="0">
                  <a:ln>
                    <a:noFill/>
                  </a:ln>
                  <a:solidFill>
                    <a:srgbClr val="FFFFFF"/>
                  </a:solidFill>
                  <a:effectLst/>
                  <a:uLnTx/>
                  <a:uFillTx/>
                  <a:latin typeface="Arial"/>
                  <a:ea typeface="Arial"/>
                  <a:cs typeface="Arial"/>
                  <a:sym typeface="Arial"/>
                </a:rPr>
                <a:t>designed tu support careworkers to perform physical tasks</a:t>
              </a:r>
              <a:endParaRPr kumimoji="0" sz="21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01" name="Google Shape;201;p31"/>
            <p:cNvSpPr/>
            <p:nvPr/>
          </p:nvSpPr>
          <p:spPr>
            <a:xfrm>
              <a:off x="8383564" y="1881"/>
              <a:ext cx="5365291" cy="3219174"/>
            </a:xfrm>
            <a:prstGeom prst="rect">
              <a:avLst/>
            </a:prstGeom>
            <a:solidFill>
              <a:srgbClr val="BF504D"/>
            </a:solid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31"/>
            <p:cNvSpPr txBox="1"/>
            <p:nvPr/>
          </p:nvSpPr>
          <p:spPr>
            <a:xfrm>
              <a:off x="8383564" y="1881"/>
              <a:ext cx="5365291" cy="3219174"/>
            </a:xfrm>
            <a:prstGeom prst="rect">
              <a:avLst/>
            </a:prstGeom>
            <a:noFill/>
            <a:ln>
              <a:noFill/>
            </a:ln>
          </p:spPr>
          <p:txBody>
            <a:bodyPr spcFirstLastPara="1" wrap="square" lIns="80000" tIns="80000" rIns="80000" bIns="800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de" sz="2100" b="1" i="0" u="none" strike="noStrike" kern="0" cap="none" spc="0" normalizeH="0" baseline="0" noProof="0">
                  <a:ln>
                    <a:noFill/>
                  </a:ln>
                  <a:solidFill>
                    <a:srgbClr val="FFFFFF"/>
                  </a:solidFill>
                  <a:effectLst/>
                  <a:uLnTx/>
                  <a:uFillTx/>
                  <a:latin typeface="Arial"/>
                  <a:ea typeface="Arial"/>
                  <a:cs typeface="Arial"/>
                  <a:sym typeface="Arial"/>
                </a:rPr>
                <a:t>Social robots</a:t>
              </a:r>
              <a:r>
                <a:rPr kumimoji="0" lang="de" sz="2100" b="0" i="0" u="none" strike="noStrike" kern="0" cap="none" spc="0" normalizeH="0" baseline="0" noProof="0">
                  <a:ln>
                    <a:noFill/>
                  </a:ln>
                  <a:solidFill>
                    <a:srgbClr val="FFFFFF"/>
                  </a:solidFill>
                  <a:effectLst/>
                  <a:uLnTx/>
                  <a:uFillTx/>
                  <a:latin typeface="Arial"/>
                  <a:ea typeface="Arial"/>
                  <a:cs typeface="Arial"/>
                  <a:sym typeface="Arial"/>
                </a:rPr>
                <a:t>: designed to improve the overall well-being of users through companionship</a:t>
              </a:r>
              <a:endParaRPr kumimoji="0" sz="21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03" name="Google Shape;203;p31"/>
            <p:cNvSpPr/>
            <p:nvPr/>
          </p:nvSpPr>
          <p:spPr>
            <a:xfrm>
              <a:off x="5432654" y="3757585"/>
              <a:ext cx="5365291" cy="3219174"/>
            </a:xfrm>
            <a:prstGeom prst="rect">
              <a:avLst/>
            </a:prstGeom>
            <a:solidFill>
              <a:srgbClr val="BF504D"/>
            </a:solid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31"/>
            <p:cNvSpPr txBox="1"/>
            <p:nvPr/>
          </p:nvSpPr>
          <p:spPr>
            <a:xfrm>
              <a:off x="5432654" y="3757585"/>
              <a:ext cx="5365291" cy="3219174"/>
            </a:xfrm>
            <a:prstGeom prst="rect">
              <a:avLst/>
            </a:prstGeom>
            <a:noFill/>
            <a:ln>
              <a:noFill/>
            </a:ln>
          </p:spPr>
          <p:txBody>
            <a:bodyPr spcFirstLastPara="1" wrap="square" lIns="80000" tIns="80000" rIns="80000" bIns="800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de" sz="2100" b="1" i="0" u="none" strike="noStrike" kern="0" cap="none" spc="0" normalizeH="0" baseline="0" noProof="0">
                  <a:ln>
                    <a:noFill/>
                  </a:ln>
                  <a:solidFill>
                    <a:srgbClr val="FFFFFF"/>
                  </a:solidFill>
                  <a:effectLst/>
                  <a:uLnTx/>
                  <a:uFillTx/>
                  <a:latin typeface="Arial"/>
                  <a:ea typeface="Arial"/>
                  <a:cs typeface="Arial"/>
                  <a:sym typeface="Arial"/>
                </a:rPr>
                <a:t>Cognitive robotics: </a:t>
              </a:r>
              <a:r>
                <a:rPr kumimoji="0" lang="de" sz="2100" b="0" i="0" u="none" strike="noStrike" kern="0" cap="none" spc="0" normalizeH="0" baseline="0" noProof="0">
                  <a:ln>
                    <a:noFill/>
                  </a:ln>
                  <a:solidFill>
                    <a:srgbClr val="FFFFFF"/>
                  </a:solidFill>
                  <a:effectLst/>
                  <a:uLnTx/>
                  <a:uFillTx/>
                  <a:latin typeface="Arial"/>
                  <a:ea typeface="Arial"/>
                  <a:cs typeface="Arial"/>
                  <a:sym typeface="Arial"/>
                </a:rPr>
                <a:t>designed to support users in performing cogntive tasks</a:t>
              </a:r>
              <a:endParaRPr kumimoji="0" sz="21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205" name="Google Shape;205;p31"/>
          <p:cNvSpPr txBox="1"/>
          <p:nvPr/>
        </p:nvSpPr>
        <p:spPr>
          <a:xfrm>
            <a:off x="514350" y="312259"/>
            <a:ext cx="7260900" cy="3847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Robotics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6" name="Google Shape;206;p3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42633115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10"/>
        <p:cNvGrpSpPr/>
        <p:nvPr/>
      </p:nvGrpSpPr>
      <p:grpSpPr>
        <a:xfrm>
          <a:off x="0" y="0"/>
          <a:ext cx="0" cy="0"/>
          <a:chOff x="0" y="0"/>
          <a:chExt cx="0" cy="0"/>
        </a:xfrm>
      </p:grpSpPr>
      <p:grpSp>
        <p:nvGrpSpPr>
          <p:cNvPr id="211" name="Google Shape;211;p32"/>
          <p:cNvGrpSpPr/>
          <p:nvPr/>
        </p:nvGrpSpPr>
        <p:grpSpPr>
          <a:xfrm>
            <a:off x="0" y="749145"/>
            <a:ext cx="9144000" cy="4394356"/>
            <a:chOff x="0" y="-38100"/>
            <a:chExt cx="4816593" cy="2314722"/>
          </a:xfrm>
        </p:grpSpPr>
        <p:sp>
          <p:nvSpPr>
            <p:cNvPr id="212" name="Google Shape;212;p32"/>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13" name="Google Shape;213;p32"/>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14" name="Google Shape;214;p3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15" name="Google Shape;215;p32"/>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Robotic and Physical Support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6" name="Google Shape;216;p32"/>
          <p:cNvSpPr txBox="1"/>
          <p:nvPr/>
        </p:nvSpPr>
        <p:spPr>
          <a:xfrm>
            <a:off x="454192" y="2010378"/>
            <a:ext cx="6704415" cy="1523474"/>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de" sz="4800" b="1" i="0" u="none" strike="noStrike" kern="0" cap="none" spc="0" normalizeH="0" baseline="0" noProof="0">
                <a:ln>
                  <a:noFill/>
                </a:ln>
                <a:solidFill>
                  <a:srgbClr val="3F3F3F"/>
                </a:solidFill>
                <a:effectLst/>
                <a:uLnTx/>
                <a:uFillTx/>
                <a:latin typeface="Arial"/>
                <a:ea typeface="Arial"/>
                <a:cs typeface="Arial"/>
                <a:sym typeface="Arial"/>
              </a:rPr>
              <a:t>What is robotic for physical support</a:t>
            </a:r>
            <a:endParaRPr kumimoji="0" sz="4800" b="1"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217" name="Google Shape;217;p32"/>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218" name="Google Shape;218;p3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281014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22"/>
        <p:cNvGrpSpPr/>
        <p:nvPr/>
      </p:nvGrpSpPr>
      <p:grpSpPr>
        <a:xfrm>
          <a:off x="0" y="0"/>
          <a:ext cx="0" cy="0"/>
          <a:chOff x="0" y="0"/>
          <a:chExt cx="0" cy="0"/>
        </a:xfrm>
      </p:grpSpPr>
      <p:grpSp>
        <p:nvGrpSpPr>
          <p:cNvPr id="223" name="Google Shape;223;p33"/>
          <p:cNvGrpSpPr/>
          <p:nvPr/>
        </p:nvGrpSpPr>
        <p:grpSpPr>
          <a:xfrm>
            <a:off x="0" y="749145"/>
            <a:ext cx="9144000" cy="4394356"/>
            <a:chOff x="0" y="-38100"/>
            <a:chExt cx="4816593" cy="2314722"/>
          </a:xfrm>
        </p:grpSpPr>
        <p:sp>
          <p:nvSpPr>
            <p:cNvPr id="224" name="Google Shape;224;p33"/>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25" name="Google Shape;225;p33"/>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26" name="Google Shape;226;p3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27" name="Google Shape;227;p33"/>
          <p:cNvSpPr txBox="1"/>
          <p:nvPr/>
        </p:nvSpPr>
        <p:spPr>
          <a:xfrm>
            <a:off x="454192" y="1395413"/>
            <a:ext cx="8430750" cy="165583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000000"/>
                </a:solidFill>
                <a:effectLst/>
                <a:uLnTx/>
                <a:uFillTx/>
                <a:latin typeface="Arial"/>
                <a:ea typeface="Arial"/>
                <a:cs typeface="Arial"/>
                <a:sym typeface="Arial"/>
              </a:rPr>
              <a:t/>
            </a:r>
            <a:br>
              <a:rPr kumimoji="0" lang="de" sz="1600" b="0" i="0" u="none" strike="noStrike" kern="0" cap="none" spc="0" normalizeH="0" baseline="0" noProof="0">
                <a:ln>
                  <a:noFill/>
                </a:ln>
                <a:solidFill>
                  <a:srgbClr val="000000"/>
                </a:solidFill>
                <a:effectLst/>
                <a:uLnTx/>
                <a:uFillTx/>
                <a:latin typeface="Arial"/>
                <a:ea typeface="Arial"/>
                <a:cs typeface="Arial"/>
                <a:sym typeface="Arial"/>
              </a:rPr>
            </a:br>
            <a:r>
              <a:rPr kumimoji="0" lang="de" sz="1600" b="0" i="0" u="none" strike="noStrike" kern="0" cap="none" spc="0" normalizeH="0" baseline="0" noProof="0">
                <a:ln>
                  <a:noFill/>
                </a:ln>
                <a:solidFill>
                  <a:srgbClr val="0D0D0D"/>
                </a:solidFill>
                <a:effectLst/>
                <a:uLnTx/>
                <a:uFillTx/>
                <a:latin typeface="Arial"/>
                <a:ea typeface="Arial"/>
                <a:cs typeface="Arial"/>
                <a:sym typeface="Arial"/>
              </a:rPr>
              <a:t>Physical support through robotics involves </a:t>
            </a:r>
            <a:r>
              <a:rPr kumimoji="0" lang="de" sz="1600" b="1" i="0" u="none" strike="noStrike" kern="0" cap="none" spc="0" normalizeH="0" baseline="0" noProof="0">
                <a:ln>
                  <a:noFill/>
                </a:ln>
                <a:solidFill>
                  <a:srgbClr val="339966"/>
                </a:solidFill>
                <a:effectLst/>
                <a:uLnTx/>
                <a:uFillTx/>
                <a:latin typeface="Arial"/>
                <a:ea typeface="Arial"/>
                <a:cs typeface="Arial"/>
                <a:sym typeface="Arial"/>
              </a:rPr>
              <a:t>offering hands-on assistance with various physical needs. </a:t>
            </a:r>
            <a:r>
              <a:rPr kumimoji="0" lang="de" sz="1600" b="0" i="0" u="none" strike="noStrike" kern="0" cap="none" spc="0" normalizeH="0" baseline="0" noProof="0">
                <a:ln>
                  <a:noFill/>
                </a:ln>
                <a:solidFill>
                  <a:srgbClr val="0D0D0D"/>
                </a:solidFill>
                <a:effectLst/>
                <a:uLnTx/>
                <a:uFillTx/>
                <a:latin typeface="Arial"/>
                <a:ea typeface="Arial"/>
                <a:cs typeface="Arial"/>
                <a:sym typeface="Arial"/>
              </a:rPr>
              <a:t>This includes helping with mobility, repositioning, transferring and lifting out of bed, or daily tasks such as cooking or cleaning.</a:t>
            </a:r>
            <a:endParaRPr kumimoji="0" sz="1600" b="0" i="0" u="none" strike="noStrike" kern="0" cap="none" spc="0" normalizeH="0" baseline="0" noProof="0">
              <a:ln>
                <a:noFill/>
              </a:ln>
              <a:solidFill>
                <a:srgbClr val="0D0D0D"/>
              </a:solidFill>
              <a:effectLst/>
              <a:uLnTx/>
              <a:uFillTx/>
              <a:latin typeface="Arial"/>
              <a:ea typeface="Arial"/>
              <a:cs typeface="Arial"/>
              <a:sym typeface="Arial"/>
            </a:endParaRPr>
          </a:p>
          <a:p>
            <a:pPr marL="190500" marR="0" lvl="1"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3F3F3F"/>
              </a:solidFill>
              <a:effectLst/>
              <a:uLnTx/>
              <a:uFillTx/>
              <a:latin typeface="Arial"/>
              <a:ea typeface="Arial"/>
              <a:cs typeface="Arial"/>
              <a:sym typeface="Arial"/>
            </a:endParaRPr>
          </a:p>
        </p:txBody>
      </p:sp>
      <p:sp>
        <p:nvSpPr>
          <p:cNvPr id="228" name="Google Shape;228;p33"/>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Robotics and Physical Support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9" name="Google Shape;229;p3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965750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4"/>
          <p:cNvSpPr txBox="1"/>
          <p:nvPr/>
        </p:nvSpPr>
        <p:spPr>
          <a:xfrm>
            <a:off x="514350" y="1098136"/>
            <a:ext cx="8115300" cy="30807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500" b="0" i="0" u="none" strike="noStrike" kern="0" cap="none" spc="0" normalizeH="0" baseline="0" noProof="0">
              <a:ln>
                <a:noFill/>
              </a:ln>
              <a:solidFill>
                <a:srgbClr val="202124"/>
              </a:solidFill>
              <a:effectLst/>
              <a:uLnTx/>
              <a:uFillTx/>
              <a:latin typeface="Arial"/>
              <a:ea typeface="Arial"/>
              <a:cs typeface="Arial"/>
              <a:sym typeface="Arial"/>
            </a:endParaRPr>
          </a:p>
          <a:p>
            <a:pPr marL="228600" marR="25400" lvl="0" indent="-209550" algn="l" defTabSz="914400" rtl="0" eaLnBrk="1" fontAlgn="auto" latinLnBrk="0" hangingPunct="1">
              <a:lnSpc>
                <a:spcPct val="128571"/>
              </a:lnSpc>
              <a:spcBef>
                <a:spcPts val="0"/>
              </a:spcBef>
              <a:spcAft>
                <a:spcPts val="0"/>
              </a:spcAft>
              <a:buClr>
                <a:srgbClr val="202124"/>
              </a:buClr>
              <a:buSzPts val="1500"/>
              <a:buFont typeface="Arial"/>
              <a:buChar char="●"/>
              <a:tabLst/>
              <a:defRPr/>
            </a:pPr>
            <a:r>
              <a:rPr kumimoji="0" lang="de" sz="1500" b="1" i="0" u="none" strike="noStrike" kern="0" cap="none" spc="0" normalizeH="0" baseline="0" noProof="0">
                <a:ln>
                  <a:noFill/>
                </a:ln>
                <a:solidFill>
                  <a:srgbClr val="379C73"/>
                </a:solidFill>
                <a:effectLst/>
                <a:uLnTx/>
                <a:uFillTx/>
                <a:latin typeface="Arial"/>
                <a:cs typeface="Arial"/>
                <a:sym typeface="Arial"/>
              </a:rPr>
              <a:t>The Vendlet </a:t>
            </a:r>
            <a:r>
              <a:rPr kumimoji="0" lang="de" sz="1500" b="0" i="0" u="none" strike="noStrike" kern="0" cap="none" spc="0" normalizeH="0" baseline="0" noProof="0">
                <a:ln>
                  <a:noFill/>
                </a:ln>
                <a:solidFill>
                  <a:srgbClr val="202124"/>
                </a:solidFill>
                <a:effectLst/>
                <a:uLnTx/>
                <a:uFillTx/>
                <a:latin typeface="Arial"/>
                <a:ea typeface="Arial"/>
                <a:cs typeface="Arial"/>
                <a:sym typeface="Arial"/>
              </a:rPr>
              <a:t>is an electric turning system that allows the caregiver to easily move or turn the client in bed.</a:t>
            </a:r>
            <a:endParaRPr kumimoji="0" sz="1500" b="0" i="0" u="none" strike="noStrike" kern="0" cap="none" spc="0" normalizeH="0" baseline="0" noProof="0">
              <a:ln>
                <a:noFill/>
              </a:ln>
              <a:solidFill>
                <a:srgbClr val="202124"/>
              </a:solidFill>
              <a:effectLst/>
              <a:uLnTx/>
              <a:uFillTx/>
              <a:latin typeface="Arial"/>
              <a:ea typeface="Arial"/>
              <a:cs typeface="Arial"/>
              <a:sym typeface="Arial"/>
            </a:endParaRPr>
          </a:p>
          <a:p>
            <a:pPr marL="228600" marR="25400" lvl="0" indent="-209550" algn="l" defTabSz="914400" rtl="0" eaLnBrk="1" fontAlgn="auto" latinLnBrk="0" hangingPunct="1">
              <a:lnSpc>
                <a:spcPct val="128571"/>
              </a:lnSpc>
              <a:spcBef>
                <a:spcPts val="0"/>
              </a:spcBef>
              <a:spcAft>
                <a:spcPts val="0"/>
              </a:spcAft>
              <a:buClr>
                <a:srgbClr val="202124"/>
              </a:buClr>
              <a:buSzPts val="1500"/>
              <a:buFont typeface="Arial"/>
              <a:buChar char="●"/>
              <a:tabLst/>
              <a:defRPr/>
            </a:pPr>
            <a:r>
              <a:rPr kumimoji="0" lang="de" sz="1500" b="1" i="0" u="none" strike="noStrike" kern="0" cap="none" spc="0" normalizeH="0" baseline="0" noProof="0">
                <a:ln>
                  <a:noFill/>
                </a:ln>
                <a:solidFill>
                  <a:srgbClr val="379C73"/>
                </a:solidFill>
                <a:effectLst/>
                <a:uLnTx/>
                <a:uFillTx/>
                <a:latin typeface="Arial"/>
                <a:cs typeface="Arial"/>
                <a:sym typeface="Arial"/>
              </a:rPr>
              <a:t>The HelpSoq </a:t>
            </a:r>
            <a:r>
              <a:rPr kumimoji="0" lang="de" sz="1500" b="0" i="0" u="none" strike="noStrike" kern="0" cap="none" spc="0" normalizeH="0" baseline="0" noProof="0">
                <a:ln>
                  <a:noFill/>
                </a:ln>
                <a:solidFill>
                  <a:srgbClr val="202124"/>
                </a:solidFill>
                <a:effectLst/>
                <a:uLnTx/>
                <a:uFillTx/>
                <a:latin typeface="Arial"/>
                <a:ea typeface="Arial"/>
                <a:cs typeface="Arial"/>
                <a:sym typeface="Arial"/>
              </a:rPr>
              <a:t>is an aid to put on support stockings easily and without force and pain</a:t>
            </a:r>
            <a:endParaRPr kumimoji="0" sz="1500" b="0" i="0" u="none" strike="noStrike" kern="0" cap="none" spc="0" normalizeH="0" baseline="0" noProof="0">
              <a:ln>
                <a:noFill/>
              </a:ln>
              <a:solidFill>
                <a:srgbClr val="202124"/>
              </a:solidFill>
              <a:effectLst/>
              <a:uLnTx/>
              <a:uFillTx/>
              <a:latin typeface="Arial"/>
              <a:ea typeface="Arial"/>
              <a:cs typeface="Arial"/>
              <a:sym typeface="Arial"/>
            </a:endParaRPr>
          </a:p>
          <a:p>
            <a:pPr marL="228600" marR="0" lvl="0" indent="-209550" algn="l" defTabSz="914400" rtl="0" eaLnBrk="1" fontAlgn="auto" latinLnBrk="0" hangingPunct="1">
              <a:lnSpc>
                <a:spcPct val="140011"/>
              </a:lnSpc>
              <a:spcBef>
                <a:spcPts val="0"/>
              </a:spcBef>
              <a:spcAft>
                <a:spcPts val="0"/>
              </a:spcAft>
              <a:buClr>
                <a:srgbClr val="202124"/>
              </a:buClr>
              <a:buSzPts val="1500"/>
              <a:buFont typeface="Arial"/>
              <a:buChar char="●"/>
              <a:tabLst/>
              <a:defRPr/>
            </a:pPr>
            <a:r>
              <a:rPr kumimoji="0" lang="de" sz="1500" b="0" i="0" u="none" strike="noStrike" kern="0" cap="none" spc="0" normalizeH="0" baseline="0" noProof="0">
                <a:ln>
                  <a:noFill/>
                </a:ln>
                <a:solidFill>
                  <a:srgbClr val="202124"/>
                </a:solidFill>
                <a:effectLst/>
                <a:uLnTx/>
                <a:uFillTx/>
                <a:latin typeface="Arial"/>
                <a:ea typeface="Arial"/>
                <a:cs typeface="Arial"/>
                <a:sym typeface="Arial"/>
              </a:rPr>
              <a:t>Lifts</a:t>
            </a:r>
            <a:endParaRPr kumimoji="0" sz="1500" b="0" i="0" u="none" strike="noStrike" kern="0" cap="none" spc="0" normalizeH="0" baseline="0" noProof="0">
              <a:ln>
                <a:noFill/>
              </a:ln>
              <a:solidFill>
                <a:srgbClr val="202124"/>
              </a:solidFill>
              <a:effectLst/>
              <a:uLnTx/>
              <a:uFillTx/>
              <a:latin typeface="Arial"/>
              <a:ea typeface="Arial"/>
              <a:cs typeface="Arial"/>
              <a:sym typeface="Arial"/>
            </a:endParaRPr>
          </a:p>
          <a:p>
            <a:pPr marL="228600" marR="0" lvl="0" indent="-209550" algn="l" defTabSz="914400" rtl="0" eaLnBrk="1" fontAlgn="auto" latinLnBrk="0" hangingPunct="1">
              <a:lnSpc>
                <a:spcPct val="140011"/>
              </a:lnSpc>
              <a:spcBef>
                <a:spcPts val="0"/>
              </a:spcBef>
              <a:spcAft>
                <a:spcPts val="0"/>
              </a:spcAft>
              <a:buClr>
                <a:srgbClr val="202124"/>
              </a:buClr>
              <a:buSzPts val="1500"/>
              <a:buFont typeface="Arial"/>
              <a:buChar char="●"/>
              <a:tabLst/>
              <a:defRPr/>
            </a:pPr>
            <a:r>
              <a:rPr kumimoji="0" lang="de" sz="1500" b="0" i="0" u="none" strike="noStrike" kern="0" cap="none" spc="0" normalizeH="0" baseline="0" noProof="0">
                <a:ln>
                  <a:noFill/>
                </a:ln>
                <a:solidFill>
                  <a:srgbClr val="202124"/>
                </a:solidFill>
                <a:effectLst/>
                <a:uLnTx/>
                <a:uFillTx/>
                <a:latin typeface="Arial"/>
                <a:ea typeface="Arial"/>
                <a:cs typeface="Arial"/>
                <a:sym typeface="Arial"/>
              </a:rPr>
              <a:t>Electrically adjustable bed.</a:t>
            </a:r>
            <a:endParaRPr kumimoji="0" sz="1500" b="0" i="0" u="none" strike="noStrike" kern="0" cap="none" spc="0" normalizeH="0" baseline="0" noProof="0">
              <a:ln>
                <a:noFill/>
              </a:ln>
              <a:solidFill>
                <a:srgbClr val="202124"/>
              </a:solidFill>
              <a:effectLst/>
              <a:uLnTx/>
              <a:uFillTx/>
              <a:latin typeface="Arial"/>
              <a:ea typeface="Arial"/>
              <a:cs typeface="Arial"/>
              <a:sym typeface="Arial"/>
            </a:endParaRPr>
          </a:p>
          <a:p>
            <a:pPr marL="228600" marR="0" lvl="0" indent="-209550" algn="l" defTabSz="914400" rtl="0" eaLnBrk="1" fontAlgn="auto" latinLnBrk="0" hangingPunct="1">
              <a:lnSpc>
                <a:spcPct val="140011"/>
              </a:lnSpc>
              <a:spcBef>
                <a:spcPts val="0"/>
              </a:spcBef>
              <a:spcAft>
                <a:spcPts val="0"/>
              </a:spcAft>
              <a:buClr>
                <a:srgbClr val="202124"/>
              </a:buClr>
              <a:buSzPts val="1500"/>
              <a:buFont typeface="Arial"/>
              <a:buChar char="●"/>
              <a:tabLst/>
              <a:defRPr/>
            </a:pPr>
            <a:r>
              <a:rPr kumimoji="0" lang="de" sz="1500" b="0" i="0" u="none" strike="noStrike" kern="0" cap="none" spc="0" normalizeH="0" baseline="0" noProof="0">
                <a:ln>
                  <a:noFill/>
                </a:ln>
                <a:solidFill>
                  <a:srgbClr val="202124"/>
                </a:solidFill>
                <a:effectLst/>
                <a:uLnTx/>
                <a:uFillTx/>
                <a:latin typeface="Arial"/>
                <a:ea typeface="Arial"/>
                <a:cs typeface="Arial"/>
                <a:sym typeface="Arial"/>
              </a:rPr>
              <a:t>Adjustable shower chair.</a:t>
            </a:r>
            <a:endParaRPr kumimoji="0" sz="1500" b="0" i="0" u="none" strike="noStrike" kern="0" cap="none" spc="0" normalizeH="0" baseline="0" noProof="0">
              <a:ln>
                <a:noFill/>
              </a:ln>
              <a:solidFill>
                <a:srgbClr val="202124"/>
              </a:solidFill>
              <a:effectLst/>
              <a:uLnTx/>
              <a:uFillTx/>
              <a:latin typeface="Arial"/>
              <a:ea typeface="Arial"/>
              <a:cs typeface="Arial"/>
              <a:sym typeface="Arial"/>
            </a:endParaRPr>
          </a:p>
          <a:p>
            <a:pPr marL="228600" marR="0" lvl="0" indent="-209550" algn="l" defTabSz="914400" rtl="0" eaLnBrk="1" fontAlgn="auto" latinLnBrk="0" hangingPunct="1">
              <a:lnSpc>
                <a:spcPct val="140011"/>
              </a:lnSpc>
              <a:spcBef>
                <a:spcPts val="0"/>
              </a:spcBef>
              <a:spcAft>
                <a:spcPts val="0"/>
              </a:spcAft>
              <a:buClr>
                <a:srgbClr val="202124"/>
              </a:buClr>
              <a:buSzPts val="1500"/>
              <a:buFont typeface="Arial"/>
              <a:buChar char="●"/>
              <a:tabLst/>
              <a:defRPr/>
            </a:pPr>
            <a:r>
              <a:rPr kumimoji="0" lang="de" sz="1500" b="0" i="0" u="none" strike="noStrike" kern="0" cap="none" spc="0" normalizeH="0" baseline="0" noProof="0">
                <a:ln>
                  <a:noFill/>
                </a:ln>
                <a:solidFill>
                  <a:srgbClr val="202124"/>
                </a:solidFill>
                <a:effectLst/>
                <a:uLnTx/>
                <a:uFillTx/>
                <a:latin typeface="Arial"/>
                <a:ea typeface="Arial"/>
                <a:cs typeface="Arial"/>
                <a:sym typeface="Arial"/>
              </a:rPr>
              <a:t>Sliding sails.</a:t>
            </a:r>
            <a:endParaRPr kumimoji="0" sz="1500" b="0" i="0" u="none" strike="noStrike" kern="0" cap="none" spc="0" normalizeH="0" baseline="0" noProof="0">
              <a:ln>
                <a:noFill/>
              </a:ln>
              <a:solidFill>
                <a:srgbClr val="202124"/>
              </a:solidFill>
              <a:effectLst/>
              <a:uLnTx/>
              <a:uFillTx/>
              <a:latin typeface="Arial"/>
              <a:ea typeface="Arial"/>
              <a:cs typeface="Arial"/>
              <a:sym typeface="Arial"/>
            </a:endParaRPr>
          </a:p>
          <a:p>
            <a:pPr marL="0" marR="25400" lvl="0" indent="0" algn="l" defTabSz="914400" rtl="0" eaLnBrk="1" fontAlgn="auto" latinLnBrk="0" hangingPunct="1">
              <a:lnSpc>
                <a:spcPct val="128571"/>
              </a:lnSpc>
              <a:spcBef>
                <a:spcPts val="0"/>
              </a:spcBef>
              <a:spcAft>
                <a:spcPts val="0"/>
              </a:spcAft>
              <a:buClr>
                <a:srgbClr val="000000"/>
              </a:buClr>
              <a:buSzPts val="1500"/>
              <a:buFont typeface="Arial"/>
              <a:buNone/>
              <a:tabLst/>
              <a:defRPr/>
            </a:pPr>
            <a:endParaRPr kumimoji="0" sz="1500" b="0" i="0" u="none" strike="noStrike" kern="0" cap="none" spc="0" normalizeH="0" baseline="0" noProof="0">
              <a:ln>
                <a:noFill/>
              </a:ln>
              <a:solidFill>
                <a:srgbClr val="202124"/>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5" name="Google Shape;235;p34"/>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Tools for care workers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236" name="Google Shape;236;p3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36632030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5"/>
          <p:cNvSpPr txBox="1"/>
          <p:nvPr/>
        </p:nvSpPr>
        <p:spPr>
          <a:xfrm>
            <a:off x="399588" y="1317211"/>
            <a:ext cx="8115300" cy="262446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500" b="0" i="1" u="none" strike="noStrike" kern="0" cap="none" spc="0" normalizeH="0" baseline="0" noProof="0">
              <a:ln>
                <a:noFill/>
              </a:ln>
              <a:solidFill>
                <a:srgbClr val="202124"/>
              </a:solidFill>
              <a:effectLst/>
              <a:uLnTx/>
              <a:uFillTx/>
              <a:latin typeface="Arial"/>
              <a:ea typeface="Arial"/>
              <a:cs typeface="Arial"/>
              <a:sym typeface="Arial"/>
            </a:endParaRPr>
          </a:p>
          <a:p>
            <a:pPr marL="228600" marR="0" lvl="0" indent="-209550" algn="l" defTabSz="914400" rtl="0" eaLnBrk="1" fontAlgn="auto" latinLnBrk="0" hangingPunct="1">
              <a:lnSpc>
                <a:spcPct val="140011"/>
              </a:lnSpc>
              <a:spcBef>
                <a:spcPts val="0"/>
              </a:spcBef>
              <a:spcAft>
                <a:spcPts val="0"/>
              </a:spcAft>
              <a:buClr>
                <a:srgbClr val="202124"/>
              </a:buClr>
              <a:buSzPts val="1500"/>
              <a:buFont typeface="Arial"/>
              <a:buChar char="●"/>
              <a:tabLst/>
              <a:defRPr/>
            </a:pPr>
            <a:r>
              <a:rPr kumimoji="0" lang="de" sz="1500" b="0" i="0" u="none" strike="noStrike" kern="0" cap="none" spc="0" normalizeH="0" baseline="0" noProof="0">
                <a:ln>
                  <a:noFill/>
                </a:ln>
                <a:solidFill>
                  <a:srgbClr val="202124"/>
                </a:solidFill>
                <a:effectLst/>
                <a:uLnTx/>
                <a:uFillTx/>
                <a:latin typeface="Arial"/>
                <a:ea typeface="Arial"/>
                <a:cs typeface="Arial"/>
                <a:sym typeface="Arial"/>
              </a:rPr>
              <a:t>arm support to hold cutlery yourself.</a:t>
            </a:r>
            <a:endParaRPr kumimoji="0" sz="1500" b="0" i="0" u="none" strike="noStrike" kern="0" cap="none" spc="0" normalizeH="0" baseline="0" noProof="0">
              <a:ln>
                <a:noFill/>
              </a:ln>
              <a:solidFill>
                <a:srgbClr val="202124"/>
              </a:solidFill>
              <a:effectLst/>
              <a:uLnTx/>
              <a:uFillTx/>
              <a:latin typeface="Arial"/>
              <a:ea typeface="Arial"/>
              <a:cs typeface="Arial"/>
              <a:sym typeface="Arial"/>
            </a:endParaRPr>
          </a:p>
          <a:p>
            <a:pPr marL="228600" marR="0" lvl="0" indent="-209550" algn="l" defTabSz="914400" rtl="0" eaLnBrk="1" fontAlgn="auto" latinLnBrk="0" hangingPunct="1">
              <a:lnSpc>
                <a:spcPct val="140011"/>
              </a:lnSpc>
              <a:spcBef>
                <a:spcPts val="0"/>
              </a:spcBef>
              <a:spcAft>
                <a:spcPts val="0"/>
              </a:spcAft>
              <a:buClr>
                <a:srgbClr val="202124"/>
              </a:buClr>
              <a:buSzPts val="1500"/>
              <a:buFont typeface="Arial"/>
              <a:buChar char="●"/>
              <a:tabLst/>
              <a:defRPr/>
            </a:pPr>
            <a:r>
              <a:rPr kumimoji="0" lang="de" sz="1500" b="0" i="0" u="none" strike="noStrike" kern="0" cap="none" spc="0" normalizeH="0" baseline="0" noProof="0">
                <a:ln>
                  <a:noFill/>
                </a:ln>
                <a:solidFill>
                  <a:srgbClr val="202124"/>
                </a:solidFill>
                <a:effectLst/>
                <a:uLnTx/>
                <a:uFillTx/>
                <a:latin typeface="Arial"/>
                <a:ea typeface="Arial"/>
                <a:cs typeface="Arial"/>
                <a:sym typeface="Arial"/>
              </a:rPr>
              <a:t>a cup holder to make it easier to hold a glass or cup.</a:t>
            </a:r>
            <a:endParaRPr kumimoji="0" sz="1500" b="0" i="0" u="none" strike="noStrike" kern="0" cap="none" spc="0" normalizeH="0" baseline="0" noProof="0">
              <a:ln>
                <a:noFill/>
              </a:ln>
              <a:solidFill>
                <a:srgbClr val="202124"/>
              </a:solidFill>
              <a:effectLst/>
              <a:uLnTx/>
              <a:uFillTx/>
              <a:latin typeface="Arial"/>
              <a:ea typeface="Arial"/>
              <a:cs typeface="Arial"/>
              <a:sym typeface="Arial"/>
            </a:endParaRPr>
          </a:p>
          <a:p>
            <a:pPr marL="228600" marR="0" lvl="0" indent="-209550" algn="l" defTabSz="914400" rtl="0" eaLnBrk="1" fontAlgn="auto" latinLnBrk="0" hangingPunct="1">
              <a:lnSpc>
                <a:spcPct val="140011"/>
              </a:lnSpc>
              <a:spcBef>
                <a:spcPts val="0"/>
              </a:spcBef>
              <a:spcAft>
                <a:spcPts val="0"/>
              </a:spcAft>
              <a:buClr>
                <a:srgbClr val="202124"/>
              </a:buClr>
              <a:buSzPts val="1500"/>
              <a:buFont typeface="Arial"/>
              <a:buChar char="●"/>
              <a:tabLst/>
              <a:defRPr/>
            </a:pPr>
            <a:r>
              <a:rPr kumimoji="0" lang="de" sz="1500" b="0" i="0" u="none" strike="noStrike" kern="0" cap="none" spc="0" normalizeH="0" baseline="0" noProof="0">
                <a:ln>
                  <a:noFill/>
                </a:ln>
                <a:solidFill>
                  <a:srgbClr val="202124"/>
                </a:solidFill>
                <a:effectLst/>
                <a:uLnTx/>
                <a:uFillTx/>
                <a:latin typeface="Arial"/>
                <a:ea typeface="Arial"/>
                <a:cs typeface="Arial"/>
                <a:sym typeface="Arial"/>
              </a:rPr>
              <a:t>a splint or brace to hold a pen.</a:t>
            </a:r>
            <a:endParaRPr kumimoji="0" sz="1500" b="0" i="0" u="none" strike="noStrike" kern="0" cap="none" spc="0" normalizeH="0" baseline="0" noProof="0">
              <a:ln>
                <a:noFill/>
              </a:ln>
              <a:solidFill>
                <a:srgbClr val="202124"/>
              </a:solidFill>
              <a:effectLst/>
              <a:uLnTx/>
              <a:uFillTx/>
              <a:latin typeface="Arial"/>
              <a:ea typeface="Arial"/>
              <a:cs typeface="Arial"/>
              <a:sym typeface="Arial"/>
            </a:endParaRPr>
          </a:p>
          <a:p>
            <a:pPr marL="228600" marR="0" lvl="0" indent="-209550" algn="l" defTabSz="914400" rtl="0" eaLnBrk="1" fontAlgn="auto" latinLnBrk="0" hangingPunct="1">
              <a:lnSpc>
                <a:spcPct val="140011"/>
              </a:lnSpc>
              <a:spcBef>
                <a:spcPts val="0"/>
              </a:spcBef>
              <a:spcAft>
                <a:spcPts val="0"/>
              </a:spcAft>
              <a:buClr>
                <a:srgbClr val="202124"/>
              </a:buClr>
              <a:buSzPts val="1500"/>
              <a:buFont typeface="Arial"/>
              <a:buChar char="●"/>
              <a:tabLst/>
              <a:defRPr/>
            </a:pPr>
            <a:r>
              <a:rPr kumimoji="0" lang="de" sz="1500" b="0" i="0" u="none" strike="noStrike" kern="0" cap="none" spc="0" normalizeH="0" baseline="0" noProof="0">
                <a:ln>
                  <a:noFill/>
                </a:ln>
                <a:solidFill>
                  <a:srgbClr val="202124"/>
                </a:solidFill>
                <a:effectLst/>
                <a:uLnTx/>
                <a:uFillTx/>
                <a:latin typeface="Arial"/>
                <a:ea typeface="Arial"/>
                <a:cs typeface="Arial"/>
                <a:sym typeface="Arial"/>
              </a:rPr>
              <a:t>a page-turning device for reading a book without holding it.</a:t>
            </a:r>
            <a:endParaRPr kumimoji="0" sz="1500" b="0" i="0" u="none" strike="noStrike" kern="0" cap="none" spc="0" normalizeH="0" baseline="0" noProof="0">
              <a:ln>
                <a:noFill/>
              </a:ln>
              <a:solidFill>
                <a:srgbClr val="202124"/>
              </a:solidFill>
              <a:effectLst/>
              <a:uLnTx/>
              <a:uFillTx/>
              <a:latin typeface="Arial"/>
              <a:ea typeface="Arial"/>
              <a:cs typeface="Arial"/>
              <a:sym typeface="Arial"/>
            </a:endParaRPr>
          </a:p>
          <a:p>
            <a:pPr marL="228600" marR="0" lvl="0" indent="-209550" algn="l" defTabSz="914400" rtl="0" eaLnBrk="1" fontAlgn="auto" latinLnBrk="0" hangingPunct="1">
              <a:lnSpc>
                <a:spcPct val="140011"/>
              </a:lnSpc>
              <a:spcBef>
                <a:spcPts val="0"/>
              </a:spcBef>
              <a:spcAft>
                <a:spcPts val="0"/>
              </a:spcAft>
              <a:buClr>
                <a:srgbClr val="202124"/>
              </a:buClr>
              <a:buSzPts val="1500"/>
              <a:buFont typeface="Arial"/>
              <a:buChar char="●"/>
              <a:tabLst/>
              <a:defRPr/>
            </a:pPr>
            <a:r>
              <a:rPr kumimoji="0" lang="de" sz="1500" b="0" i="0" u="none" strike="noStrike" kern="0" cap="none" spc="0" normalizeH="0" baseline="0" noProof="0">
                <a:ln>
                  <a:noFill/>
                </a:ln>
                <a:solidFill>
                  <a:srgbClr val="202124"/>
                </a:solidFill>
                <a:effectLst/>
                <a:uLnTx/>
                <a:uFillTx/>
                <a:latin typeface="Arial"/>
                <a:ea typeface="Arial"/>
                <a:cs typeface="Arial"/>
                <a:sym typeface="Arial"/>
              </a:rPr>
              <a:t>grip adjustments for a seat belt or toothbrush.</a:t>
            </a:r>
            <a:endParaRPr kumimoji="0" sz="1500" b="0" i="0" u="none" strike="noStrike" kern="0" cap="none" spc="0" normalizeH="0" baseline="0" noProof="0">
              <a:ln>
                <a:noFill/>
              </a:ln>
              <a:solidFill>
                <a:srgbClr val="202124"/>
              </a:solidFill>
              <a:effectLst/>
              <a:uLnTx/>
              <a:uFillTx/>
              <a:latin typeface="Arial"/>
              <a:ea typeface="Arial"/>
              <a:cs typeface="Arial"/>
              <a:sym typeface="Arial"/>
            </a:endParaRPr>
          </a:p>
          <a:p>
            <a:pPr marL="0" marR="25400" lvl="0" indent="0" algn="l" defTabSz="914400" rtl="0" eaLnBrk="1" fontAlgn="auto" latinLnBrk="0" hangingPunct="1">
              <a:lnSpc>
                <a:spcPct val="128571"/>
              </a:lnSpc>
              <a:spcBef>
                <a:spcPts val="0"/>
              </a:spcBef>
              <a:spcAft>
                <a:spcPts val="0"/>
              </a:spcAft>
              <a:buClr>
                <a:srgbClr val="000000"/>
              </a:buClr>
              <a:buSzPts val="1500"/>
              <a:buFont typeface="Arial"/>
              <a:buNone/>
              <a:tabLst/>
              <a:defRPr/>
            </a:pPr>
            <a:endParaRPr kumimoji="0" sz="1500" b="0" i="0" u="none" strike="noStrike" kern="0" cap="none" spc="0" normalizeH="0" baseline="0" noProof="0">
              <a:ln>
                <a:noFill/>
              </a:ln>
              <a:solidFill>
                <a:srgbClr val="202124"/>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2" name="Google Shape;242;p35"/>
          <p:cNvSpPr txBox="1"/>
          <p:nvPr/>
        </p:nvSpPr>
        <p:spPr>
          <a:xfrm>
            <a:off x="399588" y="351437"/>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Types of tools for clients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243" name="Google Shape;243;p3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153874267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6"/>
          <p:cNvSpPr txBox="1"/>
          <p:nvPr/>
        </p:nvSpPr>
        <p:spPr>
          <a:xfrm>
            <a:off x="4486275" y="1217550"/>
            <a:ext cx="4057650" cy="3456010"/>
          </a:xfrm>
          <a:prstGeom prst="rect">
            <a:avLst/>
          </a:prstGeom>
          <a:noFill/>
          <a:ln>
            <a:noFill/>
          </a:ln>
        </p:spPr>
        <p:txBody>
          <a:bodyPr spcFirstLastPara="1" wrap="square" lIns="0" tIns="0" rIns="0" bIns="0" anchor="t" anchorCtr="0">
            <a:spAutoFit/>
          </a:bodyPr>
          <a:lstStyle/>
          <a:p>
            <a:pPr marL="0" marR="25400" lvl="0" indent="0" algn="l" defTabSz="914400" rtl="0" eaLnBrk="1" fontAlgn="auto" latinLnBrk="0" hangingPunct="1">
              <a:lnSpc>
                <a:spcPct val="128571"/>
              </a:lnSpc>
              <a:spcBef>
                <a:spcPts val="0"/>
              </a:spcBef>
              <a:spcAft>
                <a:spcPts val="0"/>
              </a:spcAft>
              <a:buClr>
                <a:srgbClr val="000000"/>
              </a:buClr>
              <a:buSzTx/>
              <a:buFont typeface="Arial"/>
              <a:buNone/>
              <a:tabLst/>
              <a:defRPr/>
            </a:pPr>
            <a:r>
              <a:rPr kumimoji="0" lang="de" sz="1700" b="0" i="0" u="none" strike="noStrike" kern="0" cap="none" spc="0" normalizeH="0" baseline="0" noProof="0">
                <a:ln>
                  <a:noFill/>
                </a:ln>
                <a:solidFill>
                  <a:srgbClr val="202124"/>
                </a:solidFill>
                <a:effectLst/>
                <a:highlight>
                  <a:srgbClr val="FFFFFF"/>
                </a:highlight>
                <a:uLnTx/>
                <a:uFillTx/>
                <a:latin typeface="Arial"/>
                <a:ea typeface="Arial"/>
                <a:cs typeface="Arial"/>
                <a:sym typeface="Arial"/>
              </a:rPr>
              <a:t>The Vendlet is an electric turning system that allows the caregiver to easily move or turn the client in bed. It reduces physical strain on healthcare personnel, it optimizes healthcare processes and efficiency improvements and is effective in pressure ulcer treatment and prevention.</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9" name="Google Shape;249;p36"/>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Example Vendlet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0" name="Google Shape;250;p3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251" name="Google Shape;251;p36"/>
          <p:cNvPicPr preferRelativeResize="0"/>
          <p:nvPr/>
        </p:nvPicPr>
        <p:blipFill rotWithShape="1">
          <a:blip r:embed="rId4">
            <a:alphaModFix/>
          </a:blip>
          <a:srcRect/>
          <a:stretch/>
        </p:blipFill>
        <p:spPr>
          <a:xfrm>
            <a:off x="134825" y="1217550"/>
            <a:ext cx="4075225" cy="2897251"/>
          </a:xfrm>
          <a:prstGeom prst="rect">
            <a:avLst/>
          </a:prstGeom>
          <a:noFill/>
          <a:ln>
            <a:noFill/>
          </a:ln>
        </p:spPr>
      </p:pic>
    </p:spTree>
    <p:extLst>
      <p:ext uri="{BB962C8B-B14F-4D97-AF65-F5344CB8AC3E}">
        <p14:creationId xmlns:p14="http://schemas.microsoft.com/office/powerpoint/2010/main" val="3652869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7"/>
          <p:cNvSpPr txBox="1"/>
          <p:nvPr/>
        </p:nvSpPr>
        <p:spPr>
          <a:xfrm>
            <a:off x="514350" y="1085850"/>
            <a:ext cx="8029500" cy="1710300"/>
          </a:xfrm>
          <a:prstGeom prst="rect">
            <a:avLst/>
          </a:prstGeom>
          <a:noFill/>
          <a:ln>
            <a:noFill/>
          </a:ln>
        </p:spPr>
        <p:txBody>
          <a:bodyPr spcFirstLastPara="1" wrap="square" lIns="0" tIns="0" rIns="0" bIns="0" anchor="t" anchorCtr="0">
            <a:spAutoFit/>
          </a:bodyPr>
          <a:lstStyle/>
          <a:p>
            <a:pPr marL="0" marR="25400" lvl="0" indent="0" algn="l" defTabSz="914400" rtl="0" eaLnBrk="1" fontAlgn="auto" latinLnBrk="0" hangingPunct="1">
              <a:lnSpc>
                <a:spcPct val="128571"/>
              </a:lnSpc>
              <a:spcBef>
                <a:spcPts val="0"/>
              </a:spcBef>
              <a:spcAft>
                <a:spcPts val="0"/>
              </a:spcAft>
              <a:buClr>
                <a:srgbClr val="000000"/>
              </a:buClr>
              <a:buSzTx/>
              <a:buFont typeface="Arial"/>
              <a:buNone/>
              <a:tabLst/>
              <a:defRPr/>
            </a:pPr>
            <a:r>
              <a:rPr kumimoji="0" lang="de" sz="1700" b="0" i="0" u="none" strike="noStrike" kern="0" cap="none" spc="0" normalizeH="0" baseline="0" noProof="0">
                <a:ln>
                  <a:noFill/>
                </a:ln>
                <a:solidFill>
                  <a:srgbClr val="666666"/>
                </a:solidFill>
                <a:effectLst/>
                <a:highlight>
                  <a:srgbClr val="FFFFFF"/>
                </a:highlight>
                <a:uLnTx/>
                <a:uFillTx/>
                <a:latin typeface="Arial"/>
                <a:ea typeface="Arial"/>
                <a:cs typeface="Arial"/>
                <a:sym typeface="Arial"/>
              </a:rPr>
              <a:t>The following video shows you how to use the Vendlet or similar electrical turn sheets to turn or reposition a client.</a:t>
            </a:r>
            <a:endParaRPr kumimoji="0" sz="1700" b="0" i="0" u="none" strike="noStrike" kern="0" cap="none" spc="0" normalizeH="0" baseline="0" noProof="0">
              <a:ln>
                <a:noFill/>
              </a:ln>
              <a:solidFill>
                <a:srgbClr val="666666"/>
              </a:solidFill>
              <a:effectLst/>
              <a:highlight>
                <a:srgbClr val="FFFFFF"/>
              </a:highligh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700" b="0" i="0" u="none" strike="noStrike" kern="0" cap="none" spc="0" normalizeH="0" baseline="0" noProof="0">
              <a:ln>
                <a:noFill/>
              </a:ln>
              <a:solidFill>
                <a:srgbClr val="202124"/>
              </a:solidFill>
              <a:effectLst/>
              <a:highlight>
                <a:srgbClr val="FFFFFF"/>
              </a:highlight>
              <a:uLnTx/>
              <a:uFillTx/>
              <a:latin typeface="Arial"/>
              <a:ea typeface="Arial"/>
              <a:cs typeface="Arial"/>
              <a:sym typeface="Arial"/>
            </a:endParaRPr>
          </a:p>
        </p:txBody>
      </p:sp>
      <p:sp>
        <p:nvSpPr>
          <p:cNvPr id="257" name="Google Shape;257;p37"/>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Video</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8" name="Google Shape;258;p3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59" name="Google Shape;259;p37"/>
          <p:cNvSpPr/>
          <p:nvPr/>
        </p:nvSpPr>
        <p:spPr>
          <a:xfrm>
            <a:off x="427408" y="2151906"/>
            <a:ext cx="4716195" cy="1356397"/>
          </a:xfrm>
          <a:prstGeom prst="rect">
            <a:avLst/>
          </a:prstGeom>
          <a:noFill/>
          <a:ln>
            <a:noFill/>
          </a:ln>
        </p:spPr>
        <p:txBody>
          <a:bodyPr spcFirstLastPara="1" wrap="square" lIns="45725" tIns="22850" rIns="45725" bIns="22850" anchor="t" anchorCtr="0">
            <a:noAutofit/>
          </a:bodyPr>
          <a:lstStyle/>
          <a:p>
            <a:pPr marL="0" marR="25400" lvl="0" indent="0" algn="l" defTabSz="914400" rtl="0" eaLnBrk="1" fontAlgn="auto" latinLnBrk="0" hangingPunct="1">
              <a:lnSpc>
                <a:spcPct val="128571"/>
              </a:lnSpc>
              <a:spcBef>
                <a:spcPts val="0"/>
              </a:spcBef>
              <a:spcAft>
                <a:spcPts val="0"/>
              </a:spcAft>
              <a:buClr>
                <a:srgbClr val="000000"/>
              </a:buClr>
              <a:buSzTx/>
              <a:buFont typeface="Arial"/>
              <a:buNone/>
              <a:tabLst/>
              <a:defRPr/>
            </a:pPr>
            <a:endParaRPr kumimoji="0" sz="1700" b="0" i="0" u="none" strike="noStrike" kern="0" cap="none" spc="0" normalizeH="0" baseline="0" noProof="0">
              <a:ln>
                <a:noFill/>
              </a:ln>
              <a:solidFill>
                <a:srgbClr val="202124"/>
              </a:solidFill>
              <a:effectLst/>
              <a:highlight>
                <a:srgbClr val="FFFFFF"/>
              </a:highlight>
              <a:uLnTx/>
              <a:uFillTx/>
              <a:latin typeface="Arial"/>
              <a:ea typeface="Arial"/>
              <a:cs typeface="Arial"/>
              <a:sym typeface="Arial"/>
            </a:endParaRPr>
          </a:p>
          <a:p>
            <a:pPr marL="0" marR="25400" lvl="0" indent="0" algn="l" defTabSz="914400" rtl="0" eaLnBrk="1" fontAlgn="auto" latinLnBrk="0" hangingPunct="1">
              <a:lnSpc>
                <a:spcPct val="128571"/>
              </a:lnSpc>
              <a:spcBef>
                <a:spcPts val="0"/>
              </a:spcBef>
              <a:spcAft>
                <a:spcPts val="0"/>
              </a:spcAft>
              <a:buClr>
                <a:srgbClr val="000000"/>
              </a:buClr>
              <a:buSzTx/>
              <a:buFont typeface="Arial"/>
              <a:buNone/>
              <a:tabLst/>
              <a:defRPr/>
            </a:pPr>
            <a:endParaRPr kumimoji="0" sz="1700" b="0" i="0" u="none" strike="noStrike" kern="0" cap="none" spc="0" normalizeH="0" baseline="0" noProof="0">
              <a:ln>
                <a:noFill/>
              </a:ln>
              <a:solidFill>
                <a:srgbClr val="202124"/>
              </a:solidFill>
              <a:effectLst/>
              <a:highlight>
                <a:srgbClr val="FFFFFF"/>
              </a:highlight>
              <a:uLnTx/>
              <a:uFillTx/>
              <a:latin typeface="Arial"/>
              <a:ea typeface="Arial"/>
              <a:cs typeface="Arial"/>
              <a:sym typeface="Arial"/>
            </a:endParaRPr>
          </a:p>
          <a:p>
            <a:pPr marL="0" marR="25400" lvl="0" indent="0" algn="l" defTabSz="914400" rtl="0" eaLnBrk="1" fontAlgn="auto" latinLnBrk="0" hangingPunct="1">
              <a:lnSpc>
                <a:spcPct val="128571"/>
              </a:lnSpc>
              <a:spcBef>
                <a:spcPts val="0"/>
              </a:spcBef>
              <a:spcAft>
                <a:spcPts val="0"/>
              </a:spcAft>
              <a:buClr>
                <a:srgbClr val="000000"/>
              </a:buClr>
              <a:buSzTx/>
              <a:buFont typeface="Arial"/>
              <a:buNone/>
              <a:tabLst/>
              <a:defRPr/>
            </a:pPr>
            <a:endParaRPr kumimoji="0" sz="1700" b="0" i="0" u="none" strike="noStrike" kern="0" cap="none" spc="0" normalizeH="0" baseline="0" noProof="0">
              <a:ln>
                <a:noFill/>
              </a:ln>
              <a:solidFill>
                <a:srgbClr val="202124"/>
              </a:solidFill>
              <a:effectLst/>
              <a:highlight>
                <a:srgbClr val="FFFFFF"/>
              </a:highlight>
              <a:uLnTx/>
              <a:uFillTx/>
              <a:latin typeface="Arial"/>
              <a:ea typeface="Arial"/>
              <a:cs typeface="Arial"/>
              <a:sym typeface="Arial"/>
            </a:endParaRPr>
          </a:p>
          <a:p>
            <a:pPr marL="0" marR="25400" lvl="0" indent="0" algn="l" defTabSz="914400" rtl="0" eaLnBrk="1" fontAlgn="auto" latinLnBrk="0" hangingPunct="1">
              <a:lnSpc>
                <a:spcPct val="128571"/>
              </a:lnSpc>
              <a:spcBef>
                <a:spcPts val="0"/>
              </a:spcBef>
              <a:spcAft>
                <a:spcPts val="0"/>
              </a:spcAft>
              <a:buClr>
                <a:srgbClr val="000000"/>
              </a:buClr>
              <a:buSzTx/>
              <a:buFont typeface="Arial"/>
              <a:buNone/>
              <a:tabLst/>
              <a:defRPr/>
            </a:pPr>
            <a:endParaRPr kumimoji="0" sz="1700" b="0" i="0" u="none" strike="noStrike" kern="0" cap="none" spc="0" normalizeH="0" baseline="0" noProof="0">
              <a:ln>
                <a:noFill/>
              </a:ln>
              <a:solidFill>
                <a:srgbClr val="202124"/>
              </a:solidFill>
              <a:effectLst/>
              <a:highlight>
                <a:srgbClr val="FFFFFF"/>
              </a:highlight>
              <a:uLnTx/>
              <a:uFillTx/>
              <a:latin typeface="Arial"/>
              <a:ea typeface="Arial"/>
              <a:cs typeface="Arial"/>
              <a:sym typeface="Arial"/>
            </a:endParaRPr>
          </a:p>
        </p:txBody>
      </p:sp>
      <p:pic>
        <p:nvPicPr>
          <p:cNvPr id="260" name="Google Shape;260;p37"/>
          <p:cNvPicPr preferRelativeResize="0"/>
          <p:nvPr/>
        </p:nvPicPr>
        <p:blipFill rotWithShape="1">
          <a:blip r:embed="rId4">
            <a:alphaModFix/>
          </a:blip>
          <a:srcRect/>
          <a:stretch/>
        </p:blipFill>
        <p:spPr>
          <a:xfrm>
            <a:off x="281191" y="4100891"/>
            <a:ext cx="689051" cy="689051"/>
          </a:xfrm>
          <a:prstGeom prst="rect">
            <a:avLst/>
          </a:prstGeom>
          <a:noFill/>
          <a:ln>
            <a:noFill/>
          </a:ln>
        </p:spPr>
      </p:pic>
      <p:sp>
        <p:nvSpPr>
          <p:cNvPr id="261" name="Google Shape;261;p37"/>
          <p:cNvSpPr/>
          <p:nvPr/>
        </p:nvSpPr>
        <p:spPr>
          <a:xfrm>
            <a:off x="1117382" y="4227629"/>
            <a:ext cx="6347400" cy="373800"/>
          </a:xfrm>
          <a:prstGeom prst="rect">
            <a:avLst/>
          </a:prstGeom>
          <a:noFill/>
          <a:ln>
            <a:noFill/>
          </a:ln>
        </p:spPr>
        <p:txBody>
          <a:bodyPr spcFirstLastPara="1" wrap="square" lIns="45725" tIns="22850" rIns="45725" bIns="22850" anchor="t" anchorCtr="0">
            <a:noAutofit/>
          </a:bodyPr>
          <a:lstStyle/>
          <a:p>
            <a:pPr marL="0" marR="25400" lvl="0" indent="0" algn="l" defTabSz="914400" rtl="0" eaLnBrk="1" fontAlgn="auto" latinLnBrk="0" hangingPunct="1">
              <a:lnSpc>
                <a:spcPct val="128571"/>
              </a:lnSpc>
              <a:spcBef>
                <a:spcPts val="0"/>
              </a:spcBef>
              <a:spcAft>
                <a:spcPts val="0"/>
              </a:spcAft>
              <a:buClr>
                <a:srgbClr val="000000"/>
              </a:buClr>
              <a:buSzTx/>
              <a:buFont typeface="Arial"/>
              <a:buNone/>
              <a:tabLst/>
              <a:defRPr/>
            </a:pPr>
            <a:r>
              <a:rPr kumimoji="0" lang="de" sz="1700" b="0" i="0" u="none" strike="noStrike" kern="0" cap="none" spc="0" normalizeH="0" baseline="0" noProof="0">
                <a:ln>
                  <a:noFill/>
                </a:ln>
                <a:solidFill>
                  <a:srgbClr val="666666"/>
                </a:solidFill>
                <a:effectLst/>
                <a:highlight>
                  <a:srgbClr val="FFFFFF"/>
                </a:highlight>
                <a:uLnTx/>
                <a:uFillTx/>
                <a:latin typeface="Arial"/>
                <a:ea typeface="Arial"/>
                <a:cs typeface="Arial"/>
                <a:sym typeface="Arial"/>
              </a:rPr>
              <a:t>Do you think that this physical aid would ease your physical tasks?</a:t>
            </a:r>
            <a:endParaRPr kumimoji="0" sz="1700" b="0" i="0" u="none" strike="noStrike" kern="0" cap="none" spc="0" normalizeH="0" baseline="0" noProof="0">
              <a:ln>
                <a:noFill/>
              </a:ln>
              <a:solidFill>
                <a:srgbClr val="666666"/>
              </a:solidFill>
              <a:effectLst/>
              <a:highlight>
                <a:srgbClr val="FFFFFF"/>
              </a:highlight>
              <a:uLnTx/>
              <a:uFillTx/>
              <a:latin typeface="Arial"/>
              <a:ea typeface="Arial"/>
              <a:cs typeface="Arial"/>
              <a:sym typeface="Arial"/>
            </a:endParaRPr>
          </a:p>
        </p:txBody>
      </p:sp>
      <p:pic>
        <p:nvPicPr>
          <p:cNvPr id="262" name="Google Shape;262;p37" descr="A general description of the only electrical turn sheet in the world and how to use it including:&#10;&#10;This VENDLET model has been discontinued and replaced by the newer and more advanced systems VENDLET V5S and VENDLET Bari. Learn more about this system here: https://youtu.be/xnb7MbXEcDM?list=PLU81ynIxMbZAN0HTDZshL36EIBqUwq-TR&#10;&#10;Or read more on our website: https://www.vendlet.com/products/vendlet" title="How to use VENDLET V5 and V5+">
            <a:hlinkClick r:id="rId5"/>
          </p:cNvPr>
          <p:cNvPicPr preferRelativeResize="0"/>
          <p:nvPr/>
        </p:nvPicPr>
        <p:blipFill>
          <a:blip r:embed="rId6">
            <a:alphaModFix/>
          </a:blip>
          <a:stretch>
            <a:fillRect/>
          </a:stretch>
        </p:blipFill>
        <p:spPr>
          <a:xfrm>
            <a:off x="3005125" y="1861875"/>
            <a:ext cx="3048000" cy="1714500"/>
          </a:xfrm>
          <a:prstGeom prst="rect">
            <a:avLst/>
          </a:prstGeom>
          <a:noFill/>
          <a:ln>
            <a:noFill/>
          </a:ln>
        </p:spPr>
      </p:pic>
      <p:sp>
        <p:nvSpPr>
          <p:cNvPr id="263" name="Google Shape;263;p37"/>
          <p:cNvSpPr txBox="1"/>
          <p:nvPr/>
        </p:nvSpPr>
        <p:spPr>
          <a:xfrm>
            <a:off x="3412800" y="3545425"/>
            <a:ext cx="4512300" cy="415500"/>
          </a:xfrm>
          <a:prstGeom prst="rect">
            <a:avLst/>
          </a:prstGeom>
          <a:noFill/>
          <a:ln>
            <a:noFill/>
          </a:ln>
        </p:spPr>
        <p:txBody>
          <a:bodyPr spcFirstLastPara="1" wrap="square" lIns="91425" tIns="91425" rIns="91425" bIns="91425" anchor="t" anchorCtr="0">
            <a:spAutoFit/>
          </a:bodyPr>
          <a:lstStyle/>
          <a:p>
            <a:pPr marL="0" marR="25400" lvl="0" indent="0" algn="l" defTabSz="914400" rtl="0" eaLnBrk="1" fontAlgn="auto" latinLnBrk="0" hangingPunct="1">
              <a:lnSpc>
                <a:spcPct val="128571"/>
              </a:lnSpc>
              <a:spcBef>
                <a:spcPts val="0"/>
              </a:spcBef>
              <a:spcAft>
                <a:spcPts val="0"/>
              </a:spcAft>
              <a:buClr>
                <a:srgbClr val="000000"/>
              </a:buClr>
              <a:buSzTx/>
              <a:buFont typeface="Arial"/>
              <a:buNone/>
              <a:tabLst/>
              <a:defRPr/>
            </a:pPr>
            <a:r>
              <a:rPr kumimoji="0" lang="de" sz="1500" b="0" i="0" u="none" strike="noStrike" kern="0" cap="none" spc="0" normalizeH="0" baseline="0" noProof="0">
                <a:ln>
                  <a:noFill/>
                </a:ln>
                <a:solidFill>
                  <a:srgbClr val="666666"/>
                </a:solidFill>
                <a:effectLst/>
                <a:highlight>
                  <a:srgbClr val="FFFFFF"/>
                </a:highlight>
                <a:uLnTx/>
                <a:uFillTx/>
                <a:latin typeface="Arial"/>
                <a:cs typeface="Arial"/>
                <a:sym typeface="Arial"/>
              </a:rPr>
              <a:t>How to use Vendlet?</a:t>
            </a: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2926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10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12" name="Google Shape;312;p48"/>
          <p:cNvSpPr txBox="1"/>
          <p:nvPr/>
        </p:nvSpPr>
        <p:spPr>
          <a:xfrm>
            <a:off x="514350" y="2320218"/>
            <a:ext cx="8201025" cy="2326791"/>
          </a:xfrm>
          <a:prstGeom prst="rect">
            <a:avLst/>
          </a:prstGeom>
          <a:noFill/>
          <a:ln>
            <a:noFill/>
          </a:ln>
        </p:spPr>
        <p:txBody>
          <a:bodyPr spcFirstLastPara="1" wrap="square" lIns="0" tIns="0" rIns="0" bIns="0" anchor="t" anchorCtr="0">
            <a:spAutoFit/>
          </a:bodyPr>
          <a:lstStyle/>
          <a:p>
            <a:pPr marL="0" marR="0" lvl="0" indent="0" algn="just" rtl="0">
              <a:lnSpc>
                <a:spcPct val="140011"/>
              </a:lnSpc>
              <a:spcBef>
                <a:spcPts val="0"/>
              </a:spcBef>
              <a:spcAft>
                <a:spcPts val="0"/>
              </a:spcAft>
              <a:buClr>
                <a:srgbClr val="000000"/>
              </a:buClr>
              <a:buSzPts val="1800"/>
              <a:buFont typeface="Arial"/>
              <a:buNone/>
            </a:pPr>
            <a:r>
              <a:rPr lang="de" sz="1800" b="0" i="0" u="none" strike="noStrike" cap="none">
                <a:solidFill>
                  <a:srgbClr val="595959"/>
                </a:solidFill>
                <a:latin typeface="Arial"/>
                <a:ea typeface="Arial"/>
                <a:cs typeface="Arial"/>
                <a:sym typeface="Arial"/>
              </a:rPr>
              <a:t>In </a:t>
            </a:r>
            <a:r>
              <a:rPr lang="de" sz="1800" b="1" i="0" u="none" strike="noStrike" cap="none">
                <a:solidFill>
                  <a:srgbClr val="379C73"/>
                </a:solidFill>
                <a:latin typeface="Arial"/>
                <a:ea typeface="Arial"/>
                <a:cs typeface="Arial"/>
                <a:sym typeface="Arial"/>
              </a:rPr>
              <a:t>Module 2 </a:t>
            </a:r>
            <a:r>
              <a:rPr lang="de" sz="1800" b="0" i="0" u="none" strike="noStrike" cap="none">
                <a:solidFill>
                  <a:srgbClr val="595959"/>
                </a:solidFill>
                <a:latin typeface="Arial"/>
                <a:ea typeface="Arial"/>
                <a:cs typeface="Arial"/>
                <a:sym typeface="Arial"/>
              </a:rPr>
              <a:t>you learned about AI-supported care documentation, as well as its benefits and potential limitations.</a:t>
            </a:r>
            <a:endParaRPr sz="1800" b="0" i="0" u="none" strike="noStrike" cap="none">
              <a:solidFill>
                <a:srgbClr val="595959"/>
              </a:solidFill>
              <a:latin typeface="Arial"/>
              <a:ea typeface="Arial"/>
              <a:cs typeface="Arial"/>
              <a:sym typeface="Arial"/>
            </a:endParaRPr>
          </a:p>
          <a:p>
            <a:pPr marL="0" marR="0" lvl="0" indent="0" algn="just" rtl="0">
              <a:lnSpc>
                <a:spcPct val="140011"/>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just"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These softwares help you to dictate notes </a:t>
            </a:r>
            <a:r>
              <a:rPr lang="de" sz="1800" b="1" i="0" u="none" strike="noStrike" cap="none">
                <a:solidFill>
                  <a:srgbClr val="379C73"/>
                </a:solidFill>
                <a:latin typeface="Arial"/>
                <a:ea typeface="Arial"/>
                <a:cs typeface="Arial"/>
                <a:sym typeface="Arial"/>
              </a:rPr>
              <a:t>hands-free</a:t>
            </a:r>
            <a:r>
              <a:rPr lang="de" sz="1800" b="0" i="0" u="none" strike="noStrike" cap="none">
                <a:solidFill>
                  <a:srgbClr val="595959"/>
                </a:solidFill>
                <a:latin typeface="Arial"/>
                <a:ea typeface="Arial"/>
                <a:cs typeface="Arial"/>
                <a:sym typeface="Arial"/>
              </a:rPr>
              <a:t> directly into the patients‘ records, streamlining your workflow and enhancing the efficiency of your workday.</a:t>
            </a:r>
            <a:endParaRPr sz="1800" b="0" i="0" u="none" strike="noStrike" cap="none">
              <a:solidFill>
                <a:srgbClr val="595959"/>
              </a:solidFill>
              <a:latin typeface="Arial"/>
              <a:ea typeface="Arial"/>
              <a:cs typeface="Arial"/>
              <a:sym typeface="Arial"/>
            </a:endParaRPr>
          </a:p>
        </p:txBody>
      </p:sp>
      <p:sp>
        <p:nvSpPr>
          <p:cNvPr id="313" name="Google Shape;313;p48"/>
          <p:cNvSpPr txBox="1"/>
          <p:nvPr/>
        </p:nvSpPr>
        <p:spPr>
          <a:xfrm>
            <a:off x="1070138" y="1017049"/>
            <a:ext cx="7260900" cy="538513"/>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Clr>
                <a:srgbClr val="000000"/>
              </a:buClr>
              <a:buSzPts val="2500"/>
              <a:buFont typeface="Arial"/>
              <a:buNone/>
            </a:pPr>
            <a:r>
              <a:rPr lang="de" sz="2500" b="1" i="0" u="none" strike="noStrike" cap="none">
                <a:solidFill>
                  <a:srgbClr val="FFC000"/>
                </a:solidFill>
                <a:latin typeface="Gill Sans"/>
                <a:ea typeface="Gill Sans"/>
                <a:cs typeface="Gill Sans"/>
                <a:sym typeface="Gill Sans"/>
              </a:rPr>
              <a:t>AI-supported care documentation</a:t>
            </a:r>
            <a:endParaRPr sz="700" b="0" i="0" u="none" strike="noStrike" cap="none">
              <a:solidFill>
                <a:srgbClr val="FFC000"/>
              </a:solidFill>
              <a:latin typeface="Arial"/>
              <a:ea typeface="Arial"/>
              <a:cs typeface="Arial"/>
              <a:sym typeface="Arial"/>
            </a:endParaRPr>
          </a:p>
        </p:txBody>
      </p:sp>
      <p:sp>
        <p:nvSpPr>
          <p:cNvPr id="314" name="Google Shape;314;p48"/>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700" b="1" i="0" u="none" strike="noStrike" cap="none">
                <a:solidFill>
                  <a:srgbClr val="379C73"/>
                </a:solidFill>
                <a:latin typeface="Gill Sans"/>
                <a:ea typeface="Gill Sans"/>
                <a:cs typeface="Gill Sans"/>
                <a:sym typeface="Gill Sans"/>
              </a:rPr>
              <a:t>What digital tools could you use at work</a:t>
            </a:r>
            <a:endParaRPr sz="2700" b="1" i="0" u="none" strike="noStrike" cap="none">
              <a:solidFill>
                <a:srgbClr val="379C73"/>
              </a:solidFill>
              <a:latin typeface="Gill Sans"/>
              <a:ea typeface="Gill Sans"/>
              <a:cs typeface="Gill Sans"/>
              <a:sym typeface="Gill Sans"/>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67"/>
        <p:cNvGrpSpPr/>
        <p:nvPr/>
      </p:nvGrpSpPr>
      <p:grpSpPr>
        <a:xfrm>
          <a:off x="0" y="0"/>
          <a:ext cx="0" cy="0"/>
          <a:chOff x="0" y="0"/>
          <a:chExt cx="0" cy="0"/>
        </a:xfrm>
      </p:grpSpPr>
      <p:grpSp>
        <p:nvGrpSpPr>
          <p:cNvPr id="268" name="Google Shape;268;p38"/>
          <p:cNvGrpSpPr/>
          <p:nvPr/>
        </p:nvGrpSpPr>
        <p:grpSpPr>
          <a:xfrm>
            <a:off x="0" y="749145"/>
            <a:ext cx="9144000" cy="4394356"/>
            <a:chOff x="0" y="-38100"/>
            <a:chExt cx="4816593" cy="2314722"/>
          </a:xfrm>
        </p:grpSpPr>
        <p:sp>
          <p:nvSpPr>
            <p:cNvPr id="269" name="Google Shape;269;p38"/>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70" name="Google Shape;270;p38"/>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71" name="Google Shape;271;p3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72" name="Google Shape;272;p38"/>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Robotic and Physical Support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3" name="Google Shape;273;p38"/>
          <p:cNvSpPr txBox="1"/>
          <p:nvPr/>
        </p:nvSpPr>
        <p:spPr>
          <a:xfrm>
            <a:off x="454193" y="2010378"/>
            <a:ext cx="6137108" cy="1523474"/>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de" sz="4800" b="1" i="0" u="none" strike="noStrike" kern="0" cap="none" spc="0" normalizeH="0" baseline="0" noProof="0">
                <a:ln>
                  <a:noFill/>
                </a:ln>
                <a:solidFill>
                  <a:srgbClr val="3F3F3F"/>
                </a:solidFill>
                <a:effectLst/>
                <a:uLnTx/>
                <a:uFillTx/>
                <a:latin typeface="Arial"/>
                <a:ea typeface="Arial"/>
                <a:cs typeface="Arial"/>
                <a:sym typeface="Arial"/>
              </a:rPr>
              <a:t>What are social robots</a:t>
            </a:r>
            <a:endParaRPr kumimoji="0" sz="4800" b="1"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274" name="Google Shape;274;p38"/>
          <p:cNvSpPr txBox="1"/>
          <p:nvPr/>
        </p:nvSpPr>
        <p:spPr>
          <a:xfrm>
            <a:off x="6127603" y="-111351"/>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275" name="Google Shape;275;p3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7826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79"/>
        <p:cNvGrpSpPr/>
        <p:nvPr/>
      </p:nvGrpSpPr>
      <p:grpSpPr>
        <a:xfrm>
          <a:off x="0" y="0"/>
          <a:ext cx="0" cy="0"/>
          <a:chOff x="0" y="0"/>
          <a:chExt cx="0" cy="0"/>
        </a:xfrm>
      </p:grpSpPr>
      <p:grpSp>
        <p:nvGrpSpPr>
          <p:cNvPr id="280" name="Google Shape;280;p39"/>
          <p:cNvGrpSpPr/>
          <p:nvPr/>
        </p:nvGrpSpPr>
        <p:grpSpPr>
          <a:xfrm>
            <a:off x="0" y="749145"/>
            <a:ext cx="9144000" cy="4394356"/>
            <a:chOff x="0" y="-38100"/>
            <a:chExt cx="4816593" cy="2314722"/>
          </a:xfrm>
        </p:grpSpPr>
        <p:sp>
          <p:nvSpPr>
            <p:cNvPr id="281" name="Google Shape;281;p3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82" name="Google Shape;282;p39"/>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83" name="Google Shape;283;p3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84" name="Google Shape;284;p39"/>
          <p:cNvSpPr txBox="1"/>
          <p:nvPr/>
        </p:nvSpPr>
        <p:spPr>
          <a:xfrm>
            <a:off x="454199" y="1395425"/>
            <a:ext cx="7789800" cy="9360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600" b="0" i="0" u="none" strike="noStrike" kern="0" cap="none" spc="0" normalizeH="0" baseline="0" noProof="0">
                <a:ln>
                  <a:noFill/>
                </a:ln>
                <a:solidFill>
                  <a:srgbClr val="000000"/>
                </a:solidFill>
                <a:effectLst/>
                <a:uLnTx/>
                <a:uFillTx/>
                <a:latin typeface="Arial"/>
                <a:ea typeface="Arial"/>
                <a:cs typeface="Arial"/>
                <a:sym typeface="Arial"/>
              </a:rPr>
              <a:t>Social robots communicate and interact with people by following social behavior and rules.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5" name="Google Shape;285;p39"/>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Social Robots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6" name="Google Shape;286;p3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287" name="Google Shape;287;p39"/>
          <p:cNvPicPr preferRelativeResize="0"/>
          <p:nvPr/>
        </p:nvPicPr>
        <p:blipFill rotWithShape="1">
          <a:blip r:embed="rId4">
            <a:alphaModFix/>
          </a:blip>
          <a:srcRect/>
          <a:stretch/>
        </p:blipFill>
        <p:spPr>
          <a:xfrm>
            <a:off x="2843338" y="2100363"/>
            <a:ext cx="3457311" cy="2577461"/>
          </a:xfrm>
          <a:prstGeom prst="rect">
            <a:avLst/>
          </a:prstGeom>
          <a:noFill/>
          <a:ln>
            <a:noFill/>
          </a:ln>
        </p:spPr>
      </p:pic>
    </p:spTree>
    <p:extLst>
      <p:ext uri="{BB962C8B-B14F-4D97-AF65-F5344CB8AC3E}">
        <p14:creationId xmlns:p14="http://schemas.microsoft.com/office/powerpoint/2010/main" val="5904715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0"/>
          <p:cNvSpPr txBox="1"/>
          <p:nvPr/>
        </p:nvSpPr>
        <p:spPr>
          <a:xfrm>
            <a:off x="514350" y="1085850"/>
            <a:ext cx="8369700" cy="29772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0D0D0D"/>
                </a:solidFill>
                <a:effectLst/>
                <a:uLnTx/>
                <a:uFillTx/>
                <a:latin typeface="Arial"/>
                <a:ea typeface="Arial"/>
                <a:cs typeface="Arial"/>
                <a:sym typeface="Arial"/>
              </a:rPr>
              <a:t>Social robots </a:t>
            </a:r>
            <a:r>
              <a:rPr kumimoji="0" lang="de" sz="1800" b="1" i="0" u="none" strike="noStrike" kern="0" cap="none" spc="0" normalizeH="0" baseline="0" noProof="0">
                <a:ln>
                  <a:noFill/>
                </a:ln>
                <a:solidFill>
                  <a:srgbClr val="379C73"/>
                </a:solidFill>
                <a:effectLst/>
                <a:uLnTx/>
                <a:uFillTx/>
                <a:latin typeface="Arial"/>
                <a:cs typeface="Arial"/>
                <a:sym typeface="Arial"/>
              </a:rPr>
              <a:t>use cameras to capture and analyse an image of the person. </a:t>
            </a:r>
            <a:r>
              <a:rPr kumimoji="0" lang="de" sz="1800" b="0" i="0" u="none" strike="noStrike" kern="0" cap="none" spc="0" normalizeH="0" baseline="0" noProof="0">
                <a:ln>
                  <a:noFill/>
                </a:ln>
                <a:solidFill>
                  <a:srgbClr val="0D0D0D"/>
                </a:solidFill>
                <a:effectLst/>
                <a:uLnTx/>
                <a:uFillTx/>
                <a:latin typeface="Arial"/>
                <a:ea typeface="Arial"/>
                <a:cs typeface="Arial"/>
                <a:sym typeface="Arial"/>
              </a:rPr>
              <a:t>Additionally, </a:t>
            </a:r>
            <a:r>
              <a:rPr kumimoji="0" lang="de" sz="1800" b="1" i="0" u="none" strike="noStrike" kern="0" cap="none" spc="0" normalizeH="0" baseline="0" noProof="0">
                <a:ln>
                  <a:noFill/>
                </a:ln>
                <a:solidFill>
                  <a:srgbClr val="379C73"/>
                </a:solidFill>
                <a:effectLst/>
                <a:uLnTx/>
                <a:uFillTx/>
                <a:latin typeface="Arial"/>
                <a:cs typeface="Arial"/>
                <a:sym typeface="Arial"/>
              </a:rPr>
              <a:t>voice and movement patterns are analysed</a:t>
            </a:r>
            <a:r>
              <a:rPr kumimoji="0" lang="de" sz="1800" b="0" i="0" u="none" strike="noStrike" kern="0" cap="none" spc="0" normalizeH="0" baseline="0" noProof="0">
                <a:ln>
                  <a:noFill/>
                </a:ln>
                <a:solidFill>
                  <a:srgbClr val="0D0D0D"/>
                </a:solidFill>
                <a:effectLst/>
                <a:uLnTx/>
                <a:uFillTx/>
                <a:latin typeface="Arial"/>
                <a:ea typeface="Arial"/>
                <a:cs typeface="Arial"/>
                <a:sym typeface="Arial"/>
              </a:rPr>
              <a:t> to understand emotions. </a:t>
            </a:r>
            <a:endParaRPr kumimoji="0" sz="1800" b="0" i="0" u="none" strike="noStrike" kern="0" cap="none" spc="0" normalizeH="0" baseline="0" noProof="0">
              <a:ln>
                <a:noFill/>
              </a:ln>
              <a:solidFill>
                <a:srgbClr val="0D0D0D"/>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D0D0D"/>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0D0D0D"/>
                </a:solidFill>
                <a:effectLst/>
                <a:uLnTx/>
                <a:uFillTx/>
                <a:latin typeface="Arial"/>
                <a:ea typeface="Arial"/>
                <a:cs typeface="Arial"/>
                <a:sym typeface="Arial"/>
              </a:rPr>
              <a:t>Similar lie our brains using neural networks, robots rely on </a:t>
            </a:r>
            <a:r>
              <a:rPr kumimoji="0" lang="de" sz="1800" b="1" i="0" u="none" strike="noStrike" kern="0" cap="none" spc="0" normalizeH="0" baseline="0" noProof="0">
                <a:ln>
                  <a:noFill/>
                </a:ln>
                <a:solidFill>
                  <a:srgbClr val="379C73"/>
                </a:solidFill>
                <a:effectLst/>
                <a:uLnTx/>
                <a:uFillTx/>
                <a:latin typeface="Arial"/>
                <a:cs typeface="Arial"/>
                <a:sym typeface="Arial"/>
              </a:rPr>
              <a:t>artificial intelligence algorithms </a:t>
            </a:r>
            <a:r>
              <a:rPr kumimoji="0" lang="de" sz="1800" b="0" i="0" u="none" strike="noStrike" kern="0" cap="none" spc="0" normalizeH="0" baseline="0" noProof="0">
                <a:ln>
                  <a:noFill/>
                </a:ln>
                <a:solidFill>
                  <a:srgbClr val="0D0D0D"/>
                </a:solidFill>
                <a:effectLst/>
                <a:uLnTx/>
                <a:uFillTx/>
                <a:latin typeface="Arial"/>
                <a:ea typeface="Arial"/>
                <a:cs typeface="Arial"/>
                <a:sym typeface="Arial"/>
              </a:rPr>
              <a:t>to determine a person’s emotional state.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700" b="0" i="0" u="none" strike="noStrike" kern="0" cap="none" spc="0" normalizeH="0" baseline="0" noProof="0">
              <a:ln>
                <a:noFill/>
              </a:ln>
              <a:solidFill>
                <a:srgbClr val="202124"/>
              </a:solidFill>
              <a:effectLst/>
              <a:highlight>
                <a:srgbClr val="FFFFFF"/>
              </a:highlight>
              <a:uLnTx/>
              <a:uFillTx/>
              <a:latin typeface="Arial"/>
              <a:ea typeface="Arial"/>
              <a:cs typeface="Arial"/>
              <a:sym typeface="Arial"/>
            </a:endParaRPr>
          </a:p>
        </p:txBody>
      </p:sp>
      <p:sp>
        <p:nvSpPr>
          <p:cNvPr id="293" name="Google Shape;293;p40"/>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Technical insights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4" name="Google Shape;294;p4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38591570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98"/>
        <p:cNvGrpSpPr/>
        <p:nvPr/>
      </p:nvGrpSpPr>
      <p:grpSpPr>
        <a:xfrm>
          <a:off x="0" y="0"/>
          <a:ext cx="0" cy="0"/>
          <a:chOff x="0" y="0"/>
          <a:chExt cx="0" cy="0"/>
        </a:xfrm>
      </p:grpSpPr>
      <p:grpSp>
        <p:nvGrpSpPr>
          <p:cNvPr id="299" name="Google Shape;299;p41"/>
          <p:cNvGrpSpPr/>
          <p:nvPr/>
        </p:nvGrpSpPr>
        <p:grpSpPr>
          <a:xfrm>
            <a:off x="0" y="-114300"/>
            <a:ext cx="9144000" cy="5257800"/>
            <a:chOff x="0" y="-38100"/>
            <a:chExt cx="4816593" cy="2314722"/>
          </a:xfrm>
        </p:grpSpPr>
        <p:sp>
          <p:nvSpPr>
            <p:cNvPr id="300" name="Google Shape;300;p41"/>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01" name="Google Shape;301;p41"/>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02" name="Google Shape;302;p4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03" name="Google Shape;303;p41"/>
          <p:cNvSpPr txBox="1"/>
          <p:nvPr/>
        </p:nvSpPr>
        <p:spPr>
          <a:xfrm>
            <a:off x="366522" y="30630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39966"/>
                </a:solidFill>
                <a:effectLst/>
                <a:uLnTx/>
                <a:uFillTx/>
                <a:latin typeface="Gill Sans"/>
                <a:ea typeface="Gill Sans"/>
                <a:cs typeface="Gill Sans"/>
                <a:sym typeface="Gill Sans"/>
              </a:rPr>
              <a:t>Have you met Pepper?</a:t>
            </a:r>
            <a:endParaRPr kumimoji="0" sz="700" b="0" i="0" u="none" strike="noStrike" kern="0" cap="none" spc="0" normalizeH="0" baseline="0" noProof="0">
              <a:ln>
                <a:noFill/>
              </a:ln>
              <a:solidFill>
                <a:srgbClr val="339966"/>
              </a:solidFill>
              <a:effectLst/>
              <a:uLnTx/>
              <a:uFillTx/>
              <a:latin typeface="Arial"/>
              <a:ea typeface="Arial"/>
              <a:cs typeface="Arial"/>
              <a:sym typeface="Arial"/>
            </a:endParaRPr>
          </a:p>
        </p:txBody>
      </p:sp>
      <p:sp>
        <p:nvSpPr>
          <p:cNvPr id="304" name="Google Shape;304;p4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05" name="Google Shape;305;p41"/>
          <p:cNvPicPr preferRelativeResize="0"/>
          <p:nvPr/>
        </p:nvPicPr>
        <p:blipFill rotWithShape="1">
          <a:blip r:embed="rId4">
            <a:alphaModFix/>
          </a:blip>
          <a:srcRect/>
          <a:stretch/>
        </p:blipFill>
        <p:spPr>
          <a:xfrm>
            <a:off x="2529921" y="1867412"/>
            <a:ext cx="3933825" cy="2621526"/>
          </a:xfrm>
          <a:prstGeom prst="rect">
            <a:avLst/>
          </a:prstGeom>
          <a:noFill/>
          <a:ln>
            <a:noFill/>
          </a:ln>
        </p:spPr>
      </p:pic>
      <p:sp>
        <p:nvSpPr>
          <p:cNvPr id="306" name="Google Shape;306;p41"/>
          <p:cNvSpPr/>
          <p:nvPr/>
        </p:nvSpPr>
        <p:spPr>
          <a:xfrm>
            <a:off x="211618" y="1273922"/>
            <a:ext cx="8570432" cy="323166"/>
          </a:xfrm>
          <a:prstGeom prst="rect">
            <a:avLst/>
          </a:prstGeom>
          <a:noFill/>
          <a:ln>
            <a:noFill/>
          </a:ln>
        </p:spPr>
        <p:txBody>
          <a:bodyPr spcFirstLastPara="1" wrap="square" lIns="45725" tIns="22850" rIns="45725" bIns="22850" anchor="t" anchorCtr="0">
            <a:noAutofit/>
          </a:bodyPr>
          <a:lstStyle/>
          <a:p>
            <a:pPr marL="19050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Pepper is a 1,20m tall robot, that is helping out in more and more care homes.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7" name="Google Shape;307;p41"/>
          <p:cNvSpPr/>
          <p:nvPr/>
        </p:nvSpPr>
        <p:spPr>
          <a:xfrm>
            <a:off x="260431" y="1924050"/>
            <a:ext cx="2120820" cy="1254125"/>
          </a:xfrm>
          <a:prstGeom prst="wedgeRoundRectCallout">
            <a:avLst>
              <a:gd name="adj1" fmla="val 89885"/>
              <a:gd name="adj2" fmla="val 68449"/>
              <a:gd name="adj3" fmla="val 16667"/>
            </a:avLst>
          </a:prstGeom>
          <a:solidFill>
            <a:srgbClr val="339966"/>
          </a:solidFill>
          <a:ln w="25400" cap="flat" cmpd="sng">
            <a:solidFill>
              <a:srgbClr val="395E89"/>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08" name="Google Shape;308;p41"/>
          <p:cNvSpPr/>
          <p:nvPr/>
        </p:nvSpPr>
        <p:spPr>
          <a:xfrm>
            <a:off x="211618" y="2038865"/>
            <a:ext cx="2314577" cy="969496"/>
          </a:xfrm>
          <a:prstGeom prst="rect">
            <a:avLst/>
          </a:prstGeom>
          <a:noFill/>
          <a:ln>
            <a:noFill/>
          </a:ln>
        </p:spPr>
        <p:txBody>
          <a:bodyPr spcFirstLastPara="1" wrap="square" lIns="45725" tIns="22850" rIns="45725" bIns="22850" anchor="t" anchorCtr="0">
            <a:noAutofit/>
          </a:bodyPr>
          <a:lstStyle/>
          <a:p>
            <a:pPr marL="19050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200" b="1" i="1" u="none" strike="noStrike" kern="0" cap="none" spc="0" normalizeH="0" baseline="0" noProof="0">
                <a:ln>
                  <a:noFill/>
                </a:ln>
                <a:solidFill>
                  <a:srgbClr val="000000"/>
                </a:solidFill>
                <a:effectLst/>
                <a:uLnTx/>
                <a:uFillTx/>
                <a:latin typeface="Arial"/>
                <a:ea typeface="Arial"/>
                <a:cs typeface="Arial"/>
                <a:sym typeface="Arial"/>
              </a:rPr>
              <a:t>I can perceive my surroundings and hold conversations thanks to a microphone, a 3D camera and sensors.</a:t>
            </a:r>
            <a:endParaRPr kumimoji="0" sz="500" b="1" i="1"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9" name="Google Shape;309;p41"/>
          <p:cNvSpPr/>
          <p:nvPr/>
        </p:nvSpPr>
        <p:spPr>
          <a:xfrm>
            <a:off x="6844272" y="1889506"/>
            <a:ext cx="2120820" cy="1254125"/>
          </a:xfrm>
          <a:prstGeom prst="wedgeRoundRectCallout">
            <a:avLst>
              <a:gd name="adj1" fmla="val -101889"/>
              <a:gd name="adj2" fmla="val 73006"/>
              <a:gd name="adj3" fmla="val 16667"/>
            </a:avLst>
          </a:prstGeom>
          <a:solidFill>
            <a:srgbClr val="339966"/>
          </a:solidFill>
          <a:ln w="25400" cap="flat" cmpd="sng">
            <a:solidFill>
              <a:srgbClr val="395E89"/>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10" name="Google Shape;310;p41"/>
          <p:cNvSpPr txBox="1"/>
          <p:nvPr/>
        </p:nvSpPr>
        <p:spPr>
          <a:xfrm>
            <a:off x="6844270" y="2069128"/>
            <a:ext cx="2042555" cy="830997"/>
          </a:xfrm>
          <a:prstGeom prst="rect">
            <a:avLst/>
          </a:prstGeom>
          <a:noFill/>
          <a:ln>
            <a:noFill/>
          </a:ln>
        </p:spPr>
        <p:txBody>
          <a:bodyPr spcFirstLastPara="1" wrap="square" lIns="0" tIns="0" rIns="0" bIns="0" anchor="t" anchorCtr="0">
            <a:spAutoFit/>
          </a:bodyPr>
          <a:lstStyle/>
          <a:p>
            <a:pPr marL="190500" marR="0" lvl="1"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de" sz="1200" b="1" i="1" u="none" strike="noStrike" kern="0" cap="none" spc="0" normalizeH="0" baseline="0" noProof="0">
                <a:ln>
                  <a:noFill/>
                </a:ln>
                <a:solidFill>
                  <a:srgbClr val="000000"/>
                </a:solidFill>
                <a:effectLst/>
                <a:uLnTx/>
                <a:uFillTx/>
                <a:latin typeface="Arial"/>
                <a:ea typeface="Arial"/>
                <a:cs typeface="Arial"/>
                <a:sym typeface="Arial"/>
              </a:rPr>
              <a:t>I can tell jokes, reads fairy tales or imitate animals.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90500" marR="0" lvl="1"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311" name="Google Shape;311;p41"/>
          <p:cNvSpPr/>
          <p:nvPr/>
        </p:nvSpPr>
        <p:spPr>
          <a:xfrm>
            <a:off x="8049697" y="129613"/>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5">
              <a:alphaModFix/>
            </a:blip>
            <a:stretch>
              <a:fillRect/>
            </a:stretch>
          </a:blipFill>
          <a:ln>
            <a:noFill/>
          </a:ln>
        </p:spPr>
      </p:sp>
    </p:spTree>
    <p:extLst>
      <p:ext uri="{BB962C8B-B14F-4D97-AF65-F5344CB8AC3E}">
        <p14:creationId xmlns:p14="http://schemas.microsoft.com/office/powerpoint/2010/main" val="265687795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2"/>
          <p:cNvSpPr txBox="1"/>
          <p:nvPr/>
        </p:nvSpPr>
        <p:spPr>
          <a:xfrm>
            <a:off x="514350" y="1085850"/>
            <a:ext cx="8029500" cy="34512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Watch this video to understand how Pepper interacts with older people and how older people interact with him.</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D0D0D"/>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D0D0D"/>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700" b="0" i="0" u="none" strike="noStrike" kern="0" cap="none" spc="0" normalizeH="0" baseline="0" noProof="0">
                <a:ln>
                  <a:noFill/>
                </a:ln>
                <a:solidFill>
                  <a:srgbClr val="202124"/>
                </a:solidFill>
                <a:effectLst/>
                <a:highlight>
                  <a:srgbClr val="FFFFFF"/>
                </a:highlight>
                <a:uLnTx/>
                <a:uFillTx/>
                <a:latin typeface="Arial"/>
                <a:ea typeface="Arial"/>
                <a:cs typeface="Arial"/>
                <a:sym typeface="Arial"/>
              </a:rPr>
              <a:t>	</a:t>
            </a:r>
            <a:endParaRPr kumimoji="0" sz="1700" b="0" i="0" u="none" strike="noStrike" kern="0" cap="none" spc="0" normalizeH="0" baseline="0" noProof="0">
              <a:ln>
                <a:noFill/>
              </a:ln>
              <a:solidFill>
                <a:srgbClr val="202124"/>
              </a:solidFill>
              <a:effectLst/>
              <a:highlight>
                <a:srgbClr val="FFFFFF"/>
              </a:highligh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700" b="0" i="0" u="none" strike="noStrike" kern="0" cap="none" spc="0" normalizeH="0" baseline="0" noProof="0">
              <a:ln>
                <a:noFill/>
              </a:ln>
              <a:solidFill>
                <a:srgbClr val="202124"/>
              </a:solidFill>
              <a:effectLst/>
              <a:highlight>
                <a:srgbClr val="FFFFFF"/>
              </a:highligh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700" b="0" i="0" u="none" strike="noStrike" kern="0" cap="none" spc="0" normalizeH="0" baseline="0" noProof="0">
              <a:ln>
                <a:noFill/>
              </a:ln>
              <a:solidFill>
                <a:srgbClr val="202124"/>
              </a:solidFill>
              <a:effectLst/>
              <a:highlight>
                <a:srgbClr val="FFFFFF"/>
              </a:highlight>
              <a:uLnTx/>
              <a:uFillTx/>
              <a:latin typeface="Arial"/>
              <a:cs typeface="Arial"/>
              <a:sym typeface="Arial"/>
            </a:endParaRPr>
          </a:p>
          <a:p>
            <a:pPr marL="0" marR="0" lvl="0" indent="45720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700" b="0" i="0" u="none" strike="noStrike" kern="0" cap="none" spc="0" normalizeH="0" baseline="0" noProof="0">
                <a:ln>
                  <a:noFill/>
                </a:ln>
                <a:solidFill>
                  <a:srgbClr val="666666"/>
                </a:solidFill>
                <a:effectLst/>
                <a:highlight>
                  <a:srgbClr val="FFFFFF"/>
                </a:highlight>
                <a:uLnTx/>
                <a:uFillTx/>
                <a:latin typeface="Arial"/>
                <a:ea typeface="Arial"/>
                <a:cs typeface="Arial"/>
                <a:sym typeface="Arial"/>
              </a:rPr>
              <a:t>Do you think that social robots like Paro can help to combat chronic loneliness?</a:t>
            </a:r>
            <a:r>
              <a:rPr kumimoji="0" lang="de" sz="1700" b="0" i="0" u="none" strike="noStrike" kern="0" cap="none" spc="0" normalizeH="0" baseline="0" noProof="0">
                <a:ln>
                  <a:noFill/>
                </a:ln>
                <a:solidFill>
                  <a:srgbClr val="202124"/>
                </a:solidFill>
                <a:effectLst/>
                <a:highlight>
                  <a:srgbClr val="FFFFFF"/>
                </a:highlight>
                <a:uLnTx/>
                <a:uFillTx/>
                <a:latin typeface="Arial"/>
                <a:ea typeface="Arial"/>
                <a:cs typeface="Arial"/>
                <a:sym typeface="Arial"/>
              </a:rPr>
              <a:t> </a:t>
            </a:r>
            <a:endParaRPr kumimoji="0" sz="1700" b="0" i="0" u="none" strike="noStrike" kern="0" cap="none" spc="0" normalizeH="0" baseline="0" noProof="0">
              <a:ln>
                <a:noFill/>
              </a:ln>
              <a:solidFill>
                <a:srgbClr val="202124"/>
              </a:solidFill>
              <a:effectLst/>
              <a:highlight>
                <a:srgbClr val="FFFFFF"/>
              </a:highlight>
              <a:uLnTx/>
              <a:uFillTx/>
              <a:latin typeface="Arial"/>
              <a:ea typeface="Arial"/>
              <a:cs typeface="Arial"/>
              <a:sym typeface="Arial"/>
            </a:endParaRPr>
          </a:p>
        </p:txBody>
      </p:sp>
      <p:sp>
        <p:nvSpPr>
          <p:cNvPr id="317" name="Google Shape;317;p42"/>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Video- Pepper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8" name="Google Shape;318;p4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319" name="Google Shape;319;p42"/>
          <p:cNvPicPr preferRelativeResize="0"/>
          <p:nvPr/>
        </p:nvPicPr>
        <p:blipFill rotWithShape="1">
          <a:blip r:embed="rId4">
            <a:alphaModFix/>
          </a:blip>
          <a:srcRect/>
          <a:stretch/>
        </p:blipFill>
        <p:spPr>
          <a:xfrm>
            <a:off x="231675" y="4068166"/>
            <a:ext cx="582651" cy="582651"/>
          </a:xfrm>
          <a:prstGeom prst="rect">
            <a:avLst/>
          </a:prstGeom>
          <a:noFill/>
          <a:ln>
            <a:noFill/>
          </a:ln>
        </p:spPr>
      </p:pic>
      <p:pic>
        <p:nvPicPr>
          <p:cNvPr id="320" name="Google Shape;320;p42" descr="Subscribe and 🔔 to the BBC 👉 https://bit.ly/BBCYouTubeSub&#10;Watch the BBC first on iPlayer 👉 https://bbc.in/iPlayer-Home 83 year old Bill has been living on his own for 7 years since his wife died. Like Bill many elderly in the UK are facing chronic loneliness. What part could robots play in the future to help care for the elderly?&#10;&#10;The full documentary Can Robots Love Us? can be watched on the BBC Three YouTube channel: https://www.youtube.com/watch?v=5gPAFSB7qc0&amp;t=1s&#10;&#10;#bbc&#10;All our TV channels and S4C are available to watch live through BBC iPlayer, although some programmes may not be available to stream online due to rights. If you would like to read more on what types of programmes are available to watch live, check the 'Are all programmes that are broadcast available on BBC iPlayer?' FAQ 👉 https://bbc.in/2m8ks6v." title="Can robots take care of the elderly?">
            <a:hlinkClick r:id="rId5"/>
          </p:cNvPr>
          <p:cNvPicPr preferRelativeResize="0"/>
          <p:nvPr/>
        </p:nvPicPr>
        <p:blipFill>
          <a:blip r:embed="rId6">
            <a:alphaModFix/>
          </a:blip>
          <a:stretch>
            <a:fillRect/>
          </a:stretch>
        </p:blipFill>
        <p:spPr>
          <a:xfrm>
            <a:off x="3005100" y="1875350"/>
            <a:ext cx="3048000" cy="1714500"/>
          </a:xfrm>
          <a:prstGeom prst="rect">
            <a:avLst/>
          </a:prstGeom>
          <a:noFill/>
          <a:ln>
            <a:noFill/>
          </a:ln>
        </p:spPr>
      </p:pic>
      <p:sp>
        <p:nvSpPr>
          <p:cNvPr id="321" name="Google Shape;321;p42"/>
          <p:cNvSpPr txBox="1"/>
          <p:nvPr/>
        </p:nvSpPr>
        <p:spPr>
          <a:xfrm>
            <a:off x="3103475" y="3589850"/>
            <a:ext cx="4512300" cy="400200"/>
          </a:xfrm>
          <a:prstGeom prst="rect">
            <a:avLst/>
          </a:prstGeom>
          <a:noFill/>
          <a:ln>
            <a:noFill/>
          </a:ln>
        </p:spPr>
        <p:txBody>
          <a:bodyPr spcFirstLastPara="1" wrap="square" lIns="91425" tIns="91425" rIns="91425" bIns="91425" anchor="t" anchorCtr="0">
            <a:spAutoFit/>
          </a:bodyPr>
          <a:lstStyle/>
          <a:p>
            <a:pPr marL="0" marR="25400" lvl="0" indent="0" algn="l" defTabSz="914400" rtl="0" eaLnBrk="1" fontAlgn="auto" latinLnBrk="0" hangingPunct="1">
              <a:lnSpc>
                <a:spcPct val="128571"/>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666666"/>
                </a:solidFill>
                <a:effectLst/>
                <a:highlight>
                  <a:srgbClr val="FFFFFF"/>
                </a:highlight>
                <a:uLnTx/>
                <a:uFillTx/>
                <a:latin typeface="Arial"/>
                <a:cs typeface="Arial"/>
                <a:sym typeface="Arial"/>
              </a:rPr>
              <a:t>Can robots take care of the elderly?</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5433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10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25"/>
        <p:cNvGrpSpPr/>
        <p:nvPr/>
      </p:nvGrpSpPr>
      <p:grpSpPr>
        <a:xfrm>
          <a:off x="0" y="0"/>
          <a:ext cx="0" cy="0"/>
          <a:chOff x="0" y="0"/>
          <a:chExt cx="0" cy="0"/>
        </a:xfrm>
      </p:grpSpPr>
      <p:grpSp>
        <p:nvGrpSpPr>
          <p:cNvPr id="326" name="Google Shape;326;p43"/>
          <p:cNvGrpSpPr/>
          <p:nvPr/>
        </p:nvGrpSpPr>
        <p:grpSpPr>
          <a:xfrm>
            <a:off x="0" y="749145"/>
            <a:ext cx="9144000" cy="4394356"/>
            <a:chOff x="0" y="-38100"/>
            <a:chExt cx="4816593" cy="2314722"/>
          </a:xfrm>
        </p:grpSpPr>
        <p:sp>
          <p:nvSpPr>
            <p:cNvPr id="327" name="Google Shape;327;p43"/>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28" name="Google Shape;328;p43"/>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29" name="Google Shape;329;p4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30" name="Google Shape;330;p43"/>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Robotic and Physical Support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1" name="Google Shape;331;p43"/>
          <p:cNvSpPr txBox="1"/>
          <p:nvPr/>
        </p:nvSpPr>
        <p:spPr>
          <a:xfrm>
            <a:off x="454193" y="2010378"/>
            <a:ext cx="6137108" cy="1523474"/>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de" sz="4800" b="1" i="0" u="none" strike="noStrike" kern="0" cap="none" spc="0" normalizeH="0" baseline="0" noProof="0">
                <a:ln>
                  <a:noFill/>
                </a:ln>
                <a:solidFill>
                  <a:srgbClr val="3F3F3F"/>
                </a:solidFill>
                <a:effectLst/>
                <a:uLnTx/>
                <a:uFillTx/>
                <a:latin typeface="Arial"/>
                <a:ea typeface="Arial"/>
                <a:cs typeface="Arial"/>
                <a:sym typeface="Arial"/>
              </a:rPr>
              <a:t>What are cognitive assistance robots</a:t>
            </a:r>
            <a:endParaRPr kumimoji="0" sz="4800" b="1"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332" name="Google Shape;332;p43"/>
          <p:cNvSpPr txBox="1"/>
          <p:nvPr/>
        </p:nvSpPr>
        <p:spPr>
          <a:xfrm>
            <a:off x="6127603" y="-111351"/>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333" name="Google Shape;333;p4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869391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37"/>
        <p:cNvGrpSpPr/>
        <p:nvPr/>
      </p:nvGrpSpPr>
      <p:grpSpPr>
        <a:xfrm>
          <a:off x="0" y="0"/>
          <a:ext cx="0" cy="0"/>
          <a:chOff x="0" y="0"/>
          <a:chExt cx="0" cy="0"/>
        </a:xfrm>
      </p:grpSpPr>
      <p:grpSp>
        <p:nvGrpSpPr>
          <p:cNvPr id="338" name="Google Shape;338;p44"/>
          <p:cNvGrpSpPr/>
          <p:nvPr/>
        </p:nvGrpSpPr>
        <p:grpSpPr>
          <a:xfrm>
            <a:off x="0" y="-304800"/>
            <a:ext cx="9144000" cy="5448300"/>
            <a:chOff x="0" y="-38100"/>
            <a:chExt cx="4816593" cy="2314722"/>
          </a:xfrm>
        </p:grpSpPr>
        <p:sp>
          <p:nvSpPr>
            <p:cNvPr id="339" name="Google Shape;339;p4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40" name="Google Shape;340;p44"/>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41" name="Google Shape;341;p44"/>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Have you met Paro?</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2" name="Google Shape;342;p4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43" name="Google Shape;343;p44"/>
          <p:cNvSpPr/>
          <p:nvPr/>
        </p:nvSpPr>
        <p:spPr>
          <a:xfrm>
            <a:off x="165181" y="1160097"/>
            <a:ext cx="8570432" cy="600165"/>
          </a:xfrm>
          <a:prstGeom prst="rect">
            <a:avLst/>
          </a:prstGeom>
          <a:noFill/>
          <a:ln>
            <a:noFill/>
          </a:ln>
        </p:spPr>
        <p:txBody>
          <a:bodyPr spcFirstLastPara="1" wrap="square" lIns="45725" tIns="22850" rIns="45725" bIns="22850" anchor="t" anchorCtr="0">
            <a:noAutofit/>
          </a:bodyPr>
          <a:lstStyle/>
          <a:p>
            <a:pPr marL="19050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Paro is an artificial harp seal from Japan that is used for therapeutic purposes since 2009. Its positive effects on dementia patients are clinically proven.</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4" name="Google Shape;344;p44"/>
          <p:cNvSpPr/>
          <p:nvPr/>
        </p:nvSpPr>
        <p:spPr>
          <a:xfrm>
            <a:off x="115645" y="2116168"/>
            <a:ext cx="2120820" cy="1254125"/>
          </a:xfrm>
          <a:prstGeom prst="wedgeRoundRectCallout">
            <a:avLst>
              <a:gd name="adj1" fmla="val 62938"/>
              <a:gd name="adj2" fmla="val 28196"/>
              <a:gd name="adj3" fmla="val 16667"/>
            </a:avLst>
          </a:prstGeom>
          <a:solidFill>
            <a:srgbClr val="FBD4B4"/>
          </a:solidFill>
          <a:ln w="25400" cap="flat" cmpd="sng">
            <a:solidFill>
              <a:srgbClr val="FBD4B4"/>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45" name="Google Shape;345;p44"/>
          <p:cNvSpPr/>
          <p:nvPr/>
        </p:nvSpPr>
        <p:spPr>
          <a:xfrm>
            <a:off x="188399" y="2337522"/>
            <a:ext cx="1826732" cy="784830"/>
          </a:xfrm>
          <a:prstGeom prst="rect">
            <a:avLst/>
          </a:prstGeom>
          <a:noFill/>
          <a:ln>
            <a:noFill/>
          </a:ln>
        </p:spPr>
        <p:txBody>
          <a:bodyPr spcFirstLastPara="1" wrap="square" lIns="45725" tIns="22850" rIns="45725" bIns="22850" anchor="t" anchorCtr="0">
            <a:noAutofit/>
          </a:bodyPr>
          <a:lstStyle/>
          <a:p>
            <a:pPr marL="19050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200" b="1" i="1" u="none" strike="noStrike" kern="0" cap="none" spc="0" normalizeH="0" baseline="0" noProof="0">
                <a:ln>
                  <a:noFill/>
                </a:ln>
                <a:solidFill>
                  <a:srgbClr val="000000"/>
                </a:solidFill>
                <a:effectLst/>
                <a:uLnTx/>
                <a:uFillTx/>
                <a:latin typeface="Arial"/>
                <a:ea typeface="Arial"/>
                <a:cs typeface="Arial"/>
                <a:sym typeface="Arial"/>
              </a:rPr>
              <a:t>I have calming effects on patients and can help to combat depression</a:t>
            </a:r>
            <a:endParaRPr kumimoji="0" sz="500" b="1" i="1"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46" name="Google Shape;346;p44"/>
          <p:cNvPicPr preferRelativeResize="0"/>
          <p:nvPr/>
        </p:nvPicPr>
        <p:blipFill rotWithShape="1">
          <a:blip r:embed="rId3">
            <a:alphaModFix/>
          </a:blip>
          <a:srcRect/>
          <a:stretch/>
        </p:blipFill>
        <p:spPr>
          <a:xfrm>
            <a:off x="2575007" y="1979919"/>
            <a:ext cx="3547500" cy="2780748"/>
          </a:xfrm>
          <a:prstGeom prst="rect">
            <a:avLst/>
          </a:prstGeom>
          <a:noFill/>
          <a:ln>
            <a:noFill/>
          </a:ln>
        </p:spPr>
      </p:pic>
      <p:sp>
        <p:nvSpPr>
          <p:cNvPr id="347" name="Google Shape;347;p44"/>
          <p:cNvSpPr txBox="1"/>
          <p:nvPr/>
        </p:nvSpPr>
        <p:spPr>
          <a:xfrm>
            <a:off x="2575007" y="4839055"/>
            <a:ext cx="3662987" cy="26161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595959"/>
                </a:solidFill>
                <a:effectLst/>
                <a:uLnTx/>
                <a:uFillTx/>
                <a:latin typeface="Arial"/>
                <a:ea typeface="Arial"/>
                <a:cs typeface="Arial"/>
                <a:sym typeface="Arial"/>
              </a:rPr>
              <a:t>Source: National Institute of Advanced Industrial Science and Technology</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8" name="Google Shape;348;p44"/>
          <p:cNvSpPr/>
          <p:nvPr/>
        </p:nvSpPr>
        <p:spPr>
          <a:xfrm>
            <a:off x="6894597" y="2639847"/>
            <a:ext cx="2120820" cy="1254125"/>
          </a:xfrm>
          <a:prstGeom prst="wedgeRoundRectCallout">
            <a:avLst>
              <a:gd name="adj1" fmla="val -70450"/>
              <a:gd name="adj2" fmla="val -18893"/>
              <a:gd name="adj3" fmla="val 16667"/>
            </a:avLst>
          </a:prstGeom>
          <a:solidFill>
            <a:srgbClr val="FBD4B4"/>
          </a:solidFill>
          <a:ln w="25400" cap="flat" cmpd="sng">
            <a:solidFill>
              <a:srgbClr val="FBD4B4"/>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49" name="Google Shape;349;p44"/>
          <p:cNvSpPr txBox="1"/>
          <p:nvPr/>
        </p:nvSpPr>
        <p:spPr>
          <a:xfrm>
            <a:off x="6894595" y="2802573"/>
            <a:ext cx="2042555" cy="1015663"/>
          </a:xfrm>
          <a:prstGeom prst="rect">
            <a:avLst/>
          </a:prstGeom>
          <a:noFill/>
          <a:ln>
            <a:noFill/>
          </a:ln>
        </p:spPr>
        <p:txBody>
          <a:bodyPr spcFirstLastPara="1" wrap="square" lIns="0" tIns="0" rIns="0" bIns="0" anchor="t" anchorCtr="0">
            <a:spAutoFit/>
          </a:bodyPr>
          <a:lstStyle/>
          <a:p>
            <a:pPr marL="190500" marR="0" lvl="1"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de" sz="1200" b="1" i="1" u="none" strike="noStrike" kern="0" cap="none" spc="0" normalizeH="0" baseline="0" noProof="0">
                <a:ln>
                  <a:noFill/>
                </a:ln>
                <a:solidFill>
                  <a:srgbClr val="000000"/>
                </a:solidFill>
                <a:effectLst/>
                <a:uLnTx/>
                <a:uFillTx/>
                <a:latin typeface="Arial"/>
                <a:ea typeface="Arial"/>
                <a:cs typeface="Arial"/>
                <a:sym typeface="Arial"/>
              </a:rPr>
              <a:t>I can learn a name, recognise voices and move in response to others.</a:t>
            </a:r>
            <a:endParaRPr kumimoji="0" sz="1200" b="1" i="1"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350" name="Google Shape;350;p44"/>
          <p:cNvSpPr/>
          <p:nvPr/>
        </p:nvSpPr>
        <p:spPr>
          <a:xfrm>
            <a:off x="165181" y="3533802"/>
            <a:ext cx="2120820" cy="1254125"/>
          </a:xfrm>
          <a:prstGeom prst="wedgeRoundRectCallout">
            <a:avLst>
              <a:gd name="adj1" fmla="val 61142"/>
              <a:gd name="adj2" fmla="val -29526"/>
              <a:gd name="adj3" fmla="val 16667"/>
            </a:avLst>
          </a:prstGeom>
          <a:solidFill>
            <a:srgbClr val="FBD4B4"/>
          </a:solidFill>
          <a:ln w="25400" cap="flat" cmpd="sng">
            <a:solidFill>
              <a:srgbClr val="FBD4B4"/>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51" name="Google Shape;351;p44"/>
          <p:cNvSpPr/>
          <p:nvPr/>
        </p:nvSpPr>
        <p:spPr>
          <a:xfrm>
            <a:off x="198833" y="3686223"/>
            <a:ext cx="1826732" cy="784830"/>
          </a:xfrm>
          <a:prstGeom prst="rect">
            <a:avLst/>
          </a:prstGeom>
          <a:noFill/>
          <a:ln>
            <a:noFill/>
          </a:ln>
        </p:spPr>
        <p:txBody>
          <a:bodyPr spcFirstLastPara="1" wrap="square" lIns="45725" tIns="22850" rIns="45725" bIns="22850" anchor="t" anchorCtr="0">
            <a:noAutofit/>
          </a:bodyPr>
          <a:lstStyle/>
          <a:p>
            <a:pPr marL="19050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200" b="1" i="1" u="none" strike="noStrike" kern="0" cap="none" spc="0" normalizeH="0" baseline="0" noProof="0">
                <a:ln>
                  <a:noFill/>
                </a:ln>
                <a:solidFill>
                  <a:srgbClr val="000000"/>
                </a:solidFill>
                <a:effectLst/>
                <a:uLnTx/>
                <a:uFillTx/>
                <a:latin typeface="Arial"/>
                <a:ea typeface="Arial"/>
                <a:cs typeface="Arial"/>
                <a:sym typeface="Arial"/>
              </a:rPr>
              <a:t>I love attention and will show an array of emotions in response.</a:t>
            </a:r>
            <a:endParaRPr kumimoji="0" sz="500" b="1" i="1"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2" name="Google Shape;352;p44"/>
          <p:cNvSpPr txBox="1"/>
          <p:nvPr/>
        </p:nvSpPr>
        <p:spPr>
          <a:xfrm>
            <a:off x="325610" y="90581"/>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Have you met Paro?</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3" name="Google Shape;353;p44"/>
          <p:cNvSpPr/>
          <p:nvPr/>
        </p:nvSpPr>
        <p:spPr>
          <a:xfrm>
            <a:off x="7971431" y="36441"/>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4">
              <a:alphaModFix/>
            </a:blip>
            <a:stretch>
              <a:fillRect/>
            </a:stretch>
          </a:blipFill>
          <a:ln>
            <a:noFill/>
          </a:ln>
        </p:spPr>
      </p:sp>
    </p:spTree>
    <p:extLst>
      <p:ext uri="{BB962C8B-B14F-4D97-AF65-F5344CB8AC3E}">
        <p14:creationId xmlns:p14="http://schemas.microsoft.com/office/powerpoint/2010/main" val="317432308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5"/>
          <p:cNvSpPr txBox="1"/>
          <p:nvPr/>
        </p:nvSpPr>
        <p:spPr>
          <a:xfrm>
            <a:off x="514350" y="826000"/>
            <a:ext cx="8029500" cy="879600"/>
          </a:xfrm>
          <a:prstGeom prst="rect">
            <a:avLst/>
          </a:prstGeom>
          <a:noFill/>
          <a:ln>
            <a:noFill/>
          </a:ln>
        </p:spPr>
        <p:txBody>
          <a:bodyPr spcFirstLastPara="1" wrap="square" lIns="0" tIns="0" rIns="0" bIns="0" anchor="t" anchorCtr="0">
            <a:spAutoFit/>
          </a:bodyPr>
          <a:lstStyle/>
          <a:p>
            <a:pPr marL="0" marR="25400" lvl="0" indent="0" algn="l" defTabSz="914400" rtl="0" eaLnBrk="1" fontAlgn="auto" latinLnBrk="0" hangingPunct="1">
              <a:lnSpc>
                <a:spcPct val="128571"/>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000000"/>
                </a:solidFill>
                <a:effectLst/>
                <a:uLnTx/>
                <a:uFillTx/>
                <a:latin typeface="Arial"/>
                <a:ea typeface="Arial"/>
                <a:cs typeface="Arial"/>
                <a:sym typeface="Arial"/>
              </a:rPr>
              <a:t/>
            </a:r>
            <a:br>
              <a:rPr kumimoji="0" lang="de" sz="1600" b="0" i="0" u="none" strike="noStrike" kern="0" cap="none" spc="0" normalizeH="0" baseline="0" noProof="0">
                <a:ln>
                  <a:noFill/>
                </a:ln>
                <a:solidFill>
                  <a:srgbClr val="000000"/>
                </a:solidFill>
                <a:effectLst/>
                <a:uLnTx/>
                <a:uFillTx/>
                <a:latin typeface="Arial"/>
                <a:ea typeface="Arial"/>
                <a:cs typeface="Arial"/>
                <a:sym typeface="Arial"/>
              </a:rPr>
            </a:br>
            <a:r>
              <a:rPr kumimoji="0" lang="de" sz="1600" b="0" i="0" u="none" strike="noStrike" kern="0" cap="none" spc="0" normalizeH="0" baseline="0" noProof="0">
                <a:ln>
                  <a:noFill/>
                </a:ln>
                <a:solidFill>
                  <a:srgbClr val="666666"/>
                </a:solidFill>
                <a:effectLst/>
                <a:uLnTx/>
                <a:uFillTx/>
                <a:latin typeface="Arial"/>
                <a:ea typeface="Arial"/>
                <a:cs typeface="Arial"/>
                <a:sym typeface="Arial"/>
              </a:rPr>
              <a:t>Watch this video to see how people who are living with dementia interact with Paro and what dementia care specialists think about it:</a:t>
            </a:r>
            <a:endParaRPr kumimoji="0" sz="1600" b="0" i="0" u="none" strike="noStrike" kern="0" cap="none" spc="0" normalizeH="0" baseline="0" noProof="0">
              <a:ln>
                <a:noFill/>
              </a:ln>
              <a:solidFill>
                <a:srgbClr val="666666"/>
              </a:solidFill>
              <a:effectLst/>
              <a:highlight>
                <a:srgbClr val="FFFFFF"/>
              </a:highlight>
              <a:uLnTx/>
              <a:uFillTx/>
              <a:latin typeface="Arial"/>
              <a:ea typeface="Arial"/>
              <a:cs typeface="Arial"/>
              <a:sym typeface="Arial"/>
            </a:endParaRPr>
          </a:p>
        </p:txBody>
      </p:sp>
      <p:sp>
        <p:nvSpPr>
          <p:cNvPr id="359" name="Google Shape;359;p45"/>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Video Paro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0" name="Google Shape;360;p4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61" name="Google Shape;361;p45"/>
          <p:cNvSpPr/>
          <p:nvPr/>
        </p:nvSpPr>
        <p:spPr>
          <a:xfrm>
            <a:off x="514350" y="2388368"/>
            <a:ext cx="4608794" cy="292388"/>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D0D0D"/>
              </a:solidFill>
              <a:effectLst/>
              <a:uLnTx/>
              <a:uFillTx/>
              <a:latin typeface="Arial"/>
              <a:ea typeface="Arial"/>
              <a:cs typeface="Arial"/>
              <a:sym typeface="Arial"/>
            </a:endParaRPr>
          </a:p>
        </p:txBody>
      </p:sp>
      <p:sp>
        <p:nvSpPr>
          <p:cNvPr id="362" name="Google Shape;362;p45"/>
          <p:cNvSpPr/>
          <p:nvPr/>
        </p:nvSpPr>
        <p:spPr>
          <a:xfrm>
            <a:off x="790350" y="3717830"/>
            <a:ext cx="7753500" cy="1231200"/>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de" sz="1600" b="0" i="1" u="none" strike="noStrike" kern="0" cap="none" spc="0" normalizeH="0" baseline="0" noProof="0">
                <a:ln>
                  <a:noFill/>
                </a:ln>
                <a:solidFill>
                  <a:srgbClr val="666666"/>
                </a:solidFill>
                <a:effectLst/>
                <a:uLnTx/>
                <a:uFillTx/>
                <a:latin typeface="Arial"/>
                <a:ea typeface="Arial"/>
                <a:cs typeface="Arial"/>
                <a:sym typeface="Arial"/>
              </a:rPr>
              <a:t>According to the experts in the video, what are their experiences with using these technologies?</a:t>
            </a:r>
            <a:endParaRPr kumimoji="0" sz="700" b="0" i="1"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15000"/>
              </a:lnSpc>
              <a:spcBef>
                <a:spcPts val="600"/>
              </a:spcBef>
              <a:spcAft>
                <a:spcPts val="0"/>
              </a:spcAft>
              <a:buClr>
                <a:srgbClr val="000000"/>
              </a:buClr>
              <a:buSzTx/>
              <a:buFont typeface="Arial"/>
              <a:buNone/>
              <a:tabLst/>
              <a:defRPr/>
            </a:pPr>
            <a:r>
              <a:rPr kumimoji="0" lang="de" sz="1600" b="0" i="1" u="none" strike="noStrike" kern="0" cap="none" spc="0" normalizeH="0" baseline="0" noProof="0">
                <a:ln>
                  <a:noFill/>
                </a:ln>
                <a:solidFill>
                  <a:srgbClr val="666666"/>
                </a:solidFill>
                <a:effectLst/>
                <a:uLnTx/>
                <a:uFillTx/>
                <a:latin typeface="Arial"/>
                <a:ea typeface="Arial"/>
                <a:cs typeface="Arial"/>
                <a:sym typeface="Arial"/>
              </a:rPr>
              <a:t>Could you imagine using Paro for your work? Why (not)?</a:t>
            </a:r>
            <a:endParaRPr kumimoji="0" sz="1600" b="0" i="1" u="none" strike="noStrike" kern="0" cap="none" spc="0" normalizeH="0" baseline="0" noProof="0">
              <a:ln>
                <a:noFill/>
              </a:ln>
              <a:solidFill>
                <a:srgbClr val="666666"/>
              </a:solidFill>
              <a:effectLst/>
              <a:uLnTx/>
              <a:uFillTx/>
              <a:latin typeface="Arial"/>
              <a:ea typeface="Arial"/>
              <a:cs typeface="Arial"/>
              <a:sym typeface="Arial"/>
            </a:endParaRPr>
          </a:p>
        </p:txBody>
      </p:sp>
      <p:pic>
        <p:nvPicPr>
          <p:cNvPr id="363" name="Google Shape;363;p45"/>
          <p:cNvPicPr preferRelativeResize="0"/>
          <p:nvPr/>
        </p:nvPicPr>
        <p:blipFill rotWithShape="1">
          <a:blip r:embed="rId4">
            <a:alphaModFix/>
          </a:blip>
          <a:srcRect/>
          <a:stretch/>
        </p:blipFill>
        <p:spPr>
          <a:xfrm>
            <a:off x="235204" y="3717818"/>
            <a:ext cx="498259" cy="498259"/>
          </a:xfrm>
          <a:prstGeom prst="rect">
            <a:avLst/>
          </a:prstGeom>
          <a:noFill/>
          <a:ln>
            <a:noFill/>
          </a:ln>
        </p:spPr>
      </p:pic>
      <p:pic>
        <p:nvPicPr>
          <p:cNvPr id="364" name="Google Shape;364;p45"/>
          <p:cNvPicPr preferRelativeResize="0"/>
          <p:nvPr/>
        </p:nvPicPr>
        <p:blipFill rotWithShape="1">
          <a:blip r:embed="rId4">
            <a:alphaModFix/>
          </a:blip>
          <a:srcRect/>
          <a:stretch/>
        </p:blipFill>
        <p:spPr>
          <a:xfrm>
            <a:off x="244742" y="4431141"/>
            <a:ext cx="479183" cy="479183"/>
          </a:xfrm>
          <a:prstGeom prst="rect">
            <a:avLst/>
          </a:prstGeom>
          <a:noFill/>
          <a:ln>
            <a:noFill/>
          </a:ln>
        </p:spPr>
      </p:pic>
      <p:pic>
        <p:nvPicPr>
          <p:cNvPr id="365" name="Google Shape;365;p45" descr="Paro the robotic seal is a new kind of animal therapy. Designed to reduce anxiety, depression, and loneliness, while also stimulating and engaging with people who are living with dementia.&#10;&#10;Paro is responsive to touch and sound, and has the capacity to learn a name and recognise voices, cooing and moving in response to others." title="Paro the robotic seal">
            <a:hlinkClick r:id="rId5"/>
          </p:cNvPr>
          <p:cNvPicPr preferRelativeResize="0"/>
          <p:nvPr/>
        </p:nvPicPr>
        <p:blipFill>
          <a:blip r:embed="rId6">
            <a:alphaModFix/>
          </a:blip>
          <a:stretch>
            <a:fillRect/>
          </a:stretch>
        </p:blipFill>
        <p:spPr>
          <a:xfrm>
            <a:off x="3048000" y="1813500"/>
            <a:ext cx="3048000" cy="1714500"/>
          </a:xfrm>
          <a:prstGeom prst="rect">
            <a:avLst/>
          </a:prstGeom>
          <a:noFill/>
          <a:ln>
            <a:noFill/>
          </a:ln>
        </p:spPr>
      </p:pic>
      <p:sp>
        <p:nvSpPr>
          <p:cNvPr id="366" name="Google Shape;366;p45"/>
          <p:cNvSpPr txBox="1"/>
          <p:nvPr/>
        </p:nvSpPr>
        <p:spPr>
          <a:xfrm>
            <a:off x="3511800" y="3317625"/>
            <a:ext cx="4512300" cy="400200"/>
          </a:xfrm>
          <a:prstGeom prst="rect">
            <a:avLst/>
          </a:prstGeom>
          <a:noFill/>
          <a:ln>
            <a:noFill/>
          </a:ln>
        </p:spPr>
        <p:txBody>
          <a:bodyPr spcFirstLastPara="1" wrap="square" lIns="91425" tIns="91425" rIns="91425" bIns="91425" anchor="t" anchorCtr="0">
            <a:spAutoFit/>
          </a:bodyPr>
          <a:lstStyle/>
          <a:p>
            <a:pPr marL="0" marR="25400" lvl="0" indent="0" algn="l" defTabSz="914400" rtl="0" eaLnBrk="1" fontAlgn="auto" latinLnBrk="0" hangingPunct="1">
              <a:lnSpc>
                <a:spcPct val="128571"/>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666666"/>
                </a:solidFill>
                <a:effectLst/>
                <a:highlight>
                  <a:srgbClr val="FFFFFF"/>
                </a:highlight>
                <a:uLnTx/>
                <a:uFillTx/>
                <a:latin typeface="Arial"/>
                <a:cs typeface="Arial"/>
                <a:sym typeface="Arial"/>
              </a:rPr>
              <a:t>Paro the robotic seal</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2915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animEffect transition="in" filter="fade">
                                      <p:cBhvr>
                                        <p:cTn id="7" dur="10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6"/>
          <p:cNvSpPr txBox="1"/>
          <p:nvPr/>
        </p:nvSpPr>
        <p:spPr>
          <a:xfrm>
            <a:off x="483425" y="947650"/>
            <a:ext cx="8029500" cy="879600"/>
          </a:xfrm>
          <a:prstGeom prst="rect">
            <a:avLst/>
          </a:prstGeom>
          <a:noFill/>
          <a:ln>
            <a:noFill/>
          </a:ln>
        </p:spPr>
        <p:txBody>
          <a:bodyPr spcFirstLastPara="1" wrap="square" lIns="0" tIns="0" rIns="0" bIns="0" anchor="t" anchorCtr="0">
            <a:spAutoFit/>
          </a:bodyPr>
          <a:lstStyle/>
          <a:p>
            <a:pPr marL="0" marR="25400" lvl="0" indent="0" algn="l" defTabSz="914400" rtl="0" eaLnBrk="1" fontAlgn="auto" latinLnBrk="0" hangingPunct="1">
              <a:lnSpc>
                <a:spcPct val="128571"/>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000000"/>
                </a:solidFill>
                <a:effectLst/>
                <a:uLnTx/>
                <a:uFillTx/>
                <a:latin typeface="Arial"/>
                <a:ea typeface="Arial"/>
                <a:cs typeface="Arial"/>
                <a:sym typeface="Arial"/>
              </a:rPr>
              <a:t/>
            </a:r>
            <a:br>
              <a:rPr kumimoji="0" lang="de" sz="1600" b="0" i="0" u="none" strike="noStrike" kern="0" cap="none" spc="0" normalizeH="0" baseline="0" noProof="0">
                <a:ln>
                  <a:noFill/>
                </a:ln>
                <a:solidFill>
                  <a:srgbClr val="000000"/>
                </a:solidFill>
                <a:effectLst/>
                <a:uLnTx/>
                <a:uFillTx/>
                <a:latin typeface="Arial"/>
                <a:ea typeface="Arial"/>
                <a:cs typeface="Arial"/>
                <a:sym typeface="Arial"/>
              </a:rPr>
            </a:br>
            <a:r>
              <a:rPr kumimoji="0" lang="de" sz="1600" b="0" i="0" u="none" strike="noStrike" kern="0" cap="none" spc="0" normalizeH="0" baseline="0" noProof="0">
                <a:ln>
                  <a:noFill/>
                </a:ln>
                <a:solidFill>
                  <a:srgbClr val="666666"/>
                </a:solidFill>
                <a:effectLst/>
                <a:uLnTx/>
                <a:uFillTx/>
                <a:latin typeface="Arial"/>
                <a:ea typeface="Arial"/>
                <a:cs typeface="Arial"/>
                <a:sym typeface="Arial"/>
              </a:rPr>
              <a:t>This video provides insight into the use of robotics, helping to brighten the mood of senior  residents and stimulating cognitive function.</a:t>
            </a:r>
            <a:endParaRPr kumimoji="0" sz="1600" b="0" i="0" u="none" strike="noStrike" kern="0" cap="none" spc="0" normalizeH="0" baseline="0" noProof="0">
              <a:ln>
                <a:noFill/>
              </a:ln>
              <a:solidFill>
                <a:srgbClr val="666666"/>
              </a:solidFill>
              <a:effectLst/>
              <a:highlight>
                <a:srgbClr val="FFFFFF"/>
              </a:highlight>
              <a:uLnTx/>
              <a:uFillTx/>
              <a:latin typeface="Arial"/>
              <a:ea typeface="Arial"/>
              <a:cs typeface="Arial"/>
              <a:sym typeface="Arial"/>
            </a:endParaRPr>
          </a:p>
        </p:txBody>
      </p:sp>
      <p:sp>
        <p:nvSpPr>
          <p:cNvPr id="372" name="Google Shape;372;p46"/>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Video Robotic Pets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3" name="Google Shape;373;p4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74" name="Google Shape;374;p46"/>
          <p:cNvSpPr/>
          <p:nvPr/>
        </p:nvSpPr>
        <p:spPr>
          <a:xfrm>
            <a:off x="514350" y="2388368"/>
            <a:ext cx="4608794" cy="292388"/>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46"/>
          <p:cNvSpPr/>
          <p:nvPr/>
        </p:nvSpPr>
        <p:spPr>
          <a:xfrm>
            <a:off x="960450" y="4541468"/>
            <a:ext cx="4418700" cy="292500"/>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What is your opinion on the use of robotic pets?</a:t>
            </a:r>
            <a:endParaRPr kumimoji="0" sz="1600" b="0" i="0" u="none" strike="noStrike" kern="0" cap="none" spc="0" normalizeH="0" baseline="0" noProof="0">
              <a:ln>
                <a:noFill/>
              </a:ln>
              <a:solidFill>
                <a:srgbClr val="666666"/>
              </a:solidFill>
              <a:effectLst/>
              <a:uLnTx/>
              <a:uFillTx/>
              <a:latin typeface="Arial"/>
              <a:ea typeface="Arial"/>
              <a:cs typeface="Arial"/>
              <a:sym typeface="Arial"/>
            </a:endParaRPr>
          </a:p>
        </p:txBody>
      </p:sp>
      <p:pic>
        <p:nvPicPr>
          <p:cNvPr id="376" name="Google Shape;376;p46"/>
          <p:cNvPicPr preferRelativeResize="0"/>
          <p:nvPr/>
        </p:nvPicPr>
        <p:blipFill rotWithShape="1">
          <a:blip r:embed="rId4">
            <a:alphaModFix/>
          </a:blip>
          <a:srcRect/>
          <a:stretch/>
        </p:blipFill>
        <p:spPr>
          <a:xfrm>
            <a:off x="346775" y="4365386"/>
            <a:ext cx="509490" cy="509490"/>
          </a:xfrm>
          <a:prstGeom prst="rect">
            <a:avLst/>
          </a:prstGeom>
          <a:noFill/>
          <a:ln>
            <a:noFill/>
          </a:ln>
        </p:spPr>
      </p:pic>
      <p:pic>
        <p:nvPicPr>
          <p:cNvPr id="377" name="Google Shape;377;p46" descr="Benchmark Senior Living at Plymouth Crossings uses robotic pets to help brighten the mood of elderly residents, while also stimulating cognitive function. VICE News goes and finds out what that looks like.&#10;&#10;Subscribe to VICE News here: http://bit.ly/Subscribe-to-VICE-News&#10;&#10;Check out VICE News for more: http://vicenews.com&#10;&#10;Follow VICE News here:&#10;Facebook: https://www.facebook.com/vicenews&#10;Twitter: https://twitter.com/vicenews&#10;Tumblr: http://vicenews.tumblr.com/&#10;Instagram: http://instagram.com/vicenews&#10;More videos from the VICE network: https://www.fb.com/vicevideo" title="Robotic Pets Are Helping Dementia Patients (HBO)">
            <a:hlinkClick r:id="rId5"/>
          </p:cNvPr>
          <p:cNvPicPr preferRelativeResize="0"/>
          <p:nvPr/>
        </p:nvPicPr>
        <p:blipFill>
          <a:blip r:embed="rId6">
            <a:alphaModFix/>
          </a:blip>
          <a:stretch>
            <a:fillRect/>
          </a:stretch>
        </p:blipFill>
        <p:spPr>
          <a:xfrm>
            <a:off x="2331288" y="2038708"/>
            <a:ext cx="3048000" cy="1714500"/>
          </a:xfrm>
          <a:prstGeom prst="rect">
            <a:avLst/>
          </a:prstGeom>
          <a:noFill/>
          <a:ln>
            <a:noFill/>
          </a:ln>
        </p:spPr>
      </p:pic>
      <p:sp>
        <p:nvSpPr>
          <p:cNvPr id="378" name="Google Shape;378;p46"/>
          <p:cNvSpPr txBox="1"/>
          <p:nvPr/>
        </p:nvSpPr>
        <p:spPr>
          <a:xfrm>
            <a:off x="2169275" y="3812575"/>
            <a:ext cx="4512300" cy="400200"/>
          </a:xfrm>
          <a:prstGeom prst="rect">
            <a:avLst/>
          </a:prstGeom>
          <a:noFill/>
          <a:ln>
            <a:noFill/>
          </a:ln>
        </p:spPr>
        <p:txBody>
          <a:bodyPr spcFirstLastPara="1" wrap="square" lIns="91425" tIns="91425" rIns="91425" bIns="91425" anchor="t" anchorCtr="0">
            <a:spAutoFit/>
          </a:bodyPr>
          <a:lstStyle/>
          <a:p>
            <a:pPr marL="0" marR="25400" lvl="0" indent="0" algn="l" defTabSz="914400" rtl="0" eaLnBrk="1" fontAlgn="auto" latinLnBrk="0" hangingPunct="1">
              <a:lnSpc>
                <a:spcPct val="128571"/>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666666"/>
                </a:solidFill>
                <a:effectLst/>
                <a:highlight>
                  <a:srgbClr val="FFFFFF"/>
                </a:highlight>
                <a:uLnTx/>
                <a:uFillTx/>
                <a:latin typeface="Arial"/>
                <a:cs typeface="Arial"/>
                <a:sym typeface="Arial"/>
              </a:rPr>
              <a:t>Robotic Pets are helping dementia patients</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722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10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7"/>
          <p:cNvSpPr txBox="1"/>
          <p:nvPr/>
        </p:nvSpPr>
        <p:spPr>
          <a:xfrm>
            <a:off x="514350" y="1085850"/>
            <a:ext cx="8029500" cy="3096000"/>
          </a:xfrm>
          <a:prstGeom prst="rect">
            <a:avLst/>
          </a:prstGeom>
          <a:noFill/>
          <a:ln>
            <a:noFill/>
          </a:ln>
        </p:spPr>
        <p:txBody>
          <a:bodyPr spcFirstLastPara="1" wrap="square" lIns="0" tIns="0" rIns="0" bIns="0" anchor="t" anchorCtr="0">
            <a:spAutoFit/>
          </a:bodyPr>
          <a:lstStyle/>
          <a:p>
            <a:pPr marL="0" marR="25400" lvl="0" indent="0" algn="l" defTabSz="914400" rtl="0" eaLnBrk="1" fontAlgn="auto" latinLnBrk="0" hangingPunct="1">
              <a:lnSpc>
                <a:spcPct val="128571"/>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000000"/>
                </a:solidFill>
                <a:effectLst/>
                <a:uLnTx/>
                <a:uFillTx/>
                <a:latin typeface="Arial"/>
                <a:ea typeface="Arial"/>
                <a:cs typeface="Arial"/>
                <a:sym typeface="Arial"/>
              </a:rPr>
              <a:t/>
            </a:r>
            <a:br>
              <a:rPr kumimoji="0" lang="de" sz="1600" b="0" i="0" u="none" strike="noStrike" kern="0" cap="none" spc="0" normalizeH="0" baseline="0" noProof="0">
                <a:ln>
                  <a:noFill/>
                </a:ln>
                <a:solidFill>
                  <a:srgbClr val="000000"/>
                </a:solidFill>
                <a:effectLst/>
                <a:uLnTx/>
                <a:uFillTx/>
                <a:latin typeface="Arial"/>
                <a:ea typeface="Arial"/>
                <a:cs typeface="Arial"/>
                <a:sym typeface="Arial"/>
              </a:rPr>
            </a:br>
            <a:r>
              <a:rPr kumimoji="0" lang="de" sz="1600" b="0" i="0" u="none" strike="noStrike" kern="0" cap="none" spc="0" normalizeH="0" baseline="0" noProof="0">
                <a:ln>
                  <a:noFill/>
                </a:ln>
                <a:solidFill>
                  <a:srgbClr val="666666"/>
                </a:solidFill>
                <a:effectLst/>
                <a:uLnTx/>
                <a:uFillTx/>
                <a:latin typeface="Arial"/>
                <a:ea typeface="Arial"/>
                <a:cs typeface="Arial"/>
                <a:sym typeface="Arial"/>
              </a:rPr>
              <a:t>Tessa</a:t>
            </a:r>
            <a:r>
              <a:rPr kumimoji="0" lang="de" sz="1600" b="0" i="0" u="none" strike="noStrike" kern="0" cap="none" spc="0" normalizeH="0" baseline="0" noProof="0">
                <a:ln>
                  <a:noFill/>
                </a:ln>
                <a:solidFill>
                  <a:srgbClr val="0D0D0D"/>
                </a:solidFill>
                <a:effectLst/>
                <a:uLnTx/>
                <a:uFillTx/>
                <a:latin typeface="Arial"/>
                <a:ea typeface="Arial"/>
                <a:cs typeface="Arial"/>
                <a:sym typeface="Arial"/>
              </a:rPr>
              <a:t> </a:t>
            </a:r>
            <a:r>
              <a:rPr kumimoji="0" lang="de" sz="1600" b="1" i="0" u="none" strike="noStrike" kern="0" cap="none" spc="0" normalizeH="0" baseline="0" noProof="0">
                <a:ln>
                  <a:noFill/>
                </a:ln>
                <a:solidFill>
                  <a:srgbClr val="339966"/>
                </a:solidFill>
                <a:effectLst/>
                <a:uLnTx/>
                <a:uFillTx/>
                <a:latin typeface="Arial"/>
                <a:ea typeface="Arial"/>
                <a:cs typeface="Arial"/>
                <a:sym typeface="Arial"/>
              </a:rPr>
              <a:t>provides verbal support and daily structure to individual</a:t>
            </a:r>
            <a:r>
              <a:rPr kumimoji="0" lang="de" sz="1600" b="0" i="0" u="none" strike="noStrike" kern="0" cap="none" spc="0" normalizeH="0" baseline="0" noProof="0">
                <a:ln>
                  <a:noFill/>
                </a:ln>
                <a:solidFill>
                  <a:srgbClr val="339966"/>
                </a:solidFill>
                <a:effectLst/>
                <a:uLnTx/>
                <a:uFillTx/>
                <a:latin typeface="Arial"/>
                <a:ea typeface="Arial"/>
                <a:cs typeface="Arial"/>
                <a:sym typeface="Arial"/>
              </a:rPr>
              <a:t>s </a:t>
            </a:r>
            <a:r>
              <a:rPr kumimoji="0" lang="de" sz="1600" b="1" i="0" u="none" strike="noStrike" kern="0" cap="none" spc="0" normalizeH="0" baseline="0" noProof="0">
                <a:ln>
                  <a:noFill/>
                </a:ln>
                <a:solidFill>
                  <a:srgbClr val="339966"/>
                </a:solidFill>
                <a:effectLst/>
                <a:uLnTx/>
                <a:uFillTx/>
                <a:latin typeface="Arial"/>
                <a:ea typeface="Arial"/>
                <a:cs typeface="Arial"/>
                <a:sym typeface="Arial"/>
              </a:rPr>
              <a:t>with cognitive disabilities</a:t>
            </a:r>
            <a:r>
              <a:rPr kumimoji="0" lang="de" sz="1600" b="0" i="0" u="none" strike="noStrike" kern="0" cap="none" spc="0" normalizeH="0" baseline="0" noProof="0">
                <a:ln>
                  <a:noFill/>
                </a:ln>
                <a:solidFill>
                  <a:srgbClr val="666666"/>
                </a:solidFill>
                <a:effectLst/>
                <a:uLnTx/>
                <a:uFillTx/>
                <a:latin typeface="Arial"/>
                <a:ea typeface="Arial"/>
                <a:cs typeface="Arial"/>
                <a:sym typeface="Arial"/>
              </a:rPr>
              <a:t>. Through verbal guidance, individuals can accomplish more tasks independently. As a caregiver, you can empower your clients with self-management skills and provide support even when you're not present.</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0" marR="25400" lvl="0" indent="0" algn="l" defTabSz="914400" rtl="0" eaLnBrk="1" fontAlgn="auto" latinLnBrk="0" hangingPunct="1">
              <a:lnSpc>
                <a:spcPct val="128571"/>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666666"/>
              </a:solidFill>
              <a:effectLst/>
              <a:uLnTx/>
              <a:uFillTx/>
              <a:latin typeface="Arial"/>
              <a:ea typeface="Arial"/>
              <a:cs typeface="Arial"/>
              <a:sym typeface="Arial"/>
            </a:endParaRPr>
          </a:p>
          <a:p>
            <a:pPr marL="0" marR="25400" lvl="0" indent="0" algn="l" defTabSz="914400" rtl="0" eaLnBrk="1" fontAlgn="auto" latinLnBrk="0" hangingPunct="1">
              <a:lnSpc>
                <a:spcPct val="128571"/>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Tessa delivers this guidance through spoken messages, inquiries, or personalised music selections set by you or the caregiver. Specifically designed for individuals with cognitive disabilities, Tessa has been shown to enhance self-reliance in individuals with dementia, autism, and acquired brain injury.</a:t>
            </a:r>
            <a:endParaRPr kumimoji="0" sz="1600" b="0" i="0" u="none" strike="noStrike" kern="0" cap="none" spc="0" normalizeH="0" baseline="0" noProof="0">
              <a:ln>
                <a:noFill/>
              </a:ln>
              <a:solidFill>
                <a:srgbClr val="666666"/>
              </a:solidFill>
              <a:effectLst/>
              <a:highlight>
                <a:srgbClr val="FFFFFF"/>
              </a:highlight>
              <a:uLnTx/>
              <a:uFillTx/>
              <a:latin typeface="Arial"/>
              <a:ea typeface="Arial"/>
              <a:cs typeface="Arial"/>
              <a:sym typeface="Arial"/>
            </a:endParaRPr>
          </a:p>
        </p:txBody>
      </p:sp>
      <p:sp>
        <p:nvSpPr>
          <p:cNvPr id="384" name="Google Shape;384;p47"/>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Example Netherland: Tessa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5" name="Google Shape;385;p4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1915289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20" name="Google Shape;320;p49"/>
          <p:cNvSpPr txBox="1"/>
          <p:nvPr/>
        </p:nvSpPr>
        <p:spPr>
          <a:xfrm>
            <a:off x="1070138" y="1017049"/>
            <a:ext cx="7260900" cy="538513"/>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Clr>
                <a:srgbClr val="000000"/>
              </a:buClr>
              <a:buSzPts val="2500"/>
              <a:buFont typeface="Arial"/>
              <a:buNone/>
            </a:pPr>
            <a:r>
              <a:rPr lang="de" sz="2500" b="1" i="0" u="none" strike="noStrike" cap="none">
                <a:solidFill>
                  <a:srgbClr val="FFC000"/>
                </a:solidFill>
                <a:latin typeface="Gill Sans"/>
                <a:ea typeface="Gill Sans"/>
                <a:cs typeface="Gill Sans"/>
                <a:sym typeface="Gill Sans"/>
              </a:rPr>
              <a:t>AI-supported care documentation</a:t>
            </a:r>
            <a:endParaRPr sz="700" b="0" i="0" u="none" strike="noStrike" cap="none">
              <a:solidFill>
                <a:srgbClr val="FFC000"/>
              </a:solidFill>
              <a:latin typeface="Arial"/>
              <a:ea typeface="Arial"/>
              <a:cs typeface="Arial"/>
              <a:sym typeface="Arial"/>
            </a:endParaRPr>
          </a:p>
        </p:txBody>
      </p:sp>
      <p:sp>
        <p:nvSpPr>
          <p:cNvPr id="321" name="Google Shape;321;p49"/>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700" b="1" i="0" u="none" strike="noStrike" cap="none">
                <a:solidFill>
                  <a:srgbClr val="379C73"/>
                </a:solidFill>
                <a:latin typeface="Gill Sans"/>
                <a:ea typeface="Gill Sans"/>
                <a:cs typeface="Gill Sans"/>
                <a:sym typeface="Gill Sans"/>
              </a:rPr>
              <a:t>What digital tools could you use at work</a:t>
            </a:r>
            <a:endParaRPr sz="2700" b="1" i="0" u="none" strike="noStrike" cap="none">
              <a:solidFill>
                <a:srgbClr val="379C73"/>
              </a:solidFill>
              <a:latin typeface="Gill Sans"/>
              <a:ea typeface="Gill Sans"/>
              <a:cs typeface="Gill Sans"/>
              <a:sym typeface="Gill Sans"/>
            </a:endParaRPr>
          </a:p>
        </p:txBody>
      </p:sp>
      <p:sp>
        <p:nvSpPr>
          <p:cNvPr id="322" name="Google Shape;322;p49"/>
          <p:cNvSpPr/>
          <p:nvPr/>
        </p:nvSpPr>
        <p:spPr>
          <a:xfrm>
            <a:off x="408332" y="1736709"/>
            <a:ext cx="8242749" cy="1458841"/>
          </a:xfrm>
          <a:prstGeom prst="rect">
            <a:avLst/>
          </a:prstGeom>
          <a:noFill/>
          <a:ln>
            <a:noFill/>
          </a:ln>
        </p:spPr>
        <p:txBody>
          <a:bodyPr spcFirstLastPara="1" wrap="square" lIns="45725" tIns="22850" rIns="45725" bIns="22850" anchor="t" anchorCtr="0">
            <a:noAutofit/>
          </a:bodyPr>
          <a:lstStyle/>
          <a:p>
            <a:pPr marL="0" marR="0" lvl="0" indent="0" algn="just" rtl="0">
              <a:lnSpc>
                <a:spcPct val="139972"/>
              </a:lnSpc>
              <a:spcBef>
                <a:spcPts val="0"/>
              </a:spcBef>
              <a:spcAft>
                <a:spcPts val="0"/>
              </a:spcAft>
              <a:buNone/>
            </a:pPr>
            <a:r>
              <a:rPr lang="de" sz="1500" b="0" i="0" u="none" strike="noStrike" cap="none">
                <a:solidFill>
                  <a:srgbClr val="595959"/>
                </a:solidFill>
                <a:latin typeface="Arial"/>
                <a:ea typeface="Arial"/>
                <a:cs typeface="Arial"/>
                <a:sym typeface="Arial"/>
              </a:rPr>
              <a:t>If you would like to explore how AI-supported care documentation functions, try out a </a:t>
            </a:r>
            <a:r>
              <a:rPr lang="de" sz="1500" b="1" i="0" u="none" strike="noStrike" cap="none">
                <a:solidFill>
                  <a:srgbClr val="379C73"/>
                </a:solidFill>
                <a:latin typeface="Arial"/>
                <a:ea typeface="Arial"/>
                <a:cs typeface="Arial"/>
                <a:sym typeface="Arial"/>
              </a:rPr>
              <a:t>general speech recognition tool</a:t>
            </a:r>
            <a:r>
              <a:rPr lang="de" sz="1500" b="1" i="0" u="none" strike="noStrike" cap="none">
                <a:solidFill>
                  <a:srgbClr val="595959"/>
                </a:solidFill>
                <a:latin typeface="Arial"/>
                <a:ea typeface="Arial"/>
                <a:cs typeface="Arial"/>
                <a:sym typeface="Arial"/>
              </a:rPr>
              <a:t>. </a:t>
            </a:r>
            <a:r>
              <a:rPr lang="de" sz="1500" b="0" i="0" u="none" strike="noStrike" cap="none">
                <a:solidFill>
                  <a:srgbClr val="595959"/>
                </a:solidFill>
                <a:latin typeface="Arial"/>
                <a:ea typeface="Arial"/>
                <a:cs typeface="Arial"/>
                <a:sym typeface="Arial"/>
              </a:rPr>
              <a:t>Simply click on the </a:t>
            </a:r>
            <a:r>
              <a:rPr lang="de" sz="1500" b="0" i="0" u="sng" strike="noStrike" cap="none">
                <a:solidFill>
                  <a:schemeClr val="hlink"/>
                </a:solidFill>
                <a:latin typeface="Arial"/>
                <a:ea typeface="Arial"/>
                <a:cs typeface="Arial"/>
                <a:sym typeface="Arial"/>
                <a:hlinkClick r:id="rId4"/>
              </a:rPr>
              <a:t>following link</a:t>
            </a:r>
            <a:r>
              <a:rPr lang="de" sz="1500" b="0" i="0" u="none" strike="noStrike" cap="none">
                <a:solidFill>
                  <a:srgbClr val="595959"/>
                </a:solidFill>
                <a:latin typeface="Arial"/>
                <a:ea typeface="Arial"/>
                <a:cs typeface="Arial"/>
                <a:sym typeface="Arial"/>
              </a:rPr>
              <a:t>, choose your preferred language, and press </a:t>
            </a:r>
            <a:r>
              <a:rPr lang="de" sz="1500" b="1" i="0" u="none" strike="noStrike" cap="none">
                <a:solidFill>
                  <a:srgbClr val="379C73"/>
                </a:solidFill>
                <a:latin typeface="Arial"/>
                <a:ea typeface="Arial"/>
                <a:cs typeface="Arial"/>
                <a:sym typeface="Arial"/>
              </a:rPr>
              <a:t>start</a:t>
            </a:r>
            <a:r>
              <a:rPr lang="de" sz="1500" b="0" i="0" u="none" strike="noStrike" cap="none">
                <a:solidFill>
                  <a:srgbClr val="595959"/>
                </a:solidFill>
                <a:latin typeface="Arial"/>
                <a:ea typeface="Arial"/>
                <a:cs typeface="Arial"/>
                <a:sym typeface="Arial"/>
              </a:rPr>
              <a:t> to begin recording.</a:t>
            </a:r>
            <a:endParaRPr sz="1500" b="0" i="0" u="none" strike="noStrike" cap="none">
              <a:solidFill>
                <a:srgbClr val="595959"/>
              </a:solidFill>
              <a:latin typeface="Arial"/>
              <a:ea typeface="Arial"/>
              <a:cs typeface="Arial"/>
              <a:sym typeface="Arial"/>
            </a:endParaRPr>
          </a:p>
          <a:p>
            <a:pPr marL="0" marR="0" lvl="0" indent="0" algn="ctr" rtl="0">
              <a:lnSpc>
                <a:spcPct val="139972"/>
              </a:lnSpc>
              <a:spcBef>
                <a:spcPts val="600"/>
              </a:spcBef>
              <a:spcAft>
                <a:spcPts val="0"/>
              </a:spcAft>
              <a:buNone/>
            </a:pPr>
            <a:r>
              <a:rPr lang="de" sz="1700" b="1" i="0" u="none" strike="noStrike" cap="none">
                <a:solidFill>
                  <a:srgbClr val="379C73"/>
                </a:solidFill>
                <a:latin typeface="Arial"/>
                <a:ea typeface="Arial"/>
                <a:cs typeface="Arial"/>
                <a:sym typeface="Arial"/>
              </a:rPr>
              <a:t>As you speak, the tool will transcribe your words in real time!</a:t>
            </a:r>
            <a:endParaRPr sz="1700" b="1" i="0" u="none" strike="noStrike" cap="none">
              <a:solidFill>
                <a:srgbClr val="379C73"/>
              </a:solidFill>
              <a:latin typeface="Arial"/>
              <a:ea typeface="Arial"/>
              <a:cs typeface="Arial"/>
              <a:sym typeface="Arial"/>
            </a:endParaRPr>
          </a:p>
        </p:txBody>
      </p:sp>
      <p:pic>
        <p:nvPicPr>
          <p:cNvPr id="323" name="Google Shape;323;p49"/>
          <p:cNvPicPr preferRelativeResize="0"/>
          <p:nvPr/>
        </p:nvPicPr>
        <p:blipFill rotWithShape="1">
          <a:blip r:embed="rId5">
            <a:alphaModFix/>
          </a:blip>
          <a:srcRect t="23756" b="15612"/>
          <a:stretch/>
        </p:blipFill>
        <p:spPr>
          <a:xfrm>
            <a:off x="2831493" y="3443307"/>
            <a:ext cx="3390714" cy="105725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24" name="Google Shape;324;p49"/>
          <p:cNvSpPr/>
          <p:nvPr/>
        </p:nvSpPr>
        <p:spPr>
          <a:xfrm>
            <a:off x="2424082" y="4618941"/>
            <a:ext cx="4211249" cy="370486"/>
          </a:xfrm>
          <a:prstGeom prst="rect">
            <a:avLst/>
          </a:prstGeom>
          <a:noFill/>
          <a:ln>
            <a:noFill/>
          </a:ln>
        </p:spPr>
        <p:txBody>
          <a:bodyPr spcFirstLastPara="1" wrap="square" lIns="45725" tIns="22850" rIns="45725" bIns="22850" anchor="t" anchorCtr="0">
            <a:noAutofit/>
          </a:bodyPr>
          <a:lstStyle/>
          <a:p>
            <a:pPr marL="0" marR="0" lvl="0" indent="0" algn="l" rtl="0">
              <a:lnSpc>
                <a:spcPct val="139972"/>
              </a:lnSpc>
              <a:spcBef>
                <a:spcPts val="0"/>
              </a:spcBef>
              <a:spcAft>
                <a:spcPts val="0"/>
              </a:spcAft>
              <a:buNone/>
            </a:pPr>
            <a:r>
              <a:rPr lang="de" sz="1700" b="0" i="0" u="none" strike="noStrike" cap="none">
                <a:solidFill>
                  <a:srgbClr val="595959"/>
                </a:solidFill>
                <a:latin typeface="Arial"/>
                <a:ea typeface="Arial"/>
                <a:cs typeface="Arial"/>
                <a:sym typeface="Arial"/>
              </a:rPr>
              <a:t>Did it accurately document your sentence?</a:t>
            </a:r>
            <a:endParaRPr sz="70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8"/>
          <p:cNvSpPr txBox="1"/>
          <p:nvPr/>
        </p:nvSpPr>
        <p:spPr>
          <a:xfrm>
            <a:off x="464875" y="1504950"/>
            <a:ext cx="8029500" cy="562800"/>
          </a:xfrm>
          <a:prstGeom prst="rect">
            <a:avLst/>
          </a:prstGeom>
          <a:noFill/>
          <a:ln>
            <a:noFill/>
          </a:ln>
        </p:spPr>
        <p:txBody>
          <a:bodyPr spcFirstLastPara="1" wrap="square" lIns="0" tIns="0" rIns="0" bIns="0" anchor="t" anchorCtr="0">
            <a:spAutoFit/>
          </a:bodyPr>
          <a:lstStyle/>
          <a:p>
            <a:pPr marL="0" marR="25400" lvl="0" indent="0" algn="l" defTabSz="914400" rtl="0" eaLnBrk="1" fontAlgn="auto" latinLnBrk="0" hangingPunct="1">
              <a:lnSpc>
                <a:spcPct val="128571"/>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The following video helps you to understand how Tessa helps to structure a person’s life:</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0" marR="25400" lvl="0" indent="0" algn="l" defTabSz="914400" rtl="0" eaLnBrk="1" fontAlgn="auto" latinLnBrk="0" hangingPunct="1">
              <a:lnSpc>
                <a:spcPct val="128571"/>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202124"/>
              </a:solidFill>
              <a:effectLst/>
              <a:highlight>
                <a:srgbClr val="FFFFFF"/>
              </a:highlight>
              <a:uLnTx/>
              <a:uFillTx/>
              <a:latin typeface="Arial"/>
              <a:ea typeface="Arial"/>
              <a:cs typeface="Arial"/>
              <a:sym typeface="Arial"/>
            </a:endParaRPr>
          </a:p>
        </p:txBody>
      </p:sp>
      <p:sp>
        <p:nvSpPr>
          <p:cNvPr id="391" name="Google Shape;391;p48"/>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Example Netherland: Tessa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2" name="Google Shape;392;p4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393" name="Google Shape;393;p48" descr="https://www.zorgaccent.nl/zorg-thuis/technologie-in-de-zorg/&#10;&#10;Deze video is gemaakt door Niek Erents Fotografie in opdracht van ZorgAccent." title="Tessa | Zorgtechnologie bij ZorgAccent">
            <a:hlinkClick r:id="rId4"/>
          </p:cNvPr>
          <p:cNvPicPr preferRelativeResize="0"/>
          <p:nvPr/>
        </p:nvPicPr>
        <p:blipFill>
          <a:blip r:embed="rId5">
            <a:alphaModFix/>
          </a:blip>
          <a:stretch>
            <a:fillRect/>
          </a:stretch>
        </p:blipFill>
        <p:spPr>
          <a:xfrm>
            <a:off x="3004500" y="2067750"/>
            <a:ext cx="3048000" cy="1714500"/>
          </a:xfrm>
          <a:prstGeom prst="rect">
            <a:avLst/>
          </a:prstGeom>
          <a:noFill/>
          <a:ln>
            <a:noFill/>
          </a:ln>
        </p:spPr>
      </p:pic>
      <p:sp>
        <p:nvSpPr>
          <p:cNvPr id="394" name="Google Shape;394;p48"/>
          <p:cNvSpPr txBox="1"/>
          <p:nvPr/>
        </p:nvSpPr>
        <p:spPr>
          <a:xfrm>
            <a:off x="3870625" y="3874425"/>
            <a:ext cx="4512300" cy="400200"/>
          </a:xfrm>
          <a:prstGeom prst="rect">
            <a:avLst/>
          </a:prstGeom>
          <a:noFill/>
          <a:ln>
            <a:noFill/>
          </a:ln>
        </p:spPr>
        <p:txBody>
          <a:bodyPr spcFirstLastPara="1" wrap="square" lIns="91425" tIns="91425" rIns="91425" bIns="91425" anchor="t" anchorCtr="0">
            <a:spAutoFit/>
          </a:bodyPr>
          <a:lstStyle/>
          <a:p>
            <a:pPr marL="0" marR="25400" lvl="0" indent="0" algn="l" defTabSz="914400" rtl="0" eaLnBrk="1" fontAlgn="auto" latinLnBrk="0" hangingPunct="1">
              <a:lnSpc>
                <a:spcPct val="128571"/>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666666"/>
                </a:solidFill>
                <a:effectLst/>
                <a:highlight>
                  <a:srgbClr val="FFFFFF"/>
                </a:highlight>
                <a:uLnTx/>
                <a:uFillTx/>
                <a:latin typeface="Arial"/>
                <a:cs typeface="Arial"/>
                <a:sym typeface="Arial"/>
              </a:rPr>
              <a:t>Tessa</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0470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3"/>
                                        </p:tgtEl>
                                        <p:attrNameLst>
                                          <p:attrName>style.visibility</p:attrName>
                                        </p:attrNameLst>
                                      </p:cBhvr>
                                      <p:to>
                                        <p:strVal val="visible"/>
                                      </p:to>
                                    </p:set>
                                    <p:animEffect transition="in" filter="fade">
                                      <p:cBhvr>
                                        <p:cTn id="7" dur="10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9"/>
          <p:cNvSpPr txBox="1"/>
          <p:nvPr/>
        </p:nvSpPr>
        <p:spPr>
          <a:xfrm>
            <a:off x="477225" y="1075175"/>
            <a:ext cx="8029500" cy="28323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The Gemino Parkinson is specially made for people with Parkinson's disease. The distinguishing feature of this type of rollator is that it is equipped with a laser. This creates an imaginary walking line so that you can step over it as soon as 'freezing' occurs. In addition, the rollator is equipped with 'reverse' brakes: you must squeeze the brakes to release the rollator. As soon as you release the brakes, the walker is on the brakes.</a:t>
            </a:r>
            <a:endParaRPr kumimoji="0" sz="16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000000"/>
                </a:solidFill>
                <a:effectLst/>
                <a:uLnTx/>
                <a:uFillTx/>
                <a:latin typeface="Arial"/>
                <a:ea typeface="Arial"/>
                <a:cs typeface="Arial"/>
                <a:sym typeface="Arial"/>
              </a:rPr>
              <a:t/>
            </a:r>
            <a:br>
              <a:rPr kumimoji="0" lang="de" sz="1600" b="0" i="0" u="none" strike="noStrike" kern="0" cap="none" spc="0" normalizeH="0" baseline="0" noProof="0">
                <a:ln>
                  <a:noFill/>
                </a:ln>
                <a:solidFill>
                  <a:srgbClr val="000000"/>
                </a:solidFill>
                <a:effectLst/>
                <a:uLnTx/>
                <a:uFillTx/>
                <a:latin typeface="Arial"/>
                <a:ea typeface="Arial"/>
                <a:cs typeface="Arial"/>
                <a:sym typeface="Arial"/>
              </a:rPr>
            </a:b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000000"/>
                </a:solidFill>
                <a:effectLst/>
                <a:uLnTx/>
                <a:uFillTx/>
                <a:latin typeface="Arial"/>
                <a:ea typeface="Arial"/>
                <a:cs typeface="Arial"/>
                <a:sym typeface="Arial"/>
              </a:rPr>
              <a:t/>
            </a:r>
            <a:br>
              <a:rPr kumimoji="0" lang="de" sz="1600" b="0" i="0" u="none" strike="noStrike" kern="0" cap="none" spc="0" normalizeH="0" baseline="0" noProof="0">
                <a:ln>
                  <a:noFill/>
                </a:ln>
                <a:solidFill>
                  <a:srgbClr val="000000"/>
                </a:solidFill>
                <a:effectLst/>
                <a:uLnTx/>
                <a:uFillTx/>
                <a:latin typeface="Arial"/>
                <a:ea typeface="Arial"/>
                <a:cs typeface="Arial"/>
                <a:sym typeface="Arial"/>
              </a:rPr>
            </a:br>
            <a:endParaRPr kumimoji="0" sz="1600" b="0" i="0" u="none" strike="noStrike" kern="0" cap="none" spc="0" normalizeH="0" baseline="0" noProof="0">
              <a:ln>
                <a:noFill/>
              </a:ln>
              <a:solidFill>
                <a:srgbClr val="202124"/>
              </a:solidFill>
              <a:effectLst/>
              <a:highlight>
                <a:srgbClr val="FFFFFF"/>
              </a:highlight>
              <a:uLnTx/>
              <a:uFillTx/>
              <a:latin typeface="Arial"/>
              <a:ea typeface="Arial"/>
              <a:cs typeface="Arial"/>
              <a:sym typeface="Arial"/>
            </a:endParaRPr>
          </a:p>
        </p:txBody>
      </p:sp>
      <p:sp>
        <p:nvSpPr>
          <p:cNvPr id="400" name="Google Shape;400;p49"/>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Example Gemino Parkinson</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1" name="Google Shape;401;p4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402" name="Google Shape;402;p49" descr="More info: http://www.sunrisemedical.eu/mobility-aids/gemino/gemino-30-parkinson-rollator&#10;&#10;If you have Parkinson's, the Gemino 30 Parkinson rollator is just right for you. Featuring reverse braking, a laser device and slowdown brake. Discover how it works." title="Gemino 30 Parkinson rollator - How to use">
            <a:hlinkClick r:id="rId4"/>
          </p:cNvPr>
          <p:cNvPicPr preferRelativeResize="0"/>
          <p:nvPr/>
        </p:nvPicPr>
        <p:blipFill>
          <a:blip r:embed="rId5">
            <a:alphaModFix/>
          </a:blip>
          <a:stretch>
            <a:fillRect/>
          </a:stretch>
        </p:blipFill>
        <p:spPr>
          <a:xfrm>
            <a:off x="2775775" y="3038475"/>
            <a:ext cx="3048000" cy="1714500"/>
          </a:xfrm>
          <a:prstGeom prst="rect">
            <a:avLst/>
          </a:prstGeom>
          <a:noFill/>
          <a:ln>
            <a:noFill/>
          </a:ln>
        </p:spPr>
      </p:pic>
      <p:sp>
        <p:nvSpPr>
          <p:cNvPr id="403" name="Google Shape;403;p49"/>
          <p:cNvSpPr txBox="1"/>
          <p:nvPr/>
        </p:nvSpPr>
        <p:spPr>
          <a:xfrm>
            <a:off x="2979725" y="4715825"/>
            <a:ext cx="4512300" cy="400200"/>
          </a:xfrm>
          <a:prstGeom prst="rect">
            <a:avLst/>
          </a:prstGeom>
          <a:noFill/>
          <a:ln>
            <a:noFill/>
          </a:ln>
        </p:spPr>
        <p:txBody>
          <a:bodyPr spcFirstLastPara="1" wrap="square" lIns="91425" tIns="91425" rIns="91425" bIns="91425" anchor="t" anchorCtr="0">
            <a:spAutoFit/>
          </a:bodyPr>
          <a:lstStyle/>
          <a:p>
            <a:pPr marL="0" marR="25400" lvl="0" indent="0" algn="l" defTabSz="914400" rtl="0" eaLnBrk="1" fontAlgn="auto" latinLnBrk="0" hangingPunct="1">
              <a:lnSpc>
                <a:spcPct val="128571"/>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666666"/>
                </a:solidFill>
                <a:effectLst/>
                <a:highlight>
                  <a:srgbClr val="FFFFFF"/>
                </a:highlight>
                <a:uLnTx/>
                <a:uFillTx/>
                <a:latin typeface="Arial"/>
                <a:cs typeface="Arial"/>
                <a:sym typeface="Arial"/>
              </a:rPr>
              <a:t>Gemino 30 Parkinson Rollator</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1482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10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0"/>
          <p:cNvSpPr txBox="1"/>
          <p:nvPr/>
        </p:nvSpPr>
        <p:spPr>
          <a:xfrm>
            <a:off x="514350" y="1200150"/>
            <a:ext cx="8029500" cy="3078600"/>
          </a:xfrm>
          <a:prstGeom prst="rect">
            <a:avLst/>
          </a:prstGeom>
          <a:noFill/>
          <a:ln>
            <a:noFill/>
          </a:ln>
        </p:spPr>
        <p:txBody>
          <a:bodyPr spcFirstLastPara="1" wrap="square" lIns="0" tIns="0" rIns="0" bIns="0" anchor="t" anchorCtr="0">
            <a:spAutoFit/>
          </a:bodyPr>
          <a:lstStyle/>
          <a:p>
            <a:pPr marL="0" marR="2540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In addition to the Hip Airbag (Belt), Wolk now also has the Wolk Shorts. A pair of pants that you can no longer put on wrong. The hip protection is automatically in the right place. The materials and design have been chosen so that the Wolk Shorts offer optimal comfort for the wearer; with lightweight and breathable material. In addition, the function of protecting the hip is now even more effective.</a:t>
            </a:r>
            <a:endParaRPr kumimoji="0" sz="1600" b="0" i="0" u="none" strike="noStrike" kern="0" cap="none" spc="0" normalizeH="0" baseline="0" noProof="0">
              <a:ln>
                <a:noFill/>
              </a:ln>
              <a:solidFill>
                <a:srgbClr val="666666"/>
              </a:solidFill>
              <a:effectLst/>
              <a:uLnTx/>
              <a:uFillTx/>
              <a:latin typeface="Arial"/>
              <a:ea typeface="Arial"/>
              <a:cs typeface="Arial"/>
              <a:sym typeface="Arial"/>
            </a:endParaRPr>
          </a:p>
          <a:p>
            <a:pPr marL="0" marR="2540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000000"/>
                </a:solidFill>
                <a:effectLst/>
                <a:uLnTx/>
                <a:uFillTx/>
                <a:latin typeface="Arial"/>
                <a:ea typeface="Arial"/>
                <a:cs typeface="Arial"/>
                <a:sym typeface="Arial"/>
              </a:rPr>
              <a:t/>
            </a:r>
            <a:br>
              <a:rPr kumimoji="0" lang="de" sz="1600" b="0" i="0" u="none" strike="noStrike" kern="0" cap="none" spc="0" normalizeH="0" baseline="0" noProof="0">
                <a:ln>
                  <a:noFill/>
                </a:ln>
                <a:solidFill>
                  <a:srgbClr val="000000"/>
                </a:solidFill>
                <a:effectLst/>
                <a:uLnTx/>
                <a:uFillTx/>
                <a:latin typeface="Arial"/>
                <a:ea typeface="Arial"/>
                <a:cs typeface="Arial"/>
                <a:sym typeface="Arial"/>
              </a:rPr>
            </a:b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000000"/>
                </a:solidFill>
                <a:effectLst/>
                <a:uLnTx/>
                <a:uFillTx/>
                <a:latin typeface="Arial"/>
                <a:ea typeface="Arial"/>
                <a:cs typeface="Arial"/>
                <a:sym typeface="Arial"/>
              </a:rPr>
              <a:t/>
            </a:r>
            <a:br>
              <a:rPr kumimoji="0" lang="de" sz="1600" b="0" i="0" u="none" strike="noStrike" kern="0" cap="none" spc="0" normalizeH="0" baseline="0" noProof="0">
                <a:ln>
                  <a:noFill/>
                </a:ln>
                <a:solidFill>
                  <a:srgbClr val="000000"/>
                </a:solidFill>
                <a:effectLst/>
                <a:uLnTx/>
                <a:uFillTx/>
                <a:latin typeface="Arial"/>
                <a:ea typeface="Arial"/>
                <a:cs typeface="Arial"/>
                <a:sym typeface="Arial"/>
              </a:rPr>
            </a:br>
            <a:r>
              <a:rPr kumimoji="0" lang="de" sz="1600" b="0" i="0" u="none" strike="noStrike" kern="0" cap="none" spc="0" normalizeH="0" baseline="0" noProof="0">
                <a:ln>
                  <a:noFill/>
                </a:ln>
                <a:solidFill>
                  <a:srgbClr val="000000"/>
                </a:solidFill>
                <a:effectLst/>
                <a:uLnTx/>
                <a:uFillTx/>
                <a:latin typeface="Arial"/>
                <a:ea typeface="Arial"/>
                <a:cs typeface="Arial"/>
                <a:sym typeface="Arial"/>
              </a:rPr>
              <a:t/>
            </a:r>
            <a:br>
              <a:rPr kumimoji="0" lang="de" sz="1600" b="0" i="0" u="none" strike="noStrike" kern="0" cap="none" spc="0" normalizeH="0" baseline="0" noProof="0">
                <a:ln>
                  <a:noFill/>
                </a:ln>
                <a:solidFill>
                  <a:srgbClr val="000000"/>
                </a:solidFill>
                <a:effectLst/>
                <a:uLnTx/>
                <a:uFillTx/>
                <a:latin typeface="Arial"/>
                <a:ea typeface="Arial"/>
                <a:cs typeface="Arial"/>
                <a:sym typeface="Arial"/>
              </a:rPr>
            </a:br>
            <a:endParaRPr kumimoji="0" sz="1600" b="0" i="0" u="none" strike="noStrike" kern="0" cap="none" spc="0" normalizeH="0" baseline="0" noProof="0">
              <a:ln>
                <a:noFill/>
              </a:ln>
              <a:solidFill>
                <a:srgbClr val="202124"/>
              </a:solidFill>
              <a:effectLst/>
              <a:highlight>
                <a:srgbClr val="FFFFFF"/>
              </a:highlight>
              <a:uLnTx/>
              <a:uFillTx/>
              <a:latin typeface="Arial"/>
              <a:ea typeface="Arial"/>
              <a:cs typeface="Arial"/>
              <a:sym typeface="Arial"/>
            </a:endParaRPr>
          </a:p>
        </p:txBody>
      </p:sp>
      <p:sp>
        <p:nvSpPr>
          <p:cNvPr id="409" name="Google Shape;409;p50"/>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Example Hip Airbag</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0" name="Google Shape;410;p5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411" name="Google Shape;411;p50" title="Hoe herken ik een activatie van de Wolk? - Instructievideo Wolk Shorts">
            <a:hlinkClick r:id="rId4"/>
          </p:cNvPr>
          <p:cNvPicPr preferRelativeResize="0"/>
          <p:nvPr/>
        </p:nvPicPr>
        <p:blipFill>
          <a:blip r:embed="rId5">
            <a:alphaModFix/>
          </a:blip>
          <a:stretch>
            <a:fillRect/>
          </a:stretch>
        </p:blipFill>
        <p:spPr>
          <a:xfrm>
            <a:off x="2967575" y="3038450"/>
            <a:ext cx="3048000" cy="1714500"/>
          </a:xfrm>
          <a:prstGeom prst="rect">
            <a:avLst/>
          </a:prstGeom>
          <a:noFill/>
          <a:ln>
            <a:noFill/>
          </a:ln>
        </p:spPr>
      </p:pic>
    </p:spTree>
    <p:extLst>
      <p:ext uri="{BB962C8B-B14F-4D97-AF65-F5344CB8AC3E}">
        <p14:creationId xmlns:p14="http://schemas.microsoft.com/office/powerpoint/2010/main" val="155483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
                                        </p:tgtEl>
                                        <p:attrNameLst>
                                          <p:attrName>style.visibility</p:attrName>
                                        </p:attrNameLst>
                                      </p:cBhvr>
                                      <p:to>
                                        <p:strVal val="visible"/>
                                      </p:to>
                                    </p:set>
                                    <p:animEffect transition="in" filter="fade">
                                      <p:cBhvr>
                                        <p:cTn id="7" dur="10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1"/>
          <p:cNvSpPr txBox="1"/>
          <p:nvPr/>
        </p:nvSpPr>
        <p:spPr>
          <a:xfrm>
            <a:off x="514350" y="1200150"/>
            <a:ext cx="8029500" cy="2462700"/>
          </a:xfrm>
          <a:prstGeom prst="rect">
            <a:avLst/>
          </a:prstGeom>
          <a:noFill/>
          <a:ln>
            <a:noFill/>
          </a:ln>
        </p:spPr>
        <p:txBody>
          <a:bodyPr spcFirstLastPara="1" wrap="square" lIns="0" tIns="0" rIns="0" bIns="0" anchor="t" anchorCtr="0">
            <a:spAutoFit/>
          </a:bodyPr>
          <a:lstStyle/>
          <a:p>
            <a:pPr marL="0" marR="2540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Put yourself in the shoes of aging people with GERT! GERT stands for GERontological Test Clothing and experience the consequences of limitations associated with old age.</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0" marR="2540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202124"/>
              </a:solidFill>
              <a:effectLst/>
              <a:uLnTx/>
              <a:uFillTx/>
              <a:latin typeface="Arial"/>
              <a:ea typeface="Arial"/>
              <a:cs typeface="Arial"/>
              <a:sym typeface="Arial"/>
            </a:endParaRPr>
          </a:p>
          <a:p>
            <a:pPr marL="0" marR="2540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000000"/>
                </a:solidFill>
                <a:effectLst/>
                <a:uLnTx/>
                <a:uFillTx/>
                <a:latin typeface="Arial"/>
                <a:ea typeface="Arial"/>
                <a:cs typeface="Arial"/>
                <a:sym typeface="Arial"/>
              </a:rPr>
              <a:t/>
            </a:r>
            <a:br>
              <a:rPr kumimoji="0" lang="de" sz="1600" b="0" i="0" u="none" strike="noStrike" kern="0" cap="none" spc="0" normalizeH="0" baseline="0" noProof="0">
                <a:ln>
                  <a:noFill/>
                </a:ln>
                <a:solidFill>
                  <a:srgbClr val="000000"/>
                </a:solidFill>
                <a:effectLst/>
                <a:uLnTx/>
                <a:uFillTx/>
                <a:latin typeface="Arial"/>
                <a:ea typeface="Arial"/>
                <a:cs typeface="Arial"/>
                <a:sym typeface="Arial"/>
              </a:rPr>
            </a:br>
            <a:r>
              <a:rPr kumimoji="0" lang="de" sz="1600" b="0" i="0" u="none" strike="noStrike" kern="0" cap="none" spc="0" normalizeH="0" baseline="0" noProof="0">
                <a:ln>
                  <a:noFill/>
                </a:ln>
                <a:solidFill>
                  <a:srgbClr val="000000"/>
                </a:solidFill>
                <a:effectLst/>
                <a:uLnTx/>
                <a:uFillTx/>
                <a:latin typeface="Arial"/>
                <a:ea typeface="Arial"/>
                <a:cs typeface="Arial"/>
                <a:sym typeface="Arial"/>
              </a:rPr>
              <a:t/>
            </a:r>
            <a:br>
              <a:rPr kumimoji="0" lang="de" sz="1600" b="0" i="0" u="none" strike="noStrike" kern="0" cap="none" spc="0" normalizeH="0" baseline="0" noProof="0">
                <a:ln>
                  <a:noFill/>
                </a:ln>
                <a:solidFill>
                  <a:srgbClr val="000000"/>
                </a:solidFill>
                <a:effectLst/>
                <a:uLnTx/>
                <a:uFillTx/>
                <a:latin typeface="Arial"/>
                <a:ea typeface="Arial"/>
                <a:cs typeface="Arial"/>
                <a:sym typeface="Arial"/>
              </a:rPr>
            </a:br>
            <a:r>
              <a:rPr kumimoji="0" lang="de" sz="1600" b="0" i="0" u="none" strike="noStrike" kern="0" cap="none" spc="0" normalizeH="0" baseline="0" noProof="0">
                <a:ln>
                  <a:noFill/>
                </a:ln>
                <a:solidFill>
                  <a:srgbClr val="000000"/>
                </a:solidFill>
                <a:effectLst/>
                <a:uLnTx/>
                <a:uFillTx/>
                <a:latin typeface="Arial"/>
                <a:ea typeface="Arial"/>
                <a:cs typeface="Arial"/>
                <a:sym typeface="Arial"/>
              </a:rPr>
              <a:t/>
            </a:r>
            <a:br>
              <a:rPr kumimoji="0" lang="de" sz="1600" b="0" i="0" u="none" strike="noStrike" kern="0" cap="none" spc="0" normalizeH="0" baseline="0" noProof="0">
                <a:ln>
                  <a:noFill/>
                </a:ln>
                <a:solidFill>
                  <a:srgbClr val="000000"/>
                </a:solidFill>
                <a:effectLst/>
                <a:uLnTx/>
                <a:uFillTx/>
                <a:latin typeface="Arial"/>
                <a:ea typeface="Arial"/>
                <a:cs typeface="Arial"/>
                <a:sym typeface="Arial"/>
              </a:rPr>
            </a:br>
            <a:endParaRPr kumimoji="0" sz="1600" b="0" i="0" u="none" strike="noStrike" kern="0" cap="none" spc="0" normalizeH="0" baseline="0" noProof="0">
              <a:ln>
                <a:noFill/>
              </a:ln>
              <a:solidFill>
                <a:srgbClr val="202124"/>
              </a:solidFill>
              <a:effectLst/>
              <a:highlight>
                <a:srgbClr val="FFFFFF"/>
              </a:highlight>
              <a:uLnTx/>
              <a:uFillTx/>
              <a:latin typeface="Arial"/>
              <a:ea typeface="Arial"/>
              <a:cs typeface="Arial"/>
              <a:sym typeface="Arial"/>
            </a:endParaRPr>
          </a:p>
        </p:txBody>
      </p:sp>
      <p:sp>
        <p:nvSpPr>
          <p:cNvPr id="417" name="Google Shape;417;p51"/>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Example GERT!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8" name="Google Shape;418;p5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419" name="Google Shape;419;p51" descr="Age simulation suit shows healthcare professionals what it's like being old&#10;&#10;Subscribe to the Guardian HERE: http://bitly.com/UvkFpD&#10;&#10;Josh Halliday tries out an age simulation suit, designed to help healthcare professionals experience and empathise with conditions associated with elderly people. Sheelagh Mealing, director of the Institute of Vocational Learning at South Bank University, explains how the suit is used as a tool for improving healthcare&#10;&#10;Click here for full Guardian article:&#10;http://www.theguardian.com/society/video/2014/mar/31/age-simulation-suit-healthcare-old-video" title="Age simulation suit shows healthcare professionals what it's like being old">
            <a:hlinkClick r:id="rId4"/>
          </p:cNvPr>
          <p:cNvPicPr preferRelativeResize="0"/>
          <p:nvPr/>
        </p:nvPicPr>
        <p:blipFill>
          <a:blip r:embed="rId5">
            <a:alphaModFix/>
          </a:blip>
          <a:stretch>
            <a:fillRect/>
          </a:stretch>
        </p:blipFill>
        <p:spPr>
          <a:xfrm>
            <a:off x="2744850" y="2141400"/>
            <a:ext cx="3048000" cy="1714500"/>
          </a:xfrm>
          <a:prstGeom prst="rect">
            <a:avLst/>
          </a:prstGeom>
          <a:noFill/>
          <a:ln>
            <a:noFill/>
          </a:ln>
        </p:spPr>
      </p:pic>
      <p:sp>
        <p:nvSpPr>
          <p:cNvPr id="420" name="Google Shape;420;p51"/>
          <p:cNvSpPr txBox="1"/>
          <p:nvPr/>
        </p:nvSpPr>
        <p:spPr>
          <a:xfrm>
            <a:off x="2272950" y="3973425"/>
            <a:ext cx="4512300" cy="642000"/>
          </a:xfrm>
          <a:prstGeom prst="rect">
            <a:avLst/>
          </a:prstGeom>
          <a:noFill/>
          <a:ln>
            <a:noFill/>
          </a:ln>
        </p:spPr>
        <p:txBody>
          <a:bodyPr spcFirstLastPara="1" wrap="square" lIns="91425" tIns="91425" rIns="91425" bIns="91425" anchor="t" anchorCtr="0">
            <a:spAutoFit/>
          </a:bodyPr>
          <a:lstStyle/>
          <a:p>
            <a:pPr marL="0" marR="25400" lvl="0" indent="0" algn="ctr" defTabSz="914400" rtl="0" eaLnBrk="1" fontAlgn="auto" latinLnBrk="0" hangingPunct="1">
              <a:lnSpc>
                <a:spcPct val="128571"/>
              </a:lnSpc>
              <a:spcBef>
                <a:spcPts val="0"/>
              </a:spcBef>
              <a:spcAft>
                <a:spcPts val="0"/>
              </a:spcAft>
              <a:buClr>
                <a:srgbClr val="000000"/>
              </a:buClr>
              <a:buSzTx/>
              <a:buFont typeface="Arial"/>
              <a:buNone/>
              <a:tabLst/>
              <a:defRPr/>
            </a:pPr>
            <a:r>
              <a:rPr kumimoji="0" lang="de" sz="1300" b="0" i="0" u="none" strike="noStrike" kern="0" cap="none" spc="0" normalizeH="0" baseline="0" noProof="0">
                <a:ln>
                  <a:noFill/>
                </a:ln>
                <a:solidFill>
                  <a:srgbClr val="666666"/>
                </a:solidFill>
                <a:effectLst/>
                <a:highlight>
                  <a:srgbClr val="FFFFFF"/>
                </a:highlight>
                <a:uLnTx/>
                <a:uFillTx/>
                <a:latin typeface="Arial"/>
                <a:cs typeface="Arial"/>
                <a:sym typeface="Arial"/>
              </a:rPr>
              <a:t>Age simulation suits shows healthcare professionals what it’s like being old</a:t>
            </a: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6459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animEffect transition="in" filter="fade">
                                      <p:cBhvr>
                                        <p:cTn id="7" dur="10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24"/>
        <p:cNvGrpSpPr/>
        <p:nvPr/>
      </p:nvGrpSpPr>
      <p:grpSpPr>
        <a:xfrm>
          <a:off x="0" y="0"/>
          <a:ext cx="0" cy="0"/>
          <a:chOff x="0" y="0"/>
          <a:chExt cx="0" cy="0"/>
        </a:xfrm>
      </p:grpSpPr>
      <p:grpSp>
        <p:nvGrpSpPr>
          <p:cNvPr id="425" name="Google Shape;425;p52"/>
          <p:cNvGrpSpPr/>
          <p:nvPr/>
        </p:nvGrpSpPr>
        <p:grpSpPr>
          <a:xfrm>
            <a:off x="0" y="749145"/>
            <a:ext cx="9144000" cy="4394356"/>
            <a:chOff x="0" y="-38100"/>
            <a:chExt cx="4816593" cy="2314722"/>
          </a:xfrm>
        </p:grpSpPr>
        <p:sp>
          <p:nvSpPr>
            <p:cNvPr id="426" name="Google Shape;426;p52"/>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27" name="Google Shape;427;p52"/>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28" name="Google Shape;428;p5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29" name="Google Shape;429;p52"/>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Acceptance of Robots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30" name="Google Shape;430;p52"/>
          <p:cNvSpPr txBox="1"/>
          <p:nvPr/>
        </p:nvSpPr>
        <p:spPr>
          <a:xfrm>
            <a:off x="454192" y="1919096"/>
            <a:ext cx="6704415" cy="2700719"/>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5800"/>
              <a:buFont typeface="Arial"/>
              <a:buNone/>
              <a:tabLst/>
              <a:defRPr/>
            </a:pPr>
            <a:r>
              <a:rPr kumimoji="0" lang="de" sz="5800" b="1" i="0" u="none" strike="noStrike" kern="0" cap="none" spc="0" normalizeH="0" baseline="0" noProof="0">
                <a:ln>
                  <a:noFill/>
                </a:ln>
                <a:solidFill>
                  <a:srgbClr val="3F3F3F"/>
                </a:solidFill>
                <a:effectLst/>
                <a:uLnTx/>
                <a:uFillTx/>
                <a:latin typeface="Arial"/>
                <a:ea typeface="Arial"/>
                <a:cs typeface="Arial"/>
                <a:sym typeface="Arial"/>
              </a:rPr>
              <a:t>Are robots accepted by patients</a:t>
            </a:r>
            <a:endParaRPr kumimoji="0" sz="5800" b="1"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431" name="Google Shape;431;p52"/>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432" name="Google Shape;432;p5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908833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36"/>
        <p:cNvGrpSpPr/>
        <p:nvPr/>
      </p:nvGrpSpPr>
      <p:grpSpPr>
        <a:xfrm>
          <a:off x="0" y="0"/>
          <a:ext cx="0" cy="0"/>
          <a:chOff x="0" y="0"/>
          <a:chExt cx="0" cy="0"/>
        </a:xfrm>
      </p:grpSpPr>
      <p:grpSp>
        <p:nvGrpSpPr>
          <p:cNvPr id="437" name="Google Shape;437;p53"/>
          <p:cNvGrpSpPr/>
          <p:nvPr/>
        </p:nvGrpSpPr>
        <p:grpSpPr>
          <a:xfrm>
            <a:off x="0" y="749145"/>
            <a:ext cx="9144000" cy="4394356"/>
            <a:chOff x="0" y="-38100"/>
            <a:chExt cx="4816593" cy="2314722"/>
          </a:xfrm>
        </p:grpSpPr>
        <p:sp>
          <p:nvSpPr>
            <p:cNvPr id="438" name="Google Shape;438;p53"/>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39" name="Google Shape;439;p53"/>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40" name="Google Shape;440;p5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41" name="Google Shape;441;p53"/>
          <p:cNvSpPr txBox="1"/>
          <p:nvPr/>
        </p:nvSpPr>
        <p:spPr>
          <a:xfrm>
            <a:off x="198900" y="1239182"/>
            <a:ext cx="8487900" cy="4779300"/>
          </a:xfrm>
          <a:prstGeom prst="rect">
            <a:avLst/>
          </a:prstGeom>
          <a:noFill/>
          <a:ln>
            <a:noFill/>
          </a:ln>
        </p:spPr>
        <p:txBody>
          <a:bodyPr spcFirstLastPara="1" wrap="square" lIns="0" tIns="0" rIns="0" bIns="0" anchor="t" anchorCtr="0">
            <a:spAutoFit/>
          </a:bodyPr>
          <a:lstStyle/>
          <a:p>
            <a:pPr marL="190500" marR="0" lvl="1" indent="0" algn="l" defTabSz="914400" rtl="0" eaLnBrk="1" fontAlgn="auto" latinLnBrk="0" hangingPunct="1">
              <a:lnSpc>
                <a:spcPct val="150000"/>
              </a:lnSpc>
              <a:spcBef>
                <a:spcPts val="300"/>
              </a:spcBef>
              <a:spcAft>
                <a:spcPts val="0"/>
              </a:spcAft>
              <a:buClr>
                <a:srgbClr val="000000"/>
              </a:buClr>
              <a:buSzTx/>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The practical success of robots depends heavily on the patients and this can vary greatly depending on individual experiences and beliefs.</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190500" marR="0" lvl="1" indent="0" algn="l" defTabSz="914400" rtl="0" eaLnBrk="1" fontAlgn="auto" latinLnBrk="0" hangingPunct="1">
              <a:lnSpc>
                <a:spcPct val="100000"/>
              </a:lnSpc>
              <a:spcBef>
                <a:spcPts val="300"/>
              </a:spcBef>
              <a:spcAft>
                <a:spcPts val="0"/>
              </a:spcAft>
              <a:buClr>
                <a:srgbClr val="000000"/>
              </a:buClr>
              <a:buSzTx/>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190500" marR="0" lvl="1" indent="0" algn="l" defTabSz="914400" rtl="0" eaLnBrk="1" fontAlgn="auto" latinLnBrk="0" hangingPunct="1">
              <a:lnSpc>
                <a:spcPct val="150000"/>
              </a:lnSpc>
              <a:spcBef>
                <a:spcPts val="300"/>
              </a:spcBef>
              <a:spcAft>
                <a:spcPts val="0"/>
              </a:spcAft>
              <a:buClr>
                <a:srgbClr val="000000"/>
              </a:buClr>
              <a:buSzTx/>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Normative beliefs, such as established rules </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190500" marR="0" lvl="1" indent="0" algn="l" defTabSz="914400" rtl="0" eaLnBrk="1" fontAlgn="auto" latinLnBrk="0" hangingPunct="1">
              <a:lnSpc>
                <a:spcPct val="150000"/>
              </a:lnSpc>
              <a:spcBef>
                <a:spcPts val="600"/>
              </a:spcBef>
              <a:spcAft>
                <a:spcPts val="0"/>
              </a:spcAft>
              <a:buClr>
                <a:srgbClr val="000000"/>
              </a:buClr>
              <a:buSzTx/>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and standards that are established in a</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190500" marR="0" lvl="1" indent="0" algn="l" defTabSz="914400" rtl="0" eaLnBrk="1" fontAlgn="auto" latinLnBrk="0" hangingPunct="1">
              <a:lnSpc>
                <a:spcPct val="150000"/>
              </a:lnSpc>
              <a:spcBef>
                <a:spcPts val="600"/>
              </a:spcBef>
              <a:spcAft>
                <a:spcPts val="0"/>
              </a:spcAft>
              <a:buClr>
                <a:srgbClr val="000000"/>
              </a:buClr>
              <a:buSzTx/>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community strongly affect the people’s</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190500" marR="0" lvl="1" indent="0" algn="l" defTabSz="914400" rtl="0" eaLnBrk="1" fontAlgn="auto" latinLnBrk="0" hangingPunct="1">
              <a:lnSpc>
                <a:spcPct val="150000"/>
              </a:lnSpc>
              <a:spcBef>
                <a:spcPts val="600"/>
              </a:spcBef>
              <a:spcAft>
                <a:spcPts val="0"/>
              </a:spcAft>
              <a:buClr>
                <a:srgbClr val="000000"/>
              </a:buClr>
              <a:buSzTx/>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Intention to use a robot.</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190500" marR="0" lvl="1" indent="0" algn="l" defTabSz="914400" rtl="0" eaLnBrk="1" fontAlgn="auto" latinLnBrk="0" hangingPunct="1">
              <a:lnSpc>
                <a:spcPct val="100000"/>
              </a:lnSpc>
              <a:spcBef>
                <a:spcPts val="30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1"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1"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3F3F3F"/>
              </a:solidFill>
              <a:effectLst/>
              <a:uLnTx/>
              <a:uFillTx/>
              <a:latin typeface="Arial"/>
              <a:ea typeface="Arial"/>
              <a:cs typeface="Arial"/>
              <a:sym typeface="Arial"/>
            </a:endParaRPr>
          </a:p>
        </p:txBody>
      </p:sp>
      <p:sp>
        <p:nvSpPr>
          <p:cNvPr id="442" name="Google Shape;442;p53"/>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Acceptance of Robots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43" name="Google Shape;443;p5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444" name="Google Shape;444;p53"/>
          <p:cNvPicPr preferRelativeResize="0"/>
          <p:nvPr/>
        </p:nvPicPr>
        <p:blipFill rotWithShape="1">
          <a:blip r:embed="rId4">
            <a:alphaModFix/>
          </a:blip>
          <a:srcRect t="9077" b="13631"/>
          <a:stretch/>
        </p:blipFill>
        <p:spPr>
          <a:xfrm>
            <a:off x="5217447" y="2133844"/>
            <a:ext cx="3555078" cy="2747734"/>
          </a:xfrm>
          <a:prstGeom prst="rect">
            <a:avLst/>
          </a:prstGeom>
          <a:noFill/>
          <a:ln>
            <a:noFill/>
          </a:ln>
        </p:spPr>
      </p:pic>
    </p:spTree>
    <p:extLst>
      <p:ext uri="{BB962C8B-B14F-4D97-AF65-F5344CB8AC3E}">
        <p14:creationId xmlns:p14="http://schemas.microsoft.com/office/powerpoint/2010/main" val="147130683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4"/>
          <p:cNvSpPr txBox="1"/>
          <p:nvPr/>
        </p:nvSpPr>
        <p:spPr>
          <a:xfrm>
            <a:off x="372050" y="1105000"/>
            <a:ext cx="8029500" cy="3269400"/>
          </a:xfrm>
          <a:prstGeom prst="rect">
            <a:avLst/>
          </a:prstGeom>
          <a:noFill/>
          <a:ln>
            <a:noFill/>
          </a:ln>
        </p:spPr>
        <p:txBody>
          <a:bodyPr spcFirstLastPara="1" wrap="square" lIns="0" tIns="0" rIns="0" bIns="0" anchor="t" anchorCtr="0">
            <a:spAutoFit/>
          </a:bodyPr>
          <a:lstStyle/>
          <a:p>
            <a:pPr marL="190500" marR="0" lvl="1"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1" u="none" strike="noStrike" kern="0" cap="none" spc="0" normalizeH="0" baseline="0" noProof="0">
              <a:ln>
                <a:noFill/>
              </a:ln>
              <a:solidFill>
                <a:srgbClr val="666666"/>
              </a:solidFill>
              <a:effectLst/>
              <a:uLnTx/>
              <a:uFillTx/>
              <a:latin typeface="Arial"/>
              <a:ea typeface="Arial"/>
              <a:cs typeface="Arial"/>
              <a:sym typeface="Arial"/>
            </a:endParaRPr>
          </a:p>
          <a:p>
            <a:pPr marL="19050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To date, many positive effects have been observed in people with dementia.</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190500" marR="0" lvl="1"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19050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According to experts, care robots are accepted by patients above all when they bring </a:t>
            </a:r>
            <a:r>
              <a:rPr kumimoji="0" lang="de" sz="1800" b="1" i="0" u="none" strike="noStrike" kern="0" cap="none" spc="0" normalizeH="0" baseline="0" noProof="0">
                <a:ln>
                  <a:noFill/>
                </a:ln>
                <a:solidFill>
                  <a:srgbClr val="379C73"/>
                </a:solidFill>
                <a:effectLst/>
                <a:uLnTx/>
                <a:uFillTx/>
                <a:latin typeface="Arial"/>
                <a:ea typeface="Arial"/>
                <a:cs typeface="Arial"/>
                <a:sym typeface="Arial"/>
              </a:rPr>
              <a:t>clear</a:t>
            </a:r>
            <a:r>
              <a:rPr kumimoji="0" lang="de" sz="1800" b="0" i="0" u="none" strike="noStrike" kern="0" cap="none" spc="0" normalizeH="0" baseline="0" noProof="0">
                <a:ln>
                  <a:noFill/>
                </a:ln>
                <a:solidFill>
                  <a:srgbClr val="379C73"/>
                </a:solidFill>
                <a:effectLst/>
                <a:uLnTx/>
                <a:uFillTx/>
                <a:latin typeface="Arial"/>
                <a:ea typeface="Arial"/>
                <a:cs typeface="Arial"/>
                <a:sym typeface="Arial"/>
              </a:rPr>
              <a:t> </a:t>
            </a:r>
            <a:r>
              <a:rPr kumimoji="0" lang="de" sz="1800" b="1" i="0" u="none" strike="noStrike" kern="0" cap="none" spc="0" normalizeH="0" baseline="0" noProof="0">
                <a:ln>
                  <a:noFill/>
                </a:ln>
                <a:solidFill>
                  <a:srgbClr val="379C73"/>
                </a:solidFill>
                <a:effectLst/>
                <a:uLnTx/>
                <a:uFillTx/>
                <a:latin typeface="Arial"/>
                <a:ea typeface="Arial"/>
                <a:cs typeface="Arial"/>
                <a:sym typeface="Arial"/>
              </a:rPr>
              <a:t>added value.</a:t>
            </a:r>
            <a:endParaRPr kumimoji="0" sz="700" b="0" i="0" u="none" strike="noStrike" kern="0" cap="none" spc="0" normalizeH="0" baseline="0" noProof="0">
              <a:ln>
                <a:noFill/>
              </a:ln>
              <a:solidFill>
                <a:srgbClr val="379C73"/>
              </a:solidFill>
              <a:effectLst/>
              <a:uLnTx/>
              <a:uFillTx/>
              <a:latin typeface="Arial"/>
              <a:cs typeface="Arial"/>
              <a:sym typeface="Arial"/>
            </a:endParaRPr>
          </a:p>
          <a:p>
            <a:pPr marL="190500" marR="0" lvl="1"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666666"/>
              </a:solidFill>
              <a:effectLst/>
              <a:uLnTx/>
              <a:uFillTx/>
              <a:latin typeface="Arial"/>
              <a:ea typeface="Arial"/>
              <a:cs typeface="Arial"/>
              <a:sym typeface="Arial"/>
            </a:endParaRPr>
          </a:p>
          <a:p>
            <a:pPr marL="19050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For instance, if a woman is confined to bed and the care robot hands her a glass of water or a newspaper, this improves her personal autonomy.</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0" name="Google Shape;450;p54"/>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Acceptance of Robotics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1" name="Google Shape;451;p5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315028283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5"/>
          <p:cNvSpPr txBox="1"/>
          <p:nvPr/>
        </p:nvSpPr>
        <p:spPr>
          <a:xfrm>
            <a:off x="514350" y="1105000"/>
            <a:ext cx="8029500" cy="41436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50000"/>
              </a:lnSpc>
              <a:spcBef>
                <a:spcPts val="300"/>
              </a:spcBef>
              <a:spcAft>
                <a:spcPts val="0"/>
              </a:spcAft>
              <a:buClr>
                <a:srgbClr val="000000"/>
              </a:buClr>
              <a:buSzTx/>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Robots, like most other digital technologies used in care are coming with a variety of ethical questions about reduced human contact, privacy violations, consent issues, and loss of freedom.</a:t>
            </a: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300"/>
              </a:spcBef>
              <a:spcAft>
                <a:spcPts val="0"/>
              </a:spcAft>
              <a:buClr>
                <a:srgbClr val="000000"/>
              </a:buClr>
              <a:buSzTx/>
              <a:buFont typeface="Arial"/>
              <a:buNone/>
              <a:tabLst/>
              <a:defRPr/>
            </a:pPr>
            <a:endParaRPr kumimoji="0" sz="1800" b="0" i="0" u="none" strike="noStrike" kern="0" cap="none" spc="0" normalizeH="0" baseline="0" noProof="0">
              <a:ln>
                <a:noFill/>
              </a:ln>
              <a:solidFill>
                <a:srgbClr val="0D0D0D"/>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300"/>
              </a:spcBef>
              <a:spcAft>
                <a:spcPts val="0"/>
              </a:spcAft>
              <a:buClr>
                <a:srgbClr val="000000"/>
              </a:buClr>
              <a:buSzTx/>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This requires a</a:t>
            </a:r>
            <a:r>
              <a:rPr kumimoji="0" lang="de" sz="1800" b="0" i="0" u="none" strike="noStrike" kern="0" cap="none" spc="0" normalizeH="0" baseline="0" noProof="0">
                <a:ln>
                  <a:noFill/>
                </a:ln>
                <a:solidFill>
                  <a:srgbClr val="0D0D0D"/>
                </a:solidFill>
                <a:effectLst/>
                <a:uLnTx/>
                <a:uFillTx/>
                <a:latin typeface="Arial"/>
                <a:ea typeface="Arial"/>
                <a:cs typeface="Arial"/>
                <a:sym typeface="Arial"/>
              </a:rPr>
              <a:t> </a:t>
            </a:r>
            <a:r>
              <a:rPr kumimoji="0" lang="de" sz="1800" b="1" i="0" u="none" strike="noStrike" kern="0" cap="none" spc="0" normalizeH="0" baseline="0" noProof="0">
                <a:ln>
                  <a:noFill/>
                </a:ln>
                <a:solidFill>
                  <a:srgbClr val="379C73"/>
                </a:solidFill>
                <a:effectLst/>
                <a:uLnTx/>
                <a:uFillTx/>
                <a:latin typeface="Arial"/>
                <a:cs typeface="Arial"/>
                <a:sym typeface="Arial"/>
              </a:rPr>
              <a:t>reassessment of ethical principles</a:t>
            </a:r>
            <a:r>
              <a:rPr kumimoji="0" lang="de" sz="1800" b="0" i="0" u="none" strike="noStrike" kern="0" cap="none" spc="0" normalizeH="0" baseline="0" noProof="0">
                <a:ln>
                  <a:noFill/>
                </a:ln>
                <a:solidFill>
                  <a:srgbClr val="0D0D0D"/>
                </a:solidFill>
                <a:effectLst/>
                <a:uLnTx/>
                <a:uFillTx/>
                <a:latin typeface="Arial"/>
                <a:ea typeface="Arial"/>
                <a:cs typeface="Arial"/>
                <a:sym typeface="Arial"/>
              </a:rPr>
              <a:t> </a:t>
            </a:r>
            <a:r>
              <a:rPr kumimoji="0" lang="de" sz="1800" b="0" i="0" u="none" strike="noStrike" kern="0" cap="none" spc="0" normalizeH="0" baseline="0" noProof="0">
                <a:ln>
                  <a:noFill/>
                </a:ln>
                <a:solidFill>
                  <a:srgbClr val="666666"/>
                </a:solidFill>
                <a:effectLst/>
                <a:uLnTx/>
                <a:uFillTx/>
                <a:latin typeface="Arial"/>
                <a:ea typeface="Arial"/>
                <a:cs typeface="Arial"/>
                <a:sym typeface="Arial"/>
              </a:rPr>
              <a:t>such as</a:t>
            </a:r>
            <a:r>
              <a:rPr kumimoji="0" lang="de" sz="1800" b="0" i="0" u="none" strike="noStrike" kern="0" cap="none" spc="0" normalizeH="0" baseline="0" noProof="0">
                <a:ln>
                  <a:noFill/>
                </a:ln>
                <a:solidFill>
                  <a:srgbClr val="0D0D0D"/>
                </a:solidFill>
                <a:effectLst/>
                <a:uLnTx/>
                <a:uFillTx/>
                <a:latin typeface="Arial"/>
                <a:ea typeface="Arial"/>
                <a:cs typeface="Arial"/>
                <a:sym typeface="Arial"/>
              </a:rPr>
              <a:t> </a:t>
            </a:r>
            <a:r>
              <a:rPr kumimoji="0" lang="de" sz="1800" b="1" i="0" u="none" strike="noStrike" kern="0" cap="none" spc="0" normalizeH="0" baseline="0" noProof="0">
                <a:ln>
                  <a:noFill/>
                </a:ln>
                <a:solidFill>
                  <a:srgbClr val="379C73"/>
                </a:solidFill>
                <a:effectLst/>
                <a:uLnTx/>
                <a:uFillTx/>
                <a:latin typeface="Arial"/>
                <a:cs typeface="Arial"/>
                <a:sym typeface="Arial"/>
              </a:rPr>
              <a:t>autonomy, doing no harm, doing good, and fairness.</a:t>
            </a:r>
            <a:endParaRPr kumimoji="0" sz="700" b="1" i="0" u="none" strike="noStrike" kern="0" cap="none" spc="0" normalizeH="0" baseline="0" noProof="0">
              <a:ln>
                <a:noFill/>
              </a:ln>
              <a:solidFill>
                <a:srgbClr val="379C73"/>
              </a:solidFill>
              <a:effectLst/>
              <a:uLnTx/>
              <a:uFillTx/>
              <a:latin typeface="Arial"/>
              <a:cs typeface="Arial"/>
              <a:sym typeface="Arial"/>
            </a:endParaRPr>
          </a:p>
          <a:p>
            <a:pPr marL="0" marR="0" lvl="0" indent="0" algn="l" defTabSz="914400" rtl="0" eaLnBrk="1" fontAlgn="auto" latinLnBrk="0" hangingPunct="1">
              <a:lnSpc>
                <a:spcPct val="150000"/>
              </a:lnSpc>
              <a:spcBef>
                <a:spcPts val="300"/>
              </a:spcBef>
              <a:spcAft>
                <a:spcPts val="0"/>
              </a:spcAft>
              <a:buClr>
                <a:srgbClr val="000000"/>
              </a:buClr>
              <a:buSzTx/>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300"/>
              </a:spcBef>
              <a:spcAft>
                <a:spcPts val="0"/>
              </a:spcAft>
              <a:buClr>
                <a:srgbClr val="000000"/>
              </a:buClr>
              <a:buSzTx/>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In Module 5 you will learn more about privacy and ethics in this context.</a:t>
            </a: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7" name="Google Shape;457;p55"/>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Ethical concerns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8" name="Google Shape;458;p5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274699534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62"/>
        <p:cNvGrpSpPr/>
        <p:nvPr/>
      </p:nvGrpSpPr>
      <p:grpSpPr>
        <a:xfrm>
          <a:off x="0" y="0"/>
          <a:ext cx="0" cy="0"/>
          <a:chOff x="0" y="0"/>
          <a:chExt cx="0" cy="0"/>
        </a:xfrm>
      </p:grpSpPr>
      <p:grpSp>
        <p:nvGrpSpPr>
          <p:cNvPr id="463" name="Google Shape;463;p56"/>
          <p:cNvGrpSpPr/>
          <p:nvPr/>
        </p:nvGrpSpPr>
        <p:grpSpPr>
          <a:xfrm>
            <a:off x="0" y="749145"/>
            <a:ext cx="9144000" cy="4394356"/>
            <a:chOff x="0" y="-38100"/>
            <a:chExt cx="4816593" cy="2314722"/>
          </a:xfrm>
        </p:grpSpPr>
        <p:sp>
          <p:nvSpPr>
            <p:cNvPr id="464" name="Google Shape;464;p56"/>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65" name="Google Shape;465;p56"/>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66" name="Google Shape;466;p5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67" name="Google Shape;467;p56"/>
          <p:cNvSpPr txBox="1"/>
          <p:nvPr/>
        </p:nvSpPr>
        <p:spPr>
          <a:xfrm>
            <a:off x="198900" y="1239182"/>
            <a:ext cx="8487900" cy="41943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50000"/>
              </a:lnSpc>
              <a:spcBef>
                <a:spcPts val="300"/>
              </a:spcBef>
              <a:spcAft>
                <a:spcPts val="0"/>
              </a:spcAft>
              <a:buClr>
                <a:srgbClr val="000000"/>
              </a:buClr>
              <a:buSzTx/>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You need to understand how various types of robotics work in healthcare. You've already watched some videos about robotics and physical support in healthcare, but now it's time to experience this technology firsthand and learn how to use it.</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50000"/>
              </a:lnSpc>
              <a:spcBef>
                <a:spcPts val="300"/>
              </a:spcBef>
              <a:spcAft>
                <a:spcPts val="0"/>
              </a:spcAft>
              <a:buClr>
                <a:srgbClr val="000000"/>
              </a:buClr>
              <a:buSzTx/>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In your school or workplace, there may be materials available for you to use and experience. Perhaps there is a technical lab or classroom where you can practice using these technologies.</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190500" marR="0" lvl="1"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1"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1"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3F3F3F"/>
              </a:solidFill>
              <a:effectLst/>
              <a:uLnTx/>
              <a:uFillTx/>
              <a:latin typeface="Arial"/>
              <a:ea typeface="Arial"/>
              <a:cs typeface="Arial"/>
              <a:sym typeface="Arial"/>
            </a:endParaRPr>
          </a:p>
        </p:txBody>
      </p:sp>
      <p:sp>
        <p:nvSpPr>
          <p:cNvPr id="468" name="Google Shape;468;p56"/>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Experience and learn</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9" name="Google Shape;469;p5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518438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73"/>
        <p:cNvGrpSpPr/>
        <p:nvPr/>
      </p:nvGrpSpPr>
      <p:grpSpPr>
        <a:xfrm>
          <a:off x="0" y="0"/>
          <a:ext cx="0" cy="0"/>
          <a:chOff x="0" y="0"/>
          <a:chExt cx="0" cy="0"/>
        </a:xfrm>
      </p:grpSpPr>
      <p:grpSp>
        <p:nvGrpSpPr>
          <p:cNvPr id="474" name="Google Shape;474;p57"/>
          <p:cNvGrpSpPr/>
          <p:nvPr/>
        </p:nvGrpSpPr>
        <p:grpSpPr>
          <a:xfrm>
            <a:off x="0" y="3514725"/>
            <a:ext cx="9144000" cy="1628775"/>
            <a:chOff x="0" y="-38100"/>
            <a:chExt cx="4816593" cy="1074009"/>
          </a:xfrm>
        </p:grpSpPr>
        <p:sp>
          <p:nvSpPr>
            <p:cNvPr id="475" name="Google Shape;475;p57"/>
            <p:cNvSpPr/>
            <p:nvPr/>
          </p:nvSpPr>
          <p:spPr>
            <a:xfrm>
              <a:off x="0" y="0"/>
              <a:ext cx="4816592" cy="1035909"/>
            </a:xfrm>
            <a:custGeom>
              <a:avLst/>
              <a:gdLst/>
              <a:ahLst/>
              <a:cxnLst/>
              <a:rect l="l" t="t" r="r" b="b"/>
              <a:pathLst>
                <a:path w="4816592" h="1035909" extrusionOk="0">
                  <a:moveTo>
                    <a:pt x="0" y="0"/>
                  </a:moveTo>
                  <a:lnTo>
                    <a:pt x="4816592" y="0"/>
                  </a:lnTo>
                  <a:lnTo>
                    <a:pt x="4816592" y="1035909"/>
                  </a:lnTo>
                  <a:lnTo>
                    <a:pt x="0" y="1035909"/>
                  </a:lnTo>
                  <a:close/>
                </a:path>
              </a:pathLst>
            </a:custGeom>
            <a:solidFill>
              <a:srgbClr val="FFFFFF"/>
            </a:solidFill>
            <a:ln>
              <a:noFill/>
            </a:ln>
          </p:spPr>
        </p:sp>
        <p:sp>
          <p:nvSpPr>
            <p:cNvPr id="476" name="Google Shape;476;p57"/>
            <p:cNvSpPr txBox="1"/>
            <p:nvPr/>
          </p:nvSpPr>
          <p:spPr>
            <a:xfrm>
              <a:off x="0" y="-38100"/>
              <a:ext cx="4816593" cy="1074009"/>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77" name="Google Shape;477;p5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78" name="Google Shape;478;p57"/>
          <p:cNvSpPr txBox="1"/>
          <p:nvPr/>
        </p:nvSpPr>
        <p:spPr>
          <a:xfrm>
            <a:off x="595913" y="907746"/>
            <a:ext cx="8033700" cy="495462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5000"/>
              </a:lnSpc>
              <a:spcBef>
                <a:spcPts val="500"/>
              </a:spcBef>
              <a:spcAft>
                <a:spcPts val="0"/>
              </a:spcAft>
              <a:buClr>
                <a:srgbClr val="000000"/>
              </a:buClr>
              <a:buSzTx/>
              <a:buFont typeface="Arial"/>
              <a:buNone/>
              <a:tabLst/>
              <a:defRPr/>
            </a:pPr>
            <a:r>
              <a:rPr kumimoji="0" lang="de" sz="1600" b="0" i="0" u="none" strike="noStrike" kern="0" cap="none" spc="0" normalizeH="0" baseline="0" noProof="0">
                <a:ln>
                  <a:noFill/>
                </a:ln>
                <a:solidFill>
                  <a:srgbClr val="FFFFFF"/>
                </a:solidFill>
                <a:effectLst/>
                <a:uLnTx/>
                <a:uFillTx/>
                <a:latin typeface="Arial"/>
                <a:ea typeface="Arial"/>
                <a:cs typeface="Arial"/>
                <a:sym typeface="Arial"/>
              </a:rPr>
              <a:t>Several areas of use for robots in elderly care were identified, including, for example, affective therapy, cognitive training, social facilitation, companionship, physiological therapy, household tasks, personal care tasks, companionship tasks, and communication tasks.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5000"/>
              </a:lnSpc>
              <a:spcBef>
                <a:spcPts val="500"/>
              </a:spcBef>
              <a:spcAft>
                <a:spcPts val="0"/>
              </a:spcAft>
              <a:buClr>
                <a:srgbClr val="000000"/>
              </a:buClr>
              <a:buSzTx/>
              <a:buFont typeface="Arial"/>
              <a:buNone/>
              <a:tabLst/>
              <a:defRPr/>
            </a:pPr>
            <a:r>
              <a:rPr kumimoji="0" lang="de" sz="1600" b="0" i="0" u="none" strike="noStrike" kern="0" cap="none" spc="0" normalizeH="0" baseline="0" noProof="0">
                <a:ln>
                  <a:noFill/>
                </a:ln>
                <a:solidFill>
                  <a:srgbClr val="FFFFFF"/>
                </a:solidFill>
                <a:effectLst/>
                <a:uLnTx/>
                <a:uFillTx/>
                <a:latin typeface="Arial"/>
                <a:ea typeface="Arial"/>
                <a:cs typeface="Arial"/>
                <a:sym typeface="Arial"/>
              </a:rPr>
              <a:t>While robots may not address the nursing shortage, they hold promise in the future for alleviating your routine tasks as caregiver by assisting with patient lifting and transfers or delivering refreshments.</a:t>
            </a: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9" name="Google Shape;479;p57"/>
          <p:cNvSpPr txBox="1"/>
          <p:nvPr/>
        </p:nvSpPr>
        <p:spPr>
          <a:xfrm>
            <a:off x="595913" y="280972"/>
            <a:ext cx="7179292"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Summary</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935916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30" name="Google Shape;330;p50"/>
          <p:cNvSpPr txBox="1"/>
          <p:nvPr/>
        </p:nvSpPr>
        <p:spPr>
          <a:xfrm>
            <a:off x="1070138" y="1017049"/>
            <a:ext cx="7260900" cy="538513"/>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Clr>
                <a:srgbClr val="000000"/>
              </a:buClr>
              <a:buSzPts val="2500"/>
              <a:buFont typeface="Arial"/>
              <a:buNone/>
            </a:pPr>
            <a:r>
              <a:rPr lang="de" sz="2500" b="1" i="0" u="none" strike="noStrike" cap="none">
                <a:solidFill>
                  <a:srgbClr val="FFC000"/>
                </a:solidFill>
                <a:latin typeface="Gill Sans"/>
                <a:ea typeface="Gill Sans"/>
                <a:cs typeface="Gill Sans"/>
                <a:sym typeface="Gill Sans"/>
              </a:rPr>
              <a:t>AI-supported tools in general</a:t>
            </a:r>
            <a:endParaRPr sz="700" b="0" i="0" u="none" strike="noStrike" cap="none">
              <a:solidFill>
                <a:srgbClr val="FFC000"/>
              </a:solidFill>
              <a:latin typeface="Arial"/>
              <a:ea typeface="Arial"/>
              <a:cs typeface="Arial"/>
              <a:sym typeface="Arial"/>
            </a:endParaRPr>
          </a:p>
        </p:txBody>
      </p:sp>
      <p:sp>
        <p:nvSpPr>
          <p:cNvPr id="331" name="Google Shape;331;p50"/>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700" b="1" i="0" u="none" strike="noStrike" cap="none">
                <a:solidFill>
                  <a:srgbClr val="379C73"/>
                </a:solidFill>
                <a:latin typeface="Gill Sans"/>
                <a:ea typeface="Gill Sans"/>
                <a:cs typeface="Gill Sans"/>
                <a:sym typeface="Gill Sans"/>
              </a:rPr>
              <a:t>What digital tools could you use at work</a:t>
            </a:r>
            <a:endParaRPr sz="2700" b="1" i="0" u="none" strike="noStrike" cap="none">
              <a:solidFill>
                <a:srgbClr val="379C73"/>
              </a:solidFill>
              <a:latin typeface="Gill Sans"/>
              <a:ea typeface="Gill Sans"/>
              <a:cs typeface="Gill Sans"/>
              <a:sym typeface="Gill Sans"/>
            </a:endParaRPr>
          </a:p>
        </p:txBody>
      </p:sp>
      <p:sp>
        <p:nvSpPr>
          <p:cNvPr id="332" name="Google Shape;332;p50"/>
          <p:cNvSpPr/>
          <p:nvPr/>
        </p:nvSpPr>
        <p:spPr>
          <a:xfrm>
            <a:off x="408332" y="2213787"/>
            <a:ext cx="8242749" cy="1741995"/>
          </a:xfrm>
          <a:prstGeom prst="rect">
            <a:avLst/>
          </a:prstGeom>
          <a:noFill/>
          <a:ln>
            <a:noFill/>
          </a:ln>
        </p:spPr>
        <p:txBody>
          <a:bodyPr spcFirstLastPara="1" wrap="square" lIns="45725" tIns="22850" rIns="45725" bIns="22850" anchor="t" anchorCtr="0">
            <a:noAutofit/>
          </a:bodyPr>
          <a:lstStyle/>
          <a:p>
            <a:pPr marL="0" marR="0" lvl="0" indent="0" algn="just" rtl="0">
              <a:lnSpc>
                <a:spcPct val="139972"/>
              </a:lnSpc>
              <a:spcBef>
                <a:spcPts val="0"/>
              </a:spcBef>
              <a:spcAft>
                <a:spcPts val="0"/>
              </a:spcAft>
              <a:buNone/>
            </a:pPr>
            <a:r>
              <a:rPr lang="de" sz="1700" b="0" i="0" u="none" strike="noStrike" cap="none">
                <a:solidFill>
                  <a:srgbClr val="595959"/>
                </a:solidFill>
                <a:latin typeface="Arial"/>
                <a:ea typeface="Arial"/>
                <a:cs typeface="Arial"/>
                <a:sym typeface="Arial"/>
              </a:rPr>
              <a:t>Now that you had the opportunity to try out a AI-supported tool that simplifies care documentation, do you think that artificial intelligence is an option for the future?</a:t>
            </a:r>
            <a:endParaRPr sz="700"/>
          </a:p>
          <a:p>
            <a:pPr marL="0" marR="0" lvl="0" indent="0" algn="just" rtl="0">
              <a:lnSpc>
                <a:spcPct val="139972"/>
              </a:lnSpc>
              <a:spcBef>
                <a:spcPts val="600"/>
              </a:spcBef>
              <a:spcAft>
                <a:spcPts val="0"/>
              </a:spcAft>
              <a:buNone/>
            </a:pPr>
            <a:endParaRPr sz="1700" b="0" i="0" u="none" strike="noStrike" cap="none">
              <a:solidFill>
                <a:srgbClr val="595959"/>
              </a:solidFill>
              <a:latin typeface="Arial"/>
              <a:ea typeface="Arial"/>
              <a:cs typeface="Arial"/>
              <a:sym typeface="Arial"/>
            </a:endParaRPr>
          </a:p>
          <a:p>
            <a:pPr marL="0" marR="0" lvl="0" indent="0" algn="ctr" rtl="0">
              <a:lnSpc>
                <a:spcPct val="139972"/>
              </a:lnSpc>
              <a:spcBef>
                <a:spcPts val="600"/>
              </a:spcBef>
              <a:spcAft>
                <a:spcPts val="600"/>
              </a:spcAft>
              <a:buNone/>
            </a:pPr>
            <a:r>
              <a:rPr lang="de" sz="1700" b="1" i="0" u="none" strike="noStrike" cap="none">
                <a:solidFill>
                  <a:srgbClr val="379C73"/>
                </a:solidFill>
                <a:latin typeface="Arial"/>
                <a:ea typeface="Arial"/>
                <a:cs typeface="Arial"/>
                <a:sym typeface="Arial"/>
              </a:rPr>
              <a:t>Do you see the benefits of aplying such tools in your daily work?</a:t>
            </a:r>
            <a:endParaRPr sz="1700" b="1" i="0" u="none" strike="noStrike" cap="none">
              <a:solidFill>
                <a:srgbClr val="379C73"/>
              </a:solidFill>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83"/>
        <p:cNvGrpSpPr/>
        <p:nvPr/>
      </p:nvGrpSpPr>
      <p:grpSpPr>
        <a:xfrm>
          <a:off x="0" y="0"/>
          <a:ext cx="0" cy="0"/>
          <a:chOff x="0" y="0"/>
          <a:chExt cx="0" cy="0"/>
        </a:xfrm>
      </p:grpSpPr>
      <p:grpSp>
        <p:nvGrpSpPr>
          <p:cNvPr id="484" name="Google Shape;484;p58"/>
          <p:cNvGrpSpPr/>
          <p:nvPr/>
        </p:nvGrpSpPr>
        <p:grpSpPr>
          <a:xfrm>
            <a:off x="0" y="749145"/>
            <a:ext cx="9144000" cy="4394356"/>
            <a:chOff x="0" y="-38100"/>
            <a:chExt cx="4816593" cy="2314722"/>
          </a:xfrm>
        </p:grpSpPr>
        <p:sp>
          <p:nvSpPr>
            <p:cNvPr id="485" name="Google Shape;485;p58"/>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86" name="Google Shape;486;p58"/>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87" name="Google Shape;487;p5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88" name="Google Shape;488;p58"/>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9" name="Google Shape;489;p58"/>
          <p:cNvSpPr txBox="1"/>
          <p:nvPr/>
        </p:nvSpPr>
        <p:spPr>
          <a:xfrm>
            <a:off x="641526" y="2038375"/>
            <a:ext cx="5700000" cy="18318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5800"/>
              <a:buFont typeface="Arial"/>
              <a:buNone/>
              <a:tabLst/>
              <a:defRPr/>
            </a:pPr>
            <a:r>
              <a:rPr kumimoji="0" lang="de" sz="5800" b="1" i="0" u="none" strike="noStrike" kern="0" cap="none" spc="0" normalizeH="0" baseline="0" noProof="0">
                <a:ln>
                  <a:noFill/>
                </a:ln>
                <a:solidFill>
                  <a:srgbClr val="3F3F3F"/>
                </a:solidFill>
                <a:effectLst/>
                <a:uLnTx/>
                <a:uFillTx/>
                <a:latin typeface="Arial"/>
                <a:ea typeface="Arial"/>
                <a:cs typeface="Arial"/>
                <a:sym typeface="Arial"/>
              </a:rPr>
              <a:t>Time for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5800"/>
              <a:buFont typeface="Arial"/>
              <a:buNone/>
              <a:tabLst/>
              <a:defRPr/>
            </a:pPr>
            <a:r>
              <a:rPr kumimoji="0" lang="de" sz="5800" b="1" i="0" u="none" strike="noStrike" kern="0" cap="none" spc="0" normalizeH="0" baseline="0" noProof="0">
                <a:ln>
                  <a:noFill/>
                </a:ln>
                <a:solidFill>
                  <a:srgbClr val="339966"/>
                </a:solidFill>
                <a:effectLst/>
                <a:uLnTx/>
                <a:uFillTx/>
                <a:latin typeface="Arial"/>
                <a:ea typeface="Arial"/>
                <a:cs typeface="Arial"/>
                <a:sym typeface="Arial"/>
              </a:rPr>
              <a:t>Self-Reflection</a:t>
            </a:r>
            <a:endParaRPr kumimoji="0" sz="5800" b="1" i="0" u="none" strike="noStrike" kern="0" cap="none" spc="0" normalizeH="0" baseline="0" noProof="0">
              <a:ln>
                <a:noFill/>
              </a:ln>
              <a:solidFill>
                <a:srgbClr val="339966"/>
              </a:solidFill>
              <a:effectLst/>
              <a:uLnTx/>
              <a:uFillTx/>
              <a:latin typeface="Arial"/>
              <a:ea typeface="Arial"/>
              <a:cs typeface="Arial"/>
              <a:sym typeface="Arial"/>
            </a:endParaRPr>
          </a:p>
        </p:txBody>
      </p:sp>
      <p:sp>
        <p:nvSpPr>
          <p:cNvPr id="490" name="Google Shape;490;p58"/>
          <p:cNvSpPr txBox="1"/>
          <p:nvPr/>
        </p:nvSpPr>
        <p:spPr>
          <a:xfrm>
            <a:off x="6454617"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Tree>
    <p:extLst>
      <p:ext uri="{BB962C8B-B14F-4D97-AF65-F5344CB8AC3E}">
        <p14:creationId xmlns:p14="http://schemas.microsoft.com/office/powerpoint/2010/main" val="23235813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94"/>
        <p:cNvGrpSpPr/>
        <p:nvPr/>
      </p:nvGrpSpPr>
      <p:grpSpPr>
        <a:xfrm>
          <a:off x="0" y="0"/>
          <a:ext cx="0" cy="0"/>
          <a:chOff x="0" y="0"/>
          <a:chExt cx="0" cy="0"/>
        </a:xfrm>
      </p:grpSpPr>
      <p:grpSp>
        <p:nvGrpSpPr>
          <p:cNvPr id="495" name="Google Shape;495;p59"/>
          <p:cNvGrpSpPr/>
          <p:nvPr/>
        </p:nvGrpSpPr>
        <p:grpSpPr>
          <a:xfrm>
            <a:off x="0" y="749145"/>
            <a:ext cx="9144000" cy="4394356"/>
            <a:chOff x="0" y="-38100"/>
            <a:chExt cx="4816593" cy="2314722"/>
          </a:xfrm>
        </p:grpSpPr>
        <p:sp>
          <p:nvSpPr>
            <p:cNvPr id="496" name="Google Shape;496;p5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97" name="Google Shape;497;p59"/>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98" name="Google Shape;498;p5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99" name="Google Shape;499;p59"/>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0" name="Google Shape;500;p59"/>
          <p:cNvSpPr txBox="1"/>
          <p:nvPr/>
        </p:nvSpPr>
        <p:spPr>
          <a:xfrm>
            <a:off x="454192" y="1752631"/>
            <a:ext cx="8131009" cy="2169825"/>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 sz="2400" b="0" i="0" u="none" strike="noStrike" kern="0" cap="none" spc="0" normalizeH="0" baseline="0" noProof="0">
                <a:ln>
                  <a:noFill/>
                </a:ln>
                <a:solidFill>
                  <a:srgbClr val="595959"/>
                </a:solidFill>
                <a:effectLst/>
                <a:uLnTx/>
                <a:uFillTx/>
                <a:latin typeface="Arial"/>
                <a:ea typeface="Arial"/>
                <a:cs typeface="Arial"/>
                <a:sym typeface="Arial"/>
              </a:rPr>
              <a:t>Next on, you will see questions related to the content of this unit.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0" i="0" u="none" strike="noStrike" kern="0" cap="none" spc="0" normalizeH="0" baseline="0" noProof="0">
                <a:ln>
                  <a:noFill/>
                </a:ln>
                <a:solidFill>
                  <a:srgbClr val="000000"/>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1" i="0" u="none" strike="noStrike" kern="0" cap="none" spc="0" normalizeH="0" baseline="0" noProof="0">
                <a:ln>
                  <a:noFill/>
                </a:ln>
                <a:solidFill>
                  <a:srgbClr val="FFC000"/>
                </a:solidFill>
                <a:effectLst/>
                <a:uLnTx/>
                <a:uFillTx/>
                <a:latin typeface="Arial"/>
                <a:ea typeface="Arial"/>
                <a:cs typeface="Arial"/>
                <a:sym typeface="Arial"/>
              </a:rPr>
              <a:t>Reflect on the questions and answer them in writing in your (digital) journal!</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17222541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504"/>
        <p:cNvGrpSpPr/>
        <p:nvPr/>
      </p:nvGrpSpPr>
      <p:grpSpPr>
        <a:xfrm>
          <a:off x="0" y="0"/>
          <a:ext cx="0" cy="0"/>
          <a:chOff x="0" y="0"/>
          <a:chExt cx="0" cy="0"/>
        </a:xfrm>
      </p:grpSpPr>
      <p:grpSp>
        <p:nvGrpSpPr>
          <p:cNvPr id="505" name="Google Shape;505;p60"/>
          <p:cNvGrpSpPr/>
          <p:nvPr/>
        </p:nvGrpSpPr>
        <p:grpSpPr>
          <a:xfrm>
            <a:off x="0" y="-72331"/>
            <a:ext cx="3153688" cy="5215831"/>
            <a:chOff x="0" y="-38100"/>
            <a:chExt cx="1661202" cy="2747433"/>
          </a:xfrm>
        </p:grpSpPr>
        <p:sp>
          <p:nvSpPr>
            <p:cNvPr id="506" name="Google Shape;506;p60"/>
            <p:cNvSpPr/>
            <p:nvPr/>
          </p:nvSpPr>
          <p:spPr>
            <a:xfrm>
              <a:off x="0" y="0"/>
              <a:ext cx="1661202" cy="2709333"/>
            </a:xfrm>
            <a:custGeom>
              <a:avLst/>
              <a:gdLst/>
              <a:ahLst/>
              <a:cxnLst/>
              <a:rect l="l" t="t" r="r" b="b"/>
              <a:pathLst>
                <a:path w="1661202" h="2709333" extrusionOk="0">
                  <a:moveTo>
                    <a:pt x="0" y="0"/>
                  </a:moveTo>
                  <a:lnTo>
                    <a:pt x="1661202" y="0"/>
                  </a:lnTo>
                  <a:lnTo>
                    <a:pt x="1661202" y="2709333"/>
                  </a:lnTo>
                  <a:lnTo>
                    <a:pt x="0" y="2709333"/>
                  </a:lnTo>
                  <a:close/>
                </a:path>
              </a:pathLst>
            </a:custGeom>
            <a:solidFill>
              <a:srgbClr val="FFFFFF"/>
            </a:solidFill>
            <a:ln>
              <a:noFill/>
            </a:ln>
          </p:spPr>
        </p:sp>
        <p:sp>
          <p:nvSpPr>
            <p:cNvPr id="507" name="Google Shape;507;p60"/>
            <p:cNvSpPr txBox="1"/>
            <p:nvPr/>
          </p:nvSpPr>
          <p:spPr>
            <a:xfrm>
              <a:off x="0" y="-38100"/>
              <a:ext cx="1661202" cy="2747433"/>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508" name="Google Shape;508;p6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09" name="Google Shape;509;p60"/>
          <p:cNvSpPr txBox="1"/>
          <p:nvPr/>
        </p:nvSpPr>
        <p:spPr>
          <a:xfrm>
            <a:off x="3488071" y="280972"/>
            <a:ext cx="4215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0" name="Google Shape;510;p60"/>
          <p:cNvSpPr txBox="1"/>
          <p:nvPr/>
        </p:nvSpPr>
        <p:spPr>
          <a:xfrm>
            <a:off x="3474879" y="1178290"/>
            <a:ext cx="5540537" cy="392107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As a caretaker, what tools and robotics do you believe would be beneficial for your work? Why do you think they would be useful?</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How can robotics and physical support help to improve the quality of care services and the working conditions in the care sector?</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How confident do you feel in using the tools and robotics available to you? Are there areas where you feel you need more training? If so, which areas?</a:t>
            </a: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11" name="Google Shape;511;p6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512" name="Google Shape;512;p60"/>
          <p:cNvPicPr preferRelativeResize="0"/>
          <p:nvPr/>
        </p:nvPicPr>
        <p:blipFill rotWithShape="1">
          <a:blip r:embed="rId4">
            <a:alphaModFix/>
          </a:blip>
          <a:srcRect/>
          <a:stretch/>
        </p:blipFill>
        <p:spPr>
          <a:xfrm>
            <a:off x="92882" y="1223077"/>
            <a:ext cx="2967923" cy="2967923"/>
          </a:xfrm>
          <a:prstGeom prst="rect">
            <a:avLst/>
          </a:prstGeom>
          <a:noFill/>
          <a:ln>
            <a:noFill/>
          </a:ln>
        </p:spPr>
      </p:pic>
    </p:spTree>
    <p:extLst>
      <p:ext uri="{BB962C8B-B14F-4D97-AF65-F5344CB8AC3E}">
        <p14:creationId xmlns:p14="http://schemas.microsoft.com/office/powerpoint/2010/main" val="84308708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1"/>
          <p:cNvSpPr txBox="1">
            <a:spLocks noGrp="1"/>
          </p:cNvSpPr>
          <p:nvPr>
            <p:ph type="ftr" idx="11"/>
          </p:nvPr>
        </p:nvSpPr>
        <p:spPr>
          <a:xfrm>
            <a:off x="4443416" y="2686610"/>
            <a:ext cx="4572000" cy="656664"/>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900" b="0" i="0" u="none" strike="noStrike" kern="0" cap="none" spc="0" normalizeH="0" baseline="0" noProof="0">
                <a:ln>
                  <a:noFill/>
                </a:ln>
                <a:solidFill>
                  <a:srgbClr val="FFC000"/>
                </a:solidFill>
                <a:effectLst/>
                <a:uLnTx/>
                <a:uFillTx/>
                <a:latin typeface="Gill Sans"/>
                <a:ea typeface="Gill Sans"/>
                <a:cs typeface="Gill Sans"/>
                <a:sym typeface="Gill Sans"/>
              </a:rPr>
              <a:t>Well done!</a:t>
            </a:r>
            <a:endParaRPr kumimoji="0" sz="6900" b="0" i="0" u="none" strike="noStrike" kern="0" cap="none" spc="0" normalizeH="0" baseline="0" noProof="0">
              <a:ln>
                <a:noFill/>
              </a:ln>
              <a:solidFill>
                <a:srgbClr val="FFC000"/>
              </a:solidFill>
              <a:effectLst/>
              <a:uLnTx/>
              <a:uFillTx/>
              <a:latin typeface="Gill Sans"/>
              <a:ea typeface="Gill Sans"/>
              <a:cs typeface="Gill Sans"/>
              <a:sym typeface="Gill Sans"/>
            </a:endParaRPr>
          </a:p>
        </p:txBody>
      </p:sp>
      <p:pic>
        <p:nvPicPr>
          <p:cNvPr id="518" name="Google Shape;518;p61"/>
          <p:cNvPicPr preferRelativeResize="0"/>
          <p:nvPr/>
        </p:nvPicPr>
        <p:blipFill rotWithShape="1">
          <a:blip r:embed="rId3">
            <a:alphaModFix/>
          </a:blip>
          <a:srcRect/>
          <a:stretch/>
        </p:blipFill>
        <p:spPr>
          <a:xfrm>
            <a:off x="638175" y="1902946"/>
            <a:ext cx="3143250" cy="3143250"/>
          </a:xfrm>
          <a:prstGeom prst="rect">
            <a:avLst/>
          </a:prstGeom>
          <a:noFill/>
          <a:ln>
            <a:noFill/>
          </a:ln>
        </p:spPr>
      </p:pic>
      <p:sp>
        <p:nvSpPr>
          <p:cNvPr id="519" name="Google Shape;519;p61"/>
          <p:cNvSpPr txBox="1"/>
          <p:nvPr/>
        </p:nvSpPr>
        <p:spPr>
          <a:xfrm>
            <a:off x="771525" y="657225"/>
            <a:ext cx="7048500" cy="969496"/>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0" i="0" u="none" strike="noStrike" kern="0" cap="none" spc="0" normalizeH="0" baseline="0" noProof="0">
                <a:ln>
                  <a:noFill/>
                </a:ln>
                <a:solidFill>
                  <a:srgbClr val="339966"/>
                </a:solidFill>
                <a:effectLst/>
                <a:uLnTx/>
                <a:uFillTx/>
                <a:latin typeface="Gill Sans"/>
                <a:ea typeface="Gill Sans"/>
                <a:cs typeface="Gill Sans"/>
                <a:sym typeface="Gill Sans"/>
              </a:rPr>
              <a:t>Congratulations</a:t>
            </a:r>
            <a:r>
              <a:rPr kumimoji="0" lang="de" sz="3000" b="0" i="0" u="none" strike="noStrike" kern="0" cap="none" spc="0" normalizeH="0" baseline="0" noProof="0">
                <a:ln>
                  <a:noFill/>
                </a:ln>
                <a:solidFill>
                  <a:srgbClr val="595959"/>
                </a:solidFill>
                <a:effectLst/>
                <a:uLnTx/>
                <a:uFillTx/>
                <a:latin typeface="Gill Sans"/>
                <a:ea typeface="Gill Sans"/>
                <a:cs typeface="Gill Sans"/>
                <a:sym typeface="Gill Sans"/>
              </a:rPr>
              <a:t>, you completed Unit 4 of the Module 3.</a:t>
            </a:r>
            <a:endParaRPr kumimoji="0" sz="3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520" name="Google Shape;520;p6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4">
              <a:alphaModFix/>
            </a:blip>
            <a:stretch>
              <a:fillRect/>
            </a:stretch>
          </a:blipFill>
          <a:ln>
            <a:noFill/>
          </a:ln>
        </p:spPr>
      </p:sp>
    </p:spTree>
    <p:extLst>
      <p:ext uri="{BB962C8B-B14F-4D97-AF65-F5344CB8AC3E}">
        <p14:creationId xmlns:p14="http://schemas.microsoft.com/office/powerpoint/2010/main" val="299327188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524"/>
        <p:cNvGrpSpPr/>
        <p:nvPr/>
      </p:nvGrpSpPr>
      <p:grpSpPr>
        <a:xfrm>
          <a:off x="0" y="0"/>
          <a:ext cx="0" cy="0"/>
          <a:chOff x="0" y="0"/>
          <a:chExt cx="0" cy="0"/>
        </a:xfrm>
      </p:grpSpPr>
      <p:sp>
        <p:nvSpPr>
          <p:cNvPr id="525" name="Google Shape;525;p62"/>
          <p:cNvSpPr/>
          <p:nvPr/>
        </p:nvSpPr>
        <p:spPr>
          <a:xfrm>
            <a:off x="3318625" y="223250"/>
            <a:ext cx="2156978" cy="864686"/>
          </a:xfrm>
          <a:custGeom>
            <a:avLst/>
            <a:gdLst/>
            <a:ahLst/>
            <a:cxnLst/>
            <a:rect l="l" t="t" r="r" b="b"/>
            <a:pathLst>
              <a:path w="7772894" h="4243854" extrusionOk="0">
                <a:moveTo>
                  <a:pt x="0" y="0"/>
                </a:moveTo>
                <a:lnTo>
                  <a:pt x="7772894" y="0"/>
                </a:lnTo>
                <a:lnTo>
                  <a:pt x="7772894" y="4243854"/>
                </a:lnTo>
                <a:lnTo>
                  <a:pt x="0" y="4243854"/>
                </a:lnTo>
                <a:lnTo>
                  <a:pt x="0" y="0"/>
                </a:lnTo>
                <a:close/>
              </a:path>
            </a:pathLst>
          </a:custGeom>
          <a:blipFill rotWithShape="1">
            <a:blip r:embed="rId3">
              <a:alphaModFix/>
            </a:blip>
            <a:stretch>
              <a:fillRect/>
            </a:stretch>
          </a:blipFill>
          <a:ln>
            <a:noFill/>
          </a:ln>
        </p:spPr>
      </p:sp>
      <p:grpSp>
        <p:nvGrpSpPr>
          <p:cNvPr id="526" name="Google Shape;526;p62"/>
          <p:cNvGrpSpPr/>
          <p:nvPr/>
        </p:nvGrpSpPr>
        <p:grpSpPr>
          <a:xfrm>
            <a:off x="0" y="2983474"/>
            <a:ext cx="9144000" cy="2160026"/>
            <a:chOff x="0" y="-38100"/>
            <a:chExt cx="4816593" cy="1137791"/>
          </a:xfrm>
        </p:grpSpPr>
        <p:sp>
          <p:nvSpPr>
            <p:cNvPr id="527" name="Google Shape;527;p62"/>
            <p:cNvSpPr/>
            <p:nvPr/>
          </p:nvSpPr>
          <p:spPr>
            <a:xfrm>
              <a:off x="0" y="0"/>
              <a:ext cx="4816592" cy="1099691"/>
            </a:xfrm>
            <a:custGeom>
              <a:avLst/>
              <a:gdLst/>
              <a:ahLst/>
              <a:cxnLst/>
              <a:rect l="l" t="t" r="r" b="b"/>
              <a:pathLst>
                <a:path w="4816592" h="1099691" extrusionOk="0">
                  <a:moveTo>
                    <a:pt x="0" y="0"/>
                  </a:moveTo>
                  <a:lnTo>
                    <a:pt x="4816592" y="0"/>
                  </a:lnTo>
                  <a:lnTo>
                    <a:pt x="4816592" y="1099691"/>
                  </a:lnTo>
                  <a:lnTo>
                    <a:pt x="0" y="1099691"/>
                  </a:lnTo>
                  <a:close/>
                </a:path>
              </a:pathLst>
            </a:custGeom>
            <a:solidFill>
              <a:srgbClr val="FFFFFF"/>
            </a:solidFill>
            <a:ln>
              <a:noFill/>
            </a:ln>
          </p:spPr>
        </p:sp>
        <p:sp>
          <p:nvSpPr>
            <p:cNvPr id="528" name="Google Shape;528;p62"/>
            <p:cNvSpPr txBox="1"/>
            <p:nvPr/>
          </p:nvSpPr>
          <p:spPr>
            <a:xfrm>
              <a:off x="0" y="-38100"/>
              <a:ext cx="4816593" cy="1137791"/>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cxnSp>
        <p:nvCxnSpPr>
          <p:cNvPr id="529" name="Google Shape;529;p62"/>
          <p:cNvCxnSpPr/>
          <p:nvPr/>
        </p:nvCxnSpPr>
        <p:spPr>
          <a:xfrm>
            <a:off x="1300469" y="4085365"/>
            <a:ext cx="6543062" cy="9525"/>
          </a:xfrm>
          <a:prstGeom prst="straightConnector1">
            <a:avLst/>
          </a:prstGeom>
          <a:noFill/>
          <a:ln w="19050" cap="flat" cmpd="sng">
            <a:solidFill>
              <a:srgbClr val="000000"/>
            </a:solidFill>
            <a:prstDash val="solid"/>
            <a:round/>
            <a:headEnd type="none" w="sm" len="sm"/>
            <a:tailEnd type="none" w="sm" len="sm"/>
          </a:ln>
        </p:spPr>
      </p:cxnSp>
      <p:sp>
        <p:nvSpPr>
          <p:cNvPr id="530" name="Google Shape;530;p62"/>
          <p:cNvSpPr/>
          <p:nvPr/>
        </p:nvSpPr>
        <p:spPr>
          <a:xfrm>
            <a:off x="6317433" y="4361590"/>
            <a:ext cx="2312217" cy="462353"/>
          </a:xfrm>
          <a:custGeom>
            <a:avLst/>
            <a:gdLst/>
            <a:ahLst/>
            <a:cxnLst/>
            <a:rect l="l" t="t" r="r" b="b"/>
            <a:pathLst>
              <a:path w="4624433" h="924705" extrusionOk="0">
                <a:moveTo>
                  <a:pt x="0" y="0"/>
                </a:moveTo>
                <a:lnTo>
                  <a:pt x="4624433" y="0"/>
                </a:lnTo>
                <a:lnTo>
                  <a:pt x="4624433" y="924705"/>
                </a:lnTo>
                <a:lnTo>
                  <a:pt x="0" y="924705"/>
                </a:lnTo>
                <a:lnTo>
                  <a:pt x="0" y="0"/>
                </a:lnTo>
                <a:close/>
              </a:path>
            </a:pathLst>
          </a:custGeom>
          <a:blipFill rotWithShape="1">
            <a:blip r:embed="rId4">
              <a:alphaModFix/>
            </a:blip>
            <a:stretch>
              <a:fillRect t="-4830"/>
            </a:stretch>
          </a:blipFill>
          <a:ln>
            <a:noFill/>
          </a:ln>
        </p:spPr>
      </p:sp>
      <p:grpSp>
        <p:nvGrpSpPr>
          <p:cNvPr id="531" name="Google Shape;531;p62"/>
          <p:cNvGrpSpPr/>
          <p:nvPr/>
        </p:nvGrpSpPr>
        <p:grpSpPr>
          <a:xfrm>
            <a:off x="1894726" y="3243330"/>
            <a:ext cx="5434499" cy="575334"/>
            <a:chOff x="0" y="0"/>
            <a:chExt cx="14491997" cy="1534226"/>
          </a:xfrm>
        </p:grpSpPr>
        <p:sp>
          <p:nvSpPr>
            <p:cNvPr id="532" name="Google Shape;532;p62"/>
            <p:cNvSpPr/>
            <p:nvPr/>
          </p:nvSpPr>
          <p:spPr>
            <a:xfrm>
              <a:off x="0" y="584095"/>
              <a:ext cx="2284032" cy="755487"/>
            </a:xfrm>
            <a:custGeom>
              <a:avLst/>
              <a:gdLst/>
              <a:ahLst/>
              <a:cxnLst/>
              <a:rect l="l" t="t" r="r" b="b"/>
              <a:pathLst>
                <a:path w="2284032" h="755487" extrusionOk="0">
                  <a:moveTo>
                    <a:pt x="0" y="0"/>
                  </a:moveTo>
                  <a:lnTo>
                    <a:pt x="2284032" y="0"/>
                  </a:lnTo>
                  <a:lnTo>
                    <a:pt x="2284032" y="755487"/>
                  </a:lnTo>
                  <a:lnTo>
                    <a:pt x="0" y="755487"/>
                  </a:lnTo>
                  <a:lnTo>
                    <a:pt x="0" y="0"/>
                  </a:lnTo>
                  <a:close/>
                </a:path>
              </a:pathLst>
            </a:custGeom>
            <a:blipFill rotWithShape="1">
              <a:blip r:embed="rId5">
                <a:alphaModFix/>
              </a:blip>
              <a:stretch>
                <a:fillRect/>
              </a:stretch>
            </a:blipFill>
            <a:ln>
              <a:noFill/>
            </a:ln>
          </p:spPr>
        </p:sp>
        <p:sp>
          <p:nvSpPr>
            <p:cNvPr id="533" name="Google Shape;533;p62"/>
            <p:cNvSpPr/>
            <p:nvPr/>
          </p:nvSpPr>
          <p:spPr>
            <a:xfrm>
              <a:off x="3060039" y="358267"/>
              <a:ext cx="2304739" cy="981315"/>
            </a:xfrm>
            <a:custGeom>
              <a:avLst/>
              <a:gdLst/>
              <a:ahLst/>
              <a:cxnLst/>
              <a:rect l="l" t="t" r="r" b="b"/>
              <a:pathLst>
                <a:path w="2304739" h="981315" extrusionOk="0">
                  <a:moveTo>
                    <a:pt x="0" y="0"/>
                  </a:moveTo>
                  <a:lnTo>
                    <a:pt x="2304739" y="0"/>
                  </a:lnTo>
                  <a:lnTo>
                    <a:pt x="2304739" y="981315"/>
                  </a:lnTo>
                  <a:lnTo>
                    <a:pt x="0" y="981315"/>
                  </a:lnTo>
                  <a:lnTo>
                    <a:pt x="0" y="0"/>
                  </a:lnTo>
                  <a:close/>
                </a:path>
              </a:pathLst>
            </a:custGeom>
            <a:blipFill rotWithShape="1">
              <a:blip r:embed="rId6">
                <a:alphaModFix/>
              </a:blip>
              <a:stretch>
                <a:fillRect/>
              </a:stretch>
            </a:blipFill>
            <a:ln>
              <a:noFill/>
            </a:ln>
          </p:spPr>
        </p:sp>
        <p:sp>
          <p:nvSpPr>
            <p:cNvPr id="534" name="Google Shape;534;p62"/>
            <p:cNvSpPr/>
            <p:nvPr/>
          </p:nvSpPr>
          <p:spPr>
            <a:xfrm>
              <a:off x="6372655" y="194644"/>
              <a:ext cx="905265" cy="1339582"/>
            </a:xfrm>
            <a:custGeom>
              <a:avLst/>
              <a:gdLst/>
              <a:ahLst/>
              <a:cxnLst/>
              <a:rect l="l" t="t" r="r" b="b"/>
              <a:pathLst>
                <a:path w="905265" h="1339582" extrusionOk="0">
                  <a:moveTo>
                    <a:pt x="0" y="0"/>
                  </a:moveTo>
                  <a:lnTo>
                    <a:pt x="905265" y="0"/>
                  </a:lnTo>
                  <a:lnTo>
                    <a:pt x="905265" y="1339582"/>
                  </a:lnTo>
                  <a:lnTo>
                    <a:pt x="0" y="1339582"/>
                  </a:lnTo>
                  <a:lnTo>
                    <a:pt x="0" y="0"/>
                  </a:lnTo>
                  <a:close/>
                </a:path>
              </a:pathLst>
            </a:custGeom>
            <a:blipFill rotWithShape="1">
              <a:blip r:embed="rId7">
                <a:alphaModFix/>
              </a:blip>
              <a:stretch>
                <a:fillRect/>
              </a:stretch>
            </a:blipFill>
            <a:ln>
              <a:noFill/>
            </a:ln>
          </p:spPr>
        </p:sp>
        <p:sp>
          <p:nvSpPr>
            <p:cNvPr id="535" name="Google Shape;535;p62"/>
            <p:cNvSpPr/>
            <p:nvPr/>
          </p:nvSpPr>
          <p:spPr>
            <a:xfrm>
              <a:off x="8219339" y="358267"/>
              <a:ext cx="3308396" cy="1012335"/>
            </a:xfrm>
            <a:custGeom>
              <a:avLst/>
              <a:gdLst/>
              <a:ahLst/>
              <a:cxnLst/>
              <a:rect l="l" t="t" r="r" b="b"/>
              <a:pathLst>
                <a:path w="3308396" h="1012335" extrusionOk="0">
                  <a:moveTo>
                    <a:pt x="0" y="0"/>
                  </a:moveTo>
                  <a:lnTo>
                    <a:pt x="3308396" y="0"/>
                  </a:lnTo>
                  <a:lnTo>
                    <a:pt x="3308396" y="1012335"/>
                  </a:lnTo>
                  <a:lnTo>
                    <a:pt x="0" y="1012335"/>
                  </a:lnTo>
                  <a:lnTo>
                    <a:pt x="0" y="0"/>
                  </a:lnTo>
                  <a:close/>
                </a:path>
              </a:pathLst>
            </a:custGeom>
            <a:blipFill rotWithShape="1">
              <a:blip r:embed="rId8">
                <a:alphaModFix/>
              </a:blip>
              <a:stretch>
                <a:fillRect/>
              </a:stretch>
            </a:blipFill>
            <a:ln>
              <a:noFill/>
            </a:ln>
          </p:spPr>
        </p:sp>
        <p:sp>
          <p:nvSpPr>
            <p:cNvPr id="536" name="Google Shape;536;p62"/>
            <p:cNvSpPr/>
            <p:nvPr/>
          </p:nvSpPr>
          <p:spPr>
            <a:xfrm>
              <a:off x="11935855" y="0"/>
              <a:ext cx="2556142" cy="1339582"/>
            </a:xfrm>
            <a:custGeom>
              <a:avLst/>
              <a:gdLst/>
              <a:ahLst/>
              <a:cxnLst/>
              <a:rect l="l" t="t" r="r" b="b"/>
              <a:pathLst>
                <a:path w="2556142" h="1339582" extrusionOk="0">
                  <a:moveTo>
                    <a:pt x="0" y="0"/>
                  </a:moveTo>
                  <a:lnTo>
                    <a:pt x="2556141" y="0"/>
                  </a:lnTo>
                  <a:lnTo>
                    <a:pt x="2556141" y="1339582"/>
                  </a:lnTo>
                  <a:lnTo>
                    <a:pt x="0" y="1339582"/>
                  </a:lnTo>
                  <a:lnTo>
                    <a:pt x="0" y="0"/>
                  </a:lnTo>
                  <a:close/>
                </a:path>
              </a:pathLst>
            </a:custGeom>
            <a:blipFill rotWithShape="1">
              <a:blip r:embed="rId9">
                <a:alphaModFix/>
              </a:blip>
              <a:stretch>
                <a:fillRect/>
              </a:stretch>
            </a:blipFill>
            <a:ln>
              <a:noFill/>
            </a:ln>
          </p:spPr>
        </p:sp>
      </p:grpSp>
      <p:sp>
        <p:nvSpPr>
          <p:cNvPr id="537" name="Google Shape;537;p62"/>
          <p:cNvSpPr txBox="1"/>
          <p:nvPr/>
        </p:nvSpPr>
        <p:spPr>
          <a:xfrm>
            <a:off x="727553" y="4347303"/>
            <a:ext cx="5471400" cy="652500"/>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0147"/>
              </a:lnSpc>
              <a:spcBef>
                <a:spcPts val="0"/>
              </a:spcBef>
              <a:spcAft>
                <a:spcPts val="0"/>
              </a:spcAft>
              <a:buClr>
                <a:srgbClr val="000000"/>
              </a:buClr>
              <a:buSzPts val="800"/>
              <a:buFont typeface="Arial"/>
              <a:buNone/>
              <a:tabLst/>
              <a:defRPr/>
            </a:pPr>
            <a:r>
              <a:rPr kumimoji="0" lang="de" sz="800" b="0" i="0" u="none" strike="noStrike" kern="0" cap="none" spc="0" normalizeH="0" baseline="0" noProof="0">
                <a:ln>
                  <a:noFill/>
                </a:ln>
                <a:solidFill>
                  <a:srgbClr val="000000"/>
                </a:solidFill>
                <a:effectLst/>
                <a:uLnTx/>
                <a:uFillTx/>
                <a:latin typeface="Arial"/>
                <a:ea typeface="Arial"/>
                <a:cs typeface="Arial"/>
                <a:sym typeface="Arial"/>
              </a:rPr>
              <a:t>Funded by the European Union. Views and opinions expressed are however those of the author(s) only and do not necessarily reflect those of the European Union or OeAD-GmbH. Neither the European Union nor the granting authority can be held responsible for them</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r" defTabSz="914400" rtl="0" eaLnBrk="1" fontAlgn="auto" latinLnBrk="0" hangingPunct="1">
              <a:lnSpc>
                <a:spcPct val="140061"/>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8" name="Google Shape;538;p62"/>
          <p:cNvSpPr txBox="1"/>
          <p:nvPr/>
        </p:nvSpPr>
        <p:spPr>
          <a:xfrm>
            <a:off x="683925" y="1293175"/>
            <a:ext cx="7856100" cy="1244700"/>
          </a:xfrm>
          <a:prstGeom prst="rect">
            <a:avLst/>
          </a:prstGeom>
          <a:noFill/>
          <a:ln>
            <a:noFill/>
          </a:ln>
        </p:spPr>
        <p:txBody>
          <a:bodyPr spcFirstLastPara="1" wrap="square" lIns="45725" tIns="45725" rIns="45725" bIns="45725" anchor="t" anchorCtr="0">
            <a:spAutoFit/>
          </a:bodyPr>
          <a:lstStyle/>
          <a:p>
            <a:pPr marL="63500" marR="0" lvl="0" indent="0" algn="ctr" defTabSz="914400" rtl="0" eaLnBrk="1" fontAlgn="auto" latinLnBrk="0" hangingPunct="1">
              <a:lnSpc>
                <a:spcPct val="115000"/>
              </a:lnSpc>
              <a:spcBef>
                <a:spcPts val="200"/>
              </a:spcBef>
              <a:spcAft>
                <a:spcPts val="0"/>
              </a:spcAft>
              <a:buClr>
                <a:srgbClr val="000000"/>
              </a:buClr>
              <a:buSzPts val="1200"/>
              <a:buFont typeface="Arial"/>
              <a:buNone/>
              <a:tabLst/>
              <a:defRPr/>
            </a:pPr>
            <a:r>
              <a:rPr kumimoji="0" lang="de" sz="1200" b="0" i="0" u="none" strike="noStrike" kern="0" cap="none" spc="0" normalizeH="0" baseline="0" noProof="0">
                <a:ln>
                  <a:noFill/>
                </a:ln>
                <a:solidFill>
                  <a:srgbClr val="FFFFFF"/>
                </a:solidFill>
                <a:effectLst/>
                <a:uLnTx/>
                <a:uFillTx/>
                <a:latin typeface="Arial"/>
                <a:ea typeface="Arial"/>
                <a:cs typeface="Arial"/>
                <a:sym typeface="Arial"/>
              </a:rPr>
              <a:t>This learning unit has been developed as part of an Erasmus+ KA2 project DiMiCare and is funded with the support from the European Union. The work is intended for educational purposes and is licensed under Creative Commons Attribution-NonCommercial-ShareAlike 4.0 International License @ The DiMiCare Consortium (except for referenced screenshots and content).</a:t>
            </a: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a:p>
            <a:pPr marL="63500" marR="0" lvl="0" indent="0" algn="just" defTabSz="914400" rtl="0" eaLnBrk="1" fontAlgn="auto" latinLnBrk="0" hangingPunct="1">
              <a:lnSpc>
                <a:spcPct val="115000"/>
              </a:lnSpc>
              <a:spcBef>
                <a:spcPts val="2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39" name="Google Shape;539;p62"/>
          <p:cNvPicPr preferRelativeResize="0"/>
          <p:nvPr/>
        </p:nvPicPr>
        <p:blipFill rotWithShape="1">
          <a:blip r:embed="rId10">
            <a:alphaModFix/>
          </a:blip>
          <a:srcRect/>
          <a:stretch/>
        </p:blipFill>
        <p:spPr>
          <a:xfrm>
            <a:off x="3608918" y="2310423"/>
            <a:ext cx="1576388" cy="552450"/>
          </a:xfrm>
          <a:prstGeom prst="rect">
            <a:avLst/>
          </a:prstGeom>
          <a:noFill/>
          <a:ln>
            <a:noFill/>
          </a:ln>
        </p:spPr>
      </p:pic>
    </p:spTree>
    <p:extLst>
      <p:ext uri="{BB962C8B-B14F-4D97-AF65-F5344CB8AC3E}">
        <p14:creationId xmlns:p14="http://schemas.microsoft.com/office/powerpoint/2010/main" val="55674856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63"/>
          <p:cNvSpPr txBox="1"/>
          <p:nvPr/>
        </p:nvSpPr>
        <p:spPr>
          <a:xfrm>
            <a:off x="325664" y="422174"/>
            <a:ext cx="7260900" cy="5816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List of References</a:t>
            </a: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5" name="Google Shape;545;p6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46" name="Google Shape;546;p6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547" name="Google Shape;547;p63"/>
          <p:cNvSpPr txBox="1"/>
          <p:nvPr/>
        </p:nvSpPr>
        <p:spPr>
          <a:xfrm>
            <a:off x="325664" y="1336599"/>
            <a:ext cx="7260900" cy="30939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000000"/>
                </a:solidFill>
                <a:effectLst/>
                <a:uLnTx/>
                <a:uFillTx/>
                <a:latin typeface="Arial"/>
                <a:cs typeface="Arial"/>
                <a:sym typeface="Arial"/>
              </a:rPr>
              <a:t>Assistive Robots for Activities of Daily Living (2023): </a:t>
            </a:r>
            <a:r>
              <a:rPr kumimoji="0" lang="de" sz="1400" b="0" i="0" u="sng" strike="noStrike" kern="0" cap="none" spc="0" normalizeH="0" baseline="0" noProof="0">
                <a:ln>
                  <a:noFill/>
                </a:ln>
                <a:solidFill>
                  <a:srgbClr val="0000FF"/>
                </a:solidFill>
                <a:effectLst/>
                <a:uLnTx/>
                <a:uFillTx/>
                <a:latin typeface="Arial"/>
                <a:cs typeface="Arial"/>
                <a:sym typeface="Arial"/>
                <a:hlinkClick r:id="rId4"/>
              </a:rPr>
              <a:t>https://www.washington.edu/doit/programs/accessengineering/adept/adept-accessibility-briefs/assistive-robotics-activities-daily</a:t>
            </a:r>
            <a:r>
              <a:rPr kumimoji="0" lang="de" sz="1400" b="0" i="0" u="none" strike="noStrike" kern="0" cap="none" spc="0" normalizeH="0" baseline="0" noProof="0">
                <a:ln>
                  <a:noFill/>
                </a:ln>
                <a:solidFill>
                  <a:srgbClr val="000000"/>
                </a:solidFill>
                <a:effectLst/>
                <a:uLnTx/>
                <a:uFillTx/>
                <a:latin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000000"/>
                </a:solidFill>
                <a:effectLst/>
                <a:uLnTx/>
                <a:uFillTx/>
                <a:latin typeface="Arial"/>
                <a:cs typeface="Arial"/>
                <a:sym typeface="Arial"/>
              </a:rPr>
              <a:t>Bartneck et al (2021): An Introduction ot Ethics in Robotics and AI. Application Areas of AI: </a:t>
            </a:r>
            <a:r>
              <a:rPr kumimoji="0" lang="de" sz="1400" b="0" i="0" u="sng" strike="noStrike" kern="0" cap="none" spc="0" normalizeH="0" baseline="0" noProof="0">
                <a:ln>
                  <a:noFill/>
                </a:ln>
                <a:solidFill>
                  <a:srgbClr val="0000FF"/>
                </a:solidFill>
                <a:effectLst/>
                <a:uLnTx/>
                <a:uFillTx/>
                <a:latin typeface="Arial"/>
                <a:cs typeface="Arial"/>
                <a:sym typeface="Arial"/>
                <a:hlinkClick r:id="rId5"/>
              </a:rPr>
              <a:t>https://www.researchgate.net/publication/343611471_Application_Areas_of_AI</a:t>
            </a:r>
            <a:r>
              <a:rPr kumimoji="0" lang="de" sz="1400" b="0" i="0" u="none" strike="noStrike" kern="0" cap="none" spc="0" normalizeH="0" baseline="0" noProof="0">
                <a:ln>
                  <a:noFill/>
                </a:ln>
                <a:solidFill>
                  <a:srgbClr val="000000"/>
                </a:solidFill>
                <a:effectLst/>
                <a:uLnTx/>
                <a:uFillTx/>
                <a:latin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000000"/>
                </a:solidFill>
                <a:effectLst/>
                <a:uLnTx/>
                <a:uFillTx/>
                <a:latin typeface="Arial"/>
                <a:cs typeface="Arial"/>
                <a:sym typeface="Arial"/>
              </a:rPr>
              <a:t>Chatzoglou et al (2023): Factors Affecting Acceptance of Social Robots Among Prospective Users; in:International Journal of Robotics. </a:t>
            </a:r>
            <a:r>
              <a:rPr kumimoji="0" lang="de" sz="1400" b="0" i="0" u="sng" strike="noStrike" kern="0" cap="none" spc="0" normalizeH="0" baseline="0" noProof="0">
                <a:ln>
                  <a:noFill/>
                </a:ln>
                <a:solidFill>
                  <a:srgbClr val="0000FF"/>
                </a:solidFill>
                <a:effectLst/>
                <a:uLnTx/>
                <a:uFillTx/>
                <a:latin typeface="Arial"/>
                <a:cs typeface="Arial"/>
                <a:sym typeface="Arial"/>
                <a:hlinkClick r:id="rId6"/>
              </a:rPr>
              <a:t>https://link.springer.com/article/10.1007/s12369-023-01024-x</a:t>
            </a:r>
            <a:r>
              <a:rPr kumimoji="0" lang="de" sz="1400" b="0" i="0" u="none" strike="noStrike" kern="0" cap="none" spc="0" normalizeH="0" baseline="0" noProof="0">
                <a:ln>
                  <a:noFill/>
                </a:ln>
                <a:solidFill>
                  <a:srgbClr val="000000"/>
                </a:solidFill>
                <a:effectLst/>
                <a:uLnTx/>
                <a:uFillTx/>
                <a:latin typeface="Arial"/>
                <a:cs typeface="Arial"/>
                <a:sym typeface="Arial"/>
              </a:rPr>
              <a:t>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000000"/>
                </a:solidFill>
                <a:effectLst/>
                <a:uLnTx/>
                <a:uFillTx/>
                <a:latin typeface="Arial"/>
                <a:cs typeface="Arial"/>
                <a:sym typeface="Arial"/>
              </a:rPr>
              <a:t>Navelrobotics (2023). What is a social robot? </a:t>
            </a:r>
            <a:r>
              <a:rPr kumimoji="0" lang="de" sz="1400" b="0" i="0" u="sng" strike="noStrike" kern="0" cap="none" spc="0" normalizeH="0" baseline="0" noProof="0">
                <a:ln>
                  <a:noFill/>
                </a:ln>
                <a:solidFill>
                  <a:srgbClr val="0000FF"/>
                </a:solidFill>
                <a:effectLst/>
                <a:uLnTx/>
                <a:uFillTx/>
                <a:latin typeface="Arial"/>
                <a:cs typeface="Arial"/>
                <a:sym typeface="Arial"/>
                <a:hlinkClick r:id="rId7"/>
              </a:rPr>
              <a:t>https://navelrobotics.com/en/social-robots/</a:t>
            </a:r>
            <a:r>
              <a:rPr kumimoji="0" lang="de" sz="1400" b="0" i="0" u="none" strike="noStrike" kern="0" cap="none" spc="0" normalizeH="0" baseline="0" noProof="0">
                <a:ln>
                  <a:noFill/>
                </a:ln>
                <a:solidFill>
                  <a:srgbClr val="000000"/>
                </a:solidFill>
                <a:effectLst/>
                <a:uLnTx/>
                <a:uFillTx/>
                <a:latin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000000"/>
                </a:solidFill>
                <a:effectLst/>
                <a:uLnTx/>
                <a:uFillTx/>
                <a:latin typeface="Arial"/>
                <a:cs typeface="Arial"/>
                <a:sym typeface="Arial"/>
              </a:rPr>
              <a:t>Paro. Therapeutic Robot: </a:t>
            </a:r>
            <a:r>
              <a:rPr kumimoji="0" lang="de" sz="1400" b="0" i="0" u="sng" strike="noStrike" kern="0" cap="none" spc="0" normalizeH="0" baseline="0" noProof="0">
                <a:ln>
                  <a:noFill/>
                </a:ln>
                <a:solidFill>
                  <a:srgbClr val="0000FF"/>
                </a:solidFill>
                <a:effectLst/>
                <a:uLnTx/>
                <a:uFillTx/>
                <a:latin typeface="Arial"/>
                <a:cs typeface="Arial"/>
                <a:sym typeface="Arial"/>
                <a:hlinkClick r:id="rId8"/>
              </a:rPr>
              <a:t>https://www.paroseal.co.uk/</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000000"/>
                </a:solidFill>
                <a:effectLst/>
                <a:uLnTx/>
                <a:uFillTx/>
                <a:latin typeface="Arial"/>
                <a:cs typeface="Arial"/>
                <a:sym typeface="Arial"/>
              </a:rPr>
              <a:t>Research Outreach (2020): Social Robots – a new perspective in Health Care: </a:t>
            </a:r>
            <a:r>
              <a:rPr kumimoji="0" lang="de" sz="1400" b="0" i="0" u="sng" strike="noStrike" kern="0" cap="none" spc="0" normalizeH="0" baseline="0" noProof="0">
                <a:ln>
                  <a:noFill/>
                </a:ln>
                <a:solidFill>
                  <a:srgbClr val="0000FF"/>
                </a:solidFill>
                <a:effectLst/>
                <a:uLnTx/>
                <a:uFillTx/>
                <a:latin typeface="Arial"/>
                <a:cs typeface="Arial"/>
                <a:sym typeface="Arial"/>
                <a:hlinkClick r:id="rId9"/>
              </a:rPr>
              <a:t>https://researchoutreach.org/articles/social-robots-new-perspective-healthcare/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3881285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38" name="Google Shape;338;p51"/>
          <p:cNvSpPr txBox="1"/>
          <p:nvPr/>
        </p:nvSpPr>
        <p:spPr>
          <a:xfrm>
            <a:off x="602225" y="1091027"/>
            <a:ext cx="7260900" cy="538513"/>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Clr>
                <a:srgbClr val="000000"/>
              </a:buClr>
              <a:buSzPts val="2500"/>
              <a:buFont typeface="Arial"/>
              <a:buNone/>
            </a:pPr>
            <a:r>
              <a:rPr lang="de" sz="2500" b="1" i="0" u="none" strike="noStrike" cap="none">
                <a:solidFill>
                  <a:srgbClr val="FFC000"/>
                </a:solidFill>
                <a:latin typeface="Gill Sans"/>
                <a:ea typeface="Gill Sans"/>
                <a:cs typeface="Gill Sans"/>
                <a:sym typeface="Gill Sans"/>
              </a:rPr>
              <a:t>AI-supported tools in general</a:t>
            </a:r>
            <a:endParaRPr sz="700" b="0" i="0" u="none" strike="noStrike" cap="none">
              <a:solidFill>
                <a:srgbClr val="FFC000"/>
              </a:solidFill>
              <a:latin typeface="Arial"/>
              <a:ea typeface="Arial"/>
              <a:cs typeface="Arial"/>
              <a:sym typeface="Arial"/>
            </a:endParaRPr>
          </a:p>
        </p:txBody>
      </p:sp>
      <p:sp>
        <p:nvSpPr>
          <p:cNvPr id="339" name="Google Shape;339;p51"/>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700" b="1" i="0" u="none" strike="noStrike" cap="none">
                <a:solidFill>
                  <a:srgbClr val="379C73"/>
                </a:solidFill>
                <a:latin typeface="Gill Sans"/>
                <a:ea typeface="Gill Sans"/>
                <a:cs typeface="Gill Sans"/>
                <a:sym typeface="Gill Sans"/>
              </a:rPr>
              <a:t>What digital tools could you use at work</a:t>
            </a:r>
            <a:endParaRPr sz="2700" b="1" i="0" u="none" strike="noStrike" cap="none">
              <a:solidFill>
                <a:srgbClr val="379C73"/>
              </a:solidFill>
              <a:latin typeface="Gill Sans"/>
              <a:ea typeface="Gill Sans"/>
              <a:cs typeface="Gill Sans"/>
              <a:sym typeface="Gill Sans"/>
            </a:endParaRPr>
          </a:p>
        </p:txBody>
      </p:sp>
      <p:sp>
        <p:nvSpPr>
          <p:cNvPr id="340" name="Google Shape;340;p51"/>
          <p:cNvSpPr txBox="1"/>
          <p:nvPr/>
        </p:nvSpPr>
        <p:spPr>
          <a:xfrm>
            <a:off x="4818204" y="4475619"/>
            <a:ext cx="4384200" cy="507900"/>
          </a:xfrm>
          <a:prstGeom prst="rect">
            <a:avLst/>
          </a:prstGeom>
          <a:noFill/>
          <a:ln>
            <a:noFill/>
          </a:ln>
        </p:spPr>
        <p:txBody>
          <a:bodyPr spcFirstLastPara="1" wrap="square" lIns="45725" tIns="45725" rIns="45725" bIns="45725" anchor="t" anchorCtr="0">
            <a:spAutoFit/>
          </a:bodyPr>
          <a:lstStyle/>
          <a:p>
            <a:pPr marL="0" marR="0" lvl="0" indent="0" algn="ctr" rtl="0">
              <a:lnSpc>
                <a:spcPct val="100000"/>
              </a:lnSpc>
              <a:spcBef>
                <a:spcPts val="0"/>
              </a:spcBef>
              <a:spcAft>
                <a:spcPts val="0"/>
              </a:spcAft>
              <a:buNone/>
            </a:pPr>
            <a:r>
              <a:rPr lang="de" sz="900" b="1" i="0" u="none" strike="noStrike" cap="none">
                <a:solidFill>
                  <a:srgbClr val="595959"/>
                </a:solidFill>
                <a:latin typeface="Arial"/>
                <a:ea typeface="Arial"/>
                <a:cs typeface="Arial"/>
                <a:sym typeface="Arial"/>
              </a:rPr>
              <a:t>4 Ways Artificial Intelligence is Transforming Healthcare</a:t>
            </a:r>
            <a:endParaRPr sz="900" b="1"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 sz="900" b="0" i="0" u="sng" strike="noStrike" cap="none">
                <a:solidFill>
                  <a:schemeClr val="hlink"/>
                </a:solidFill>
                <a:latin typeface="Arial"/>
                <a:ea typeface="Arial"/>
                <a:cs typeface="Arial"/>
                <a:sym typeface="Arial"/>
                <a:hlinkClick r:id="rId4"/>
              </a:rPr>
              <a:t>https://youtu.be/TfkHrvct1hg?si=aBF9nWCqGMGWAXtA</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900" b="0" i="0" u="none" strike="noStrike" cap="none">
              <a:solidFill>
                <a:srgbClr val="000000"/>
              </a:solidFill>
              <a:latin typeface="Arial"/>
              <a:ea typeface="Arial"/>
              <a:cs typeface="Arial"/>
              <a:sym typeface="Arial"/>
            </a:endParaRPr>
          </a:p>
        </p:txBody>
      </p:sp>
      <p:sp>
        <p:nvSpPr>
          <p:cNvPr id="341" name="Google Shape;341;p51"/>
          <p:cNvSpPr txBox="1"/>
          <p:nvPr/>
        </p:nvSpPr>
        <p:spPr>
          <a:xfrm>
            <a:off x="1272209" y="1859668"/>
            <a:ext cx="6200799" cy="53860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1600" b="0" i="0" u="none" strike="noStrike" cap="none">
                <a:solidFill>
                  <a:srgbClr val="595959"/>
                </a:solidFill>
                <a:latin typeface="Arial"/>
                <a:ea typeface="Arial"/>
                <a:cs typeface="Arial"/>
                <a:sym typeface="Arial"/>
              </a:rPr>
              <a:t>Explore the transformative impact and benefits of integrating AI in healthcare by watching these two insightful videos!</a:t>
            </a:r>
            <a:endParaRPr sz="1600" b="0" i="0" u="none" strike="noStrike" cap="none">
              <a:solidFill>
                <a:srgbClr val="595959"/>
              </a:solidFill>
              <a:latin typeface="Arial"/>
              <a:ea typeface="Arial"/>
              <a:cs typeface="Arial"/>
              <a:sym typeface="Arial"/>
            </a:endParaRPr>
          </a:p>
        </p:txBody>
      </p:sp>
      <p:sp>
        <p:nvSpPr>
          <p:cNvPr id="342" name="Google Shape;342;p51"/>
          <p:cNvSpPr/>
          <p:nvPr/>
        </p:nvSpPr>
        <p:spPr>
          <a:xfrm>
            <a:off x="482117" y="4498725"/>
            <a:ext cx="2955296" cy="461665"/>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None/>
            </a:pPr>
            <a:r>
              <a:rPr lang="de" sz="900" b="1" i="0" u="none" strike="noStrike" cap="none">
                <a:solidFill>
                  <a:srgbClr val="595959"/>
                </a:solidFill>
                <a:latin typeface="Arial"/>
                <a:ea typeface="Arial"/>
                <a:cs typeface="Arial"/>
                <a:sym typeface="Arial"/>
              </a:rPr>
              <a:t>The Future of AI in Healthcare</a:t>
            </a:r>
            <a:endParaRPr sz="900" b="1"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None/>
            </a:pPr>
            <a:r>
              <a:rPr lang="de" sz="900" b="0" i="0" u="sng" strike="noStrike" cap="none">
                <a:solidFill>
                  <a:schemeClr val="hlink"/>
                </a:solidFill>
                <a:latin typeface="Arial"/>
                <a:ea typeface="Arial"/>
                <a:cs typeface="Arial"/>
                <a:sym typeface="Arial"/>
                <a:hlinkClick r:id="rId5"/>
              </a:rPr>
              <a:t>https://youtu.be/uEPs-RL_VlQ?si=KcgDEuH1Lk5Pmvk_</a:t>
            </a:r>
            <a:endParaRPr sz="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p:txBody>
      </p:sp>
      <p:pic>
        <p:nvPicPr>
          <p:cNvPr id="343" name="Google Shape;343;p51" descr="AI has the potential to reshape healthcare through applications in patient care and operations, preventive tools, and many other use cases. Doctors and hospitals that are using AI are likely to see improved patience outcomes and greater operational and cost efficiencies. The common denominator for all AI in healthcare applications is a secure, proven way to access high-quality training data for models .&#10;&#10;Read more: https://appen.com/blog/future-artificial-intelligence-healthcare/&#10;&#10;Follow us: &#10;Twitter: https://twitter.com/AppenGlobal &#10;LinkedIn: https://www.linkedin.com/company/appen/" title="The Future of AI in Healthcare">
            <a:hlinkClick r:id="rId6"/>
          </p:cNvPr>
          <p:cNvPicPr preferRelativeResize="0"/>
          <p:nvPr/>
        </p:nvPicPr>
        <p:blipFill>
          <a:blip r:embed="rId7">
            <a:alphaModFix/>
          </a:blip>
          <a:stretch>
            <a:fillRect/>
          </a:stretch>
        </p:blipFill>
        <p:spPr>
          <a:xfrm>
            <a:off x="542375" y="2735325"/>
            <a:ext cx="3048000" cy="1714500"/>
          </a:xfrm>
          <a:prstGeom prst="rect">
            <a:avLst/>
          </a:prstGeom>
          <a:noFill/>
          <a:ln>
            <a:noFill/>
          </a:ln>
        </p:spPr>
      </p:pic>
      <p:pic>
        <p:nvPicPr>
          <p:cNvPr id="344" name="Google Shape;344;p51" descr="Artificial intelligence is taking the world by storm, and its impact will be felt in all corners of society, including medicine. Is AI in healthcare a good thing or something to be wary of? Here are four ways AI is transforming the medical field.&#10;&#10;1. PATIENT CARE: AI is changing medicine by assisting with diagnosing and treating patients.  AI also has the powerful potential to predict the occurrence and progression of chronic diseases.&#10;&#10;2. RESEARCH: AI is furthering medicine by transforming the way medical research is conducted, particularly in clinical trials.&#10;&#10;3. ADMINISTRATIVE TASKS: AI can streamline administrative tasks in healthcare, and by reducing the burden of these tasks, it can help prevent physician burnout.&#10;&#10;4. MEDICAL EDUCATION: AI is quickly being integrated into medical education at all levels of training. Integrating AI into formal medical curricula can prepare future physicians for AI's increasing role in healthcare.&#10;&#10;AI has huge potential to revolutionize many facets of healthcare, but with any change, we should be cognizant of the possible biases we could be introducing. AI, after all, is designed and programmed by humans, so it’s susceptible to the same biases we are.&#10;&#10;As AI technology rapidly evolves in all areas of our lives, we’ll continue to cover emerging topics here on our YouTube channel and on the Med School Insiders blog. Check out the Artificial Intelligence playlist for more videos.&#10;&#10;🖋Accompanying Blog Post: https://medschoolinsiders.com/pre-med/artificial-intelligence-in-healthcare&#10;&#10;💌 Sign up for my weekly newsletter - https://medschoolinsiders.com/newsletter&#10;🌍 Website - https://medschoolinsiders.com&#10;&#10;📸 Instagram - https://instagram.com/medschoolinsiders&#10;🐦 Twitter - https://twitter.com/medinsiders&#10;🗣️ Facebook - https://facebook.com/medschoolinsiders&#10;&#10;🎥 My Youtube Gear: https://kit.co/kevinjubbalmd/&#10;👀 Hand-Picked Productivity Tools: https://www.amazon.com/shop/medschoolinsiders&#10;🎵My Study Playlist: https://open.spotify.com/user/1231934998/playlist/5joGbr1aQAIbMcJ9bOvJlk?si=iOAxgKNTQt-rrp1L8g-YWQ&#10;&#10;TIME STAMPS:&#10;00:00 - Introduction&#10;00:16 - Patient Care&#10;04:36 - Research&#10;06:51 - Administrative Tasks&#10;07:43 - Medical Education&#10;08:37 - Final Thoughts&#10;&#10;LINKS FROM VIDEO:&#10;Should You Use ChatGPT for Medical School Applications?: https://youtu.be/JGpHQ_YLWVI&#10;Premed’s Guide to Medical Scribing | Extracurriculars Explained: https://youtu.be/2D0Kt46JBPA&#10;Why Are Doctors Miserable? | The BURNOUT Epidemic: https://youtu.be/kgj-fFra9P0&#10;Artificial Intelligence (Playlist): https://www.youtube.com/playlist?list=PL2ADAFpTg5aZ4eyFzwulcs9tjWkLw6fvf&#10;Top 10 Most STRESSFUL Healthcare Jobs: https://youtu.be/uCJYoph_B8A&#10;Med School Insiders Newsletter: https://medschoolinsiders.com/newsletter/&#10;&#10;#medicalschool #aiinmedicine #premed&#10;====================&#10;&#10;Disclaimer: Content of this video is my opinion and does not constitute medical advice. The content and associated links provide general information for general educational purposes only. Use of this information is strictly at your own risk. Kevin Jubbal, M.D. and Med School Insiders LLC will not assume any liability for direct or indirect losses or damages that may result from the use of information contained in this video including but not limited to economic loss, injury, illness or death. May include affiliate links to Amazon. As an Amazon Associate, I may earn a commission on qualifying purchases made through them (at no extra cost to you)." title="4 Ways Artificial Intelligence is Transforming Healthcare">
            <a:hlinkClick r:id="rId8"/>
          </p:cNvPr>
          <p:cNvPicPr preferRelativeResize="0"/>
          <p:nvPr/>
        </p:nvPicPr>
        <p:blipFill>
          <a:blip r:embed="rId9">
            <a:alphaModFix/>
          </a:blip>
          <a:stretch>
            <a:fillRect/>
          </a:stretch>
        </p:blipFill>
        <p:spPr>
          <a:xfrm>
            <a:off x="5417525" y="2794600"/>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4"/>
                                        </p:tgtEl>
                                        <p:attrNameLst>
                                          <p:attrName>style.visibility</p:attrName>
                                        </p:attrNameLst>
                                      </p:cBhvr>
                                      <p:to>
                                        <p:strVal val="visible"/>
                                      </p:to>
                                    </p:set>
                                    <p:animEffect transition="in" filter="fade">
                                      <p:cBhvr>
                                        <p:cTn id="12" dur="10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2"/>
          <p:cNvSpPr txBox="1"/>
          <p:nvPr/>
        </p:nvSpPr>
        <p:spPr>
          <a:xfrm>
            <a:off x="599141" y="1055325"/>
            <a:ext cx="7714629" cy="458587"/>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300"/>
              </a:spcBef>
              <a:spcAft>
                <a:spcPts val="0"/>
              </a:spcAft>
              <a:buClr>
                <a:srgbClr val="000000"/>
              </a:buClr>
              <a:buSzPts val="2100"/>
              <a:buFont typeface="Arial"/>
              <a:buNone/>
            </a:pPr>
            <a:r>
              <a:rPr lang="de" sz="2100" b="1" i="0" u="none" strike="noStrike" cap="none">
                <a:solidFill>
                  <a:srgbClr val="FFC000"/>
                </a:solidFill>
                <a:latin typeface="Arial"/>
                <a:ea typeface="Arial"/>
                <a:cs typeface="Arial"/>
                <a:sym typeface="Arial"/>
              </a:rPr>
              <a:t>Electronic Health Records (EHR)</a:t>
            </a:r>
            <a:endParaRPr sz="700"/>
          </a:p>
        </p:txBody>
      </p:sp>
      <p:sp>
        <p:nvSpPr>
          <p:cNvPr id="350" name="Google Shape;350;p52"/>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700" b="1" i="0" u="none" strike="noStrike" cap="none">
                <a:solidFill>
                  <a:srgbClr val="379C73"/>
                </a:solidFill>
                <a:latin typeface="Gill Sans"/>
                <a:ea typeface="Gill Sans"/>
                <a:cs typeface="Gill Sans"/>
                <a:sym typeface="Gill Sans"/>
              </a:rPr>
              <a:t>What digital tools could you use at work</a:t>
            </a:r>
            <a:endParaRPr sz="2700" b="1" i="0" u="none" strike="noStrike" cap="none">
              <a:solidFill>
                <a:srgbClr val="379C73"/>
              </a:solidFill>
              <a:latin typeface="Gill Sans"/>
              <a:ea typeface="Gill Sans"/>
              <a:cs typeface="Gill Sans"/>
              <a:sym typeface="Gill Sans"/>
            </a:endParaRPr>
          </a:p>
        </p:txBody>
      </p:sp>
      <p:sp>
        <p:nvSpPr>
          <p:cNvPr id="351" name="Google Shape;351;p5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52" name="Google Shape;352;p52"/>
          <p:cNvSpPr txBox="1"/>
          <p:nvPr/>
        </p:nvSpPr>
        <p:spPr>
          <a:xfrm>
            <a:off x="514350" y="1981770"/>
            <a:ext cx="8251966" cy="718658"/>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300"/>
              </a:spcBef>
              <a:spcAft>
                <a:spcPts val="0"/>
              </a:spcAft>
              <a:buNone/>
            </a:pPr>
            <a:r>
              <a:rPr lang="de" sz="1700" b="0" i="0" u="none" strike="noStrike" cap="none">
                <a:solidFill>
                  <a:srgbClr val="595959"/>
                </a:solidFill>
                <a:latin typeface="Arial"/>
                <a:ea typeface="Arial"/>
                <a:cs typeface="Arial"/>
                <a:sym typeface="Arial"/>
              </a:rPr>
              <a:t>Even though there is no EU-wide EHR system, here are some </a:t>
            </a:r>
            <a:r>
              <a:rPr lang="de" sz="1700" b="1" i="0" u="none" strike="noStrike" cap="none">
                <a:solidFill>
                  <a:srgbClr val="379C73"/>
                </a:solidFill>
                <a:latin typeface="Arial"/>
                <a:ea typeface="Arial"/>
                <a:cs typeface="Arial"/>
                <a:sym typeface="Arial"/>
              </a:rPr>
              <a:t>frequently used by organisations across the EU</a:t>
            </a:r>
            <a:r>
              <a:rPr lang="de" sz="1700" b="0" i="0" u="none" strike="noStrike" cap="none">
                <a:solidFill>
                  <a:srgbClr val="595959"/>
                </a:solidFill>
                <a:latin typeface="Arial"/>
                <a:ea typeface="Arial"/>
                <a:cs typeface="Arial"/>
                <a:sym typeface="Arial"/>
              </a:rPr>
              <a:t>, which you even may encounter at your workplace.</a:t>
            </a:r>
            <a:endParaRPr sz="1700" b="0" i="0" u="none" strike="noStrike" cap="none">
              <a:solidFill>
                <a:srgbClr val="595959"/>
              </a:solidFill>
              <a:latin typeface="Arial"/>
              <a:ea typeface="Arial"/>
              <a:cs typeface="Arial"/>
              <a:sym typeface="Arial"/>
            </a:endParaRPr>
          </a:p>
        </p:txBody>
      </p:sp>
      <p:pic>
        <p:nvPicPr>
          <p:cNvPr id="353" name="Google Shape;353;p52"/>
          <p:cNvPicPr preferRelativeResize="0"/>
          <p:nvPr/>
        </p:nvPicPr>
        <p:blipFill rotWithShape="1">
          <a:blip r:embed="rId4">
            <a:alphaModFix/>
          </a:blip>
          <a:srcRect/>
          <a:stretch/>
        </p:blipFill>
        <p:spPr>
          <a:xfrm>
            <a:off x="3150394" y="3048692"/>
            <a:ext cx="2691949" cy="179463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54" name="Google Shape;354;p52"/>
          <p:cNvSpPr txBox="1"/>
          <p:nvPr/>
        </p:nvSpPr>
        <p:spPr>
          <a:xfrm>
            <a:off x="3776764" y="4904224"/>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Freeepik</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3"/>
          <p:cNvSpPr txBox="1"/>
          <p:nvPr/>
        </p:nvSpPr>
        <p:spPr>
          <a:xfrm>
            <a:off x="613428" y="1062468"/>
            <a:ext cx="7714629" cy="458587"/>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300"/>
              </a:spcBef>
              <a:spcAft>
                <a:spcPts val="0"/>
              </a:spcAft>
              <a:buClr>
                <a:srgbClr val="000000"/>
              </a:buClr>
              <a:buSzPts val="2100"/>
              <a:buFont typeface="Arial"/>
              <a:buNone/>
            </a:pPr>
            <a:r>
              <a:rPr lang="de" sz="2100" b="1" i="0" u="none" strike="noStrike" cap="none">
                <a:solidFill>
                  <a:srgbClr val="FFC000"/>
                </a:solidFill>
                <a:latin typeface="Arial"/>
                <a:ea typeface="Arial"/>
                <a:cs typeface="Arial"/>
                <a:sym typeface="Arial"/>
              </a:rPr>
              <a:t>Electronic Health Records (EHR)</a:t>
            </a:r>
            <a:endParaRPr sz="700"/>
          </a:p>
        </p:txBody>
      </p:sp>
      <p:sp>
        <p:nvSpPr>
          <p:cNvPr id="360" name="Google Shape;360;p53"/>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700" b="1" i="0" u="none" strike="noStrike" cap="none">
                <a:solidFill>
                  <a:srgbClr val="379C73"/>
                </a:solidFill>
                <a:latin typeface="Gill Sans"/>
                <a:ea typeface="Gill Sans"/>
                <a:cs typeface="Gill Sans"/>
                <a:sym typeface="Gill Sans"/>
              </a:rPr>
              <a:t>What digital tools could you use at work</a:t>
            </a:r>
            <a:endParaRPr sz="2700" b="1" i="0" u="none" strike="noStrike" cap="none">
              <a:solidFill>
                <a:srgbClr val="379C73"/>
              </a:solidFill>
              <a:latin typeface="Gill Sans"/>
              <a:ea typeface="Gill Sans"/>
              <a:cs typeface="Gill Sans"/>
              <a:sym typeface="Gill Sans"/>
            </a:endParaRPr>
          </a:p>
        </p:txBody>
      </p:sp>
      <p:sp>
        <p:nvSpPr>
          <p:cNvPr id="361" name="Google Shape;361;p5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62" name="Google Shape;362;p53"/>
          <p:cNvSpPr txBox="1"/>
          <p:nvPr/>
        </p:nvSpPr>
        <p:spPr>
          <a:xfrm>
            <a:off x="295275" y="1636775"/>
            <a:ext cx="8471041" cy="3556871"/>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300"/>
              </a:spcBef>
              <a:spcAft>
                <a:spcPts val="0"/>
              </a:spcAft>
              <a:buNone/>
            </a:pPr>
            <a:r>
              <a:rPr lang="de" sz="1700" b="0" i="0" u="none" strike="noStrike" cap="none">
                <a:solidFill>
                  <a:srgbClr val="595959"/>
                </a:solidFill>
                <a:latin typeface="Arial"/>
                <a:ea typeface="Arial"/>
                <a:cs typeface="Arial"/>
                <a:sym typeface="Arial"/>
              </a:rPr>
              <a:t>Currently, these is </a:t>
            </a:r>
            <a:r>
              <a:rPr lang="de" sz="1700" b="0" i="0" u="none" strike="noStrike" cap="none">
                <a:solidFill>
                  <a:srgbClr val="379C73"/>
                </a:solidFill>
                <a:latin typeface="Arial"/>
                <a:ea typeface="Arial"/>
                <a:cs typeface="Arial"/>
                <a:sym typeface="Arial"/>
              </a:rPr>
              <a:t>no universal EHR on EU level</a:t>
            </a:r>
            <a:r>
              <a:rPr lang="de" sz="1700" b="0" i="0" u="none" strike="noStrike" cap="none">
                <a:solidFill>
                  <a:srgbClr val="595959"/>
                </a:solidFill>
                <a:latin typeface="Arial"/>
                <a:ea typeface="Arial"/>
                <a:cs typeface="Arial"/>
                <a:sym typeface="Arial"/>
              </a:rPr>
              <a:t>. However, the EU set out a framework for the development of a </a:t>
            </a:r>
            <a:r>
              <a:rPr lang="de" sz="1700" b="1" i="0" u="none" strike="noStrike" cap="none">
                <a:solidFill>
                  <a:srgbClr val="379C73"/>
                </a:solidFill>
                <a:latin typeface="Arial"/>
                <a:ea typeface="Arial"/>
                <a:cs typeface="Arial"/>
                <a:sym typeface="Arial"/>
              </a:rPr>
              <a:t>European electronic health record exchange format (EEHRxF)</a:t>
            </a:r>
            <a:r>
              <a:rPr lang="de" sz="1700" b="0" i="0" u="none" strike="noStrike" cap="none">
                <a:solidFill>
                  <a:srgbClr val="595959"/>
                </a:solidFill>
                <a:latin typeface="Arial"/>
                <a:ea typeface="Arial"/>
                <a:cs typeface="Arial"/>
                <a:sym typeface="Arial"/>
              </a:rPr>
              <a:t> to achieve secure, interoperable, cross-border access to, and exchange of, electronic health data in the EU. </a:t>
            </a:r>
            <a:endParaRPr sz="700"/>
          </a:p>
          <a:p>
            <a:pPr marL="0" marR="0" lvl="0" indent="0" algn="just" rtl="0">
              <a:lnSpc>
                <a:spcPct val="130000"/>
              </a:lnSpc>
              <a:spcBef>
                <a:spcPts val="300"/>
              </a:spcBef>
              <a:spcAft>
                <a:spcPts val="0"/>
              </a:spcAft>
              <a:buNone/>
            </a:pPr>
            <a:endParaRPr sz="1700" b="0" i="0" u="none" strike="noStrike" cap="none">
              <a:solidFill>
                <a:srgbClr val="595959"/>
              </a:solidFill>
              <a:latin typeface="Arial"/>
              <a:ea typeface="Arial"/>
              <a:cs typeface="Arial"/>
              <a:sym typeface="Arial"/>
            </a:endParaRPr>
          </a:p>
          <a:p>
            <a:pPr marL="0" marR="0" lvl="0" indent="0" algn="ctr" rtl="0">
              <a:lnSpc>
                <a:spcPct val="130000"/>
              </a:lnSpc>
              <a:spcBef>
                <a:spcPts val="300"/>
              </a:spcBef>
              <a:spcAft>
                <a:spcPts val="0"/>
              </a:spcAft>
              <a:buNone/>
            </a:pPr>
            <a:r>
              <a:rPr lang="de" sz="1700" b="0" i="0" u="none" strike="noStrike" cap="none">
                <a:solidFill>
                  <a:srgbClr val="595959"/>
                </a:solidFill>
                <a:latin typeface="Arial"/>
                <a:ea typeface="Arial"/>
                <a:cs typeface="Arial"/>
                <a:sym typeface="Arial"/>
              </a:rPr>
              <a:t>EEHRxF will help citizens to access and share their health data quickly with health professionals, for example, when consulting a specialist or receiving emergency treatment in another Member State.</a:t>
            </a:r>
            <a:r>
              <a:rPr lang="de" sz="1700" b="0" i="0" u="none" strike="noStrike" cap="none" baseline="30000">
                <a:solidFill>
                  <a:srgbClr val="595959"/>
                </a:solidFill>
                <a:latin typeface="Arial"/>
                <a:ea typeface="Arial"/>
                <a:cs typeface="Arial"/>
                <a:sym typeface="Arial"/>
              </a:rPr>
              <a:t>1</a:t>
            </a:r>
            <a:endParaRPr sz="700"/>
          </a:p>
          <a:p>
            <a:pPr marL="0" marR="0" lvl="0" indent="0" algn="l" rtl="0">
              <a:lnSpc>
                <a:spcPct val="130000"/>
              </a:lnSpc>
              <a:spcBef>
                <a:spcPts val="300"/>
              </a:spcBef>
              <a:spcAft>
                <a:spcPts val="0"/>
              </a:spcAft>
              <a:buNone/>
            </a:pPr>
            <a:endParaRPr sz="1700" b="0" i="0" u="none" strike="noStrike" cap="none" baseline="30000">
              <a:solidFill>
                <a:srgbClr val="595959"/>
              </a:solidFill>
              <a:latin typeface="Arial"/>
              <a:ea typeface="Arial"/>
              <a:cs typeface="Arial"/>
              <a:sym typeface="Arial"/>
            </a:endParaRPr>
          </a:p>
          <a:p>
            <a:pPr marL="0" marR="0" lvl="0" indent="0" algn="l" rtl="0">
              <a:lnSpc>
                <a:spcPct val="130000"/>
              </a:lnSpc>
              <a:spcBef>
                <a:spcPts val="600"/>
              </a:spcBef>
              <a:spcAft>
                <a:spcPts val="300"/>
              </a:spcAft>
              <a:buClr>
                <a:srgbClr val="000000"/>
              </a:buClr>
              <a:buSzPts val="1700"/>
              <a:buFont typeface="Arial"/>
              <a:buNone/>
            </a:pPr>
            <a:endParaRPr sz="1700" b="0" i="0" u="none" strike="noStrike" cap="none">
              <a:solidFill>
                <a:srgbClr val="595959"/>
              </a:solidFill>
              <a:latin typeface="Arial"/>
              <a:ea typeface="Arial"/>
              <a:cs typeface="Arial"/>
              <a:sym typeface="Arial"/>
            </a:endParaRPr>
          </a:p>
        </p:txBody>
      </p:sp>
      <p:sp>
        <p:nvSpPr>
          <p:cNvPr id="363" name="Google Shape;363;p53"/>
          <p:cNvSpPr txBox="1"/>
          <p:nvPr/>
        </p:nvSpPr>
        <p:spPr>
          <a:xfrm>
            <a:off x="295275" y="4781550"/>
            <a:ext cx="5057775" cy="184666"/>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900" b="0" i="1" u="none" strike="noStrike" cap="none" baseline="30000">
                <a:solidFill>
                  <a:srgbClr val="595959"/>
                </a:solidFill>
                <a:latin typeface="Arial"/>
                <a:ea typeface="Arial"/>
                <a:cs typeface="Arial"/>
                <a:sym typeface="Arial"/>
              </a:rPr>
              <a:t>1</a:t>
            </a:r>
            <a:r>
              <a:rPr lang="de" sz="900" b="0" i="1" u="none" strike="noStrike" cap="none">
                <a:solidFill>
                  <a:srgbClr val="595959"/>
                </a:solidFill>
                <a:latin typeface="Arial"/>
                <a:ea typeface="Arial"/>
                <a:cs typeface="Arial"/>
                <a:sym typeface="Arial"/>
              </a:rPr>
              <a:t> European Commission. eHealth network</a:t>
            </a:r>
            <a:endParaRPr sz="900" b="0" i="1" u="none" strike="noStrike" cap="none">
              <a:solidFill>
                <a:srgbClr val="595959"/>
              </a:solidFill>
              <a:latin typeface="Arial"/>
              <a:ea typeface="Arial"/>
              <a:cs typeface="Arial"/>
              <a:sym typeface="Arial"/>
            </a:endParaRPr>
          </a:p>
        </p:txBody>
      </p:sp>
      <p:cxnSp>
        <p:nvCxnSpPr>
          <p:cNvPr id="364" name="Google Shape;364;p53"/>
          <p:cNvCxnSpPr/>
          <p:nvPr/>
        </p:nvCxnSpPr>
        <p:spPr>
          <a:xfrm>
            <a:off x="247650" y="4686300"/>
            <a:ext cx="5086350" cy="0"/>
          </a:xfrm>
          <a:prstGeom prst="straightConnector1">
            <a:avLst/>
          </a:prstGeom>
          <a:noFill/>
          <a:ln w="9525" cap="flat" cmpd="sng">
            <a:solidFill>
              <a:srgbClr val="339966"/>
            </a:solidFill>
            <a:prstDash val="solid"/>
            <a:round/>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70" name="Google Shape;370;p54"/>
          <p:cNvSpPr/>
          <p:nvPr/>
        </p:nvSpPr>
        <p:spPr>
          <a:xfrm>
            <a:off x="832363" y="2975598"/>
            <a:ext cx="2184400" cy="1590261"/>
          </a:xfrm>
          <a:prstGeom prst="roundRect">
            <a:avLst>
              <a:gd name="adj" fmla="val 16667"/>
            </a:avLst>
          </a:prstGeom>
          <a:solidFill>
            <a:srgbClr val="69AB84"/>
          </a:solidFill>
          <a:ln w="25400" cap="flat" cmpd="sng">
            <a:solidFill>
              <a:srgbClr val="AED2BD"/>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3F3F3F"/>
              </a:solidFill>
              <a:latin typeface="Arial"/>
              <a:ea typeface="Arial"/>
              <a:cs typeface="Arial"/>
              <a:sym typeface="Arial"/>
            </a:endParaRPr>
          </a:p>
        </p:txBody>
      </p:sp>
      <p:sp>
        <p:nvSpPr>
          <p:cNvPr id="371" name="Google Shape;371;p54"/>
          <p:cNvSpPr/>
          <p:nvPr/>
        </p:nvSpPr>
        <p:spPr>
          <a:xfrm>
            <a:off x="3437677" y="2975597"/>
            <a:ext cx="2206172" cy="1590261"/>
          </a:xfrm>
          <a:prstGeom prst="roundRect">
            <a:avLst>
              <a:gd name="adj" fmla="val 16667"/>
            </a:avLst>
          </a:prstGeom>
          <a:solidFill>
            <a:srgbClr val="69AB84"/>
          </a:solidFill>
          <a:ln w="25400" cap="flat" cmpd="sng">
            <a:solidFill>
              <a:srgbClr val="AED2BD"/>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72" name="Google Shape;372;p54"/>
          <p:cNvSpPr/>
          <p:nvPr/>
        </p:nvSpPr>
        <p:spPr>
          <a:xfrm>
            <a:off x="6064763" y="2975597"/>
            <a:ext cx="2162629" cy="1590261"/>
          </a:xfrm>
          <a:prstGeom prst="roundRect">
            <a:avLst>
              <a:gd name="adj" fmla="val 16667"/>
            </a:avLst>
          </a:prstGeom>
          <a:solidFill>
            <a:srgbClr val="69AB84"/>
          </a:solidFill>
          <a:ln w="25400" cap="flat" cmpd="sng">
            <a:solidFill>
              <a:srgbClr val="AED2BD"/>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73" name="Google Shape;373;p54"/>
          <p:cNvSpPr txBox="1"/>
          <p:nvPr/>
        </p:nvSpPr>
        <p:spPr>
          <a:xfrm>
            <a:off x="959352" y="3681614"/>
            <a:ext cx="1894114" cy="323165"/>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1800" b="1" i="0" u="none" strike="noStrike" cap="none">
                <a:solidFill>
                  <a:schemeClr val="lt1"/>
                </a:solidFill>
                <a:latin typeface="Arial"/>
                <a:ea typeface="Arial"/>
                <a:cs typeface="Arial"/>
                <a:sym typeface="Arial"/>
              </a:rPr>
              <a:t>EPIC</a:t>
            </a:r>
            <a:endParaRPr sz="1800" b="1" i="0" u="none" strike="noStrike" cap="none">
              <a:solidFill>
                <a:schemeClr val="lt1"/>
              </a:solidFill>
              <a:latin typeface="Arial"/>
              <a:ea typeface="Arial"/>
              <a:cs typeface="Arial"/>
              <a:sym typeface="Arial"/>
            </a:endParaRPr>
          </a:p>
        </p:txBody>
      </p:sp>
      <p:sp>
        <p:nvSpPr>
          <p:cNvPr id="374" name="Google Shape;374;p54"/>
          <p:cNvSpPr txBox="1"/>
          <p:nvPr/>
        </p:nvSpPr>
        <p:spPr>
          <a:xfrm>
            <a:off x="3683709" y="3681614"/>
            <a:ext cx="1767115" cy="323165"/>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1800" b="1" i="0" u="none" strike="noStrike" cap="none">
                <a:solidFill>
                  <a:schemeClr val="lt1"/>
                </a:solidFill>
                <a:latin typeface="Arial"/>
                <a:ea typeface="Arial"/>
                <a:cs typeface="Arial"/>
                <a:sym typeface="Arial"/>
              </a:rPr>
              <a:t>CERNER</a:t>
            </a:r>
            <a:endParaRPr sz="1200" b="1" i="0" u="none" strike="noStrike" cap="none">
              <a:solidFill>
                <a:schemeClr val="lt1"/>
              </a:solidFill>
              <a:latin typeface="Arial"/>
              <a:ea typeface="Arial"/>
              <a:cs typeface="Arial"/>
              <a:sym typeface="Arial"/>
            </a:endParaRPr>
          </a:p>
        </p:txBody>
      </p:sp>
      <p:sp>
        <p:nvSpPr>
          <p:cNvPr id="375" name="Google Shape;375;p54"/>
          <p:cNvSpPr txBox="1"/>
          <p:nvPr/>
        </p:nvSpPr>
        <p:spPr>
          <a:xfrm>
            <a:off x="6235305" y="3681614"/>
            <a:ext cx="1843314" cy="292388"/>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1600" b="1" i="0" u="none" strike="noStrike" cap="none">
                <a:solidFill>
                  <a:schemeClr val="lt1"/>
                </a:solidFill>
                <a:latin typeface="Arial"/>
                <a:ea typeface="Arial"/>
                <a:cs typeface="Arial"/>
                <a:sym typeface="Arial"/>
              </a:rPr>
              <a:t>ALLSCRIPTS</a:t>
            </a:r>
            <a:endParaRPr sz="1600" b="1" i="0" u="none" strike="noStrike" cap="none">
              <a:solidFill>
                <a:schemeClr val="lt1"/>
              </a:solidFill>
              <a:latin typeface="Arial"/>
              <a:ea typeface="Arial"/>
              <a:cs typeface="Arial"/>
              <a:sym typeface="Arial"/>
            </a:endParaRPr>
          </a:p>
        </p:txBody>
      </p:sp>
      <p:sp>
        <p:nvSpPr>
          <p:cNvPr id="376" name="Google Shape;376;p54"/>
          <p:cNvSpPr/>
          <p:nvPr/>
        </p:nvSpPr>
        <p:spPr>
          <a:xfrm>
            <a:off x="1543639" y="2557681"/>
            <a:ext cx="761847" cy="693415"/>
          </a:xfrm>
          <a:prstGeom prst="ellipse">
            <a:avLst/>
          </a:prstGeom>
          <a:solidFill>
            <a:schemeClr val="lt1"/>
          </a:solidFill>
          <a:ln w="25400" cap="flat" cmpd="sng">
            <a:solidFill>
              <a:srgbClr val="339966"/>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4800" b="0" i="0" u="none" strike="noStrike" cap="none">
              <a:solidFill>
                <a:srgbClr val="FFC000"/>
              </a:solidFill>
              <a:latin typeface="Aharoni"/>
              <a:ea typeface="Aharoni"/>
              <a:cs typeface="Aharoni"/>
              <a:sym typeface="Aharoni"/>
            </a:endParaRPr>
          </a:p>
        </p:txBody>
      </p:sp>
      <p:sp>
        <p:nvSpPr>
          <p:cNvPr id="377" name="Google Shape;377;p54"/>
          <p:cNvSpPr/>
          <p:nvPr/>
        </p:nvSpPr>
        <p:spPr>
          <a:xfrm>
            <a:off x="4088448" y="2564295"/>
            <a:ext cx="761847" cy="693415"/>
          </a:xfrm>
          <a:prstGeom prst="ellipse">
            <a:avLst/>
          </a:prstGeom>
          <a:solidFill>
            <a:schemeClr val="lt1"/>
          </a:solidFill>
          <a:ln w="25400" cap="flat" cmpd="sng">
            <a:solidFill>
              <a:srgbClr val="339966"/>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4800" b="0" i="0" u="none" strike="noStrike" cap="none">
              <a:solidFill>
                <a:srgbClr val="FFC000"/>
              </a:solidFill>
              <a:latin typeface="Aharoni"/>
              <a:ea typeface="Aharoni"/>
              <a:cs typeface="Aharoni"/>
              <a:sym typeface="Aharoni"/>
            </a:endParaRPr>
          </a:p>
        </p:txBody>
      </p:sp>
      <p:sp>
        <p:nvSpPr>
          <p:cNvPr id="378" name="Google Shape;378;p54"/>
          <p:cNvSpPr/>
          <p:nvPr/>
        </p:nvSpPr>
        <p:spPr>
          <a:xfrm>
            <a:off x="6776039" y="2552578"/>
            <a:ext cx="761848" cy="693415"/>
          </a:xfrm>
          <a:prstGeom prst="ellipse">
            <a:avLst/>
          </a:prstGeom>
          <a:solidFill>
            <a:schemeClr val="lt1"/>
          </a:solidFill>
          <a:ln w="25400" cap="flat" cmpd="sng">
            <a:solidFill>
              <a:srgbClr val="339966"/>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4800" b="1" i="0" u="none" strike="noStrike" cap="none">
              <a:solidFill>
                <a:srgbClr val="FFC000"/>
              </a:solidFill>
              <a:latin typeface="Aharoni"/>
              <a:ea typeface="Aharoni"/>
              <a:cs typeface="Aharoni"/>
              <a:sym typeface="Aharoni"/>
            </a:endParaRPr>
          </a:p>
        </p:txBody>
      </p:sp>
      <p:cxnSp>
        <p:nvCxnSpPr>
          <p:cNvPr id="379" name="Google Shape;379;p54"/>
          <p:cNvCxnSpPr/>
          <p:nvPr/>
        </p:nvCxnSpPr>
        <p:spPr>
          <a:xfrm>
            <a:off x="207307" y="4871877"/>
            <a:ext cx="7134727" cy="0"/>
          </a:xfrm>
          <a:prstGeom prst="straightConnector1">
            <a:avLst/>
          </a:prstGeom>
          <a:noFill/>
          <a:ln w="9525" cap="flat" cmpd="sng">
            <a:solidFill>
              <a:srgbClr val="339966"/>
            </a:solidFill>
            <a:prstDash val="solid"/>
            <a:round/>
            <a:headEnd type="none" w="sm" len="sm"/>
            <a:tailEnd type="none" w="sm" len="sm"/>
          </a:ln>
        </p:spPr>
      </p:cxnSp>
      <p:sp>
        <p:nvSpPr>
          <p:cNvPr id="380" name="Google Shape;380;p54"/>
          <p:cNvSpPr txBox="1"/>
          <p:nvPr/>
        </p:nvSpPr>
        <p:spPr>
          <a:xfrm>
            <a:off x="207306" y="4871877"/>
            <a:ext cx="7038474" cy="184666"/>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900" b="0" i="1" u="none" strike="noStrike" cap="none" baseline="30000">
                <a:solidFill>
                  <a:srgbClr val="595959"/>
                </a:solidFill>
                <a:latin typeface="Arial"/>
                <a:ea typeface="Arial"/>
                <a:cs typeface="Arial"/>
                <a:sym typeface="Arial"/>
              </a:rPr>
              <a:t>1</a:t>
            </a:r>
            <a:r>
              <a:rPr lang="de" sz="900" b="0" i="1" u="none" strike="noStrike" cap="none">
                <a:solidFill>
                  <a:srgbClr val="595959"/>
                </a:solidFill>
                <a:latin typeface="Arial"/>
                <a:ea typeface="Arial"/>
                <a:cs typeface="Arial"/>
                <a:sym typeface="Arial"/>
              </a:rPr>
              <a:t>Healthcare News. Epic, Cerner, Allscripts gaining traction in a European EHR market that's in competitive flux</a:t>
            </a:r>
            <a:endParaRPr sz="900" b="0" i="1" u="none" strike="noStrike" cap="none">
              <a:solidFill>
                <a:srgbClr val="595959"/>
              </a:solidFill>
              <a:latin typeface="Arial"/>
              <a:ea typeface="Arial"/>
              <a:cs typeface="Arial"/>
              <a:sym typeface="Arial"/>
            </a:endParaRPr>
          </a:p>
        </p:txBody>
      </p:sp>
      <p:sp>
        <p:nvSpPr>
          <p:cNvPr id="381" name="Google Shape;381;p54"/>
          <p:cNvSpPr txBox="1"/>
          <p:nvPr/>
        </p:nvSpPr>
        <p:spPr>
          <a:xfrm>
            <a:off x="599141" y="1055325"/>
            <a:ext cx="7714629" cy="458587"/>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300"/>
              </a:spcBef>
              <a:spcAft>
                <a:spcPts val="0"/>
              </a:spcAft>
              <a:buClr>
                <a:srgbClr val="000000"/>
              </a:buClr>
              <a:buSzPts val="2100"/>
              <a:buFont typeface="Arial"/>
              <a:buNone/>
            </a:pPr>
            <a:r>
              <a:rPr lang="de" sz="2100" b="1" i="0" u="none" strike="noStrike" cap="none">
                <a:solidFill>
                  <a:srgbClr val="FFC000"/>
                </a:solidFill>
                <a:latin typeface="Arial"/>
                <a:ea typeface="Arial"/>
                <a:cs typeface="Arial"/>
                <a:sym typeface="Arial"/>
              </a:rPr>
              <a:t>Electronic Health Records (EHR)</a:t>
            </a:r>
            <a:endParaRPr sz="700"/>
          </a:p>
        </p:txBody>
      </p:sp>
      <p:sp>
        <p:nvSpPr>
          <p:cNvPr id="382" name="Google Shape;382;p54"/>
          <p:cNvSpPr txBox="1"/>
          <p:nvPr/>
        </p:nvSpPr>
        <p:spPr>
          <a:xfrm>
            <a:off x="514350" y="416917"/>
            <a:ext cx="7260900" cy="581697"/>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700" b="1" i="0" u="none" strike="noStrike" cap="none">
                <a:solidFill>
                  <a:srgbClr val="379C73"/>
                </a:solidFill>
                <a:latin typeface="Gill Sans"/>
                <a:ea typeface="Gill Sans"/>
                <a:cs typeface="Gill Sans"/>
                <a:sym typeface="Gill Sans"/>
              </a:rPr>
              <a:t>What digital tools could you use at work</a:t>
            </a:r>
            <a:endParaRPr sz="2700" b="1" i="0" u="none" strike="noStrike" cap="none">
              <a:solidFill>
                <a:srgbClr val="379C73"/>
              </a:solidFill>
              <a:latin typeface="Gill Sans"/>
              <a:ea typeface="Gill Sans"/>
              <a:cs typeface="Gill Sans"/>
              <a:sym typeface="Gill Sans"/>
            </a:endParaRPr>
          </a:p>
        </p:txBody>
      </p:sp>
      <p:sp>
        <p:nvSpPr>
          <p:cNvPr id="383" name="Google Shape;383;p54"/>
          <p:cNvSpPr txBox="1"/>
          <p:nvPr/>
        </p:nvSpPr>
        <p:spPr>
          <a:xfrm>
            <a:off x="785980" y="1879558"/>
            <a:ext cx="7441411" cy="292388"/>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1600" b="0" i="0" u="none" strike="noStrike" cap="none">
                <a:solidFill>
                  <a:srgbClr val="595959"/>
                </a:solidFill>
                <a:latin typeface="Arial"/>
                <a:ea typeface="Arial"/>
                <a:cs typeface="Arial"/>
                <a:sym typeface="Arial"/>
              </a:rPr>
              <a:t>There are three EHR systems that are getting popular in Europe:</a:t>
            </a:r>
            <a:r>
              <a:rPr lang="de" sz="1600" b="0" i="0" u="none" strike="noStrike" cap="none" baseline="30000">
                <a:solidFill>
                  <a:srgbClr val="595959"/>
                </a:solidFill>
                <a:latin typeface="Arial"/>
                <a:ea typeface="Arial"/>
                <a:cs typeface="Arial"/>
                <a:sym typeface="Arial"/>
              </a:rPr>
              <a:t>1</a:t>
            </a:r>
            <a:endParaRPr sz="1600" b="0" i="0" u="none" strike="noStrike" cap="none" baseline="30000">
              <a:solidFill>
                <a:srgbClr val="595959"/>
              </a:solidFill>
              <a:latin typeface="Arial"/>
              <a:ea typeface="Arial"/>
              <a:cs typeface="Arial"/>
              <a:sym typeface="Arial"/>
            </a:endParaRPr>
          </a:p>
        </p:txBody>
      </p:sp>
      <p:sp>
        <p:nvSpPr>
          <p:cNvPr id="384" name="Google Shape;384;p54"/>
          <p:cNvSpPr/>
          <p:nvPr/>
        </p:nvSpPr>
        <p:spPr>
          <a:xfrm>
            <a:off x="1759541" y="2746201"/>
            <a:ext cx="330042" cy="329604"/>
          </a:xfrm>
          <a:prstGeom prst="plus">
            <a:avLst>
              <a:gd name="adj" fmla="val 25000"/>
            </a:avLst>
          </a:prstGeom>
          <a:solidFill>
            <a:srgbClr val="FFC000"/>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85" name="Google Shape;385;p54"/>
          <p:cNvSpPr/>
          <p:nvPr/>
        </p:nvSpPr>
        <p:spPr>
          <a:xfrm>
            <a:off x="4304350" y="2739586"/>
            <a:ext cx="330043" cy="329604"/>
          </a:xfrm>
          <a:prstGeom prst="plus">
            <a:avLst>
              <a:gd name="adj" fmla="val 25000"/>
            </a:avLst>
          </a:prstGeom>
          <a:solidFill>
            <a:srgbClr val="FFC000"/>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86" name="Google Shape;386;p54"/>
          <p:cNvSpPr/>
          <p:nvPr/>
        </p:nvSpPr>
        <p:spPr>
          <a:xfrm>
            <a:off x="7011991" y="2751588"/>
            <a:ext cx="330043" cy="329604"/>
          </a:xfrm>
          <a:prstGeom prst="plus">
            <a:avLst>
              <a:gd name="adj" fmla="val 25000"/>
            </a:avLst>
          </a:prstGeom>
          <a:solidFill>
            <a:srgbClr val="FFC000"/>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5"/>
          <p:cNvSpPr txBox="1"/>
          <p:nvPr/>
        </p:nvSpPr>
        <p:spPr>
          <a:xfrm>
            <a:off x="599141" y="1055325"/>
            <a:ext cx="7714629" cy="458587"/>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300"/>
              </a:spcBef>
              <a:spcAft>
                <a:spcPts val="0"/>
              </a:spcAft>
              <a:buClr>
                <a:srgbClr val="000000"/>
              </a:buClr>
              <a:buSzPts val="2100"/>
              <a:buFont typeface="Arial"/>
              <a:buNone/>
            </a:pPr>
            <a:r>
              <a:rPr lang="de" sz="2100" b="1" i="0" u="none" strike="noStrike" cap="none">
                <a:solidFill>
                  <a:srgbClr val="FFC000"/>
                </a:solidFill>
                <a:latin typeface="Arial"/>
                <a:ea typeface="Arial"/>
                <a:cs typeface="Arial"/>
                <a:sym typeface="Arial"/>
              </a:rPr>
              <a:t>Electronic Health Records (EHR)</a:t>
            </a:r>
            <a:endParaRPr sz="700"/>
          </a:p>
        </p:txBody>
      </p:sp>
      <p:sp>
        <p:nvSpPr>
          <p:cNvPr id="392" name="Google Shape;392;p55"/>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700" b="1" i="0" u="none" strike="noStrike" cap="none">
                <a:solidFill>
                  <a:srgbClr val="379C73"/>
                </a:solidFill>
                <a:latin typeface="Gill Sans"/>
                <a:ea typeface="Gill Sans"/>
                <a:cs typeface="Gill Sans"/>
                <a:sym typeface="Gill Sans"/>
              </a:rPr>
              <a:t>What digital tools could you use at work</a:t>
            </a:r>
            <a:endParaRPr sz="2700" b="1" i="0" u="none" strike="noStrike" cap="none">
              <a:solidFill>
                <a:srgbClr val="379C73"/>
              </a:solidFill>
              <a:latin typeface="Gill Sans"/>
              <a:ea typeface="Gill Sans"/>
              <a:cs typeface="Gill Sans"/>
              <a:sym typeface="Gill Sans"/>
            </a:endParaRPr>
          </a:p>
        </p:txBody>
      </p:sp>
      <p:sp>
        <p:nvSpPr>
          <p:cNvPr id="393" name="Google Shape;393;p5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94" name="Google Shape;394;p55"/>
          <p:cNvSpPr txBox="1"/>
          <p:nvPr/>
        </p:nvSpPr>
        <p:spPr>
          <a:xfrm>
            <a:off x="514350" y="1749443"/>
            <a:ext cx="8251966" cy="2633028"/>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300"/>
              </a:spcBef>
              <a:spcAft>
                <a:spcPts val="0"/>
              </a:spcAft>
              <a:buNone/>
            </a:pPr>
            <a:r>
              <a:rPr lang="de" sz="2000" b="1" i="0" u="none" strike="noStrike" cap="none">
                <a:solidFill>
                  <a:srgbClr val="379C73"/>
                </a:solidFill>
                <a:latin typeface="Arial"/>
                <a:ea typeface="Arial"/>
                <a:cs typeface="Arial"/>
                <a:sym typeface="Arial"/>
              </a:rPr>
              <a:t>EPIC</a:t>
            </a:r>
            <a:endParaRPr sz="1700" b="1" i="0" u="none" strike="noStrike" cap="none">
              <a:solidFill>
                <a:srgbClr val="379C73"/>
              </a:solidFill>
              <a:latin typeface="Arial"/>
              <a:ea typeface="Arial"/>
              <a:cs typeface="Arial"/>
              <a:sym typeface="Arial"/>
            </a:endParaRPr>
          </a:p>
          <a:p>
            <a:pPr marL="0" marR="0" lvl="0" indent="0" algn="just" rtl="0">
              <a:lnSpc>
                <a:spcPct val="130000"/>
              </a:lnSpc>
              <a:spcBef>
                <a:spcPts val="300"/>
              </a:spcBef>
              <a:spcAft>
                <a:spcPts val="0"/>
              </a:spcAft>
              <a:buNone/>
            </a:pPr>
            <a:endParaRPr sz="1700" b="1" i="0" u="none" strike="noStrike" cap="none">
              <a:solidFill>
                <a:srgbClr val="379C73"/>
              </a:solidFill>
              <a:latin typeface="Arial"/>
              <a:ea typeface="Arial"/>
              <a:cs typeface="Arial"/>
              <a:sym typeface="Arial"/>
            </a:endParaRPr>
          </a:p>
          <a:p>
            <a:pPr marL="0" marR="0" lvl="0" indent="0" algn="just" rtl="0">
              <a:lnSpc>
                <a:spcPct val="130000"/>
              </a:lnSpc>
              <a:spcBef>
                <a:spcPts val="300"/>
              </a:spcBef>
              <a:spcAft>
                <a:spcPts val="0"/>
              </a:spcAft>
              <a:buNone/>
            </a:pPr>
            <a:r>
              <a:rPr lang="de" sz="1700" b="0" i="0" u="none" strike="noStrike" cap="none">
                <a:solidFill>
                  <a:srgbClr val="595959"/>
                </a:solidFill>
                <a:latin typeface="Arial"/>
                <a:ea typeface="Arial"/>
                <a:cs typeface="Arial"/>
                <a:sym typeface="Arial"/>
              </a:rPr>
              <a:t>EPIC is an EHR  system that helps healthcare organisations manage patient information, streamline workflows, and improve patient care. </a:t>
            </a:r>
            <a:endParaRPr sz="1700" b="0" i="0" u="none" strike="noStrike" cap="none">
              <a:solidFill>
                <a:srgbClr val="595959"/>
              </a:solidFill>
              <a:latin typeface="Arial"/>
              <a:ea typeface="Arial"/>
              <a:cs typeface="Arial"/>
              <a:sym typeface="Arial"/>
            </a:endParaRPr>
          </a:p>
          <a:p>
            <a:pPr marL="0" marR="0" lvl="0" indent="0" algn="just" rtl="0">
              <a:lnSpc>
                <a:spcPct val="130000"/>
              </a:lnSpc>
              <a:spcBef>
                <a:spcPts val="300"/>
              </a:spcBef>
              <a:spcAft>
                <a:spcPts val="0"/>
              </a:spcAft>
              <a:buNone/>
            </a:pPr>
            <a:endParaRPr sz="1700" b="0" i="0" u="none" strike="noStrike" cap="none">
              <a:solidFill>
                <a:srgbClr val="595959"/>
              </a:solidFill>
              <a:latin typeface="Arial"/>
              <a:ea typeface="Arial"/>
              <a:cs typeface="Arial"/>
              <a:sym typeface="Arial"/>
            </a:endParaRPr>
          </a:p>
          <a:p>
            <a:pPr marL="0" marR="0" lvl="0" indent="0" algn="just" rtl="0">
              <a:lnSpc>
                <a:spcPct val="130000"/>
              </a:lnSpc>
              <a:spcBef>
                <a:spcPts val="300"/>
              </a:spcBef>
              <a:spcAft>
                <a:spcPts val="0"/>
              </a:spcAft>
              <a:buNone/>
            </a:pPr>
            <a:r>
              <a:rPr lang="de" sz="1700" b="0" i="0" u="none" strike="noStrike" cap="none">
                <a:solidFill>
                  <a:srgbClr val="595959"/>
                </a:solidFill>
                <a:latin typeface="Arial"/>
                <a:ea typeface="Arial"/>
                <a:cs typeface="Arial"/>
                <a:sym typeface="Arial"/>
              </a:rPr>
              <a:t>It offers several </a:t>
            </a:r>
            <a:r>
              <a:rPr lang="de" sz="1700" b="1" i="0" u="none" strike="noStrike" cap="none">
                <a:solidFill>
                  <a:srgbClr val="379C73"/>
                </a:solidFill>
                <a:latin typeface="Arial"/>
                <a:ea typeface="Arial"/>
                <a:cs typeface="Arial"/>
                <a:sym typeface="Arial"/>
              </a:rPr>
              <a:t>key features </a:t>
            </a:r>
            <a:r>
              <a:rPr lang="de" sz="1700" b="0" i="0" u="none" strike="noStrike" cap="none">
                <a:solidFill>
                  <a:srgbClr val="595959"/>
                </a:solidFill>
                <a:latin typeface="Arial"/>
                <a:ea typeface="Arial"/>
                <a:cs typeface="Arial"/>
                <a:sym typeface="Arial"/>
              </a:rPr>
              <a:t>that enhance patient care, and simplify the everyday work of care workers.</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11"/>
        <p:cNvGrpSpPr/>
        <p:nvPr/>
      </p:nvGrpSpPr>
      <p:grpSpPr>
        <a:xfrm>
          <a:off x="0" y="0"/>
          <a:ext cx="0" cy="0"/>
          <a:chOff x="0" y="0"/>
          <a:chExt cx="0" cy="0"/>
        </a:xfrm>
      </p:grpSpPr>
      <p:sp>
        <p:nvSpPr>
          <p:cNvPr id="212" name="Google Shape;212;p38"/>
          <p:cNvSpPr txBox="1"/>
          <p:nvPr/>
        </p:nvSpPr>
        <p:spPr>
          <a:xfrm>
            <a:off x="859007" y="1422809"/>
            <a:ext cx="7404150" cy="3925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600"/>
              <a:buFont typeface="Arial"/>
              <a:buNone/>
            </a:pPr>
            <a:r>
              <a:rPr lang="de" sz="2600" b="0" i="0" u="none" strike="noStrike" cap="none">
                <a:solidFill>
                  <a:srgbClr val="FFFFFF"/>
                </a:solidFill>
                <a:latin typeface="League Spartan"/>
                <a:ea typeface="League Spartan"/>
                <a:cs typeface="League Spartan"/>
                <a:sym typeface="League Spartan"/>
              </a:rPr>
              <a:t>Application of digital tools</a:t>
            </a:r>
            <a:endParaRPr sz="700" b="0" i="0" u="none" strike="noStrike" cap="none">
              <a:solidFill>
                <a:srgbClr val="000000"/>
              </a:solidFill>
              <a:latin typeface="Arial"/>
              <a:ea typeface="Arial"/>
              <a:cs typeface="Arial"/>
              <a:sym typeface="Arial"/>
            </a:endParaRPr>
          </a:p>
        </p:txBody>
      </p:sp>
      <p:sp>
        <p:nvSpPr>
          <p:cNvPr id="213" name="Google Shape;213;p38"/>
          <p:cNvSpPr txBox="1"/>
          <p:nvPr/>
        </p:nvSpPr>
        <p:spPr>
          <a:xfrm>
            <a:off x="4125069" y="751038"/>
            <a:ext cx="893850" cy="2770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800"/>
              <a:buFont typeface="Arial"/>
              <a:buNone/>
            </a:pPr>
            <a:r>
              <a:rPr lang="de" sz="1800" b="0" i="0" u="none" strike="noStrike" cap="none">
                <a:solidFill>
                  <a:srgbClr val="FFFFFF"/>
                </a:solidFill>
                <a:latin typeface="Gill Sans"/>
                <a:ea typeface="Gill Sans"/>
                <a:cs typeface="Gill Sans"/>
                <a:sym typeface="Gill Sans"/>
              </a:rPr>
              <a:t>Module 3 </a:t>
            </a:r>
            <a:endParaRPr sz="700" b="0" i="0" u="none" strike="noStrike" cap="none">
              <a:solidFill>
                <a:srgbClr val="000000"/>
              </a:solidFill>
              <a:latin typeface="Arial"/>
              <a:ea typeface="Arial"/>
              <a:cs typeface="Arial"/>
              <a:sym typeface="Arial"/>
            </a:endParaRPr>
          </a:p>
        </p:txBody>
      </p:sp>
      <p:sp>
        <p:nvSpPr>
          <p:cNvPr id="214" name="Google Shape;214;p38"/>
          <p:cNvSpPr txBox="1"/>
          <p:nvPr/>
        </p:nvSpPr>
        <p:spPr>
          <a:xfrm>
            <a:off x="4272856" y="2226945"/>
            <a:ext cx="598350" cy="2770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800"/>
              <a:buFont typeface="Arial"/>
              <a:buNone/>
            </a:pPr>
            <a:r>
              <a:rPr lang="de" sz="1800" b="0" i="0" u="none" strike="noStrike" cap="none">
                <a:solidFill>
                  <a:srgbClr val="FFFFFF"/>
                </a:solidFill>
                <a:latin typeface="Gill Sans"/>
                <a:ea typeface="Gill Sans"/>
                <a:cs typeface="Gill Sans"/>
                <a:sym typeface="Gill Sans"/>
              </a:rPr>
              <a:t>Unit 1 </a:t>
            </a:r>
            <a:endParaRPr sz="700" b="0" i="0" u="none" strike="noStrike" cap="none">
              <a:solidFill>
                <a:srgbClr val="000000"/>
              </a:solidFill>
              <a:latin typeface="Arial"/>
              <a:ea typeface="Arial"/>
              <a:cs typeface="Arial"/>
              <a:sym typeface="Arial"/>
            </a:endParaRPr>
          </a:p>
        </p:txBody>
      </p:sp>
      <p:sp>
        <p:nvSpPr>
          <p:cNvPr id="215" name="Google Shape;215;p38"/>
          <p:cNvSpPr txBox="1"/>
          <p:nvPr/>
        </p:nvSpPr>
        <p:spPr>
          <a:xfrm>
            <a:off x="200313" y="2935825"/>
            <a:ext cx="8722050" cy="9789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700"/>
              <a:buFont typeface="Arial"/>
              <a:buNone/>
            </a:pPr>
            <a:r>
              <a:rPr lang="de" sz="2700" b="0" i="0" u="none" strike="noStrike" cap="none">
                <a:solidFill>
                  <a:srgbClr val="FFFFFF"/>
                </a:solidFill>
                <a:latin typeface="League Spartan"/>
                <a:ea typeface="League Spartan"/>
                <a:cs typeface="League Spartan"/>
                <a:sym typeface="League Spartan"/>
              </a:rPr>
              <a:t>Tools and technology for managing and organising care services</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6"/>
          <p:cNvSpPr txBox="1"/>
          <p:nvPr/>
        </p:nvSpPr>
        <p:spPr>
          <a:xfrm>
            <a:off x="586167" y="987758"/>
            <a:ext cx="7714629" cy="458587"/>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300"/>
              </a:spcBef>
              <a:spcAft>
                <a:spcPts val="0"/>
              </a:spcAft>
              <a:buClr>
                <a:srgbClr val="000000"/>
              </a:buClr>
              <a:buSzPts val="2100"/>
              <a:buFont typeface="Arial"/>
              <a:buNone/>
            </a:pPr>
            <a:r>
              <a:rPr lang="de" sz="2100" b="1" i="0" u="none" strike="noStrike" cap="none">
                <a:solidFill>
                  <a:srgbClr val="FFC000"/>
                </a:solidFill>
                <a:latin typeface="Arial"/>
                <a:ea typeface="Arial"/>
                <a:cs typeface="Arial"/>
                <a:sym typeface="Arial"/>
              </a:rPr>
              <a:t>Electronic Health Records (EHR)</a:t>
            </a:r>
            <a:endParaRPr sz="700"/>
          </a:p>
        </p:txBody>
      </p:sp>
      <p:sp>
        <p:nvSpPr>
          <p:cNvPr id="400" name="Google Shape;400;p56"/>
          <p:cNvSpPr txBox="1"/>
          <p:nvPr/>
        </p:nvSpPr>
        <p:spPr>
          <a:xfrm>
            <a:off x="481220" y="292858"/>
            <a:ext cx="7260900"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700" b="1" i="0" u="none" strike="noStrike" cap="none">
                <a:solidFill>
                  <a:srgbClr val="379C73"/>
                </a:solidFill>
                <a:latin typeface="Gill Sans"/>
                <a:ea typeface="Gill Sans"/>
                <a:cs typeface="Gill Sans"/>
                <a:sym typeface="Gill Sans"/>
              </a:rPr>
              <a:t>What digital tools could you use at work</a:t>
            </a:r>
            <a:endParaRPr sz="2700" b="1" i="0" u="none" strike="noStrike" cap="none">
              <a:solidFill>
                <a:srgbClr val="379C73"/>
              </a:solidFill>
              <a:latin typeface="Gill Sans"/>
              <a:ea typeface="Gill Sans"/>
              <a:cs typeface="Gill Sans"/>
              <a:sym typeface="Gill Sans"/>
            </a:endParaRPr>
          </a:p>
        </p:txBody>
      </p:sp>
      <p:sp>
        <p:nvSpPr>
          <p:cNvPr id="401" name="Google Shape;401;p5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02" name="Google Shape;402;p56"/>
          <p:cNvSpPr txBox="1"/>
          <p:nvPr/>
        </p:nvSpPr>
        <p:spPr>
          <a:xfrm>
            <a:off x="317499" y="1488131"/>
            <a:ext cx="8251966" cy="288540"/>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300"/>
              </a:spcBef>
              <a:spcAft>
                <a:spcPts val="0"/>
              </a:spcAft>
              <a:buNone/>
            </a:pPr>
            <a:r>
              <a:rPr lang="de" sz="1300" b="1" i="0" u="none" strike="noStrike" cap="none">
                <a:solidFill>
                  <a:srgbClr val="379C73"/>
                </a:solidFill>
                <a:latin typeface="Arial"/>
                <a:ea typeface="Arial"/>
                <a:cs typeface="Arial"/>
                <a:sym typeface="Arial"/>
              </a:rPr>
              <a:t>EPIC – Key Features</a:t>
            </a:r>
            <a:endParaRPr sz="700"/>
          </a:p>
        </p:txBody>
      </p:sp>
      <p:graphicFrame>
        <p:nvGraphicFramePr>
          <p:cNvPr id="403" name="Google Shape;403;p56"/>
          <p:cNvGraphicFramePr/>
          <p:nvPr/>
        </p:nvGraphicFramePr>
        <p:xfrm>
          <a:off x="317499" y="1880048"/>
          <a:ext cx="8448800" cy="3149100"/>
        </p:xfrm>
        <a:graphic>
          <a:graphicData uri="http://schemas.openxmlformats.org/drawingml/2006/table">
            <a:tbl>
              <a:tblPr firstRow="1" bandRow="1">
                <a:noFill/>
                <a:tableStyleId>{0C3AA340-FD62-4EB5-9DF3-C6E66DECC2C0}</a:tableStyleId>
              </a:tblPr>
              <a:tblGrid>
                <a:gridCol w="204800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524850">
                <a:tc>
                  <a:txBody>
                    <a:bodyPr/>
                    <a:lstStyle/>
                    <a:p>
                      <a:pPr marL="0" marR="0" lvl="0" indent="0" algn="l" rtl="0">
                        <a:lnSpc>
                          <a:spcPct val="100000"/>
                        </a:lnSpc>
                        <a:spcBef>
                          <a:spcPts val="0"/>
                        </a:spcBef>
                        <a:spcAft>
                          <a:spcPts val="0"/>
                        </a:spcAft>
                        <a:buNone/>
                      </a:pPr>
                      <a:r>
                        <a:rPr lang="de" sz="1200" b="1" u="none" strike="noStrike" cap="none">
                          <a:solidFill>
                            <a:srgbClr val="379C73"/>
                          </a:solidFill>
                        </a:rPr>
                        <a:t>Comprehensive Patient Records</a:t>
                      </a:r>
                      <a:endParaRPr sz="1200" b="1" u="none" strike="noStrike" cap="none">
                        <a:solidFill>
                          <a:srgbClr val="379C73"/>
                        </a:solidFill>
                      </a:endParaRPr>
                    </a:p>
                  </a:txBody>
                  <a:tcPr marL="45725" marR="45725" marT="22875" marB="22875" anchor="ctr"/>
                </a:tc>
                <a:tc>
                  <a:txBody>
                    <a:bodyPr/>
                    <a:lstStyle/>
                    <a:p>
                      <a:pPr marL="0" marR="0" lvl="0" indent="0" algn="l" rtl="0">
                        <a:lnSpc>
                          <a:spcPct val="100000"/>
                        </a:lnSpc>
                        <a:spcBef>
                          <a:spcPts val="0"/>
                        </a:spcBef>
                        <a:spcAft>
                          <a:spcPts val="0"/>
                        </a:spcAft>
                        <a:buNone/>
                      </a:pPr>
                      <a:r>
                        <a:rPr lang="de" sz="900" b="0" i="0" u="none" strike="noStrike" cap="none">
                          <a:solidFill>
                            <a:srgbClr val="595959"/>
                          </a:solidFill>
                          <a:latin typeface="Arial"/>
                          <a:ea typeface="Arial"/>
                          <a:cs typeface="Arial"/>
                          <a:sym typeface="Arial"/>
                        </a:rPr>
                        <a:t>Epic provides a centralised repository for patient information, including medical history, diagnoses, medications, allergies, lab results, and more. Clinicians can access this data quickly, leading to better-informed decisions.</a:t>
                      </a:r>
                      <a:endParaRPr sz="900" u="none" strike="noStrike" cap="none">
                        <a:solidFill>
                          <a:srgbClr val="595959"/>
                        </a:solidFill>
                      </a:endParaRPr>
                    </a:p>
                  </a:txBody>
                  <a:tcPr marL="45725" marR="45725" marT="22875" marB="22875" anchor="ctr"/>
                </a:tc>
                <a:extLst>
                  <a:ext uri="{0D108BD9-81ED-4DB2-BD59-A6C34878D82A}">
                    <a16:rowId xmlns:a16="http://schemas.microsoft.com/office/drawing/2014/main" val="10000"/>
                  </a:ext>
                </a:extLst>
              </a:tr>
              <a:tr h="524850">
                <a:tc>
                  <a:txBody>
                    <a:bodyPr/>
                    <a:lstStyle/>
                    <a:p>
                      <a:pPr marL="0" marR="0" lvl="0" indent="0" algn="l" rtl="0">
                        <a:lnSpc>
                          <a:spcPct val="100000"/>
                        </a:lnSpc>
                        <a:spcBef>
                          <a:spcPts val="0"/>
                        </a:spcBef>
                        <a:spcAft>
                          <a:spcPts val="0"/>
                        </a:spcAft>
                        <a:buNone/>
                      </a:pPr>
                      <a:r>
                        <a:rPr lang="de" sz="1200" b="1" u="none" strike="noStrike" cap="none">
                          <a:solidFill>
                            <a:srgbClr val="379C73"/>
                          </a:solidFill>
                        </a:rPr>
                        <a:t>Interoperability:</a:t>
                      </a:r>
                      <a:endParaRPr sz="1200" b="1" u="none" strike="noStrike" cap="none">
                        <a:solidFill>
                          <a:srgbClr val="379C73"/>
                        </a:solidFill>
                      </a:endParaRPr>
                    </a:p>
                  </a:txBody>
                  <a:tcPr marL="45725" marR="45725" marT="22875" marB="22875" anchor="ctr">
                    <a:solidFill>
                      <a:srgbClr val="379C73">
                        <a:alpha val="20000"/>
                      </a:srgbClr>
                    </a:solidFill>
                  </a:tcPr>
                </a:tc>
                <a:tc>
                  <a:txBody>
                    <a:bodyPr/>
                    <a:lstStyle/>
                    <a:p>
                      <a:pPr marL="0" marR="0" lvl="0" indent="0" algn="l" rtl="0">
                        <a:lnSpc>
                          <a:spcPct val="100000"/>
                        </a:lnSpc>
                        <a:spcBef>
                          <a:spcPts val="0"/>
                        </a:spcBef>
                        <a:spcAft>
                          <a:spcPts val="0"/>
                        </a:spcAft>
                        <a:buNone/>
                      </a:pPr>
                      <a:r>
                        <a:rPr lang="de" sz="900" b="0" i="0" u="none" strike="noStrike" cap="none">
                          <a:solidFill>
                            <a:srgbClr val="595959"/>
                          </a:solidFill>
                          <a:latin typeface="Arial"/>
                          <a:ea typeface="Arial"/>
                          <a:cs typeface="Arial"/>
                          <a:sym typeface="Arial"/>
                        </a:rPr>
                        <a:t>Epic supports data exchange between different healthcare organisations. It enables seamless sharing of patient records across hospitals, clinics, and other healthcare providers. This interoperability improves care coordination and reduces duplication of tests.</a:t>
                      </a:r>
                      <a:endParaRPr sz="900" u="none" strike="noStrike" cap="none">
                        <a:solidFill>
                          <a:srgbClr val="595959"/>
                        </a:solidFill>
                      </a:endParaRPr>
                    </a:p>
                  </a:txBody>
                  <a:tcPr marL="45725" marR="45725" marT="22875" marB="22875" anchor="ctr">
                    <a:solidFill>
                      <a:srgbClr val="379C73">
                        <a:alpha val="20000"/>
                      </a:srgbClr>
                    </a:solidFill>
                  </a:tcPr>
                </a:tc>
                <a:extLst>
                  <a:ext uri="{0D108BD9-81ED-4DB2-BD59-A6C34878D82A}">
                    <a16:rowId xmlns:a16="http://schemas.microsoft.com/office/drawing/2014/main" val="10001"/>
                  </a:ext>
                </a:extLst>
              </a:tr>
              <a:tr h="524850">
                <a:tc>
                  <a:txBody>
                    <a:bodyPr/>
                    <a:lstStyle/>
                    <a:p>
                      <a:pPr marL="0" marR="0" lvl="0" indent="0" algn="l" rtl="0">
                        <a:lnSpc>
                          <a:spcPct val="100000"/>
                        </a:lnSpc>
                        <a:spcBef>
                          <a:spcPts val="0"/>
                        </a:spcBef>
                        <a:spcAft>
                          <a:spcPts val="0"/>
                        </a:spcAft>
                        <a:buNone/>
                      </a:pPr>
                      <a:r>
                        <a:rPr lang="de" sz="1200" b="1" u="none" strike="noStrike" cap="none">
                          <a:solidFill>
                            <a:srgbClr val="379C73"/>
                          </a:solidFill>
                        </a:rPr>
                        <a:t>Clinical Decision Support </a:t>
                      </a:r>
                      <a:endParaRPr sz="1200" b="1" u="none" strike="noStrike" cap="none">
                        <a:solidFill>
                          <a:srgbClr val="379C73"/>
                        </a:solidFill>
                      </a:endParaRPr>
                    </a:p>
                  </a:txBody>
                  <a:tcPr marL="45725" marR="45725" marT="22875" marB="22875" anchor="ctr"/>
                </a:tc>
                <a:tc>
                  <a:txBody>
                    <a:bodyPr/>
                    <a:lstStyle/>
                    <a:p>
                      <a:pPr marL="0" marR="0" lvl="0" indent="0" algn="l" rtl="0">
                        <a:lnSpc>
                          <a:spcPct val="100000"/>
                        </a:lnSpc>
                        <a:spcBef>
                          <a:spcPts val="0"/>
                        </a:spcBef>
                        <a:spcAft>
                          <a:spcPts val="0"/>
                        </a:spcAft>
                        <a:buNone/>
                      </a:pPr>
                      <a:r>
                        <a:rPr lang="de" sz="900" b="0" i="0" u="none" strike="noStrike" cap="none">
                          <a:solidFill>
                            <a:srgbClr val="595959"/>
                          </a:solidFill>
                          <a:latin typeface="Arial"/>
                          <a:ea typeface="Arial"/>
                          <a:cs typeface="Arial"/>
                          <a:sym typeface="Arial"/>
                        </a:rPr>
                        <a:t>The system offers alerts, reminders, and evidence-based guidelines to assist clinicians during patient encounters. These prompts help prevent medication errors, identify potential drug interactions, and recommend appropriate treatments.</a:t>
                      </a:r>
                      <a:endParaRPr sz="900" u="none" strike="noStrike" cap="none">
                        <a:solidFill>
                          <a:srgbClr val="595959"/>
                        </a:solidFill>
                      </a:endParaRPr>
                    </a:p>
                  </a:txBody>
                  <a:tcPr marL="45725" marR="45725" marT="22875" marB="22875" anchor="ctr"/>
                </a:tc>
                <a:extLst>
                  <a:ext uri="{0D108BD9-81ED-4DB2-BD59-A6C34878D82A}">
                    <a16:rowId xmlns:a16="http://schemas.microsoft.com/office/drawing/2014/main" val="10002"/>
                  </a:ext>
                </a:extLst>
              </a:tr>
              <a:tr h="524850">
                <a:tc>
                  <a:txBody>
                    <a:bodyPr/>
                    <a:lstStyle/>
                    <a:p>
                      <a:pPr marL="0" marR="0" lvl="0" indent="0" algn="l" rtl="0">
                        <a:lnSpc>
                          <a:spcPct val="100000"/>
                        </a:lnSpc>
                        <a:spcBef>
                          <a:spcPts val="0"/>
                        </a:spcBef>
                        <a:spcAft>
                          <a:spcPts val="0"/>
                        </a:spcAft>
                        <a:buNone/>
                      </a:pPr>
                      <a:r>
                        <a:rPr lang="de" sz="1200" b="1" u="none" strike="noStrike" cap="none">
                          <a:solidFill>
                            <a:srgbClr val="379C73"/>
                          </a:solidFill>
                        </a:rPr>
                        <a:t>Order Management</a:t>
                      </a:r>
                      <a:endParaRPr sz="1200" b="1" u="none" strike="noStrike" cap="none">
                        <a:solidFill>
                          <a:srgbClr val="379C73"/>
                        </a:solidFill>
                      </a:endParaRPr>
                    </a:p>
                  </a:txBody>
                  <a:tcPr marL="45725" marR="45725" marT="22875" marB="22875" anchor="ctr">
                    <a:solidFill>
                      <a:srgbClr val="379C73">
                        <a:alpha val="20000"/>
                      </a:srgbClr>
                    </a:solidFill>
                  </a:tcPr>
                </a:tc>
                <a:tc>
                  <a:txBody>
                    <a:bodyPr/>
                    <a:lstStyle/>
                    <a:p>
                      <a:pPr marL="0" marR="0" lvl="0" indent="0" algn="l" rtl="0">
                        <a:lnSpc>
                          <a:spcPct val="100000"/>
                        </a:lnSpc>
                        <a:spcBef>
                          <a:spcPts val="0"/>
                        </a:spcBef>
                        <a:spcAft>
                          <a:spcPts val="0"/>
                        </a:spcAft>
                        <a:buNone/>
                      </a:pPr>
                      <a:r>
                        <a:rPr lang="de" sz="900" b="0" i="0" u="none" strike="noStrike" cap="none">
                          <a:solidFill>
                            <a:srgbClr val="595959"/>
                          </a:solidFill>
                          <a:latin typeface="Arial"/>
                          <a:ea typeface="Arial"/>
                          <a:cs typeface="Arial"/>
                          <a:sym typeface="Arial"/>
                        </a:rPr>
                        <a:t>Epic allows providers to place orders for tests, medications, and procedures electronically. It streamlines the order entry process, reduces paperwork, and ensures accurate communication between clinicians and other departments.</a:t>
                      </a:r>
                      <a:endParaRPr sz="900" u="none" strike="noStrike" cap="none">
                        <a:solidFill>
                          <a:srgbClr val="595959"/>
                        </a:solidFill>
                      </a:endParaRPr>
                    </a:p>
                  </a:txBody>
                  <a:tcPr marL="45725" marR="45725" marT="22875" marB="22875" anchor="ctr">
                    <a:solidFill>
                      <a:srgbClr val="379C73">
                        <a:alpha val="20000"/>
                      </a:srgbClr>
                    </a:solidFill>
                  </a:tcPr>
                </a:tc>
                <a:extLst>
                  <a:ext uri="{0D108BD9-81ED-4DB2-BD59-A6C34878D82A}">
                    <a16:rowId xmlns:a16="http://schemas.microsoft.com/office/drawing/2014/main" val="10003"/>
                  </a:ext>
                </a:extLst>
              </a:tr>
              <a:tr h="524850">
                <a:tc>
                  <a:txBody>
                    <a:bodyPr/>
                    <a:lstStyle/>
                    <a:p>
                      <a:pPr marL="0" marR="0" lvl="0" indent="0" algn="l" rtl="0">
                        <a:lnSpc>
                          <a:spcPct val="100000"/>
                        </a:lnSpc>
                        <a:spcBef>
                          <a:spcPts val="0"/>
                        </a:spcBef>
                        <a:spcAft>
                          <a:spcPts val="0"/>
                        </a:spcAft>
                        <a:buNone/>
                      </a:pPr>
                      <a:r>
                        <a:rPr lang="de" sz="1200" b="1" u="none" strike="noStrike" cap="none">
                          <a:solidFill>
                            <a:srgbClr val="379C73"/>
                          </a:solidFill>
                        </a:rPr>
                        <a:t>MyChart Patient Portal</a:t>
                      </a:r>
                      <a:endParaRPr sz="1200" b="1" u="none" strike="noStrike" cap="none">
                        <a:solidFill>
                          <a:srgbClr val="379C73"/>
                        </a:solidFill>
                      </a:endParaRPr>
                    </a:p>
                  </a:txBody>
                  <a:tcPr marL="45725" marR="45725" marT="22875" marB="22875" anchor="ctr"/>
                </a:tc>
                <a:tc>
                  <a:txBody>
                    <a:bodyPr/>
                    <a:lstStyle/>
                    <a:p>
                      <a:pPr marL="0" marR="0" lvl="0" indent="0" algn="l" rtl="0">
                        <a:lnSpc>
                          <a:spcPct val="100000"/>
                        </a:lnSpc>
                        <a:spcBef>
                          <a:spcPts val="0"/>
                        </a:spcBef>
                        <a:spcAft>
                          <a:spcPts val="0"/>
                        </a:spcAft>
                        <a:buNone/>
                      </a:pPr>
                      <a:r>
                        <a:rPr lang="de" sz="900" b="0" i="0" u="none" strike="noStrike" cap="none">
                          <a:solidFill>
                            <a:srgbClr val="595959"/>
                          </a:solidFill>
                          <a:latin typeface="Arial"/>
                          <a:ea typeface="Arial"/>
                          <a:cs typeface="Arial"/>
                          <a:sym typeface="Arial"/>
                        </a:rPr>
                        <a:t>Patients can access their health information through the </a:t>
                      </a:r>
                      <a:r>
                        <a:rPr lang="de" sz="900" b="1" i="0" u="none" strike="noStrike" cap="none">
                          <a:solidFill>
                            <a:srgbClr val="595959"/>
                          </a:solidFill>
                          <a:latin typeface="Arial"/>
                          <a:ea typeface="Arial"/>
                          <a:cs typeface="Arial"/>
                          <a:sym typeface="Arial"/>
                        </a:rPr>
                        <a:t>MyChart</a:t>
                      </a:r>
                      <a:r>
                        <a:rPr lang="de" sz="900" b="0" i="0" u="none" strike="noStrike" cap="none">
                          <a:solidFill>
                            <a:srgbClr val="595959"/>
                          </a:solidFill>
                          <a:latin typeface="Arial"/>
                          <a:ea typeface="Arial"/>
                          <a:cs typeface="Arial"/>
                          <a:sym typeface="Arial"/>
                        </a:rPr>
                        <a:t> portal. They can view test results, schedule appointments, communicate with their care team, and manage prescriptions. MyChart enhances patient engagement and empowers individuals to take an active role in their health.</a:t>
                      </a:r>
                      <a:endParaRPr sz="900" u="none" strike="noStrike" cap="none">
                        <a:solidFill>
                          <a:srgbClr val="595959"/>
                        </a:solidFill>
                      </a:endParaRPr>
                    </a:p>
                  </a:txBody>
                  <a:tcPr marL="45725" marR="45725" marT="22875" marB="22875" anchor="ctr"/>
                </a:tc>
                <a:extLst>
                  <a:ext uri="{0D108BD9-81ED-4DB2-BD59-A6C34878D82A}">
                    <a16:rowId xmlns:a16="http://schemas.microsoft.com/office/drawing/2014/main" val="10004"/>
                  </a:ext>
                </a:extLst>
              </a:tr>
              <a:tr h="524850">
                <a:tc>
                  <a:txBody>
                    <a:bodyPr/>
                    <a:lstStyle/>
                    <a:p>
                      <a:pPr marL="0" marR="0" lvl="0" indent="0" algn="l" rtl="0">
                        <a:lnSpc>
                          <a:spcPct val="100000"/>
                        </a:lnSpc>
                        <a:spcBef>
                          <a:spcPts val="0"/>
                        </a:spcBef>
                        <a:spcAft>
                          <a:spcPts val="0"/>
                        </a:spcAft>
                        <a:buNone/>
                      </a:pPr>
                      <a:r>
                        <a:rPr lang="de" sz="1200" b="1" u="none" strike="noStrike" cap="none">
                          <a:solidFill>
                            <a:srgbClr val="379C73"/>
                          </a:solidFill>
                        </a:rPr>
                        <a:t>Telehealth Integration</a:t>
                      </a:r>
                      <a:endParaRPr sz="1200" b="1" u="none" strike="noStrike" cap="none">
                        <a:solidFill>
                          <a:srgbClr val="379C73"/>
                        </a:solidFill>
                      </a:endParaRPr>
                    </a:p>
                  </a:txBody>
                  <a:tcPr marL="45725" marR="45725" marT="22875" marB="22875" anchor="ctr">
                    <a:solidFill>
                      <a:srgbClr val="379C73">
                        <a:alpha val="20000"/>
                      </a:srgbClr>
                    </a:solidFill>
                  </a:tcPr>
                </a:tc>
                <a:tc>
                  <a:txBody>
                    <a:bodyPr/>
                    <a:lstStyle/>
                    <a:p>
                      <a:pPr marL="0" marR="0" lvl="0" indent="0" algn="l" rtl="0">
                        <a:lnSpc>
                          <a:spcPct val="100000"/>
                        </a:lnSpc>
                        <a:spcBef>
                          <a:spcPts val="0"/>
                        </a:spcBef>
                        <a:spcAft>
                          <a:spcPts val="0"/>
                        </a:spcAft>
                        <a:buNone/>
                      </a:pPr>
                      <a:r>
                        <a:rPr lang="de" sz="900" b="0" i="0" u="none" strike="noStrike" cap="none">
                          <a:solidFill>
                            <a:srgbClr val="595959"/>
                          </a:solidFill>
                          <a:latin typeface="Arial"/>
                          <a:ea typeface="Arial"/>
                          <a:cs typeface="Arial"/>
                          <a:sym typeface="Arial"/>
                        </a:rPr>
                        <a:t>Epic supports telemedicine by enabling virtual visits, secure messaging, and video consultations. Especially relevant during the COVID-19 pandemic, telehealth features allow patients to connect with providers remotely.</a:t>
                      </a:r>
                      <a:endParaRPr sz="900" u="none" strike="noStrike" cap="none">
                        <a:solidFill>
                          <a:srgbClr val="595959"/>
                        </a:solidFill>
                      </a:endParaRPr>
                    </a:p>
                  </a:txBody>
                  <a:tcPr marL="45725" marR="45725" marT="22875" marB="22875" anchor="ctr">
                    <a:solidFill>
                      <a:srgbClr val="379C73">
                        <a:alpha val="20000"/>
                      </a:srgb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7"/>
          <p:cNvSpPr txBox="1"/>
          <p:nvPr/>
        </p:nvSpPr>
        <p:spPr>
          <a:xfrm>
            <a:off x="599141" y="1055325"/>
            <a:ext cx="7714629" cy="458587"/>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300"/>
              </a:spcBef>
              <a:spcAft>
                <a:spcPts val="0"/>
              </a:spcAft>
              <a:buClr>
                <a:srgbClr val="000000"/>
              </a:buClr>
              <a:buSzPts val="2100"/>
              <a:buFont typeface="Arial"/>
              <a:buNone/>
            </a:pPr>
            <a:r>
              <a:rPr lang="de" sz="2100" b="1" i="0" u="none" strike="noStrike" cap="none">
                <a:solidFill>
                  <a:srgbClr val="FFC000"/>
                </a:solidFill>
                <a:latin typeface="Arial"/>
                <a:ea typeface="Arial"/>
                <a:cs typeface="Arial"/>
                <a:sym typeface="Arial"/>
              </a:rPr>
              <a:t>Electronic Health Records (EHR)</a:t>
            </a:r>
            <a:endParaRPr sz="700"/>
          </a:p>
        </p:txBody>
      </p:sp>
      <p:sp>
        <p:nvSpPr>
          <p:cNvPr id="409" name="Google Shape;409;p57"/>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700" b="1" i="0" u="none" strike="noStrike" cap="none">
                <a:solidFill>
                  <a:srgbClr val="379C73"/>
                </a:solidFill>
                <a:latin typeface="Gill Sans"/>
                <a:ea typeface="Gill Sans"/>
                <a:cs typeface="Gill Sans"/>
                <a:sym typeface="Gill Sans"/>
              </a:rPr>
              <a:t>What digital tools could you use at work</a:t>
            </a:r>
            <a:endParaRPr sz="2700" b="1" i="0" u="none" strike="noStrike" cap="none">
              <a:solidFill>
                <a:srgbClr val="379C73"/>
              </a:solidFill>
              <a:latin typeface="Gill Sans"/>
              <a:ea typeface="Gill Sans"/>
              <a:cs typeface="Gill Sans"/>
              <a:sym typeface="Gill Sans"/>
            </a:endParaRPr>
          </a:p>
        </p:txBody>
      </p:sp>
      <p:sp>
        <p:nvSpPr>
          <p:cNvPr id="410" name="Google Shape;410;p5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11" name="Google Shape;411;p57"/>
          <p:cNvSpPr txBox="1"/>
          <p:nvPr/>
        </p:nvSpPr>
        <p:spPr>
          <a:xfrm>
            <a:off x="465483" y="1628256"/>
            <a:ext cx="5067300" cy="3281700"/>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300"/>
              </a:spcBef>
              <a:spcAft>
                <a:spcPts val="0"/>
              </a:spcAft>
              <a:buNone/>
            </a:pPr>
            <a:r>
              <a:rPr lang="de" sz="1600" b="1" i="0" u="none" strike="noStrike" cap="none">
                <a:solidFill>
                  <a:srgbClr val="379C73"/>
                </a:solidFill>
                <a:latin typeface="Arial"/>
                <a:ea typeface="Arial"/>
                <a:cs typeface="Arial"/>
                <a:sym typeface="Arial"/>
              </a:rPr>
              <a:t>EPIC</a:t>
            </a:r>
            <a:endParaRPr sz="1600" b="1" i="0" u="none" strike="noStrike" cap="none">
              <a:solidFill>
                <a:srgbClr val="379C73"/>
              </a:solidFill>
              <a:latin typeface="Arial"/>
              <a:ea typeface="Arial"/>
              <a:cs typeface="Arial"/>
              <a:sym typeface="Arial"/>
            </a:endParaRPr>
          </a:p>
          <a:p>
            <a:pPr marL="0" marR="0" lvl="0" indent="0" algn="just" rtl="0">
              <a:lnSpc>
                <a:spcPct val="130000"/>
              </a:lnSpc>
              <a:spcBef>
                <a:spcPts val="300"/>
              </a:spcBef>
              <a:spcAft>
                <a:spcPts val="0"/>
              </a:spcAft>
              <a:buNone/>
            </a:pPr>
            <a:endParaRPr sz="1600" b="1">
              <a:solidFill>
                <a:srgbClr val="379C73"/>
              </a:solidFill>
            </a:endParaRPr>
          </a:p>
          <a:p>
            <a:pPr marL="0" marR="0" lvl="0" indent="0" algn="just" rtl="0">
              <a:lnSpc>
                <a:spcPct val="130000"/>
              </a:lnSpc>
              <a:spcBef>
                <a:spcPts val="300"/>
              </a:spcBef>
              <a:spcAft>
                <a:spcPts val="0"/>
              </a:spcAft>
              <a:buNone/>
            </a:pPr>
            <a:r>
              <a:rPr lang="de" sz="1600" b="0" i="0" u="none" strike="noStrike" cap="none">
                <a:solidFill>
                  <a:srgbClr val="595959"/>
                </a:solidFill>
                <a:latin typeface="Arial"/>
                <a:ea typeface="Arial"/>
                <a:cs typeface="Arial"/>
                <a:sym typeface="Arial"/>
              </a:rPr>
              <a:t>If you are eager to discover EPIC and its multiple functionalities, the Epic Systems Corporation provides detailed tutorials and overviews of the system's advantages on YouTube.</a:t>
            </a:r>
            <a:endParaRPr sz="700"/>
          </a:p>
          <a:p>
            <a:pPr marL="0" marR="0" lvl="0" indent="0" algn="just" rtl="0">
              <a:lnSpc>
                <a:spcPct val="130000"/>
              </a:lnSpc>
              <a:spcBef>
                <a:spcPts val="300"/>
              </a:spcBef>
              <a:spcAft>
                <a:spcPts val="0"/>
              </a:spcAft>
              <a:buNone/>
            </a:pPr>
            <a:endParaRPr sz="1600" b="0" i="0" u="none" strike="noStrike" cap="none">
              <a:solidFill>
                <a:srgbClr val="595959"/>
              </a:solidFill>
              <a:latin typeface="Arial"/>
              <a:ea typeface="Arial"/>
              <a:cs typeface="Arial"/>
              <a:sym typeface="Arial"/>
            </a:endParaRPr>
          </a:p>
          <a:p>
            <a:pPr marL="0" marR="0" lvl="0" indent="0" algn="just" rtl="0">
              <a:lnSpc>
                <a:spcPct val="130000"/>
              </a:lnSpc>
              <a:spcBef>
                <a:spcPts val="300"/>
              </a:spcBef>
              <a:spcAft>
                <a:spcPts val="0"/>
              </a:spcAft>
              <a:buNone/>
            </a:pPr>
            <a:r>
              <a:rPr lang="de" sz="1600" b="0" i="0" u="none" strike="noStrike" cap="none">
                <a:solidFill>
                  <a:srgbClr val="595959"/>
                </a:solidFill>
                <a:latin typeface="Arial"/>
                <a:ea typeface="Arial"/>
                <a:cs typeface="Arial"/>
                <a:sym typeface="Arial"/>
              </a:rPr>
              <a:t>Organised by specific features, you can easily select your topic of interest and begin your educational journey!</a:t>
            </a:r>
            <a:endParaRPr sz="1600" b="0" i="0" u="none" strike="noStrike" cap="none">
              <a:solidFill>
                <a:srgbClr val="595959"/>
              </a:solidFill>
              <a:latin typeface="Arial"/>
              <a:ea typeface="Arial"/>
              <a:cs typeface="Arial"/>
              <a:sym typeface="Arial"/>
            </a:endParaRPr>
          </a:p>
        </p:txBody>
      </p:sp>
      <p:sp>
        <p:nvSpPr>
          <p:cNvPr id="412" name="Google Shape;412;p57"/>
          <p:cNvSpPr/>
          <p:nvPr/>
        </p:nvSpPr>
        <p:spPr>
          <a:xfrm>
            <a:off x="6019484" y="4094499"/>
            <a:ext cx="2535310" cy="323165"/>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None/>
            </a:pPr>
            <a:r>
              <a:rPr lang="de" sz="900" b="1" i="0" u="none" strike="noStrike" cap="none">
                <a:solidFill>
                  <a:srgbClr val="595959"/>
                </a:solidFill>
                <a:latin typeface="Arial"/>
                <a:ea typeface="Arial"/>
                <a:cs typeface="Arial"/>
                <a:sym typeface="Arial"/>
              </a:rPr>
              <a:t>How to </a:t>
            </a:r>
            <a:r>
              <a:rPr lang="de" sz="900" b="1">
                <a:solidFill>
                  <a:srgbClr val="595959"/>
                </a:solidFill>
              </a:rPr>
              <a:t>Share</a:t>
            </a:r>
            <a:r>
              <a:rPr lang="de" sz="900" b="1" i="0" u="none" strike="noStrike" cap="none">
                <a:solidFill>
                  <a:srgbClr val="595959"/>
                </a:solidFill>
                <a:latin typeface="Arial"/>
                <a:ea typeface="Arial"/>
                <a:cs typeface="Arial"/>
                <a:sym typeface="Arial"/>
              </a:rPr>
              <a:t> Your Health Record - PLAYLIST</a:t>
            </a:r>
            <a:endParaRPr sz="900" b="1"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None/>
            </a:pPr>
            <a:r>
              <a:rPr lang="de" sz="900" b="0" i="0" u="sng" strike="noStrike" cap="none">
                <a:solidFill>
                  <a:schemeClr val="hlink"/>
                </a:solidFill>
                <a:latin typeface="Arial"/>
                <a:ea typeface="Arial"/>
                <a:cs typeface="Arial"/>
                <a:sym typeface="Arial"/>
              </a:rPr>
              <a:t>How to Share your Health Record - PLAYLIST</a:t>
            </a:r>
            <a:endParaRPr sz="900" b="0" i="0" u="none" strike="noStrike" cap="none">
              <a:solidFill>
                <a:srgbClr val="000000"/>
              </a:solidFill>
              <a:latin typeface="Arial"/>
              <a:ea typeface="Arial"/>
              <a:cs typeface="Arial"/>
              <a:sym typeface="Arial"/>
            </a:endParaRPr>
          </a:p>
        </p:txBody>
      </p:sp>
      <p:pic>
        <p:nvPicPr>
          <p:cNvPr id="413" name="Google Shape;413;p57" descr="Your personal health record can be shared with someone you trust. You can control the kind of information you share and what they can do with your information. Some information in your personal health record might be sensitive; always consider what type of information are you comfortable sharing." title="MyHealth Records: Share My Record">
            <a:hlinkClick r:id="rId4"/>
          </p:cNvPr>
          <p:cNvPicPr preferRelativeResize="0"/>
          <p:nvPr/>
        </p:nvPicPr>
        <p:blipFill>
          <a:blip r:embed="rId5">
            <a:alphaModFix/>
          </a:blip>
          <a:stretch>
            <a:fillRect/>
          </a:stretch>
        </p:blipFill>
        <p:spPr>
          <a:xfrm>
            <a:off x="5763125" y="2277500"/>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animEffect transition="in" filter="fade">
                                      <p:cBhvr>
                                        <p:cTn id="7" dur="1000"/>
                                        <p:tgtEl>
                                          <p:spTgt spid="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8"/>
          <p:cNvSpPr txBox="1"/>
          <p:nvPr/>
        </p:nvSpPr>
        <p:spPr>
          <a:xfrm>
            <a:off x="627716" y="1233918"/>
            <a:ext cx="7714629" cy="458587"/>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300"/>
              </a:spcBef>
              <a:spcAft>
                <a:spcPts val="0"/>
              </a:spcAft>
              <a:buClr>
                <a:srgbClr val="000000"/>
              </a:buClr>
              <a:buSzPts val="2100"/>
              <a:buFont typeface="Arial"/>
              <a:buNone/>
            </a:pPr>
            <a:r>
              <a:rPr lang="de" sz="2100" b="1" i="0" u="none" strike="noStrike" cap="none">
                <a:solidFill>
                  <a:srgbClr val="FFC000"/>
                </a:solidFill>
                <a:latin typeface="Arial"/>
                <a:ea typeface="Arial"/>
                <a:cs typeface="Arial"/>
                <a:sym typeface="Arial"/>
              </a:rPr>
              <a:t>Electronic Health Records (EHR)</a:t>
            </a:r>
            <a:endParaRPr sz="700"/>
          </a:p>
        </p:txBody>
      </p:sp>
      <p:sp>
        <p:nvSpPr>
          <p:cNvPr id="419" name="Google Shape;419;p58"/>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700" b="1" i="0" u="none" strike="noStrike" cap="none">
                <a:solidFill>
                  <a:srgbClr val="379C73"/>
                </a:solidFill>
                <a:latin typeface="Gill Sans"/>
                <a:ea typeface="Gill Sans"/>
                <a:cs typeface="Gill Sans"/>
                <a:sym typeface="Gill Sans"/>
              </a:rPr>
              <a:t>What digital tools could you use at work</a:t>
            </a:r>
            <a:endParaRPr sz="2700" b="1" i="0" u="none" strike="noStrike" cap="none">
              <a:solidFill>
                <a:srgbClr val="379C73"/>
              </a:solidFill>
              <a:latin typeface="Gill Sans"/>
              <a:ea typeface="Gill Sans"/>
              <a:cs typeface="Gill Sans"/>
              <a:sym typeface="Gill Sans"/>
            </a:endParaRPr>
          </a:p>
        </p:txBody>
      </p:sp>
      <p:sp>
        <p:nvSpPr>
          <p:cNvPr id="420" name="Google Shape;420;p5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21" name="Google Shape;421;p58"/>
          <p:cNvSpPr txBox="1"/>
          <p:nvPr/>
        </p:nvSpPr>
        <p:spPr>
          <a:xfrm>
            <a:off x="207579" y="1942428"/>
            <a:ext cx="8251966" cy="243913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300"/>
              </a:spcBef>
              <a:spcAft>
                <a:spcPts val="0"/>
              </a:spcAft>
              <a:buNone/>
            </a:pPr>
            <a:r>
              <a:rPr lang="de" sz="2000" b="1" i="0" u="none" strike="noStrike" cap="none">
                <a:solidFill>
                  <a:srgbClr val="379C73"/>
                </a:solidFill>
                <a:latin typeface="Arial"/>
                <a:ea typeface="Arial"/>
                <a:cs typeface="Arial"/>
                <a:sym typeface="Arial"/>
              </a:rPr>
              <a:t>What do you think of the EPIC EHR</a:t>
            </a:r>
            <a:r>
              <a:rPr lang="de" sz="2000" b="0" i="0" u="none" strike="noStrike" cap="none">
                <a:solidFill>
                  <a:srgbClr val="595959"/>
                </a:solidFill>
                <a:latin typeface="Arial"/>
                <a:ea typeface="Arial"/>
                <a:cs typeface="Arial"/>
                <a:sym typeface="Arial"/>
              </a:rPr>
              <a:t>? Do you think you could work with a system like this?</a:t>
            </a:r>
            <a:br>
              <a:rPr lang="de" sz="2000" b="0" i="0" u="none" strike="noStrike" cap="none">
                <a:solidFill>
                  <a:srgbClr val="595959"/>
                </a:solidFill>
                <a:latin typeface="Arial"/>
                <a:ea typeface="Arial"/>
                <a:cs typeface="Arial"/>
                <a:sym typeface="Arial"/>
              </a:rPr>
            </a:br>
            <a:r>
              <a:rPr lang="de" sz="2000" b="0" i="0" u="none" strike="noStrike" cap="none">
                <a:solidFill>
                  <a:srgbClr val="595959"/>
                </a:solidFill>
                <a:latin typeface="Arial"/>
                <a:ea typeface="Arial"/>
                <a:cs typeface="Arial"/>
                <a:sym typeface="Arial"/>
              </a:rPr>
              <a:t/>
            </a:r>
            <a:br>
              <a:rPr lang="de" sz="2000" b="0" i="0" u="none" strike="noStrike" cap="none">
                <a:solidFill>
                  <a:srgbClr val="595959"/>
                </a:solidFill>
                <a:latin typeface="Arial"/>
                <a:ea typeface="Arial"/>
                <a:cs typeface="Arial"/>
                <a:sym typeface="Arial"/>
              </a:rPr>
            </a:br>
            <a:r>
              <a:rPr lang="de" sz="2000" b="0" i="0" u="none" strike="noStrike" cap="none">
                <a:solidFill>
                  <a:srgbClr val="595959"/>
                </a:solidFill>
                <a:latin typeface="Arial"/>
                <a:ea typeface="Arial"/>
                <a:cs typeface="Arial"/>
                <a:sym typeface="Arial"/>
              </a:rPr>
              <a:t>When you begin working at a new workplace, you might encounter a different EHR system, and you will receive </a:t>
            </a:r>
            <a:r>
              <a:rPr lang="de" sz="2000" b="1" i="0" u="none" strike="noStrike" cap="none">
                <a:solidFill>
                  <a:srgbClr val="379C73"/>
                </a:solidFill>
                <a:latin typeface="Arial"/>
                <a:ea typeface="Arial"/>
                <a:cs typeface="Arial"/>
                <a:sym typeface="Arial"/>
              </a:rPr>
              <a:t>comprehensive training </a:t>
            </a:r>
            <a:r>
              <a:rPr lang="de" sz="2000" b="0" i="0" u="none" strike="noStrike" cap="none">
                <a:solidFill>
                  <a:srgbClr val="595959"/>
                </a:solidFill>
                <a:latin typeface="Arial"/>
                <a:ea typeface="Arial"/>
                <a:cs typeface="Arial"/>
                <a:sym typeface="Arial"/>
              </a:rPr>
              <a:t>on</a:t>
            </a:r>
            <a:r>
              <a:rPr lang="de" sz="2000" b="1" i="0" u="none" strike="noStrike" cap="none">
                <a:solidFill>
                  <a:srgbClr val="595959"/>
                </a:solidFill>
                <a:latin typeface="Arial"/>
                <a:ea typeface="Arial"/>
                <a:cs typeface="Arial"/>
                <a:sym typeface="Arial"/>
              </a:rPr>
              <a:t> </a:t>
            </a:r>
            <a:r>
              <a:rPr lang="de" sz="2000" b="0" i="0" u="none" strike="noStrike" cap="none">
                <a:solidFill>
                  <a:srgbClr val="595959"/>
                </a:solidFill>
                <a:latin typeface="Arial"/>
                <a:ea typeface="Arial"/>
                <a:cs typeface="Arial"/>
                <a:sym typeface="Arial"/>
              </a:rPr>
              <a:t>the organisation's specific system.</a:t>
            </a:r>
            <a:endParaRPr sz="2000" b="0" i="0" u="none" strike="noStrike" cap="none">
              <a:solidFill>
                <a:srgbClr val="595959"/>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25"/>
        <p:cNvGrpSpPr/>
        <p:nvPr/>
      </p:nvGrpSpPr>
      <p:grpSpPr>
        <a:xfrm>
          <a:off x="0" y="0"/>
          <a:ext cx="0" cy="0"/>
          <a:chOff x="0" y="0"/>
          <a:chExt cx="0" cy="0"/>
        </a:xfrm>
      </p:grpSpPr>
      <p:grpSp>
        <p:nvGrpSpPr>
          <p:cNvPr id="426" name="Google Shape;426;p59"/>
          <p:cNvGrpSpPr/>
          <p:nvPr/>
        </p:nvGrpSpPr>
        <p:grpSpPr>
          <a:xfrm>
            <a:off x="0" y="749145"/>
            <a:ext cx="9144000" cy="4394356"/>
            <a:chOff x="0" y="-38100"/>
            <a:chExt cx="4816593" cy="2314722"/>
          </a:xfrm>
        </p:grpSpPr>
        <p:sp>
          <p:nvSpPr>
            <p:cNvPr id="427" name="Google Shape;427;p5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28" name="Google Shape;428;p59"/>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800" b="0" i="0" u="none" strike="noStrike" cap="none">
                <a:solidFill>
                  <a:srgbClr val="000000"/>
                </a:solidFill>
                <a:latin typeface="Calibri"/>
                <a:ea typeface="Calibri"/>
                <a:cs typeface="Calibri"/>
                <a:sym typeface="Calibri"/>
              </a:endParaRPr>
            </a:p>
          </p:txBody>
        </p:sp>
      </p:grpSp>
      <p:sp>
        <p:nvSpPr>
          <p:cNvPr id="429" name="Google Shape;429;p5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30" name="Google Shape;430;p59"/>
          <p:cNvSpPr txBox="1"/>
          <p:nvPr/>
        </p:nvSpPr>
        <p:spPr>
          <a:xfrm>
            <a:off x="454192" y="144674"/>
            <a:ext cx="8000596" cy="538609"/>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Application of digital tools – safety considerations</a:t>
            </a:r>
            <a:endParaRPr sz="2500" b="1" i="0" u="none" strike="noStrike" cap="none">
              <a:solidFill>
                <a:srgbClr val="FFFFFF"/>
              </a:solidFill>
              <a:latin typeface="Gill Sans"/>
              <a:ea typeface="Gill Sans"/>
              <a:cs typeface="Gill Sans"/>
              <a:sym typeface="Gill Sans"/>
            </a:endParaRPr>
          </a:p>
        </p:txBody>
      </p:sp>
      <p:sp>
        <p:nvSpPr>
          <p:cNvPr id="431" name="Google Shape;431;p59"/>
          <p:cNvSpPr txBox="1"/>
          <p:nvPr/>
        </p:nvSpPr>
        <p:spPr>
          <a:xfrm>
            <a:off x="645904" y="2054752"/>
            <a:ext cx="6091447" cy="2262158"/>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4800" b="1" i="0" u="none" strike="noStrike" cap="none">
                <a:solidFill>
                  <a:srgbClr val="595959"/>
                </a:solidFill>
                <a:latin typeface="Arial"/>
                <a:ea typeface="Arial"/>
                <a:cs typeface="Arial"/>
                <a:sym typeface="Arial"/>
              </a:rPr>
              <a:t>What</a:t>
            </a:r>
            <a:r>
              <a:rPr lang="de" sz="4800" b="1" i="0" u="none" strike="noStrike" cap="none">
                <a:solidFill>
                  <a:srgbClr val="379C73"/>
                </a:solidFill>
                <a:latin typeface="Arial"/>
                <a:ea typeface="Arial"/>
                <a:cs typeface="Arial"/>
                <a:sym typeface="Arial"/>
              </a:rPr>
              <a:t> </a:t>
            </a:r>
            <a:r>
              <a:rPr lang="de" sz="4800" b="1" i="0" u="none" strike="noStrike" cap="none">
                <a:solidFill>
                  <a:srgbClr val="595959"/>
                </a:solidFill>
                <a:latin typeface="Arial"/>
                <a:ea typeface="Arial"/>
                <a:cs typeface="Arial"/>
                <a:sym typeface="Arial"/>
              </a:rPr>
              <a:t>to </a:t>
            </a:r>
            <a:r>
              <a:rPr lang="de" sz="4800" b="1" i="0" u="none" strike="noStrike" cap="none">
                <a:solidFill>
                  <a:srgbClr val="379C73"/>
                </a:solidFill>
                <a:latin typeface="Arial"/>
                <a:ea typeface="Arial"/>
                <a:cs typeface="Arial"/>
                <a:sym typeface="Arial"/>
              </a:rPr>
              <a:t>consider </a:t>
            </a:r>
            <a:r>
              <a:rPr lang="de" sz="4800" b="1" i="0" u="none" strike="noStrike" cap="none">
                <a:solidFill>
                  <a:srgbClr val="595959"/>
                </a:solidFill>
                <a:latin typeface="Arial"/>
                <a:ea typeface="Arial"/>
                <a:cs typeface="Arial"/>
                <a:sym typeface="Arial"/>
              </a:rPr>
              <a:t>when using digital tools at work</a:t>
            </a:r>
            <a:endParaRPr sz="4800" b="1" i="0" u="none" strike="noStrike" cap="none">
              <a:solidFill>
                <a:srgbClr val="595959"/>
              </a:solidFill>
              <a:latin typeface="Arial"/>
              <a:ea typeface="Arial"/>
              <a:cs typeface="Arial"/>
              <a:sym typeface="Arial"/>
            </a:endParaRPr>
          </a:p>
        </p:txBody>
      </p:sp>
      <p:sp>
        <p:nvSpPr>
          <p:cNvPr id="432" name="Google Shape;432;p59"/>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35700" b="1" i="0" u="none" strike="noStrike" cap="none">
                <a:solidFill>
                  <a:srgbClr val="FFC000"/>
                </a:solidFill>
                <a:latin typeface="Arial"/>
                <a:ea typeface="Arial"/>
                <a:cs typeface="Arial"/>
                <a:sym typeface="Arial"/>
              </a:rPr>
              <a:t>?</a:t>
            </a:r>
            <a:endParaRPr sz="35700" b="1" i="0" u="none" strike="noStrike" cap="none">
              <a:solidFill>
                <a:srgbClr val="FFC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0"/>
          <p:cNvSpPr txBox="1"/>
          <p:nvPr/>
        </p:nvSpPr>
        <p:spPr>
          <a:xfrm>
            <a:off x="514350" y="312258"/>
            <a:ext cx="7260900" cy="1163396"/>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700" b="1" i="0" u="none" strike="noStrike" cap="none">
                <a:solidFill>
                  <a:srgbClr val="379C73"/>
                </a:solidFill>
                <a:latin typeface="Gill Sans"/>
                <a:ea typeface="Gill Sans"/>
                <a:cs typeface="Gill Sans"/>
                <a:sym typeface="Gill Sans"/>
              </a:rPr>
              <a:t>What to consider when using digital tools at work</a:t>
            </a:r>
            <a:endParaRPr sz="2700" b="1" i="0" u="none" strike="noStrike" cap="none">
              <a:solidFill>
                <a:srgbClr val="379C73"/>
              </a:solidFill>
              <a:latin typeface="Gill Sans"/>
              <a:ea typeface="Gill Sans"/>
              <a:cs typeface="Gill Sans"/>
              <a:sym typeface="Gill Sans"/>
            </a:endParaRPr>
          </a:p>
        </p:txBody>
      </p:sp>
      <p:sp>
        <p:nvSpPr>
          <p:cNvPr id="438" name="Google Shape;438;p6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39" name="Google Shape;439;p60"/>
          <p:cNvSpPr/>
          <p:nvPr/>
        </p:nvSpPr>
        <p:spPr>
          <a:xfrm>
            <a:off x="616225" y="1415426"/>
            <a:ext cx="7825409" cy="2015937"/>
          </a:xfrm>
          <a:prstGeom prst="rect">
            <a:avLst/>
          </a:prstGeom>
          <a:noFill/>
          <a:ln>
            <a:noFill/>
          </a:ln>
        </p:spPr>
        <p:txBody>
          <a:bodyPr spcFirstLastPara="1" wrap="square" lIns="45725" tIns="22850" rIns="45725" bIns="22850" anchor="ctr" anchorCtr="0">
            <a:noAutofit/>
          </a:bodyPr>
          <a:lstStyle/>
          <a:p>
            <a:pPr marL="0" marR="0" lvl="0" indent="0" algn="just" rtl="0">
              <a:lnSpc>
                <a:spcPct val="100000"/>
              </a:lnSpc>
              <a:spcBef>
                <a:spcPts val="0"/>
              </a:spcBef>
              <a:spcAft>
                <a:spcPts val="0"/>
              </a:spcAft>
              <a:buNone/>
            </a:pPr>
            <a:r>
              <a:rPr lang="de" sz="1600" b="0" i="0" u="none" strike="noStrike" cap="none">
                <a:solidFill>
                  <a:srgbClr val="595959"/>
                </a:solidFill>
                <a:latin typeface="Arial"/>
                <a:ea typeface="Arial"/>
                <a:cs typeface="Arial"/>
                <a:sym typeface="Arial"/>
              </a:rPr>
              <a:t/>
            </a:r>
            <a:br>
              <a:rPr lang="de" sz="1600" b="0" i="0" u="none" strike="noStrike" cap="none">
                <a:solidFill>
                  <a:srgbClr val="595959"/>
                </a:solidFill>
                <a:latin typeface="Arial"/>
                <a:ea typeface="Arial"/>
                <a:cs typeface="Arial"/>
                <a:sym typeface="Arial"/>
              </a:rPr>
            </a:br>
            <a:r>
              <a:rPr lang="de" sz="1600" b="0" i="0" u="none" strike="noStrike" cap="none">
                <a:solidFill>
                  <a:srgbClr val="595959"/>
                </a:solidFill>
                <a:latin typeface="Arial"/>
                <a:ea typeface="Arial"/>
                <a:cs typeface="Arial"/>
                <a:sym typeface="Arial"/>
              </a:rPr>
              <a:t>When selecting and using digital tools at work, ensure they are </a:t>
            </a:r>
            <a:r>
              <a:rPr lang="de" sz="1600" b="1" i="0" u="none" strike="noStrike" cap="none">
                <a:solidFill>
                  <a:srgbClr val="379C73"/>
                </a:solidFill>
                <a:latin typeface="Arial"/>
                <a:ea typeface="Arial"/>
                <a:cs typeface="Arial"/>
                <a:sym typeface="Arial"/>
              </a:rPr>
              <a:t>GDPR-compliant</a:t>
            </a:r>
            <a:r>
              <a:rPr lang="de" sz="1600" b="0" i="0" u="none" strike="noStrike" cap="none">
                <a:solidFill>
                  <a:srgbClr val="595959"/>
                </a:solidFill>
                <a:latin typeface="Arial"/>
                <a:ea typeface="Arial"/>
                <a:cs typeface="Arial"/>
                <a:sym typeface="Arial"/>
              </a:rPr>
              <a:t>, feature strong encryption and access controls, and </a:t>
            </a:r>
            <a:r>
              <a:rPr lang="de" sz="1600" b="1" i="0" u="none" strike="noStrike" cap="none">
                <a:solidFill>
                  <a:srgbClr val="379C73"/>
                </a:solidFill>
                <a:latin typeface="Arial"/>
                <a:ea typeface="Arial"/>
                <a:cs typeface="Arial"/>
                <a:sym typeface="Arial"/>
              </a:rPr>
              <a:t>align with your organisation’s specific data protection and privacy policies </a:t>
            </a:r>
            <a:r>
              <a:rPr lang="de" sz="1600" b="0" i="0" u="none" strike="noStrike" cap="none">
                <a:solidFill>
                  <a:srgbClr val="595959"/>
                </a:solidFill>
                <a:latin typeface="Arial"/>
                <a:ea typeface="Arial"/>
                <a:cs typeface="Arial"/>
                <a:sym typeface="Arial"/>
              </a:rPr>
              <a:t>to maintain safety and regulatory compliance.</a:t>
            </a:r>
            <a:endParaRPr sz="700"/>
          </a:p>
          <a:p>
            <a:pPr marL="0" marR="0" lvl="0" indent="0" algn="just" rtl="0">
              <a:lnSpc>
                <a:spcPct val="100000"/>
              </a:lnSpc>
              <a:spcBef>
                <a:spcPts val="0"/>
              </a:spcBef>
              <a:spcAft>
                <a:spcPts val="0"/>
              </a:spcAft>
              <a:buNone/>
            </a:pPr>
            <a:endParaRPr sz="160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None/>
            </a:pPr>
            <a:r>
              <a:rPr lang="de" sz="1600" b="0" i="0" u="none" strike="noStrike" cap="none">
                <a:solidFill>
                  <a:srgbClr val="595959"/>
                </a:solidFill>
                <a:latin typeface="Arial"/>
                <a:ea typeface="Arial"/>
                <a:cs typeface="Arial"/>
                <a:sym typeface="Arial"/>
              </a:rPr>
              <a:t>If you are uncertain about some regulations within your organisation,</a:t>
            </a:r>
            <a:r>
              <a:rPr lang="de" sz="1600" b="1" i="0" u="none" strike="noStrike" cap="none">
                <a:solidFill>
                  <a:srgbClr val="379C73"/>
                </a:solidFill>
                <a:latin typeface="Arial"/>
                <a:ea typeface="Arial"/>
                <a:cs typeface="Arial"/>
                <a:sym typeface="Arial"/>
              </a:rPr>
              <a:t> contact your supervisor and IT department</a:t>
            </a:r>
            <a:r>
              <a:rPr lang="de" sz="1600" b="0" i="0" u="none" strike="noStrike" cap="none">
                <a:solidFill>
                  <a:srgbClr val="595959"/>
                </a:solidFill>
                <a:latin typeface="Arial"/>
                <a:ea typeface="Arial"/>
                <a:cs typeface="Arial"/>
                <a:sym typeface="Arial"/>
              </a:rPr>
              <a:t>, in order to ensure you are compliant.</a:t>
            </a:r>
            <a:endParaRPr sz="700"/>
          </a:p>
        </p:txBody>
      </p:sp>
      <p:sp>
        <p:nvSpPr>
          <p:cNvPr id="440" name="Google Shape;440;p60"/>
          <p:cNvSpPr/>
          <p:nvPr/>
        </p:nvSpPr>
        <p:spPr>
          <a:xfrm>
            <a:off x="908659" y="4063598"/>
            <a:ext cx="7240541" cy="600164"/>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None/>
            </a:pPr>
            <a:r>
              <a:rPr lang="de" sz="1800" b="1" i="0" u="none" strike="noStrike" cap="none">
                <a:solidFill>
                  <a:srgbClr val="595959"/>
                </a:solidFill>
                <a:latin typeface="Arial"/>
                <a:ea typeface="Arial"/>
                <a:cs typeface="Arial"/>
                <a:sym typeface="Arial"/>
              </a:rPr>
              <a:t>To learn more about data protection and GDPR, and their relevance in healthcare, view </a:t>
            </a:r>
            <a:r>
              <a:rPr lang="de" sz="1800" b="1" i="0" u="none" strike="noStrike" cap="none">
                <a:solidFill>
                  <a:srgbClr val="379C73"/>
                </a:solidFill>
                <a:latin typeface="Arial"/>
                <a:ea typeface="Arial"/>
                <a:cs typeface="Arial"/>
                <a:sym typeface="Arial"/>
              </a:rPr>
              <a:t>Module 5!</a:t>
            </a:r>
            <a:endParaRPr sz="1800" b="1" i="0" u="none" strike="noStrike" cap="none">
              <a:solidFill>
                <a:srgbClr val="379C73"/>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61"/>
          <p:cNvPicPr preferRelativeResize="0"/>
          <p:nvPr/>
        </p:nvPicPr>
        <p:blipFill rotWithShape="1">
          <a:blip r:embed="rId3">
            <a:alphaModFix/>
          </a:blip>
          <a:srcRect/>
          <a:stretch/>
        </p:blipFill>
        <p:spPr>
          <a:xfrm>
            <a:off x="423162" y="2943225"/>
            <a:ext cx="2584357" cy="2118264"/>
          </a:xfrm>
          <a:prstGeom prst="rect">
            <a:avLst/>
          </a:prstGeom>
          <a:noFill/>
          <a:ln>
            <a:noFill/>
          </a:ln>
        </p:spPr>
      </p:pic>
      <p:sp>
        <p:nvSpPr>
          <p:cNvPr id="446" name="Google Shape;446;p61"/>
          <p:cNvSpPr txBox="1"/>
          <p:nvPr/>
        </p:nvSpPr>
        <p:spPr>
          <a:xfrm>
            <a:off x="2900363" y="1290447"/>
            <a:ext cx="5770722" cy="3034677"/>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300"/>
              </a:spcBef>
              <a:spcAft>
                <a:spcPts val="0"/>
              </a:spcAft>
              <a:buClr>
                <a:srgbClr val="000000"/>
              </a:buClr>
              <a:buSzPts val="1800"/>
              <a:buFont typeface="Arial"/>
              <a:buNone/>
            </a:pPr>
            <a:r>
              <a:rPr lang="de" sz="1800" b="0" i="0" u="none" strike="noStrike" cap="none">
                <a:solidFill>
                  <a:srgbClr val="595959"/>
                </a:solidFill>
                <a:latin typeface="Arial"/>
                <a:ea typeface="Arial"/>
                <a:cs typeface="Arial"/>
                <a:sym typeface="Arial"/>
              </a:rPr>
              <a:t/>
            </a:r>
            <a:br>
              <a:rPr lang="de" sz="1800" b="0" i="0" u="none" strike="noStrike" cap="none">
                <a:solidFill>
                  <a:srgbClr val="595959"/>
                </a:solidFill>
                <a:latin typeface="Arial"/>
                <a:ea typeface="Arial"/>
                <a:cs typeface="Arial"/>
                <a:sym typeface="Arial"/>
              </a:rPr>
            </a:br>
            <a:r>
              <a:rPr lang="de" sz="1800" b="0" i="0" u="none" strike="noStrike" cap="none">
                <a:solidFill>
                  <a:srgbClr val="595959"/>
                </a:solidFill>
                <a:latin typeface="Arial"/>
                <a:ea typeface="Arial"/>
                <a:cs typeface="Arial"/>
                <a:sym typeface="Arial"/>
              </a:rPr>
              <a:t>Some apps and tools can work together with other digital technologies. For example, the calendar app on your phone can sync with the calendar on your computer and share appointments with your coworkers. Also, when you create reports, they can be combined with those of your coworkers and saved in the patient's file.</a:t>
            </a:r>
            <a:endParaRPr sz="700" b="0" i="0" u="none" strike="noStrike" cap="none">
              <a:solidFill>
                <a:srgbClr val="595959"/>
              </a:solidFill>
              <a:latin typeface="Arial"/>
              <a:ea typeface="Arial"/>
              <a:cs typeface="Arial"/>
              <a:sym typeface="Arial"/>
            </a:endParaRPr>
          </a:p>
          <a:p>
            <a:pPr marL="0" marR="0" lvl="0" indent="0" algn="l" rtl="0">
              <a:lnSpc>
                <a:spcPct val="130000"/>
              </a:lnSpc>
              <a:spcBef>
                <a:spcPts val="600"/>
              </a:spcBef>
              <a:spcAft>
                <a:spcPts val="3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447" name="Google Shape;447;p61"/>
          <p:cNvSpPr txBox="1"/>
          <p:nvPr/>
        </p:nvSpPr>
        <p:spPr>
          <a:xfrm>
            <a:off x="514350" y="312258"/>
            <a:ext cx="7260900" cy="1163396"/>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700" b="1" i="0" u="none" strike="noStrike" cap="none">
                <a:solidFill>
                  <a:srgbClr val="379C73"/>
                </a:solidFill>
                <a:latin typeface="Gill Sans"/>
                <a:ea typeface="Gill Sans"/>
                <a:cs typeface="Gill Sans"/>
                <a:sym typeface="Gill Sans"/>
              </a:rPr>
              <a:t>Interoperability with other digital technologies</a:t>
            </a:r>
            <a:endParaRPr sz="2700" b="1" i="0" u="none" strike="noStrike" cap="none">
              <a:solidFill>
                <a:srgbClr val="379C73"/>
              </a:solidFill>
              <a:latin typeface="Gill Sans"/>
              <a:ea typeface="Gill Sans"/>
              <a:cs typeface="Gill Sans"/>
              <a:sym typeface="Gill Sans"/>
            </a:endParaRPr>
          </a:p>
        </p:txBody>
      </p:sp>
      <p:sp>
        <p:nvSpPr>
          <p:cNvPr id="448" name="Google Shape;448;p6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4">
              <a:alphaModFix/>
            </a:blip>
            <a:stretch>
              <a:fillRect/>
            </a:stretch>
          </a:blipFill>
          <a:ln>
            <a:noFill/>
          </a:ln>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52"/>
        <p:cNvGrpSpPr/>
        <p:nvPr/>
      </p:nvGrpSpPr>
      <p:grpSpPr>
        <a:xfrm>
          <a:off x="0" y="0"/>
          <a:ext cx="0" cy="0"/>
          <a:chOff x="0" y="0"/>
          <a:chExt cx="0" cy="0"/>
        </a:xfrm>
      </p:grpSpPr>
      <p:grpSp>
        <p:nvGrpSpPr>
          <p:cNvPr id="453" name="Google Shape;453;p62"/>
          <p:cNvGrpSpPr/>
          <p:nvPr/>
        </p:nvGrpSpPr>
        <p:grpSpPr>
          <a:xfrm>
            <a:off x="0" y="749144"/>
            <a:ext cx="9144059" cy="4394532"/>
            <a:chOff x="0" y="-38100"/>
            <a:chExt cx="4816592" cy="2314800"/>
          </a:xfrm>
        </p:grpSpPr>
        <p:sp>
          <p:nvSpPr>
            <p:cNvPr id="454" name="Google Shape;454;p62"/>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55" name="Google Shape;455;p62"/>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456" name="Google Shape;456;p6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57" name="Google Shape;457;p62"/>
          <p:cNvSpPr txBox="1"/>
          <p:nvPr/>
        </p:nvSpPr>
        <p:spPr>
          <a:xfrm>
            <a:off x="3477787" y="1050625"/>
            <a:ext cx="5209200" cy="3768300"/>
          </a:xfrm>
          <a:prstGeom prst="rect">
            <a:avLst/>
          </a:prstGeom>
          <a:noFill/>
          <a:ln>
            <a:noFill/>
          </a:ln>
        </p:spPr>
        <p:txBody>
          <a:bodyPr spcFirstLastPara="1" wrap="square" lIns="0" tIns="0" rIns="0" bIns="0" anchor="t" anchorCtr="0">
            <a:spAutoFit/>
          </a:bodyPr>
          <a:lstStyle/>
          <a:p>
            <a:pPr marL="393700" marR="0" lvl="1" indent="-203200" algn="l" rtl="0">
              <a:lnSpc>
                <a:spcPct val="140011"/>
              </a:lnSpc>
              <a:spcBef>
                <a:spcPts val="0"/>
              </a:spcBef>
              <a:spcAft>
                <a:spcPts val="0"/>
              </a:spcAft>
              <a:buClr>
                <a:srgbClr val="595959"/>
              </a:buClr>
              <a:buSzPts val="1800"/>
              <a:buFont typeface="Arial"/>
              <a:buChar char="•"/>
            </a:pPr>
            <a:r>
              <a:rPr lang="de" sz="1800" b="0" i="0" u="none" strike="noStrike" cap="none">
                <a:solidFill>
                  <a:srgbClr val="595959"/>
                </a:solidFill>
                <a:latin typeface="Arial"/>
                <a:ea typeface="Arial"/>
                <a:cs typeface="Arial"/>
                <a:sym typeface="Arial"/>
              </a:rPr>
              <a:t>As a care worker you schedule appointments with clients using an app and also submit reports through the same app. Your colleagues can access and join these appointments and discussions. </a:t>
            </a:r>
            <a:endParaRPr sz="1800" b="0" i="0" u="none" strike="noStrike" cap="none">
              <a:solidFill>
                <a:srgbClr val="595959"/>
              </a:solidFill>
              <a:latin typeface="Arial"/>
              <a:ea typeface="Arial"/>
              <a:cs typeface="Arial"/>
              <a:sym typeface="Arial"/>
            </a:endParaRPr>
          </a:p>
          <a:p>
            <a:pPr marL="393700" marR="0" lvl="1" indent="-88900" algn="l" rtl="0">
              <a:lnSpc>
                <a:spcPct val="140011"/>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393700" marR="0" lvl="1" indent="-203200" algn="l" rtl="0">
              <a:lnSpc>
                <a:spcPct val="140011"/>
              </a:lnSpc>
              <a:spcBef>
                <a:spcPts val="0"/>
              </a:spcBef>
              <a:spcAft>
                <a:spcPts val="0"/>
              </a:spcAft>
              <a:buClr>
                <a:srgbClr val="595959"/>
              </a:buClr>
              <a:buSzPts val="1800"/>
              <a:buFont typeface="Arial"/>
              <a:buChar char="•"/>
            </a:pPr>
            <a:r>
              <a:rPr lang="de" sz="1800" b="0" i="0" u="none" strike="noStrike" cap="none">
                <a:solidFill>
                  <a:srgbClr val="595959"/>
                </a:solidFill>
                <a:latin typeface="Arial"/>
                <a:ea typeface="Arial"/>
                <a:cs typeface="Arial"/>
                <a:sym typeface="Arial"/>
              </a:rPr>
              <a:t>This improves communication between you and your colleagues, involved family members and other professionals through a user-friendly interface</a:t>
            </a:r>
            <a:r>
              <a:rPr lang="de" sz="1800">
                <a:solidFill>
                  <a:srgbClr val="595959"/>
                </a:solidFill>
              </a:rPr>
              <a:t>:</a:t>
            </a:r>
            <a:endParaRPr sz="1800" b="0" i="0" u="none" strike="noStrike" cap="none">
              <a:solidFill>
                <a:srgbClr val="595959"/>
              </a:solidFill>
              <a:latin typeface="Arial"/>
              <a:ea typeface="Arial"/>
              <a:cs typeface="Arial"/>
              <a:sym typeface="Arial"/>
            </a:endParaRPr>
          </a:p>
        </p:txBody>
      </p:sp>
      <p:sp>
        <p:nvSpPr>
          <p:cNvPr id="458" name="Google Shape;458;p62"/>
          <p:cNvSpPr txBox="1"/>
          <p:nvPr/>
        </p:nvSpPr>
        <p:spPr>
          <a:xfrm>
            <a:off x="514350" y="229406"/>
            <a:ext cx="7260900" cy="384750"/>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FFFFFF"/>
                </a:solidFill>
                <a:latin typeface="Gill Sans"/>
                <a:ea typeface="Gill Sans"/>
                <a:cs typeface="Gill Sans"/>
                <a:sym typeface="Gill Sans"/>
              </a:rPr>
              <a:t>Best practice of using a care software</a:t>
            </a:r>
            <a:endParaRPr sz="700" b="0" i="0" u="none" strike="noStrike" cap="none">
              <a:solidFill>
                <a:srgbClr val="000000"/>
              </a:solidFill>
              <a:latin typeface="Arial"/>
              <a:ea typeface="Arial"/>
              <a:cs typeface="Arial"/>
              <a:sym typeface="Arial"/>
            </a:endParaRPr>
          </a:p>
        </p:txBody>
      </p:sp>
      <p:pic>
        <p:nvPicPr>
          <p:cNvPr id="459" name="Google Shape;459;p62"/>
          <p:cNvPicPr preferRelativeResize="0"/>
          <p:nvPr/>
        </p:nvPicPr>
        <p:blipFill rotWithShape="1">
          <a:blip r:embed="rId4">
            <a:alphaModFix/>
          </a:blip>
          <a:srcRect/>
          <a:stretch/>
        </p:blipFill>
        <p:spPr>
          <a:xfrm>
            <a:off x="172983" y="1158240"/>
            <a:ext cx="3131820" cy="313182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63"/>
        <p:cNvGrpSpPr/>
        <p:nvPr/>
      </p:nvGrpSpPr>
      <p:grpSpPr>
        <a:xfrm>
          <a:off x="0" y="0"/>
          <a:ext cx="0" cy="0"/>
          <a:chOff x="0" y="0"/>
          <a:chExt cx="0" cy="0"/>
        </a:xfrm>
      </p:grpSpPr>
      <p:grpSp>
        <p:nvGrpSpPr>
          <p:cNvPr id="464" name="Google Shape;464;p63"/>
          <p:cNvGrpSpPr/>
          <p:nvPr/>
        </p:nvGrpSpPr>
        <p:grpSpPr>
          <a:xfrm>
            <a:off x="0" y="749145"/>
            <a:ext cx="9144000" cy="4394356"/>
            <a:chOff x="0" y="-38100"/>
            <a:chExt cx="4816593" cy="2314722"/>
          </a:xfrm>
        </p:grpSpPr>
        <p:sp>
          <p:nvSpPr>
            <p:cNvPr id="465" name="Google Shape;465;p63"/>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66" name="Google Shape;466;p63"/>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800" b="0" i="0" u="none" strike="noStrike" cap="none">
                <a:solidFill>
                  <a:srgbClr val="000000"/>
                </a:solidFill>
                <a:latin typeface="Calibri"/>
                <a:ea typeface="Calibri"/>
                <a:cs typeface="Calibri"/>
                <a:sym typeface="Calibri"/>
              </a:endParaRPr>
            </a:p>
          </p:txBody>
        </p:sp>
      </p:grpSp>
      <p:sp>
        <p:nvSpPr>
          <p:cNvPr id="467" name="Google Shape;467;p6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68" name="Google Shape;468;p63"/>
          <p:cNvSpPr txBox="1"/>
          <p:nvPr/>
        </p:nvSpPr>
        <p:spPr>
          <a:xfrm>
            <a:off x="454192" y="144674"/>
            <a:ext cx="7260900" cy="473976"/>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200" b="1" i="0" u="none" strike="noStrike" cap="none">
                <a:solidFill>
                  <a:srgbClr val="FFFFFF"/>
                </a:solidFill>
                <a:latin typeface="Gill Sans"/>
                <a:ea typeface="Gill Sans"/>
                <a:cs typeface="Gill Sans"/>
                <a:sym typeface="Gill Sans"/>
              </a:rPr>
              <a:t>Safe Communication at Work</a:t>
            </a:r>
            <a:endParaRPr sz="2200" b="1" i="0" u="none" strike="noStrike" cap="none">
              <a:solidFill>
                <a:srgbClr val="FFFFFF"/>
              </a:solidFill>
              <a:latin typeface="Gill Sans"/>
              <a:ea typeface="Gill Sans"/>
              <a:cs typeface="Gill Sans"/>
              <a:sym typeface="Gill Sans"/>
            </a:endParaRPr>
          </a:p>
        </p:txBody>
      </p:sp>
      <p:sp>
        <p:nvSpPr>
          <p:cNvPr id="469" name="Google Shape;469;p63"/>
          <p:cNvSpPr txBox="1"/>
          <p:nvPr/>
        </p:nvSpPr>
        <p:spPr>
          <a:xfrm>
            <a:off x="454192" y="1632117"/>
            <a:ext cx="6704415" cy="270074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5800" b="1" i="0" u="none" strike="noStrike" cap="none">
                <a:solidFill>
                  <a:srgbClr val="3F3F3F"/>
                </a:solidFill>
                <a:latin typeface="Arial"/>
                <a:ea typeface="Arial"/>
                <a:cs typeface="Arial"/>
                <a:sym typeface="Arial"/>
              </a:rPr>
              <a:t>Why is </a:t>
            </a:r>
            <a:r>
              <a:rPr lang="de" sz="5800" b="1" i="0" u="none" strike="noStrike" cap="none">
                <a:solidFill>
                  <a:srgbClr val="379C73"/>
                </a:solidFill>
                <a:latin typeface="Arial"/>
                <a:ea typeface="Arial"/>
                <a:cs typeface="Arial"/>
                <a:sym typeface="Arial"/>
              </a:rPr>
              <a:t>safe communication </a:t>
            </a:r>
            <a:r>
              <a:rPr lang="de" sz="5800" b="1" i="0" u="none" strike="noStrike" cap="none">
                <a:solidFill>
                  <a:srgbClr val="3F3F3F"/>
                </a:solidFill>
                <a:latin typeface="Arial"/>
                <a:ea typeface="Arial"/>
                <a:cs typeface="Arial"/>
                <a:sym typeface="Arial"/>
              </a:rPr>
              <a:t>important at work</a:t>
            </a:r>
            <a:endParaRPr sz="5800" b="1" i="0" u="none" strike="noStrike" cap="none">
              <a:solidFill>
                <a:srgbClr val="595959"/>
              </a:solidFill>
              <a:latin typeface="Arial"/>
              <a:ea typeface="Arial"/>
              <a:cs typeface="Arial"/>
              <a:sym typeface="Arial"/>
            </a:endParaRPr>
          </a:p>
        </p:txBody>
      </p:sp>
      <p:sp>
        <p:nvSpPr>
          <p:cNvPr id="470" name="Google Shape;470;p63"/>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35700" b="1" i="0" u="none" strike="noStrike" cap="none">
                <a:solidFill>
                  <a:srgbClr val="FFC000"/>
                </a:solidFill>
                <a:latin typeface="Arial"/>
                <a:ea typeface="Arial"/>
                <a:cs typeface="Arial"/>
                <a:sym typeface="Arial"/>
              </a:rPr>
              <a:t>?</a:t>
            </a:r>
            <a:endParaRPr sz="35700" b="1" i="0" u="none" strike="noStrike" cap="none">
              <a:solidFill>
                <a:srgbClr val="FFC000"/>
              </a:solidFill>
              <a:latin typeface="Arial"/>
              <a:ea typeface="Arial"/>
              <a:cs typeface="Arial"/>
              <a:sym typeface="Arial"/>
            </a:endParaRPr>
          </a:p>
        </p:txBody>
      </p:sp>
      <p:sp>
        <p:nvSpPr>
          <p:cNvPr id="471" name="Google Shape;471;p6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de"/>
              <a:t>1</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4"/>
          <p:cNvSpPr txBox="1"/>
          <p:nvPr/>
        </p:nvSpPr>
        <p:spPr>
          <a:xfrm>
            <a:off x="408333" y="1482283"/>
            <a:ext cx="8115300" cy="947952"/>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de" sz="2200" b="1" i="0" u="none" strike="noStrike" cap="none">
                <a:solidFill>
                  <a:srgbClr val="379C73"/>
                </a:solidFill>
                <a:latin typeface="Arial"/>
                <a:ea typeface="Arial"/>
                <a:cs typeface="Arial"/>
                <a:sym typeface="Arial"/>
              </a:rPr>
              <a:t>Safe communication </a:t>
            </a:r>
            <a:r>
              <a:rPr lang="de" sz="2200" b="0" i="0" u="none" strike="noStrike" cap="none">
                <a:solidFill>
                  <a:srgbClr val="595959"/>
                </a:solidFill>
                <a:latin typeface="Arial"/>
                <a:ea typeface="Arial"/>
                <a:cs typeface="Arial"/>
                <a:sym typeface="Arial"/>
              </a:rPr>
              <a:t>in healthcare settings is vital for protecting patient information and ensuring clear, error-free interactions.</a:t>
            </a:r>
            <a:endParaRPr sz="2200" b="0" i="0" u="none" strike="noStrike" cap="none">
              <a:solidFill>
                <a:srgbClr val="595959"/>
              </a:solidFill>
              <a:latin typeface="Arial"/>
              <a:ea typeface="Arial"/>
              <a:cs typeface="Arial"/>
              <a:sym typeface="Arial"/>
            </a:endParaRPr>
          </a:p>
        </p:txBody>
      </p:sp>
      <p:sp>
        <p:nvSpPr>
          <p:cNvPr id="477" name="Google Shape;477;p64"/>
          <p:cNvSpPr txBox="1"/>
          <p:nvPr/>
        </p:nvSpPr>
        <p:spPr>
          <a:xfrm>
            <a:off x="514350" y="312259"/>
            <a:ext cx="7260900" cy="538609"/>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Why is safe communication important at work</a:t>
            </a:r>
            <a:endParaRPr sz="2500" b="0" i="0" u="none" strike="noStrike" cap="none">
              <a:solidFill>
                <a:srgbClr val="000000"/>
              </a:solidFill>
              <a:latin typeface="Arial"/>
              <a:ea typeface="Arial"/>
              <a:cs typeface="Arial"/>
              <a:sym typeface="Arial"/>
            </a:endParaRPr>
          </a:p>
        </p:txBody>
      </p:sp>
      <p:sp>
        <p:nvSpPr>
          <p:cNvPr id="478" name="Google Shape;478;p6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479" name="Google Shape;479;p64"/>
          <p:cNvPicPr preferRelativeResize="0"/>
          <p:nvPr/>
        </p:nvPicPr>
        <p:blipFill rotWithShape="1">
          <a:blip r:embed="rId4">
            <a:alphaModFix/>
          </a:blip>
          <a:srcRect/>
          <a:stretch/>
        </p:blipFill>
        <p:spPr>
          <a:xfrm>
            <a:off x="2756452" y="2666724"/>
            <a:ext cx="3287782" cy="219185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5"/>
          <p:cNvSpPr txBox="1"/>
          <p:nvPr/>
        </p:nvSpPr>
        <p:spPr>
          <a:xfrm>
            <a:off x="461342" y="1780456"/>
            <a:ext cx="8115300" cy="2369880"/>
          </a:xfrm>
          <a:prstGeom prst="rect">
            <a:avLst/>
          </a:prstGeom>
          <a:noFill/>
          <a:ln>
            <a:noFill/>
          </a:ln>
        </p:spPr>
        <p:txBody>
          <a:bodyPr spcFirstLastPara="1" wrap="square" lIns="0" tIns="0" rIns="0" bIns="0" anchor="t" anchorCtr="0">
            <a:spAutoFit/>
          </a:bodyPr>
          <a:lstStyle/>
          <a:p>
            <a:pPr marL="0" marR="0" lvl="0" indent="0" algn="just" rtl="0">
              <a:lnSpc>
                <a:spcPct val="140011"/>
              </a:lnSpc>
              <a:spcBef>
                <a:spcPts val="0"/>
              </a:spcBef>
              <a:spcAft>
                <a:spcPts val="0"/>
              </a:spcAft>
              <a:buNone/>
            </a:pPr>
            <a:r>
              <a:rPr lang="de" sz="2200" b="0" i="0" u="none" strike="noStrike" cap="none">
                <a:solidFill>
                  <a:srgbClr val="595959"/>
                </a:solidFill>
                <a:latin typeface="Arial"/>
                <a:ea typeface="Arial"/>
                <a:cs typeface="Arial"/>
                <a:sym typeface="Arial"/>
              </a:rPr>
              <a:t>For an easy and quick communication among colleagues, there are different tools and messaging apps to be </a:t>
            </a:r>
            <a:r>
              <a:rPr lang="de" sz="2200" b="1" i="0" u="none" strike="noStrike" cap="none">
                <a:solidFill>
                  <a:srgbClr val="379C73"/>
                </a:solidFill>
                <a:latin typeface="Arial"/>
                <a:ea typeface="Arial"/>
                <a:cs typeface="Arial"/>
                <a:sym typeface="Arial"/>
              </a:rPr>
              <a:t>used safely for written </a:t>
            </a:r>
            <a:r>
              <a:rPr lang="de" sz="2200" b="0" i="0" u="none" strike="noStrike" cap="none">
                <a:solidFill>
                  <a:srgbClr val="379C73"/>
                </a:solidFill>
                <a:latin typeface="Arial"/>
                <a:ea typeface="Arial"/>
                <a:cs typeface="Arial"/>
                <a:sym typeface="Arial"/>
              </a:rPr>
              <a:t>communication</a:t>
            </a:r>
            <a:r>
              <a:rPr lang="de" sz="2200" b="1" i="0" u="none" strike="noStrike" cap="none">
                <a:solidFill>
                  <a:srgbClr val="379C73"/>
                </a:solidFill>
                <a:latin typeface="Arial"/>
                <a:ea typeface="Arial"/>
                <a:cs typeface="Arial"/>
                <a:sym typeface="Arial"/>
              </a:rPr>
              <a:t> or video-conferencing.</a:t>
            </a:r>
            <a:endParaRPr sz="700"/>
          </a:p>
          <a:p>
            <a:pPr marL="0" marR="0" lvl="0" indent="0" algn="just" rtl="0">
              <a:lnSpc>
                <a:spcPct val="140011"/>
              </a:lnSpc>
              <a:spcBef>
                <a:spcPts val="0"/>
              </a:spcBef>
              <a:spcAft>
                <a:spcPts val="0"/>
              </a:spcAft>
              <a:buNone/>
            </a:pPr>
            <a:endParaRPr sz="2200" b="0" i="0" u="none" strike="noStrike" cap="none">
              <a:solidFill>
                <a:srgbClr val="595959"/>
              </a:solidFill>
              <a:latin typeface="Arial"/>
              <a:ea typeface="Arial"/>
              <a:cs typeface="Arial"/>
              <a:sym typeface="Arial"/>
            </a:endParaRPr>
          </a:p>
          <a:p>
            <a:pPr marL="0" marR="0" lvl="0" indent="0" algn="ctr" rtl="0">
              <a:lnSpc>
                <a:spcPct val="140011"/>
              </a:lnSpc>
              <a:spcBef>
                <a:spcPts val="0"/>
              </a:spcBef>
              <a:spcAft>
                <a:spcPts val="0"/>
              </a:spcAft>
              <a:buNone/>
            </a:pPr>
            <a:r>
              <a:rPr lang="de" sz="2200" b="1" i="0" u="none" strike="noStrike" cap="none">
                <a:solidFill>
                  <a:srgbClr val="379C73"/>
                </a:solidFill>
                <a:latin typeface="Arial"/>
                <a:ea typeface="Arial"/>
                <a:cs typeface="Arial"/>
                <a:sym typeface="Arial"/>
              </a:rPr>
              <a:t>Now you will see some examples you could try out!</a:t>
            </a:r>
            <a:endParaRPr sz="2200" b="1" i="0" u="none" strike="noStrike" cap="none">
              <a:solidFill>
                <a:srgbClr val="379C73"/>
              </a:solidFill>
              <a:latin typeface="Arial"/>
              <a:ea typeface="Arial"/>
              <a:cs typeface="Arial"/>
              <a:sym typeface="Arial"/>
            </a:endParaRPr>
          </a:p>
        </p:txBody>
      </p:sp>
      <p:sp>
        <p:nvSpPr>
          <p:cNvPr id="485" name="Google Shape;485;p65"/>
          <p:cNvSpPr txBox="1"/>
          <p:nvPr/>
        </p:nvSpPr>
        <p:spPr>
          <a:xfrm>
            <a:off x="514350" y="312259"/>
            <a:ext cx="7260900" cy="538609"/>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Why is safe communication important at work</a:t>
            </a:r>
            <a:endParaRPr sz="2500" b="0" i="0" u="none" strike="noStrike" cap="none">
              <a:solidFill>
                <a:srgbClr val="000000"/>
              </a:solidFill>
              <a:latin typeface="Arial"/>
              <a:ea typeface="Arial"/>
              <a:cs typeface="Arial"/>
              <a:sym typeface="Arial"/>
            </a:endParaRPr>
          </a:p>
        </p:txBody>
      </p:sp>
      <p:sp>
        <p:nvSpPr>
          <p:cNvPr id="486" name="Google Shape;486;p6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p:nvPr/>
        </p:nvSpPr>
        <p:spPr>
          <a:xfrm>
            <a:off x="5724939" y="0"/>
            <a:ext cx="3419061" cy="5143500"/>
          </a:xfrm>
          <a:prstGeom prst="rect">
            <a:avLst/>
          </a:prstGeom>
          <a:solidFill>
            <a:srgbClr val="339966">
              <a:alpha val="65882"/>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21" name="Google Shape;221;p3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22" name="Google Shape;222;p39"/>
          <p:cNvSpPr txBox="1"/>
          <p:nvPr/>
        </p:nvSpPr>
        <p:spPr>
          <a:xfrm>
            <a:off x="325706" y="730449"/>
            <a:ext cx="5180700" cy="538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1600" b="1" i="0" u="none" strike="noStrike" cap="none">
                <a:solidFill>
                  <a:srgbClr val="FFC000"/>
                </a:solidFill>
                <a:latin typeface="Gill Sans"/>
                <a:ea typeface="Gill Sans"/>
                <a:cs typeface="Gill Sans"/>
                <a:sym typeface="Gill Sans"/>
              </a:rPr>
              <a:t>01 Tools in Healthcare for managing and</a:t>
            </a:r>
            <a:endParaRPr sz="1600" b="1" i="0" u="none" strike="noStrike" cap="none">
              <a:solidFill>
                <a:srgbClr val="FFC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de" sz="1600" b="1" i="0" u="none" strike="noStrike" cap="none">
                <a:solidFill>
                  <a:srgbClr val="FFC000"/>
                </a:solidFill>
                <a:latin typeface="Gill Sans"/>
                <a:ea typeface="Gill Sans"/>
                <a:cs typeface="Gill Sans"/>
                <a:sym typeface="Gill Sans"/>
              </a:rPr>
              <a:t>	organisig Care</a:t>
            </a:r>
            <a:endParaRPr sz="1600" b="0" i="0" u="none" strike="noStrike" cap="none">
              <a:solidFill>
                <a:srgbClr val="FFC000"/>
              </a:solidFill>
              <a:latin typeface="Gill Sans"/>
              <a:ea typeface="Gill Sans"/>
              <a:cs typeface="Gill Sans"/>
              <a:sym typeface="Gill Sans"/>
            </a:endParaRPr>
          </a:p>
        </p:txBody>
      </p:sp>
      <p:sp>
        <p:nvSpPr>
          <p:cNvPr id="223" name="Google Shape;223;p39"/>
          <p:cNvSpPr txBox="1"/>
          <p:nvPr/>
        </p:nvSpPr>
        <p:spPr>
          <a:xfrm>
            <a:off x="325706" y="1697834"/>
            <a:ext cx="5399234" cy="292388"/>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1600" b="1" i="0" u="none" strike="noStrike" cap="none">
                <a:solidFill>
                  <a:srgbClr val="FFC000"/>
                </a:solidFill>
                <a:latin typeface="Gill Sans"/>
                <a:ea typeface="Gill Sans"/>
                <a:cs typeface="Gill Sans"/>
                <a:sym typeface="Gill Sans"/>
              </a:rPr>
              <a:t>02 Application of digital tools – safety considerations</a:t>
            </a:r>
            <a:endParaRPr sz="1600" b="0" i="0" u="none" strike="noStrike" cap="none">
              <a:solidFill>
                <a:srgbClr val="FFC000"/>
              </a:solidFill>
              <a:latin typeface="Gill Sans"/>
              <a:ea typeface="Gill Sans"/>
              <a:cs typeface="Gill Sans"/>
              <a:sym typeface="Gill Sans"/>
            </a:endParaRPr>
          </a:p>
        </p:txBody>
      </p:sp>
      <p:sp>
        <p:nvSpPr>
          <p:cNvPr id="224" name="Google Shape;224;p39"/>
          <p:cNvSpPr txBox="1"/>
          <p:nvPr/>
        </p:nvSpPr>
        <p:spPr>
          <a:xfrm>
            <a:off x="325705" y="2468426"/>
            <a:ext cx="6272845" cy="292388"/>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1600" b="1" i="0" u="none" strike="noStrike" cap="none">
                <a:solidFill>
                  <a:srgbClr val="FFC000"/>
                </a:solidFill>
                <a:latin typeface="Gill Sans"/>
                <a:ea typeface="Gill Sans"/>
                <a:cs typeface="Gill Sans"/>
                <a:sym typeface="Gill Sans"/>
              </a:rPr>
              <a:t>03 Safe Communication at Work</a:t>
            </a:r>
            <a:endParaRPr sz="1600" b="0" i="0" u="none" strike="noStrike" cap="none">
              <a:solidFill>
                <a:srgbClr val="FFC000"/>
              </a:solidFill>
              <a:latin typeface="Gill Sans"/>
              <a:ea typeface="Gill Sans"/>
              <a:cs typeface="Gill Sans"/>
              <a:sym typeface="Gill Sans"/>
            </a:endParaRPr>
          </a:p>
        </p:txBody>
      </p:sp>
      <p:sp>
        <p:nvSpPr>
          <p:cNvPr id="225" name="Google Shape;225;p39"/>
          <p:cNvSpPr txBox="1"/>
          <p:nvPr/>
        </p:nvSpPr>
        <p:spPr>
          <a:xfrm>
            <a:off x="309058" y="3313184"/>
            <a:ext cx="8834943" cy="292388"/>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1600" b="1" i="0" u="none" strike="noStrike" cap="none">
                <a:solidFill>
                  <a:srgbClr val="FFC000"/>
                </a:solidFill>
                <a:latin typeface="Gill Sans"/>
                <a:ea typeface="Gill Sans"/>
                <a:cs typeface="Gill Sans"/>
                <a:sym typeface="Gill Sans"/>
              </a:rPr>
              <a:t>04 Installing digital tools on your devices</a:t>
            </a:r>
            <a:endParaRPr sz="1600" b="1" i="0" u="none" strike="noStrike" cap="none">
              <a:solidFill>
                <a:srgbClr val="FFC000"/>
              </a:solidFill>
              <a:latin typeface="Gill Sans"/>
              <a:ea typeface="Gill Sans"/>
              <a:cs typeface="Gill Sans"/>
              <a:sym typeface="Gill Sans"/>
            </a:endParaRPr>
          </a:p>
        </p:txBody>
      </p:sp>
      <p:sp>
        <p:nvSpPr>
          <p:cNvPr id="226" name="Google Shape;226;p39"/>
          <p:cNvSpPr txBox="1"/>
          <p:nvPr/>
        </p:nvSpPr>
        <p:spPr>
          <a:xfrm>
            <a:off x="549502" y="1275039"/>
            <a:ext cx="3531166" cy="200055"/>
          </a:xfrm>
          <a:prstGeom prst="rect">
            <a:avLst/>
          </a:prstGeom>
          <a:noFill/>
          <a:ln>
            <a:noFill/>
          </a:ln>
        </p:spPr>
        <p:txBody>
          <a:bodyPr spcFirstLastPara="1" wrap="square" lIns="45725" tIns="22850" rIns="45725" bIns="22850" anchor="t" anchorCtr="0">
            <a:spAutoFit/>
          </a:bodyPr>
          <a:lstStyle/>
          <a:p>
            <a:pPr marL="177800" marR="0" lvl="0" indent="-177800" algn="l" rtl="0">
              <a:lnSpc>
                <a:spcPct val="100000"/>
              </a:lnSpc>
              <a:spcBef>
                <a:spcPts val="0"/>
              </a:spcBef>
              <a:spcAft>
                <a:spcPts val="0"/>
              </a:spcAft>
              <a:buClr>
                <a:srgbClr val="000000"/>
              </a:buClr>
              <a:buSzPts val="1000"/>
              <a:buFont typeface="Arial"/>
              <a:buChar char="•"/>
            </a:pPr>
            <a:r>
              <a:rPr lang="de" sz="1000" b="0" i="0" u="none" strike="noStrike" cap="none">
                <a:solidFill>
                  <a:srgbClr val="595959"/>
                </a:solidFill>
                <a:latin typeface="Gill Sans"/>
                <a:ea typeface="Gill Sans"/>
                <a:cs typeface="Gill Sans"/>
                <a:sym typeface="Gill Sans"/>
              </a:rPr>
              <a:t>What digital tools could you use at work?</a:t>
            </a:r>
            <a:endParaRPr sz="1000" b="0" i="0" u="none" strike="noStrike" cap="none">
              <a:solidFill>
                <a:srgbClr val="595959"/>
              </a:solidFill>
              <a:latin typeface="Gill Sans"/>
              <a:ea typeface="Gill Sans"/>
              <a:cs typeface="Gill Sans"/>
              <a:sym typeface="Gill Sans"/>
            </a:endParaRPr>
          </a:p>
        </p:txBody>
      </p:sp>
      <p:sp>
        <p:nvSpPr>
          <p:cNvPr id="227" name="Google Shape;227;p39"/>
          <p:cNvSpPr txBox="1"/>
          <p:nvPr/>
        </p:nvSpPr>
        <p:spPr>
          <a:xfrm>
            <a:off x="6045180" y="2157871"/>
            <a:ext cx="2765445" cy="969496"/>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3000" b="1" i="0" u="none" strike="noStrike" cap="none">
                <a:solidFill>
                  <a:schemeClr val="lt1"/>
                </a:solidFill>
                <a:latin typeface="Gill Sans"/>
                <a:ea typeface="Gill Sans"/>
                <a:cs typeface="Gill Sans"/>
                <a:sym typeface="Gill Sans"/>
              </a:rPr>
              <a:t>TABLE OF CONTENTS</a:t>
            </a:r>
            <a:endParaRPr sz="3000" b="1" i="0" u="none" strike="noStrike" cap="none">
              <a:solidFill>
                <a:schemeClr val="lt1"/>
              </a:solidFill>
              <a:latin typeface="Gill Sans"/>
              <a:ea typeface="Gill Sans"/>
              <a:cs typeface="Gill Sans"/>
              <a:sym typeface="Gill Sans"/>
            </a:endParaRPr>
          </a:p>
        </p:txBody>
      </p:sp>
      <p:sp>
        <p:nvSpPr>
          <p:cNvPr id="228" name="Google Shape;228;p39"/>
          <p:cNvSpPr txBox="1"/>
          <p:nvPr/>
        </p:nvSpPr>
        <p:spPr>
          <a:xfrm>
            <a:off x="549502" y="2049634"/>
            <a:ext cx="3531166" cy="353943"/>
          </a:xfrm>
          <a:prstGeom prst="rect">
            <a:avLst/>
          </a:prstGeom>
          <a:noFill/>
          <a:ln>
            <a:noFill/>
          </a:ln>
        </p:spPr>
        <p:txBody>
          <a:bodyPr spcFirstLastPara="1" wrap="square" lIns="45725" tIns="22850" rIns="45725" bIns="22850" anchor="t" anchorCtr="0">
            <a:spAutoFit/>
          </a:bodyPr>
          <a:lstStyle/>
          <a:p>
            <a:pPr marL="177800" marR="0" lvl="0" indent="-177800" algn="l" rtl="0">
              <a:lnSpc>
                <a:spcPct val="100000"/>
              </a:lnSpc>
              <a:spcBef>
                <a:spcPts val="0"/>
              </a:spcBef>
              <a:spcAft>
                <a:spcPts val="0"/>
              </a:spcAft>
              <a:buClr>
                <a:srgbClr val="000000"/>
              </a:buClr>
              <a:buSzPts val="1000"/>
              <a:buFont typeface="Arial"/>
              <a:buChar char="•"/>
            </a:pPr>
            <a:r>
              <a:rPr lang="de" sz="1000" b="0" i="0" u="none" strike="noStrike" cap="none">
                <a:solidFill>
                  <a:srgbClr val="595959"/>
                </a:solidFill>
                <a:latin typeface="Gill Sans"/>
                <a:ea typeface="Gill Sans"/>
                <a:cs typeface="Gill Sans"/>
                <a:sym typeface="Gill Sans"/>
              </a:rPr>
              <a:t>What to consider when using digital tools at work?</a:t>
            </a:r>
            <a:endParaRPr sz="1000" b="0" i="0" u="none" strike="noStrike" cap="none">
              <a:solidFill>
                <a:srgbClr val="595959"/>
              </a:solidFill>
              <a:latin typeface="Gill Sans"/>
              <a:ea typeface="Gill Sans"/>
              <a:cs typeface="Gill Sans"/>
              <a:sym typeface="Gill Sans"/>
            </a:endParaRPr>
          </a:p>
          <a:p>
            <a:pPr marL="177800" marR="0" lvl="0" indent="-114300" algn="l" rtl="0">
              <a:lnSpc>
                <a:spcPct val="100000"/>
              </a:lnSpc>
              <a:spcBef>
                <a:spcPts val="0"/>
              </a:spcBef>
              <a:spcAft>
                <a:spcPts val="0"/>
              </a:spcAft>
              <a:buClr>
                <a:srgbClr val="000000"/>
              </a:buClr>
              <a:buSzPts val="1000"/>
              <a:buFont typeface="Arial"/>
              <a:buNone/>
            </a:pPr>
            <a:endParaRPr sz="1000" b="0" i="0" u="none" strike="noStrike" cap="none">
              <a:solidFill>
                <a:srgbClr val="595959"/>
              </a:solidFill>
              <a:latin typeface="Gill Sans"/>
              <a:ea typeface="Gill Sans"/>
              <a:cs typeface="Gill Sans"/>
              <a:sym typeface="Gill Sans"/>
            </a:endParaRPr>
          </a:p>
        </p:txBody>
      </p:sp>
      <p:sp>
        <p:nvSpPr>
          <p:cNvPr id="229" name="Google Shape;229;p39"/>
          <p:cNvSpPr txBox="1"/>
          <p:nvPr/>
        </p:nvSpPr>
        <p:spPr>
          <a:xfrm>
            <a:off x="549501" y="2751492"/>
            <a:ext cx="3531167" cy="353943"/>
          </a:xfrm>
          <a:prstGeom prst="rect">
            <a:avLst/>
          </a:prstGeom>
          <a:noFill/>
          <a:ln>
            <a:noFill/>
          </a:ln>
        </p:spPr>
        <p:txBody>
          <a:bodyPr spcFirstLastPara="1" wrap="square" lIns="45725" tIns="22850" rIns="45725" bIns="22850" anchor="t" anchorCtr="0">
            <a:spAutoFit/>
          </a:bodyPr>
          <a:lstStyle/>
          <a:p>
            <a:pPr marL="177800" marR="0" lvl="0" indent="-177800" algn="l" rtl="0">
              <a:lnSpc>
                <a:spcPct val="100000"/>
              </a:lnSpc>
              <a:spcBef>
                <a:spcPts val="0"/>
              </a:spcBef>
              <a:spcAft>
                <a:spcPts val="0"/>
              </a:spcAft>
              <a:buClr>
                <a:srgbClr val="000000"/>
              </a:buClr>
              <a:buSzPts val="1000"/>
              <a:buFont typeface="Arial"/>
              <a:buChar char="•"/>
            </a:pPr>
            <a:r>
              <a:rPr lang="de" sz="1000" b="0" i="0" u="none" strike="noStrike" cap="none">
                <a:solidFill>
                  <a:srgbClr val="595959"/>
                </a:solidFill>
                <a:latin typeface="Gill Sans"/>
                <a:ea typeface="Gill Sans"/>
                <a:cs typeface="Gill Sans"/>
                <a:sym typeface="Gill Sans"/>
              </a:rPr>
              <a:t>Why is safe communication important at work?</a:t>
            </a:r>
            <a:endParaRPr sz="1000" b="0" i="0" u="none" strike="noStrike" cap="none">
              <a:solidFill>
                <a:srgbClr val="595959"/>
              </a:solidFill>
              <a:latin typeface="Gill Sans"/>
              <a:ea typeface="Gill Sans"/>
              <a:cs typeface="Gill Sans"/>
              <a:sym typeface="Gill Sans"/>
            </a:endParaRPr>
          </a:p>
          <a:p>
            <a:pPr marL="177800" marR="0" lvl="0" indent="-114300" algn="l" rtl="0">
              <a:lnSpc>
                <a:spcPct val="100000"/>
              </a:lnSpc>
              <a:spcBef>
                <a:spcPts val="0"/>
              </a:spcBef>
              <a:spcAft>
                <a:spcPts val="0"/>
              </a:spcAft>
              <a:buClr>
                <a:srgbClr val="000000"/>
              </a:buClr>
              <a:buSzPts val="1000"/>
              <a:buFont typeface="Arial"/>
              <a:buNone/>
            </a:pPr>
            <a:endParaRPr sz="1000" b="0" i="0" u="none" strike="noStrike" cap="none">
              <a:solidFill>
                <a:srgbClr val="595959"/>
              </a:solidFill>
              <a:latin typeface="Gill Sans"/>
              <a:ea typeface="Gill Sans"/>
              <a:cs typeface="Gill Sans"/>
              <a:sym typeface="Gill Sans"/>
            </a:endParaRPr>
          </a:p>
        </p:txBody>
      </p:sp>
      <p:sp>
        <p:nvSpPr>
          <p:cNvPr id="230" name="Google Shape;230;p39"/>
          <p:cNvSpPr txBox="1"/>
          <p:nvPr/>
        </p:nvSpPr>
        <p:spPr>
          <a:xfrm>
            <a:off x="532854" y="3643523"/>
            <a:ext cx="3531167" cy="200055"/>
          </a:xfrm>
          <a:prstGeom prst="rect">
            <a:avLst/>
          </a:prstGeom>
          <a:noFill/>
          <a:ln>
            <a:noFill/>
          </a:ln>
        </p:spPr>
        <p:txBody>
          <a:bodyPr spcFirstLastPara="1" wrap="square" lIns="45725" tIns="22850" rIns="45725" bIns="22850" anchor="t" anchorCtr="0">
            <a:spAutoFit/>
          </a:bodyPr>
          <a:lstStyle/>
          <a:p>
            <a:pPr marL="177800" marR="0" lvl="0" indent="-177800" algn="l" rtl="0">
              <a:lnSpc>
                <a:spcPct val="100000"/>
              </a:lnSpc>
              <a:spcBef>
                <a:spcPts val="0"/>
              </a:spcBef>
              <a:spcAft>
                <a:spcPts val="0"/>
              </a:spcAft>
              <a:buClr>
                <a:srgbClr val="000000"/>
              </a:buClr>
              <a:buSzPts val="1000"/>
              <a:buFont typeface="Arial"/>
              <a:buChar char="•"/>
            </a:pPr>
            <a:r>
              <a:rPr lang="de" sz="1000" b="0" i="0" u="none" strike="noStrike" cap="none">
                <a:solidFill>
                  <a:srgbClr val="595959"/>
                </a:solidFill>
                <a:latin typeface="Gill Sans"/>
                <a:ea typeface="Gill Sans"/>
                <a:cs typeface="Gill Sans"/>
                <a:sym typeface="Gill Sans"/>
              </a:rPr>
              <a:t>How can you install these tools on your devices</a:t>
            </a:r>
            <a:endParaRPr sz="700"/>
          </a:p>
        </p:txBody>
      </p:sp>
      <p:sp>
        <p:nvSpPr>
          <p:cNvPr id="231" name="Google Shape;231;p39"/>
          <p:cNvSpPr txBox="1"/>
          <p:nvPr/>
        </p:nvSpPr>
        <p:spPr>
          <a:xfrm>
            <a:off x="325706" y="4092972"/>
            <a:ext cx="8834943" cy="292388"/>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1600" b="1" i="0" u="none" strike="noStrike" cap="none">
                <a:solidFill>
                  <a:srgbClr val="FFC000"/>
                </a:solidFill>
                <a:latin typeface="Gill Sans"/>
                <a:ea typeface="Gill Sans"/>
                <a:cs typeface="Gill Sans"/>
                <a:sym typeface="Gill Sans"/>
              </a:rPr>
              <a:t>04 Self-Reflection Exercise</a:t>
            </a:r>
            <a:endParaRPr sz="1600" b="1" i="0" u="none" strike="noStrike" cap="none">
              <a:solidFill>
                <a:srgbClr val="FFC000"/>
              </a:solidFill>
              <a:latin typeface="Gill Sans"/>
              <a:ea typeface="Gill Sans"/>
              <a:cs typeface="Gill Sans"/>
              <a:sym typeface="Gill Sans"/>
            </a:endParaRPr>
          </a:p>
        </p:txBody>
      </p:sp>
      <p:sp>
        <p:nvSpPr>
          <p:cNvPr id="232" name="Google Shape;232;p39"/>
          <p:cNvSpPr txBox="1"/>
          <p:nvPr/>
        </p:nvSpPr>
        <p:spPr>
          <a:xfrm>
            <a:off x="549501" y="4423311"/>
            <a:ext cx="3531167" cy="200055"/>
          </a:xfrm>
          <a:prstGeom prst="rect">
            <a:avLst/>
          </a:prstGeom>
          <a:noFill/>
          <a:ln>
            <a:noFill/>
          </a:ln>
        </p:spPr>
        <p:txBody>
          <a:bodyPr spcFirstLastPara="1" wrap="square" lIns="45725" tIns="22850" rIns="45725" bIns="22850" anchor="t" anchorCtr="0">
            <a:spAutoFit/>
          </a:bodyPr>
          <a:lstStyle/>
          <a:p>
            <a:pPr marL="177800" marR="0" lvl="0" indent="-177800" algn="l" rtl="0">
              <a:lnSpc>
                <a:spcPct val="100000"/>
              </a:lnSpc>
              <a:spcBef>
                <a:spcPts val="0"/>
              </a:spcBef>
              <a:spcAft>
                <a:spcPts val="0"/>
              </a:spcAft>
              <a:buClr>
                <a:srgbClr val="000000"/>
              </a:buClr>
              <a:buSzPts val="1000"/>
              <a:buFont typeface="Arial"/>
              <a:buChar char="•"/>
            </a:pPr>
            <a:r>
              <a:rPr lang="de" sz="1000" b="0" i="0" u="none" strike="noStrike" cap="none">
                <a:solidFill>
                  <a:srgbClr val="595959"/>
                </a:solidFill>
                <a:latin typeface="Gill Sans"/>
                <a:ea typeface="Gill Sans"/>
                <a:cs typeface="Gill Sans"/>
                <a:sym typeface="Gill Sans"/>
              </a:rPr>
              <a:t>Time for Self-Reflection!</a:t>
            </a:r>
            <a:endParaRPr sz="1000" b="0" i="0" u="none" strike="noStrike" cap="none">
              <a:solidFill>
                <a:srgbClr val="595959"/>
              </a:solidFill>
              <a:latin typeface="Gill Sans"/>
              <a:ea typeface="Gill Sans"/>
              <a:cs typeface="Gill Sans"/>
              <a:sym typeface="Gill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6"/>
          <p:cNvSpPr txBox="1"/>
          <p:nvPr/>
        </p:nvSpPr>
        <p:spPr>
          <a:xfrm>
            <a:off x="1113182" y="2449692"/>
            <a:ext cx="6486939" cy="1292661"/>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de" sz="2000" b="0" i="0" u="none" strike="noStrike" cap="none">
                <a:solidFill>
                  <a:srgbClr val="595959"/>
                </a:solidFill>
                <a:latin typeface="Arial"/>
                <a:ea typeface="Arial"/>
                <a:cs typeface="Arial"/>
                <a:sym typeface="Arial"/>
              </a:rPr>
              <a:t>Depending on the organisation, not all messaging apps are allowed to be used at work, and there could be certain restrictions due to data protection matters.</a:t>
            </a:r>
            <a:endParaRPr sz="700"/>
          </a:p>
        </p:txBody>
      </p:sp>
      <p:sp>
        <p:nvSpPr>
          <p:cNvPr id="492" name="Google Shape;492;p66"/>
          <p:cNvSpPr txBox="1"/>
          <p:nvPr/>
        </p:nvSpPr>
        <p:spPr>
          <a:xfrm>
            <a:off x="514350" y="312258"/>
            <a:ext cx="7260900" cy="76944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Which digital tools can you use for safe communication with your colleagues</a:t>
            </a:r>
            <a:endParaRPr sz="2500" b="0" i="0" u="none" strike="noStrike" cap="none">
              <a:solidFill>
                <a:srgbClr val="000000"/>
              </a:solidFill>
              <a:latin typeface="Arial"/>
              <a:ea typeface="Arial"/>
              <a:cs typeface="Arial"/>
              <a:sym typeface="Arial"/>
            </a:endParaRPr>
          </a:p>
        </p:txBody>
      </p:sp>
      <p:sp>
        <p:nvSpPr>
          <p:cNvPr id="493" name="Google Shape;493;p6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94" name="Google Shape;494;p66"/>
          <p:cNvSpPr txBox="1"/>
          <p:nvPr/>
        </p:nvSpPr>
        <p:spPr>
          <a:xfrm>
            <a:off x="2060896" y="1448041"/>
            <a:ext cx="4167809" cy="353943"/>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2000" b="1" i="0" u="none" strike="noStrike" cap="none">
                <a:solidFill>
                  <a:srgbClr val="FFC000"/>
                </a:solidFill>
                <a:latin typeface="Arial"/>
                <a:ea typeface="Arial"/>
                <a:cs typeface="Arial"/>
                <a:sym typeface="Arial"/>
              </a:rPr>
              <a:t>Messaging Apps</a:t>
            </a:r>
            <a:endParaRPr sz="2000" b="1" i="0" u="none" strike="noStrike" cap="none">
              <a:solidFill>
                <a:srgbClr val="FFC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7"/>
          <p:cNvSpPr txBox="1"/>
          <p:nvPr/>
        </p:nvSpPr>
        <p:spPr>
          <a:xfrm>
            <a:off x="205408" y="2045501"/>
            <a:ext cx="8424242" cy="1378839"/>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de" sz="1600" b="0" i="0" u="none" strike="noStrike" cap="none">
                <a:solidFill>
                  <a:srgbClr val="595959"/>
                </a:solidFill>
                <a:latin typeface="Arial"/>
                <a:ea typeface="Arial"/>
                <a:cs typeface="Arial"/>
                <a:sym typeface="Arial"/>
              </a:rPr>
              <a:t>Now we we will show you two messaging apps that are </a:t>
            </a:r>
            <a:r>
              <a:rPr lang="de" sz="1600" b="1" i="0" u="none" strike="noStrike" cap="none">
                <a:solidFill>
                  <a:srgbClr val="379C73"/>
                </a:solidFill>
                <a:latin typeface="Arial"/>
                <a:ea typeface="Arial"/>
                <a:cs typeface="Arial"/>
                <a:sym typeface="Arial"/>
              </a:rPr>
              <a:t>GDPR-compliant </a:t>
            </a:r>
            <a:r>
              <a:rPr lang="de" sz="1600" b="0" i="0" u="none" strike="noStrike" cap="none">
                <a:solidFill>
                  <a:srgbClr val="595959"/>
                </a:solidFill>
                <a:latin typeface="Arial"/>
                <a:ea typeface="Arial"/>
                <a:cs typeface="Arial"/>
                <a:sym typeface="Arial"/>
              </a:rPr>
              <a:t>and are commonly used among care workers in the EU for fast and easy communication at work among colleagues:</a:t>
            </a:r>
            <a:endParaRPr sz="1600" b="0" i="0" u="none" strike="noStrike" cap="none">
              <a:solidFill>
                <a:srgbClr val="595959"/>
              </a:solidFill>
              <a:latin typeface="Arial"/>
              <a:ea typeface="Arial"/>
              <a:cs typeface="Arial"/>
              <a:sym typeface="Arial"/>
            </a:endParaRPr>
          </a:p>
          <a:p>
            <a:pPr marL="0" marR="0" lvl="0" indent="0" algn="l" rtl="0">
              <a:lnSpc>
                <a:spcPct val="140011"/>
              </a:lnSpc>
              <a:spcBef>
                <a:spcPts val="0"/>
              </a:spcBef>
              <a:spcAft>
                <a:spcPts val="0"/>
              </a:spcAft>
              <a:buNone/>
            </a:pPr>
            <a:endParaRPr sz="1600" b="0" i="0" u="none" strike="noStrike" cap="none">
              <a:solidFill>
                <a:srgbClr val="595959"/>
              </a:solidFill>
              <a:latin typeface="Arial"/>
              <a:ea typeface="Arial"/>
              <a:cs typeface="Arial"/>
              <a:sym typeface="Arial"/>
            </a:endParaRPr>
          </a:p>
        </p:txBody>
      </p:sp>
      <p:sp>
        <p:nvSpPr>
          <p:cNvPr id="500" name="Google Shape;500;p67"/>
          <p:cNvSpPr txBox="1"/>
          <p:nvPr/>
        </p:nvSpPr>
        <p:spPr>
          <a:xfrm>
            <a:off x="514350" y="312258"/>
            <a:ext cx="7260900" cy="76944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Which digital tools can you use for safe communication with your colleagues</a:t>
            </a:r>
            <a:endParaRPr sz="2500" b="0" i="0" u="none" strike="noStrike" cap="none">
              <a:solidFill>
                <a:srgbClr val="000000"/>
              </a:solidFill>
              <a:latin typeface="Arial"/>
              <a:ea typeface="Arial"/>
              <a:cs typeface="Arial"/>
              <a:sym typeface="Arial"/>
            </a:endParaRPr>
          </a:p>
        </p:txBody>
      </p:sp>
      <p:sp>
        <p:nvSpPr>
          <p:cNvPr id="501" name="Google Shape;501;p6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02" name="Google Shape;502;p67"/>
          <p:cNvSpPr txBox="1"/>
          <p:nvPr/>
        </p:nvSpPr>
        <p:spPr>
          <a:xfrm>
            <a:off x="2060896" y="1448041"/>
            <a:ext cx="4167809" cy="353943"/>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2000" b="1" i="0" u="none" strike="noStrike" cap="none">
                <a:solidFill>
                  <a:srgbClr val="FFC000"/>
                </a:solidFill>
                <a:latin typeface="Arial"/>
                <a:ea typeface="Arial"/>
                <a:cs typeface="Arial"/>
                <a:sym typeface="Arial"/>
              </a:rPr>
              <a:t>Messaging Apps</a:t>
            </a:r>
            <a:endParaRPr sz="2000" b="1" i="0" u="none" strike="noStrike" cap="none">
              <a:solidFill>
                <a:srgbClr val="FFC000"/>
              </a:solidFill>
              <a:latin typeface="Arial"/>
              <a:ea typeface="Arial"/>
              <a:cs typeface="Arial"/>
              <a:sym typeface="Arial"/>
            </a:endParaRPr>
          </a:p>
        </p:txBody>
      </p:sp>
      <p:pic>
        <p:nvPicPr>
          <p:cNvPr id="503" name="Google Shape;503;p67"/>
          <p:cNvPicPr preferRelativeResize="0"/>
          <p:nvPr/>
        </p:nvPicPr>
        <p:blipFill rotWithShape="1">
          <a:blip r:embed="rId4">
            <a:alphaModFix/>
          </a:blip>
          <a:srcRect/>
          <a:stretch/>
        </p:blipFill>
        <p:spPr>
          <a:xfrm>
            <a:off x="2287132" y="3111294"/>
            <a:ext cx="1657395" cy="1657395"/>
          </a:xfrm>
          <a:prstGeom prst="rect">
            <a:avLst/>
          </a:prstGeom>
          <a:noFill/>
          <a:ln>
            <a:noFill/>
          </a:ln>
        </p:spPr>
      </p:pic>
      <p:pic>
        <p:nvPicPr>
          <p:cNvPr id="504" name="Google Shape;504;p67"/>
          <p:cNvPicPr preferRelativeResize="0"/>
          <p:nvPr/>
        </p:nvPicPr>
        <p:blipFill rotWithShape="1">
          <a:blip r:embed="rId5">
            <a:alphaModFix/>
          </a:blip>
          <a:srcRect/>
          <a:stretch/>
        </p:blipFill>
        <p:spPr>
          <a:xfrm>
            <a:off x="5030669" y="3111294"/>
            <a:ext cx="1657395" cy="1657395"/>
          </a:xfrm>
          <a:prstGeom prst="rect">
            <a:avLst/>
          </a:prstGeom>
          <a:noFill/>
          <a:ln>
            <a:noFill/>
          </a:ln>
        </p:spPr>
      </p:pic>
      <p:sp>
        <p:nvSpPr>
          <p:cNvPr id="505" name="Google Shape;505;p67"/>
          <p:cNvSpPr txBox="1"/>
          <p:nvPr/>
        </p:nvSpPr>
        <p:spPr>
          <a:xfrm>
            <a:off x="2565864" y="4890052"/>
            <a:ext cx="1099931" cy="184666"/>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900" b="1" i="0" u="none" strike="noStrike" cap="none">
                <a:solidFill>
                  <a:srgbClr val="379C73"/>
                </a:solidFill>
                <a:latin typeface="Arial"/>
                <a:ea typeface="Arial"/>
                <a:cs typeface="Arial"/>
                <a:sym typeface="Arial"/>
              </a:rPr>
              <a:t>Doctolib Siilo</a:t>
            </a:r>
            <a:endParaRPr sz="900" b="1" i="0" u="none" strike="noStrike" cap="none">
              <a:solidFill>
                <a:srgbClr val="379C73"/>
              </a:solidFill>
              <a:latin typeface="Arial"/>
              <a:ea typeface="Arial"/>
              <a:cs typeface="Arial"/>
              <a:sym typeface="Arial"/>
            </a:endParaRPr>
          </a:p>
        </p:txBody>
      </p:sp>
      <p:sp>
        <p:nvSpPr>
          <p:cNvPr id="506" name="Google Shape;506;p67"/>
          <p:cNvSpPr txBox="1"/>
          <p:nvPr/>
        </p:nvSpPr>
        <p:spPr>
          <a:xfrm>
            <a:off x="5309401" y="4903304"/>
            <a:ext cx="1099931" cy="184666"/>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900" b="1" i="0" u="none" strike="noStrike" cap="none">
                <a:solidFill>
                  <a:srgbClr val="379C73"/>
                </a:solidFill>
                <a:latin typeface="Arial"/>
                <a:ea typeface="Arial"/>
                <a:cs typeface="Arial"/>
                <a:sym typeface="Arial"/>
              </a:rPr>
              <a:t>MedText</a:t>
            </a:r>
            <a:endParaRPr sz="900" b="1" i="0" u="none" strike="noStrike" cap="none">
              <a:solidFill>
                <a:srgbClr val="379C73"/>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8"/>
          <p:cNvSpPr txBox="1"/>
          <p:nvPr/>
        </p:nvSpPr>
        <p:spPr>
          <a:xfrm>
            <a:off x="514350" y="312258"/>
            <a:ext cx="7260900" cy="76944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Which digital tools can you use for safe communication with your colleagues</a:t>
            </a:r>
            <a:endParaRPr sz="2500" b="0" i="0" u="none" strike="noStrike" cap="none">
              <a:solidFill>
                <a:srgbClr val="000000"/>
              </a:solidFill>
              <a:latin typeface="Arial"/>
              <a:ea typeface="Arial"/>
              <a:cs typeface="Arial"/>
              <a:sym typeface="Arial"/>
            </a:endParaRPr>
          </a:p>
        </p:txBody>
      </p:sp>
      <p:sp>
        <p:nvSpPr>
          <p:cNvPr id="512" name="Google Shape;512;p6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13" name="Google Shape;513;p68"/>
          <p:cNvSpPr txBox="1"/>
          <p:nvPr/>
        </p:nvSpPr>
        <p:spPr>
          <a:xfrm>
            <a:off x="2060896" y="1448041"/>
            <a:ext cx="4167809" cy="353943"/>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2000" b="1" i="0" u="none" strike="noStrike" cap="none">
                <a:solidFill>
                  <a:srgbClr val="FFC000"/>
                </a:solidFill>
                <a:latin typeface="Arial"/>
                <a:ea typeface="Arial"/>
                <a:cs typeface="Arial"/>
                <a:sym typeface="Arial"/>
              </a:rPr>
              <a:t>Messaging Apps</a:t>
            </a:r>
            <a:endParaRPr sz="2000" b="1" i="0" u="none" strike="noStrike" cap="none">
              <a:solidFill>
                <a:srgbClr val="FFC000"/>
              </a:solidFill>
              <a:latin typeface="Arial"/>
              <a:ea typeface="Arial"/>
              <a:cs typeface="Arial"/>
              <a:sym typeface="Arial"/>
            </a:endParaRPr>
          </a:p>
        </p:txBody>
      </p:sp>
      <p:sp>
        <p:nvSpPr>
          <p:cNvPr id="514" name="Google Shape;514;p68"/>
          <p:cNvSpPr txBox="1"/>
          <p:nvPr/>
        </p:nvSpPr>
        <p:spPr>
          <a:xfrm>
            <a:off x="422310" y="2168324"/>
            <a:ext cx="5271259" cy="2416046"/>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1400" b="1" i="0" u="none" strike="noStrike" cap="none">
                <a:solidFill>
                  <a:srgbClr val="379C73"/>
                </a:solidFill>
                <a:latin typeface="Arial"/>
                <a:ea typeface="Arial"/>
                <a:cs typeface="Arial"/>
                <a:sym typeface="Arial"/>
              </a:rPr>
              <a:t>Doctolib Siilo </a:t>
            </a:r>
            <a:r>
              <a:rPr lang="de" sz="1400" b="0" i="0" u="none" strike="noStrike" cap="none">
                <a:solidFill>
                  <a:srgbClr val="595959"/>
                </a:solidFill>
                <a:latin typeface="Arial"/>
                <a:ea typeface="Arial"/>
                <a:cs typeface="Arial"/>
                <a:sym typeface="Arial"/>
              </a:rPr>
              <a:t>enhances secure communication among healthcare professionals with end-to-end encryption for messaging, voice and video calls, and a protected media library.</a:t>
            </a:r>
            <a:endParaRPr sz="700"/>
          </a:p>
          <a:p>
            <a:pPr marL="0" marR="0" lvl="0" indent="0" algn="l" rtl="0">
              <a:lnSpc>
                <a:spcPct val="100000"/>
              </a:lnSpc>
              <a:spcBef>
                <a:spcPts val="0"/>
              </a:spcBef>
              <a:spcAft>
                <a:spcPts val="0"/>
              </a:spcAft>
              <a:buNone/>
            </a:pPr>
            <a:endParaRPr sz="1400" b="0" i="0" u="none" strike="noStrike" cap="none">
              <a:solidFill>
                <a:srgbClr val="595959"/>
              </a:solidFill>
              <a:latin typeface="Arial"/>
              <a:ea typeface="Arial"/>
              <a:cs typeface="Arial"/>
              <a:sym typeface="Arial"/>
            </a:endParaRPr>
          </a:p>
          <a:p>
            <a:pPr marL="0" marR="0" lvl="0" indent="0" algn="l" rtl="0">
              <a:lnSpc>
                <a:spcPct val="100000"/>
              </a:lnSpc>
              <a:spcBef>
                <a:spcPts val="0"/>
              </a:spcBef>
              <a:spcAft>
                <a:spcPts val="0"/>
              </a:spcAft>
              <a:buNone/>
            </a:pPr>
            <a:r>
              <a:rPr lang="de" sz="1400" b="0" i="0" u="none" strike="noStrike" cap="none">
                <a:solidFill>
                  <a:srgbClr val="595959"/>
                </a:solidFill>
                <a:latin typeface="Arial"/>
                <a:ea typeface="Arial"/>
                <a:cs typeface="Arial"/>
                <a:sym typeface="Arial"/>
              </a:rPr>
              <a:t>It facilitates patient case management through organised chats that can be exported as PDFs and offers photo editing tools for confidentiality. </a:t>
            </a:r>
            <a:endParaRPr sz="1400" b="0" i="0" u="none" strike="noStrike" cap="none">
              <a:solidFill>
                <a:srgbClr val="595959"/>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595959"/>
              </a:solidFill>
              <a:latin typeface="Arial"/>
              <a:ea typeface="Arial"/>
              <a:cs typeface="Arial"/>
              <a:sym typeface="Arial"/>
            </a:endParaRPr>
          </a:p>
          <a:p>
            <a:pPr marL="0" marR="0" lvl="0" indent="0" algn="l" rtl="0">
              <a:lnSpc>
                <a:spcPct val="100000"/>
              </a:lnSpc>
              <a:spcBef>
                <a:spcPts val="0"/>
              </a:spcBef>
              <a:spcAft>
                <a:spcPts val="0"/>
              </a:spcAft>
              <a:buNone/>
            </a:pPr>
            <a:r>
              <a:rPr lang="de" sz="1400" b="0" i="0" u="none" strike="noStrike" cap="none">
                <a:solidFill>
                  <a:srgbClr val="595959"/>
                </a:solidFill>
                <a:latin typeface="Arial"/>
                <a:ea typeface="Arial"/>
                <a:cs typeface="Arial"/>
                <a:sym typeface="Arial"/>
              </a:rPr>
              <a:t>Additionally, it includes a medical directory for networking, customisable availability statuses, and a Dark Mode for nighttime use. </a:t>
            </a:r>
            <a:endParaRPr sz="1400" b="0" i="0" u="none" strike="noStrike" cap="none">
              <a:solidFill>
                <a:srgbClr val="595959"/>
              </a:solidFill>
              <a:latin typeface="Arial"/>
              <a:ea typeface="Arial"/>
              <a:cs typeface="Arial"/>
              <a:sym typeface="Arial"/>
            </a:endParaRPr>
          </a:p>
        </p:txBody>
      </p:sp>
      <p:pic>
        <p:nvPicPr>
          <p:cNvPr id="515" name="Google Shape;515;p68"/>
          <p:cNvPicPr preferRelativeResize="0"/>
          <p:nvPr/>
        </p:nvPicPr>
        <p:blipFill rotWithShape="1">
          <a:blip r:embed="rId4">
            <a:alphaModFix/>
          </a:blip>
          <a:srcRect/>
          <a:stretch/>
        </p:blipFill>
        <p:spPr>
          <a:xfrm>
            <a:off x="5622132" y="1656891"/>
            <a:ext cx="2940198" cy="3378857"/>
          </a:xfrm>
          <a:prstGeom prst="rect">
            <a:avLst/>
          </a:prstGeom>
          <a:noFill/>
          <a:ln>
            <a:noFill/>
          </a:ln>
        </p:spPr>
      </p:pic>
      <p:sp>
        <p:nvSpPr>
          <p:cNvPr id="516" name="Google Shape;516;p68"/>
          <p:cNvSpPr txBox="1"/>
          <p:nvPr/>
        </p:nvSpPr>
        <p:spPr>
          <a:xfrm>
            <a:off x="6589388" y="4881859"/>
            <a:ext cx="1185863"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Image by siilo.com</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69"/>
          <p:cNvSpPr txBox="1"/>
          <p:nvPr/>
        </p:nvSpPr>
        <p:spPr>
          <a:xfrm>
            <a:off x="514350" y="312258"/>
            <a:ext cx="7260900" cy="76944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Which digital tools can you use for safe communication with your colleagues</a:t>
            </a:r>
            <a:endParaRPr sz="2500" b="0" i="0" u="none" strike="noStrike" cap="none">
              <a:solidFill>
                <a:srgbClr val="000000"/>
              </a:solidFill>
              <a:latin typeface="Arial"/>
              <a:ea typeface="Arial"/>
              <a:cs typeface="Arial"/>
              <a:sym typeface="Arial"/>
            </a:endParaRPr>
          </a:p>
        </p:txBody>
      </p:sp>
      <p:sp>
        <p:nvSpPr>
          <p:cNvPr id="522" name="Google Shape;522;p6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23" name="Google Shape;523;p69"/>
          <p:cNvSpPr txBox="1"/>
          <p:nvPr/>
        </p:nvSpPr>
        <p:spPr>
          <a:xfrm>
            <a:off x="2060896" y="1448041"/>
            <a:ext cx="4167809" cy="353943"/>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2000" b="1" i="0" u="none" strike="noStrike" cap="none">
                <a:solidFill>
                  <a:srgbClr val="FFC000"/>
                </a:solidFill>
                <a:latin typeface="Arial"/>
                <a:ea typeface="Arial"/>
                <a:cs typeface="Arial"/>
                <a:sym typeface="Arial"/>
              </a:rPr>
              <a:t>Messaging Apps</a:t>
            </a:r>
            <a:endParaRPr sz="2000" b="1" i="0" u="none" strike="noStrike" cap="none">
              <a:solidFill>
                <a:srgbClr val="FFC000"/>
              </a:solidFill>
              <a:latin typeface="Arial"/>
              <a:ea typeface="Arial"/>
              <a:cs typeface="Arial"/>
              <a:sym typeface="Arial"/>
            </a:endParaRPr>
          </a:p>
        </p:txBody>
      </p:sp>
      <p:sp>
        <p:nvSpPr>
          <p:cNvPr id="524" name="Google Shape;524;p69"/>
          <p:cNvSpPr txBox="1"/>
          <p:nvPr/>
        </p:nvSpPr>
        <p:spPr>
          <a:xfrm>
            <a:off x="370829" y="1937491"/>
            <a:ext cx="5857875" cy="3000822"/>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1600" b="1" i="0" u="none" strike="noStrike" cap="none">
                <a:solidFill>
                  <a:srgbClr val="379C73"/>
                </a:solidFill>
                <a:latin typeface="Arial"/>
                <a:ea typeface="Arial"/>
                <a:cs typeface="Arial"/>
                <a:sym typeface="Arial"/>
              </a:rPr>
              <a:t>MedText </a:t>
            </a:r>
            <a:r>
              <a:rPr lang="de" sz="1600" b="0" i="0" u="none" strike="noStrike" cap="none">
                <a:solidFill>
                  <a:srgbClr val="595959"/>
                </a:solidFill>
                <a:latin typeface="Arial"/>
                <a:ea typeface="Arial"/>
                <a:cs typeface="Arial"/>
                <a:sym typeface="Arial"/>
              </a:rPr>
              <a:t>is a GDPR-compliant communication app for healthcare professionals, offering rapid and secure sharing of patient information with a focus on data privacy.</a:t>
            </a:r>
            <a:endParaRPr sz="700"/>
          </a:p>
          <a:p>
            <a:pPr marL="0" marR="0" lvl="0" indent="0" algn="l" rtl="0">
              <a:lnSpc>
                <a:spcPct val="100000"/>
              </a:lnSpc>
              <a:spcBef>
                <a:spcPts val="0"/>
              </a:spcBef>
              <a:spcAft>
                <a:spcPts val="0"/>
              </a:spcAft>
              <a:buNone/>
            </a:pPr>
            <a:endParaRPr sz="1600" b="0" i="0" u="none" strike="noStrike" cap="none">
              <a:solidFill>
                <a:srgbClr val="595959"/>
              </a:solidFill>
              <a:latin typeface="Arial"/>
              <a:ea typeface="Arial"/>
              <a:cs typeface="Arial"/>
              <a:sym typeface="Arial"/>
            </a:endParaRPr>
          </a:p>
          <a:p>
            <a:pPr marL="0" marR="0" lvl="0" indent="0" algn="l" rtl="0">
              <a:lnSpc>
                <a:spcPct val="100000"/>
              </a:lnSpc>
              <a:spcBef>
                <a:spcPts val="0"/>
              </a:spcBef>
              <a:spcAft>
                <a:spcPts val="0"/>
              </a:spcAft>
              <a:buNone/>
            </a:pPr>
            <a:r>
              <a:rPr lang="de" sz="1600" b="0" i="0" u="none" strike="noStrike" cap="none">
                <a:solidFill>
                  <a:srgbClr val="595959"/>
                </a:solidFill>
                <a:latin typeface="Arial"/>
                <a:ea typeface="Arial"/>
                <a:cs typeface="Arial"/>
                <a:sym typeface="Arial"/>
              </a:rPr>
              <a:t>It features wide accessibility across devices, is tailored for the unique communication needs of the healthcare sector, and boasts a simple, intuitive interface with robust security measures. </a:t>
            </a:r>
            <a:endParaRPr sz="1600" b="0" i="0" u="none" strike="noStrike" cap="none">
              <a:solidFill>
                <a:srgbClr val="595959"/>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solidFill>
                <a:srgbClr val="595959"/>
              </a:solidFill>
              <a:latin typeface="Arial"/>
              <a:ea typeface="Arial"/>
              <a:cs typeface="Arial"/>
              <a:sym typeface="Arial"/>
            </a:endParaRPr>
          </a:p>
          <a:p>
            <a:pPr marL="0" marR="0" lvl="0" indent="0" algn="l" rtl="0">
              <a:lnSpc>
                <a:spcPct val="100000"/>
              </a:lnSpc>
              <a:spcBef>
                <a:spcPts val="0"/>
              </a:spcBef>
              <a:spcAft>
                <a:spcPts val="0"/>
              </a:spcAft>
              <a:buNone/>
            </a:pPr>
            <a:r>
              <a:rPr lang="de" sz="1600" b="0" i="0" u="none" strike="noStrike" cap="none">
                <a:solidFill>
                  <a:srgbClr val="595959"/>
                </a:solidFill>
                <a:latin typeface="Arial"/>
                <a:ea typeface="Arial"/>
                <a:cs typeface="Arial"/>
                <a:sym typeface="Arial"/>
              </a:rPr>
              <a:t>Key functionalities include versatile messaging options, prioritisation of urgent communications, support for teamwork and inter-organisational collaboration.</a:t>
            </a:r>
            <a:endParaRPr sz="1600" b="0" i="0" u="none" strike="noStrike" cap="none">
              <a:solidFill>
                <a:srgbClr val="595959"/>
              </a:solidFill>
              <a:latin typeface="Arial"/>
              <a:ea typeface="Arial"/>
              <a:cs typeface="Arial"/>
              <a:sym typeface="Arial"/>
            </a:endParaRPr>
          </a:p>
        </p:txBody>
      </p:sp>
      <p:sp>
        <p:nvSpPr>
          <p:cNvPr id="525" name="Google Shape;525;p69"/>
          <p:cNvSpPr txBox="1"/>
          <p:nvPr/>
        </p:nvSpPr>
        <p:spPr>
          <a:xfrm>
            <a:off x="6790821" y="4938313"/>
            <a:ext cx="1185863"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Image by medtext.eu</a:t>
            </a:r>
            <a:endParaRPr sz="700" b="0" i="1" u="none" strike="noStrike" cap="none">
              <a:solidFill>
                <a:srgbClr val="595959"/>
              </a:solidFill>
              <a:latin typeface="Arial"/>
              <a:ea typeface="Arial"/>
              <a:cs typeface="Arial"/>
              <a:sym typeface="Arial"/>
            </a:endParaRPr>
          </a:p>
        </p:txBody>
      </p:sp>
      <p:pic>
        <p:nvPicPr>
          <p:cNvPr id="526" name="Google Shape;526;p69"/>
          <p:cNvPicPr preferRelativeResize="0"/>
          <p:nvPr/>
        </p:nvPicPr>
        <p:blipFill rotWithShape="1">
          <a:blip r:embed="rId4">
            <a:alphaModFix/>
          </a:blip>
          <a:srcRect/>
          <a:stretch/>
        </p:blipFill>
        <p:spPr>
          <a:xfrm>
            <a:off x="6295941" y="1003324"/>
            <a:ext cx="2175623" cy="387996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70"/>
          <p:cNvSpPr txBox="1"/>
          <p:nvPr/>
        </p:nvSpPr>
        <p:spPr>
          <a:xfrm>
            <a:off x="564356" y="2738653"/>
            <a:ext cx="4382865" cy="1551194"/>
          </a:xfrm>
          <a:prstGeom prst="rect">
            <a:avLst/>
          </a:prstGeom>
          <a:noFill/>
          <a:ln>
            <a:noFill/>
          </a:ln>
        </p:spPr>
        <p:txBody>
          <a:bodyPr spcFirstLastPara="1" wrap="square" lIns="0" tIns="0" rIns="0" bIns="0" anchor="t" anchorCtr="0">
            <a:spAutoFit/>
          </a:bodyPr>
          <a:lstStyle/>
          <a:p>
            <a:pPr marL="0" marR="0" lvl="0" indent="0" algn="just" rtl="0">
              <a:lnSpc>
                <a:spcPct val="140011"/>
              </a:lnSpc>
              <a:spcBef>
                <a:spcPts val="0"/>
              </a:spcBef>
              <a:spcAft>
                <a:spcPts val="0"/>
              </a:spcAft>
              <a:buNone/>
            </a:pPr>
            <a:r>
              <a:rPr lang="de" sz="1800" b="1" i="0" u="none" strike="noStrike" cap="none">
                <a:solidFill>
                  <a:srgbClr val="379C73"/>
                </a:solidFill>
                <a:latin typeface="Arial"/>
                <a:ea typeface="Arial"/>
                <a:cs typeface="Arial"/>
                <a:sym typeface="Arial"/>
              </a:rPr>
              <a:t>Microsoft HoloLens </a:t>
            </a:r>
            <a:r>
              <a:rPr lang="de" sz="1800" b="0" i="0" u="none" strike="noStrike" cap="none">
                <a:solidFill>
                  <a:srgbClr val="595959"/>
                </a:solidFill>
                <a:latin typeface="Arial"/>
                <a:ea typeface="Arial"/>
                <a:cs typeface="Arial"/>
                <a:sym typeface="Arial"/>
              </a:rPr>
              <a:t>is an augmented reality (AR)/mixed reality (MR) headset developed and manufactured by Microsoft.</a:t>
            </a:r>
            <a:endParaRPr sz="700"/>
          </a:p>
          <a:p>
            <a:pPr marL="0" marR="0" lvl="0" indent="0" algn="just"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p:txBody>
      </p:sp>
      <p:sp>
        <p:nvSpPr>
          <p:cNvPr id="532" name="Google Shape;532;p70"/>
          <p:cNvSpPr txBox="1"/>
          <p:nvPr/>
        </p:nvSpPr>
        <p:spPr>
          <a:xfrm>
            <a:off x="514350" y="312258"/>
            <a:ext cx="7260900" cy="76944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Which digital tools can you use for safe communication with your colleagues</a:t>
            </a:r>
            <a:endParaRPr sz="2500" b="0" i="0" u="none" strike="noStrike" cap="none">
              <a:solidFill>
                <a:srgbClr val="000000"/>
              </a:solidFill>
              <a:latin typeface="Arial"/>
              <a:ea typeface="Arial"/>
              <a:cs typeface="Arial"/>
              <a:sym typeface="Arial"/>
            </a:endParaRPr>
          </a:p>
        </p:txBody>
      </p:sp>
      <p:sp>
        <p:nvSpPr>
          <p:cNvPr id="533" name="Google Shape;533;p7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34" name="Google Shape;534;p70"/>
          <p:cNvSpPr txBox="1"/>
          <p:nvPr/>
        </p:nvSpPr>
        <p:spPr>
          <a:xfrm>
            <a:off x="2060896" y="1448041"/>
            <a:ext cx="4167809" cy="353943"/>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2000" b="1" i="0" u="none" strike="noStrike" cap="none">
                <a:solidFill>
                  <a:srgbClr val="FFC000"/>
                </a:solidFill>
                <a:latin typeface="Arial"/>
                <a:ea typeface="Arial"/>
                <a:cs typeface="Arial"/>
                <a:sym typeface="Arial"/>
              </a:rPr>
              <a:t>HoloLens</a:t>
            </a:r>
            <a:endParaRPr sz="2000" b="1" i="0" u="none" strike="noStrike" cap="none">
              <a:solidFill>
                <a:srgbClr val="FFC000"/>
              </a:solidFill>
              <a:latin typeface="Arial"/>
              <a:ea typeface="Arial"/>
              <a:cs typeface="Arial"/>
              <a:sym typeface="Arial"/>
            </a:endParaRPr>
          </a:p>
        </p:txBody>
      </p:sp>
      <p:pic>
        <p:nvPicPr>
          <p:cNvPr id="535" name="Google Shape;535;p70"/>
          <p:cNvPicPr preferRelativeResize="0"/>
          <p:nvPr/>
        </p:nvPicPr>
        <p:blipFill rotWithShape="1">
          <a:blip r:embed="rId4">
            <a:alphaModFix/>
          </a:blip>
          <a:srcRect/>
          <a:stretch/>
        </p:blipFill>
        <p:spPr>
          <a:xfrm>
            <a:off x="5264944" y="2432878"/>
            <a:ext cx="3565585" cy="2377056"/>
          </a:xfrm>
          <a:prstGeom prst="rect">
            <a:avLst/>
          </a:prstGeom>
          <a:noFill/>
          <a:ln>
            <a:noFill/>
          </a:ln>
        </p:spPr>
      </p:pic>
      <p:sp>
        <p:nvSpPr>
          <p:cNvPr id="536" name="Google Shape;536;p70"/>
          <p:cNvSpPr txBox="1"/>
          <p:nvPr/>
        </p:nvSpPr>
        <p:spPr>
          <a:xfrm>
            <a:off x="6790821" y="4938313"/>
            <a:ext cx="1185863"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Image by Microsoft</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71"/>
          <p:cNvSpPr txBox="1"/>
          <p:nvPr/>
        </p:nvSpPr>
        <p:spPr>
          <a:xfrm>
            <a:off x="410592" y="1959154"/>
            <a:ext cx="8438943" cy="3102388"/>
          </a:xfrm>
          <a:prstGeom prst="rect">
            <a:avLst/>
          </a:prstGeom>
          <a:noFill/>
          <a:ln>
            <a:noFill/>
          </a:ln>
        </p:spPr>
        <p:txBody>
          <a:bodyPr spcFirstLastPara="1" wrap="square" lIns="0" tIns="0" rIns="0" bIns="0" anchor="t" anchorCtr="0">
            <a:spAutoFit/>
          </a:bodyPr>
          <a:lstStyle/>
          <a:p>
            <a:pPr marL="0" marR="0" lvl="0" indent="0" algn="just" rtl="0">
              <a:lnSpc>
                <a:spcPct val="140011"/>
              </a:lnSpc>
              <a:spcBef>
                <a:spcPts val="0"/>
              </a:spcBef>
              <a:spcAft>
                <a:spcPts val="0"/>
              </a:spcAft>
              <a:buNone/>
            </a:pPr>
            <a:r>
              <a:rPr lang="de" sz="1600" b="0" i="0" u="none" strike="noStrike" cap="none">
                <a:solidFill>
                  <a:srgbClr val="595959"/>
                </a:solidFill>
                <a:latin typeface="Arial"/>
                <a:ea typeface="Arial"/>
                <a:cs typeface="Arial"/>
                <a:sym typeface="Arial"/>
              </a:rPr>
              <a:t>The device facilitates </a:t>
            </a:r>
            <a:r>
              <a:rPr lang="de" sz="1600" b="1" i="0" u="none" strike="noStrike" cap="none">
                <a:solidFill>
                  <a:srgbClr val="379C73"/>
                </a:solidFill>
                <a:latin typeface="Arial"/>
                <a:ea typeface="Arial"/>
                <a:cs typeface="Arial"/>
                <a:sym typeface="Arial"/>
              </a:rPr>
              <a:t>a shared visual environment,</a:t>
            </a:r>
            <a:r>
              <a:rPr lang="de" sz="1600" b="0" i="0" u="none" strike="noStrike" cap="none">
                <a:solidFill>
                  <a:srgbClr val="595959"/>
                </a:solidFill>
                <a:latin typeface="Arial"/>
                <a:ea typeface="Arial"/>
                <a:cs typeface="Arial"/>
                <a:sym typeface="Arial"/>
              </a:rPr>
              <a:t> where team members, regardless of their physical location, can see and interact with the same 3D models and patient data, enabling more effective discussion and collaboration on treatment plans.</a:t>
            </a:r>
            <a:endParaRPr sz="700"/>
          </a:p>
          <a:p>
            <a:pPr marL="0" marR="0" lvl="0" indent="0" algn="just" rtl="0">
              <a:lnSpc>
                <a:spcPct val="140011"/>
              </a:lnSpc>
              <a:spcBef>
                <a:spcPts val="0"/>
              </a:spcBef>
              <a:spcAft>
                <a:spcPts val="0"/>
              </a:spcAft>
              <a:buNone/>
            </a:pPr>
            <a:endParaRPr sz="1600" b="0" i="0" u="none" strike="noStrike" cap="none">
              <a:solidFill>
                <a:srgbClr val="595959"/>
              </a:solidFill>
              <a:latin typeface="Arial"/>
              <a:ea typeface="Arial"/>
              <a:cs typeface="Arial"/>
              <a:sym typeface="Arial"/>
            </a:endParaRPr>
          </a:p>
          <a:p>
            <a:pPr marL="0" marR="0" lvl="0" indent="0" algn="just" rtl="0">
              <a:lnSpc>
                <a:spcPct val="140011"/>
              </a:lnSpc>
              <a:spcBef>
                <a:spcPts val="0"/>
              </a:spcBef>
              <a:spcAft>
                <a:spcPts val="0"/>
              </a:spcAft>
              <a:buNone/>
            </a:pPr>
            <a:r>
              <a:rPr lang="de" sz="1600" b="0" i="0" u="none" strike="noStrike" cap="none">
                <a:solidFill>
                  <a:srgbClr val="595959"/>
                </a:solidFill>
                <a:latin typeface="Arial"/>
                <a:ea typeface="Arial"/>
                <a:cs typeface="Arial"/>
                <a:sym typeface="Arial"/>
              </a:rPr>
              <a:t>HoloLens supports </a:t>
            </a:r>
            <a:r>
              <a:rPr lang="de" sz="1600" b="1" i="0" u="none" strike="noStrike" cap="none">
                <a:solidFill>
                  <a:srgbClr val="379C73"/>
                </a:solidFill>
                <a:latin typeface="Arial"/>
                <a:ea typeface="Arial"/>
                <a:cs typeface="Arial"/>
                <a:sym typeface="Arial"/>
              </a:rPr>
              <a:t>live, holographic telepresence of remote experts</a:t>
            </a:r>
            <a:r>
              <a:rPr lang="de" sz="1600" b="0" i="0" u="none" strike="noStrike" cap="none">
                <a:solidFill>
                  <a:srgbClr val="595959"/>
                </a:solidFill>
                <a:latin typeface="Arial"/>
                <a:ea typeface="Arial"/>
                <a:cs typeface="Arial"/>
                <a:sym typeface="Arial"/>
              </a:rPr>
              <a:t>, who can provide immediate advice and support during medical procedures, fostering a collaborative care environment that transcends traditional geographical limitations.</a:t>
            </a:r>
            <a:endParaRPr sz="700"/>
          </a:p>
          <a:p>
            <a:pPr marL="0" marR="0" lvl="0" indent="0" algn="just" rtl="0">
              <a:lnSpc>
                <a:spcPct val="140011"/>
              </a:lnSpc>
              <a:spcBef>
                <a:spcPts val="0"/>
              </a:spcBef>
              <a:spcAft>
                <a:spcPts val="0"/>
              </a:spcAft>
              <a:buNone/>
            </a:pPr>
            <a:endParaRPr sz="1600" b="0" i="0" u="none" strike="noStrike" cap="none">
              <a:solidFill>
                <a:srgbClr val="595959"/>
              </a:solidFill>
              <a:latin typeface="Arial"/>
              <a:ea typeface="Arial"/>
              <a:cs typeface="Arial"/>
              <a:sym typeface="Arial"/>
            </a:endParaRPr>
          </a:p>
          <a:p>
            <a:pPr marL="0" marR="0" lvl="0" indent="0" algn="ctr" rtl="0">
              <a:lnSpc>
                <a:spcPct val="140011"/>
              </a:lnSpc>
              <a:spcBef>
                <a:spcPts val="0"/>
              </a:spcBef>
              <a:spcAft>
                <a:spcPts val="0"/>
              </a:spcAft>
              <a:buNone/>
            </a:pPr>
            <a:r>
              <a:rPr lang="de" sz="1600" b="0" i="0" u="none" strike="noStrike" cap="none">
                <a:solidFill>
                  <a:srgbClr val="595959"/>
                </a:solidFill>
                <a:latin typeface="Arial"/>
                <a:ea typeface="Arial"/>
                <a:cs typeface="Arial"/>
                <a:sym typeface="Arial"/>
              </a:rPr>
              <a:t>Click on this </a:t>
            </a:r>
            <a:r>
              <a:rPr lang="de" sz="1600" b="0" i="0" u="sng" strike="noStrike" cap="none">
                <a:solidFill>
                  <a:schemeClr val="hlink"/>
                </a:solidFill>
                <a:latin typeface="Arial"/>
                <a:ea typeface="Arial"/>
                <a:cs typeface="Arial"/>
                <a:sym typeface="Arial"/>
                <a:hlinkClick r:id="rId3"/>
              </a:rPr>
              <a:t>LINK </a:t>
            </a:r>
            <a:r>
              <a:rPr lang="de" sz="1600" b="0" i="0" u="none" strike="noStrike" cap="none">
                <a:solidFill>
                  <a:srgbClr val="595959"/>
                </a:solidFill>
                <a:latin typeface="Arial"/>
                <a:ea typeface="Arial"/>
                <a:cs typeface="Arial"/>
                <a:sym typeface="Arial"/>
              </a:rPr>
              <a:t>to see what it looks like!</a:t>
            </a:r>
            <a:endParaRPr sz="1600" b="0" i="0" u="none" strike="noStrike" cap="none">
              <a:solidFill>
                <a:srgbClr val="595959"/>
              </a:solidFill>
              <a:latin typeface="Arial"/>
              <a:ea typeface="Arial"/>
              <a:cs typeface="Arial"/>
              <a:sym typeface="Arial"/>
            </a:endParaRPr>
          </a:p>
        </p:txBody>
      </p:sp>
      <p:sp>
        <p:nvSpPr>
          <p:cNvPr id="542" name="Google Shape;542;p71"/>
          <p:cNvSpPr txBox="1"/>
          <p:nvPr/>
        </p:nvSpPr>
        <p:spPr>
          <a:xfrm>
            <a:off x="514350" y="312258"/>
            <a:ext cx="7260900" cy="76944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Which digital tools can you use for safe communication with your colleagues</a:t>
            </a:r>
            <a:endParaRPr sz="2500" b="0" i="0" u="none" strike="noStrike" cap="none">
              <a:solidFill>
                <a:srgbClr val="000000"/>
              </a:solidFill>
              <a:latin typeface="Arial"/>
              <a:ea typeface="Arial"/>
              <a:cs typeface="Arial"/>
              <a:sym typeface="Arial"/>
            </a:endParaRPr>
          </a:p>
        </p:txBody>
      </p:sp>
      <p:sp>
        <p:nvSpPr>
          <p:cNvPr id="543" name="Google Shape;543;p7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4">
              <a:alphaModFix/>
            </a:blip>
            <a:stretch>
              <a:fillRect/>
            </a:stretch>
          </a:blipFill>
          <a:ln>
            <a:noFill/>
          </a:ln>
        </p:spPr>
      </p:sp>
      <p:sp>
        <p:nvSpPr>
          <p:cNvPr id="544" name="Google Shape;544;p71"/>
          <p:cNvSpPr txBox="1"/>
          <p:nvPr/>
        </p:nvSpPr>
        <p:spPr>
          <a:xfrm>
            <a:off x="2060896" y="1448041"/>
            <a:ext cx="4167809" cy="353943"/>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2000" b="1" i="0" u="none" strike="noStrike" cap="none">
                <a:solidFill>
                  <a:srgbClr val="FFC000"/>
                </a:solidFill>
                <a:latin typeface="Arial"/>
                <a:ea typeface="Arial"/>
                <a:cs typeface="Arial"/>
                <a:sym typeface="Arial"/>
              </a:rPr>
              <a:t>HoloLens</a:t>
            </a:r>
            <a:endParaRPr sz="2000" b="1" i="0" u="none" strike="noStrike" cap="none">
              <a:solidFill>
                <a:srgbClr val="FFC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72"/>
          <p:cNvSpPr txBox="1"/>
          <p:nvPr/>
        </p:nvSpPr>
        <p:spPr>
          <a:xfrm>
            <a:off x="514350" y="312258"/>
            <a:ext cx="7260900" cy="76944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Which digital tools can you use for safe communication with your colleagues</a:t>
            </a:r>
            <a:endParaRPr sz="2500" b="0" i="0" u="none" strike="noStrike" cap="none">
              <a:solidFill>
                <a:srgbClr val="000000"/>
              </a:solidFill>
              <a:latin typeface="Arial"/>
              <a:ea typeface="Arial"/>
              <a:cs typeface="Arial"/>
              <a:sym typeface="Arial"/>
            </a:endParaRPr>
          </a:p>
        </p:txBody>
      </p:sp>
      <p:sp>
        <p:nvSpPr>
          <p:cNvPr id="550" name="Google Shape;550;p7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51" name="Google Shape;551;p72"/>
          <p:cNvSpPr txBox="1"/>
          <p:nvPr/>
        </p:nvSpPr>
        <p:spPr>
          <a:xfrm>
            <a:off x="2060896" y="1448041"/>
            <a:ext cx="4167809" cy="353943"/>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2000" b="1" i="0" u="none" strike="noStrike" cap="none">
                <a:solidFill>
                  <a:srgbClr val="FFC000"/>
                </a:solidFill>
                <a:latin typeface="Arial"/>
                <a:ea typeface="Arial"/>
                <a:cs typeface="Arial"/>
                <a:sym typeface="Arial"/>
              </a:rPr>
              <a:t>HoloLens</a:t>
            </a:r>
            <a:endParaRPr sz="2000" b="1" i="0" u="none" strike="noStrike" cap="none">
              <a:solidFill>
                <a:srgbClr val="FFC000"/>
              </a:solidFill>
              <a:latin typeface="Arial"/>
              <a:ea typeface="Arial"/>
              <a:cs typeface="Arial"/>
              <a:sym typeface="Arial"/>
            </a:endParaRPr>
          </a:p>
        </p:txBody>
      </p:sp>
      <p:sp>
        <p:nvSpPr>
          <p:cNvPr id="552" name="Google Shape;552;p72"/>
          <p:cNvSpPr txBox="1"/>
          <p:nvPr/>
        </p:nvSpPr>
        <p:spPr>
          <a:xfrm>
            <a:off x="654162" y="2184527"/>
            <a:ext cx="7489299" cy="26161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1400" b="0" i="0" u="none" strike="noStrike" cap="none">
                <a:solidFill>
                  <a:srgbClr val="595959"/>
                </a:solidFill>
                <a:latin typeface="Arial"/>
                <a:ea typeface="Arial"/>
                <a:cs typeface="Arial"/>
                <a:sym typeface="Arial"/>
              </a:rPr>
              <a:t>Discover the capabilities of </a:t>
            </a:r>
            <a:r>
              <a:rPr lang="de" sz="1400" b="1" i="0" u="none" strike="noStrike" cap="none">
                <a:solidFill>
                  <a:srgbClr val="379C73"/>
                </a:solidFill>
                <a:latin typeface="Arial"/>
                <a:ea typeface="Arial"/>
                <a:cs typeface="Arial"/>
                <a:sym typeface="Arial"/>
              </a:rPr>
              <a:t>HoloLens 2 </a:t>
            </a:r>
            <a:r>
              <a:rPr lang="de" sz="1400" b="0" i="0" u="none" strike="noStrike" cap="none">
                <a:solidFill>
                  <a:srgbClr val="595959"/>
                </a:solidFill>
                <a:latin typeface="Arial"/>
                <a:ea typeface="Arial"/>
                <a:cs typeface="Arial"/>
                <a:sym typeface="Arial"/>
              </a:rPr>
              <a:t>and master its use by watching this tutorial video!</a:t>
            </a:r>
            <a:endParaRPr sz="1400" b="0" i="0" u="none" strike="noStrike" cap="none">
              <a:solidFill>
                <a:srgbClr val="595959"/>
              </a:solidFill>
              <a:latin typeface="Arial"/>
              <a:ea typeface="Arial"/>
              <a:cs typeface="Arial"/>
              <a:sym typeface="Arial"/>
            </a:endParaRPr>
          </a:p>
        </p:txBody>
      </p:sp>
      <p:sp>
        <p:nvSpPr>
          <p:cNvPr id="553" name="Google Shape;553;p72"/>
          <p:cNvSpPr/>
          <p:nvPr/>
        </p:nvSpPr>
        <p:spPr>
          <a:xfrm>
            <a:off x="3199764" y="4802237"/>
            <a:ext cx="2080859" cy="153889"/>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de" sz="700" b="0" i="0" u="none" strike="noStrike" cap="none">
                <a:solidFill>
                  <a:srgbClr val="000000"/>
                </a:solidFill>
                <a:latin typeface="Arial"/>
                <a:ea typeface="Arial"/>
                <a:cs typeface="Arial"/>
                <a:sym typeface="Arial"/>
              </a:rPr>
              <a:t>https://www.youtube.com/watch?v=4sZY_Daxg1U</a:t>
            </a:r>
            <a:endParaRPr sz="700"/>
          </a:p>
        </p:txBody>
      </p:sp>
      <p:sp>
        <p:nvSpPr>
          <p:cNvPr id="554" name="Google Shape;554;p72"/>
          <p:cNvSpPr/>
          <p:nvPr/>
        </p:nvSpPr>
        <p:spPr>
          <a:xfrm>
            <a:off x="1925750" y="4546148"/>
            <a:ext cx="4572000" cy="200055"/>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None/>
            </a:pPr>
            <a:r>
              <a:rPr lang="de" sz="1000" b="1" i="0" u="none" strike="noStrike" cap="none">
                <a:solidFill>
                  <a:srgbClr val="595959"/>
                </a:solidFill>
                <a:latin typeface="Arial"/>
                <a:ea typeface="Arial"/>
                <a:cs typeface="Arial"/>
                <a:sym typeface="Arial"/>
              </a:rPr>
              <a:t>How to use the Microsoft Hololens 2</a:t>
            </a:r>
            <a:endParaRPr sz="700"/>
          </a:p>
        </p:txBody>
      </p:sp>
      <p:pic>
        <p:nvPicPr>
          <p:cNvPr id="555" name="Google Shape;555;p72" descr="How to use the Microsoft Hololens 2: catered for healthcare professionals. &#10;An instructor guide on:&#10;&#10;0:08 Wearing your Hololens&#10;0:18 Getting to know your Hololens&#10;0:28 Accessing Start Menu&#10;0:38 Selecting apps&#10;1:03 Manipulating multiple windows&#10;1:49 Projecting holograms&#10;2:36 Using Remote 365&#10;4:48 Closing applications&#10;&#10;Done by Dr Brent Bartholomew &amp; Undergraduate Education Team @chelwestft &#10;In video: Dr Dilly Karunaratne &amp; Dr Amber Moore &#10;Filmed by: Ikram Egeh" title="How to use the Microsoft Hololens 2">
            <a:hlinkClick r:id="rId4"/>
          </p:cNvPr>
          <p:cNvPicPr preferRelativeResize="0"/>
          <p:nvPr/>
        </p:nvPicPr>
        <p:blipFill>
          <a:blip r:embed="rId5">
            <a:alphaModFix/>
          </a:blip>
          <a:stretch>
            <a:fillRect/>
          </a:stretch>
        </p:blipFill>
        <p:spPr>
          <a:xfrm>
            <a:off x="2783911" y="2638899"/>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5"/>
                                        </p:tgtEl>
                                        <p:attrNameLst>
                                          <p:attrName>style.visibility</p:attrName>
                                        </p:attrNameLst>
                                      </p:cBhvr>
                                      <p:to>
                                        <p:strVal val="visible"/>
                                      </p:to>
                                    </p:set>
                                    <p:animEffect transition="in" filter="fade">
                                      <p:cBhvr>
                                        <p:cTn id="7" dur="1000"/>
                                        <p:tgtEl>
                                          <p:spTgt spid="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73"/>
          <p:cNvSpPr txBox="1"/>
          <p:nvPr/>
        </p:nvSpPr>
        <p:spPr>
          <a:xfrm>
            <a:off x="514350" y="312259"/>
            <a:ext cx="7260900" cy="538609"/>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379C73"/>
                </a:solidFill>
                <a:latin typeface="Gill Sans"/>
                <a:ea typeface="Gill Sans"/>
                <a:cs typeface="Gill Sans"/>
                <a:sym typeface="Gill Sans"/>
              </a:rPr>
              <a:t>Why is safe communication important at work</a:t>
            </a:r>
            <a:endParaRPr sz="2500" b="0" i="0" u="none" strike="noStrike" cap="none">
              <a:solidFill>
                <a:srgbClr val="000000"/>
              </a:solidFill>
              <a:latin typeface="Arial"/>
              <a:ea typeface="Arial"/>
              <a:cs typeface="Arial"/>
              <a:sym typeface="Arial"/>
            </a:endParaRPr>
          </a:p>
        </p:txBody>
      </p:sp>
      <p:sp>
        <p:nvSpPr>
          <p:cNvPr id="561" name="Google Shape;561;p7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62" name="Google Shape;562;p73"/>
          <p:cNvSpPr txBox="1"/>
          <p:nvPr/>
        </p:nvSpPr>
        <p:spPr>
          <a:xfrm>
            <a:off x="584646" y="2107178"/>
            <a:ext cx="7874898" cy="1992750"/>
          </a:xfrm>
          <a:prstGeom prst="rect">
            <a:avLst/>
          </a:prstGeom>
          <a:noFill/>
          <a:ln>
            <a:noFill/>
          </a:ln>
        </p:spPr>
        <p:txBody>
          <a:bodyPr spcFirstLastPara="1" wrap="square" lIns="45725" tIns="45725" rIns="45725" bIns="45725" anchor="t" anchorCtr="0">
            <a:noAutofit/>
          </a:bodyPr>
          <a:lstStyle/>
          <a:p>
            <a:pPr marL="0" marR="0" lvl="0" indent="0" algn="ctr" rtl="0">
              <a:lnSpc>
                <a:spcPct val="100000"/>
              </a:lnSpc>
              <a:spcBef>
                <a:spcPts val="0"/>
              </a:spcBef>
              <a:spcAft>
                <a:spcPts val="0"/>
              </a:spcAft>
              <a:buNone/>
            </a:pPr>
            <a:r>
              <a:rPr lang="de" sz="2000" b="0" i="0" u="none" strike="noStrike" cap="none">
                <a:solidFill>
                  <a:srgbClr val="595959"/>
                </a:solidFill>
                <a:latin typeface="Arial"/>
                <a:ea typeface="Arial"/>
                <a:cs typeface="Arial"/>
                <a:sym typeface="Arial"/>
              </a:rPr>
              <a:t>What communication tools are there in your country or organisation?</a:t>
            </a:r>
            <a:endParaRPr sz="700"/>
          </a:p>
          <a:p>
            <a:pPr marL="0" marR="0" lvl="0" indent="0" algn="ctr" rtl="0">
              <a:lnSpc>
                <a:spcPct val="100000"/>
              </a:lnSpc>
              <a:spcBef>
                <a:spcPts val="0"/>
              </a:spcBef>
              <a:spcAft>
                <a:spcPts val="0"/>
              </a:spcAft>
              <a:buNone/>
            </a:pPr>
            <a:endParaRPr sz="2000" b="0"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None/>
            </a:pPr>
            <a:endParaRPr sz="2000" b="0"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None/>
            </a:pPr>
            <a:r>
              <a:rPr lang="de" sz="2000" b="0" i="0" u="none" strike="noStrike" cap="none">
                <a:solidFill>
                  <a:srgbClr val="595959"/>
                </a:solidFill>
                <a:highlight>
                  <a:srgbClr val="FFFFFF"/>
                </a:highlight>
                <a:latin typeface="Arial"/>
                <a:ea typeface="Arial"/>
                <a:cs typeface="Arial"/>
                <a:sym typeface="Arial"/>
              </a:rPr>
              <a:t>How can effective communication with colleagues be enhanced through various media channels in a modern workplace environment?</a:t>
            </a:r>
            <a:endParaRPr sz="2200" b="0" i="0" u="none" strike="noStrike" cap="none">
              <a:solidFill>
                <a:srgbClr val="595959"/>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566"/>
        <p:cNvGrpSpPr/>
        <p:nvPr/>
      </p:nvGrpSpPr>
      <p:grpSpPr>
        <a:xfrm>
          <a:off x="0" y="0"/>
          <a:ext cx="0" cy="0"/>
          <a:chOff x="0" y="0"/>
          <a:chExt cx="0" cy="0"/>
        </a:xfrm>
      </p:grpSpPr>
      <p:grpSp>
        <p:nvGrpSpPr>
          <p:cNvPr id="567" name="Google Shape;567;p74"/>
          <p:cNvGrpSpPr/>
          <p:nvPr/>
        </p:nvGrpSpPr>
        <p:grpSpPr>
          <a:xfrm>
            <a:off x="0" y="749145"/>
            <a:ext cx="9144000" cy="4394356"/>
            <a:chOff x="0" y="-38100"/>
            <a:chExt cx="4816593" cy="2314722"/>
          </a:xfrm>
        </p:grpSpPr>
        <p:sp>
          <p:nvSpPr>
            <p:cNvPr id="568" name="Google Shape;568;p7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69" name="Google Shape;569;p74"/>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800" b="0" i="0" u="none" strike="noStrike" cap="none">
                <a:solidFill>
                  <a:srgbClr val="000000"/>
                </a:solidFill>
                <a:latin typeface="Calibri"/>
                <a:ea typeface="Calibri"/>
                <a:cs typeface="Calibri"/>
                <a:sym typeface="Calibri"/>
              </a:endParaRPr>
            </a:p>
          </p:txBody>
        </p:sp>
      </p:grpSp>
      <p:sp>
        <p:nvSpPr>
          <p:cNvPr id="570" name="Google Shape;570;p7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71" name="Google Shape;571;p74"/>
          <p:cNvSpPr txBox="1"/>
          <p:nvPr/>
        </p:nvSpPr>
        <p:spPr>
          <a:xfrm>
            <a:off x="454192" y="144674"/>
            <a:ext cx="7260900" cy="473976"/>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200" b="1" i="0" u="none" strike="noStrike" cap="none">
                <a:solidFill>
                  <a:srgbClr val="FFFFFF"/>
                </a:solidFill>
                <a:latin typeface="Gill Sans"/>
                <a:ea typeface="Gill Sans"/>
                <a:cs typeface="Gill Sans"/>
                <a:sym typeface="Gill Sans"/>
              </a:rPr>
              <a:t>Installing Digital Tools on Your Devices</a:t>
            </a:r>
            <a:endParaRPr sz="2200" b="1" i="0" u="none" strike="noStrike" cap="none">
              <a:solidFill>
                <a:srgbClr val="FFFFFF"/>
              </a:solidFill>
              <a:latin typeface="Gill Sans"/>
              <a:ea typeface="Gill Sans"/>
              <a:cs typeface="Gill Sans"/>
              <a:sym typeface="Gill Sans"/>
            </a:endParaRPr>
          </a:p>
        </p:txBody>
      </p:sp>
      <p:sp>
        <p:nvSpPr>
          <p:cNvPr id="572" name="Google Shape;572;p74"/>
          <p:cNvSpPr txBox="1"/>
          <p:nvPr/>
        </p:nvSpPr>
        <p:spPr>
          <a:xfrm>
            <a:off x="449114" y="1970136"/>
            <a:ext cx="5796590" cy="2077472"/>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4400" b="1" i="0" u="none" strike="noStrike" cap="none" dirty="0">
                <a:solidFill>
                  <a:srgbClr val="3F3F3F"/>
                </a:solidFill>
                <a:latin typeface="Arial"/>
                <a:ea typeface="Arial"/>
                <a:cs typeface="Arial"/>
                <a:sym typeface="Arial"/>
              </a:rPr>
              <a:t>How can you </a:t>
            </a:r>
            <a:r>
              <a:rPr lang="de" sz="4400" b="1" i="0" u="none" strike="noStrike" cap="none" dirty="0">
                <a:solidFill>
                  <a:srgbClr val="379C73"/>
                </a:solidFill>
                <a:latin typeface="Arial"/>
                <a:ea typeface="Arial"/>
                <a:cs typeface="Arial"/>
                <a:sym typeface="Arial"/>
              </a:rPr>
              <a:t>install these tools </a:t>
            </a:r>
            <a:r>
              <a:rPr lang="de" sz="4400" b="1" i="0" u="none" strike="noStrike" cap="none" dirty="0">
                <a:solidFill>
                  <a:srgbClr val="3F3F3F"/>
                </a:solidFill>
                <a:latin typeface="Arial"/>
                <a:ea typeface="Arial"/>
                <a:cs typeface="Arial"/>
                <a:sym typeface="Arial"/>
              </a:rPr>
              <a:t>on your devices</a:t>
            </a:r>
            <a:endParaRPr sz="4400" b="1" i="0" u="none" strike="noStrike" cap="none" dirty="0">
              <a:solidFill>
                <a:srgbClr val="595959"/>
              </a:solidFill>
              <a:latin typeface="Arial"/>
              <a:ea typeface="Arial"/>
              <a:cs typeface="Arial"/>
              <a:sym typeface="Arial"/>
            </a:endParaRPr>
          </a:p>
        </p:txBody>
      </p:sp>
      <p:sp>
        <p:nvSpPr>
          <p:cNvPr id="573" name="Google Shape;573;p74"/>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35700" b="1" i="0" u="none" strike="noStrike" cap="none">
                <a:solidFill>
                  <a:srgbClr val="FFC000"/>
                </a:solidFill>
                <a:latin typeface="Arial"/>
                <a:ea typeface="Arial"/>
                <a:cs typeface="Arial"/>
                <a:sym typeface="Arial"/>
              </a:rPr>
              <a:t>?</a:t>
            </a:r>
            <a:endParaRPr sz="35700" b="1" i="0" u="none" strike="noStrike" cap="none">
              <a:solidFill>
                <a:srgbClr val="FFC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75"/>
          <p:cNvSpPr txBox="1"/>
          <p:nvPr/>
        </p:nvSpPr>
        <p:spPr>
          <a:xfrm>
            <a:off x="514350" y="312259"/>
            <a:ext cx="7260900" cy="538609"/>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Downloading apps</a:t>
            </a:r>
            <a:endParaRPr sz="2500" b="0" i="0" u="none" strike="noStrike" cap="none">
              <a:solidFill>
                <a:srgbClr val="000000"/>
              </a:solidFill>
              <a:latin typeface="Arial"/>
              <a:ea typeface="Arial"/>
              <a:cs typeface="Arial"/>
              <a:sym typeface="Arial"/>
            </a:endParaRPr>
          </a:p>
        </p:txBody>
      </p:sp>
      <p:sp>
        <p:nvSpPr>
          <p:cNvPr id="579" name="Google Shape;579;p7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80" name="Google Shape;580;p75"/>
          <p:cNvSpPr/>
          <p:nvPr/>
        </p:nvSpPr>
        <p:spPr>
          <a:xfrm>
            <a:off x="672750" y="1991039"/>
            <a:ext cx="7728300" cy="1468074"/>
          </a:xfrm>
          <a:prstGeom prst="rect">
            <a:avLst/>
          </a:prstGeom>
          <a:noFill/>
          <a:ln>
            <a:noFill/>
          </a:ln>
        </p:spPr>
        <p:txBody>
          <a:bodyPr spcFirstLastPara="1" wrap="square" lIns="45725" tIns="22850" rIns="45725" bIns="22850" anchor="t" anchorCtr="0">
            <a:noAutofit/>
          </a:bodyPr>
          <a:lstStyle/>
          <a:p>
            <a:pPr marL="0" marR="0" lvl="0" indent="0" algn="ctr" rtl="0">
              <a:lnSpc>
                <a:spcPct val="140011"/>
              </a:lnSpc>
              <a:spcBef>
                <a:spcPts val="0"/>
              </a:spcBef>
              <a:spcAft>
                <a:spcPts val="0"/>
              </a:spcAft>
              <a:buNone/>
            </a:pPr>
            <a:r>
              <a:rPr lang="de" sz="2200" b="0" i="0" u="none" strike="noStrike" cap="none">
                <a:solidFill>
                  <a:srgbClr val="595959"/>
                </a:solidFill>
                <a:latin typeface="Arial"/>
                <a:ea typeface="Arial"/>
                <a:cs typeface="Arial"/>
                <a:sym typeface="Arial"/>
              </a:rPr>
              <a:t>Before downloading any app to your work devices, </a:t>
            </a:r>
            <a:r>
              <a:rPr lang="de" sz="2200" b="1" i="0" u="none" strike="noStrike" cap="none">
                <a:solidFill>
                  <a:srgbClr val="379C73"/>
                </a:solidFill>
                <a:latin typeface="Arial"/>
                <a:ea typeface="Arial"/>
                <a:cs typeface="Arial"/>
                <a:sym typeface="Arial"/>
              </a:rPr>
              <a:t>ensure compliance with organisational safety regulations </a:t>
            </a:r>
            <a:r>
              <a:rPr lang="de" sz="2200" b="0" i="0" u="none" strike="noStrike" cap="none">
                <a:solidFill>
                  <a:srgbClr val="595959"/>
                </a:solidFill>
                <a:latin typeface="Arial"/>
                <a:ea typeface="Arial"/>
                <a:cs typeface="Arial"/>
                <a:sym typeface="Arial"/>
              </a:rPr>
              <a:t>by consulting your IT department or supervisor! </a:t>
            </a:r>
            <a:endParaRPr sz="2200" b="0" i="0" u="none" strike="noStrike" cap="none">
              <a:solidFill>
                <a:srgbClr val="595959"/>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36"/>
        <p:cNvGrpSpPr/>
        <p:nvPr/>
      </p:nvGrpSpPr>
      <p:grpSpPr>
        <a:xfrm>
          <a:off x="0" y="0"/>
          <a:ext cx="0" cy="0"/>
          <a:chOff x="0" y="0"/>
          <a:chExt cx="0" cy="0"/>
        </a:xfrm>
      </p:grpSpPr>
      <p:grpSp>
        <p:nvGrpSpPr>
          <p:cNvPr id="237" name="Google Shape;237;p40"/>
          <p:cNvGrpSpPr/>
          <p:nvPr/>
        </p:nvGrpSpPr>
        <p:grpSpPr>
          <a:xfrm>
            <a:off x="0" y="749144"/>
            <a:ext cx="9144059" cy="4394532"/>
            <a:chOff x="0" y="-38100"/>
            <a:chExt cx="4816592" cy="2314800"/>
          </a:xfrm>
        </p:grpSpPr>
        <p:sp>
          <p:nvSpPr>
            <p:cNvPr id="238" name="Google Shape;238;p40"/>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39" name="Google Shape;239;p40"/>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grpSp>
      <p:sp>
        <p:nvSpPr>
          <p:cNvPr id="240" name="Google Shape;240;p4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41" name="Google Shape;241;p40"/>
          <p:cNvSpPr txBox="1"/>
          <p:nvPr/>
        </p:nvSpPr>
        <p:spPr>
          <a:xfrm>
            <a:off x="1061217" y="1849937"/>
            <a:ext cx="6589739" cy="1421927"/>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Clr>
                <a:srgbClr val="000000"/>
              </a:buClr>
              <a:buSzPts val="1800"/>
              <a:buFont typeface="Arial"/>
              <a:buNone/>
            </a:pPr>
            <a:r>
              <a:rPr lang="de" sz="2200" b="0" i="0" u="none" strike="noStrike" cap="none">
                <a:solidFill>
                  <a:srgbClr val="595959"/>
                </a:solidFill>
                <a:latin typeface="Arial"/>
                <a:ea typeface="Arial"/>
                <a:cs typeface="Arial"/>
                <a:sym typeface="Arial"/>
              </a:rPr>
              <a:t>In healthcare settings, caretakers use different </a:t>
            </a:r>
            <a:r>
              <a:rPr lang="de" sz="2200" b="1" i="0" u="none" strike="noStrike" cap="none">
                <a:solidFill>
                  <a:srgbClr val="339966"/>
                </a:solidFill>
                <a:latin typeface="Arial"/>
                <a:ea typeface="Arial"/>
                <a:cs typeface="Arial"/>
                <a:sym typeface="Arial"/>
              </a:rPr>
              <a:t>digital tools </a:t>
            </a:r>
            <a:r>
              <a:rPr lang="de" sz="2200" b="0" i="0" u="none" strike="noStrike" cap="none">
                <a:solidFill>
                  <a:srgbClr val="595959"/>
                </a:solidFill>
                <a:latin typeface="Arial"/>
                <a:ea typeface="Arial"/>
                <a:cs typeface="Arial"/>
                <a:sym typeface="Arial"/>
              </a:rPr>
              <a:t>to organise and manage the care they are giving on a daily basis.</a:t>
            </a:r>
            <a:endParaRPr sz="2200" b="0" i="0" u="none" strike="noStrike" cap="none">
              <a:solidFill>
                <a:srgbClr val="595959"/>
              </a:solidFill>
              <a:latin typeface="Arial"/>
              <a:ea typeface="Arial"/>
              <a:cs typeface="Arial"/>
              <a:sym typeface="Arial"/>
            </a:endParaRPr>
          </a:p>
        </p:txBody>
      </p:sp>
      <p:sp>
        <p:nvSpPr>
          <p:cNvPr id="242" name="Google Shape;242;p40"/>
          <p:cNvSpPr txBox="1"/>
          <p:nvPr/>
        </p:nvSpPr>
        <p:spPr>
          <a:xfrm>
            <a:off x="316600" y="174369"/>
            <a:ext cx="7927285" cy="538609"/>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FFFFFF"/>
                </a:solidFill>
                <a:latin typeface="Gill Sans"/>
                <a:ea typeface="Gill Sans"/>
                <a:cs typeface="Gill Sans"/>
                <a:sym typeface="Gill Sans"/>
              </a:rPr>
              <a:t>Tools in healthcare for managing and organising care</a:t>
            </a:r>
            <a:endParaRPr sz="2500" b="1" i="0" u="none" strike="noStrike" cap="none">
              <a:solidFill>
                <a:srgbClr val="FFFFFF"/>
              </a:solidFill>
              <a:latin typeface="Gill Sans"/>
              <a:ea typeface="Gill Sans"/>
              <a:cs typeface="Gill Sans"/>
              <a:sym typeface="Gill Sans"/>
            </a:endParaRPr>
          </a:p>
        </p:txBody>
      </p:sp>
      <p:pic>
        <p:nvPicPr>
          <p:cNvPr id="243" name="Google Shape;243;p40"/>
          <p:cNvPicPr preferRelativeResize="0"/>
          <p:nvPr/>
        </p:nvPicPr>
        <p:blipFill rotWithShape="1">
          <a:blip r:embed="rId4">
            <a:alphaModFix/>
          </a:blip>
          <a:srcRect/>
          <a:stretch/>
        </p:blipFill>
        <p:spPr>
          <a:xfrm>
            <a:off x="6192236" y="3153579"/>
            <a:ext cx="2522882" cy="172858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76"/>
          <p:cNvSpPr txBox="1"/>
          <p:nvPr/>
        </p:nvSpPr>
        <p:spPr>
          <a:xfrm>
            <a:off x="514350" y="312259"/>
            <a:ext cx="7260900" cy="538609"/>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Downloading apps</a:t>
            </a:r>
            <a:endParaRPr sz="2500" b="0" i="0" u="none" strike="noStrike" cap="none">
              <a:solidFill>
                <a:srgbClr val="000000"/>
              </a:solidFill>
              <a:latin typeface="Arial"/>
              <a:ea typeface="Arial"/>
              <a:cs typeface="Arial"/>
              <a:sym typeface="Arial"/>
            </a:endParaRPr>
          </a:p>
        </p:txBody>
      </p:sp>
      <p:sp>
        <p:nvSpPr>
          <p:cNvPr id="586" name="Google Shape;586;p7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87" name="Google Shape;587;p76"/>
          <p:cNvSpPr/>
          <p:nvPr/>
        </p:nvSpPr>
        <p:spPr>
          <a:xfrm>
            <a:off x="465582" y="1098822"/>
            <a:ext cx="7363968" cy="433945"/>
          </a:xfrm>
          <a:prstGeom prst="rect">
            <a:avLst/>
          </a:prstGeom>
          <a:noFill/>
          <a:ln>
            <a:noFill/>
          </a:ln>
        </p:spPr>
        <p:txBody>
          <a:bodyPr spcFirstLastPara="1" wrap="square" lIns="45725" tIns="22850" rIns="45725" bIns="22850" anchor="t" anchorCtr="0">
            <a:noAutofit/>
          </a:bodyPr>
          <a:lstStyle/>
          <a:p>
            <a:pPr marL="0" marR="0" lvl="0" indent="0" algn="l" rtl="0">
              <a:lnSpc>
                <a:spcPct val="140011"/>
              </a:lnSpc>
              <a:spcBef>
                <a:spcPts val="0"/>
              </a:spcBef>
              <a:spcAft>
                <a:spcPts val="0"/>
              </a:spcAft>
              <a:buClr>
                <a:srgbClr val="000000"/>
              </a:buClr>
              <a:buSzPts val="1800"/>
              <a:buFont typeface="Arial"/>
              <a:buNone/>
            </a:pPr>
            <a:r>
              <a:rPr lang="de" sz="1800" b="1" i="0" u="none" strike="noStrike" cap="none">
                <a:solidFill>
                  <a:srgbClr val="FFC000"/>
                </a:solidFill>
                <a:latin typeface="Arial"/>
                <a:ea typeface="Arial"/>
                <a:cs typeface="Arial"/>
                <a:sym typeface="Arial"/>
              </a:rPr>
              <a:t>To download an app on your </a:t>
            </a:r>
            <a:r>
              <a:rPr lang="de" sz="1800" b="1" i="1" u="none" strike="noStrike" cap="none">
                <a:solidFill>
                  <a:srgbClr val="FFC000"/>
                </a:solidFill>
                <a:latin typeface="Arial"/>
                <a:ea typeface="Arial"/>
                <a:cs typeface="Arial"/>
                <a:sym typeface="Arial"/>
              </a:rPr>
              <a:t>Android</a:t>
            </a:r>
            <a:r>
              <a:rPr lang="de" sz="1800" b="1" i="0" u="none" strike="noStrike" cap="none">
                <a:solidFill>
                  <a:srgbClr val="FFC000"/>
                </a:solidFill>
                <a:latin typeface="Arial"/>
                <a:ea typeface="Arial"/>
                <a:cs typeface="Arial"/>
                <a:sym typeface="Arial"/>
              </a:rPr>
              <a:t> phone, follow these steps:</a:t>
            </a:r>
            <a:endParaRPr sz="1800" b="1" i="0" u="none" strike="noStrike" cap="none">
              <a:solidFill>
                <a:srgbClr val="FFC000"/>
              </a:solidFill>
              <a:latin typeface="Arial"/>
              <a:ea typeface="Arial"/>
              <a:cs typeface="Arial"/>
              <a:sym typeface="Arial"/>
            </a:endParaRPr>
          </a:p>
        </p:txBody>
      </p:sp>
      <p:sp>
        <p:nvSpPr>
          <p:cNvPr id="588" name="Google Shape;588;p76"/>
          <p:cNvSpPr/>
          <p:nvPr/>
        </p:nvSpPr>
        <p:spPr>
          <a:xfrm>
            <a:off x="465582" y="1585358"/>
            <a:ext cx="6721602" cy="821743"/>
          </a:xfrm>
          <a:prstGeom prst="rect">
            <a:avLst/>
          </a:prstGeom>
          <a:noFill/>
          <a:ln>
            <a:noFill/>
          </a:ln>
        </p:spPr>
        <p:txBody>
          <a:bodyPr spcFirstLastPara="1" wrap="square" lIns="45725" tIns="22850" rIns="45725" bIns="22850" anchor="t" anchorCtr="0">
            <a:noAutofit/>
          </a:bodyPr>
          <a:lstStyle/>
          <a:p>
            <a:pPr marL="0" marR="0" lvl="0" indent="0" algn="l" rtl="0">
              <a:lnSpc>
                <a:spcPct val="140011"/>
              </a:lnSpc>
              <a:spcBef>
                <a:spcPts val="0"/>
              </a:spcBef>
              <a:spcAft>
                <a:spcPts val="0"/>
              </a:spcAft>
              <a:buClr>
                <a:srgbClr val="000000"/>
              </a:buClr>
              <a:buSzPts val="1200"/>
              <a:buFont typeface="Arial"/>
              <a:buNone/>
            </a:pPr>
            <a:r>
              <a:rPr lang="de" sz="1200" b="1" i="0" u="none" strike="noStrike" cap="none">
                <a:solidFill>
                  <a:srgbClr val="379C73"/>
                </a:solidFill>
                <a:latin typeface="Arial"/>
                <a:ea typeface="Arial"/>
                <a:cs typeface="Arial"/>
                <a:sym typeface="Arial"/>
              </a:rPr>
              <a:t>Open Google Play:</a:t>
            </a:r>
            <a:endParaRPr sz="1200" b="1" i="0" u="none" strike="noStrike" cap="none">
              <a:solidFill>
                <a:srgbClr val="379C73"/>
              </a:solidFill>
              <a:latin typeface="Arial"/>
              <a:ea typeface="Arial"/>
              <a:cs typeface="Arial"/>
              <a:sym typeface="Arial"/>
            </a:endParaRPr>
          </a:p>
          <a:p>
            <a:pPr marL="0" marR="0" lvl="1" indent="0" algn="l" rtl="0">
              <a:lnSpc>
                <a:spcPct val="140011"/>
              </a:lnSpc>
              <a:spcBef>
                <a:spcPts val="0"/>
              </a:spcBef>
              <a:spcAft>
                <a:spcPts val="0"/>
              </a:spcAft>
              <a:buClr>
                <a:srgbClr val="000000"/>
              </a:buClr>
              <a:buSzPts val="1200"/>
              <a:buFont typeface="Arial"/>
              <a:buNone/>
            </a:pPr>
            <a:r>
              <a:rPr lang="de" sz="1200" b="0" i="0" u="none" strike="noStrike" cap="none">
                <a:solidFill>
                  <a:srgbClr val="595959"/>
                </a:solidFill>
                <a:latin typeface="Arial"/>
                <a:ea typeface="Arial"/>
                <a:cs typeface="Arial"/>
                <a:sym typeface="Arial"/>
              </a:rPr>
              <a:t>On your device, find and open the Play Store app.</a:t>
            </a:r>
            <a:endParaRPr sz="1200" b="0" i="0" u="none" strike="noStrike" cap="none">
              <a:solidFill>
                <a:srgbClr val="595959"/>
              </a:solidFill>
              <a:latin typeface="Arial"/>
              <a:ea typeface="Arial"/>
              <a:cs typeface="Arial"/>
              <a:sym typeface="Arial"/>
            </a:endParaRPr>
          </a:p>
          <a:p>
            <a:pPr marL="0" marR="0" lvl="1" indent="0" algn="l" rtl="0">
              <a:lnSpc>
                <a:spcPct val="140011"/>
              </a:lnSpc>
              <a:spcBef>
                <a:spcPts val="0"/>
              </a:spcBef>
              <a:spcAft>
                <a:spcPts val="0"/>
              </a:spcAft>
              <a:buClr>
                <a:srgbClr val="000000"/>
              </a:buClr>
              <a:buSzPts val="1200"/>
              <a:buFont typeface="Arial"/>
              <a:buNone/>
            </a:pPr>
            <a:r>
              <a:rPr lang="de" sz="1200" b="0" i="0" u="none" strike="noStrike" cap="none">
                <a:solidFill>
                  <a:srgbClr val="595959"/>
                </a:solidFill>
                <a:latin typeface="Arial"/>
                <a:ea typeface="Arial"/>
                <a:cs typeface="Arial"/>
                <a:sym typeface="Arial"/>
              </a:rPr>
              <a:t>If you're using a computer, go to play.google.com.</a:t>
            </a:r>
            <a:endParaRPr sz="1200" b="0" i="0" u="none" strike="noStrike" cap="none">
              <a:solidFill>
                <a:srgbClr val="595959"/>
              </a:solidFill>
              <a:latin typeface="Arial"/>
              <a:ea typeface="Arial"/>
              <a:cs typeface="Arial"/>
              <a:sym typeface="Arial"/>
            </a:endParaRPr>
          </a:p>
        </p:txBody>
      </p:sp>
      <p:sp>
        <p:nvSpPr>
          <p:cNvPr id="589" name="Google Shape;589;p76"/>
          <p:cNvSpPr/>
          <p:nvPr/>
        </p:nvSpPr>
        <p:spPr>
          <a:xfrm>
            <a:off x="465582" y="2492234"/>
            <a:ext cx="5965698" cy="1338808"/>
          </a:xfrm>
          <a:prstGeom prst="rect">
            <a:avLst/>
          </a:prstGeom>
          <a:noFill/>
          <a:ln>
            <a:noFill/>
          </a:ln>
        </p:spPr>
        <p:txBody>
          <a:bodyPr spcFirstLastPara="1" wrap="square" lIns="45725" tIns="22850" rIns="45725" bIns="2285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de" sz="1200" b="1" i="0" u="none" strike="noStrike" cap="none">
                <a:solidFill>
                  <a:srgbClr val="379C73"/>
                </a:solidFill>
                <a:latin typeface="Arial"/>
                <a:ea typeface="Arial"/>
                <a:cs typeface="Arial"/>
                <a:sym typeface="Arial"/>
              </a:rPr>
              <a:t>Find the app you want:</a:t>
            </a:r>
            <a:endParaRPr sz="1200" b="1" i="0" u="none" strike="noStrike" cap="none">
              <a:solidFill>
                <a:srgbClr val="379C73"/>
              </a:solidFill>
              <a:latin typeface="Arial"/>
              <a:ea typeface="Arial"/>
              <a:cs typeface="Arial"/>
              <a:sym typeface="Arial"/>
            </a:endParaRPr>
          </a:p>
          <a:p>
            <a:pPr marL="0" marR="0" lvl="1" indent="0" algn="l" rtl="0">
              <a:lnSpc>
                <a:spcPct val="140000"/>
              </a:lnSpc>
              <a:spcBef>
                <a:spcPts val="0"/>
              </a:spcBef>
              <a:spcAft>
                <a:spcPts val="0"/>
              </a:spcAft>
              <a:buClr>
                <a:srgbClr val="000000"/>
              </a:buClr>
              <a:buSzPts val="1200"/>
              <a:buFont typeface="Arial"/>
              <a:buNone/>
            </a:pPr>
            <a:r>
              <a:rPr lang="de" sz="1200" b="0" i="0" u="none" strike="noStrike" cap="none">
                <a:solidFill>
                  <a:srgbClr val="595959"/>
                </a:solidFill>
                <a:latin typeface="Arial"/>
                <a:ea typeface="Arial"/>
                <a:cs typeface="Arial"/>
                <a:sym typeface="Arial"/>
              </a:rPr>
              <a:t>Look for the app you're interested in.</a:t>
            </a:r>
            <a:endParaRPr sz="1200" b="0" i="0" u="none" strike="noStrike" cap="none">
              <a:solidFill>
                <a:srgbClr val="595959"/>
              </a:solidFill>
              <a:latin typeface="Arial"/>
              <a:ea typeface="Arial"/>
              <a:cs typeface="Arial"/>
              <a:sym typeface="Arial"/>
            </a:endParaRPr>
          </a:p>
          <a:p>
            <a:pPr marL="0" marR="0" lvl="1" indent="0" algn="l" rtl="0">
              <a:lnSpc>
                <a:spcPct val="140000"/>
              </a:lnSpc>
              <a:spcBef>
                <a:spcPts val="0"/>
              </a:spcBef>
              <a:spcAft>
                <a:spcPts val="0"/>
              </a:spcAft>
              <a:buClr>
                <a:srgbClr val="000000"/>
              </a:buClr>
              <a:buSzPts val="1200"/>
              <a:buFont typeface="Arial"/>
              <a:buNone/>
            </a:pPr>
            <a:r>
              <a:rPr lang="de" sz="1200" b="0" i="0" u="none" strike="noStrike" cap="none">
                <a:solidFill>
                  <a:srgbClr val="595959"/>
                </a:solidFill>
                <a:latin typeface="Arial"/>
                <a:ea typeface="Arial"/>
                <a:cs typeface="Arial"/>
                <a:sym typeface="Arial"/>
              </a:rPr>
              <a:t>Before downloading, check the app's reliability by reading reviews and checking star ratings and download counts.</a:t>
            </a:r>
            <a:endParaRPr sz="1200" b="0" i="0" u="none" strike="noStrike" cap="none">
              <a:solidFill>
                <a:srgbClr val="595959"/>
              </a:solidFill>
              <a:latin typeface="Arial"/>
              <a:ea typeface="Arial"/>
              <a:cs typeface="Arial"/>
              <a:sym typeface="Arial"/>
            </a:endParaRPr>
          </a:p>
          <a:p>
            <a:pPr marL="0" marR="0" lvl="1" indent="0" algn="l" rtl="0">
              <a:lnSpc>
                <a:spcPct val="140000"/>
              </a:lnSpc>
              <a:spcBef>
                <a:spcPts val="0"/>
              </a:spcBef>
              <a:spcAft>
                <a:spcPts val="0"/>
              </a:spcAft>
              <a:buClr>
                <a:srgbClr val="000000"/>
              </a:buClr>
              <a:buSzPts val="1200"/>
              <a:buFont typeface="Arial"/>
              <a:buNone/>
            </a:pPr>
            <a:r>
              <a:rPr lang="de" sz="1200" b="0" i="0" u="none" strike="noStrike" cap="none">
                <a:solidFill>
                  <a:srgbClr val="595959"/>
                </a:solidFill>
                <a:latin typeface="Arial"/>
                <a:ea typeface="Arial"/>
                <a:cs typeface="Arial"/>
                <a:sym typeface="Arial"/>
              </a:rPr>
              <a:t>Scroll down to the "Ratings and reviews" section to read individual reviews.</a:t>
            </a:r>
            <a:endParaRPr sz="1200" b="0" i="0" u="none" strike="noStrike" cap="none">
              <a:solidFill>
                <a:srgbClr val="595959"/>
              </a:solidFill>
              <a:latin typeface="Arial"/>
              <a:ea typeface="Arial"/>
              <a:cs typeface="Arial"/>
              <a:sym typeface="Arial"/>
            </a:endParaRPr>
          </a:p>
        </p:txBody>
      </p:sp>
      <p:sp>
        <p:nvSpPr>
          <p:cNvPr id="590" name="Google Shape;590;p76"/>
          <p:cNvSpPr/>
          <p:nvPr/>
        </p:nvSpPr>
        <p:spPr>
          <a:xfrm>
            <a:off x="489966" y="3916174"/>
            <a:ext cx="4572000" cy="821743"/>
          </a:xfrm>
          <a:prstGeom prst="rect">
            <a:avLst/>
          </a:prstGeom>
          <a:noFill/>
          <a:ln>
            <a:noFill/>
          </a:ln>
        </p:spPr>
        <p:txBody>
          <a:bodyPr spcFirstLastPara="1" wrap="square" lIns="45725" tIns="22850" rIns="45725" bIns="2285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de" sz="1200" b="1" i="0" u="none" strike="noStrike" cap="none">
                <a:solidFill>
                  <a:srgbClr val="379C73"/>
                </a:solidFill>
                <a:latin typeface="Arial"/>
                <a:ea typeface="Arial"/>
                <a:cs typeface="Arial"/>
                <a:sym typeface="Arial"/>
              </a:rPr>
              <a:t>Install the app:</a:t>
            </a:r>
            <a:endParaRPr sz="1200" b="1" i="0" u="none" strike="noStrike" cap="none">
              <a:solidFill>
                <a:srgbClr val="379C73"/>
              </a:solidFill>
              <a:latin typeface="Arial"/>
              <a:ea typeface="Arial"/>
              <a:cs typeface="Arial"/>
              <a:sym typeface="Arial"/>
            </a:endParaRPr>
          </a:p>
          <a:p>
            <a:pPr marL="0" marR="0" lvl="1" indent="0" algn="l" rtl="0">
              <a:lnSpc>
                <a:spcPct val="140000"/>
              </a:lnSpc>
              <a:spcBef>
                <a:spcPts val="0"/>
              </a:spcBef>
              <a:spcAft>
                <a:spcPts val="0"/>
              </a:spcAft>
              <a:buClr>
                <a:srgbClr val="000000"/>
              </a:buClr>
              <a:buSzPts val="1200"/>
              <a:buFont typeface="Arial"/>
              <a:buNone/>
            </a:pPr>
            <a:r>
              <a:rPr lang="de" sz="1200" b="0" i="0" u="none" strike="noStrike" cap="none">
                <a:solidFill>
                  <a:srgbClr val="3F3F3F"/>
                </a:solidFill>
                <a:latin typeface="Arial"/>
                <a:ea typeface="Arial"/>
                <a:cs typeface="Arial"/>
                <a:sym typeface="Arial"/>
              </a:rPr>
              <a:t>Once you've chosen an app, tap "Install" for free apps or the app's price if it's a paid app.</a:t>
            </a:r>
            <a:endParaRPr sz="1200" b="0" i="0" u="none" strike="noStrike" cap="none">
              <a:solidFill>
                <a:srgbClr val="3F3F3F"/>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77"/>
          <p:cNvSpPr txBox="1"/>
          <p:nvPr/>
        </p:nvSpPr>
        <p:spPr>
          <a:xfrm>
            <a:off x="514350" y="1014108"/>
            <a:ext cx="8115300" cy="3756413"/>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de" sz="1600" b="1" i="0" u="none" strike="noStrike" cap="none">
                <a:solidFill>
                  <a:srgbClr val="FFC000"/>
                </a:solidFill>
                <a:latin typeface="Arial"/>
                <a:ea typeface="Arial"/>
                <a:cs typeface="Arial"/>
                <a:sym typeface="Arial"/>
              </a:rPr>
              <a:t>To download an app on your Android phone, follow these steps:</a:t>
            </a:r>
            <a:endParaRPr sz="700"/>
          </a:p>
          <a:p>
            <a:pPr marL="0" marR="0" lvl="0" indent="0" algn="l" rtl="0">
              <a:lnSpc>
                <a:spcPct val="140011"/>
              </a:lnSpc>
              <a:spcBef>
                <a:spcPts val="0"/>
              </a:spcBef>
              <a:spcAft>
                <a:spcPts val="0"/>
              </a:spcAft>
              <a:buClr>
                <a:srgbClr val="000000"/>
              </a:buClr>
              <a:buSzPts val="1800"/>
              <a:buFont typeface="Arial"/>
              <a:buNone/>
            </a:pPr>
            <a:endParaRPr sz="1300" b="0" i="0" u="none" strike="noStrike" cap="none">
              <a:solidFill>
                <a:srgbClr val="595959"/>
              </a:solidFill>
              <a:latin typeface="Arial"/>
              <a:ea typeface="Arial"/>
              <a:cs typeface="Arial"/>
              <a:sym typeface="Arial"/>
            </a:endParaRPr>
          </a:p>
          <a:p>
            <a:pPr marL="25400" marR="0" lvl="0" indent="0" algn="l" rtl="0">
              <a:lnSpc>
                <a:spcPct val="140011"/>
              </a:lnSpc>
              <a:spcBef>
                <a:spcPts val="0"/>
              </a:spcBef>
              <a:spcAft>
                <a:spcPts val="0"/>
              </a:spcAft>
              <a:buClr>
                <a:srgbClr val="000000"/>
              </a:buClr>
              <a:buSzPts val="1200"/>
              <a:buFont typeface="Arial"/>
              <a:buNone/>
            </a:pPr>
            <a:r>
              <a:rPr lang="de" sz="1200" b="1" i="0" u="none" strike="noStrike" cap="none">
                <a:solidFill>
                  <a:srgbClr val="379C73"/>
                </a:solidFill>
                <a:latin typeface="Arial"/>
                <a:ea typeface="Arial"/>
                <a:cs typeface="Arial"/>
                <a:sym typeface="Arial"/>
              </a:rPr>
              <a:t>Open the App Store app</a:t>
            </a:r>
            <a:endParaRPr sz="700"/>
          </a:p>
          <a:p>
            <a:pPr marL="25400" marR="0" lvl="0" indent="0" algn="l" rtl="0">
              <a:lnSpc>
                <a:spcPct val="200000"/>
              </a:lnSpc>
              <a:spcBef>
                <a:spcPts val="0"/>
              </a:spcBef>
              <a:spcAft>
                <a:spcPts val="0"/>
              </a:spcAft>
              <a:buClr>
                <a:srgbClr val="000000"/>
              </a:buClr>
              <a:buSzPts val="1200"/>
              <a:buFont typeface="Arial"/>
              <a:buNone/>
            </a:pPr>
            <a:r>
              <a:rPr lang="de" sz="1200" b="0" i="0" u="none" strike="noStrike" cap="none">
                <a:solidFill>
                  <a:srgbClr val="595959"/>
                </a:solidFill>
                <a:latin typeface="Arial"/>
                <a:ea typeface="Arial"/>
                <a:cs typeface="Arial"/>
                <a:sym typeface="Arial"/>
              </a:rPr>
              <a:t>On you iPhone or iPad, open the AppStore App.</a:t>
            </a:r>
            <a:endParaRPr sz="700"/>
          </a:p>
          <a:p>
            <a:pPr marL="25400" marR="0" lvl="0" indent="0" algn="l" rtl="0">
              <a:lnSpc>
                <a:spcPct val="200000"/>
              </a:lnSpc>
              <a:spcBef>
                <a:spcPts val="0"/>
              </a:spcBef>
              <a:spcAft>
                <a:spcPts val="0"/>
              </a:spcAft>
              <a:buClr>
                <a:srgbClr val="000000"/>
              </a:buClr>
              <a:buSzPts val="1200"/>
              <a:buFont typeface="Arial"/>
              <a:buNone/>
            </a:pPr>
            <a:r>
              <a:rPr lang="de" sz="1200" b="1" i="0" u="none" strike="noStrike" cap="none">
                <a:solidFill>
                  <a:srgbClr val="379C73"/>
                </a:solidFill>
                <a:latin typeface="Arial"/>
                <a:ea typeface="Arial"/>
                <a:cs typeface="Arial"/>
                <a:sym typeface="Arial"/>
              </a:rPr>
              <a:t>Look for the app you want</a:t>
            </a:r>
            <a:endParaRPr sz="1200" b="1" i="0" u="none" strike="noStrike" cap="none">
              <a:solidFill>
                <a:srgbClr val="379C73"/>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r>
              <a:rPr lang="de" sz="1200" b="0" i="0" u="none" strike="noStrike" cap="none">
                <a:solidFill>
                  <a:srgbClr val="595959"/>
                </a:solidFill>
                <a:latin typeface="Arial"/>
                <a:ea typeface="Arial"/>
                <a:cs typeface="Arial"/>
                <a:sym typeface="Arial"/>
              </a:rPr>
              <a:t>Browse through the Today, Games, Apps, or Arcade tabs to find apps you like. If you want a specific app, open the Search tab. </a:t>
            </a:r>
            <a:endParaRPr sz="700"/>
          </a:p>
          <a:p>
            <a:pPr marL="0" marR="0" lvl="1" indent="0" algn="l" rtl="0">
              <a:lnSpc>
                <a:spcPct val="140000"/>
              </a:lnSpc>
              <a:spcBef>
                <a:spcPts val="0"/>
              </a:spcBef>
              <a:spcAft>
                <a:spcPts val="0"/>
              </a:spcAft>
              <a:buNone/>
            </a:pPr>
            <a:r>
              <a:rPr lang="de" sz="1200" b="0" i="0" u="none" strike="noStrike" cap="none">
                <a:solidFill>
                  <a:srgbClr val="595959"/>
                </a:solidFill>
                <a:latin typeface="Arial"/>
                <a:ea typeface="Arial"/>
                <a:cs typeface="Arial"/>
                <a:sym typeface="Arial"/>
              </a:rPr>
              <a:t>Before downloading, check the app's reliability by reading reviews and checking star ratings and download counts.</a:t>
            </a:r>
            <a:endParaRPr sz="700"/>
          </a:p>
          <a:p>
            <a:pPr marL="0" marR="0" lvl="1" indent="0" algn="l" rtl="0">
              <a:lnSpc>
                <a:spcPct val="140000"/>
              </a:lnSpc>
              <a:spcBef>
                <a:spcPts val="0"/>
              </a:spcBef>
              <a:spcAft>
                <a:spcPts val="0"/>
              </a:spcAft>
              <a:buNone/>
            </a:pPr>
            <a:r>
              <a:rPr lang="de" sz="1200" b="0" i="0" u="none" strike="noStrike" cap="none">
                <a:solidFill>
                  <a:srgbClr val="595959"/>
                </a:solidFill>
                <a:latin typeface="Arial"/>
                <a:ea typeface="Arial"/>
                <a:cs typeface="Arial"/>
                <a:sym typeface="Arial"/>
              </a:rPr>
              <a:t>Scroll down to the "Ratings and reviews" section to read individual reviews.</a:t>
            </a:r>
            <a:endParaRPr sz="700"/>
          </a:p>
          <a:p>
            <a:pPr marL="0" marR="0" lvl="0" indent="0" algn="l" rtl="0">
              <a:lnSpc>
                <a:spcPct val="140000"/>
              </a:lnSpc>
              <a:spcBef>
                <a:spcPts val="600"/>
              </a:spcBef>
              <a:spcAft>
                <a:spcPts val="0"/>
              </a:spcAft>
              <a:buNone/>
            </a:pPr>
            <a:r>
              <a:rPr lang="de" sz="1200" b="1" i="0" u="none" strike="noStrike" cap="none">
                <a:solidFill>
                  <a:srgbClr val="379C73"/>
                </a:solidFill>
                <a:latin typeface="Arial"/>
                <a:ea typeface="Arial"/>
                <a:cs typeface="Arial"/>
                <a:sym typeface="Arial"/>
              </a:rPr>
              <a:t>Install the app:</a:t>
            </a:r>
            <a:endParaRPr sz="700"/>
          </a:p>
          <a:p>
            <a:pPr marL="0" marR="0" lvl="1" indent="0" algn="l" rtl="0">
              <a:lnSpc>
                <a:spcPct val="140000"/>
              </a:lnSpc>
              <a:spcBef>
                <a:spcPts val="0"/>
              </a:spcBef>
              <a:spcAft>
                <a:spcPts val="0"/>
              </a:spcAft>
              <a:buNone/>
            </a:pPr>
            <a:r>
              <a:rPr lang="de" sz="1200" b="0" i="0" u="none" strike="noStrike" cap="none">
                <a:solidFill>
                  <a:srgbClr val="3F3F3F"/>
                </a:solidFill>
                <a:latin typeface="Arial"/>
                <a:ea typeface="Arial"/>
                <a:cs typeface="Arial"/>
                <a:sym typeface="Arial"/>
              </a:rPr>
              <a:t>Once you've chosen an app, tap the price or </a:t>
            </a:r>
            <a:r>
              <a:rPr lang="de" sz="1200" b="1" i="1" u="none" strike="noStrike" cap="none">
                <a:solidFill>
                  <a:srgbClr val="379C73"/>
                </a:solidFill>
                <a:latin typeface="Arial"/>
                <a:ea typeface="Arial"/>
                <a:cs typeface="Arial"/>
                <a:sym typeface="Arial"/>
              </a:rPr>
              <a:t>GET </a:t>
            </a:r>
            <a:r>
              <a:rPr lang="de" sz="1200" b="0" i="0" u="none" strike="noStrike" cap="none">
                <a:solidFill>
                  <a:srgbClr val="595959"/>
                </a:solidFill>
                <a:latin typeface="Arial"/>
                <a:ea typeface="Arial"/>
                <a:cs typeface="Arial"/>
                <a:sym typeface="Arial"/>
              </a:rPr>
              <a:t>button.</a:t>
            </a:r>
            <a:endParaRPr sz="1200" b="0" i="0" u="none" strike="noStrike" cap="none">
              <a:solidFill>
                <a:srgbClr val="595959"/>
              </a:solidFill>
              <a:latin typeface="Arial"/>
              <a:ea typeface="Arial"/>
              <a:cs typeface="Arial"/>
              <a:sym typeface="Arial"/>
            </a:endParaRPr>
          </a:p>
          <a:p>
            <a:pPr marL="25400" marR="0" lvl="0" indent="0" algn="l" rtl="0">
              <a:lnSpc>
                <a:spcPct val="140011"/>
              </a:lnSpc>
              <a:spcBef>
                <a:spcPts val="0"/>
              </a:spcBef>
              <a:spcAft>
                <a:spcPts val="0"/>
              </a:spcAft>
              <a:buClr>
                <a:srgbClr val="000000"/>
              </a:buClr>
              <a:buSzPts val="1200"/>
              <a:buFont typeface="Arial"/>
              <a:buNone/>
            </a:pPr>
            <a:r>
              <a:rPr lang="de" sz="1200" b="0" i="0" u="none" strike="noStrike" cap="none">
                <a:solidFill>
                  <a:srgbClr val="595959"/>
                </a:solidFill>
                <a:latin typeface="Arial"/>
                <a:ea typeface="Arial"/>
                <a:cs typeface="Arial"/>
                <a:sym typeface="Arial"/>
              </a:rPr>
              <a:t>Double-click the side button on the right side of your iPhone—or the top button on your iPad— to complete the download/purchase.</a:t>
            </a:r>
            <a:endParaRPr sz="1200" b="0" i="0" u="none" strike="noStrike" cap="none">
              <a:solidFill>
                <a:srgbClr val="595959"/>
              </a:solidFill>
              <a:latin typeface="Arial"/>
              <a:ea typeface="Arial"/>
              <a:cs typeface="Arial"/>
              <a:sym typeface="Arial"/>
            </a:endParaRPr>
          </a:p>
        </p:txBody>
      </p:sp>
      <p:sp>
        <p:nvSpPr>
          <p:cNvPr id="596" name="Google Shape;596;p77"/>
          <p:cNvSpPr txBox="1"/>
          <p:nvPr/>
        </p:nvSpPr>
        <p:spPr>
          <a:xfrm>
            <a:off x="514350" y="312259"/>
            <a:ext cx="7260900" cy="538609"/>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Downloading apps</a:t>
            </a:r>
            <a:endParaRPr sz="2500" b="0" i="0" u="none" strike="noStrike" cap="none">
              <a:solidFill>
                <a:srgbClr val="000000"/>
              </a:solidFill>
              <a:latin typeface="Arial"/>
              <a:ea typeface="Arial"/>
              <a:cs typeface="Arial"/>
              <a:sym typeface="Arial"/>
            </a:endParaRPr>
          </a:p>
        </p:txBody>
      </p:sp>
      <p:sp>
        <p:nvSpPr>
          <p:cNvPr id="597" name="Google Shape;597;p7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78"/>
          <p:cNvSpPr txBox="1"/>
          <p:nvPr/>
        </p:nvSpPr>
        <p:spPr>
          <a:xfrm>
            <a:off x="457200" y="1199846"/>
            <a:ext cx="8115300" cy="3748718"/>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Clr>
                <a:srgbClr val="000000"/>
              </a:buClr>
              <a:buSzPts val="1800"/>
              <a:buFont typeface="Arial"/>
              <a:buNone/>
            </a:pPr>
            <a:r>
              <a:rPr lang="de" sz="1600" b="1" i="0" u="none" strike="noStrike" cap="none">
                <a:solidFill>
                  <a:srgbClr val="FFC000"/>
                </a:solidFill>
                <a:latin typeface="Arial"/>
                <a:ea typeface="Arial"/>
                <a:cs typeface="Arial"/>
                <a:sym typeface="Arial"/>
              </a:rPr>
              <a:t>Exercise – Download Siilo to your phone!</a:t>
            </a:r>
            <a:endParaRPr sz="700" b="1" i="0" u="none" strike="noStrike" cap="none">
              <a:solidFill>
                <a:srgbClr val="FFC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600" b="0" i="0" u="none" strike="noStrike" cap="none">
              <a:solidFill>
                <a:srgbClr val="595959"/>
              </a:solidFill>
              <a:latin typeface="Arial"/>
              <a:ea typeface="Arial"/>
              <a:cs typeface="Arial"/>
              <a:sym typeface="Arial"/>
            </a:endParaRPr>
          </a:p>
          <a:p>
            <a:pPr marL="25400" marR="0" lvl="0" indent="0" algn="ctr" rtl="0">
              <a:lnSpc>
                <a:spcPct val="140011"/>
              </a:lnSpc>
              <a:spcBef>
                <a:spcPts val="0"/>
              </a:spcBef>
              <a:spcAft>
                <a:spcPts val="0"/>
              </a:spcAft>
              <a:buClr>
                <a:srgbClr val="000000"/>
              </a:buClr>
              <a:buSzPts val="1800"/>
              <a:buFont typeface="Arial"/>
              <a:buNone/>
            </a:pPr>
            <a:r>
              <a:rPr lang="de" sz="1800" b="1" i="0" u="none" strike="noStrike" cap="none">
                <a:solidFill>
                  <a:srgbClr val="379C73"/>
                </a:solidFill>
                <a:latin typeface="Arial"/>
                <a:ea typeface="Arial"/>
                <a:cs typeface="Arial"/>
                <a:sym typeface="Arial"/>
              </a:rPr>
              <a:t>Now that you learned how to download/install apps, it is time to try it out!</a:t>
            </a:r>
            <a:endParaRPr sz="700"/>
          </a:p>
          <a:p>
            <a:pPr marL="2540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25400" marR="0" lvl="0" indent="0" algn="l" rtl="0">
              <a:lnSpc>
                <a:spcPct val="140011"/>
              </a:lnSpc>
              <a:spcBef>
                <a:spcPts val="0"/>
              </a:spcBef>
              <a:spcAft>
                <a:spcPts val="0"/>
              </a:spcAft>
              <a:buClr>
                <a:srgbClr val="000000"/>
              </a:buClr>
              <a:buSzPts val="1800"/>
              <a:buFont typeface="Arial"/>
              <a:buNone/>
            </a:pPr>
            <a:r>
              <a:rPr lang="de" sz="1800" b="0" i="0" u="none" strike="noStrike" cap="none">
                <a:solidFill>
                  <a:srgbClr val="595959"/>
                </a:solidFill>
                <a:latin typeface="Arial"/>
                <a:ea typeface="Arial"/>
                <a:cs typeface="Arial"/>
                <a:sym typeface="Arial"/>
              </a:rPr>
              <a:t>In the App store, or Google Play on your phone, </a:t>
            </a:r>
            <a:r>
              <a:rPr lang="de" sz="1800" b="1" i="0" u="none" strike="noStrike" cap="none">
                <a:solidFill>
                  <a:srgbClr val="379C73"/>
                </a:solidFill>
                <a:latin typeface="Arial"/>
                <a:ea typeface="Arial"/>
                <a:cs typeface="Arial"/>
                <a:sym typeface="Arial"/>
              </a:rPr>
              <a:t>search for Doctolib Siilo.</a:t>
            </a:r>
            <a:endParaRPr sz="700"/>
          </a:p>
          <a:p>
            <a:pPr marL="25400" marR="0" lvl="0" indent="0" algn="l" rtl="0">
              <a:lnSpc>
                <a:spcPct val="140011"/>
              </a:lnSpc>
              <a:spcBef>
                <a:spcPts val="0"/>
              </a:spcBef>
              <a:spcAft>
                <a:spcPts val="0"/>
              </a:spcAft>
              <a:buClr>
                <a:srgbClr val="000000"/>
              </a:buClr>
              <a:buSzPts val="1800"/>
              <a:buFont typeface="Arial"/>
              <a:buNone/>
            </a:pPr>
            <a:r>
              <a:rPr lang="de" sz="1800" b="0" i="0" u="none" strike="noStrike" cap="none">
                <a:solidFill>
                  <a:srgbClr val="595959"/>
                </a:solidFill>
                <a:latin typeface="Arial"/>
                <a:ea typeface="Arial"/>
                <a:cs typeface="Arial"/>
                <a:sym typeface="Arial"/>
              </a:rPr>
              <a:t>Follow the instructions we provided you in the previous slides, and download the app to your phone.</a:t>
            </a:r>
            <a:endParaRPr sz="700"/>
          </a:p>
          <a:p>
            <a:pPr marL="25400" marR="0" lvl="0" indent="0" algn="l" rtl="0">
              <a:lnSpc>
                <a:spcPct val="140011"/>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a:p>
            <a:pPr marL="25400" marR="0" lvl="0" indent="0" algn="ctr" rtl="0">
              <a:lnSpc>
                <a:spcPct val="140011"/>
              </a:lnSpc>
              <a:spcBef>
                <a:spcPts val="0"/>
              </a:spcBef>
              <a:spcAft>
                <a:spcPts val="0"/>
              </a:spcAft>
              <a:buClr>
                <a:srgbClr val="000000"/>
              </a:buClr>
              <a:buSzPts val="2400"/>
              <a:buFont typeface="Arial"/>
              <a:buNone/>
            </a:pPr>
            <a:r>
              <a:rPr lang="de" sz="2400" b="1" i="0" u="none" strike="noStrike" cap="none">
                <a:solidFill>
                  <a:srgbClr val="379C73"/>
                </a:solidFill>
                <a:latin typeface="Arial"/>
                <a:ea typeface="Arial"/>
                <a:cs typeface="Arial"/>
                <a:sym typeface="Arial"/>
              </a:rPr>
              <a:t>How did it go?</a:t>
            </a:r>
            <a:endParaRPr sz="2400" b="1" i="0" u="none" strike="noStrike" cap="none">
              <a:solidFill>
                <a:srgbClr val="379C73"/>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78"/>
          <p:cNvSpPr txBox="1"/>
          <p:nvPr/>
        </p:nvSpPr>
        <p:spPr>
          <a:xfrm>
            <a:off x="514350" y="312259"/>
            <a:ext cx="7260900" cy="538609"/>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Downloading apps</a:t>
            </a:r>
            <a:endParaRPr sz="2500" b="0" i="0" u="none" strike="noStrike" cap="none">
              <a:solidFill>
                <a:srgbClr val="000000"/>
              </a:solidFill>
              <a:latin typeface="Arial"/>
              <a:ea typeface="Arial"/>
              <a:cs typeface="Arial"/>
              <a:sym typeface="Arial"/>
            </a:endParaRPr>
          </a:p>
        </p:txBody>
      </p:sp>
      <p:sp>
        <p:nvSpPr>
          <p:cNvPr id="604" name="Google Shape;604;p7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08"/>
        <p:cNvGrpSpPr/>
        <p:nvPr/>
      </p:nvGrpSpPr>
      <p:grpSpPr>
        <a:xfrm>
          <a:off x="0" y="0"/>
          <a:ext cx="0" cy="0"/>
          <a:chOff x="0" y="0"/>
          <a:chExt cx="0" cy="0"/>
        </a:xfrm>
      </p:grpSpPr>
      <p:grpSp>
        <p:nvGrpSpPr>
          <p:cNvPr id="609" name="Google Shape;609;p79"/>
          <p:cNvGrpSpPr/>
          <p:nvPr/>
        </p:nvGrpSpPr>
        <p:grpSpPr>
          <a:xfrm>
            <a:off x="0" y="749145"/>
            <a:ext cx="9144000" cy="4394356"/>
            <a:chOff x="0" y="-38100"/>
            <a:chExt cx="4816593" cy="2314722"/>
          </a:xfrm>
        </p:grpSpPr>
        <p:sp>
          <p:nvSpPr>
            <p:cNvPr id="610" name="Google Shape;610;p7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611" name="Google Shape;611;p79"/>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800" b="0" i="0" u="none" strike="noStrike" cap="none">
                <a:solidFill>
                  <a:srgbClr val="000000"/>
                </a:solidFill>
                <a:latin typeface="Calibri"/>
                <a:ea typeface="Calibri"/>
                <a:cs typeface="Calibri"/>
                <a:sym typeface="Calibri"/>
              </a:endParaRPr>
            </a:p>
          </p:txBody>
        </p:sp>
      </p:grpSp>
      <p:sp>
        <p:nvSpPr>
          <p:cNvPr id="612" name="Google Shape;612;p7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13" name="Google Shape;613;p79"/>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Self-Reflection Exercise</a:t>
            </a:r>
            <a:endParaRPr sz="700" b="0" i="0" u="none" strike="noStrike" cap="none">
              <a:solidFill>
                <a:srgbClr val="000000"/>
              </a:solidFill>
              <a:latin typeface="Arial"/>
              <a:ea typeface="Arial"/>
              <a:cs typeface="Arial"/>
              <a:sym typeface="Arial"/>
            </a:endParaRPr>
          </a:p>
        </p:txBody>
      </p:sp>
      <p:sp>
        <p:nvSpPr>
          <p:cNvPr id="614" name="Google Shape;614;p79"/>
          <p:cNvSpPr txBox="1"/>
          <p:nvPr/>
        </p:nvSpPr>
        <p:spPr>
          <a:xfrm>
            <a:off x="641525" y="2038375"/>
            <a:ext cx="5489400" cy="18318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5800" b="1" i="0" u="none" strike="noStrike" cap="none">
                <a:solidFill>
                  <a:srgbClr val="3F3F3F"/>
                </a:solidFill>
                <a:latin typeface="Arial"/>
                <a:ea typeface="Arial"/>
                <a:cs typeface="Arial"/>
                <a:sym typeface="Arial"/>
              </a:rPr>
              <a:t>Time for</a:t>
            </a:r>
            <a:endParaRPr sz="700"/>
          </a:p>
          <a:p>
            <a:pPr marL="0" marR="0" lvl="0" indent="0" algn="l" rtl="0">
              <a:lnSpc>
                <a:spcPct val="100000"/>
              </a:lnSpc>
              <a:spcBef>
                <a:spcPts val="0"/>
              </a:spcBef>
              <a:spcAft>
                <a:spcPts val="0"/>
              </a:spcAft>
              <a:buNone/>
            </a:pPr>
            <a:r>
              <a:rPr lang="de" sz="5800" b="1" i="0" u="none" strike="noStrike" cap="none">
                <a:solidFill>
                  <a:srgbClr val="339966"/>
                </a:solidFill>
                <a:latin typeface="Arial"/>
                <a:ea typeface="Arial"/>
                <a:cs typeface="Arial"/>
                <a:sym typeface="Arial"/>
              </a:rPr>
              <a:t>Self-Reflection</a:t>
            </a:r>
            <a:endParaRPr sz="5800" b="1" i="0" u="none" strike="noStrike" cap="none">
              <a:solidFill>
                <a:srgbClr val="339966"/>
              </a:solidFill>
              <a:latin typeface="Arial"/>
              <a:ea typeface="Arial"/>
              <a:cs typeface="Arial"/>
              <a:sym typeface="Arial"/>
            </a:endParaRPr>
          </a:p>
        </p:txBody>
      </p:sp>
      <p:sp>
        <p:nvSpPr>
          <p:cNvPr id="615" name="Google Shape;615;p79"/>
          <p:cNvSpPr txBox="1"/>
          <p:nvPr/>
        </p:nvSpPr>
        <p:spPr>
          <a:xfrm>
            <a:off x="6454617"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35700" b="1" i="0" u="none" strike="noStrike" cap="none">
                <a:solidFill>
                  <a:srgbClr val="FFC000"/>
                </a:solidFill>
                <a:latin typeface="Arial"/>
                <a:ea typeface="Arial"/>
                <a:cs typeface="Arial"/>
                <a:sym typeface="Arial"/>
              </a:rPr>
              <a:t>!</a:t>
            </a:r>
            <a:endParaRPr sz="35700" b="1" i="0" u="none" strike="noStrike" cap="none">
              <a:solidFill>
                <a:srgbClr val="FFC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19"/>
        <p:cNvGrpSpPr/>
        <p:nvPr/>
      </p:nvGrpSpPr>
      <p:grpSpPr>
        <a:xfrm>
          <a:off x="0" y="0"/>
          <a:ext cx="0" cy="0"/>
          <a:chOff x="0" y="0"/>
          <a:chExt cx="0" cy="0"/>
        </a:xfrm>
      </p:grpSpPr>
      <p:grpSp>
        <p:nvGrpSpPr>
          <p:cNvPr id="620" name="Google Shape;620;p80"/>
          <p:cNvGrpSpPr/>
          <p:nvPr/>
        </p:nvGrpSpPr>
        <p:grpSpPr>
          <a:xfrm>
            <a:off x="0" y="749145"/>
            <a:ext cx="9144000" cy="4394356"/>
            <a:chOff x="0" y="-38100"/>
            <a:chExt cx="4816593" cy="2314722"/>
          </a:xfrm>
        </p:grpSpPr>
        <p:sp>
          <p:nvSpPr>
            <p:cNvPr id="621" name="Google Shape;621;p80"/>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622" name="Google Shape;622;p80"/>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800" b="0" i="0" u="none" strike="noStrike" cap="none">
                <a:solidFill>
                  <a:srgbClr val="000000"/>
                </a:solidFill>
                <a:latin typeface="Calibri"/>
                <a:ea typeface="Calibri"/>
                <a:cs typeface="Calibri"/>
                <a:sym typeface="Calibri"/>
              </a:endParaRPr>
            </a:p>
          </p:txBody>
        </p:sp>
      </p:grpSp>
      <p:sp>
        <p:nvSpPr>
          <p:cNvPr id="623" name="Google Shape;623;p8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24" name="Google Shape;624;p80"/>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Self-Reflection Exercise</a:t>
            </a:r>
            <a:endParaRPr sz="700" b="0" i="0" u="none" strike="noStrike" cap="none">
              <a:solidFill>
                <a:srgbClr val="000000"/>
              </a:solidFill>
              <a:latin typeface="Arial"/>
              <a:ea typeface="Arial"/>
              <a:cs typeface="Arial"/>
              <a:sym typeface="Arial"/>
            </a:endParaRPr>
          </a:p>
        </p:txBody>
      </p:sp>
      <p:sp>
        <p:nvSpPr>
          <p:cNvPr id="625" name="Google Shape;625;p80"/>
          <p:cNvSpPr txBox="1"/>
          <p:nvPr/>
        </p:nvSpPr>
        <p:spPr>
          <a:xfrm>
            <a:off x="454192" y="1752631"/>
            <a:ext cx="8131009" cy="2169825"/>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2400" b="0" i="0" u="none" strike="noStrike" cap="none">
                <a:solidFill>
                  <a:srgbClr val="595959"/>
                </a:solidFill>
                <a:latin typeface="Arial"/>
                <a:ea typeface="Arial"/>
                <a:cs typeface="Arial"/>
                <a:sym typeface="Arial"/>
              </a:rPr>
              <a:t>Next on, you will see questions related to the content of this unit.</a:t>
            </a:r>
            <a:endParaRPr sz="700"/>
          </a:p>
          <a:p>
            <a:pPr marL="0" marR="0" lvl="0" indent="0" algn="l" rtl="0">
              <a:lnSpc>
                <a:spcPct val="100000"/>
              </a:lnSpc>
              <a:spcBef>
                <a:spcPts val="0"/>
              </a:spcBef>
              <a:spcAft>
                <a:spcPts val="0"/>
              </a:spcAft>
              <a:buNone/>
            </a:pPr>
            <a:r>
              <a:rPr lang="de" sz="3000" b="0" i="0" u="none" strike="noStrike" cap="none">
                <a:solidFill>
                  <a:srgbClr val="000000"/>
                </a:solidFill>
                <a:latin typeface="Arial"/>
                <a:ea typeface="Arial"/>
                <a:cs typeface="Arial"/>
                <a:sym typeface="Arial"/>
              </a:rPr>
              <a:t> </a:t>
            </a:r>
            <a:endParaRPr sz="700"/>
          </a:p>
          <a:p>
            <a:pPr marL="0" marR="0" lvl="0" indent="0" algn="ctr" rtl="0">
              <a:lnSpc>
                <a:spcPct val="100000"/>
              </a:lnSpc>
              <a:spcBef>
                <a:spcPts val="0"/>
              </a:spcBef>
              <a:spcAft>
                <a:spcPts val="0"/>
              </a:spcAft>
              <a:buNone/>
            </a:pPr>
            <a:r>
              <a:rPr lang="de" sz="3000" b="1" i="0" u="none" strike="noStrike" cap="none">
                <a:solidFill>
                  <a:srgbClr val="FFC000"/>
                </a:solidFill>
                <a:latin typeface="Arial"/>
                <a:ea typeface="Arial"/>
                <a:cs typeface="Arial"/>
                <a:sym typeface="Arial"/>
              </a:rPr>
              <a:t>Reflect on the questions and answer them by writing them in your (digital) journal!</a:t>
            </a:r>
            <a:endParaRPr sz="7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29"/>
        <p:cNvGrpSpPr/>
        <p:nvPr/>
      </p:nvGrpSpPr>
      <p:grpSpPr>
        <a:xfrm>
          <a:off x="0" y="0"/>
          <a:ext cx="0" cy="0"/>
          <a:chOff x="0" y="0"/>
          <a:chExt cx="0" cy="0"/>
        </a:xfrm>
      </p:grpSpPr>
      <p:grpSp>
        <p:nvGrpSpPr>
          <p:cNvPr id="630" name="Google Shape;630;p81"/>
          <p:cNvGrpSpPr/>
          <p:nvPr/>
        </p:nvGrpSpPr>
        <p:grpSpPr>
          <a:xfrm>
            <a:off x="0" y="-72331"/>
            <a:ext cx="3153688" cy="5215831"/>
            <a:chOff x="0" y="-38100"/>
            <a:chExt cx="1661202" cy="2747433"/>
          </a:xfrm>
        </p:grpSpPr>
        <p:sp>
          <p:nvSpPr>
            <p:cNvPr id="631" name="Google Shape;631;p81"/>
            <p:cNvSpPr/>
            <p:nvPr/>
          </p:nvSpPr>
          <p:spPr>
            <a:xfrm>
              <a:off x="0" y="0"/>
              <a:ext cx="1661202" cy="2709333"/>
            </a:xfrm>
            <a:custGeom>
              <a:avLst/>
              <a:gdLst/>
              <a:ahLst/>
              <a:cxnLst/>
              <a:rect l="l" t="t" r="r" b="b"/>
              <a:pathLst>
                <a:path w="1661202" h="2709333" extrusionOk="0">
                  <a:moveTo>
                    <a:pt x="0" y="0"/>
                  </a:moveTo>
                  <a:lnTo>
                    <a:pt x="1661202" y="0"/>
                  </a:lnTo>
                  <a:lnTo>
                    <a:pt x="1661202" y="2709333"/>
                  </a:lnTo>
                  <a:lnTo>
                    <a:pt x="0" y="2709333"/>
                  </a:lnTo>
                  <a:close/>
                </a:path>
              </a:pathLst>
            </a:custGeom>
            <a:solidFill>
              <a:srgbClr val="FFFFFF"/>
            </a:solidFill>
            <a:ln>
              <a:noFill/>
            </a:ln>
          </p:spPr>
        </p:sp>
        <p:sp>
          <p:nvSpPr>
            <p:cNvPr id="632" name="Google Shape;632;p81"/>
            <p:cNvSpPr txBox="1"/>
            <p:nvPr/>
          </p:nvSpPr>
          <p:spPr>
            <a:xfrm>
              <a:off x="0" y="-38100"/>
              <a:ext cx="1661202" cy="2747433"/>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rgbClr val="000000"/>
                </a:solidFill>
                <a:latin typeface="Calibri"/>
                <a:ea typeface="Calibri"/>
                <a:cs typeface="Calibri"/>
                <a:sym typeface="Calibri"/>
              </a:endParaRPr>
            </a:p>
          </p:txBody>
        </p:sp>
      </p:grpSp>
      <p:sp>
        <p:nvSpPr>
          <p:cNvPr id="633" name="Google Shape;633;p8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34" name="Google Shape;634;p81"/>
          <p:cNvSpPr txBox="1"/>
          <p:nvPr/>
        </p:nvSpPr>
        <p:spPr>
          <a:xfrm>
            <a:off x="3488071" y="280972"/>
            <a:ext cx="4215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Self-Reflection Exercise</a:t>
            </a:r>
            <a:endParaRPr sz="700" b="0" i="0" u="none" strike="noStrike" cap="none">
              <a:solidFill>
                <a:srgbClr val="000000"/>
              </a:solidFill>
              <a:latin typeface="Arial"/>
              <a:ea typeface="Arial"/>
              <a:cs typeface="Arial"/>
              <a:sym typeface="Arial"/>
            </a:endParaRPr>
          </a:p>
        </p:txBody>
      </p:sp>
      <p:sp>
        <p:nvSpPr>
          <p:cNvPr id="635" name="Google Shape;635;p81"/>
          <p:cNvSpPr txBox="1"/>
          <p:nvPr/>
        </p:nvSpPr>
        <p:spPr>
          <a:xfrm>
            <a:off x="3488070" y="987717"/>
            <a:ext cx="5540537" cy="301621"/>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36" name="Google Shape;636;p8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de"/>
              <a:t>1</a:t>
            </a:r>
            <a:endParaRPr/>
          </a:p>
        </p:txBody>
      </p:sp>
      <p:pic>
        <p:nvPicPr>
          <p:cNvPr id="637" name="Google Shape;637;p81"/>
          <p:cNvPicPr preferRelativeResize="0"/>
          <p:nvPr/>
        </p:nvPicPr>
        <p:blipFill rotWithShape="1">
          <a:blip r:embed="rId4">
            <a:alphaModFix/>
          </a:blip>
          <a:srcRect/>
          <a:stretch/>
        </p:blipFill>
        <p:spPr>
          <a:xfrm>
            <a:off x="92882" y="1223077"/>
            <a:ext cx="2967923" cy="2967923"/>
          </a:xfrm>
          <a:prstGeom prst="rect">
            <a:avLst/>
          </a:prstGeom>
          <a:noFill/>
          <a:ln>
            <a:noFill/>
          </a:ln>
        </p:spPr>
      </p:pic>
      <p:sp>
        <p:nvSpPr>
          <p:cNvPr id="638" name="Google Shape;638;p81"/>
          <p:cNvSpPr txBox="1"/>
          <p:nvPr/>
        </p:nvSpPr>
        <p:spPr>
          <a:xfrm>
            <a:off x="644799" y="4874510"/>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Freepik</a:t>
            </a:r>
            <a:endParaRPr sz="700" b="0" i="1" u="none" strike="noStrike" cap="none">
              <a:solidFill>
                <a:srgbClr val="595959"/>
              </a:solidFill>
              <a:latin typeface="Arial"/>
              <a:ea typeface="Arial"/>
              <a:cs typeface="Arial"/>
              <a:sym typeface="Arial"/>
            </a:endParaRPr>
          </a:p>
        </p:txBody>
      </p:sp>
      <p:sp>
        <p:nvSpPr>
          <p:cNvPr id="639" name="Google Shape;639;p81"/>
          <p:cNvSpPr/>
          <p:nvPr/>
        </p:nvSpPr>
        <p:spPr>
          <a:xfrm>
            <a:off x="3438939" y="1589172"/>
            <a:ext cx="5410825" cy="2262158"/>
          </a:xfrm>
          <a:prstGeom prst="rect">
            <a:avLst/>
          </a:prstGeom>
          <a:noFill/>
          <a:ln>
            <a:noFill/>
          </a:ln>
        </p:spPr>
        <p:txBody>
          <a:bodyPr spcFirstLastPara="1" wrap="square" lIns="45725" tIns="22850" rIns="45725" bIns="22850" anchor="t" anchorCtr="0">
            <a:noAutofit/>
          </a:bodyPr>
          <a:lstStyle/>
          <a:p>
            <a:pPr marL="139700" marR="0" lvl="0" indent="-139700" algn="just" rtl="0">
              <a:lnSpc>
                <a:spcPct val="100000"/>
              </a:lnSpc>
              <a:spcBef>
                <a:spcPts val="0"/>
              </a:spcBef>
              <a:spcAft>
                <a:spcPts val="0"/>
              </a:spcAft>
              <a:buClr>
                <a:schemeClr val="lt1"/>
              </a:buClr>
              <a:buSzPts val="1200"/>
              <a:buFont typeface="Courier New"/>
              <a:buChar char="o"/>
            </a:pPr>
            <a:r>
              <a:rPr lang="de" sz="1200" b="0" i="0" u="none" strike="noStrike" cap="none">
                <a:solidFill>
                  <a:schemeClr val="lt1"/>
                </a:solidFill>
                <a:latin typeface="Arial"/>
                <a:ea typeface="Arial"/>
                <a:cs typeface="Arial"/>
                <a:sym typeface="Arial"/>
              </a:rPr>
              <a:t>How can you start using digital tools like calendars and AI for documenting care in your work? Think about one tool you're not using yet but seems helpful.</a:t>
            </a:r>
            <a:endParaRPr sz="700"/>
          </a:p>
          <a:p>
            <a:pPr marL="139700" marR="0" lvl="0" indent="-63500" algn="just" rtl="0">
              <a:lnSpc>
                <a:spcPct val="100000"/>
              </a:lnSpc>
              <a:spcBef>
                <a:spcPts val="0"/>
              </a:spcBef>
              <a:spcAft>
                <a:spcPts val="0"/>
              </a:spcAft>
              <a:buClr>
                <a:schemeClr val="lt1"/>
              </a:buClr>
              <a:buSzPts val="1200"/>
              <a:buFont typeface="Courier New"/>
              <a:buNone/>
            </a:pPr>
            <a:endParaRPr sz="1200" b="0" i="0" u="none" strike="noStrike" cap="none">
              <a:solidFill>
                <a:schemeClr val="lt1"/>
              </a:solidFill>
              <a:latin typeface="Arial"/>
              <a:ea typeface="Arial"/>
              <a:cs typeface="Arial"/>
              <a:sym typeface="Arial"/>
            </a:endParaRPr>
          </a:p>
          <a:p>
            <a:pPr marL="139700" marR="0" lvl="0" indent="-139700" algn="just" rtl="0">
              <a:lnSpc>
                <a:spcPct val="100000"/>
              </a:lnSpc>
              <a:spcBef>
                <a:spcPts val="0"/>
              </a:spcBef>
              <a:spcAft>
                <a:spcPts val="0"/>
              </a:spcAft>
              <a:buClr>
                <a:schemeClr val="lt1"/>
              </a:buClr>
              <a:buSzPts val="1200"/>
              <a:buFont typeface="Courier New"/>
              <a:buChar char="o"/>
            </a:pPr>
            <a:r>
              <a:rPr lang="de" sz="1200" b="0" i="0" u="none" strike="noStrike" cap="none">
                <a:solidFill>
                  <a:schemeClr val="lt1"/>
                </a:solidFill>
                <a:latin typeface="Arial"/>
                <a:ea typeface="Arial"/>
                <a:cs typeface="Arial"/>
                <a:sym typeface="Arial"/>
              </a:rPr>
              <a:t>Why is it important to keep patient information safe when using digital tools, and what can you do to help with this?</a:t>
            </a:r>
            <a:endParaRPr sz="700"/>
          </a:p>
          <a:p>
            <a:pPr marL="139700" marR="0" lvl="0" indent="-63500" algn="just" rtl="0">
              <a:lnSpc>
                <a:spcPct val="100000"/>
              </a:lnSpc>
              <a:spcBef>
                <a:spcPts val="0"/>
              </a:spcBef>
              <a:spcAft>
                <a:spcPts val="0"/>
              </a:spcAft>
              <a:buClr>
                <a:schemeClr val="lt1"/>
              </a:buClr>
              <a:buSzPts val="1200"/>
              <a:buFont typeface="Courier New"/>
              <a:buNone/>
            </a:pPr>
            <a:endParaRPr sz="1200" b="0" i="0" u="none" strike="noStrike" cap="none">
              <a:solidFill>
                <a:schemeClr val="lt1"/>
              </a:solidFill>
              <a:latin typeface="Arial"/>
              <a:ea typeface="Arial"/>
              <a:cs typeface="Arial"/>
              <a:sym typeface="Arial"/>
            </a:endParaRPr>
          </a:p>
          <a:p>
            <a:pPr marL="139700" marR="0" lvl="0" indent="-139700" algn="just" rtl="0">
              <a:lnSpc>
                <a:spcPct val="100000"/>
              </a:lnSpc>
              <a:spcBef>
                <a:spcPts val="0"/>
              </a:spcBef>
              <a:spcAft>
                <a:spcPts val="0"/>
              </a:spcAft>
              <a:buClr>
                <a:schemeClr val="lt1"/>
              </a:buClr>
              <a:buSzPts val="1200"/>
              <a:buFont typeface="Courier New"/>
              <a:buChar char="o"/>
            </a:pPr>
            <a:r>
              <a:rPr lang="de" sz="1200" b="0" i="0" u="none" strike="noStrike" cap="none">
                <a:solidFill>
                  <a:schemeClr val="lt1"/>
                </a:solidFill>
                <a:latin typeface="Arial"/>
                <a:ea typeface="Arial"/>
                <a:cs typeface="Arial"/>
                <a:sym typeface="Arial"/>
              </a:rPr>
              <a:t>How can technology like Doctolib Siilo or HoloLens help you work better with your team, especially when you're not in the same place? Can you think of a time when this would have been useful?+</a:t>
            </a:r>
            <a:endParaRPr sz="700"/>
          </a:p>
          <a:p>
            <a:pPr marL="0" marR="0" lvl="0" indent="0" algn="just"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a:p>
            <a:pPr marL="139700" marR="0" lvl="0" indent="-139700" algn="just" rtl="0">
              <a:lnSpc>
                <a:spcPct val="100000"/>
              </a:lnSpc>
              <a:spcBef>
                <a:spcPts val="0"/>
              </a:spcBef>
              <a:spcAft>
                <a:spcPts val="0"/>
              </a:spcAft>
              <a:buClr>
                <a:schemeClr val="lt1"/>
              </a:buClr>
              <a:buSzPts val="1200"/>
              <a:buFont typeface="Courier New"/>
              <a:buChar char="o"/>
            </a:pPr>
            <a:r>
              <a:rPr lang="de" sz="1200" b="0" i="0" u="none" strike="noStrike" cap="none">
                <a:solidFill>
                  <a:schemeClr val="lt1"/>
                </a:solidFill>
                <a:latin typeface="Arial"/>
                <a:ea typeface="Arial"/>
                <a:cs typeface="Arial"/>
                <a:sym typeface="Arial"/>
              </a:rPr>
              <a:t>Do you feel confident to download apps to your devices by yourself?</a:t>
            </a: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82"/>
          <p:cNvSpPr txBox="1">
            <a:spLocks noGrp="1"/>
          </p:cNvSpPr>
          <p:nvPr>
            <p:ph type="ftr" idx="11"/>
          </p:nvPr>
        </p:nvSpPr>
        <p:spPr>
          <a:xfrm>
            <a:off x="4443416" y="2686610"/>
            <a:ext cx="4572000" cy="656664"/>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de" sz="6900">
                <a:solidFill>
                  <a:srgbClr val="FFC000"/>
                </a:solidFill>
                <a:latin typeface="Gill Sans"/>
                <a:ea typeface="Gill Sans"/>
                <a:cs typeface="Gill Sans"/>
                <a:sym typeface="Gill Sans"/>
              </a:rPr>
              <a:t>Well done!</a:t>
            </a:r>
            <a:endParaRPr sz="6900">
              <a:solidFill>
                <a:srgbClr val="FFC000"/>
              </a:solidFill>
              <a:latin typeface="Gill Sans"/>
              <a:ea typeface="Gill Sans"/>
              <a:cs typeface="Gill Sans"/>
              <a:sym typeface="Gill Sans"/>
            </a:endParaRPr>
          </a:p>
        </p:txBody>
      </p:sp>
      <p:pic>
        <p:nvPicPr>
          <p:cNvPr id="645" name="Google Shape;645;p82"/>
          <p:cNvPicPr preferRelativeResize="0"/>
          <p:nvPr/>
        </p:nvPicPr>
        <p:blipFill rotWithShape="1">
          <a:blip r:embed="rId3">
            <a:alphaModFix/>
          </a:blip>
          <a:srcRect/>
          <a:stretch/>
        </p:blipFill>
        <p:spPr>
          <a:xfrm>
            <a:off x="638175" y="1902946"/>
            <a:ext cx="3143250" cy="3143250"/>
          </a:xfrm>
          <a:prstGeom prst="rect">
            <a:avLst/>
          </a:prstGeom>
          <a:noFill/>
          <a:ln>
            <a:noFill/>
          </a:ln>
        </p:spPr>
      </p:pic>
      <p:sp>
        <p:nvSpPr>
          <p:cNvPr id="646" name="Google Shape;646;p82"/>
          <p:cNvSpPr txBox="1"/>
          <p:nvPr/>
        </p:nvSpPr>
        <p:spPr>
          <a:xfrm>
            <a:off x="771525" y="657225"/>
            <a:ext cx="7048500" cy="969496"/>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3000" b="0" i="0" u="none" strike="noStrike" cap="none">
                <a:solidFill>
                  <a:srgbClr val="339966"/>
                </a:solidFill>
                <a:latin typeface="Gill Sans"/>
                <a:ea typeface="Gill Sans"/>
                <a:cs typeface="Gill Sans"/>
                <a:sym typeface="Gill Sans"/>
              </a:rPr>
              <a:t>Congratulations</a:t>
            </a:r>
            <a:r>
              <a:rPr lang="de" sz="3000" b="0" i="0" u="none" strike="noStrike" cap="none">
                <a:solidFill>
                  <a:srgbClr val="595959"/>
                </a:solidFill>
                <a:latin typeface="Gill Sans"/>
                <a:ea typeface="Gill Sans"/>
                <a:cs typeface="Gill Sans"/>
                <a:sym typeface="Gill Sans"/>
              </a:rPr>
              <a:t>, you completed Unit 1 of the Module 3.</a:t>
            </a:r>
            <a:endParaRPr sz="3000" b="0" i="0" u="none" strike="noStrike" cap="none">
              <a:solidFill>
                <a:srgbClr val="595959"/>
              </a:solidFill>
              <a:latin typeface="Gill Sans"/>
              <a:ea typeface="Gill Sans"/>
              <a:cs typeface="Gill Sans"/>
              <a:sym typeface="Gill Sans"/>
            </a:endParaRPr>
          </a:p>
        </p:txBody>
      </p:sp>
      <p:sp>
        <p:nvSpPr>
          <p:cNvPr id="647" name="Google Shape;647;p8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4">
              <a:alphaModFix/>
            </a:blip>
            <a:stretch>
              <a:fillRect/>
            </a:stretch>
          </a:blipFill>
          <a:ln>
            <a:noFill/>
          </a:ln>
        </p:spPr>
      </p:sp>
      <p:sp>
        <p:nvSpPr>
          <p:cNvPr id="648" name="Google Shape;648;p82"/>
          <p:cNvSpPr txBox="1"/>
          <p:nvPr/>
        </p:nvSpPr>
        <p:spPr>
          <a:xfrm>
            <a:off x="1249351" y="4751672"/>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Freepik</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52"/>
        <p:cNvGrpSpPr/>
        <p:nvPr/>
      </p:nvGrpSpPr>
      <p:grpSpPr>
        <a:xfrm>
          <a:off x="0" y="0"/>
          <a:ext cx="0" cy="0"/>
          <a:chOff x="0" y="0"/>
          <a:chExt cx="0" cy="0"/>
        </a:xfrm>
      </p:grpSpPr>
      <p:sp>
        <p:nvSpPr>
          <p:cNvPr id="653" name="Google Shape;653;p83"/>
          <p:cNvSpPr/>
          <p:nvPr/>
        </p:nvSpPr>
        <p:spPr>
          <a:xfrm>
            <a:off x="3318625" y="223250"/>
            <a:ext cx="2156978" cy="864686"/>
          </a:xfrm>
          <a:custGeom>
            <a:avLst/>
            <a:gdLst/>
            <a:ahLst/>
            <a:cxnLst/>
            <a:rect l="l" t="t" r="r" b="b"/>
            <a:pathLst>
              <a:path w="7772894" h="4243854" extrusionOk="0">
                <a:moveTo>
                  <a:pt x="0" y="0"/>
                </a:moveTo>
                <a:lnTo>
                  <a:pt x="7772894" y="0"/>
                </a:lnTo>
                <a:lnTo>
                  <a:pt x="7772894" y="4243854"/>
                </a:lnTo>
                <a:lnTo>
                  <a:pt x="0" y="4243854"/>
                </a:lnTo>
                <a:lnTo>
                  <a:pt x="0" y="0"/>
                </a:lnTo>
                <a:close/>
              </a:path>
            </a:pathLst>
          </a:custGeom>
          <a:blipFill rotWithShape="1">
            <a:blip r:embed="rId3">
              <a:alphaModFix/>
            </a:blip>
            <a:stretch>
              <a:fillRect/>
            </a:stretch>
          </a:blipFill>
          <a:ln>
            <a:noFill/>
          </a:ln>
        </p:spPr>
      </p:sp>
      <p:grpSp>
        <p:nvGrpSpPr>
          <p:cNvPr id="654" name="Google Shape;654;p83"/>
          <p:cNvGrpSpPr/>
          <p:nvPr/>
        </p:nvGrpSpPr>
        <p:grpSpPr>
          <a:xfrm>
            <a:off x="0" y="2983474"/>
            <a:ext cx="9144000" cy="2160026"/>
            <a:chOff x="0" y="-38100"/>
            <a:chExt cx="4816593" cy="1137791"/>
          </a:xfrm>
        </p:grpSpPr>
        <p:sp>
          <p:nvSpPr>
            <p:cNvPr id="655" name="Google Shape;655;p83"/>
            <p:cNvSpPr/>
            <p:nvPr/>
          </p:nvSpPr>
          <p:spPr>
            <a:xfrm>
              <a:off x="0" y="0"/>
              <a:ext cx="4816592" cy="1099691"/>
            </a:xfrm>
            <a:custGeom>
              <a:avLst/>
              <a:gdLst/>
              <a:ahLst/>
              <a:cxnLst/>
              <a:rect l="l" t="t" r="r" b="b"/>
              <a:pathLst>
                <a:path w="4816592" h="1099691" extrusionOk="0">
                  <a:moveTo>
                    <a:pt x="0" y="0"/>
                  </a:moveTo>
                  <a:lnTo>
                    <a:pt x="4816592" y="0"/>
                  </a:lnTo>
                  <a:lnTo>
                    <a:pt x="4816592" y="1099691"/>
                  </a:lnTo>
                  <a:lnTo>
                    <a:pt x="0" y="1099691"/>
                  </a:lnTo>
                  <a:close/>
                </a:path>
              </a:pathLst>
            </a:custGeom>
            <a:solidFill>
              <a:srgbClr val="FFFFFF"/>
            </a:solidFill>
            <a:ln>
              <a:noFill/>
            </a:ln>
          </p:spPr>
        </p:sp>
        <p:sp>
          <p:nvSpPr>
            <p:cNvPr id="656" name="Google Shape;656;p83"/>
            <p:cNvSpPr txBox="1"/>
            <p:nvPr/>
          </p:nvSpPr>
          <p:spPr>
            <a:xfrm>
              <a:off x="0" y="-38100"/>
              <a:ext cx="4816593" cy="1137791"/>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cxnSp>
        <p:nvCxnSpPr>
          <p:cNvPr id="657" name="Google Shape;657;p83"/>
          <p:cNvCxnSpPr/>
          <p:nvPr/>
        </p:nvCxnSpPr>
        <p:spPr>
          <a:xfrm>
            <a:off x="1300469" y="4085365"/>
            <a:ext cx="6543062" cy="9525"/>
          </a:xfrm>
          <a:prstGeom prst="straightConnector1">
            <a:avLst/>
          </a:prstGeom>
          <a:noFill/>
          <a:ln w="19050" cap="flat" cmpd="sng">
            <a:solidFill>
              <a:srgbClr val="000000"/>
            </a:solidFill>
            <a:prstDash val="solid"/>
            <a:round/>
            <a:headEnd type="none" w="sm" len="sm"/>
            <a:tailEnd type="none" w="sm" len="sm"/>
          </a:ln>
        </p:spPr>
      </p:cxnSp>
      <p:sp>
        <p:nvSpPr>
          <p:cNvPr id="658" name="Google Shape;658;p83"/>
          <p:cNvSpPr/>
          <p:nvPr/>
        </p:nvSpPr>
        <p:spPr>
          <a:xfrm>
            <a:off x="6317433" y="4361590"/>
            <a:ext cx="2312217" cy="462353"/>
          </a:xfrm>
          <a:custGeom>
            <a:avLst/>
            <a:gdLst/>
            <a:ahLst/>
            <a:cxnLst/>
            <a:rect l="l" t="t" r="r" b="b"/>
            <a:pathLst>
              <a:path w="4624433" h="924705" extrusionOk="0">
                <a:moveTo>
                  <a:pt x="0" y="0"/>
                </a:moveTo>
                <a:lnTo>
                  <a:pt x="4624433" y="0"/>
                </a:lnTo>
                <a:lnTo>
                  <a:pt x="4624433" y="924705"/>
                </a:lnTo>
                <a:lnTo>
                  <a:pt x="0" y="924705"/>
                </a:lnTo>
                <a:lnTo>
                  <a:pt x="0" y="0"/>
                </a:lnTo>
                <a:close/>
              </a:path>
            </a:pathLst>
          </a:custGeom>
          <a:blipFill rotWithShape="1">
            <a:blip r:embed="rId4">
              <a:alphaModFix/>
            </a:blip>
            <a:stretch>
              <a:fillRect t="-4829"/>
            </a:stretch>
          </a:blipFill>
          <a:ln>
            <a:noFill/>
          </a:ln>
        </p:spPr>
      </p:sp>
      <p:grpSp>
        <p:nvGrpSpPr>
          <p:cNvPr id="659" name="Google Shape;659;p83"/>
          <p:cNvGrpSpPr/>
          <p:nvPr/>
        </p:nvGrpSpPr>
        <p:grpSpPr>
          <a:xfrm>
            <a:off x="1894726" y="3243330"/>
            <a:ext cx="5434499" cy="575334"/>
            <a:chOff x="0" y="0"/>
            <a:chExt cx="14491997" cy="1534226"/>
          </a:xfrm>
        </p:grpSpPr>
        <p:sp>
          <p:nvSpPr>
            <p:cNvPr id="660" name="Google Shape;660;p83"/>
            <p:cNvSpPr/>
            <p:nvPr/>
          </p:nvSpPr>
          <p:spPr>
            <a:xfrm>
              <a:off x="0" y="584095"/>
              <a:ext cx="2284032" cy="755487"/>
            </a:xfrm>
            <a:custGeom>
              <a:avLst/>
              <a:gdLst/>
              <a:ahLst/>
              <a:cxnLst/>
              <a:rect l="l" t="t" r="r" b="b"/>
              <a:pathLst>
                <a:path w="2284032" h="755487" extrusionOk="0">
                  <a:moveTo>
                    <a:pt x="0" y="0"/>
                  </a:moveTo>
                  <a:lnTo>
                    <a:pt x="2284032" y="0"/>
                  </a:lnTo>
                  <a:lnTo>
                    <a:pt x="2284032" y="755487"/>
                  </a:lnTo>
                  <a:lnTo>
                    <a:pt x="0" y="755487"/>
                  </a:lnTo>
                  <a:lnTo>
                    <a:pt x="0" y="0"/>
                  </a:lnTo>
                  <a:close/>
                </a:path>
              </a:pathLst>
            </a:custGeom>
            <a:blipFill rotWithShape="1">
              <a:blip r:embed="rId5">
                <a:alphaModFix/>
              </a:blip>
              <a:stretch>
                <a:fillRect/>
              </a:stretch>
            </a:blipFill>
            <a:ln>
              <a:noFill/>
            </a:ln>
          </p:spPr>
        </p:sp>
        <p:sp>
          <p:nvSpPr>
            <p:cNvPr id="661" name="Google Shape;661;p83"/>
            <p:cNvSpPr/>
            <p:nvPr/>
          </p:nvSpPr>
          <p:spPr>
            <a:xfrm>
              <a:off x="3060039" y="358267"/>
              <a:ext cx="2304739" cy="981315"/>
            </a:xfrm>
            <a:custGeom>
              <a:avLst/>
              <a:gdLst/>
              <a:ahLst/>
              <a:cxnLst/>
              <a:rect l="l" t="t" r="r" b="b"/>
              <a:pathLst>
                <a:path w="2304739" h="981315" extrusionOk="0">
                  <a:moveTo>
                    <a:pt x="0" y="0"/>
                  </a:moveTo>
                  <a:lnTo>
                    <a:pt x="2304739" y="0"/>
                  </a:lnTo>
                  <a:lnTo>
                    <a:pt x="2304739" y="981315"/>
                  </a:lnTo>
                  <a:lnTo>
                    <a:pt x="0" y="981315"/>
                  </a:lnTo>
                  <a:lnTo>
                    <a:pt x="0" y="0"/>
                  </a:lnTo>
                  <a:close/>
                </a:path>
              </a:pathLst>
            </a:custGeom>
            <a:blipFill rotWithShape="1">
              <a:blip r:embed="rId6">
                <a:alphaModFix/>
              </a:blip>
              <a:stretch>
                <a:fillRect/>
              </a:stretch>
            </a:blipFill>
            <a:ln>
              <a:noFill/>
            </a:ln>
          </p:spPr>
        </p:sp>
        <p:sp>
          <p:nvSpPr>
            <p:cNvPr id="662" name="Google Shape;662;p83"/>
            <p:cNvSpPr/>
            <p:nvPr/>
          </p:nvSpPr>
          <p:spPr>
            <a:xfrm>
              <a:off x="6372655" y="194644"/>
              <a:ext cx="905265" cy="1339582"/>
            </a:xfrm>
            <a:custGeom>
              <a:avLst/>
              <a:gdLst/>
              <a:ahLst/>
              <a:cxnLst/>
              <a:rect l="l" t="t" r="r" b="b"/>
              <a:pathLst>
                <a:path w="905265" h="1339582" extrusionOk="0">
                  <a:moveTo>
                    <a:pt x="0" y="0"/>
                  </a:moveTo>
                  <a:lnTo>
                    <a:pt x="905265" y="0"/>
                  </a:lnTo>
                  <a:lnTo>
                    <a:pt x="905265" y="1339582"/>
                  </a:lnTo>
                  <a:lnTo>
                    <a:pt x="0" y="1339582"/>
                  </a:lnTo>
                  <a:lnTo>
                    <a:pt x="0" y="0"/>
                  </a:lnTo>
                  <a:close/>
                </a:path>
              </a:pathLst>
            </a:custGeom>
            <a:blipFill rotWithShape="1">
              <a:blip r:embed="rId7">
                <a:alphaModFix/>
              </a:blip>
              <a:stretch>
                <a:fillRect/>
              </a:stretch>
            </a:blipFill>
            <a:ln>
              <a:noFill/>
            </a:ln>
          </p:spPr>
        </p:sp>
        <p:sp>
          <p:nvSpPr>
            <p:cNvPr id="663" name="Google Shape;663;p83"/>
            <p:cNvSpPr/>
            <p:nvPr/>
          </p:nvSpPr>
          <p:spPr>
            <a:xfrm>
              <a:off x="8219339" y="358267"/>
              <a:ext cx="3308396" cy="1012335"/>
            </a:xfrm>
            <a:custGeom>
              <a:avLst/>
              <a:gdLst/>
              <a:ahLst/>
              <a:cxnLst/>
              <a:rect l="l" t="t" r="r" b="b"/>
              <a:pathLst>
                <a:path w="3308396" h="1012335" extrusionOk="0">
                  <a:moveTo>
                    <a:pt x="0" y="0"/>
                  </a:moveTo>
                  <a:lnTo>
                    <a:pt x="3308396" y="0"/>
                  </a:lnTo>
                  <a:lnTo>
                    <a:pt x="3308396" y="1012335"/>
                  </a:lnTo>
                  <a:lnTo>
                    <a:pt x="0" y="1012335"/>
                  </a:lnTo>
                  <a:lnTo>
                    <a:pt x="0" y="0"/>
                  </a:lnTo>
                  <a:close/>
                </a:path>
              </a:pathLst>
            </a:custGeom>
            <a:blipFill rotWithShape="1">
              <a:blip r:embed="rId8">
                <a:alphaModFix/>
              </a:blip>
              <a:stretch>
                <a:fillRect/>
              </a:stretch>
            </a:blipFill>
            <a:ln>
              <a:noFill/>
            </a:ln>
          </p:spPr>
        </p:sp>
        <p:sp>
          <p:nvSpPr>
            <p:cNvPr id="664" name="Google Shape;664;p83"/>
            <p:cNvSpPr/>
            <p:nvPr/>
          </p:nvSpPr>
          <p:spPr>
            <a:xfrm>
              <a:off x="11935855" y="0"/>
              <a:ext cx="2556142" cy="1339582"/>
            </a:xfrm>
            <a:custGeom>
              <a:avLst/>
              <a:gdLst/>
              <a:ahLst/>
              <a:cxnLst/>
              <a:rect l="l" t="t" r="r" b="b"/>
              <a:pathLst>
                <a:path w="2556142" h="1339582" extrusionOk="0">
                  <a:moveTo>
                    <a:pt x="0" y="0"/>
                  </a:moveTo>
                  <a:lnTo>
                    <a:pt x="2556141" y="0"/>
                  </a:lnTo>
                  <a:lnTo>
                    <a:pt x="2556141" y="1339582"/>
                  </a:lnTo>
                  <a:lnTo>
                    <a:pt x="0" y="1339582"/>
                  </a:lnTo>
                  <a:lnTo>
                    <a:pt x="0" y="0"/>
                  </a:lnTo>
                  <a:close/>
                </a:path>
              </a:pathLst>
            </a:custGeom>
            <a:blipFill rotWithShape="1">
              <a:blip r:embed="rId9">
                <a:alphaModFix/>
              </a:blip>
              <a:stretch>
                <a:fillRect/>
              </a:stretch>
            </a:blipFill>
            <a:ln>
              <a:noFill/>
            </a:ln>
          </p:spPr>
        </p:sp>
      </p:grpSp>
      <p:sp>
        <p:nvSpPr>
          <p:cNvPr id="665" name="Google Shape;665;p83"/>
          <p:cNvSpPr txBox="1"/>
          <p:nvPr/>
        </p:nvSpPr>
        <p:spPr>
          <a:xfrm>
            <a:off x="727553" y="4347303"/>
            <a:ext cx="5471400" cy="652500"/>
          </a:xfrm>
          <a:prstGeom prst="rect">
            <a:avLst/>
          </a:prstGeom>
          <a:noFill/>
          <a:ln>
            <a:noFill/>
          </a:ln>
        </p:spPr>
        <p:txBody>
          <a:bodyPr spcFirstLastPara="1" wrap="square" lIns="0" tIns="0" rIns="0" bIns="0" anchor="t" anchorCtr="0">
            <a:spAutoFit/>
          </a:bodyPr>
          <a:lstStyle/>
          <a:p>
            <a:pPr marL="0" marR="0" lvl="0" indent="0" algn="r" rtl="0">
              <a:lnSpc>
                <a:spcPct val="140147"/>
              </a:lnSpc>
              <a:spcBef>
                <a:spcPts val="0"/>
              </a:spcBef>
              <a:spcAft>
                <a:spcPts val="0"/>
              </a:spcAft>
              <a:buClr>
                <a:srgbClr val="000000"/>
              </a:buClr>
              <a:buSzPts val="800"/>
              <a:buFont typeface="Arial"/>
              <a:buNone/>
            </a:pPr>
            <a:r>
              <a:rPr lang="de" sz="8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OeAD-GmbH. Neither the European Union nor the granting authority can be held responsible for them</a:t>
            </a:r>
            <a:endParaRPr sz="700" b="0" i="0" u="none" strike="noStrike" cap="none">
              <a:solidFill>
                <a:srgbClr val="000000"/>
              </a:solidFill>
              <a:latin typeface="Arial"/>
              <a:ea typeface="Arial"/>
              <a:cs typeface="Arial"/>
              <a:sym typeface="Arial"/>
            </a:endParaRPr>
          </a:p>
          <a:p>
            <a:pPr marL="0" marR="0" lvl="0" indent="0" algn="r" rtl="0">
              <a:lnSpc>
                <a:spcPct val="140061"/>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666" name="Google Shape;666;p83"/>
          <p:cNvSpPr txBox="1"/>
          <p:nvPr/>
        </p:nvSpPr>
        <p:spPr>
          <a:xfrm>
            <a:off x="683925" y="1293175"/>
            <a:ext cx="7856100" cy="1244700"/>
          </a:xfrm>
          <a:prstGeom prst="rect">
            <a:avLst/>
          </a:prstGeom>
          <a:noFill/>
          <a:ln>
            <a:noFill/>
          </a:ln>
        </p:spPr>
        <p:txBody>
          <a:bodyPr spcFirstLastPara="1" wrap="square" lIns="45725" tIns="45725" rIns="45725" bIns="45725" anchor="t" anchorCtr="0">
            <a:spAutoFit/>
          </a:bodyPr>
          <a:lstStyle/>
          <a:p>
            <a:pPr marL="63500" marR="0" lvl="0" indent="0" algn="ctr" rtl="0">
              <a:lnSpc>
                <a:spcPct val="115000"/>
              </a:lnSpc>
              <a:spcBef>
                <a:spcPts val="200"/>
              </a:spcBef>
              <a:spcAft>
                <a:spcPts val="0"/>
              </a:spcAft>
              <a:buClr>
                <a:srgbClr val="000000"/>
              </a:buClr>
              <a:buSzPts val="1200"/>
              <a:buFont typeface="Arial"/>
              <a:buNone/>
            </a:pPr>
            <a:r>
              <a:rPr lang="de" sz="1200" b="0" i="0" u="none" strike="noStrike" cap="none">
                <a:solidFill>
                  <a:schemeClr val="lt1"/>
                </a:solidFill>
                <a:latin typeface="Arial"/>
                <a:ea typeface="Arial"/>
                <a:cs typeface="Arial"/>
                <a:sym typeface="Arial"/>
              </a:rPr>
              <a:t>This learning unit has been developed as part of an Erasmus+ KA2 project DiMiCare and is funded with the support from the European Union. The work is intended for educational purposes and is licensed under Creative Commons Attribution-NonCommercial-ShareAlike 4.0 International License @ The DiMiCare Consortium (except for referenced screenshots and content).</a:t>
            </a:r>
            <a:endParaRPr sz="1200" b="0" i="0" u="none" strike="noStrike" cap="none">
              <a:solidFill>
                <a:schemeClr val="lt1"/>
              </a:solidFill>
              <a:latin typeface="Arial"/>
              <a:ea typeface="Arial"/>
              <a:cs typeface="Arial"/>
              <a:sym typeface="Arial"/>
            </a:endParaRPr>
          </a:p>
          <a:p>
            <a:pPr marL="63500" marR="0" lvl="0" indent="0" algn="just" rtl="0">
              <a:lnSpc>
                <a:spcPct val="115000"/>
              </a:lnSpc>
              <a:spcBef>
                <a:spcPts val="20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67" name="Google Shape;667;p83"/>
          <p:cNvPicPr preferRelativeResize="0"/>
          <p:nvPr/>
        </p:nvPicPr>
        <p:blipFill rotWithShape="1">
          <a:blip r:embed="rId10">
            <a:alphaModFix/>
          </a:blip>
          <a:srcRect/>
          <a:stretch/>
        </p:blipFill>
        <p:spPr>
          <a:xfrm>
            <a:off x="3608918" y="2310423"/>
            <a:ext cx="1576388" cy="5524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84"/>
          <p:cNvSpPr txBox="1"/>
          <p:nvPr/>
        </p:nvSpPr>
        <p:spPr>
          <a:xfrm>
            <a:off x="325664" y="422174"/>
            <a:ext cx="7260900" cy="581697"/>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700" b="1" i="0" u="none" strike="noStrike" cap="none">
                <a:solidFill>
                  <a:srgbClr val="379C73"/>
                </a:solidFill>
                <a:latin typeface="Gill Sans"/>
                <a:ea typeface="Gill Sans"/>
                <a:cs typeface="Gill Sans"/>
                <a:sym typeface="Gill Sans"/>
              </a:rPr>
              <a:t>List of References</a:t>
            </a:r>
            <a:endParaRPr sz="800" b="0" i="0" u="none" strike="noStrike" cap="none">
              <a:solidFill>
                <a:srgbClr val="000000"/>
              </a:solidFill>
              <a:latin typeface="Arial"/>
              <a:ea typeface="Arial"/>
              <a:cs typeface="Arial"/>
              <a:sym typeface="Arial"/>
            </a:endParaRPr>
          </a:p>
        </p:txBody>
      </p:sp>
      <p:sp>
        <p:nvSpPr>
          <p:cNvPr id="673" name="Google Shape;673;p8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674" name="Google Shape;674;p84"/>
          <p:cNvSpPr txBox="1"/>
          <p:nvPr/>
        </p:nvSpPr>
        <p:spPr>
          <a:xfrm>
            <a:off x="560318" y="1508263"/>
            <a:ext cx="6874151" cy="1723549"/>
          </a:xfrm>
          <a:prstGeom prst="rect">
            <a:avLst/>
          </a:prstGeom>
          <a:noFill/>
          <a:ln>
            <a:noFill/>
          </a:ln>
        </p:spPr>
        <p:txBody>
          <a:bodyPr spcFirstLastPara="1" wrap="square" lIns="45725" tIns="22850" rIns="45725" bIns="22850" anchor="t" anchorCtr="0">
            <a:spAutoFit/>
          </a:bodyPr>
          <a:lstStyle/>
          <a:p>
            <a:pPr marL="139700" marR="0" lvl="0" indent="-139700" algn="l" rtl="0">
              <a:lnSpc>
                <a:spcPct val="100000"/>
              </a:lnSpc>
              <a:spcBef>
                <a:spcPts val="0"/>
              </a:spcBef>
              <a:spcAft>
                <a:spcPts val="0"/>
              </a:spcAft>
              <a:buClr>
                <a:srgbClr val="000000"/>
              </a:buClr>
              <a:buSzPts val="1200"/>
              <a:buFont typeface="Arial"/>
              <a:buChar char="•"/>
            </a:pPr>
            <a:r>
              <a:rPr lang="de" sz="1200" b="0" i="0" u="none" strike="noStrike" cap="none">
                <a:solidFill>
                  <a:srgbClr val="595959"/>
                </a:solidFill>
                <a:latin typeface="Arial"/>
                <a:ea typeface="Arial"/>
                <a:cs typeface="Arial"/>
                <a:sym typeface="Arial"/>
              </a:rPr>
              <a:t>European Commission. </a:t>
            </a:r>
            <a:r>
              <a:rPr lang="de" sz="1200" b="0" i="1" u="none" strike="noStrike" cap="none">
                <a:solidFill>
                  <a:srgbClr val="595959"/>
                </a:solidFill>
                <a:latin typeface="Arial"/>
                <a:ea typeface="Arial"/>
                <a:cs typeface="Arial"/>
                <a:sym typeface="Arial"/>
              </a:rPr>
              <a:t>eHealth network </a:t>
            </a:r>
            <a:r>
              <a:rPr lang="de" sz="1200" b="0" i="0" u="sng" strike="noStrike" cap="none">
                <a:solidFill>
                  <a:schemeClr val="hlink"/>
                </a:solidFill>
                <a:latin typeface="Arial"/>
                <a:ea typeface="Arial"/>
                <a:cs typeface="Arial"/>
                <a:sym typeface="Arial"/>
                <a:hlinkClick r:id="rId4"/>
              </a:rPr>
              <a:t>https://health.ec.europa.eu/ehealth-digital-health-and-care/eu-cooperation/ehealth-network_en</a:t>
            </a:r>
            <a:endParaRPr sz="1200" b="0" i="1" u="none" strike="noStrike" cap="none">
              <a:solidFill>
                <a:srgbClr val="595959"/>
              </a:solidFill>
              <a:latin typeface="Arial"/>
              <a:ea typeface="Arial"/>
              <a:cs typeface="Arial"/>
              <a:sym typeface="Arial"/>
            </a:endParaRPr>
          </a:p>
          <a:p>
            <a:pPr marL="139700" marR="0" lvl="0" indent="-139700" algn="l" rtl="0">
              <a:lnSpc>
                <a:spcPct val="100000"/>
              </a:lnSpc>
              <a:spcBef>
                <a:spcPts val="600"/>
              </a:spcBef>
              <a:spcAft>
                <a:spcPts val="0"/>
              </a:spcAft>
              <a:buClr>
                <a:srgbClr val="000000"/>
              </a:buClr>
              <a:buSzPts val="1200"/>
              <a:buFont typeface="Arial"/>
              <a:buChar char="•"/>
            </a:pPr>
            <a:r>
              <a:rPr lang="de" sz="1200" b="0" i="0" u="none" strike="noStrike" cap="none">
                <a:solidFill>
                  <a:srgbClr val="595959"/>
                </a:solidFill>
                <a:latin typeface="Arial"/>
                <a:ea typeface="Arial"/>
                <a:cs typeface="Arial"/>
                <a:sym typeface="Arial"/>
              </a:rPr>
              <a:t>Doctolib Siilo </a:t>
            </a:r>
            <a:r>
              <a:rPr lang="de" sz="1200" b="0" i="0" u="sng" strike="noStrike" cap="none">
                <a:solidFill>
                  <a:schemeClr val="hlink"/>
                </a:solidFill>
                <a:latin typeface="Arial"/>
                <a:ea typeface="Arial"/>
                <a:cs typeface="Arial"/>
                <a:sym typeface="Arial"/>
                <a:hlinkClick r:id="rId5"/>
              </a:rPr>
              <a:t>https://www.siilo.com/</a:t>
            </a:r>
            <a:endParaRPr sz="1200" b="0" i="0" u="none" strike="noStrike" cap="none">
              <a:solidFill>
                <a:srgbClr val="595959"/>
              </a:solidFill>
              <a:latin typeface="Arial"/>
              <a:ea typeface="Arial"/>
              <a:cs typeface="Arial"/>
              <a:sym typeface="Arial"/>
            </a:endParaRPr>
          </a:p>
          <a:p>
            <a:pPr marL="139700" marR="0" lvl="0" indent="-139700" algn="l" rtl="0">
              <a:lnSpc>
                <a:spcPct val="100000"/>
              </a:lnSpc>
              <a:spcBef>
                <a:spcPts val="600"/>
              </a:spcBef>
              <a:spcAft>
                <a:spcPts val="0"/>
              </a:spcAft>
              <a:buClr>
                <a:srgbClr val="000000"/>
              </a:buClr>
              <a:buSzPts val="1200"/>
              <a:buFont typeface="Arial"/>
              <a:buChar char="•"/>
            </a:pPr>
            <a:r>
              <a:rPr lang="de" sz="1200" b="0" i="0" u="none" strike="noStrike" cap="none">
                <a:solidFill>
                  <a:srgbClr val="595959"/>
                </a:solidFill>
                <a:latin typeface="Arial"/>
                <a:ea typeface="Arial"/>
                <a:cs typeface="Arial"/>
                <a:sym typeface="Arial"/>
              </a:rPr>
              <a:t>MedText </a:t>
            </a:r>
            <a:r>
              <a:rPr lang="de" sz="1200" b="0" i="0" u="sng" strike="noStrike" cap="none">
                <a:solidFill>
                  <a:schemeClr val="hlink"/>
                </a:solidFill>
                <a:latin typeface="Arial"/>
                <a:ea typeface="Arial"/>
                <a:cs typeface="Arial"/>
                <a:sym typeface="Arial"/>
                <a:hlinkClick r:id="rId6"/>
              </a:rPr>
              <a:t>https://www.medtext.eu/en</a:t>
            </a:r>
            <a:endParaRPr sz="1200" b="0" i="0" u="none" strike="noStrike" cap="none">
              <a:solidFill>
                <a:srgbClr val="595959"/>
              </a:solidFill>
              <a:latin typeface="Arial"/>
              <a:ea typeface="Arial"/>
              <a:cs typeface="Arial"/>
              <a:sym typeface="Arial"/>
            </a:endParaRPr>
          </a:p>
          <a:p>
            <a:pPr marL="139700" marR="0" lvl="0" indent="-139700" algn="l" rtl="0">
              <a:lnSpc>
                <a:spcPct val="100000"/>
              </a:lnSpc>
              <a:spcBef>
                <a:spcPts val="600"/>
              </a:spcBef>
              <a:spcAft>
                <a:spcPts val="0"/>
              </a:spcAft>
              <a:buClr>
                <a:srgbClr val="000000"/>
              </a:buClr>
              <a:buSzPts val="1200"/>
              <a:buFont typeface="Arial"/>
              <a:buChar char="•"/>
            </a:pPr>
            <a:r>
              <a:rPr lang="de" sz="1200" b="0" i="0" u="none" strike="noStrike" cap="none">
                <a:solidFill>
                  <a:srgbClr val="595959"/>
                </a:solidFill>
                <a:latin typeface="Arial"/>
                <a:ea typeface="Arial"/>
                <a:cs typeface="Arial"/>
                <a:sym typeface="Arial"/>
              </a:rPr>
              <a:t>Microsoft.com. </a:t>
            </a:r>
            <a:r>
              <a:rPr lang="de" sz="1200" b="0" i="1" u="none" strike="noStrike" cap="none">
                <a:solidFill>
                  <a:srgbClr val="595959"/>
                </a:solidFill>
                <a:latin typeface="Arial"/>
                <a:ea typeface="Arial"/>
                <a:cs typeface="Arial"/>
                <a:sym typeface="Arial"/>
              </a:rPr>
              <a:t>HoLoLens 2 </a:t>
            </a:r>
            <a:r>
              <a:rPr lang="de" sz="1200" b="0" i="0" u="sng" strike="noStrike" cap="none">
                <a:solidFill>
                  <a:schemeClr val="hlink"/>
                </a:solidFill>
                <a:latin typeface="Arial"/>
                <a:ea typeface="Arial"/>
                <a:cs typeface="Arial"/>
                <a:sym typeface="Arial"/>
                <a:hlinkClick r:id="rId7"/>
              </a:rPr>
              <a:t>https://www.microsoft.com/en-us/hololens/industry-healthcare</a:t>
            </a:r>
            <a:endParaRPr sz="1200" b="0" i="0" u="none" strike="noStrike" cap="none">
              <a:solidFill>
                <a:srgbClr val="595959"/>
              </a:solidFill>
              <a:latin typeface="Arial"/>
              <a:ea typeface="Arial"/>
              <a:cs typeface="Arial"/>
              <a:sym typeface="Arial"/>
            </a:endParaRPr>
          </a:p>
          <a:p>
            <a:pPr marL="139700" marR="0" lvl="0" indent="-139700" algn="l" rtl="0">
              <a:lnSpc>
                <a:spcPct val="100000"/>
              </a:lnSpc>
              <a:spcBef>
                <a:spcPts val="600"/>
              </a:spcBef>
              <a:spcAft>
                <a:spcPts val="0"/>
              </a:spcAft>
              <a:buClr>
                <a:srgbClr val="000000"/>
              </a:buClr>
              <a:buSzPts val="1200"/>
              <a:buFont typeface="Arial"/>
              <a:buChar char="•"/>
            </a:pPr>
            <a:r>
              <a:rPr lang="de" sz="1200" b="0" i="0" u="none" strike="noStrike" cap="none">
                <a:solidFill>
                  <a:srgbClr val="595959"/>
                </a:solidFill>
                <a:latin typeface="Arial"/>
                <a:ea typeface="Arial"/>
                <a:cs typeface="Arial"/>
                <a:sym typeface="Arial"/>
              </a:rPr>
              <a:t>Dictation. </a:t>
            </a:r>
            <a:r>
              <a:rPr lang="de" sz="1200" b="0" i="0" u="sng" strike="noStrike" cap="none">
                <a:solidFill>
                  <a:schemeClr val="hlink"/>
                </a:solidFill>
                <a:latin typeface="Arial"/>
                <a:ea typeface="Arial"/>
                <a:cs typeface="Arial"/>
                <a:sym typeface="Arial"/>
                <a:hlinkClick r:id="rId8"/>
              </a:rPr>
              <a:t>https://dictation.io/speech</a:t>
            </a:r>
            <a:endParaRPr sz="1200" b="0" i="0" u="none" strike="noStrike" cap="none">
              <a:solidFill>
                <a:srgbClr val="595959"/>
              </a:solidFill>
              <a:latin typeface="Arial"/>
              <a:ea typeface="Arial"/>
              <a:cs typeface="Arial"/>
              <a:sym typeface="Arial"/>
            </a:endParaRPr>
          </a:p>
          <a:p>
            <a:pPr marL="139700" marR="0" lvl="0" indent="-63500" algn="l" rtl="0">
              <a:lnSpc>
                <a:spcPct val="100000"/>
              </a:lnSpc>
              <a:spcBef>
                <a:spcPts val="600"/>
              </a:spcBef>
              <a:spcAft>
                <a:spcPts val="0"/>
              </a:spcAft>
              <a:buClr>
                <a:srgbClr val="000000"/>
              </a:buClr>
              <a:buSzPts val="1200"/>
              <a:buFont typeface="Arial"/>
              <a:buNone/>
            </a:pPr>
            <a:endParaRPr sz="1200" b="0" i="0" u="none" strike="noStrike" cap="none">
              <a:solidFill>
                <a:srgbClr val="595959"/>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03"/>
        <p:cNvGrpSpPr/>
        <p:nvPr/>
      </p:nvGrpSpPr>
      <p:grpSpPr>
        <a:xfrm>
          <a:off x="0" y="0"/>
          <a:ext cx="0" cy="0"/>
          <a:chOff x="0" y="0"/>
          <a:chExt cx="0" cy="0"/>
        </a:xfrm>
      </p:grpSpPr>
      <p:grpSp>
        <p:nvGrpSpPr>
          <p:cNvPr id="204" name="Google Shape;204;p37"/>
          <p:cNvGrpSpPr/>
          <p:nvPr/>
        </p:nvGrpSpPr>
        <p:grpSpPr>
          <a:xfrm>
            <a:off x="1465235" y="781805"/>
            <a:ext cx="6213531" cy="3507559"/>
            <a:chOff x="0" y="-38100"/>
            <a:chExt cx="3272971" cy="1847603"/>
          </a:xfrm>
        </p:grpSpPr>
        <p:sp>
          <p:nvSpPr>
            <p:cNvPr id="205" name="Google Shape;205;p37"/>
            <p:cNvSpPr/>
            <p:nvPr/>
          </p:nvSpPr>
          <p:spPr>
            <a:xfrm>
              <a:off x="0" y="0"/>
              <a:ext cx="3272971" cy="1809503"/>
            </a:xfrm>
            <a:custGeom>
              <a:avLst/>
              <a:gdLst/>
              <a:ahLst/>
              <a:cxnLst/>
              <a:rect l="l" t="t" r="r" b="b"/>
              <a:pathLst>
                <a:path w="3272971" h="1809503" extrusionOk="0">
                  <a:moveTo>
                    <a:pt x="31772" y="0"/>
                  </a:moveTo>
                  <a:lnTo>
                    <a:pt x="3241199" y="0"/>
                  </a:lnTo>
                  <a:cubicBezTo>
                    <a:pt x="3249625" y="0"/>
                    <a:pt x="3257707" y="3347"/>
                    <a:pt x="3263665" y="9306"/>
                  </a:cubicBezTo>
                  <a:cubicBezTo>
                    <a:pt x="3269624" y="15264"/>
                    <a:pt x="3272971" y="23346"/>
                    <a:pt x="3272971" y="31772"/>
                  </a:cubicBezTo>
                  <a:lnTo>
                    <a:pt x="3272971" y="1777730"/>
                  </a:lnTo>
                  <a:cubicBezTo>
                    <a:pt x="3272971" y="1795278"/>
                    <a:pt x="3258746" y="1809503"/>
                    <a:pt x="3241199" y="1809503"/>
                  </a:cubicBezTo>
                  <a:lnTo>
                    <a:pt x="31772" y="1809503"/>
                  </a:lnTo>
                  <a:cubicBezTo>
                    <a:pt x="14225" y="1809503"/>
                    <a:pt x="0" y="1795278"/>
                    <a:pt x="0" y="1777730"/>
                  </a:cubicBezTo>
                  <a:lnTo>
                    <a:pt x="0" y="31772"/>
                  </a:lnTo>
                  <a:cubicBezTo>
                    <a:pt x="0" y="14225"/>
                    <a:pt x="14225" y="0"/>
                    <a:pt x="31772" y="0"/>
                  </a:cubicBezTo>
                  <a:close/>
                </a:path>
              </a:pathLst>
            </a:custGeom>
            <a:solidFill>
              <a:srgbClr val="FFFFFF"/>
            </a:solidFill>
            <a:ln>
              <a:noFill/>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6" name="Google Shape;206;p37"/>
            <p:cNvSpPr txBox="1"/>
            <p:nvPr/>
          </p:nvSpPr>
          <p:spPr>
            <a:xfrm>
              <a:off x="0" y="-38100"/>
              <a:ext cx="3272971" cy="1847603"/>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07" name="Google Shape;207;p37"/>
          <p:cNvSpPr/>
          <p:nvPr/>
        </p:nvSpPr>
        <p:spPr>
          <a:xfrm>
            <a:off x="1775524" y="1084227"/>
            <a:ext cx="5599616" cy="3054999"/>
          </a:xfrm>
          <a:custGeom>
            <a:avLst/>
            <a:gdLst/>
            <a:ahLst/>
            <a:cxnLst/>
            <a:rect l="l" t="t" r="r" b="b"/>
            <a:pathLst>
              <a:path w="11199231" h="6109997" extrusionOk="0">
                <a:moveTo>
                  <a:pt x="0" y="0"/>
                </a:moveTo>
                <a:lnTo>
                  <a:pt x="11199231" y="0"/>
                </a:lnTo>
                <a:lnTo>
                  <a:pt x="11199231" y="6109997"/>
                </a:lnTo>
                <a:lnTo>
                  <a:pt x="0" y="6109997"/>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367706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47"/>
        <p:cNvGrpSpPr/>
        <p:nvPr/>
      </p:nvGrpSpPr>
      <p:grpSpPr>
        <a:xfrm>
          <a:off x="0" y="0"/>
          <a:ext cx="0" cy="0"/>
          <a:chOff x="0" y="0"/>
          <a:chExt cx="0" cy="0"/>
        </a:xfrm>
      </p:grpSpPr>
      <p:grpSp>
        <p:nvGrpSpPr>
          <p:cNvPr id="248" name="Google Shape;248;p41"/>
          <p:cNvGrpSpPr/>
          <p:nvPr/>
        </p:nvGrpSpPr>
        <p:grpSpPr>
          <a:xfrm>
            <a:off x="0" y="749145"/>
            <a:ext cx="9144000" cy="4394356"/>
            <a:chOff x="0" y="-38100"/>
            <a:chExt cx="4816593" cy="2314722"/>
          </a:xfrm>
        </p:grpSpPr>
        <p:sp>
          <p:nvSpPr>
            <p:cNvPr id="249" name="Google Shape;249;p41"/>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50" name="Google Shape;250;p41"/>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800" b="0" i="0" u="none" strike="noStrike" cap="none">
                <a:solidFill>
                  <a:srgbClr val="000000"/>
                </a:solidFill>
                <a:latin typeface="Calibri"/>
                <a:ea typeface="Calibri"/>
                <a:cs typeface="Calibri"/>
                <a:sym typeface="Calibri"/>
              </a:endParaRPr>
            </a:p>
          </p:txBody>
        </p:sp>
      </p:grpSp>
      <p:sp>
        <p:nvSpPr>
          <p:cNvPr id="251" name="Google Shape;251;p4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52" name="Google Shape;252;p41"/>
          <p:cNvSpPr txBox="1"/>
          <p:nvPr/>
        </p:nvSpPr>
        <p:spPr>
          <a:xfrm>
            <a:off x="483344" y="2047779"/>
            <a:ext cx="6091447" cy="1400363"/>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4400" b="1" i="0" u="none" strike="noStrike" cap="none" dirty="0">
                <a:solidFill>
                  <a:srgbClr val="595959"/>
                </a:solidFill>
                <a:latin typeface="Arial"/>
                <a:ea typeface="Arial"/>
                <a:cs typeface="Arial"/>
                <a:sym typeface="Arial"/>
              </a:rPr>
              <a:t>What</a:t>
            </a:r>
            <a:r>
              <a:rPr lang="de" sz="4400" b="1" i="0" u="none" strike="noStrike" cap="none" dirty="0">
                <a:solidFill>
                  <a:srgbClr val="379C73"/>
                </a:solidFill>
                <a:latin typeface="Arial"/>
                <a:ea typeface="Arial"/>
                <a:cs typeface="Arial"/>
                <a:sym typeface="Arial"/>
              </a:rPr>
              <a:t> digital tools </a:t>
            </a:r>
            <a:r>
              <a:rPr lang="de" sz="4400" b="1" i="0" u="none" strike="noStrike" cap="none" dirty="0">
                <a:solidFill>
                  <a:srgbClr val="595959"/>
                </a:solidFill>
                <a:latin typeface="Arial"/>
                <a:ea typeface="Arial"/>
                <a:cs typeface="Arial"/>
                <a:sym typeface="Arial"/>
              </a:rPr>
              <a:t>could you use at work</a:t>
            </a:r>
            <a:endParaRPr sz="4400" b="1" i="0" u="none" strike="noStrike" cap="none" dirty="0">
              <a:solidFill>
                <a:srgbClr val="595959"/>
              </a:solidFill>
              <a:latin typeface="Arial"/>
              <a:ea typeface="Arial"/>
              <a:cs typeface="Arial"/>
              <a:sym typeface="Arial"/>
            </a:endParaRPr>
          </a:p>
        </p:txBody>
      </p:sp>
      <p:sp>
        <p:nvSpPr>
          <p:cNvPr id="253" name="Google Shape;253;p41"/>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35700" b="1" i="0" u="none" strike="noStrike" cap="none">
                <a:solidFill>
                  <a:srgbClr val="FFC000"/>
                </a:solidFill>
                <a:latin typeface="Arial"/>
                <a:ea typeface="Arial"/>
                <a:cs typeface="Arial"/>
                <a:sym typeface="Arial"/>
              </a:rPr>
              <a:t>?</a:t>
            </a:r>
            <a:endParaRPr sz="35700" b="1" i="0" u="none" strike="noStrike" cap="none">
              <a:solidFill>
                <a:srgbClr val="FFC000"/>
              </a:solidFill>
              <a:latin typeface="Arial"/>
              <a:ea typeface="Arial"/>
              <a:cs typeface="Arial"/>
              <a:sym typeface="Arial"/>
            </a:endParaRPr>
          </a:p>
        </p:txBody>
      </p:sp>
      <p:sp>
        <p:nvSpPr>
          <p:cNvPr id="254" name="Google Shape;254;p41"/>
          <p:cNvSpPr txBox="1"/>
          <p:nvPr/>
        </p:nvSpPr>
        <p:spPr>
          <a:xfrm>
            <a:off x="316600" y="174369"/>
            <a:ext cx="7927285" cy="538609"/>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FFFFFF"/>
                </a:solidFill>
                <a:latin typeface="Gill Sans"/>
                <a:ea typeface="Gill Sans"/>
                <a:cs typeface="Gill Sans"/>
                <a:sym typeface="Gill Sans"/>
              </a:rPr>
              <a:t>Tools in healthcare for managing and organising care</a:t>
            </a:r>
            <a:endParaRPr sz="2500" b="1" i="0" u="none" strike="noStrike" cap="none">
              <a:solidFill>
                <a:srgbClr val="FFFFFF"/>
              </a:solidFill>
              <a:latin typeface="Gill Sans"/>
              <a:ea typeface="Gill Sans"/>
              <a:cs typeface="Gill Sans"/>
              <a:sym typeface="Gill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11"/>
        <p:cNvGrpSpPr/>
        <p:nvPr/>
      </p:nvGrpSpPr>
      <p:grpSpPr>
        <a:xfrm>
          <a:off x="0" y="0"/>
          <a:ext cx="0" cy="0"/>
          <a:chOff x="0" y="0"/>
          <a:chExt cx="0" cy="0"/>
        </a:xfrm>
      </p:grpSpPr>
      <p:sp>
        <p:nvSpPr>
          <p:cNvPr id="212" name="Google Shape;212;p38"/>
          <p:cNvSpPr txBox="1"/>
          <p:nvPr/>
        </p:nvSpPr>
        <p:spPr>
          <a:xfrm>
            <a:off x="859007" y="1422809"/>
            <a:ext cx="7404150" cy="39255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2600"/>
              <a:buFont typeface="Arial"/>
              <a:buNone/>
              <a:tabLst/>
              <a:defRPr/>
            </a:pPr>
            <a:r>
              <a:rPr kumimoji="0" lang="de" sz="2600" b="0" i="0" u="none" strike="noStrike" kern="0" cap="none" spc="0" normalizeH="0" baseline="0" noProof="0">
                <a:ln>
                  <a:noFill/>
                </a:ln>
                <a:solidFill>
                  <a:srgbClr val="FFFFFF"/>
                </a:solidFill>
                <a:effectLst/>
                <a:uLnTx/>
                <a:uFillTx/>
                <a:latin typeface="League Spartan"/>
                <a:ea typeface="League Spartan"/>
                <a:cs typeface="League Spartan"/>
                <a:sym typeface="League Spartan"/>
              </a:rPr>
              <a:t>Application of digital tools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3" name="Google Shape;213;p38"/>
          <p:cNvSpPr txBox="1"/>
          <p:nvPr/>
        </p:nvSpPr>
        <p:spPr>
          <a:xfrm>
            <a:off x="4125069" y="751038"/>
            <a:ext cx="893850" cy="27705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Module 3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4" name="Google Shape;214;p38"/>
          <p:cNvSpPr txBox="1"/>
          <p:nvPr/>
        </p:nvSpPr>
        <p:spPr>
          <a:xfrm>
            <a:off x="4272856" y="2226945"/>
            <a:ext cx="598350" cy="27705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Unit 2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5" name="Google Shape;215;p38"/>
          <p:cNvSpPr txBox="1"/>
          <p:nvPr/>
        </p:nvSpPr>
        <p:spPr>
          <a:xfrm>
            <a:off x="869893" y="2935831"/>
            <a:ext cx="7404150" cy="8820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2700"/>
              <a:buFont typeface="Arial"/>
              <a:buNone/>
              <a:tabLst/>
              <a:defRPr/>
            </a:pPr>
            <a:r>
              <a:rPr kumimoji="0" lang="de" sz="2200" b="1" i="0" u="none" strike="noStrike" kern="0" cap="none" spc="0" normalizeH="0" baseline="0" noProof="0">
                <a:ln>
                  <a:noFill/>
                </a:ln>
                <a:solidFill>
                  <a:srgbClr val="FFFFFF"/>
                </a:solidFill>
                <a:effectLst/>
                <a:uLnTx/>
                <a:uFillTx/>
                <a:latin typeface="Calibri"/>
                <a:ea typeface="Calibri"/>
                <a:cs typeface="Calibri"/>
                <a:sym typeface="Calibri"/>
              </a:rPr>
              <a:t>Home-based assistive technology for care recipients</a:t>
            </a:r>
            <a:endParaRPr kumimoji="0" sz="22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40000"/>
              </a:lnSpc>
              <a:spcBef>
                <a:spcPts val="0"/>
              </a:spcBef>
              <a:spcAft>
                <a:spcPts val="0"/>
              </a:spcAft>
              <a:buClr>
                <a:srgbClr val="000000"/>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League Spartan"/>
              <a:ea typeface="League Spartan"/>
              <a:cs typeface="League Spartan"/>
              <a:sym typeface="League Spartan"/>
            </a:endParaRPr>
          </a:p>
        </p:txBody>
      </p:sp>
    </p:spTree>
    <p:extLst>
      <p:ext uri="{BB962C8B-B14F-4D97-AF65-F5344CB8AC3E}">
        <p14:creationId xmlns:p14="http://schemas.microsoft.com/office/powerpoint/2010/main" val="2519138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p:nvPr/>
        </p:nvSpPr>
        <p:spPr>
          <a:xfrm>
            <a:off x="5724939" y="0"/>
            <a:ext cx="3419061" cy="5143500"/>
          </a:xfrm>
          <a:prstGeom prst="rect">
            <a:avLst/>
          </a:prstGeom>
          <a:solidFill>
            <a:srgbClr val="339966">
              <a:alpha val="65882"/>
            </a:srgbClr>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21" name="Google Shape;221;p3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22" name="Google Shape;222;p39"/>
          <p:cNvSpPr txBox="1"/>
          <p:nvPr/>
        </p:nvSpPr>
        <p:spPr>
          <a:xfrm>
            <a:off x="325706" y="730448"/>
            <a:ext cx="5180573" cy="538609"/>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01 Home-based assistive technology for care recipients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39"/>
          <p:cNvSpPr txBox="1"/>
          <p:nvPr/>
        </p:nvSpPr>
        <p:spPr>
          <a:xfrm>
            <a:off x="309058" y="1955923"/>
            <a:ext cx="5399234" cy="292388"/>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02 Virtual reality (VR) in home care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39"/>
          <p:cNvSpPr txBox="1"/>
          <p:nvPr/>
        </p:nvSpPr>
        <p:spPr>
          <a:xfrm>
            <a:off x="325705" y="2901648"/>
            <a:ext cx="6272845" cy="292388"/>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03 Best practice in care homes: Livy Care </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39"/>
          <p:cNvSpPr txBox="1"/>
          <p:nvPr/>
        </p:nvSpPr>
        <p:spPr>
          <a:xfrm>
            <a:off x="549502" y="1275038"/>
            <a:ext cx="3531166" cy="507832"/>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What can home-based technology do for care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What home-based technology can clients use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226" name="Google Shape;226;p39"/>
          <p:cNvSpPr txBox="1"/>
          <p:nvPr/>
        </p:nvSpPr>
        <p:spPr>
          <a:xfrm>
            <a:off x="6045180" y="2157871"/>
            <a:ext cx="2765445" cy="969496"/>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3000" b="1" i="0" u="none" strike="noStrike" kern="0" cap="none" spc="0" normalizeH="0" baseline="0" noProof="0">
                <a:ln>
                  <a:noFill/>
                </a:ln>
                <a:solidFill>
                  <a:srgbClr val="FFFFFF"/>
                </a:solidFill>
                <a:effectLst/>
                <a:uLnTx/>
                <a:uFillTx/>
                <a:latin typeface="Gill Sans"/>
                <a:ea typeface="Gill Sans"/>
                <a:cs typeface="Gill Sans"/>
                <a:sym typeface="Gill Sans"/>
              </a:rPr>
              <a:t>TABLE OF CONTENTS</a:t>
            </a:r>
            <a:endParaRPr kumimoji="0" sz="30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227" name="Google Shape;227;p39"/>
          <p:cNvSpPr txBox="1"/>
          <p:nvPr/>
        </p:nvSpPr>
        <p:spPr>
          <a:xfrm>
            <a:off x="549500" y="2268963"/>
            <a:ext cx="3531167" cy="353943"/>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How can VR support you and your clients in home care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228" name="Google Shape;228;p39"/>
          <p:cNvSpPr txBox="1"/>
          <p:nvPr/>
        </p:nvSpPr>
        <p:spPr>
          <a:xfrm>
            <a:off x="325706" y="3805963"/>
            <a:ext cx="8834943" cy="292388"/>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04 Self-Reflection Exercise</a:t>
            </a: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229" name="Google Shape;229;p39"/>
          <p:cNvSpPr txBox="1"/>
          <p:nvPr/>
        </p:nvSpPr>
        <p:spPr>
          <a:xfrm>
            <a:off x="549500" y="4170705"/>
            <a:ext cx="3531167" cy="200055"/>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Time for Self-Reflection!</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230" name="Google Shape;230;p39"/>
          <p:cNvSpPr txBox="1"/>
          <p:nvPr/>
        </p:nvSpPr>
        <p:spPr>
          <a:xfrm>
            <a:off x="549501" y="3233863"/>
            <a:ext cx="3531167" cy="200055"/>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About Livy Care</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Tree>
    <p:extLst>
      <p:ext uri="{BB962C8B-B14F-4D97-AF65-F5344CB8AC3E}">
        <p14:creationId xmlns:p14="http://schemas.microsoft.com/office/powerpoint/2010/main" val="15468567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34"/>
        <p:cNvGrpSpPr/>
        <p:nvPr/>
      </p:nvGrpSpPr>
      <p:grpSpPr>
        <a:xfrm>
          <a:off x="0" y="0"/>
          <a:ext cx="0" cy="0"/>
          <a:chOff x="0" y="0"/>
          <a:chExt cx="0" cy="0"/>
        </a:xfrm>
      </p:grpSpPr>
      <p:grpSp>
        <p:nvGrpSpPr>
          <p:cNvPr id="235" name="Google Shape;235;p40"/>
          <p:cNvGrpSpPr/>
          <p:nvPr/>
        </p:nvGrpSpPr>
        <p:grpSpPr>
          <a:xfrm>
            <a:off x="0" y="749145"/>
            <a:ext cx="9144000" cy="4394356"/>
            <a:chOff x="0" y="-38100"/>
            <a:chExt cx="4816593" cy="2314722"/>
          </a:xfrm>
        </p:grpSpPr>
        <p:sp>
          <p:nvSpPr>
            <p:cNvPr id="236" name="Google Shape;236;p40"/>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37" name="Google Shape;237;p40"/>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38" name="Google Shape;238;p4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39" name="Google Shape;239;p40"/>
          <p:cNvSpPr txBox="1"/>
          <p:nvPr/>
        </p:nvSpPr>
        <p:spPr>
          <a:xfrm>
            <a:off x="373612" y="1851408"/>
            <a:ext cx="6091446" cy="2262158"/>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4800" b="1" i="0" u="none" strike="noStrike" kern="0" cap="none" spc="0" normalizeH="0" baseline="0" noProof="0">
                <a:ln>
                  <a:noFill/>
                </a:ln>
                <a:solidFill>
                  <a:srgbClr val="595959"/>
                </a:solidFill>
                <a:effectLst/>
                <a:uLnTx/>
                <a:uFillTx/>
                <a:latin typeface="Arial"/>
                <a:ea typeface="Arial"/>
                <a:cs typeface="Arial"/>
                <a:sym typeface="Arial"/>
              </a:rPr>
              <a:t>What</a:t>
            </a:r>
            <a:r>
              <a:rPr kumimoji="0" lang="de" sz="4800" b="1" i="0" u="none" strike="noStrike" kern="0" cap="none" spc="0" normalizeH="0" baseline="0" noProof="0">
                <a:ln>
                  <a:noFill/>
                </a:ln>
                <a:solidFill>
                  <a:srgbClr val="379C73"/>
                </a:solidFill>
                <a:effectLst/>
                <a:uLnTx/>
                <a:uFillTx/>
                <a:latin typeface="Arial"/>
                <a:ea typeface="Arial"/>
                <a:cs typeface="Arial"/>
                <a:sym typeface="Arial"/>
              </a:rPr>
              <a:t> </a:t>
            </a:r>
            <a:r>
              <a:rPr kumimoji="0" lang="de" sz="4800" b="1" i="0" u="none" strike="noStrike" kern="0" cap="none" spc="0" normalizeH="0" baseline="0" noProof="0">
                <a:ln>
                  <a:noFill/>
                </a:ln>
                <a:solidFill>
                  <a:srgbClr val="595959"/>
                </a:solidFill>
                <a:effectLst/>
                <a:uLnTx/>
                <a:uFillTx/>
                <a:latin typeface="Arial"/>
                <a:ea typeface="Arial"/>
                <a:cs typeface="Arial"/>
                <a:sym typeface="Arial"/>
              </a:rPr>
              <a:t>can </a:t>
            </a:r>
            <a:r>
              <a:rPr kumimoji="0" lang="de" sz="4800" b="1" i="0" u="none" strike="noStrike" kern="0" cap="none" spc="0" normalizeH="0" baseline="0" noProof="0">
                <a:ln>
                  <a:noFill/>
                </a:ln>
                <a:solidFill>
                  <a:srgbClr val="379C73"/>
                </a:solidFill>
                <a:effectLst/>
                <a:uLnTx/>
                <a:uFillTx/>
                <a:latin typeface="Arial"/>
                <a:ea typeface="Arial"/>
                <a:cs typeface="Arial"/>
                <a:sym typeface="Arial"/>
              </a:rPr>
              <a:t>home-based technology</a:t>
            </a:r>
            <a:r>
              <a:rPr kumimoji="0" lang="de" sz="4800" b="1" i="0" u="none" strike="noStrike" kern="0" cap="none" spc="0" normalizeH="0" baseline="0" noProof="0">
                <a:ln>
                  <a:noFill/>
                </a:ln>
                <a:solidFill>
                  <a:srgbClr val="595959"/>
                </a:solidFill>
                <a:effectLst/>
                <a:uLnTx/>
                <a:uFillTx/>
                <a:latin typeface="Arial"/>
                <a:ea typeface="Arial"/>
                <a:cs typeface="Arial"/>
                <a:sym typeface="Arial"/>
              </a:rPr>
              <a:t> do for care</a:t>
            </a:r>
            <a:endParaRPr kumimoji="0" sz="4800" b="1"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240" name="Google Shape;240;p40"/>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241" name="Google Shape;241;p40"/>
          <p:cNvSpPr txBox="1"/>
          <p:nvPr/>
        </p:nvSpPr>
        <p:spPr>
          <a:xfrm>
            <a:off x="316600" y="174369"/>
            <a:ext cx="7927285" cy="53860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Home-based assistive technology for care recipients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1722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1"/>
          <p:cNvSpPr txBox="1"/>
          <p:nvPr/>
        </p:nvSpPr>
        <p:spPr>
          <a:xfrm>
            <a:off x="514350" y="1555570"/>
            <a:ext cx="8115300" cy="271459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As you have already learned in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Module 2</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home-based technology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greatly aids caregiving by automating daily tasks, enhancing safety with alert systems, and improving independence for care recipients.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ctr"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These advancements support caregivers with efficient task management and provide quick assistance, ensuring a safer and more comfortable living environment.</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247" name="Google Shape;247;p41"/>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What can home-based technology do for care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4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177627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52"/>
        <p:cNvGrpSpPr/>
        <p:nvPr/>
      </p:nvGrpSpPr>
      <p:grpSpPr>
        <a:xfrm>
          <a:off x="0" y="0"/>
          <a:ext cx="0" cy="0"/>
          <a:chOff x="0" y="0"/>
          <a:chExt cx="0" cy="0"/>
        </a:xfrm>
      </p:grpSpPr>
      <p:grpSp>
        <p:nvGrpSpPr>
          <p:cNvPr id="253" name="Google Shape;253;p42"/>
          <p:cNvGrpSpPr/>
          <p:nvPr/>
        </p:nvGrpSpPr>
        <p:grpSpPr>
          <a:xfrm>
            <a:off x="0" y="749145"/>
            <a:ext cx="9144000" cy="4394356"/>
            <a:chOff x="0" y="-38100"/>
            <a:chExt cx="4816593" cy="2314722"/>
          </a:xfrm>
        </p:grpSpPr>
        <p:sp>
          <p:nvSpPr>
            <p:cNvPr id="254" name="Google Shape;254;p42"/>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55" name="Google Shape;255;p42"/>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56" name="Google Shape;256;p4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57" name="Google Shape;257;p42"/>
          <p:cNvSpPr txBox="1"/>
          <p:nvPr/>
        </p:nvSpPr>
        <p:spPr>
          <a:xfrm>
            <a:off x="373612" y="1851408"/>
            <a:ext cx="6091446" cy="2262158"/>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4800" b="1" i="0" u="none" strike="noStrike" kern="0" cap="none" spc="0" normalizeH="0" baseline="0" noProof="0">
                <a:ln>
                  <a:noFill/>
                </a:ln>
                <a:solidFill>
                  <a:srgbClr val="595959"/>
                </a:solidFill>
                <a:effectLst/>
                <a:uLnTx/>
                <a:uFillTx/>
                <a:latin typeface="Arial"/>
                <a:ea typeface="Arial"/>
                <a:cs typeface="Arial"/>
                <a:sym typeface="Arial"/>
              </a:rPr>
              <a:t>What</a:t>
            </a:r>
            <a:r>
              <a:rPr kumimoji="0" lang="de" sz="4800" b="1" i="0" u="none" strike="noStrike" kern="0" cap="none" spc="0" normalizeH="0" baseline="0" noProof="0">
                <a:ln>
                  <a:noFill/>
                </a:ln>
                <a:solidFill>
                  <a:srgbClr val="379C73"/>
                </a:solidFill>
                <a:effectLst/>
                <a:uLnTx/>
                <a:uFillTx/>
                <a:latin typeface="Arial"/>
                <a:ea typeface="Arial"/>
                <a:cs typeface="Arial"/>
                <a:sym typeface="Arial"/>
              </a:rPr>
              <a:t> home-based technology</a:t>
            </a:r>
            <a:r>
              <a:rPr kumimoji="0" lang="de" sz="4800" b="1" i="0" u="none" strike="noStrike" kern="0" cap="none" spc="0" normalizeH="0" baseline="0" noProof="0">
                <a:ln>
                  <a:noFill/>
                </a:ln>
                <a:solidFill>
                  <a:srgbClr val="595959"/>
                </a:solidFill>
                <a:effectLst/>
                <a:uLnTx/>
                <a:uFillTx/>
                <a:latin typeface="Arial"/>
                <a:ea typeface="Arial"/>
                <a:cs typeface="Arial"/>
                <a:sym typeface="Arial"/>
              </a:rPr>
              <a:t> can clients use</a:t>
            </a:r>
            <a:endParaRPr kumimoji="0" sz="4800" b="1"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258" name="Google Shape;258;p42"/>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259" name="Google Shape;259;p42"/>
          <p:cNvSpPr txBox="1"/>
          <p:nvPr/>
        </p:nvSpPr>
        <p:spPr>
          <a:xfrm>
            <a:off x="316600" y="174369"/>
            <a:ext cx="7927285" cy="53860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Home-based assistive technology for care recipients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217042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3"/>
          <p:cNvSpPr txBox="1"/>
          <p:nvPr/>
        </p:nvSpPr>
        <p:spPr>
          <a:xfrm>
            <a:off x="514350" y="1383292"/>
            <a:ext cx="8115300" cy="3447098"/>
          </a:xfrm>
          <a:prstGeom prst="rect">
            <a:avLst/>
          </a:prstGeom>
          <a:noFill/>
          <a:ln>
            <a:noFill/>
          </a:ln>
        </p:spPr>
        <p:txBody>
          <a:bodyPr spcFirstLastPara="1" wrap="square" lIns="0" tIns="0" rIns="0" bIns="0" anchor="t" anchorCtr="0">
            <a:spAutoFit/>
          </a:bodyPr>
          <a:lstStyle/>
          <a:p>
            <a:pPr marL="1270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As a care worker, knowing the right home technology can make a big difference for your clients.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270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a:p>
            <a:pPr marL="1270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Here are some options to help make their daily lives a bit easier and allow for more independence.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270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a:p>
            <a:pPr marL="12700" marR="0" lvl="0" indent="0" algn="ctr" defTabSz="914400" rtl="0" eaLnBrk="1" fontAlgn="auto" latinLnBrk="0" hangingPunct="1">
              <a:lnSpc>
                <a:spcPct val="140011"/>
              </a:lnSpc>
              <a:spcBef>
                <a:spcPts val="0"/>
              </a:spcBef>
              <a:spcAft>
                <a:spcPts val="0"/>
              </a:spcAft>
              <a:buClr>
                <a:srgbClr val="000000"/>
              </a:buClr>
              <a:buSzTx/>
              <a:buFont typeface="Arial"/>
              <a:buNone/>
              <a:tabLst/>
              <a:defRPr/>
            </a:pPr>
            <a:r>
              <a:rPr kumimoji="0" lang="de" sz="2000" b="1" i="0" u="none" strike="noStrike" kern="0" cap="none" spc="0" normalizeH="0" baseline="0" noProof="0">
                <a:ln>
                  <a:noFill/>
                </a:ln>
                <a:solidFill>
                  <a:srgbClr val="339966"/>
                </a:solidFill>
                <a:effectLst/>
                <a:uLnTx/>
                <a:uFillTx/>
                <a:latin typeface="Arial"/>
                <a:ea typeface="Arial"/>
                <a:cs typeface="Arial"/>
                <a:sym typeface="Arial"/>
              </a:rPr>
              <a:t>We’ll go over how these tools work, so you can be there to help your clients use them effectively!</a:t>
            </a:r>
            <a:endParaRPr kumimoji="0" sz="2200" b="1" i="0" u="none" strike="noStrike" kern="0" cap="none" spc="0" normalizeH="0" baseline="0" noProof="0">
              <a:ln>
                <a:noFill/>
              </a:ln>
              <a:solidFill>
                <a:srgbClr val="339966"/>
              </a:solidFill>
              <a:effectLst/>
              <a:uLnTx/>
              <a:uFillTx/>
              <a:latin typeface="Arial"/>
              <a:ea typeface="Arial"/>
              <a:cs typeface="Arial"/>
              <a:sym typeface="Arial"/>
            </a:endParaRPr>
          </a:p>
        </p:txBody>
      </p:sp>
      <p:sp>
        <p:nvSpPr>
          <p:cNvPr id="265" name="Google Shape;265;p43"/>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What home-based technology can clients use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66;p4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21956171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4"/>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What home-based technology can clients use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72;p4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73" name="Google Shape;273;p44"/>
          <p:cNvSpPr txBox="1"/>
          <p:nvPr/>
        </p:nvSpPr>
        <p:spPr>
          <a:xfrm>
            <a:off x="514350" y="1903941"/>
            <a:ext cx="4567859" cy="2336890"/>
          </a:xfrm>
          <a:prstGeom prst="rect">
            <a:avLst/>
          </a:prstGeom>
          <a:noFill/>
          <a:ln>
            <a:noFill/>
          </a:ln>
        </p:spPr>
        <p:txBody>
          <a:bodyPr spcFirstLastPara="1" wrap="square" lIns="0" tIns="0" rIns="0" bIns="0" anchor="t" anchorCtr="0">
            <a:spAutoFit/>
          </a:bodyPr>
          <a:lstStyle/>
          <a:p>
            <a:pPr marL="1270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500" b="0" i="0" u="none" strike="noStrike" kern="0" cap="none" spc="0" normalizeH="0" baseline="0" noProof="0">
                <a:ln>
                  <a:noFill/>
                </a:ln>
                <a:solidFill>
                  <a:srgbClr val="595959"/>
                </a:solidFill>
                <a:effectLst/>
                <a:uLnTx/>
                <a:uFillTx/>
                <a:latin typeface="Arial"/>
                <a:ea typeface="Arial"/>
                <a:cs typeface="Arial"/>
                <a:sym typeface="Arial"/>
              </a:rPr>
              <a:t>Smart lighting systems, especially those with voice activation, can greatly benefit elderly individuals by allowing them to adjust lighting without physical switches, providing ease of use and the ability to control their environment through an app remotely, thereby enhancing their comfort and autonomy at home.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274" name="Google Shape;274;p44"/>
          <p:cNvPicPr preferRelativeResize="0"/>
          <p:nvPr/>
        </p:nvPicPr>
        <p:blipFill rotWithShape="1">
          <a:blip r:embed="rId4">
            <a:alphaModFix/>
          </a:blip>
          <a:srcRect/>
          <a:stretch/>
        </p:blipFill>
        <p:spPr>
          <a:xfrm>
            <a:off x="5387390" y="2120348"/>
            <a:ext cx="3388034" cy="1904075"/>
          </a:xfrm>
          <a:prstGeom prst="rect">
            <a:avLst/>
          </a:prstGeom>
          <a:noFill/>
          <a:ln>
            <a:noFill/>
          </a:ln>
        </p:spPr>
      </p:pic>
      <p:sp>
        <p:nvSpPr>
          <p:cNvPr id="275" name="Google Shape;275;p44"/>
          <p:cNvSpPr/>
          <p:nvPr/>
        </p:nvSpPr>
        <p:spPr>
          <a:xfrm>
            <a:off x="408332" y="4349575"/>
            <a:ext cx="8581035" cy="351411"/>
          </a:xfrm>
          <a:prstGeom prst="rect">
            <a:avLst/>
          </a:prstGeom>
          <a:noFill/>
          <a:ln>
            <a:noFill/>
          </a:ln>
        </p:spPr>
        <p:txBody>
          <a:bodyPr spcFirstLastPara="1" wrap="square" lIns="45725" tIns="22850" rIns="45725" bIns="22850" anchor="t" anchorCtr="0">
            <a:noAutofit/>
          </a:bodyPr>
          <a:lstStyle/>
          <a:p>
            <a:pPr marL="1270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Besides, it is also possible to set up certain times when the lights will go on and off every day.</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276" name="Google Shape;276;p44"/>
          <p:cNvSpPr txBox="1"/>
          <p:nvPr/>
        </p:nvSpPr>
        <p:spPr>
          <a:xfrm>
            <a:off x="6559826" y="4133168"/>
            <a:ext cx="1364974" cy="153889"/>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Image by Horizon Services</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277" name="Google Shape;277;p44"/>
          <p:cNvSpPr/>
          <p:nvPr/>
        </p:nvSpPr>
        <p:spPr>
          <a:xfrm>
            <a:off x="3251753" y="1144083"/>
            <a:ext cx="2403863" cy="389562"/>
          </a:xfrm>
          <a:prstGeom prst="rect">
            <a:avLst/>
          </a:prstGeom>
          <a:noFill/>
          <a:ln>
            <a:noFill/>
          </a:ln>
        </p:spPr>
        <p:txBody>
          <a:bodyPr spcFirstLastPara="1" wrap="square" lIns="45725" tIns="22850" rIns="45725" bIns="22850" anchor="t" anchorCtr="0">
            <a:noAutofit/>
          </a:bodyPr>
          <a:lstStyle/>
          <a:p>
            <a:pPr marL="12700" marR="0" lvl="0" indent="0" algn="ctr"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FFC000"/>
                </a:solidFill>
                <a:effectLst/>
                <a:uLnTx/>
                <a:uFillTx/>
                <a:latin typeface="Arial"/>
                <a:ea typeface="Arial"/>
                <a:cs typeface="Arial"/>
                <a:sym typeface="Arial"/>
              </a:rPr>
              <a:t>Smart Light Systems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276808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5"/>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What home-based technology can clients use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83;p4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84" name="Google Shape;284;p45"/>
          <p:cNvSpPr txBox="1"/>
          <p:nvPr/>
        </p:nvSpPr>
        <p:spPr>
          <a:xfrm>
            <a:off x="421585" y="1242475"/>
            <a:ext cx="8115300" cy="2650800"/>
          </a:xfrm>
          <a:prstGeom prst="rect">
            <a:avLst/>
          </a:prstGeom>
          <a:noFill/>
          <a:ln>
            <a:noFill/>
          </a:ln>
        </p:spPr>
        <p:txBody>
          <a:bodyPr spcFirstLastPara="1" wrap="square" lIns="0" tIns="0" rIns="0" bIns="0" anchor="t" anchorCtr="0">
            <a:spAutoFit/>
          </a:bodyPr>
          <a:lstStyle/>
          <a:p>
            <a:pPr marL="12700" marR="0" lvl="0" indent="0" algn="ctr"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FFC000"/>
                </a:solidFill>
                <a:effectLst/>
                <a:uLnTx/>
                <a:uFillTx/>
                <a:latin typeface="Arial"/>
                <a:ea typeface="Arial"/>
                <a:cs typeface="Arial"/>
                <a:sym typeface="Arial"/>
              </a:rPr>
              <a:t>Smart Light Systems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de" sz="1500" b="0" i="0" u="none" strike="noStrike" kern="0" cap="none" spc="0" normalizeH="0" baseline="0" noProof="0">
                <a:ln>
                  <a:noFill/>
                </a:ln>
                <a:solidFill>
                  <a:srgbClr val="595959"/>
                </a:solidFill>
                <a:effectLst/>
                <a:uLnTx/>
                <a:uFillTx/>
                <a:latin typeface="Arial"/>
                <a:ea typeface="Arial"/>
                <a:cs typeface="Arial"/>
                <a:sym typeface="Arial"/>
              </a:rPr>
              <a:t>There are various apps that can be used for smart light at home.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270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595959"/>
              </a:solidFill>
              <a:effectLst/>
              <a:uLnTx/>
              <a:uFillTx/>
              <a:latin typeface="Arial"/>
              <a:ea typeface="Arial"/>
              <a:cs typeface="Arial"/>
              <a:sym typeface="Arial"/>
            </a:endParaRPr>
          </a:p>
          <a:p>
            <a:pPr marL="1270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de" sz="1500" b="0" i="0" u="none" strike="noStrike" kern="0" cap="none" spc="0" normalizeH="0" baseline="0" noProof="0">
                <a:ln>
                  <a:noFill/>
                </a:ln>
                <a:solidFill>
                  <a:srgbClr val="595959"/>
                </a:solidFill>
                <a:effectLst/>
                <a:uLnTx/>
                <a:uFillTx/>
                <a:latin typeface="Arial"/>
                <a:ea typeface="Arial"/>
                <a:cs typeface="Arial"/>
                <a:sym typeface="Arial"/>
              </a:rPr>
              <a:t>The following video helps you to understand how automatic light systems work through the use of an App (</a:t>
            </a:r>
            <a:r>
              <a:rPr kumimoji="0" lang="de" sz="1500" b="0" i="0" u="none" strike="noStrike" kern="0" cap="none" spc="0" normalizeH="0" baseline="0" noProof="0">
                <a:ln>
                  <a:noFill/>
                </a:ln>
                <a:solidFill>
                  <a:srgbClr val="339966"/>
                </a:solidFill>
                <a:effectLst/>
                <a:uLnTx/>
                <a:uFillTx/>
                <a:latin typeface="Arial"/>
                <a:ea typeface="Arial"/>
                <a:cs typeface="Arial"/>
                <a:sym typeface="Arial"/>
              </a:rPr>
              <a:t>Philips HUE</a:t>
            </a:r>
            <a:r>
              <a:rPr kumimoji="0" lang="de" sz="1500" b="0" i="0" u="none" strike="noStrike" kern="0" cap="none" spc="0" normalizeH="0" baseline="0" noProof="0">
                <a:ln>
                  <a:noFill/>
                </a:ln>
                <a:solidFill>
                  <a:srgbClr val="595959"/>
                </a:solidFill>
                <a:effectLst/>
                <a:uLnTx/>
                <a:uFillTx/>
                <a:latin typeface="Arial"/>
                <a:ea typeface="Arial"/>
                <a:cs typeface="Arial"/>
                <a:sym typeface="Arial"/>
              </a:rPr>
              <a: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270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595959"/>
              </a:solidFill>
              <a:effectLst/>
              <a:uLnTx/>
              <a:uFillTx/>
              <a:latin typeface="Arial"/>
              <a:ea typeface="Arial"/>
              <a:cs typeface="Arial"/>
              <a:sym typeface="Arial"/>
            </a:endParaRPr>
          </a:p>
          <a:p>
            <a:pPr marL="1270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5" name="Google Shape;285;p45"/>
          <p:cNvSpPr/>
          <p:nvPr/>
        </p:nvSpPr>
        <p:spPr>
          <a:xfrm>
            <a:off x="2602428" y="4659588"/>
            <a:ext cx="3753600" cy="217800"/>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900" b="1" i="0" u="none" strike="noStrike" kern="0" cap="none" spc="0" normalizeH="0" baseline="0" noProof="0">
                <a:ln>
                  <a:noFill/>
                </a:ln>
                <a:solidFill>
                  <a:srgbClr val="000000"/>
                </a:solidFill>
                <a:effectLst/>
                <a:uLnTx/>
                <a:uFillTx/>
                <a:latin typeface="Arial"/>
                <a:ea typeface="Arial"/>
                <a:cs typeface="Arial"/>
                <a:sym typeface="Arial"/>
              </a:rPr>
              <a:t>How to turn your smart lights on automatically when you get home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286" name="Google Shape;286;p45" descr="You'll never walk into a dark house again.&#10;&#10;How to pick the best LED light bulb for every room in your house https://cnet.co/2PKPXyv&#10;&#10;Subscribe to CNET: https://www.youtube.com/user/cnettv&#10;Check out our playlists: https://www.youtube.com/user/CNETTV/playlists&#10;Download the new CNET app: https://cnet.app.link/GWuXq8ExzG&#10;Like us on Facebook: https://www.facebook.com/cnet&#10;Follow us on Twitter: https://www.twitter.com/cnet&#10;Follow us on Instagram: http://bit.ly/2icCYYm&#10;&#10;#smarthome #smarthomes #lighting" title="How to turn your smart lights on automatically when you get home">
            <a:hlinkClick r:id="rId4"/>
          </p:cNvPr>
          <p:cNvPicPr preferRelativeResize="0"/>
          <p:nvPr/>
        </p:nvPicPr>
        <p:blipFill>
          <a:blip r:embed="rId5">
            <a:alphaModFix/>
          </a:blip>
          <a:stretch>
            <a:fillRect/>
          </a:stretch>
        </p:blipFill>
        <p:spPr>
          <a:xfrm>
            <a:off x="2955225" y="2839925"/>
            <a:ext cx="3048000" cy="1714500"/>
          </a:xfrm>
          <a:prstGeom prst="rect">
            <a:avLst/>
          </a:prstGeom>
          <a:noFill/>
          <a:ln>
            <a:noFill/>
          </a:ln>
        </p:spPr>
      </p:pic>
    </p:spTree>
    <p:extLst>
      <p:ext uri="{BB962C8B-B14F-4D97-AF65-F5344CB8AC3E}">
        <p14:creationId xmlns:p14="http://schemas.microsoft.com/office/powerpoint/2010/main" val="86659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fade">
                                      <p:cBhvr>
                                        <p:cTn id="7" dur="10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6"/>
          <p:cNvSpPr txBox="1"/>
          <p:nvPr/>
        </p:nvSpPr>
        <p:spPr>
          <a:xfrm>
            <a:off x="421585" y="736190"/>
            <a:ext cx="8115300" cy="4696671"/>
          </a:xfrm>
          <a:prstGeom prst="rect">
            <a:avLst/>
          </a:prstGeom>
          <a:noFill/>
          <a:ln>
            <a:noFill/>
          </a:ln>
        </p:spPr>
        <p:txBody>
          <a:bodyPr spcFirstLastPara="1" wrap="square" lIns="0" tIns="0" rIns="0" bIns="0" anchor="t" anchorCtr="0">
            <a:spAutoFit/>
          </a:bodyPr>
          <a:lstStyle/>
          <a:p>
            <a:pPr marL="12700" marR="0" lvl="0" indent="0" algn="ctr" defTabSz="914400" rtl="0" eaLnBrk="1" fontAlgn="auto" latinLnBrk="0" hangingPunct="1">
              <a:lnSpc>
                <a:spcPct val="140011"/>
              </a:lnSpc>
              <a:spcBef>
                <a:spcPts val="0"/>
              </a:spcBef>
              <a:spcAft>
                <a:spcPts val="0"/>
              </a:spcAft>
              <a:buClr>
                <a:srgbClr val="000000"/>
              </a:buClr>
              <a:buSzTx/>
              <a:buFont typeface="Arial"/>
              <a:buNone/>
              <a:tabLst/>
              <a:defRPr/>
            </a:pPr>
            <a:endParaRPr kumimoji="0" sz="1500" b="1" i="0" u="none" strike="noStrike" kern="0" cap="none" spc="0" normalizeH="0" baseline="0" noProof="0">
              <a:ln>
                <a:noFill/>
              </a:ln>
              <a:solidFill>
                <a:srgbClr val="FFC000"/>
              </a:solidFill>
              <a:effectLst/>
              <a:uLnTx/>
              <a:uFillTx/>
              <a:latin typeface="Arial"/>
              <a:ea typeface="Arial"/>
              <a:cs typeface="Arial"/>
              <a:sym typeface="Arial"/>
            </a:endParaRPr>
          </a:p>
          <a:p>
            <a:pPr marL="12700" marR="0" lvl="0" indent="0" algn="ctr"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FFC000"/>
                </a:solidFill>
                <a:effectLst/>
                <a:uLnTx/>
                <a:uFillTx/>
                <a:latin typeface="Arial"/>
                <a:ea typeface="Arial"/>
                <a:cs typeface="Arial"/>
                <a:sym typeface="Arial"/>
              </a:rPr>
              <a:t>Smart Light Systems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2700" marR="0" lvl="0" indent="0" algn="ctr" defTabSz="914400" rtl="0" eaLnBrk="1" fontAlgn="auto" latinLnBrk="0" hangingPunct="1">
              <a:lnSpc>
                <a:spcPct val="140011"/>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FFC000"/>
              </a:solidFill>
              <a:effectLst/>
              <a:uLnTx/>
              <a:uFillTx/>
              <a:latin typeface="Arial"/>
              <a:ea typeface="Arial"/>
              <a:cs typeface="Arial"/>
              <a:sym typeface="Arial"/>
            </a:endParaRPr>
          </a:p>
          <a:p>
            <a:pPr marL="1270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400" b="1" i="0" u="none" strike="noStrike" kern="0" cap="none" spc="0" normalizeH="0" baseline="0" noProof="0">
                <a:ln>
                  <a:noFill/>
                </a:ln>
                <a:solidFill>
                  <a:srgbClr val="339966"/>
                </a:solidFill>
                <a:effectLst/>
                <a:uLnTx/>
                <a:uFillTx/>
                <a:latin typeface="Arial"/>
                <a:ea typeface="Arial"/>
                <a:cs typeface="Arial"/>
                <a:sym typeface="Arial"/>
              </a:rPr>
              <a:t>How can this help a client?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270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595959"/>
                </a:solidFill>
                <a:effectLst/>
                <a:uLnTx/>
                <a:uFillTx/>
                <a:latin typeface="Arial"/>
                <a:ea typeface="Arial"/>
                <a:cs typeface="Arial"/>
                <a:sym typeface="Arial"/>
              </a:rPr>
              <a:t>Margaret, an elderly woman with limited mobility, finds it difficult to reach for light switches around her home. To ease her daily routine, she has a </a:t>
            </a:r>
            <a:r>
              <a:rPr kumimoji="0" lang="de" sz="1400" b="1" i="0" u="none" strike="noStrike" kern="0" cap="none" spc="0" normalizeH="0" baseline="0" noProof="0">
                <a:ln>
                  <a:noFill/>
                </a:ln>
                <a:solidFill>
                  <a:srgbClr val="339966"/>
                </a:solidFill>
                <a:effectLst/>
                <a:uLnTx/>
                <a:uFillTx/>
                <a:latin typeface="Arial"/>
                <a:ea typeface="Arial"/>
                <a:cs typeface="Arial"/>
                <a:sym typeface="Arial"/>
              </a:rPr>
              <a:t>smart lighting system installed </a:t>
            </a:r>
            <a:r>
              <a:rPr kumimoji="0" lang="de" sz="1400" b="0" i="0" u="none" strike="noStrike" kern="0" cap="none" spc="0" normalizeH="0" baseline="0" noProof="0">
                <a:ln>
                  <a:noFill/>
                </a:ln>
                <a:solidFill>
                  <a:srgbClr val="595959"/>
                </a:solidFill>
                <a:effectLst/>
                <a:uLnTx/>
                <a:uFillTx/>
                <a:latin typeface="Arial"/>
                <a:ea typeface="Arial"/>
                <a:cs typeface="Arial"/>
                <a:sym typeface="Arial"/>
              </a:rPr>
              <a:t>that is controlled through an intuitive app on her phone. Now, when she needs to light a room, she doesn't have to move an inch; she can simply tap on her phone to illuminate any area of her house.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270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595959"/>
              </a:solidFill>
              <a:effectLst/>
              <a:uLnTx/>
              <a:uFillTx/>
              <a:latin typeface="Arial"/>
              <a:ea typeface="Arial"/>
              <a:cs typeface="Arial"/>
              <a:sym typeface="Arial"/>
            </a:endParaRPr>
          </a:p>
          <a:p>
            <a:pPr marL="1270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595959"/>
                </a:solidFill>
                <a:effectLst/>
                <a:uLnTx/>
                <a:uFillTx/>
                <a:latin typeface="Arial"/>
                <a:ea typeface="Arial"/>
                <a:cs typeface="Arial"/>
                <a:sym typeface="Arial"/>
              </a:rPr>
              <a:t>If she's settled in bed and realizes she left the kitchen lights on, a quick swipe on her screen turns them off. This control at her fingertips not only </a:t>
            </a:r>
            <a:r>
              <a:rPr kumimoji="0" lang="de" sz="1400" b="1" i="0" u="none" strike="noStrike" kern="0" cap="none" spc="0" normalizeH="0" baseline="0" noProof="0">
                <a:ln>
                  <a:noFill/>
                </a:ln>
                <a:solidFill>
                  <a:srgbClr val="339966"/>
                </a:solidFill>
                <a:effectLst/>
                <a:uLnTx/>
                <a:uFillTx/>
                <a:latin typeface="Arial"/>
                <a:ea typeface="Arial"/>
                <a:cs typeface="Arial"/>
                <a:sym typeface="Arial"/>
              </a:rPr>
              <a:t>minimises her risk of falls during the night </a:t>
            </a:r>
            <a:r>
              <a:rPr kumimoji="0" lang="de" sz="1400" b="0" i="0" u="none" strike="noStrike" kern="0" cap="none" spc="0" normalizeH="0" baseline="0" noProof="0">
                <a:ln>
                  <a:noFill/>
                </a:ln>
                <a:solidFill>
                  <a:srgbClr val="595959"/>
                </a:solidFill>
                <a:effectLst/>
                <a:uLnTx/>
                <a:uFillTx/>
                <a:latin typeface="Arial"/>
                <a:ea typeface="Arial"/>
                <a:cs typeface="Arial"/>
                <a:sym typeface="Arial"/>
              </a:rPr>
              <a:t>but also </a:t>
            </a:r>
            <a:r>
              <a:rPr kumimoji="0" lang="de" sz="1400" b="1" i="0" u="none" strike="noStrike" kern="0" cap="none" spc="0" normalizeH="0" baseline="0" noProof="0">
                <a:ln>
                  <a:noFill/>
                </a:ln>
                <a:solidFill>
                  <a:srgbClr val="339966"/>
                </a:solidFill>
                <a:effectLst/>
                <a:uLnTx/>
                <a:uFillTx/>
                <a:latin typeface="Arial"/>
                <a:ea typeface="Arial"/>
                <a:cs typeface="Arial"/>
                <a:sym typeface="Arial"/>
              </a:rPr>
              <a:t>empowers her with a sense of independence and reassurance </a:t>
            </a:r>
            <a:r>
              <a:rPr kumimoji="0" lang="de" sz="1400" b="0" i="0" u="none" strike="noStrike" kern="0" cap="none" spc="0" normalizeH="0" baseline="0" noProof="0">
                <a:ln>
                  <a:noFill/>
                </a:ln>
                <a:solidFill>
                  <a:srgbClr val="595959"/>
                </a:solidFill>
                <a:effectLst/>
                <a:uLnTx/>
                <a:uFillTx/>
                <a:latin typeface="Arial"/>
                <a:ea typeface="Arial"/>
                <a:cs typeface="Arial"/>
                <a:sym typeface="Arial"/>
              </a:rPr>
              <a:t>in her daily life.</a:t>
            </a:r>
            <a:endParaRPr kumimoji="0" sz="1400" b="0" i="0" u="none" strike="noStrike" kern="0" cap="none" spc="0" normalizeH="0" baseline="0" noProof="0">
              <a:ln>
                <a:noFill/>
              </a:ln>
              <a:solidFill>
                <a:srgbClr val="595959"/>
              </a:solidFill>
              <a:effectLst/>
              <a:uLnTx/>
              <a:uFillTx/>
              <a:latin typeface="Arial"/>
              <a:ea typeface="Arial"/>
              <a:cs typeface="Arial"/>
              <a:sym typeface="Arial"/>
            </a:endParaRPr>
          </a:p>
          <a:p>
            <a:pPr marL="1270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500"/>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2" name="Google Shape;292;p46"/>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What home-based technology can clients use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4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2984660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7"/>
          <p:cNvSpPr txBox="1"/>
          <p:nvPr/>
        </p:nvSpPr>
        <p:spPr>
          <a:xfrm>
            <a:off x="421585" y="736190"/>
            <a:ext cx="8115300" cy="4696671"/>
          </a:xfrm>
          <a:prstGeom prst="rect">
            <a:avLst/>
          </a:prstGeom>
          <a:noFill/>
          <a:ln>
            <a:noFill/>
          </a:ln>
        </p:spPr>
        <p:txBody>
          <a:bodyPr spcFirstLastPara="1" wrap="square" lIns="0" tIns="0" rIns="0" bIns="0" anchor="t" anchorCtr="0">
            <a:spAutoFit/>
          </a:bodyPr>
          <a:lstStyle/>
          <a:p>
            <a:pPr marL="12700" marR="0" lvl="0" indent="0" algn="ctr" defTabSz="914400" rtl="0" eaLnBrk="1" fontAlgn="auto" latinLnBrk="0" hangingPunct="1">
              <a:lnSpc>
                <a:spcPct val="140011"/>
              </a:lnSpc>
              <a:spcBef>
                <a:spcPts val="0"/>
              </a:spcBef>
              <a:spcAft>
                <a:spcPts val="0"/>
              </a:spcAft>
              <a:buClr>
                <a:srgbClr val="000000"/>
              </a:buClr>
              <a:buSzTx/>
              <a:buFont typeface="Arial"/>
              <a:buNone/>
              <a:tabLst/>
              <a:defRPr/>
            </a:pPr>
            <a:endParaRPr kumimoji="0" sz="1500" b="1" i="0" u="none" strike="noStrike" kern="0" cap="none" spc="0" normalizeH="0" baseline="0" noProof="0">
              <a:ln>
                <a:noFill/>
              </a:ln>
              <a:solidFill>
                <a:srgbClr val="FFC000"/>
              </a:solidFill>
              <a:effectLst/>
              <a:uLnTx/>
              <a:uFillTx/>
              <a:latin typeface="Arial"/>
              <a:ea typeface="Arial"/>
              <a:cs typeface="Arial"/>
              <a:sym typeface="Arial"/>
            </a:endParaRPr>
          </a:p>
          <a:p>
            <a:pPr marL="12700" marR="0" lvl="0" indent="0" algn="ctr"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FFC000"/>
                </a:solidFill>
                <a:effectLst/>
                <a:uLnTx/>
                <a:uFillTx/>
                <a:latin typeface="Arial"/>
                <a:ea typeface="Arial"/>
                <a:cs typeface="Arial"/>
                <a:sym typeface="Arial"/>
              </a:rPr>
              <a:t>Smart Light Systems,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2700" marR="0" lvl="0" indent="0" algn="ctr" defTabSz="914400" rtl="0" eaLnBrk="1" fontAlgn="auto" latinLnBrk="0" hangingPunct="1">
              <a:lnSpc>
                <a:spcPct val="140011"/>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FFC000"/>
              </a:solidFill>
              <a:effectLst/>
              <a:uLnTx/>
              <a:uFillTx/>
              <a:latin typeface="Arial"/>
              <a:ea typeface="Arial"/>
              <a:cs typeface="Arial"/>
              <a:sym typeface="Arial"/>
            </a:endParaRPr>
          </a:p>
          <a:p>
            <a:pPr marL="1270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400" b="1" i="0" u="none" strike="noStrike" kern="0" cap="none" spc="0" normalizeH="0" baseline="0" noProof="0">
                <a:ln>
                  <a:noFill/>
                </a:ln>
                <a:solidFill>
                  <a:srgbClr val="339966"/>
                </a:solidFill>
                <a:effectLst/>
                <a:uLnTx/>
                <a:uFillTx/>
                <a:latin typeface="Arial"/>
                <a:ea typeface="Arial"/>
                <a:cs typeface="Arial"/>
                <a:sym typeface="Arial"/>
              </a:rPr>
              <a:t>How can this help a client?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270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595959"/>
                </a:solidFill>
                <a:effectLst/>
                <a:uLnTx/>
                <a:uFillTx/>
                <a:latin typeface="Arial"/>
                <a:ea typeface="Arial"/>
                <a:cs typeface="Arial"/>
                <a:sym typeface="Arial"/>
              </a:rPr>
              <a:t>Margaret, an elderly woman with limited mobility, finds it cumbersome to reach for light switches around her home. To ease her daily routine, she has a </a:t>
            </a:r>
            <a:r>
              <a:rPr kumimoji="0" lang="de" sz="1400" b="1" i="0" u="none" strike="noStrike" kern="0" cap="none" spc="0" normalizeH="0" baseline="0" noProof="0">
                <a:ln>
                  <a:noFill/>
                </a:ln>
                <a:solidFill>
                  <a:srgbClr val="339966"/>
                </a:solidFill>
                <a:effectLst/>
                <a:uLnTx/>
                <a:uFillTx/>
                <a:latin typeface="Arial"/>
                <a:ea typeface="Arial"/>
                <a:cs typeface="Arial"/>
                <a:sym typeface="Arial"/>
              </a:rPr>
              <a:t>smart lighting system installed </a:t>
            </a:r>
            <a:r>
              <a:rPr kumimoji="0" lang="de" sz="1400" b="0" i="0" u="none" strike="noStrike" kern="0" cap="none" spc="0" normalizeH="0" baseline="0" noProof="0">
                <a:ln>
                  <a:noFill/>
                </a:ln>
                <a:solidFill>
                  <a:srgbClr val="595959"/>
                </a:solidFill>
                <a:effectLst/>
                <a:uLnTx/>
                <a:uFillTx/>
                <a:latin typeface="Arial"/>
                <a:ea typeface="Arial"/>
                <a:cs typeface="Arial"/>
                <a:sym typeface="Arial"/>
              </a:rPr>
              <a:t>that is controlled through an intuitive app on her tablet. Now, when she needs to light a room, she doesn't have to move an inch; she can simply tap on her tablet to illuminate any area of her house.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270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595959"/>
              </a:solidFill>
              <a:effectLst/>
              <a:uLnTx/>
              <a:uFillTx/>
              <a:latin typeface="Arial"/>
              <a:ea typeface="Arial"/>
              <a:cs typeface="Arial"/>
              <a:sym typeface="Arial"/>
            </a:endParaRPr>
          </a:p>
          <a:p>
            <a:pPr marL="1270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595959"/>
                </a:solidFill>
                <a:effectLst/>
                <a:uLnTx/>
                <a:uFillTx/>
                <a:latin typeface="Arial"/>
                <a:ea typeface="Arial"/>
                <a:cs typeface="Arial"/>
                <a:sym typeface="Arial"/>
              </a:rPr>
              <a:t>If she's settled in bed and realises she left the kitchen lights on, a quick swipe on her screen turns them off. This control at her fingertips not only </a:t>
            </a:r>
            <a:r>
              <a:rPr kumimoji="0" lang="de" sz="1400" b="1" i="0" u="none" strike="noStrike" kern="0" cap="none" spc="0" normalizeH="0" baseline="0" noProof="0">
                <a:ln>
                  <a:noFill/>
                </a:ln>
                <a:solidFill>
                  <a:srgbClr val="339966"/>
                </a:solidFill>
                <a:effectLst/>
                <a:uLnTx/>
                <a:uFillTx/>
                <a:latin typeface="Arial"/>
                <a:ea typeface="Arial"/>
                <a:cs typeface="Arial"/>
                <a:sym typeface="Arial"/>
              </a:rPr>
              <a:t>minimises her risk of falls during the night </a:t>
            </a:r>
            <a:r>
              <a:rPr kumimoji="0" lang="de" sz="1400" b="0" i="0" u="none" strike="noStrike" kern="0" cap="none" spc="0" normalizeH="0" baseline="0" noProof="0">
                <a:ln>
                  <a:noFill/>
                </a:ln>
                <a:solidFill>
                  <a:srgbClr val="595959"/>
                </a:solidFill>
                <a:effectLst/>
                <a:uLnTx/>
                <a:uFillTx/>
                <a:latin typeface="Arial"/>
                <a:ea typeface="Arial"/>
                <a:cs typeface="Arial"/>
                <a:sym typeface="Arial"/>
              </a:rPr>
              <a:t>but also </a:t>
            </a:r>
            <a:r>
              <a:rPr kumimoji="0" lang="de" sz="1400" b="1" i="0" u="none" strike="noStrike" kern="0" cap="none" spc="0" normalizeH="0" baseline="0" noProof="0">
                <a:ln>
                  <a:noFill/>
                </a:ln>
                <a:solidFill>
                  <a:srgbClr val="339966"/>
                </a:solidFill>
                <a:effectLst/>
                <a:uLnTx/>
                <a:uFillTx/>
                <a:latin typeface="Arial"/>
                <a:ea typeface="Arial"/>
                <a:cs typeface="Arial"/>
                <a:sym typeface="Arial"/>
              </a:rPr>
              <a:t>empowers her with a sense of independence and reassurance </a:t>
            </a:r>
            <a:r>
              <a:rPr kumimoji="0" lang="de" sz="1400" b="0" i="0" u="none" strike="noStrike" kern="0" cap="none" spc="0" normalizeH="0" baseline="0" noProof="0">
                <a:ln>
                  <a:noFill/>
                </a:ln>
                <a:solidFill>
                  <a:srgbClr val="595959"/>
                </a:solidFill>
                <a:effectLst/>
                <a:uLnTx/>
                <a:uFillTx/>
                <a:latin typeface="Arial"/>
                <a:ea typeface="Arial"/>
                <a:cs typeface="Arial"/>
                <a:sym typeface="Arial"/>
              </a:rPr>
              <a:t>in her daily life.</a:t>
            </a:r>
            <a:endParaRPr kumimoji="0" sz="1400" b="0" i="0" u="none" strike="noStrike" kern="0" cap="none" spc="0" normalizeH="0" baseline="0" noProof="0">
              <a:ln>
                <a:noFill/>
              </a:ln>
              <a:solidFill>
                <a:srgbClr val="595959"/>
              </a:solidFill>
              <a:effectLst/>
              <a:uLnTx/>
              <a:uFillTx/>
              <a:latin typeface="Arial"/>
              <a:ea typeface="Arial"/>
              <a:cs typeface="Arial"/>
              <a:sym typeface="Arial"/>
            </a:endParaRPr>
          </a:p>
          <a:p>
            <a:pPr marL="1270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500"/>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9" name="Google Shape;299;p47"/>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What home-based technology can clients use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4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3134153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2"/>
          <p:cNvSpPr txBox="1"/>
          <p:nvPr/>
        </p:nvSpPr>
        <p:spPr>
          <a:xfrm>
            <a:off x="343293" y="1620818"/>
            <a:ext cx="8599111" cy="2197525"/>
          </a:xfrm>
          <a:prstGeom prst="rect">
            <a:avLst/>
          </a:prstGeom>
          <a:noFill/>
          <a:ln>
            <a:noFill/>
          </a:ln>
        </p:spPr>
        <p:txBody>
          <a:bodyPr spcFirstLastPara="1" wrap="square" lIns="0" tIns="0" rIns="0" bIns="0" anchor="t" anchorCtr="0">
            <a:spAutoFit/>
          </a:bodyPr>
          <a:lstStyle/>
          <a:p>
            <a:pPr marL="0" marR="0" lvl="0" indent="0" algn="just" rtl="0">
              <a:lnSpc>
                <a:spcPct val="140011"/>
              </a:lnSpc>
              <a:spcBef>
                <a:spcPts val="0"/>
              </a:spcBef>
              <a:spcAft>
                <a:spcPts val="0"/>
              </a:spcAft>
              <a:buNone/>
            </a:pPr>
            <a:r>
              <a:rPr lang="de" sz="1700" b="0" i="0" u="none" strike="noStrike" cap="none">
                <a:solidFill>
                  <a:srgbClr val="595959"/>
                </a:solidFill>
                <a:latin typeface="Arial"/>
                <a:ea typeface="Arial"/>
                <a:cs typeface="Arial"/>
                <a:sym typeface="Arial"/>
              </a:rPr>
              <a:t>In </a:t>
            </a:r>
            <a:r>
              <a:rPr lang="de" sz="1700" b="1" i="0" u="none" strike="noStrike" cap="none">
                <a:solidFill>
                  <a:srgbClr val="339966"/>
                </a:solidFill>
                <a:latin typeface="Arial"/>
                <a:ea typeface="Arial"/>
                <a:cs typeface="Arial"/>
                <a:sym typeface="Arial"/>
              </a:rPr>
              <a:t>Module 2 </a:t>
            </a:r>
            <a:r>
              <a:rPr lang="de" sz="1700" b="0" i="0" u="none" strike="noStrike" cap="none">
                <a:solidFill>
                  <a:srgbClr val="595959"/>
                </a:solidFill>
                <a:latin typeface="Arial"/>
                <a:ea typeface="Arial"/>
                <a:cs typeface="Arial"/>
                <a:sym typeface="Arial"/>
              </a:rPr>
              <a:t>you learned that there are different types of digital tools designed to help scheduling of appointments, and enhance documenting and organising care activities. </a:t>
            </a:r>
            <a:endParaRPr sz="700"/>
          </a:p>
          <a:p>
            <a:pPr marL="0" marR="0" lvl="0" indent="0" algn="just" rtl="0">
              <a:lnSpc>
                <a:spcPct val="140011"/>
              </a:lnSpc>
              <a:spcBef>
                <a:spcPts val="0"/>
              </a:spcBef>
              <a:spcAft>
                <a:spcPts val="0"/>
              </a:spcAft>
              <a:buNone/>
            </a:pPr>
            <a:endParaRPr sz="1700" b="0" i="0" u="none" strike="noStrike" cap="none">
              <a:solidFill>
                <a:srgbClr val="595959"/>
              </a:solidFill>
              <a:latin typeface="Arial"/>
              <a:ea typeface="Arial"/>
              <a:cs typeface="Arial"/>
              <a:sym typeface="Arial"/>
            </a:endParaRPr>
          </a:p>
          <a:p>
            <a:pPr marL="0" marR="0" lvl="0" indent="0" algn="just" rtl="0">
              <a:lnSpc>
                <a:spcPct val="140011"/>
              </a:lnSpc>
              <a:spcBef>
                <a:spcPts val="0"/>
              </a:spcBef>
              <a:spcAft>
                <a:spcPts val="0"/>
              </a:spcAft>
              <a:buNone/>
            </a:pPr>
            <a:r>
              <a:rPr lang="de" sz="1700" b="0" i="0" u="none" strike="noStrike" cap="none">
                <a:solidFill>
                  <a:srgbClr val="595959"/>
                </a:solidFill>
                <a:latin typeface="Arial"/>
                <a:ea typeface="Arial"/>
                <a:cs typeface="Arial"/>
                <a:sym typeface="Arial"/>
              </a:rPr>
              <a:t>In order to ensure </a:t>
            </a:r>
            <a:r>
              <a:rPr lang="de" sz="1700" b="1" i="0" u="none" strike="noStrike" cap="none">
                <a:solidFill>
                  <a:srgbClr val="339966"/>
                </a:solidFill>
                <a:latin typeface="Arial"/>
                <a:ea typeface="Arial"/>
                <a:cs typeface="Arial"/>
                <a:sym typeface="Arial"/>
              </a:rPr>
              <a:t>privacy,</a:t>
            </a:r>
            <a:r>
              <a:rPr lang="de" sz="1700" b="0" i="0" u="none" strike="noStrike" cap="none">
                <a:solidFill>
                  <a:srgbClr val="595959"/>
                </a:solidFill>
                <a:latin typeface="Arial"/>
                <a:ea typeface="Arial"/>
                <a:cs typeface="Arial"/>
                <a:sym typeface="Arial"/>
              </a:rPr>
              <a:t> as well as to protect patients, employees, and data from potential harm, every organisation usually has certain rules and restrictions in place regarding the tools used. </a:t>
            </a:r>
            <a:endParaRPr sz="1700" b="0" i="0" u="none" strike="noStrike" cap="none">
              <a:solidFill>
                <a:srgbClr val="595959"/>
              </a:solidFill>
              <a:latin typeface="Arial"/>
              <a:ea typeface="Arial"/>
              <a:cs typeface="Arial"/>
              <a:sym typeface="Arial"/>
            </a:endParaRPr>
          </a:p>
        </p:txBody>
      </p:sp>
      <p:sp>
        <p:nvSpPr>
          <p:cNvPr id="260" name="Google Shape;260;p42"/>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700" b="1" i="0" u="none" strike="noStrike" cap="none">
                <a:solidFill>
                  <a:srgbClr val="379C73"/>
                </a:solidFill>
                <a:latin typeface="Gill Sans"/>
                <a:ea typeface="Gill Sans"/>
                <a:cs typeface="Gill Sans"/>
                <a:sym typeface="Gill Sans"/>
              </a:rPr>
              <a:t>What digital tools could you use at work</a:t>
            </a:r>
            <a:endParaRPr sz="2700" b="1" i="0" u="none" strike="noStrike" cap="none">
              <a:solidFill>
                <a:srgbClr val="379C73"/>
              </a:solidFill>
              <a:latin typeface="Gill Sans"/>
              <a:ea typeface="Gill Sans"/>
              <a:cs typeface="Gill Sans"/>
              <a:sym typeface="Gill Sans"/>
            </a:endParaRPr>
          </a:p>
        </p:txBody>
      </p:sp>
      <p:sp>
        <p:nvSpPr>
          <p:cNvPr id="261" name="Google Shape;261;p4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8"/>
          <p:cNvSpPr txBox="1"/>
          <p:nvPr/>
        </p:nvSpPr>
        <p:spPr>
          <a:xfrm>
            <a:off x="514350" y="1105000"/>
            <a:ext cx="8218833" cy="4060054"/>
          </a:xfrm>
          <a:prstGeom prst="rect">
            <a:avLst/>
          </a:prstGeom>
          <a:noFill/>
          <a:ln>
            <a:noFill/>
          </a:ln>
        </p:spPr>
        <p:txBody>
          <a:bodyPr spcFirstLastPara="1" wrap="square" lIns="0" tIns="0" rIns="0" bIns="0" anchor="t" anchorCtr="0">
            <a:spAutoFit/>
          </a:bodyPr>
          <a:lstStyle/>
          <a:p>
            <a:pPr marL="12700" marR="0" lvl="0" indent="0" algn="ctr"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FFC000"/>
                </a:solidFill>
                <a:effectLst/>
                <a:uLnTx/>
                <a:uFillTx/>
                <a:latin typeface="Arial"/>
                <a:ea typeface="Arial"/>
                <a:cs typeface="Arial"/>
                <a:sym typeface="Arial"/>
              </a:rPr>
              <a:t>Medical Alert Devices</a:t>
            </a:r>
            <a:endParaRPr kumimoji="0" sz="1800" b="1" i="0" u="none" strike="noStrike" kern="0" cap="none" spc="0" normalizeH="0" baseline="0" noProof="0">
              <a:ln>
                <a:noFill/>
              </a:ln>
              <a:solidFill>
                <a:srgbClr val="FFC000"/>
              </a:solidFill>
              <a:effectLst/>
              <a:uLnTx/>
              <a:uFillTx/>
              <a:latin typeface="Arial"/>
              <a:ea typeface="Arial"/>
              <a:cs typeface="Arial"/>
              <a:sym typeface="Arial"/>
            </a:endParaRPr>
          </a:p>
          <a:p>
            <a:pPr marL="1270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595959"/>
              </a:solidFill>
              <a:effectLst/>
              <a:uLnTx/>
              <a:uFillTx/>
              <a:latin typeface="Arial"/>
              <a:ea typeface="Arial"/>
              <a:cs typeface="Arial"/>
              <a:sym typeface="Arial"/>
            </a:endParaRPr>
          </a:p>
          <a:p>
            <a:pPr marL="1270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595959"/>
              </a:solidFill>
              <a:effectLst/>
              <a:uLnTx/>
              <a:uFillTx/>
              <a:latin typeface="Arial"/>
              <a:ea typeface="Arial"/>
              <a:cs typeface="Arial"/>
              <a:sym typeface="Arial"/>
            </a:endParaRPr>
          </a:p>
          <a:p>
            <a:pPr marL="1270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500" b="0" i="0" u="none" strike="noStrike" kern="0" cap="none" spc="0" normalizeH="0" baseline="0" noProof="0">
                <a:ln>
                  <a:noFill/>
                </a:ln>
                <a:solidFill>
                  <a:srgbClr val="595959"/>
                </a:solidFill>
                <a:effectLst/>
                <a:uLnTx/>
                <a:uFillTx/>
                <a:latin typeface="Arial"/>
                <a:ea typeface="Arial"/>
                <a:cs typeface="Arial"/>
                <a:sym typeface="Arial"/>
              </a:rPr>
              <a:t>Similar to Emergency Call Aids (</a:t>
            </a:r>
            <a:r>
              <a:rPr kumimoji="0" lang="de" sz="1500" b="1" i="0" u="none" strike="noStrike" kern="0" cap="none" spc="0" normalizeH="0" baseline="0" noProof="0">
                <a:ln>
                  <a:noFill/>
                </a:ln>
                <a:solidFill>
                  <a:srgbClr val="339966"/>
                </a:solidFill>
                <a:effectLst/>
                <a:uLnTx/>
                <a:uFillTx/>
                <a:latin typeface="Arial"/>
                <a:ea typeface="Arial"/>
                <a:cs typeface="Arial"/>
                <a:sym typeface="Arial"/>
              </a:rPr>
              <a:t>Module 2</a:t>
            </a:r>
            <a:r>
              <a:rPr kumimoji="0" lang="de" sz="1500" b="0" i="0" u="none" strike="noStrike" kern="0" cap="none" spc="0" normalizeH="0" baseline="0" noProof="0">
                <a:ln>
                  <a:noFill/>
                </a:ln>
                <a:solidFill>
                  <a:srgbClr val="595959"/>
                </a:solidFill>
                <a:effectLst/>
                <a:uLnTx/>
                <a:uFillTx/>
                <a:latin typeface="Arial"/>
                <a:ea typeface="Arial"/>
                <a:cs typeface="Arial"/>
                <a:sym typeface="Arial"/>
              </a:rPr>
              <a:t>), </a:t>
            </a:r>
            <a:r>
              <a:rPr kumimoji="0" lang="de" sz="1500" b="1" i="0" u="none" strike="noStrike" kern="0" cap="none" spc="0" normalizeH="0" baseline="0" noProof="0">
                <a:ln>
                  <a:noFill/>
                </a:ln>
                <a:solidFill>
                  <a:srgbClr val="339966"/>
                </a:solidFill>
                <a:effectLst/>
                <a:uLnTx/>
                <a:uFillTx/>
                <a:latin typeface="Arial"/>
                <a:ea typeface="Arial"/>
                <a:cs typeface="Arial"/>
                <a:sym typeface="Arial"/>
              </a:rPr>
              <a:t>medical alert  devices </a:t>
            </a:r>
            <a:r>
              <a:rPr kumimoji="0" lang="de" sz="1500" b="0" i="0" u="none" strike="noStrike" kern="0" cap="none" spc="0" normalizeH="0" baseline="0" noProof="0">
                <a:ln>
                  <a:noFill/>
                </a:ln>
                <a:solidFill>
                  <a:srgbClr val="595959"/>
                </a:solidFill>
                <a:effectLst/>
                <a:uLnTx/>
                <a:uFillTx/>
                <a:latin typeface="Arial"/>
                <a:ea typeface="Arial"/>
                <a:cs typeface="Arial"/>
                <a:sym typeface="Arial"/>
              </a:rPr>
              <a:t>devices programmed to contact </a:t>
            </a:r>
            <a:r>
              <a:rPr kumimoji="0" lang="de" sz="1500" b="1" i="0" u="none" strike="noStrike" kern="0" cap="none" spc="0" normalizeH="0" baseline="0" noProof="0">
                <a:ln>
                  <a:noFill/>
                </a:ln>
                <a:solidFill>
                  <a:srgbClr val="339966"/>
                </a:solidFill>
                <a:effectLst/>
                <a:uLnTx/>
                <a:uFillTx/>
                <a:latin typeface="Arial"/>
                <a:ea typeface="Arial"/>
                <a:cs typeface="Arial"/>
                <a:sym typeface="Arial"/>
              </a:rPr>
              <a:t>emergency services or a monitoring center </a:t>
            </a:r>
            <a:r>
              <a:rPr kumimoji="0" lang="de" sz="1500" b="0" i="0" u="none" strike="noStrike" kern="0" cap="none" spc="0" normalizeH="0" baseline="0" noProof="0">
                <a:ln>
                  <a:noFill/>
                </a:ln>
                <a:solidFill>
                  <a:srgbClr val="595959"/>
                </a:solidFill>
                <a:effectLst/>
                <a:uLnTx/>
                <a:uFillTx/>
                <a:latin typeface="Arial"/>
                <a:ea typeface="Arial"/>
                <a:cs typeface="Arial"/>
                <a:sym typeface="Arial"/>
              </a:rPr>
              <a:t>that can dispatch medical help.</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270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595959"/>
              </a:solidFill>
              <a:effectLst/>
              <a:uLnTx/>
              <a:uFillTx/>
              <a:latin typeface="Arial"/>
              <a:ea typeface="Arial"/>
              <a:cs typeface="Arial"/>
              <a:sym typeface="Arial"/>
            </a:endParaRPr>
          </a:p>
          <a:p>
            <a:pPr marL="1270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500" b="0" i="0" u="none" strike="noStrike" kern="0" cap="none" spc="0" normalizeH="0" baseline="0" noProof="0">
                <a:ln>
                  <a:noFill/>
                </a:ln>
                <a:solidFill>
                  <a:srgbClr val="595959"/>
                </a:solidFill>
                <a:effectLst/>
                <a:uLnTx/>
                <a:uFillTx/>
                <a:latin typeface="Arial"/>
                <a:ea typeface="Arial"/>
                <a:cs typeface="Arial"/>
                <a:sym typeface="Arial"/>
              </a:rPr>
              <a:t>These devices are usually wearable and have a simple button that, when pressed, connects the user to the help they need. </a:t>
            </a:r>
            <a:endParaRPr kumimoji="0" sz="1500" b="0" i="0" u="none" strike="noStrike" kern="0" cap="none" spc="0" normalizeH="0" baseline="0" noProof="0">
              <a:ln>
                <a:noFill/>
              </a:ln>
              <a:solidFill>
                <a:srgbClr val="595959"/>
              </a:solidFill>
              <a:effectLst/>
              <a:uLnTx/>
              <a:uFillTx/>
              <a:latin typeface="Arial"/>
              <a:ea typeface="Arial"/>
              <a:cs typeface="Arial"/>
              <a:sym typeface="Arial"/>
            </a:endParaRPr>
          </a:p>
          <a:p>
            <a:pPr marL="1270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595959"/>
              </a:solidFill>
              <a:effectLst/>
              <a:uLnTx/>
              <a:uFillTx/>
              <a:latin typeface="Arial"/>
              <a:ea typeface="Arial"/>
              <a:cs typeface="Arial"/>
              <a:sym typeface="Arial"/>
            </a:endParaRPr>
          </a:p>
          <a:p>
            <a:pPr marL="1270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500" b="0" i="0" u="none" strike="noStrike" kern="0" cap="none" spc="0" normalizeH="0" baseline="0" noProof="0">
                <a:ln>
                  <a:noFill/>
                </a:ln>
                <a:solidFill>
                  <a:srgbClr val="595959"/>
                </a:solidFill>
                <a:effectLst/>
                <a:uLnTx/>
                <a:uFillTx/>
                <a:latin typeface="Arial"/>
                <a:ea typeface="Arial"/>
                <a:cs typeface="Arial"/>
                <a:sym typeface="Arial"/>
              </a:rPr>
              <a:t>They often come with features like </a:t>
            </a:r>
            <a:r>
              <a:rPr kumimoji="0" lang="de" sz="1500" b="1" i="0" u="none" strike="noStrike" kern="0" cap="none" spc="0" normalizeH="0" baseline="0" noProof="0">
                <a:ln>
                  <a:noFill/>
                </a:ln>
                <a:solidFill>
                  <a:srgbClr val="339966"/>
                </a:solidFill>
                <a:effectLst/>
                <a:uLnTx/>
                <a:uFillTx/>
                <a:latin typeface="Arial"/>
                <a:ea typeface="Arial"/>
                <a:cs typeface="Arial"/>
                <a:sym typeface="Arial"/>
              </a:rPr>
              <a:t>fall detection or GPS tracking for added safety.</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500"/>
              <a:buFont typeface="Arial"/>
              <a:buNone/>
              <a:tabLst/>
              <a:defRPr/>
            </a:pP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40011"/>
              </a:lnSpc>
              <a:spcBef>
                <a:spcPts val="0"/>
              </a:spcBef>
              <a:spcAft>
                <a:spcPts val="0"/>
              </a:spcAft>
              <a:buClr>
                <a:srgbClr val="000000"/>
              </a:buClr>
              <a:buSzPts val="1500"/>
              <a:buFont typeface="Arial"/>
              <a:buNone/>
              <a:tabLst/>
              <a:defRPr/>
            </a:pP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6" name="Google Shape;306;p4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07" name="Google Shape;307;p48"/>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What home-based technology can clients use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202280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9"/>
          <p:cNvSpPr txBox="1"/>
          <p:nvPr/>
        </p:nvSpPr>
        <p:spPr>
          <a:xfrm>
            <a:off x="514350" y="1105000"/>
            <a:ext cx="8218833" cy="2390751"/>
          </a:xfrm>
          <a:prstGeom prst="rect">
            <a:avLst/>
          </a:prstGeom>
          <a:noFill/>
          <a:ln>
            <a:noFill/>
          </a:ln>
        </p:spPr>
        <p:txBody>
          <a:bodyPr spcFirstLastPara="1" wrap="square" lIns="0" tIns="0" rIns="0" bIns="0" anchor="t" anchorCtr="0">
            <a:spAutoFit/>
          </a:bodyPr>
          <a:lstStyle/>
          <a:p>
            <a:pPr marL="12700" marR="0" lvl="0" indent="0" algn="ctr" defTabSz="914400" rtl="0" eaLnBrk="1" fontAlgn="auto" latinLnBrk="0" hangingPunct="1">
              <a:lnSpc>
                <a:spcPct val="140011"/>
              </a:lnSpc>
              <a:spcBef>
                <a:spcPts val="0"/>
              </a:spcBef>
              <a:spcAft>
                <a:spcPts val="0"/>
              </a:spcAft>
              <a:buClr>
                <a:srgbClr val="000000"/>
              </a:buClr>
              <a:buSzTx/>
              <a:buFont typeface="Arial"/>
              <a:buNone/>
              <a:tabLst/>
              <a:defRPr/>
            </a:pPr>
            <a:r>
              <a:rPr kumimoji="0" lang="de" sz="1500" b="1" i="0" u="none" strike="noStrike" kern="0" cap="none" spc="0" normalizeH="0" baseline="0" noProof="0">
                <a:ln>
                  <a:noFill/>
                </a:ln>
                <a:solidFill>
                  <a:srgbClr val="FFC000"/>
                </a:solidFill>
                <a:effectLst/>
                <a:uLnTx/>
                <a:uFillTx/>
                <a:latin typeface="Arial"/>
                <a:ea typeface="Arial"/>
                <a:cs typeface="Arial"/>
                <a:sym typeface="Arial"/>
              </a:rPr>
              <a:t>Medical Alert Devices</a:t>
            </a:r>
            <a:endParaRPr kumimoji="0" sz="1500" b="1" i="0" u="none" strike="noStrike" kern="0" cap="none" spc="0" normalizeH="0" baseline="0" noProof="0">
              <a:ln>
                <a:noFill/>
              </a:ln>
              <a:solidFill>
                <a:srgbClr val="FFC000"/>
              </a:solidFill>
              <a:effectLst/>
              <a:uLnTx/>
              <a:uFillTx/>
              <a:latin typeface="Arial"/>
              <a:ea typeface="Arial"/>
              <a:cs typeface="Arial"/>
              <a:sym typeface="Arial"/>
            </a:endParaRPr>
          </a:p>
          <a:p>
            <a:pPr marL="1270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595959"/>
              </a:solidFill>
              <a:effectLst/>
              <a:uLnTx/>
              <a:uFillTx/>
              <a:latin typeface="Arial"/>
              <a:ea typeface="Arial"/>
              <a:cs typeface="Arial"/>
              <a:sym typeface="Arial"/>
            </a:endParaRPr>
          </a:p>
          <a:p>
            <a:pPr marL="12700" marR="0" lvl="0" indent="0" algn="ctr" defTabSz="914400" rtl="0" eaLnBrk="1" fontAlgn="auto" latinLnBrk="0" hangingPunct="1">
              <a:lnSpc>
                <a:spcPct val="140011"/>
              </a:lnSpc>
              <a:spcBef>
                <a:spcPts val="0"/>
              </a:spcBef>
              <a:spcAft>
                <a:spcPts val="0"/>
              </a:spcAft>
              <a:buClr>
                <a:srgbClr val="000000"/>
              </a:buClr>
              <a:buSzTx/>
              <a:buFont typeface="Arial"/>
              <a:buNone/>
              <a:tabLst/>
              <a:defRPr/>
            </a:pPr>
            <a:r>
              <a:rPr kumimoji="0" lang="de" sz="1500" b="0" i="0" u="none" strike="noStrike" kern="0" cap="none" spc="0" normalizeH="0" baseline="0" noProof="0">
                <a:ln>
                  <a:noFill/>
                </a:ln>
                <a:solidFill>
                  <a:srgbClr val="595959"/>
                </a:solidFill>
                <a:effectLst/>
                <a:uLnTx/>
                <a:uFillTx/>
                <a:latin typeface="Arial"/>
                <a:ea typeface="Arial"/>
                <a:cs typeface="Arial"/>
                <a:sym typeface="Arial"/>
              </a:rPr>
              <a:t>This video provides insights into the features and user experiences of different medical alert devices: </a:t>
            </a:r>
            <a:endParaRPr kumimoji="0" sz="15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40011"/>
              </a:lnSpc>
              <a:spcBef>
                <a:spcPts val="0"/>
              </a:spcBef>
              <a:spcAft>
                <a:spcPts val="0"/>
              </a:spcAft>
              <a:buClr>
                <a:srgbClr val="000000"/>
              </a:buClr>
              <a:buSzPts val="1500"/>
              <a:buFont typeface="Arial"/>
              <a:buNone/>
              <a:tabLst/>
              <a:defRPr/>
            </a:pP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3" name="Google Shape;313;p4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14" name="Google Shape;314;p49"/>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What home-based technology can clients use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49"/>
          <p:cNvSpPr/>
          <p:nvPr/>
        </p:nvSpPr>
        <p:spPr>
          <a:xfrm>
            <a:off x="2605870" y="4488199"/>
            <a:ext cx="4157549" cy="389562"/>
          </a:xfrm>
          <a:prstGeom prst="rect">
            <a:avLst/>
          </a:prstGeom>
          <a:noFill/>
          <a:ln>
            <a:noFill/>
          </a:ln>
        </p:spPr>
        <p:txBody>
          <a:bodyPr spcFirstLastPara="1" wrap="square" lIns="45725" tIns="22850" rIns="45725" bIns="22850" anchor="t" anchorCtr="0">
            <a:noAutofit/>
          </a:bodyPr>
          <a:lstStyle/>
          <a:p>
            <a:pPr marL="0" marR="0" lvl="0" indent="0" algn="ctr"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How can these devices help a client?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49"/>
          <p:cNvSpPr/>
          <p:nvPr/>
        </p:nvSpPr>
        <p:spPr>
          <a:xfrm>
            <a:off x="3291978" y="4233230"/>
            <a:ext cx="2663400" cy="184800"/>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900" b="1" i="0" u="none" strike="noStrike" kern="0" cap="none" spc="0" normalizeH="0" baseline="0" noProof="0">
                <a:ln>
                  <a:noFill/>
                </a:ln>
                <a:solidFill>
                  <a:srgbClr val="000000"/>
                </a:solidFill>
                <a:effectLst/>
                <a:uLnTx/>
                <a:uFillTx/>
                <a:latin typeface="Arial"/>
                <a:ea typeface="Arial"/>
                <a:cs typeface="Arial"/>
                <a:sym typeface="Arial"/>
              </a:rPr>
              <a:t>The Best Medical Alert System For You in 2024</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317" name="Google Shape;317;p49" descr="If you have any questions or comments, feel free to leave them below, visit our website (www.unaliwear.com), or simply call us at 1-888-343-1513 to learn more.&#10;______&#10;This video is dedicated to helping you make informed decisions when selecting the best medical alert system for you in 2024. With a multitude of senior care technology options available, choosing the right medical alert device can be a challenging task. That's why we provide expert advice and practical tips to simplify the process. Whether you're a senior seeking independence or a caregiver looking for the best solution, this guide offers valuable insights into the features, benefits, and user experiences of various devices. Stay informed and empowered by subscribing to our channel, and embark on a journey to find the ideal medical alert device that ensures safety and peace of mind for you or your loved ones.&#10;______&#10;&#10;Are you interested in getting the Kanega Watch? &#10;Visit our website (www.unaliwear.com), or simply call us at 1-888-343-1513 to learn more.&#10;______&#10;Stay Tuned&#10;Instagram: https://www.instagram.com/unaliwear/&#10;Facebook: https://www.facebook.com/UnaliWear&#10;Twitter: https://twitter.com/UnaliWear&#10;LinkedIn: https://www.linkedin.com/company/unaliwear" title="The Best Medical Alert System For You in 2024">
            <a:hlinkClick r:id="rId4"/>
          </p:cNvPr>
          <p:cNvPicPr preferRelativeResize="0"/>
          <p:nvPr/>
        </p:nvPicPr>
        <p:blipFill>
          <a:blip r:embed="rId5">
            <a:alphaModFix/>
          </a:blip>
          <a:stretch>
            <a:fillRect/>
          </a:stretch>
        </p:blipFill>
        <p:spPr>
          <a:xfrm>
            <a:off x="3017050" y="2518725"/>
            <a:ext cx="3048000" cy="1714500"/>
          </a:xfrm>
          <a:prstGeom prst="rect">
            <a:avLst/>
          </a:prstGeom>
          <a:noFill/>
          <a:ln>
            <a:noFill/>
          </a:ln>
        </p:spPr>
      </p:pic>
    </p:spTree>
    <p:extLst>
      <p:ext uri="{BB962C8B-B14F-4D97-AF65-F5344CB8AC3E}">
        <p14:creationId xmlns:p14="http://schemas.microsoft.com/office/powerpoint/2010/main" val="96418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10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0"/>
          <p:cNvSpPr txBox="1"/>
          <p:nvPr/>
        </p:nvSpPr>
        <p:spPr>
          <a:xfrm>
            <a:off x="511865" y="1164631"/>
            <a:ext cx="8115300" cy="387798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FFC000"/>
                </a:solidFill>
                <a:effectLst/>
                <a:uLnTx/>
                <a:uFillTx/>
                <a:latin typeface="Arial"/>
                <a:ea typeface="Arial"/>
                <a:cs typeface="Arial"/>
                <a:sym typeface="Arial"/>
              </a:rPr>
              <a:t>Calendar App</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40011"/>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FFC000"/>
              </a:solidFill>
              <a:effectLst/>
              <a:uLnTx/>
              <a:uFillTx/>
              <a:latin typeface="Arial"/>
              <a:ea typeface="Arial"/>
              <a:cs typeface="Arial"/>
              <a:sym typeface="Arial"/>
            </a:endParaRPr>
          </a:p>
          <a:p>
            <a:pPr marL="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Module 2</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we've explored various applications for managing tasks and reminders efficiently.</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Building on what we covered in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Unit 1</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we can extend our toolset to include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Outlook</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and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Google Calendar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for scheduling appointments and setting reminders. By utilising a shared calendar, both you and your clients can benefit from streamlined communication and enhanced organisation of at-home care activities.</a:t>
            </a: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323" name="Google Shape;323;p5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24" name="Google Shape;324;p50"/>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What home-based technology can clients use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239501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28"/>
        <p:cNvGrpSpPr/>
        <p:nvPr/>
      </p:nvGrpSpPr>
      <p:grpSpPr>
        <a:xfrm>
          <a:off x="0" y="0"/>
          <a:ext cx="0" cy="0"/>
          <a:chOff x="0" y="0"/>
          <a:chExt cx="0" cy="0"/>
        </a:xfrm>
      </p:grpSpPr>
      <p:grpSp>
        <p:nvGrpSpPr>
          <p:cNvPr id="329" name="Google Shape;329;p51"/>
          <p:cNvGrpSpPr/>
          <p:nvPr/>
        </p:nvGrpSpPr>
        <p:grpSpPr>
          <a:xfrm>
            <a:off x="0" y="749144"/>
            <a:ext cx="9144059" cy="4394532"/>
            <a:chOff x="0" y="-38100"/>
            <a:chExt cx="4816592" cy="2314800"/>
          </a:xfrm>
        </p:grpSpPr>
        <p:sp>
          <p:nvSpPr>
            <p:cNvPr id="330" name="Google Shape;330;p51"/>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31" name="Google Shape;331;p51"/>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32" name="Google Shape;332;p5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33" name="Google Shape;333;p51"/>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Virtual reality (VR) in home care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334" name="Google Shape;334;p51"/>
          <p:cNvGrpSpPr/>
          <p:nvPr/>
        </p:nvGrpSpPr>
        <p:grpSpPr>
          <a:xfrm>
            <a:off x="0" y="749145"/>
            <a:ext cx="9144000" cy="4394356"/>
            <a:chOff x="0" y="-38100"/>
            <a:chExt cx="4816593" cy="2314722"/>
          </a:xfrm>
        </p:grpSpPr>
        <p:sp>
          <p:nvSpPr>
            <p:cNvPr id="335" name="Google Shape;335;p51"/>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36" name="Google Shape;336;p51"/>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37" name="Google Shape;337;p51"/>
          <p:cNvSpPr txBox="1"/>
          <p:nvPr/>
        </p:nvSpPr>
        <p:spPr>
          <a:xfrm>
            <a:off x="298548" y="2219898"/>
            <a:ext cx="6091446" cy="2262158"/>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4800" b="1" i="0" u="none" strike="noStrike" kern="0" cap="none" spc="0" normalizeH="0" baseline="0" noProof="0">
                <a:ln>
                  <a:noFill/>
                </a:ln>
                <a:solidFill>
                  <a:srgbClr val="595959"/>
                </a:solidFill>
                <a:effectLst/>
                <a:uLnTx/>
                <a:uFillTx/>
                <a:latin typeface="Arial"/>
                <a:ea typeface="Arial"/>
                <a:cs typeface="Arial"/>
                <a:sym typeface="Arial"/>
              </a:rPr>
              <a:t>How can </a:t>
            </a:r>
            <a:r>
              <a:rPr kumimoji="0" lang="de" sz="4800" b="1" i="0" u="none" strike="noStrike" kern="0" cap="none" spc="0" normalizeH="0" baseline="0" noProof="0">
                <a:ln>
                  <a:noFill/>
                </a:ln>
                <a:solidFill>
                  <a:srgbClr val="379C73"/>
                </a:solidFill>
                <a:effectLst/>
                <a:uLnTx/>
                <a:uFillTx/>
                <a:latin typeface="Arial"/>
                <a:ea typeface="Arial"/>
                <a:cs typeface="Arial"/>
                <a:sym typeface="Arial"/>
              </a:rPr>
              <a:t>VR </a:t>
            </a:r>
            <a:r>
              <a:rPr kumimoji="0" lang="de" sz="4800" b="1" i="0" u="none" strike="noStrike" kern="0" cap="none" spc="0" normalizeH="0" baseline="0" noProof="0">
                <a:ln>
                  <a:noFill/>
                </a:ln>
                <a:solidFill>
                  <a:srgbClr val="595959"/>
                </a:solidFill>
                <a:effectLst/>
                <a:uLnTx/>
                <a:uFillTx/>
                <a:latin typeface="Arial"/>
                <a:ea typeface="Arial"/>
                <a:cs typeface="Arial"/>
                <a:sym typeface="Arial"/>
              </a:rPr>
              <a:t>support you and your clients in home care</a:t>
            </a:r>
            <a:endParaRPr kumimoji="0" sz="4800" b="1"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338" name="Google Shape;338;p51"/>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Tree>
    <p:extLst>
      <p:ext uri="{BB962C8B-B14F-4D97-AF65-F5344CB8AC3E}">
        <p14:creationId xmlns:p14="http://schemas.microsoft.com/office/powerpoint/2010/main" val="18252507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2"/>
          <p:cNvSpPr txBox="1"/>
          <p:nvPr/>
        </p:nvSpPr>
        <p:spPr>
          <a:xfrm>
            <a:off x="514350" y="1807362"/>
            <a:ext cx="8115300" cy="2548390"/>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Virtual Reality (VR) can enhance home care by offering physical therapy through engaging exercises, providing mental stimulation for cognitive health, creating opportunities for socialising in a virtual space, aiding in pain management with immersive distractions, and training caregivers with realistic simulations.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Additionally, it can offer relaxing leisure activities for those unable to leave their homes.</a:t>
            </a:r>
            <a:endParaRPr kumimoji="0" sz="1800" b="1" i="0" u="none" strike="noStrike" kern="0" cap="none" spc="0" normalizeH="0" baseline="0" noProof="0">
              <a:ln>
                <a:noFill/>
              </a:ln>
              <a:solidFill>
                <a:srgbClr val="339966"/>
              </a:solidFill>
              <a:effectLst/>
              <a:uLnTx/>
              <a:uFillTx/>
              <a:latin typeface="Arial"/>
              <a:ea typeface="Arial"/>
              <a:cs typeface="Arial"/>
              <a:sym typeface="Arial"/>
            </a:endParaRPr>
          </a:p>
        </p:txBody>
      </p:sp>
      <p:sp>
        <p:nvSpPr>
          <p:cNvPr id="344" name="Google Shape;344;p5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45" name="Google Shape;345;p52"/>
          <p:cNvSpPr txBox="1"/>
          <p:nvPr/>
        </p:nvSpPr>
        <p:spPr>
          <a:xfrm>
            <a:off x="514350" y="312258"/>
            <a:ext cx="7260900" cy="7693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How can VR support you and your clients in home care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77100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51" name="Google Shape;351;p53"/>
          <p:cNvSpPr txBox="1"/>
          <p:nvPr/>
        </p:nvSpPr>
        <p:spPr>
          <a:xfrm>
            <a:off x="514350" y="312258"/>
            <a:ext cx="7260900" cy="7693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How can VR support you and your clients in home care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53"/>
          <p:cNvSpPr txBox="1"/>
          <p:nvPr/>
        </p:nvSpPr>
        <p:spPr>
          <a:xfrm>
            <a:off x="282983" y="2510945"/>
            <a:ext cx="5151900" cy="1238800"/>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Overall, when used thoughtfully, VR can be a powerful tool in enhancing the quality of care for the elderly, offering both entertainment and health benefits.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353" name="Google Shape;353;p53"/>
          <p:cNvPicPr preferRelativeResize="0"/>
          <p:nvPr/>
        </p:nvPicPr>
        <p:blipFill rotWithShape="1">
          <a:blip r:embed="rId4">
            <a:alphaModFix/>
          </a:blip>
          <a:srcRect/>
          <a:stretch/>
        </p:blipFill>
        <p:spPr>
          <a:xfrm>
            <a:off x="5578740" y="2252870"/>
            <a:ext cx="3421228" cy="2029929"/>
          </a:xfrm>
          <a:prstGeom prst="rect">
            <a:avLst/>
          </a:prstGeom>
          <a:noFill/>
          <a:ln>
            <a:noFill/>
          </a:ln>
        </p:spPr>
      </p:pic>
    </p:spTree>
    <p:extLst>
      <p:ext uri="{BB962C8B-B14F-4D97-AF65-F5344CB8AC3E}">
        <p14:creationId xmlns:p14="http://schemas.microsoft.com/office/powerpoint/2010/main" val="30889738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59" name="Google Shape;359;p54"/>
          <p:cNvSpPr txBox="1"/>
          <p:nvPr/>
        </p:nvSpPr>
        <p:spPr>
          <a:xfrm>
            <a:off x="514350" y="312258"/>
            <a:ext cx="7260900" cy="7693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How can VR support you and your clients in home care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54"/>
          <p:cNvSpPr/>
          <p:nvPr/>
        </p:nvSpPr>
        <p:spPr>
          <a:xfrm>
            <a:off x="2993817" y="4316598"/>
            <a:ext cx="2663549" cy="184666"/>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900" b="1" i="0" u="none" strike="noStrike" kern="0" cap="none" spc="0" normalizeH="0" baseline="0" noProof="0">
                <a:ln>
                  <a:noFill/>
                </a:ln>
                <a:solidFill>
                  <a:srgbClr val="000000"/>
                </a:solidFill>
                <a:effectLst/>
                <a:uLnTx/>
                <a:uFillTx/>
                <a:latin typeface="Arial"/>
                <a:ea typeface="Arial"/>
                <a:cs typeface="Arial"/>
                <a:sym typeface="Arial"/>
              </a:rPr>
              <a:t>VR Trips Help Treat Depression in the Elderly</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54"/>
          <p:cNvSpPr/>
          <p:nvPr/>
        </p:nvSpPr>
        <p:spPr>
          <a:xfrm>
            <a:off x="3380820" y="4501264"/>
            <a:ext cx="2197878" cy="170046"/>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de" sz="700" b="0" i="0" u="sng" strike="noStrike" kern="0" cap="none" spc="0" normalizeH="0" baseline="0" noProof="0">
                <a:ln>
                  <a:noFill/>
                </a:ln>
                <a:solidFill>
                  <a:srgbClr val="0000FF"/>
                </a:solidFill>
                <a:effectLst/>
                <a:uLnTx/>
                <a:uFillTx/>
                <a:latin typeface="Calibri"/>
                <a:ea typeface="Calibri"/>
                <a:cs typeface="Calibri"/>
                <a:sym typeface="Calibri"/>
                <a:hlinkClick r:id="rId4"/>
              </a:rPr>
              <a:t>https://youtu.be/YW99DHOl098?si=2UwE_Y8Ka-4uGiGZ</a:t>
            </a:r>
            <a:r>
              <a:rPr kumimoji="0" lang="de" sz="7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2" name="Google Shape;362;p54"/>
          <p:cNvSpPr txBox="1"/>
          <p:nvPr/>
        </p:nvSpPr>
        <p:spPr>
          <a:xfrm>
            <a:off x="505466" y="1941074"/>
            <a:ext cx="7969299" cy="63709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On this video you can see how trips made using VR can help elderly unable to leave their home deal with depression!</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363" name="Google Shape;363;p54" descr="Like this video about how Viva Vita addresses loneliness and depression in the elderly using VR. Subscribe here: https://freeth.ink/youtube-subscribe-depressionintheelderly&#10; &#10;Watch the next video in our series on virtual reality therapy: https://youtu.be/IZE41KejIBw&#10; &#10;In the United States, about six million people over the age of 65 experience late life depression and about one-third of seniors feel lonely. &#10;&#10;Viva Vita is taking a novel approach to addressing both loneliness and depression in the elderly population. &#10;&#10;The organization provides virtual reality excursions for seniors to help them break through personal limitations and find enjoyment exploring new settings. &#10;&#10;At first glance, virtual reality for seniors might seem like a gimmick, but early studies of VR for depression, chronic pain, and other ailments are quite promising. &#10; &#10;See the full article on VR and depression in the elderly here: https://www.freethink.com/videos/depression-in-the-elderly &#10; &#10;You might also like...&#10;-The Coffin-Building Club for Seniors: https://youtu.be/18uwoX2k37A &#10;-How Virtual Reality Could Change Your Life: https://youtu.be/KndePFwf600 &#10; &#10;Follow Freethink. &#10;-Facebook: https://www.facebook.com/freethinkmedia &#10;-Twitter: https://twitter.com/freethinkmedia &#10;-Instagram: https://www.instagram.com/freethink &#10;-Website: http://www.freethink.com &#10; &#10;Join the Freethink forum: http://www.facebook.com/groups/freethinkforum" title="VR Trips Help Treat Depression in the Elderly">
            <a:hlinkClick r:id="rId5"/>
          </p:cNvPr>
          <p:cNvPicPr preferRelativeResize="0"/>
          <p:nvPr/>
        </p:nvPicPr>
        <p:blipFill>
          <a:blip r:embed="rId6">
            <a:alphaModFix/>
          </a:blip>
          <a:stretch>
            <a:fillRect/>
          </a:stretch>
        </p:blipFill>
        <p:spPr>
          <a:xfrm>
            <a:off x="2765892" y="2602097"/>
            <a:ext cx="3048000" cy="1714500"/>
          </a:xfrm>
          <a:prstGeom prst="rect">
            <a:avLst/>
          </a:prstGeom>
          <a:noFill/>
          <a:ln>
            <a:noFill/>
          </a:ln>
        </p:spPr>
      </p:pic>
    </p:spTree>
    <p:extLst>
      <p:ext uri="{BB962C8B-B14F-4D97-AF65-F5344CB8AC3E}">
        <p14:creationId xmlns:p14="http://schemas.microsoft.com/office/powerpoint/2010/main" val="227435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10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69" name="Google Shape;369;p55"/>
          <p:cNvSpPr txBox="1"/>
          <p:nvPr/>
        </p:nvSpPr>
        <p:spPr>
          <a:xfrm>
            <a:off x="514350" y="312258"/>
            <a:ext cx="7260900" cy="7693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How can VR support you and your clients in home care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55"/>
          <p:cNvSpPr txBox="1"/>
          <p:nvPr/>
        </p:nvSpPr>
        <p:spPr>
          <a:xfrm>
            <a:off x="514350" y="2239248"/>
            <a:ext cx="7969299" cy="116801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de" sz="2200" b="0" i="0" u="none" strike="noStrike" kern="0" cap="none" spc="0" normalizeH="0" baseline="0" noProof="0">
                <a:ln>
                  <a:noFill/>
                </a:ln>
                <a:solidFill>
                  <a:srgbClr val="595959"/>
                </a:solidFill>
                <a:effectLst/>
                <a:uLnTx/>
                <a:uFillTx/>
                <a:latin typeface="Arial"/>
                <a:ea typeface="Arial"/>
                <a:cs typeface="Arial"/>
                <a:sym typeface="Arial"/>
              </a:rPr>
              <a:t> However, care must be taken to </a:t>
            </a:r>
            <a:r>
              <a:rPr kumimoji="0" lang="de" sz="2200" b="1" i="0" u="none" strike="noStrike" kern="0" cap="none" spc="0" normalizeH="0" baseline="0" noProof="0">
                <a:ln>
                  <a:noFill/>
                </a:ln>
                <a:solidFill>
                  <a:srgbClr val="339966"/>
                </a:solidFill>
                <a:effectLst/>
                <a:uLnTx/>
                <a:uFillTx/>
                <a:latin typeface="Arial"/>
                <a:ea typeface="Arial"/>
                <a:cs typeface="Arial"/>
                <a:sym typeface="Arial"/>
              </a:rPr>
              <a:t>ensure that VR experiences do not cause disorientation or motion sickness,</a:t>
            </a:r>
            <a:r>
              <a:rPr kumimoji="0" lang="de" sz="2200" b="0" i="0" u="none" strike="noStrike" kern="0" cap="none" spc="0" normalizeH="0" baseline="0" noProof="0">
                <a:ln>
                  <a:noFill/>
                </a:ln>
                <a:solidFill>
                  <a:srgbClr val="595959"/>
                </a:solidFill>
                <a:effectLst/>
                <a:uLnTx/>
                <a:uFillTx/>
                <a:latin typeface="Arial"/>
                <a:ea typeface="Arial"/>
                <a:cs typeface="Arial"/>
                <a:sym typeface="Arial"/>
              </a:rPr>
              <a:t> which can be a concern for some elderly individuals!</a:t>
            </a:r>
            <a:endParaRPr kumimoji="0" sz="2200" b="0" i="0"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40314855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76" name="Google Shape;376;p56"/>
          <p:cNvSpPr txBox="1"/>
          <p:nvPr/>
        </p:nvSpPr>
        <p:spPr>
          <a:xfrm>
            <a:off x="514350" y="312258"/>
            <a:ext cx="7260900" cy="7693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How can VR support you and your clients in home care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56"/>
          <p:cNvSpPr txBox="1"/>
          <p:nvPr/>
        </p:nvSpPr>
        <p:spPr>
          <a:xfrm>
            <a:off x="514350" y="2066971"/>
            <a:ext cx="7969299" cy="194668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de" sz="2200" b="0" i="0" u="none" strike="noStrike" kern="0" cap="none" spc="0" normalizeH="0" baseline="0" noProof="0">
                <a:ln>
                  <a:noFill/>
                </a:ln>
                <a:solidFill>
                  <a:srgbClr val="595959"/>
                </a:solidFill>
                <a:effectLst/>
                <a:uLnTx/>
                <a:uFillTx/>
                <a:latin typeface="Arial"/>
                <a:ea typeface="Arial"/>
                <a:cs typeface="Arial"/>
                <a:sym typeface="Arial"/>
              </a:rPr>
              <a:t>What do you think of VR in home care?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de" sz="2200" b="0" i="0" u="none" strike="noStrike" kern="0" cap="none" spc="0" normalizeH="0" baseline="0" noProof="0">
                <a:ln>
                  <a:noFill/>
                </a:ln>
                <a:solidFill>
                  <a:srgbClr val="595959"/>
                </a:solidFill>
                <a:effectLst/>
                <a:uLnTx/>
                <a:uFillTx/>
                <a:latin typeface="Arial"/>
                <a:ea typeface="Arial"/>
                <a:cs typeface="Arial"/>
                <a:sym typeface="Arial"/>
              </a:rPr>
              <a:t>Would you recommend and/or use it with your clients?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de" sz="2200" b="0" i="0" u="none" strike="noStrike" kern="0" cap="none" spc="0" normalizeH="0" baseline="0" noProof="0">
                <a:ln>
                  <a:noFill/>
                </a:ln>
                <a:solidFill>
                  <a:srgbClr val="595959"/>
                </a:solidFill>
                <a:effectLst/>
                <a:uLnTx/>
                <a:uFillTx/>
                <a:latin typeface="Arial"/>
                <a:ea typeface="Arial"/>
                <a:cs typeface="Arial"/>
                <a:sym typeface="Arial"/>
              </a:rPr>
              <a:t>Do you already have something similar at your organisation?</a:t>
            </a:r>
            <a:endParaRPr kumimoji="0" sz="2200" b="0" i="0"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40634277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81"/>
        <p:cNvGrpSpPr/>
        <p:nvPr/>
      </p:nvGrpSpPr>
      <p:grpSpPr>
        <a:xfrm>
          <a:off x="0" y="0"/>
          <a:ext cx="0" cy="0"/>
          <a:chOff x="0" y="0"/>
          <a:chExt cx="0" cy="0"/>
        </a:xfrm>
      </p:grpSpPr>
      <p:grpSp>
        <p:nvGrpSpPr>
          <p:cNvPr id="382" name="Google Shape;382;p57"/>
          <p:cNvGrpSpPr/>
          <p:nvPr/>
        </p:nvGrpSpPr>
        <p:grpSpPr>
          <a:xfrm>
            <a:off x="0" y="749144"/>
            <a:ext cx="9144059" cy="4394532"/>
            <a:chOff x="0" y="-38100"/>
            <a:chExt cx="4816592" cy="2314800"/>
          </a:xfrm>
        </p:grpSpPr>
        <p:sp>
          <p:nvSpPr>
            <p:cNvPr id="383" name="Google Shape;383;p57"/>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84" name="Google Shape;384;p57"/>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just"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85" name="Google Shape;385;p5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86" name="Google Shape;386;p57"/>
          <p:cNvSpPr txBox="1"/>
          <p:nvPr/>
        </p:nvSpPr>
        <p:spPr>
          <a:xfrm>
            <a:off x="462082" y="1692245"/>
            <a:ext cx="8167568" cy="2617639"/>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Throughout our learning, we've uncovered the ways in which various devices and technologies simplify daily organisation for clients and caregivers, contributing to a safer, more autonomous living environment.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Yet, it's exciting to note that there are comprehensive platforms and technologies that integrate functionalities across multiple devices, further easing daily management and enhancing the monitoring of home care activities.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387" name="Google Shape;387;p57"/>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Best practice in care homes: Livy Care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269640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3"/>
          <p:cNvSpPr txBox="1"/>
          <p:nvPr/>
        </p:nvSpPr>
        <p:spPr>
          <a:xfrm>
            <a:off x="514350" y="2163743"/>
            <a:ext cx="4986338" cy="1238801"/>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300"/>
              </a:spcBef>
              <a:spcAft>
                <a:spcPts val="0"/>
              </a:spcAft>
              <a:buClr>
                <a:srgbClr val="000000"/>
              </a:buClr>
              <a:buSzPts val="2000"/>
              <a:buFont typeface="Arial"/>
              <a:buNone/>
            </a:pPr>
            <a:r>
              <a:rPr lang="de" sz="2000" b="0" i="0" u="none" strike="noStrike" cap="none">
                <a:solidFill>
                  <a:srgbClr val="595959"/>
                </a:solidFill>
                <a:latin typeface="Arial"/>
                <a:ea typeface="Arial"/>
                <a:cs typeface="Arial"/>
                <a:sym typeface="Arial"/>
              </a:rPr>
              <a:t>Depending on the organisation at which you work, you might encounter different digital tools used to manage and organise care.</a:t>
            </a:r>
            <a:endParaRPr sz="700"/>
          </a:p>
        </p:txBody>
      </p:sp>
      <p:sp>
        <p:nvSpPr>
          <p:cNvPr id="267" name="Google Shape;267;p43"/>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700" b="1" i="0" u="none" strike="noStrike" cap="none">
                <a:solidFill>
                  <a:srgbClr val="379C73"/>
                </a:solidFill>
                <a:latin typeface="Gill Sans"/>
                <a:ea typeface="Gill Sans"/>
                <a:cs typeface="Gill Sans"/>
                <a:sym typeface="Gill Sans"/>
              </a:rPr>
              <a:t>What digital tools could you use at work</a:t>
            </a:r>
            <a:endParaRPr sz="2700" b="1" i="0" u="none" strike="noStrike" cap="none">
              <a:solidFill>
                <a:srgbClr val="379C73"/>
              </a:solidFill>
              <a:latin typeface="Gill Sans"/>
              <a:ea typeface="Gill Sans"/>
              <a:cs typeface="Gill Sans"/>
              <a:sym typeface="Gill Sans"/>
            </a:endParaRPr>
          </a:p>
        </p:txBody>
      </p:sp>
      <p:sp>
        <p:nvSpPr>
          <p:cNvPr id="268" name="Google Shape;268;p4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269" name="Google Shape;269;p43"/>
          <p:cNvPicPr preferRelativeResize="0"/>
          <p:nvPr/>
        </p:nvPicPr>
        <p:blipFill rotWithShape="1">
          <a:blip r:embed="rId4">
            <a:alphaModFix/>
          </a:blip>
          <a:srcRect l="13750" t="12500" r="12708" b="12291"/>
          <a:stretch/>
        </p:blipFill>
        <p:spPr>
          <a:xfrm>
            <a:off x="5715001" y="1393031"/>
            <a:ext cx="2886075" cy="2951481"/>
          </a:xfrm>
          <a:prstGeom prst="rect">
            <a:avLst/>
          </a:prstGeom>
          <a:noFill/>
          <a:ln>
            <a:noFill/>
          </a:ln>
        </p:spPr>
      </p:pic>
      <p:sp>
        <p:nvSpPr>
          <p:cNvPr id="270" name="Google Shape;270;p43"/>
          <p:cNvSpPr txBox="1"/>
          <p:nvPr/>
        </p:nvSpPr>
        <p:spPr>
          <a:xfrm>
            <a:off x="6414585" y="4511317"/>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Freeepik</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93" name="Google Shape;393;p58"/>
          <p:cNvSpPr txBox="1"/>
          <p:nvPr/>
        </p:nvSpPr>
        <p:spPr>
          <a:xfrm>
            <a:off x="514350" y="312259"/>
            <a:ext cx="7260900" cy="38465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Livy Care</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394" name="Google Shape;394;p58"/>
          <p:cNvSpPr txBox="1"/>
          <p:nvPr/>
        </p:nvSpPr>
        <p:spPr>
          <a:xfrm>
            <a:off x="589413" y="1534708"/>
            <a:ext cx="7969299" cy="3397854"/>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For example, </a:t>
            </a:r>
            <a:r>
              <a:rPr kumimoji="0" lang="de" sz="1600" b="1" i="0" u="none" strike="noStrike" kern="0" cap="none" spc="0" normalizeH="0" baseline="0" noProof="0">
                <a:ln>
                  <a:noFill/>
                </a:ln>
                <a:solidFill>
                  <a:srgbClr val="339966"/>
                </a:solidFill>
                <a:effectLst/>
                <a:uLnTx/>
                <a:uFillTx/>
                <a:latin typeface="Arial"/>
                <a:ea typeface="Arial"/>
                <a:cs typeface="Arial"/>
                <a:sym typeface="Arial"/>
              </a:rPr>
              <a:t>Livy Care </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is a smart solution designed to increase the safety and well-being of clients in care settings, such as those with limited mobility or conditions that increase the risk of falls.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The technology includes a </a:t>
            </a:r>
            <a:r>
              <a:rPr kumimoji="0" lang="de" sz="1600" b="1" i="0" u="none" strike="noStrike" kern="0" cap="none" spc="0" normalizeH="0" baseline="0" noProof="0">
                <a:ln>
                  <a:noFill/>
                </a:ln>
                <a:solidFill>
                  <a:srgbClr val="339966"/>
                </a:solidFill>
                <a:effectLst/>
                <a:uLnTx/>
                <a:uFillTx/>
                <a:latin typeface="Arial"/>
                <a:ea typeface="Arial"/>
                <a:cs typeface="Arial"/>
                <a:sym typeface="Arial"/>
              </a:rPr>
              <a:t>Livy Sensor Station</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that detects falls and notifies caregivers immediately, ensuring rapid response and support. It also has features to alert staff when clients with a high risk of falling leave their bed or room, especially at night, and integrates a night light to help prevent falls.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Additionally, it includes a </a:t>
            </a:r>
            <a:r>
              <a:rPr kumimoji="0" lang="de" sz="1600" b="1" i="0" u="none" strike="noStrike" kern="0" cap="none" spc="0" normalizeH="0" baseline="0" noProof="0">
                <a:ln>
                  <a:noFill/>
                </a:ln>
                <a:solidFill>
                  <a:srgbClr val="339966"/>
                </a:solidFill>
                <a:effectLst/>
                <a:uLnTx/>
                <a:uFillTx/>
                <a:latin typeface="Arial"/>
                <a:ea typeface="Arial"/>
                <a:cs typeface="Arial"/>
                <a:sym typeface="Arial"/>
              </a:rPr>
              <a:t>helpcall detection system </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that can recognise calls for help from clients and trigger an alarm without the need for the client to physically press a button</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29743467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00" name="Google Shape;400;p59"/>
          <p:cNvSpPr txBox="1"/>
          <p:nvPr/>
        </p:nvSpPr>
        <p:spPr>
          <a:xfrm>
            <a:off x="514350" y="312259"/>
            <a:ext cx="7260900" cy="38465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Livy Care</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pic>
        <p:nvPicPr>
          <p:cNvPr id="401" name="Google Shape;401;p59"/>
          <p:cNvPicPr preferRelativeResize="0"/>
          <p:nvPr/>
        </p:nvPicPr>
        <p:blipFill rotWithShape="1">
          <a:blip r:embed="rId4">
            <a:alphaModFix/>
          </a:blip>
          <a:srcRect/>
          <a:stretch/>
        </p:blipFill>
        <p:spPr>
          <a:xfrm>
            <a:off x="404192" y="1159565"/>
            <a:ext cx="7984435" cy="3326296"/>
          </a:xfrm>
          <a:prstGeom prst="rect">
            <a:avLst/>
          </a:prstGeom>
          <a:noFill/>
          <a:ln>
            <a:noFill/>
          </a:ln>
        </p:spPr>
      </p:pic>
      <p:sp>
        <p:nvSpPr>
          <p:cNvPr id="402" name="Google Shape;402;p59"/>
          <p:cNvSpPr txBox="1"/>
          <p:nvPr/>
        </p:nvSpPr>
        <p:spPr>
          <a:xfrm>
            <a:off x="2797791" y="4581351"/>
            <a:ext cx="3316406" cy="292388"/>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000" b="0" i="1" u="none" strike="noStrike" kern="0" cap="none" spc="0" normalizeH="0" baseline="0" noProof="0">
                <a:ln>
                  <a:noFill/>
                </a:ln>
                <a:solidFill>
                  <a:srgbClr val="595959"/>
                </a:solidFill>
                <a:effectLst/>
                <a:uLnTx/>
                <a:uFillTx/>
                <a:latin typeface="Arial"/>
                <a:ea typeface="Arial"/>
                <a:cs typeface="Arial"/>
                <a:sym typeface="Arial"/>
              </a:rPr>
              <a:t>The features and functionalities of Livy Care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600" b="0" i="1" u="none" strike="noStrike" kern="0" cap="none" spc="0" normalizeH="0" baseline="0" noProof="0">
                <a:ln>
                  <a:noFill/>
                </a:ln>
                <a:solidFill>
                  <a:srgbClr val="595959"/>
                </a:solidFill>
                <a:effectLst/>
                <a:uLnTx/>
                <a:uFillTx/>
                <a:latin typeface="Arial"/>
                <a:ea typeface="Arial"/>
                <a:cs typeface="Arial"/>
                <a:sym typeface="Arial"/>
              </a:rPr>
              <a:t>Image by Livy Care</a:t>
            </a:r>
            <a:endParaRPr kumimoji="0" sz="6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25614864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08" name="Google Shape;408;p60"/>
          <p:cNvSpPr txBox="1"/>
          <p:nvPr/>
        </p:nvSpPr>
        <p:spPr>
          <a:xfrm>
            <a:off x="514350" y="312259"/>
            <a:ext cx="7260900" cy="38465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Livy Care</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409" name="Google Shape;409;p60"/>
          <p:cNvSpPr/>
          <p:nvPr/>
        </p:nvSpPr>
        <p:spPr>
          <a:xfrm>
            <a:off x="414958" y="1273050"/>
            <a:ext cx="7732644" cy="3431709"/>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The system emphasises </a:t>
            </a:r>
            <a:r>
              <a:rPr kumimoji="0" lang="de" sz="2000" b="1" i="0" u="none" strike="noStrike" kern="0" cap="none" spc="0" normalizeH="0" baseline="0" noProof="0">
                <a:ln>
                  <a:noFill/>
                </a:ln>
                <a:solidFill>
                  <a:srgbClr val="339966"/>
                </a:solidFill>
                <a:effectLst/>
                <a:uLnTx/>
                <a:uFillTx/>
                <a:latin typeface="Arial"/>
                <a:ea typeface="Arial"/>
                <a:cs typeface="Arial"/>
                <a:sym typeface="Arial"/>
              </a:rPr>
              <a:t>data privacy</a:t>
            </a:r>
            <a:r>
              <a:rPr kumimoji="0" lang="de" sz="2000" b="0" i="0" u="none" strike="noStrike" kern="0" cap="none" spc="0" normalizeH="0" baseline="0" noProof="0">
                <a:ln>
                  <a:noFill/>
                </a:ln>
                <a:solidFill>
                  <a:srgbClr val="595959"/>
                </a:solidFill>
                <a:effectLst/>
                <a:uLnTx/>
                <a:uFillTx/>
                <a:latin typeface="Arial"/>
                <a:ea typeface="Arial"/>
                <a:cs typeface="Arial"/>
                <a:sym typeface="Arial"/>
              </a:rPr>
              <a:t>, with encrypted data transmission, local data processing on secure servers in Germany, and a commitment not to store personal data unnecessarily.</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Livy Care uses abstracted images for its detection features to ensure the privacy of clients and caregivers. Furthermore, the technology has backups for internet and power outages, ensuring its reliability.</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1" i="0" u="none" strike="noStrike" kern="0" cap="none" spc="0" normalizeH="0" baseline="0" noProof="0">
                <a:ln>
                  <a:noFill/>
                </a:ln>
                <a:solidFill>
                  <a:srgbClr val="339966"/>
                </a:solidFill>
                <a:effectLst/>
                <a:uLnTx/>
                <a:uFillTx/>
                <a:latin typeface="Arial"/>
                <a:ea typeface="Arial"/>
                <a:cs typeface="Arial"/>
                <a:sym typeface="Arial"/>
              </a:rPr>
              <a:t>If you are interested in the system, click </a:t>
            </a:r>
            <a:r>
              <a:rPr kumimoji="0" lang="de" sz="2000" b="1" i="0" u="sng" strike="noStrike" kern="0" cap="none" spc="0" normalizeH="0" baseline="0" noProof="0">
                <a:ln>
                  <a:noFill/>
                </a:ln>
                <a:solidFill>
                  <a:srgbClr val="0000FF"/>
                </a:solidFill>
                <a:effectLst/>
                <a:uLnTx/>
                <a:uFillTx/>
                <a:latin typeface="Arial"/>
                <a:ea typeface="Arial"/>
                <a:cs typeface="Arial"/>
                <a:sym typeface="Arial"/>
                <a:hlinkClick r:id="rId4"/>
              </a:rPr>
              <a:t>here </a:t>
            </a:r>
            <a:r>
              <a:rPr kumimoji="0" lang="de" sz="2000" b="1" i="0" u="none" strike="noStrike" kern="0" cap="none" spc="0" normalizeH="0" baseline="0" noProof="0">
                <a:ln>
                  <a:noFill/>
                </a:ln>
                <a:solidFill>
                  <a:srgbClr val="339966"/>
                </a:solidFill>
                <a:effectLst/>
                <a:uLnTx/>
                <a:uFillTx/>
                <a:latin typeface="Arial"/>
                <a:ea typeface="Arial"/>
                <a:cs typeface="Arial"/>
                <a:sym typeface="Arial"/>
              </a:rPr>
              <a:t>to read more about ist multifunctionality and benefits!</a:t>
            </a:r>
            <a:endParaRPr kumimoji="0" sz="2000" b="1" i="0" u="none" strike="noStrike" kern="0" cap="none" spc="0" normalizeH="0" baseline="0" noProof="0">
              <a:ln>
                <a:noFill/>
              </a:ln>
              <a:solidFill>
                <a:srgbClr val="339966"/>
              </a:solidFill>
              <a:effectLst/>
              <a:uLnTx/>
              <a:uFillTx/>
              <a:latin typeface="Arial"/>
              <a:ea typeface="Arial"/>
              <a:cs typeface="Arial"/>
              <a:sym typeface="Arial"/>
            </a:endParaRPr>
          </a:p>
        </p:txBody>
      </p:sp>
    </p:spTree>
    <p:extLst>
      <p:ext uri="{BB962C8B-B14F-4D97-AF65-F5344CB8AC3E}">
        <p14:creationId xmlns:p14="http://schemas.microsoft.com/office/powerpoint/2010/main" val="37567200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15" name="Google Shape;415;p61"/>
          <p:cNvSpPr txBox="1"/>
          <p:nvPr/>
        </p:nvSpPr>
        <p:spPr>
          <a:xfrm>
            <a:off x="514350" y="312259"/>
            <a:ext cx="7260900" cy="38465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Livy Care</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416" name="Google Shape;416;p61"/>
          <p:cNvSpPr/>
          <p:nvPr/>
        </p:nvSpPr>
        <p:spPr>
          <a:xfrm>
            <a:off x="514350" y="1552829"/>
            <a:ext cx="7732644" cy="2200603"/>
          </a:xfrm>
          <a:prstGeom prst="rect">
            <a:avLst/>
          </a:prstGeom>
          <a:noFill/>
          <a:ln>
            <a:noFill/>
          </a:ln>
        </p:spPr>
        <p:txBody>
          <a:bodyPr spcFirstLastPara="1" wrap="square" lIns="45725" tIns="22850" rIns="45725" bIns="2285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1" u="none" strike="noStrike" kern="0" cap="none" spc="0" normalizeH="0" baseline="0" noProof="0">
                <a:ln>
                  <a:noFill/>
                </a:ln>
                <a:solidFill>
                  <a:srgbClr val="595959"/>
                </a:solidFill>
                <a:effectLst/>
                <a:uLnTx/>
                <a:uFillTx/>
                <a:latin typeface="Arial"/>
                <a:ea typeface="Arial"/>
                <a:cs typeface="Arial"/>
                <a:sym typeface="Arial"/>
              </a:rPr>
              <a:t>What do you think of Livy Care?</a:t>
            </a:r>
            <a:endParaRPr kumimoji="0" sz="700" b="0" i="1"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1"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1" u="none" strike="noStrike" kern="0" cap="none" spc="0" normalizeH="0" baseline="0" noProof="0">
                <a:ln>
                  <a:noFill/>
                </a:ln>
                <a:solidFill>
                  <a:srgbClr val="595959"/>
                </a:solidFill>
                <a:effectLst/>
                <a:uLnTx/>
                <a:uFillTx/>
                <a:latin typeface="Arial"/>
                <a:ea typeface="Arial"/>
                <a:cs typeface="Arial"/>
                <a:sym typeface="Arial"/>
              </a:rPr>
              <a:t>Does your organisation use it or maybe a system similar to it?</a:t>
            </a:r>
            <a:endParaRPr kumimoji="0" sz="700" b="0" i="1"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1"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1" u="none" strike="noStrike" kern="0" cap="none" spc="0" normalizeH="0" baseline="0" noProof="0">
                <a:ln>
                  <a:noFill/>
                </a:ln>
                <a:solidFill>
                  <a:srgbClr val="595959"/>
                </a:solidFill>
                <a:effectLst/>
                <a:uLnTx/>
                <a:uFillTx/>
                <a:latin typeface="Arial"/>
                <a:ea typeface="Arial"/>
                <a:cs typeface="Arial"/>
                <a:sym typeface="Arial"/>
              </a:rPr>
              <a:t>Does it help with your daily work?</a:t>
            </a:r>
            <a:endParaRPr kumimoji="0" sz="700" b="0" i="1"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1"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1" u="none" strike="noStrike" kern="0" cap="none" spc="0" normalizeH="0" baseline="0" noProof="0">
                <a:ln>
                  <a:noFill/>
                </a:ln>
                <a:solidFill>
                  <a:srgbClr val="595959"/>
                </a:solidFill>
                <a:effectLst/>
                <a:uLnTx/>
                <a:uFillTx/>
                <a:latin typeface="Arial"/>
                <a:ea typeface="Arial"/>
                <a:cs typeface="Arial"/>
                <a:sym typeface="Arial"/>
              </a:rPr>
              <a:t>Do you see its benefits for the clients? </a:t>
            </a:r>
            <a:endParaRPr kumimoji="0" sz="2000" b="0" i="1" u="none" strike="noStrike" kern="0" cap="none" spc="0" normalizeH="0" baseline="0" noProof="0">
              <a:ln>
                <a:noFill/>
              </a:ln>
              <a:solidFill>
                <a:srgbClr val="339966"/>
              </a:solidFill>
              <a:effectLst/>
              <a:uLnTx/>
              <a:uFillTx/>
              <a:latin typeface="Arial"/>
              <a:ea typeface="Arial"/>
              <a:cs typeface="Arial"/>
              <a:sym typeface="Arial"/>
            </a:endParaRPr>
          </a:p>
        </p:txBody>
      </p:sp>
    </p:spTree>
    <p:extLst>
      <p:ext uri="{BB962C8B-B14F-4D97-AF65-F5344CB8AC3E}">
        <p14:creationId xmlns:p14="http://schemas.microsoft.com/office/powerpoint/2010/main" val="7146580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20"/>
        <p:cNvGrpSpPr/>
        <p:nvPr/>
      </p:nvGrpSpPr>
      <p:grpSpPr>
        <a:xfrm>
          <a:off x="0" y="0"/>
          <a:ext cx="0" cy="0"/>
          <a:chOff x="0" y="0"/>
          <a:chExt cx="0" cy="0"/>
        </a:xfrm>
      </p:grpSpPr>
      <p:grpSp>
        <p:nvGrpSpPr>
          <p:cNvPr id="421" name="Google Shape;421;p62"/>
          <p:cNvGrpSpPr/>
          <p:nvPr/>
        </p:nvGrpSpPr>
        <p:grpSpPr>
          <a:xfrm>
            <a:off x="0" y="3104561"/>
            <a:ext cx="9144059" cy="2038953"/>
            <a:chOff x="0" y="-38100"/>
            <a:chExt cx="4816592" cy="1074009"/>
          </a:xfrm>
        </p:grpSpPr>
        <p:sp>
          <p:nvSpPr>
            <p:cNvPr id="422" name="Google Shape;422;p62"/>
            <p:cNvSpPr/>
            <p:nvPr/>
          </p:nvSpPr>
          <p:spPr>
            <a:xfrm>
              <a:off x="0" y="0"/>
              <a:ext cx="4816592" cy="1035909"/>
            </a:xfrm>
            <a:custGeom>
              <a:avLst/>
              <a:gdLst/>
              <a:ahLst/>
              <a:cxnLst/>
              <a:rect l="l" t="t" r="r" b="b"/>
              <a:pathLst>
                <a:path w="4816592" h="1035909" extrusionOk="0">
                  <a:moveTo>
                    <a:pt x="0" y="0"/>
                  </a:moveTo>
                  <a:lnTo>
                    <a:pt x="4816592" y="0"/>
                  </a:lnTo>
                  <a:lnTo>
                    <a:pt x="4816592" y="1035909"/>
                  </a:lnTo>
                  <a:lnTo>
                    <a:pt x="0" y="1035909"/>
                  </a:lnTo>
                  <a:close/>
                </a:path>
              </a:pathLst>
            </a:custGeom>
            <a:solidFill>
              <a:srgbClr val="FFFFFF"/>
            </a:solidFill>
            <a:ln>
              <a:noFill/>
            </a:ln>
          </p:spPr>
        </p:sp>
        <p:sp>
          <p:nvSpPr>
            <p:cNvPr id="423" name="Google Shape;423;p62"/>
            <p:cNvSpPr txBox="1"/>
            <p:nvPr/>
          </p:nvSpPr>
          <p:spPr>
            <a:xfrm>
              <a:off x="0" y="-38100"/>
              <a:ext cx="4816500" cy="10740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24" name="Google Shape;424;p6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25" name="Google Shape;425;p62"/>
          <p:cNvSpPr txBox="1"/>
          <p:nvPr/>
        </p:nvSpPr>
        <p:spPr>
          <a:xfrm>
            <a:off x="595913" y="1050621"/>
            <a:ext cx="8033700" cy="36817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500" b="0" i="0" u="none" strike="noStrike" kern="0" cap="none" spc="0" normalizeH="0" baseline="0" noProof="0">
                <a:ln>
                  <a:noFill/>
                </a:ln>
                <a:solidFill>
                  <a:srgbClr val="FFFFFF"/>
                </a:solidFill>
                <a:effectLst/>
                <a:uLnTx/>
                <a:uFillTx/>
                <a:latin typeface="Calibri"/>
                <a:ea typeface="Calibri"/>
                <a:cs typeface="Calibri"/>
                <a:sym typeface="Calibri"/>
              </a:rPr>
              <a:t>Assistive technology devices are basically helpful products that improve or maintain a person's ability to live and function independently. Some Assistive technology can be as simple and some of them are quite difficult to use. </a:t>
            </a:r>
            <a:endParaRPr kumimoji="0" sz="15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500" b="0" i="0" u="none" strike="noStrike" kern="0" cap="none" spc="0" normalizeH="0" baseline="0" noProof="0">
                <a:ln>
                  <a:noFill/>
                </a:ln>
                <a:solidFill>
                  <a:srgbClr val="FFFFFF"/>
                </a:solidFill>
                <a:effectLst/>
                <a:uLnTx/>
                <a:uFillTx/>
                <a:latin typeface="Calibri"/>
                <a:ea typeface="Calibri"/>
                <a:cs typeface="Calibri"/>
                <a:sym typeface="Calibri"/>
              </a:rPr>
              <a:t>As a caretaker you can tell the clients about it and help them to install or use such technology. </a:t>
            </a:r>
            <a:endParaRPr kumimoji="0" sz="15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500" b="0" i="0" u="none" strike="noStrike" kern="0" cap="none" spc="0" normalizeH="0" baseline="0" noProof="0">
                <a:ln>
                  <a:noFill/>
                </a:ln>
                <a:solidFill>
                  <a:srgbClr val="FFFFFF"/>
                </a:solidFill>
                <a:effectLst/>
                <a:uLnTx/>
                <a:uFillTx/>
                <a:latin typeface="Calibri"/>
                <a:ea typeface="Calibri"/>
                <a:cs typeface="Calibri"/>
                <a:sym typeface="Calibri"/>
              </a:rPr>
              <a:t>VR, AI and HoloLens are examples of how to use technology in healthcare</a:t>
            </a:r>
            <a:endParaRPr kumimoji="0" sz="15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5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5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700" b="0" i="0" u="none" strike="noStrike" kern="0" cap="none" spc="0" normalizeH="0" baseline="0" noProof="0">
                <a:ln>
                  <a:noFill/>
                </a:ln>
                <a:solidFill>
                  <a:srgbClr val="FFFFFF"/>
                </a:solidFill>
                <a:effectLst/>
                <a:uLnTx/>
                <a:uFillTx/>
                <a:latin typeface="Arial"/>
                <a:ea typeface="Arial"/>
                <a:cs typeface="Arial"/>
                <a:sym typeface="Arial"/>
              </a:rPr>
              <a:t>A</a:t>
            </a: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6" name="Google Shape;426;p62"/>
          <p:cNvSpPr txBox="1"/>
          <p:nvPr/>
        </p:nvSpPr>
        <p:spPr>
          <a:xfrm>
            <a:off x="595913" y="280972"/>
            <a:ext cx="7179300" cy="3847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Summary</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902677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30"/>
        <p:cNvGrpSpPr/>
        <p:nvPr/>
      </p:nvGrpSpPr>
      <p:grpSpPr>
        <a:xfrm>
          <a:off x="0" y="0"/>
          <a:ext cx="0" cy="0"/>
          <a:chOff x="0" y="0"/>
          <a:chExt cx="0" cy="0"/>
        </a:xfrm>
      </p:grpSpPr>
      <p:grpSp>
        <p:nvGrpSpPr>
          <p:cNvPr id="431" name="Google Shape;431;p63"/>
          <p:cNvGrpSpPr/>
          <p:nvPr/>
        </p:nvGrpSpPr>
        <p:grpSpPr>
          <a:xfrm>
            <a:off x="0" y="749145"/>
            <a:ext cx="9144000" cy="4394356"/>
            <a:chOff x="0" y="-38100"/>
            <a:chExt cx="4816593" cy="2314722"/>
          </a:xfrm>
        </p:grpSpPr>
        <p:sp>
          <p:nvSpPr>
            <p:cNvPr id="432" name="Google Shape;432;p63"/>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33" name="Google Shape;433;p63"/>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34" name="Google Shape;434;p6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35" name="Google Shape;435;p63"/>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36" name="Google Shape;436;p63"/>
          <p:cNvSpPr txBox="1"/>
          <p:nvPr/>
        </p:nvSpPr>
        <p:spPr>
          <a:xfrm>
            <a:off x="641525" y="2038375"/>
            <a:ext cx="5365800" cy="18318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5800" b="1" i="0" u="none" strike="noStrike" kern="0" cap="none" spc="0" normalizeH="0" baseline="0" noProof="0">
                <a:ln>
                  <a:noFill/>
                </a:ln>
                <a:solidFill>
                  <a:srgbClr val="3F3F3F"/>
                </a:solidFill>
                <a:effectLst/>
                <a:uLnTx/>
                <a:uFillTx/>
                <a:latin typeface="Arial"/>
                <a:ea typeface="Arial"/>
                <a:cs typeface="Arial"/>
                <a:sym typeface="Arial"/>
              </a:rPr>
              <a:t>Time for</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5800" b="1" i="0" u="none" strike="noStrike" kern="0" cap="none" spc="0" normalizeH="0" baseline="0" noProof="0">
                <a:ln>
                  <a:noFill/>
                </a:ln>
                <a:solidFill>
                  <a:srgbClr val="339966"/>
                </a:solidFill>
                <a:effectLst/>
                <a:uLnTx/>
                <a:uFillTx/>
                <a:latin typeface="Arial"/>
                <a:ea typeface="Arial"/>
                <a:cs typeface="Arial"/>
                <a:sym typeface="Arial"/>
              </a:rPr>
              <a:t>Self-Reflection</a:t>
            </a:r>
            <a:endParaRPr kumimoji="0" sz="5800" b="1" i="0" u="none" strike="noStrike" kern="0" cap="none" spc="0" normalizeH="0" baseline="0" noProof="0">
              <a:ln>
                <a:noFill/>
              </a:ln>
              <a:solidFill>
                <a:srgbClr val="339966"/>
              </a:solidFill>
              <a:effectLst/>
              <a:uLnTx/>
              <a:uFillTx/>
              <a:latin typeface="Arial"/>
              <a:ea typeface="Arial"/>
              <a:cs typeface="Arial"/>
              <a:sym typeface="Arial"/>
            </a:endParaRPr>
          </a:p>
        </p:txBody>
      </p:sp>
      <p:sp>
        <p:nvSpPr>
          <p:cNvPr id="437" name="Google Shape;437;p63"/>
          <p:cNvSpPr txBox="1"/>
          <p:nvPr/>
        </p:nvSpPr>
        <p:spPr>
          <a:xfrm>
            <a:off x="6454617"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Tree>
    <p:extLst>
      <p:ext uri="{BB962C8B-B14F-4D97-AF65-F5344CB8AC3E}">
        <p14:creationId xmlns:p14="http://schemas.microsoft.com/office/powerpoint/2010/main" val="4770356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41"/>
        <p:cNvGrpSpPr/>
        <p:nvPr/>
      </p:nvGrpSpPr>
      <p:grpSpPr>
        <a:xfrm>
          <a:off x="0" y="0"/>
          <a:ext cx="0" cy="0"/>
          <a:chOff x="0" y="0"/>
          <a:chExt cx="0" cy="0"/>
        </a:xfrm>
      </p:grpSpPr>
      <p:grpSp>
        <p:nvGrpSpPr>
          <p:cNvPr id="442" name="Google Shape;442;p64"/>
          <p:cNvGrpSpPr/>
          <p:nvPr/>
        </p:nvGrpSpPr>
        <p:grpSpPr>
          <a:xfrm>
            <a:off x="0" y="749145"/>
            <a:ext cx="9144000" cy="4394356"/>
            <a:chOff x="0" y="-38100"/>
            <a:chExt cx="4816593" cy="2314722"/>
          </a:xfrm>
        </p:grpSpPr>
        <p:sp>
          <p:nvSpPr>
            <p:cNvPr id="443" name="Google Shape;443;p6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44" name="Google Shape;444;p64"/>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45" name="Google Shape;445;p6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46" name="Google Shape;446;p64"/>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47" name="Google Shape;447;p64"/>
          <p:cNvSpPr txBox="1"/>
          <p:nvPr/>
        </p:nvSpPr>
        <p:spPr>
          <a:xfrm>
            <a:off x="454192" y="1752631"/>
            <a:ext cx="8131009" cy="2169825"/>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400" b="0" i="0" u="none" strike="noStrike" kern="0" cap="none" spc="0" normalizeH="0" baseline="0" noProof="0">
                <a:ln>
                  <a:noFill/>
                </a:ln>
                <a:solidFill>
                  <a:srgbClr val="595959"/>
                </a:solidFill>
                <a:effectLst/>
                <a:uLnTx/>
                <a:uFillTx/>
                <a:latin typeface="Arial"/>
                <a:ea typeface="Arial"/>
                <a:cs typeface="Arial"/>
                <a:sym typeface="Arial"/>
              </a:rPr>
              <a:t>Next on, you will see questions related to the content of this unit.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3000" b="0" i="0" u="none" strike="noStrike" kern="0" cap="none" spc="0" normalizeH="0" baseline="0" noProof="0">
                <a:ln>
                  <a:noFill/>
                </a:ln>
                <a:solidFill>
                  <a:srgbClr val="000000"/>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3000" b="1" i="0" u="none" strike="noStrike" kern="0" cap="none" spc="0" normalizeH="0" baseline="0" noProof="0">
                <a:ln>
                  <a:noFill/>
                </a:ln>
                <a:solidFill>
                  <a:srgbClr val="FFC000"/>
                </a:solidFill>
                <a:effectLst/>
                <a:uLnTx/>
                <a:uFillTx/>
                <a:latin typeface="Arial"/>
                <a:ea typeface="Arial"/>
                <a:cs typeface="Arial"/>
                <a:sym typeface="Arial"/>
              </a:rPr>
              <a:t>Reflect on the questions and answer them by writing them in your (digital) journal!</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333826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51"/>
        <p:cNvGrpSpPr/>
        <p:nvPr/>
      </p:nvGrpSpPr>
      <p:grpSpPr>
        <a:xfrm>
          <a:off x="0" y="0"/>
          <a:ext cx="0" cy="0"/>
          <a:chOff x="0" y="0"/>
          <a:chExt cx="0" cy="0"/>
        </a:xfrm>
      </p:grpSpPr>
      <p:grpSp>
        <p:nvGrpSpPr>
          <p:cNvPr id="452" name="Google Shape;452;p65"/>
          <p:cNvGrpSpPr/>
          <p:nvPr/>
        </p:nvGrpSpPr>
        <p:grpSpPr>
          <a:xfrm>
            <a:off x="0" y="-72331"/>
            <a:ext cx="3153688" cy="5215831"/>
            <a:chOff x="0" y="-38100"/>
            <a:chExt cx="1661202" cy="2747433"/>
          </a:xfrm>
        </p:grpSpPr>
        <p:sp>
          <p:nvSpPr>
            <p:cNvPr id="453" name="Google Shape;453;p65"/>
            <p:cNvSpPr/>
            <p:nvPr/>
          </p:nvSpPr>
          <p:spPr>
            <a:xfrm>
              <a:off x="0" y="0"/>
              <a:ext cx="1661202" cy="2709333"/>
            </a:xfrm>
            <a:custGeom>
              <a:avLst/>
              <a:gdLst/>
              <a:ahLst/>
              <a:cxnLst/>
              <a:rect l="l" t="t" r="r" b="b"/>
              <a:pathLst>
                <a:path w="1661202" h="2709333" extrusionOk="0">
                  <a:moveTo>
                    <a:pt x="0" y="0"/>
                  </a:moveTo>
                  <a:lnTo>
                    <a:pt x="1661202" y="0"/>
                  </a:lnTo>
                  <a:lnTo>
                    <a:pt x="1661202" y="2709333"/>
                  </a:lnTo>
                  <a:lnTo>
                    <a:pt x="0" y="2709333"/>
                  </a:lnTo>
                  <a:close/>
                </a:path>
              </a:pathLst>
            </a:custGeom>
            <a:solidFill>
              <a:srgbClr val="FFFFFF"/>
            </a:solidFill>
            <a:ln>
              <a:noFill/>
            </a:ln>
          </p:spPr>
        </p:sp>
        <p:sp>
          <p:nvSpPr>
            <p:cNvPr id="454" name="Google Shape;454;p65"/>
            <p:cNvSpPr txBox="1"/>
            <p:nvPr/>
          </p:nvSpPr>
          <p:spPr>
            <a:xfrm>
              <a:off x="0" y="-38100"/>
              <a:ext cx="1661202" cy="2747433"/>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55" name="Google Shape;455;p6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56" name="Google Shape;456;p65"/>
          <p:cNvSpPr txBox="1"/>
          <p:nvPr/>
        </p:nvSpPr>
        <p:spPr>
          <a:xfrm>
            <a:off x="3488071" y="280972"/>
            <a:ext cx="4215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7" name="Google Shape;457;p65"/>
          <p:cNvSpPr txBox="1"/>
          <p:nvPr/>
        </p:nvSpPr>
        <p:spPr>
          <a:xfrm>
            <a:off x="3488070" y="987717"/>
            <a:ext cx="5540537" cy="3016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8" name="Google Shape;458;p6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pic>
        <p:nvPicPr>
          <p:cNvPr id="459" name="Google Shape;459;p65"/>
          <p:cNvPicPr preferRelativeResize="0"/>
          <p:nvPr/>
        </p:nvPicPr>
        <p:blipFill rotWithShape="1">
          <a:blip r:embed="rId4">
            <a:alphaModFix/>
          </a:blip>
          <a:srcRect/>
          <a:stretch/>
        </p:blipFill>
        <p:spPr>
          <a:xfrm>
            <a:off x="92882" y="1223077"/>
            <a:ext cx="2967923" cy="2967923"/>
          </a:xfrm>
          <a:prstGeom prst="rect">
            <a:avLst/>
          </a:prstGeom>
          <a:noFill/>
          <a:ln>
            <a:noFill/>
          </a:ln>
        </p:spPr>
      </p:pic>
      <p:sp>
        <p:nvSpPr>
          <p:cNvPr id="460" name="Google Shape;460;p65"/>
          <p:cNvSpPr txBox="1"/>
          <p:nvPr/>
        </p:nvSpPr>
        <p:spPr>
          <a:xfrm>
            <a:off x="644799" y="4874510"/>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461" name="Google Shape;461;p65"/>
          <p:cNvSpPr/>
          <p:nvPr/>
        </p:nvSpPr>
        <p:spPr>
          <a:xfrm>
            <a:off x="3438939" y="1589172"/>
            <a:ext cx="5410825" cy="2262158"/>
          </a:xfrm>
          <a:prstGeom prst="rect">
            <a:avLst/>
          </a:prstGeom>
          <a:noFill/>
          <a:ln>
            <a:noFill/>
          </a:ln>
        </p:spPr>
        <p:txBody>
          <a:bodyPr spcFirstLastPara="1" wrap="square" lIns="45725" tIns="22850" rIns="45725" bIns="22850" anchor="t" anchorCtr="0">
            <a:noAutofit/>
          </a:bodyPr>
          <a:lstStyle/>
          <a:p>
            <a:pPr marL="139700" marR="0" lvl="0" indent="-139700" algn="just" defTabSz="914400" rtl="0" eaLnBrk="1" fontAlgn="auto" latinLnBrk="0" hangingPunct="1">
              <a:lnSpc>
                <a:spcPct val="100000"/>
              </a:lnSpc>
              <a:spcBef>
                <a:spcPts val="0"/>
              </a:spcBef>
              <a:spcAft>
                <a:spcPts val="0"/>
              </a:spcAft>
              <a:buClr>
                <a:srgbClr val="FFFFFF"/>
              </a:buClr>
              <a:buSzPts val="1200"/>
              <a:buFont typeface="Courier New"/>
              <a:buChar char="o"/>
              <a:tabLst/>
              <a:defRPr/>
            </a:pPr>
            <a:r>
              <a:rPr kumimoji="0" lang="de" sz="1200" b="0" i="0" u="none" strike="noStrike" kern="0" cap="none" spc="0" normalizeH="0" baseline="0" noProof="0">
                <a:ln>
                  <a:noFill/>
                </a:ln>
                <a:solidFill>
                  <a:srgbClr val="FFFFFF"/>
                </a:solidFill>
                <a:effectLst/>
                <a:uLnTx/>
                <a:uFillTx/>
                <a:latin typeface="Arial"/>
                <a:ea typeface="Arial"/>
                <a:cs typeface="Arial"/>
                <a:sym typeface="Arial"/>
              </a:rPr>
              <a:t>In what ways have I adapted the use of home-based technologies, such as smart lighting systems and medical alert devices, to meet the unique needs of my clients, and how has this improved their independence and safety?</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39700" marR="0" lvl="0" indent="-63500" algn="just" defTabSz="914400" rtl="0" eaLnBrk="1" fontAlgn="auto" latinLnBrk="0" hangingPunct="1">
              <a:lnSpc>
                <a:spcPct val="100000"/>
              </a:lnSpc>
              <a:spcBef>
                <a:spcPts val="0"/>
              </a:spcBef>
              <a:spcAft>
                <a:spcPts val="0"/>
              </a:spcAft>
              <a:buClr>
                <a:srgbClr val="FFFFFF"/>
              </a:buClr>
              <a:buSzPts val="1200"/>
              <a:buFont typeface="Courier New"/>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a:p>
            <a:pPr marL="139700" marR="0" lvl="0" indent="-139700" algn="just" defTabSz="914400" rtl="0" eaLnBrk="1" fontAlgn="auto" latinLnBrk="0" hangingPunct="1">
              <a:lnSpc>
                <a:spcPct val="100000"/>
              </a:lnSpc>
              <a:spcBef>
                <a:spcPts val="0"/>
              </a:spcBef>
              <a:spcAft>
                <a:spcPts val="0"/>
              </a:spcAft>
              <a:buClr>
                <a:srgbClr val="FFFFFF"/>
              </a:buClr>
              <a:buSzPts val="1200"/>
              <a:buFont typeface="Courier New"/>
              <a:buChar char="o"/>
              <a:tabLst/>
              <a:defRPr/>
            </a:pPr>
            <a:r>
              <a:rPr kumimoji="0" lang="de" sz="1200" b="0" i="0" u="none" strike="noStrike" kern="0" cap="none" spc="0" normalizeH="0" baseline="0" noProof="0">
                <a:ln>
                  <a:noFill/>
                </a:ln>
                <a:solidFill>
                  <a:srgbClr val="FFFFFF"/>
                </a:solidFill>
                <a:effectLst/>
                <a:uLnTx/>
                <a:uFillTx/>
                <a:latin typeface="Arial"/>
                <a:ea typeface="Arial"/>
                <a:cs typeface="Arial"/>
                <a:sym typeface="Arial"/>
              </a:rPr>
              <a:t>How do I ensure that while employing these technologies, such as Livy Care, the privacy and dignity of my clients are respected, and what steps can I take to enhance data protection in my daily practice?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39700" marR="0" lvl="0" indent="-63500" algn="just" defTabSz="914400" rtl="0" eaLnBrk="1" fontAlgn="auto" latinLnBrk="0" hangingPunct="1">
              <a:lnSpc>
                <a:spcPct val="100000"/>
              </a:lnSpc>
              <a:spcBef>
                <a:spcPts val="0"/>
              </a:spcBef>
              <a:spcAft>
                <a:spcPts val="0"/>
              </a:spcAft>
              <a:buClr>
                <a:srgbClr val="FFFFFF"/>
              </a:buClr>
              <a:buSzPts val="1200"/>
              <a:buFont typeface="Courier New"/>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a:p>
            <a:pPr marL="139700" marR="0" lvl="0" indent="-139700" algn="just" defTabSz="914400" rtl="0" eaLnBrk="1" fontAlgn="auto" latinLnBrk="0" hangingPunct="1">
              <a:lnSpc>
                <a:spcPct val="100000"/>
              </a:lnSpc>
              <a:spcBef>
                <a:spcPts val="0"/>
              </a:spcBef>
              <a:spcAft>
                <a:spcPts val="0"/>
              </a:spcAft>
              <a:buClr>
                <a:srgbClr val="FFFFFF"/>
              </a:buClr>
              <a:buSzPts val="1200"/>
              <a:buFont typeface="Courier New"/>
              <a:buChar char="o"/>
              <a:tabLst/>
              <a:defRPr/>
            </a:pPr>
            <a:r>
              <a:rPr kumimoji="0" lang="de" sz="1200" b="0" i="0" u="none" strike="noStrike" kern="0" cap="none" spc="0" normalizeH="0" baseline="0" noProof="0">
                <a:ln>
                  <a:noFill/>
                </a:ln>
                <a:solidFill>
                  <a:srgbClr val="FFFFFF"/>
                </a:solidFill>
                <a:effectLst/>
                <a:uLnTx/>
                <a:uFillTx/>
                <a:latin typeface="Arial"/>
                <a:ea typeface="Arial"/>
                <a:cs typeface="Arial"/>
                <a:sym typeface="Arial"/>
              </a:rPr>
              <a:t>How has the integration of digital tools like shared calendars and VR applications influenced my communication with clients and coordination with my team, and what improvements can I still make?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7603129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6"/>
          <p:cNvSpPr txBox="1">
            <a:spLocks noGrp="1"/>
          </p:cNvSpPr>
          <p:nvPr>
            <p:ph type="ftr" idx="11"/>
          </p:nvPr>
        </p:nvSpPr>
        <p:spPr>
          <a:xfrm>
            <a:off x="4443416" y="2686610"/>
            <a:ext cx="4572000" cy="656664"/>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900" b="0" i="0" u="none" strike="noStrike" kern="0" cap="none" spc="0" normalizeH="0" baseline="0" noProof="0">
                <a:ln>
                  <a:noFill/>
                </a:ln>
                <a:solidFill>
                  <a:srgbClr val="FFC000"/>
                </a:solidFill>
                <a:effectLst/>
                <a:uLnTx/>
                <a:uFillTx/>
                <a:latin typeface="Gill Sans"/>
                <a:ea typeface="Gill Sans"/>
                <a:cs typeface="Gill Sans"/>
                <a:sym typeface="Gill Sans"/>
              </a:rPr>
              <a:t>Well done!</a:t>
            </a:r>
            <a:endParaRPr kumimoji="0" sz="6900" b="0" i="0" u="none" strike="noStrike" kern="0" cap="none" spc="0" normalizeH="0" baseline="0" noProof="0">
              <a:ln>
                <a:noFill/>
              </a:ln>
              <a:solidFill>
                <a:srgbClr val="FFC000"/>
              </a:solidFill>
              <a:effectLst/>
              <a:uLnTx/>
              <a:uFillTx/>
              <a:latin typeface="Gill Sans"/>
              <a:ea typeface="Gill Sans"/>
              <a:cs typeface="Gill Sans"/>
              <a:sym typeface="Gill Sans"/>
            </a:endParaRPr>
          </a:p>
        </p:txBody>
      </p:sp>
      <p:pic>
        <p:nvPicPr>
          <p:cNvPr id="467" name="Google Shape;467;p66"/>
          <p:cNvPicPr preferRelativeResize="0"/>
          <p:nvPr/>
        </p:nvPicPr>
        <p:blipFill rotWithShape="1">
          <a:blip r:embed="rId3">
            <a:alphaModFix/>
          </a:blip>
          <a:srcRect/>
          <a:stretch/>
        </p:blipFill>
        <p:spPr>
          <a:xfrm>
            <a:off x="638175" y="1902946"/>
            <a:ext cx="3143250" cy="3143250"/>
          </a:xfrm>
          <a:prstGeom prst="rect">
            <a:avLst/>
          </a:prstGeom>
          <a:noFill/>
          <a:ln>
            <a:noFill/>
          </a:ln>
        </p:spPr>
      </p:pic>
      <p:sp>
        <p:nvSpPr>
          <p:cNvPr id="468" name="Google Shape;468;p66"/>
          <p:cNvSpPr txBox="1"/>
          <p:nvPr/>
        </p:nvSpPr>
        <p:spPr>
          <a:xfrm>
            <a:off x="771525" y="657225"/>
            <a:ext cx="7048500" cy="969496"/>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3000" b="0" i="0" u="none" strike="noStrike" kern="0" cap="none" spc="0" normalizeH="0" baseline="0" noProof="0">
                <a:ln>
                  <a:noFill/>
                </a:ln>
                <a:solidFill>
                  <a:srgbClr val="339966"/>
                </a:solidFill>
                <a:effectLst/>
                <a:uLnTx/>
                <a:uFillTx/>
                <a:latin typeface="Gill Sans"/>
                <a:ea typeface="Gill Sans"/>
                <a:cs typeface="Gill Sans"/>
                <a:sym typeface="Gill Sans"/>
              </a:rPr>
              <a:t>Congratulations</a:t>
            </a:r>
            <a:r>
              <a:rPr kumimoji="0" lang="de" sz="3000" b="0" i="0" u="none" strike="noStrike" kern="0" cap="none" spc="0" normalizeH="0" baseline="0" noProof="0">
                <a:ln>
                  <a:noFill/>
                </a:ln>
                <a:solidFill>
                  <a:srgbClr val="595959"/>
                </a:solidFill>
                <a:effectLst/>
                <a:uLnTx/>
                <a:uFillTx/>
                <a:latin typeface="Gill Sans"/>
                <a:ea typeface="Gill Sans"/>
                <a:cs typeface="Gill Sans"/>
                <a:sym typeface="Gill Sans"/>
              </a:rPr>
              <a:t>, you completed Unit 2 of the Module 3.</a:t>
            </a:r>
            <a:endParaRPr kumimoji="0" sz="3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469" name="Google Shape;469;p6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4">
              <a:alphaModFix/>
            </a:blip>
            <a:stretch>
              <a:fillRect/>
            </a:stretch>
          </a:blipFill>
          <a:ln>
            <a:noFill/>
          </a:ln>
        </p:spPr>
      </p:sp>
      <p:sp>
        <p:nvSpPr>
          <p:cNvPr id="470" name="Google Shape;470;p66"/>
          <p:cNvSpPr txBox="1"/>
          <p:nvPr/>
        </p:nvSpPr>
        <p:spPr>
          <a:xfrm>
            <a:off x="1249351" y="4751672"/>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17519714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74"/>
        <p:cNvGrpSpPr/>
        <p:nvPr/>
      </p:nvGrpSpPr>
      <p:grpSpPr>
        <a:xfrm>
          <a:off x="0" y="0"/>
          <a:ext cx="0" cy="0"/>
          <a:chOff x="0" y="0"/>
          <a:chExt cx="0" cy="0"/>
        </a:xfrm>
      </p:grpSpPr>
      <p:sp>
        <p:nvSpPr>
          <p:cNvPr id="475" name="Google Shape;475;p67"/>
          <p:cNvSpPr/>
          <p:nvPr/>
        </p:nvSpPr>
        <p:spPr>
          <a:xfrm>
            <a:off x="3318625" y="223250"/>
            <a:ext cx="2156978" cy="864686"/>
          </a:xfrm>
          <a:custGeom>
            <a:avLst/>
            <a:gdLst/>
            <a:ahLst/>
            <a:cxnLst/>
            <a:rect l="l" t="t" r="r" b="b"/>
            <a:pathLst>
              <a:path w="7772894" h="4243854" extrusionOk="0">
                <a:moveTo>
                  <a:pt x="0" y="0"/>
                </a:moveTo>
                <a:lnTo>
                  <a:pt x="7772894" y="0"/>
                </a:lnTo>
                <a:lnTo>
                  <a:pt x="7772894" y="4243854"/>
                </a:lnTo>
                <a:lnTo>
                  <a:pt x="0" y="4243854"/>
                </a:lnTo>
                <a:lnTo>
                  <a:pt x="0" y="0"/>
                </a:lnTo>
                <a:close/>
              </a:path>
            </a:pathLst>
          </a:custGeom>
          <a:blipFill rotWithShape="1">
            <a:blip r:embed="rId3">
              <a:alphaModFix/>
            </a:blip>
            <a:stretch>
              <a:fillRect/>
            </a:stretch>
          </a:blipFill>
          <a:ln>
            <a:noFill/>
          </a:ln>
        </p:spPr>
      </p:sp>
      <p:grpSp>
        <p:nvGrpSpPr>
          <p:cNvPr id="476" name="Google Shape;476;p67"/>
          <p:cNvGrpSpPr/>
          <p:nvPr/>
        </p:nvGrpSpPr>
        <p:grpSpPr>
          <a:xfrm>
            <a:off x="0" y="2983474"/>
            <a:ext cx="9144000" cy="2160026"/>
            <a:chOff x="0" y="-38100"/>
            <a:chExt cx="4816593" cy="1137791"/>
          </a:xfrm>
        </p:grpSpPr>
        <p:sp>
          <p:nvSpPr>
            <p:cNvPr id="477" name="Google Shape;477;p67"/>
            <p:cNvSpPr/>
            <p:nvPr/>
          </p:nvSpPr>
          <p:spPr>
            <a:xfrm>
              <a:off x="0" y="0"/>
              <a:ext cx="4816592" cy="1099691"/>
            </a:xfrm>
            <a:custGeom>
              <a:avLst/>
              <a:gdLst/>
              <a:ahLst/>
              <a:cxnLst/>
              <a:rect l="l" t="t" r="r" b="b"/>
              <a:pathLst>
                <a:path w="4816592" h="1099691" extrusionOk="0">
                  <a:moveTo>
                    <a:pt x="0" y="0"/>
                  </a:moveTo>
                  <a:lnTo>
                    <a:pt x="4816592" y="0"/>
                  </a:lnTo>
                  <a:lnTo>
                    <a:pt x="4816592" y="1099691"/>
                  </a:lnTo>
                  <a:lnTo>
                    <a:pt x="0" y="1099691"/>
                  </a:lnTo>
                  <a:close/>
                </a:path>
              </a:pathLst>
            </a:custGeom>
            <a:solidFill>
              <a:srgbClr val="FFFFFF"/>
            </a:solidFill>
            <a:ln>
              <a:noFill/>
            </a:ln>
          </p:spPr>
        </p:sp>
        <p:sp>
          <p:nvSpPr>
            <p:cNvPr id="478" name="Google Shape;478;p67"/>
            <p:cNvSpPr txBox="1"/>
            <p:nvPr/>
          </p:nvSpPr>
          <p:spPr>
            <a:xfrm>
              <a:off x="0" y="-38100"/>
              <a:ext cx="4816593" cy="1137791"/>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cxnSp>
        <p:nvCxnSpPr>
          <p:cNvPr id="479" name="Google Shape;479;p67"/>
          <p:cNvCxnSpPr/>
          <p:nvPr/>
        </p:nvCxnSpPr>
        <p:spPr>
          <a:xfrm>
            <a:off x="1300469" y="4085365"/>
            <a:ext cx="6543062" cy="9525"/>
          </a:xfrm>
          <a:prstGeom prst="straightConnector1">
            <a:avLst/>
          </a:prstGeom>
          <a:noFill/>
          <a:ln w="19050" cap="flat" cmpd="sng">
            <a:solidFill>
              <a:srgbClr val="000000"/>
            </a:solidFill>
            <a:prstDash val="solid"/>
            <a:round/>
            <a:headEnd type="none" w="sm" len="sm"/>
            <a:tailEnd type="none" w="sm" len="sm"/>
          </a:ln>
        </p:spPr>
      </p:cxnSp>
      <p:sp>
        <p:nvSpPr>
          <p:cNvPr id="480" name="Google Shape;480;p67"/>
          <p:cNvSpPr/>
          <p:nvPr/>
        </p:nvSpPr>
        <p:spPr>
          <a:xfrm>
            <a:off x="6317433" y="4361590"/>
            <a:ext cx="2312217" cy="462353"/>
          </a:xfrm>
          <a:custGeom>
            <a:avLst/>
            <a:gdLst/>
            <a:ahLst/>
            <a:cxnLst/>
            <a:rect l="l" t="t" r="r" b="b"/>
            <a:pathLst>
              <a:path w="4624433" h="924705" extrusionOk="0">
                <a:moveTo>
                  <a:pt x="0" y="0"/>
                </a:moveTo>
                <a:lnTo>
                  <a:pt x="4624433" y="0"/>
                </a:lnTo>
                <a:lnTo>
                  <a:pt x="4624433" y="924705"/>
                </a:lnTo>
                <a:lnTo>
                  <a:pt x="0" y="924705"/>
                </a:lnTo>
                <a:lnTo>
                  <a:pt x="0" y="0"/>
                </a:lnTo>
                <a:close/>
              </a:path>
            </a:pathLst>
          </a:custGeom>
          <a:blipFill rotWithShape="1">
            <a:blip r:embed="rId4">
              <a:alphaModFix/>
            </a:blip>
            <a:stretch>
              <a:fillRect t="-4830"/>
            </a:stretch>
          </a:blipFill>
          <a:ln>
            <a:noFill/>
          </a:ln>
        </p:spPr>
      </p:sp>
      <p:grpSp>
        <p:nvGrpSpPr>
          <p:cNvPr id="481" name="Google Shape;481;p67"/>
          <p:cNvGrpSpPr/>
          <p:nvPr/>
        </p:nvGrpSpPr>
        <p:grpSpPr>
          <a:xfrm>
            <a:off x="1894726" y="3243330"/>
            <a:ext cx="5434499" cy="575334"/>
            <a:chOff x="0" y="0"/>
            <a:chExt cx="14491997" cy="1534226"/>
          </a:xfrm>
        </p:grpSpPr>
        <p:sp>
          <p:nvSpPr>
            <p:cNvPr id="482" name="Google Shape;482;p67"/>
            <p:cNvSpPr/>
            <p:nvPr/>
          </p:nvSpPr>
          <p:spPr>
            <a:xfrm>
              <a:off x="0" y="584095"/>
              <a:ext cx="2284032" cy="755487"/>
            </a:xfrm>
            <a:custGeom>
              <a:avLst/>
              <a:gdLst/>
              <a:ahLst/>
              <a:cxnLst/>
              <a:rect l="l" t="t" r="r" b="b"/>
              <a:pathLst>
                <a:path w="2284032" h="755487" extrusionOk="0">
                  <a:moveTo>
                    <a:pt x="0" y="0"/>
                  </a:moveTo>
                  <a:lnTo>
                    <a:pt x="2284032" y="0"/>
                  </a:lnTo>
                  <a:lnTo>
                    <a:pt x="2284032" y="755487"/>
                  </a:lnTo>
                  <a:lnTo>
                    <a:pt x="0" y="755487"/>
                  </a:lnTo>
                  <a:lnTo>
                    <a:pt x="0" y="0"/>
                  </a:lnTo>
                  <a:close/>
                </a:path>
              </a:pathLst>
            </a:custGeom>
            <a:blipFill rotWithShape="1">
              <a:blip r:embed="rId5">
                <a:alphaModFix/>
              </a:blip>
              <a:stretch>
                <a:fillRect/>
              </a:stretch>
            </a:blipFill>
            <a:ln>
              <a:noFill/>
            </a:ln>
          </p:spPr>
        </p:sp>
        <p:sp>
          <p:nvSpPr>
            <p:cNvPr id="483" name="Google Shape;483;p67"/>
            <p:cNvSpPr/>
            <p:nvPr/>
          </p:nvSpPr>
          <p:spPr>
            <a:xfrm>
              <a:off x="3060039" y="358267"/>
              <a:ext cx="2304739" cy="981315"/>
            </a:xfrm>
            <a:custGeom>
              <a:avLst/>
              <a:gdLst/>
              <a:ahLst/>
              <a:cxnLst/>
              <a:rect l="l" t="t" r="r" b="b"/>
              <a:pathLst>
                <a:path w="2304739" h="981315" extrusionOk="0">
                  <a:moveTo>
                    <a:pt x="0" y="0"/>
                  </a:moveTo>
                  <a:lnTo>
                    <a:pt x="2304739" y="0"/>
                  </a:lnTo>
                  <a:lnTo>
                    <a:pt x="2304739" y="981315"/>
                  </a:lnTo>
                  <a:lnTo>
                    <a:pt x="0" y="981315"/>
                  </a:lnTo>
                  <a:lnTo>
                    <a:pt x="0" y="0"/>
                  </a:lnTo>
                  <a:close/>
                </a:path>
              </a:pathLst>
            </a:custGeom>
            <a:blipFill rotWithShape="1">
              <a:blip r:embed="rId6">
                <a:alphaModFix/>
              </a:blip>
              <a:stretch>
                <a:fillRect/>
              </a:stretch>
            </a:blipFill>
            <a:ln>
              <a:noFill/>
            </a:ln>
          </p:spPr>
        </p:sp>
        <p:sp>
          <p:nvSpPr>
            <p:cNvPr id="484" name="Google Shape;484;p67"/>
            <p:cNvSpPr/>
            <p:nvPr/>
          </p:nvSpPr>
          <p:spPr>
            <a:xfrm>
              <a:off x="6372655" y="194644"/>
              <a:ext cx="905265" cy="1339582"/>
            </a:xfrm>
            <a:custGeom>
              <a:avLst/>
              <a:gdLst/>
              <a:ahLst/>
              <a:cxnLst/>
              <a:rect l="l" t="t" r="r" b="b"/>
              <a:pathLst>
                <a:path w="905265" h="1339582" extrusionOk="0">
                  <a:moveTo>
                    <a:pt x="0" y="0"/>
                  </a:moveTo>
                  <a:lnTo>
                    <a:pt x="905265" y="0"/>
                  </a:lnTo>
                  <a:lnTo>
                    <a:pt x="905265" y="1339582"/>
                  </a:lnTo>
                  <a:lnTo>
                    <a:pt x="0" y="1339582"/>
                  </a:lnTo>
                  <a:lnTo>
                    <a:pt x="0" y="0"/>
                  </a:lnTo>
                  <a:close/>
                </a:path>
              </a:pathLst>
            </a:custGeom>
            <a:blipFill rotWithShape="1">
              <a:blip r:embed="rId7">
                <a:alphaModFix/>
              </a:blip>
              <a:stretch>
                <a:fillRect/>
              </a:stretch>
            </a:blipFill>
            <a:ln>
              <a:noFill/>
            </a:ln>
          </p:spPr>
        </p:sp>
        <p:sp>
          <p:nvSpPr>
            <p:cNvPr id="485" name="Google Shape;485;p67"/>
            <p:cNvSpPr/>
            <p:nvPr/>
          </p:nvSpPr>
          <p:spPr>
            <a:xfrm>
              <a:off x="8219339" y="358267"/>
              <a:ext cx="3308396" cy="1012335"/>
            </a:xfrm>
            <a:custGeom>
              <a:avLst/>
              <a:gdLst/>
              <a:ahLst/>
              <a:cxnLst/>
              <a:rect l="l" t="t" r="r" b="b"/>
              <a:pathLst>
                <a:path w="3308396" h="1012335" extrusionOk="0">
                  <a:moveTo>
                    <a:pt x="0" y="0"/>
                  </a:moveTo>
                  <a:lnTo>
                    <a:pt x="3308396" y="0"/>
                  </a:lnTo>
                  <a:lnTo>
                    <a:pt x="3308396" y="1012335"/>
                  </a:lnTo>
                  <a:lnTo>
                    <a:pt x="0" y="1012335"/>
                  </a:lnTo>
                  <a:lnTo>
                    <a:pt x="0" y="0"/>
                  </a:lnTo>
                  <a:close/>
                </a:path>
              </a:pathLst>
            </a:custGeom>
            <a:blipFill rotWithShape="1">
              <a:blip r:embed="rId8">
                <a:alphaModFix/>
              </a:blip>
              <a:stretch>
                <a:fillRect/>
              </a:stretch>
            </a:blipFill>
            <a:ln>
              <a:noFill/>
            </a:ln>
          </p:spPr>
        </p:sp>
        <p:sp>
          <p:nvSpPr>
            <p:cNvPr id="486" name="Google Shape;486;p67"/>
            <p:cNvSpPr/>
            <p:nvPr/>
          </p:nvSpPr>
          <p:spPr>
            <a:xfrm>
              <a:off x="11935855" y="0"/>
              <a:ext cx="2556142" cy="1339582"/>
            </a:xfrm>
            <a:custGeom>
              <a:avLst/>
              <a:gdLst/>
              <a:ahLst/>
              <a:cxnLst/>
              <a:rect l="l" t="t" r="r" b="b"/>
              <a:pathLst>
                <a:path w="2556142" h="1339582" extrusionOk="0">
                  <a:moveTo>
                    <a:pt x="0" y="0"/>
                  </a:moveTo>
                  <a:lnTo>
                    <a:pt x="2556141" y="0"/>
                  </a:lnTo>
                  <a:lnTo>
                    <a:pt x="2556141" y="1339582"/>
                  </a:lnTo>
                  <a:lnTo>
                    <a:pt x="0" y="1339582"/>
                  </a:lnTo>
                  <a:lnTo>
                    <a:pt x="0" y="0"/>
                  </a:lnTo>
                  <a:close/>
                </a:path>
              </a:pathLst>
            </a:custGeom>
            <a:blipFill rotWithShape="1">
              <a:blip r:embed="rId9">
                <a:alphaModFix/>
              </a:blip>
              <a:stretch>
                <a:fillRect/>
              </a:stretch>
            </a:blipFill>
            <a:ln>
              <a:noFill/>
            </a:ln>
          </p:spPr>
        </p:sp>
      </p:grpSp>
      <p:sp>
        <p:nvSpPr>
          <p:cNvPr id="487" name="Google Shape;487;p67"/>
          <p:cNvSpPr txBox="1"/>
          <p:nvPr/>
        </p:nvSpPr>
        <p:spPr>
          <a:xfrm>
            <a:off x="727553" y="4347303"/>
            <a:ext cx="5471400" cy="652500"/>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0147"/>
              </a:lnSpc>
              <a:spcBef>
                <a:spcPts val="0"/>
              </a:spcBef>
              <a:spcAft>
                <a:spcPts val="0"/>
              </a:spcAft>
              <a:buClr>
                <a:srgbClr val="000000"/>
              </a:buClr>
              <a:buSzPts val="800"/>
              <a:buFont typeface="Arial"/>
              <a:buNone/>
              <a:tabLst/>
              <a:defRPr/>
            </a:pPr>
            <a:r>
              <a:rPr kumimoji="0" lang="de" sz="800" b="0" i="0" u="none" strike="noStrike" kern="0" cap="none" spc="0" normalizeH="0" baseline="0" noProof="0">
                <a:ln>
                  <a:noFill/>
                </a:ln>
                <a:solidFill>
                  <a:srgbClr val="000000"/>
                </a:solidFill>
                <a:effectLst/>
                <a:uLnTx/>
                <a:uFillTx/>
                <a:latin typeface="Arial"/>
                <a:ea typeface="Arial"/>
                <a:cs typeface="Arial"/>
                <a:sym typeface="Arial"/>
              </a:rPr>
              <a:t>Funded by the European Union. Views and opinions expressed are however those of the author(s) only and do not necessarily reflect those of the European Union or OeAD-GmbH. Neither the European Union nor the granting authority can be held responsible for them</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r" defTabSz="914400" rtl="0" eaLnBrk="1" fontAlgn="auto" latinLnBrk="0" hangingPunct="1">
              <a:lnSpc>
                <a:spcPct val="140061"/>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8" name="Google Shape;488;p67"/>
          <p:cNvSpPr txBox="1"/>
          <p:nvPr/>
        </p:nvSpPr>
        <p:spPr>
          <a:xfrm>
            <a:off x="683925" y="1293175"/>
            <a:ext cx="7856100" cy="1244700"/>
          </a:xfrm>
          <a:prstGeom prst="rect">
            <a:avLst/>
          </a:prstGeom>
          <a:noFill/>
          <a:ln>
            <a:noFill/>
          </a:ln>
        </p:spPr>
        <p:txBody>
          <a:bodyPr spcFirstLastPara="1" wrap="square" lIns="45725" tIns="45725" rIns="45725" bIns="45725" anchor="t" anchorCtr="0">
            <a:spAutoFit/>
          </a:bodyPr>
          <a:lstStyle/>
          <a:p>
            <a:pPr marL="63500" marR="0" lvl="0" indent="0" algn="ctr" defTabSz="914400" rtl="0" eaLnBrk="1" fontAlgn="auto" latinLnBrk="0" hangingPunct="1">
              <a:lnSpc>
                <a:spcPct val="115000"/>
              </a:lnSpc>
              <a:spcBef>
                <a:spcPts val="200"/>
              </a:spcBef>
              <a:spcAft>
                <a:spcPts val="0"/>
              </a:spcAft>
              <a:buClr>
                <a:srgbClr val="000000"/>
              </a:buClr>
              <a:buSzPts val="1200"/>
              <a:buFont typeface="Arial"/>
              <a:buNone/>
              <a:tabLst/>
              <a:defRPr/>
            </a:pPr>
            <a:r>
              <a:rPr kumimoji="0" lang="de" sz="1200" b="0" i="0" u="none" strike="noStrike" kern="0" cap="none" spc="0" normalizeH="0" baseline="0" noProof="0">
                <a:ln>
                  <a:noFill/>
                </a:ln>
                <a:solidFill>
                  <a:srgbClr val="FFFFFF"/>
                </a:solidFill>
                <a:effectLst/>
                <a:uLnTx/>
                <a:uFillTx/>
                <a:latin typeface="Arial"/>
                <a:ea typeface="Arial"/>
                <a:cs typeface="Arial"/>
                <a:sym typeface="Arial"/>
              </a:rPr>
              <a:t>This learning unit has been developed as part of an Erasmus+ KA2 project DiMiCare and is funded with the support from the European Union. The work is intended for educational purposes and is licensed under Creative Commons Attribution-NonCommercial-ShareAlike 4.0 International License @ The DiMiCare Consortium (except for referenced screenshots and content).</a:t>
            </a: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a:p>
            <a:pPr marL="63500" marR="0" lvl="0" indent="0" algn="just" defTabSz="914400" rtl="0" eaLnBrk="1" fontAlgn="auto" latinLnBrk="0" hangingPunct="1">
              <a:lnSpc>
                <a:spcPct val="115000"/>
              </a:lnSpc>
              <a:spcBef>
                <a:spcPts val="2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489" name="Google Shape;489;p67"/>
          <p:cNvPicPr preferRelativeResize="0"/>
          <p:nvPr/>
        </p:nvPicPr>
        <p:blipFill rotWithShape="1">
          <a:blip r:embed="rId10">
            <a:alphaModFix/>
          </a:blip>
          <a:srcRect/>
          <a:stretch/>
        </p:blipFill>
        <p:spPr>
          <a:xfrm>
            <a:off x="3608918" y="2310423"/>
            <a:ext cx="1576388" cy="552450"/>
          </a:xfrm>
          <a:prstGeom prst="rect">
            <a:avLst/>
          </a:prstGeom>
          <a:noFill/>
          <a:ln>
            <a:noFill/>
          </a:ln>
        </p:spPr>
      </p:pic>
    </p:spTree>
    <p:extLst>
      <p:ext uri="{BB962C8B-B14F-4D97-AF65-F5344CB8AC3E}">
        <p14:creationId xmlns:p14="http://schemas.microsoft.com/office/powerpoint/2010/main" val="310956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76" name="Google Shape;276;p44"/>
          <p:cNvSpPr txBox="1"/>
          <p:nvPr/>
        </p:nvSpPr>
        <p:spPr>
          <a:xfrm>
            <a:off x="407918" y="2147939"/>
            <a:ext cx="8201025" cy="2326791"/>
          </a:xfrm>
          <a:prstGeom prst="rect">
            <a:avLst/>
          </a:prstGeom>
          <a:noFill/>
          <a:ln>
            <a:noFill/>
          </a:ln>
        </p:spPr>
        <p:txBody>
          <a:bodyPr spcFirstLastPara="1" wrap="square" lIns="0" tIns="0" rIns="0" bIns="0" anchor="t" anchorCtr="0">
            <a:spAutoFit/>
          </a:bodyPr>
          <a:lstStyle/>
          <a:p>
            <a:pPr marL="0" marR="0" lvl="0" indent="0" algn="just"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Calendars in healthcare are essential for organising care activities; they ensure precise scheduling of patient appointments, treatments, and staff shifts, thereby enhancing the efficiency and coordination of care delivery.</a:t>
            </a:r>
            <a:endParaRPr sz="700"/>
          </a:p>
          <a:p>
            <a:pPr marL="0" marR="0" lvl="0" indent="0" algn="just"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a:p>
            <a:pPr marL="0" marR="0" lvl="0" indent="0" algn="just"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They also serve as a critical tool for adherence to treatment timelines and regulatory compliance, keeping all care-related activities in sync.</a:t>
            </a:r>
            <a:endParaRPr sz="1800" b="0" i="0" u="none" strike="noStrike" cap="none">
              <a:solidFill>
                <a:srgbClr val="595959"/>
              </a:solidFill>
              <a:latin typeface="Arial"/>
              <a:ea typeface="Arial"/>
              <a:cs typeface="Arial"/>
              <a:sym typeface="Arial"/>
            </a:endParaRPr>
          </a:p>
        </p:txBody>
      </p:sp>
      <p:sp>
        <p:nvSpPr>
          <p:cNvPr id="277" name="Google Shape;277;p44"/>
          <p:cNvSpPr txBox="1"/>
          <p:nvPr/>
        </p:nvSpPr>
        <p:spPr>
          <a:xfrm>
            <a:off x="1070138" y="1017049"/>
            <a:ext cx="7260900" cy="538513"/>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Clr>
                <a:srgbClr val="000000"/>
              </a:buClr>
              <a:buSzPts val="2500"/>
              <a:buFont typeface="Arial"/>
              <a:buNone/>
            </a:pPr>
            <a:r>
              <a:rPr lang="de" sz="2500" b="1" i="0" u="none" strike="noStrike" cap="none">
                <a:solidFill>
                  <a:srgbClr val="FFC000"/>
                </a:solidFill>
                <a:latin typeface="Gill Sans"/>
                <a:ea typeface="Gill Sans"/>
                <a:cs typeface="Gill Sans"/>
                <a:sym typeface="Gill Sans"/>
              </a:rPr>
              <a:t>Calendars</a:t>
            </a:r>
            <a:endParaRPr sz="700" b="0" i="0" u="none" strike="noStrike" cap="none">
              <a:solidFill>
                <a:srgbClr val="FFC000"/>
              </a:solidFill>
              <a:latin typeface="Arial"/>
              <a:ea typeface="Arial"/>
              <a:cs typeface="Arial"/>
              <a:sym typeface="Arial"/>
            </a:endParaRPr>
          </a:p>
        </p:txBody>
      </p:sp>
      <p:sp>
        <p:nvSpPr>
          <p:cNvPr id="278" name="Google Shape;278;p44"/>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700" b="1" i="0" u="none" strike="noStrike" cap="none">
                <a:solidFill>
                  <a:srgbClr val="379C73"/>
                </a:solidFill>
                <a:latin typeface="Gill Sans"/>
                <a:ea typeface="Gill Sans"/>
                <a:cs typeface="Gill Sans"/>
                <a:sym typeface="Gill Sans"/>
              </a:rPr>
              <a:t>What digital tools could you use at work</a:t>
            </a:r>
            <a:endParaRPr sz="2700" b="1" i="0" u="none" strike="noStrike" cap="none">
              <a:solidFill>
                <a:srgbClr val="379C73"/>
              </a:solidFill>
              <a:latin typeface="Gill Sans"/>
              <a:ea typeface="Gill Sans"/>
              <a:cs typeface="Gill Sans"/>
              <a:sym typeface="Gill San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8"/>
          <p:cNvSpPr txBox="1"/>
          <p:nvPr/>
        </p:nvSpPr>
        <p:spPr>
          <a:xfrm>
            <a:off x="325664" y="422174"/>
            <a:ext cx="7260900" cy="5816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List of References</a:t>
            </a: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95" name="Google Shape;495;p6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96" name="Google Shape;496;p68"/>
          <p:cNvSpPr txBox="1"/>
          <p:nvPr/>
        </p:nvSpPr>
        <p:spPr>
          <a:xfrm>
            <a:off x="516835" y="1510748"/>
            <a:ext cx="7712765" cy="2769989"/>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de" sz="1400" b="0" i="0" u="none" strike="noStrike" kern="0" cap="none" spc="0" normalizeH="0" baseline="0" noProof="0">
                <a:ln>
                  <a:noFill/>
                </a:ln>
                <a:solidFill>
                  <a:srgbClr val="595959"/>
                </a:solidFill>
                <a:effectLst/>
                <a:uLnTx/>
                <a:uFillTx/>
                <a:latin typeface="Arial"/>
                <a:ea typeface="Arial"/>
                <a:cs typeface="Arial"/>
                <a:sym typeface="Arial"/>
              </a:rPr>
              <a:t>Livy Care. </a:t>
            </a:r>
            <a:r>
              <a:rPr kumimoji="0" lang="de" sz="1400" b="0" i="0" u="sng" strike="noStrike" kern="0" cap="none" spc="0" normalizeH="0" baseline="0" noProof="0">
                <a:ln>
                  <a:noFill/>
                </a:ln>
                <a:solidFill>
                  <a:srgbClr val="0000FF"/>
                </a:solidFill>
                <a:effectLst/>
                <a:uLnTx/>
                <a:uFillTx/>
                <a:latin typeface="Arial"/>
                <a:ea typeface="Arial"/>
                <a:cs typeface="Arial"/>
                <a:sym typeface="Arial"/>
                <a:hlinkClick r:id="rId4"/>
              </a:rPr>
              <a:t>https://livy-care.com/en/</a:t>
            </a:r>
            <a:endParaRPr kumimoji="0" sz="1400" b="0" i="0" u="none" strike="noStrike" kern="0" cap="none" spc="0" normalizeH="0" baseline="0" noProof="0">
              <a:ln>
                <a:noFill/>
              </a:ln>
              <a:solidFill>
                <a:srgbClr val="595959"/>
              </a:solidFill>
              <a:effectLst/>
              <a:uLnTx/>
              <a:uFillTx/>
              <a:latin typeface="Arial"/>
              <a:ea typeface="Arial"/>
              <a:cs typeface="Arial"/>
              <a:sym typeface="Arial"/>
            </a:endParaRPr>
          </a:p>
          <a:p>
            <a:pPr marL="177800" marR="0" lvl="0" indent="-177800" algn="l" defTabSz="914400" rtl="0" eaLnBrk="1" fontAlgn="auto" latinLnBrk="0" hangingPunct="1">
              <a:lnSpc>
                <a:spcPct val="100000"/>
              </a:lnSpc>
              <a:spcBef>
                <a:spcPts val="600"/>
              </a:spcBef>
              <a:spcAft>
                <a:spcPts val="0"/>
              </a:spcAft>
              <a:buClr>
                <a:srgbClr val="000000"/>
              </a:buClr>
              <a:buSzPts val="1400"/>
              <a:buFont typeface="Arial"/>
              <a:buChar char="•"/>
              <a:tabLst/>
              <a:defRPr/>
            </a:pPr>
            <a:r>
              <a:rPr kumimoji="0" lang="de" sz="1400" b="0" i="0" u="none" strike="noStrike" kern="0" cap="none" spc="0" normalizeH="0" baseline="0" noProof="0">
                <a:ln>
                  <a:noFill/>
                </a:ln>
                <a:solidFill>
                  <a:srgbClr val="595959"/>
                </a:solidFill>
                <a:effectLst/>
                <a:uLnTx/>
                <a:uFillTx/>
                <a:latin typeface="Arial"/>
                <a:ea typeface="Arial"/>
                <a:cs typeface="Arial"/>
                <a:sym typeface="Arial"/>
              </a:rPr>
              <a:t>The Best Medical Alert System For You in 2024. </a:t>
            </a:r>
            <a:r>
              <a:rPr kumimoji="0" lang="de" sz="1400" b="0" i="0" u="sng" strike="noStrike" kern="0" cap="none" spc="0" normalizeH="0" baseline="0" noProof="0">
                <a:ln>
                  <a:noFill/>
                </a:ln>
                <a:solidFill>
                  <a:srgbClr val="0000FF"/>
                </a:solidFill>
                <a:effectLst/>
                <a:uLnTx/>
                <a:uFillTx/>
                <a:latin typeface="Arial"/>
                <a:ea typeface="Arial"/>
                <a:cs typeface="Arial"/>
                <a:sym typeface="Arial"/>
                <a:hlinkClick r:id="rId5"/>
              </a:rPr>
              <a:t>https://youtu.be/YW99DHOl098?si=2UwE_Y8Ka-4uGiGZ</a:t>
            </a:r>
            <a:endParaRPr kumimoji="0" sz="1400" b="0" i="0" u="sng" strike="noStrike" kern="0" cap="none" spc="0" normalizeH="0" baseline="0" noProof="0">
              <a:ln>
                <a:noFill/>
              </a:ln>
              <a:solidFill>
                <a:srgbClr val="595959"/>
              </a:solidFill>
              <a:effectLst/>
              <a:uLnTx/>
              <a:uFillTx/>
              <a:latin typeface="Arial"/>
              <a:ea typeface="Arial"/>
              <a:cs typeface="Arial"/>
              <a:sym typeface="Arial"/>
            </a:endParaRPr>
          </a:p>
          <a:p>
            <a:pPr marL="177800" marR="0" lvl="0" indent="-177800" algn="l" defTabSz="914400" rtl="0" eaLnBrk="1" fontAlgn="auto" latinLnBrk="0" hangingPunct="1">
              <a:lnSpc>
                <a:spcPct val="100000"/>
              </a:lnSpc>
              <a:spcBef>
                <a:spcPts val="600"/>
              </a:spcBef>
              <a:spcAft>
                <a:spcPts val="0"/>
              </a:spcAft>
              <a:buClr>
                <a:srgbClr val="000000"/>
              </a:buClr>
              <a:buSzPts val="1400"/>
              <a:buFont typeface="Arial"/>
              <a:buChar char="•"/>
              <a:tabLst/>
              <a:defRPr/>
            </a:pPr>
            <a:r>
              <a:rPr kumimoji="0" lang="de" sz="1400" b="0" i="0" u="none" strike="noStrike" kern="0" cap="none" spc="0" normalizeH="0" baseline="0" noProof="0">
                <a:ln>
                  <a:noFill/>
                </a:ln>
                <a:solidFill>
                  <a:srgbClr val="595959"/>
                </a:solidFill>
                <a:effectLst/>
                <a:uLnTx/>
                <a:uFillTx/>
                <a:latin typeface="Arial"/>
                <a:ea typeface="Arial"/>
                <a:cs typeface="Arial"/>
                <a:sym typeface="Arial"/>
              </a:rPr>
              <a:t>VR Trips Help Treat Depression in the Elderly. </a:t>
            </a:r>
            <a:r>
              <a:rPr kumimoji="0" lang="de" sz="1400" b="0" i="0" u="sng" strike="noStrike" kern="0" cap="none" spc="0" normalizeH="0" baseline="0" noProof="0">
                <a:ln>
                  <a:noFill/>
                </a:ln>
                <a:solidFill>
                  <a:srgbClr val="0000FF"/>
                </a:solidFill>
                <a:effectLst/>
                <a:uLnTx/>
                <a:uFillTx/>
                <a:latin typeface="Arial"/>
                <a:ea typeface="Arial"/>
                <a:cs typeface="Arial"/>
                <a:sym typeface="Arial"/>
                <a:hlinkClick r:id="rId6"/>
              </a:rPr>
              <a:t>https://www.youtube.com/watch?v=YW99DHOl098</a:t>
            </a:r>
            <a:endParaRPr kumimoji="0" sz="14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177800" marR="0" lvl="0" indent="-88900" algn="l" defTabSz="914400" rtl="0" eaLnBrk="1" fontAlgn="auto" latinLnBrk="0" hangingPunct="1">
              <a:lnSpc>
                <a:spcPct val="100000"/>
              </a:lnSpc>
              <a:spcBef>
                <a:spcPts val="60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595959"/>
              </a:solidFill>
              <a:effectLst/>
              <a:uLnTx/>
              <a:uFillTx/>
              <a:latin typeface="Arial"/>
              <a:ea typeface="Arial"/>
              <a:cs typeface="Arial"/>
              <a:sym typeface="Arial"/>
            </a:endParaRPr>
          </a:p>
          <a:p>
            <a:pPr marL="177800" marR="0" lvl="0" indent="-88900" algn="l" defTabSz="914400" rtl="0" eaLnBrk="1" fontAlgn="auto" latinLnBrk="0" hangingPunct="1">
              <a:lnSpc>
                <a:spcPct val="100000"/>
              </a:lnSpc>
              <a:spcBef>
                <a:spcPts val="60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595959"/>
              </a:solidFill>
              <a:effectLst/>
              <a:uLnTx/>
              <a:uFillTx/>
              <a:latin typeface="Arial"/>
              <a:ea typeface="Arial"/>
              <a:cs typeface="Arial"/>
              <a:sym typeface="Arial"/>
            </a:endParaRPr>
          </a:p>
          <a:p>
            <a:pPr marL="177800" marR="0" lvl="0" indent="-88900" algn="l" defTabSz="914400" rtl="0" eaLnBrk="1" fontAlgn="auto" latinLnBrk="0" hangingPunct="1">
              <a:lnSpc>
                <a:spcPct val="100000"/>
              </a:lnSpc>
              <a:spcBef>
                <a:spcPts val="60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595959"/>
              </a:solidFill>
              <a:effectLst/>
              <a:uLnTx/>
              <a:uFillTx/>
              <a:latin typeface="Arial"/>
              <a:ea typeface="Arial"/>
              <a:cs typeface="Arial"/>
              <a:sym typeface="Arial"/>
            </a:endParaRPr>
          </a:p>
          <a:p>
            <a:pPr marL="177800" marR="0" lvl="0" indent="-88900" algn="l" defTabSz="914400" rtl="0" eaLnBrk="1" fontAlgn="auto" latinLnBrk="0" hangingPunct="1">
              <a:lnSpc>
                <a:spcPct val="100000"/>
              </a:lnSpc>
              <a:spcBef>
                <a:spcPts val="60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14352521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03"/>
        <p:cNvGrpSpPr/>
        <p:nvPr/>
      </p:nvGrpSpPr>
      <p:grpSpPr>
        <a:xfrm>
          <a:off x="0" y="0"/>
          <a:ext cx="0" cy="0"/>
          <a:chOff x="0" y="0"/>
          <a:chExt cx="0" cy="0"/>
        </a:xfrm>
      </p:grpSpPr>
      <p:sp>
        <p:nvSpPr>
          <p:cNvPr id="204" name="Google Shape;204;p37"/>
          <p:cNvSpPr txBox="1"/>
          <p:nvPr/>
        </p:nvSpPr>
        <p:spPr>
          <a:xfrm>
            <a:off x="859007" y="1422809"/>
            <a:ext cx="7404300" cy="2772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Competenze digitali di base</a:t>
            </a: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205" name="Google Shape;205;p37"/>
          <p:cNvSpPr txBox="1"/>
          <p:nvPr/>
        </p:nvSpPr>
        <p:spPr>
          <a:xfrm>
            <a:off x="4125069" y="751038"/>
            <a:ext cx="894000" cy="2772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Modulo 1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6" name="Google Shape;206;p37"/>
          <p:cNvSpPr txBox="1"/>
          <p:nvPr/>
        </p:nvSpPr>
        <p:spPr>
          <a:xfrm>
            <a:off x="4272856" y="2226945"/>
            <a:ext cx="760200" cy="2772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Unità 1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7" name="Google Shape;207;p37"/>
          <p:cNvSpPr txBox="1"/>
          <p:nvPr/>
        </p:nvSpPr>
        <p:spPr>
          <a:xfrm>
            <a:off x="869893" y="2935831"/>
            <a:ext cx="7404300" cy="2772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Alfabetizzazione informatica e dei dati</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8" name="Google Shape;208;p37"/>
          <p:cNvSpPr/>
          <p:nvPr/>
        </p:nvSpPr>
        <p:spPr>
          <a:xfrm>
            <a:off x="0" y="0"/>
            <a:ext cx="9144000" cy="5143500"/>
          </a:xfrm>
          <a:custGeom>
            <a:avLst/>
            <a:gdLst/>
            <a:ahLst/>
            <a:cxnLst/>
            <a:rect l="l" t="t" r="r" b="b"/>
            <a:pathLst>
              <a:path w="18288000" h="10287000" extrusionOk="0">
                <a:moveTo>
                  <a:pt x="18288000" y="0"/>
                </a:moveTo>
                <a:lnTo>
                  <a:pt x="0" y="0"/>
                </a:lnTo>
                <a:lnTo>
                  <a:pt x="0" y="10287000"/>
                </a:lnTo>
                <a:lnTo>
                  <a:pt x="18288000" y="10287000"/>
                </a:lnTo>
                <a:lnTo>
                  <a:pt x="18288000" y="0"/>
                </a:lnTo>
                <a:close/>
              </a:path>
            </a:pathLst>
          </a:custGeom>
          <a:solidFill>
            <a:srgbClr val="379C73"/>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cs typeface="Arial"/>
              <a:sym typeface="Arial"/>
            </a:endParaRPr>
          </a:p>
        </p:txBody>
      </p:sp>
      <p:grpSp>
        <p:nvGrpSpPr>
          <p:cNvPr id="209" name="Google Shape;209;p37"/>
          <p:cNvGrpSpPr/>
          <p:nvPr/>
        </p:nvGrpSpPr>
        <p:grpSpPr>
          <a:xfrm>
            <a:off x="1465326" y="854202"/>
            <a:ext cx="6213475" cy="3435350"/>
            <a:chOff x="2930651" y="1708404"/>
            <a:chExt cx="12426950" cy="6870700"/>
          </a:xfrm>
        </p:grpSpPr>
        <p:sp>
          <p:nvSpPr>
            <p:cNvPr id="210" name="Google Shape;210;p37"/>
            <p:cNvSpPr/>
            <p:nvPr/>
          </p:nvSpPr>
          <p:spPr>
            <a:xfrm>
              <a:off x="2930651" y="1708404"/>
              <a:ext cx="12426950" cy="6870700"/>
            </a:xfrm>
            <a:custGeom>
              <a:avLst/>
              <a:gdLst/>
              <a:ahLst/>
              <a:cxnLst/>
              <a:rect l="l" t="t" r="r" b="b"/>
              <a:pathLst>
                <a:path w="12426950" h="6870700" extrusionOk="0">
                  <a:moveTo>
                    <a:pt x="12306046" y="0"/>
                  </a:moveTo>
                  <a:lnTo>
                    <a:pt x="120650" y="0"/>
                  </a:lnTo>
                  <a:lnTo>
                    <a:pt x="73669" y="9475"/>
                  </a:lnTo>
                  <a:lnTo>
                    <a:pt x="35321" y="35321"/>
                  </a:lnTo>
                  <a:lnTo>
                    <a:pt x="9475" y="73669"/>
                  </a:lnTo>
                  <a:lnTo>
                    <a:pt x="0" y="120650"/>
                  </a:lnTo>
                  <a:lnTo>
                    <a:pt x="0" y="6749542"/>
                  </a:lnTo>
                  <a:lnTo>
                    <a:pt x="9475" y="6796522"/>
                  </a:lnTo>
                  <a:lnTo>
                    <a:pt x="35321" y="6834870"/>
                  </a:lnTo>
                  <a:lnTo>
                    <a:pt x="73669" y="6860716"/>
                  </a:lnTo>
                  <a:lnTo>
                    <a:pt x="120650" y="6870192"/>
                  </a:lnTo>
                  <a:lnTo>
                    <a:pt x="12306046" y="6870192"/>
                  </a:lnTo>
                  <a:lnTo>
                    <a:pt x="12353026" y="6860716"/>
                  </a:lnTo>
                  <a:lnTo>
                    <a:pt x="12391374" y="6834870"/>
                  </a:lnTo>
                  <a:lnTo>
                    <a:pt x="12417220" y="6796522"/>
                  </a:lnTo>
                  <a:lnTo>
                    <a:pt x="12426696" y="6749542"/>
                  </a:lnTo>
                  <a:lnTo>
                    <a:pt x="12426696" y="120650"/>
                  </a:lnTo>
                  <a:lnTo>
                    <a:pt x="12417520" y="74453"/>
                  </a:lnTo>
                  <a:lnTo>
                    <a:pt x="12391390" y="35305"/>
                  </a:lnTo>
                  <a:lnTo>
                    <a:pt x="12352242" y="9175"/>
                  </a:lnTo>
                  <a:lnTo>
                    <a:pt x="12306046"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211" name="Google Shape;211;p37"/>
            <p:cNvPicPr preferRelativeResize="0"/>
            <p:nvPr/>
          </p:nvPicPr>
          <p:blipFill rotWithShape="1">
            <a:blip r:embed="rId3">
              <a:alphaModFix/>
            </a:blip>
            <a:srcRect/>
            <a:stretch/>
          </p:blipFill>
          <p:spPr>
            <a:xfrm>
              <a:off x="3550919" y="2168652"/>
              <a:ext cx="11199876" cy="6109716"/>
            </a:xfrm>
            <a:prstGeom prst="rect">
              <a:avLst/>
            </a:prstGeom>
            <a:noFill/>
            <a:ln>
              <a:noFill/>
            </a:ln>
          </p:spPr>
        </p:pic>
      </p:grpSp>
    </p:spTree>
    <p:extLst>
      <p:ext uri="{BB962C8B-B14F-4D97-AF65-F5344CB8AC3E}">
        <p14:creationId xmlns:p14="http://schemas.microsoft.com/office/powerpoint/2010/main" val="21581955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15"/>
        <p:cNvGrpSpPr/>
        <p:nvPr/>
      </p:nvGrpSpPr>
      <p:grpSpPr>
        <a:xfrm>
          <a:off x="0" y="0"/>
          <a:ext cx="0" cy="0"/>
          <a:chOff x="0" y="0"/>
          <a:chExt cx="0" cy="0"/>
        </a:xfrm>
      </p:grpSpPr>
      <p:sp>
        <p:nvSpPr>
          <p:cNvPr id="216" name="Google Shape;216;p38"/>
          <p:cNvSpPr txBox="1"/>
          <p:nvPr/>
        </p:nvSpPr>
        <p:spPr>
          <a:xfrm>
            <a:off x="859007" y="1422809"/>
            <a:ext cx="7404150" cy="39255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2600"/>
              <a:buFont typeface="Arial"/>
              <a:buNone/>
              <a:tabLst/>
              <a:defRPr/>
            </a:pPr>
            <a:r>
              <a:rPr kumimoji="0" lang="de" sz="2600" b="0" i="0" u="none" strike="noStrike" kern="0" cap="none" spc="0" normalizeH="0" baseline="0" noProof="0">
                <a:ln>
                  <a:noFill/>
                </a:ln>
                <a:solidFill>
                  <a:srgbClr val="FFFFFF"/>
                </a:solidFill>
                <a:effectLst/>
                <a:uLnTx/>
                <a:uFillTx/>
                <a:latin typeface="League Spartan"/>
                <a:ea typeface="League Spartan"/>
                <a:cs typeface="League Spartan"/>
                <a:sym typeface="League Spartan"/>
              </a:rPr>
              <a:t>Application of digital tools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7" name="Google Shape;217;p38"/>
          <p:cNvSpPr txBox="1"/>
          <p:nvPr/>
        </p:nvSpPr>
        <p:spPr>
          <a:xfrm>
            <a:off x="4125069" y="751038"/>
            <a:ext cx="893850" cy="27705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Module 3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8" name="Google Shape;218;p38"/>
          <p:cNvSpPr txBox="1"/>
          <p:nvPr/>
        </p:nvSpPr>
        <p:spPr>
          <a:xfrm>
            <a:off x="4272856" y="2226945"/>
            <a:ext cx="598350" cy="27705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Unit 3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9" name="Google Shape;219;p38"/>
          <p:cNvSpPr txBox="1"/>
          <p:nvPr/>
        </p:nvSpPr>
        <p:spPr>
          <a:xfrm>
            <a:off x="869893" y="2935831"/>
            <a:ext cx="7404150" cy="91425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2700"/>
              <a:buFont typeface="Arial"/>
              <a:buNone/>
              <a:tabLst/>
              <a:defRPr/>
            </a:pPr>
            <a:r>
              <a:rPr kumimoji="0" lang="de" sz="2400" b="0" i="0" u="none" strike="noStrike" kern="0" cap="none" spc="0" normalizeH="0" baseline="0" noProof="0">
                <a:ln>
                  <a:noFill/>
                </a:ln>
                <a:solidFill>
                  <a:srgbClr val="FFFFFF"/>
                </a:solidFill>
                <a:effectLst/>
                <a:uLnTx/>
                <a:uFillTx/>
                <a:latin typeface="Calibri"/>
                <a:ea typeface="Calibri"/>
                <a:cs typeface="Calibri"/>
                <a:sym typeface="Calibri"/>
              </a:rPr>
              <a:t>Health Tools and Self-Monitoring Apps</a:t>
            </a:r>
            <a:endParaRPr kumimoji="0" sz="41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40000"/>
              </a:lnSpc>
              <a:spcBef>
                <a:spcPts val="0"/>
              </a:spcBef>
              <a:spcAft>
                <a:spcPts val="0"/>
              </a:spcAft>
              <a:buClr>
                <a:srgbClr val="000000"/>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League Spartan"/>
              <a:ea typeface="League Spartan"/>
              <a:cs typeface="League Spartan"/>
              <a:sym typeface="League Spartan"/>
            </a:endParaRPr>
          </a:p>
        </p:txBody>
      </p:sp>
    </p:spTree>
    <p:extLst>
      <p:ext uri="{BB962C8B-B14F-4D97-AF65-F5344CB8AC3E}">
        <p14:creationId xmlns:p14="http://schemas.microsoft.com/office/powerpoint/2010/main" val="38748187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9"/>
          <p:cNvSpPr/>
          <p:nvPr/>
        </p:nvSpPr>
        <p:spPr>
          <a:xfrm>
            <a:off x="5724939" y="0"/>
            <a:ext cx="3419061" cy="5143500"/>
          </a:xfrm>
          <a:prstGeom prst="rect">
            <a:avLst/>
          </a:prstGeom>
          <a:solidFill>
            <a:srgbClr val="339966">
              <a:alpha val="65490"/>
            </a:srgbClr>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25" name="Google Shape;225;p3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26" name="Google Shape;226;p39"/>
          <p:cNvSpPr txBox="1"/>
          <p:nvPr/>
        </p:nvSpPr>
        <p:spPr>
          <a:xfrm>
            <a:off x="325706" y="730449"/>
            <a:ext cx="4211054" cy="292388"/>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01 How does a pedometer work?</a:t>
            </a:r>
            <a:endParaRPr kumimoji="0" sz="1600" b="0"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227" name="Google Shape;227;p39"/>
          <p:cNvSpPr txBox="1"/>
          <p:nvPr/>
        </p:nvSpPr>
        <p:spPr>
          <a:xfrm>
            <a:off x="325706" y="1593203"/>
            <a:ext cx="4693244" cy="292388"/>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02 How does a drink reminder app work?</a:t>
            </a:r>
            <a:endParaRPr kumimoji="0" sz="1600" b="0"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228" name="Google Shape;228;p39"/>
          <p:cNvSpPr txBox="1"/>
          <p:nvPr/>
        </p:nvSpPr>
        <p:spPr>
          <a:xfrm>
            <a:off x="325706" y="2434146"/>
            <a:ext cx="6272845" cy="292388"/>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03 How does a diabetes management app work?</a:t>
            </a:r>
            <a:endParaRPr kumimoji="0" sz="1600" b="0"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229" name="Google Shape;229;p39"/>
          <p:cNvSpPr txBox="1"/>
          <p:nvPr/>
        </p:nvSpPr>
        <p:spPr>
          <a:xfrm>
            <a:off x="325706" y="3240323"/>
            <a:ext cx="8834943" cy="292388"/>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04 How does a mental health app work?</a:t>
            </a: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230" name="Google Shape;230;p39"/>
          <p:cNvSpPr txBox="1"/>
          <p:nvPr/>
        </p:nvSpPr>
        <p:spPr>
          <a:xfrm>
            <a:off x="549502" y="1092959"/>
            <a:ext cx="3531167" cy="507811"/>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Pedometer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Recommendation for use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177800" marR="0" lvl="0" indent="-11430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231" name="Google Shape;231;p39"/>
          <p:cNvSpPr txBox="1"/>
          <p:nvPr/>
        </p:nvSpPr>
        <p:spPr>
          <a:xfrm>
            <a:off x="6045180" y="2157871"/>
            <a:ext cx="2765445" cy="969496"/>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1" i="0" u="none" strike="noStrike" kern="0" cap="none" spc="0" normalizeH="0" baseline="0" noProof="0">
                <a:ln>
                  <a:noFill/>
                </a:ln>
                <a:solidFill>
                  <a:srgbClr val="FFFFFF"/>
                </a:solidFill>
                <a:effectLst/>
                <a:uLnTx/>
                <a:uFillTx/>
                <a:latin typeface="Gill Sans"/>
                <a:ea typeface="Gill Sans"/>
                <a:cs typeface="Gill Sans"/>
                <a:sym typeface="Gill Sans"/>
              </a:rPr>
              <a:t>TABLE OF CONTENTS</a:t>
            </a:r>
            <a:endParaRPr kumimoji="0" sz="30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232" name="Google Shape;232;p39"/>
          <p:cNvSpPr txBox="1"/>
          <p:nvPr/>
        </p:nvSpPr>
        <p:spPr>
          <a:xfrm>
            <a:off x="549502" y="1990221"/>
            <a:ext cx="3531166" cy="507811"/>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Drink reminder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Recommendations for use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177800" marR="0" lvl="0" indent="-11430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233" name="Google Shape;233;p39"/>
          <p:cNvSpPr txBox="1"/>
          <p:nvPr/>
        </p:nvSpPr>
        <p:spPr>
          <a:xfrm>
            <a:off x="588310" y="2753284"/>
            <a:ext cx="3531167" cy="507811"/>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Diabetes Management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Recommendation for use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177800" marR="0" lvl="0" indent="-11430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234" name="Google Shape;234;p39"/>
          <p:cNvSpPr txBox="1"/>
          <p:nvPr/>
        </p:nvSpPr>
        <p:spPr>
          <a:xfrm>
            <a:off x="588310" y="3594857"/>
            <a:ext cx="3531167" cy="661700"/>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Mental Health Apps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Wysa-Mental Health App</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Recommendations for use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177800" marR="0" lvl="0" indent="-11430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235" name="Google Shape;235;p3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2002202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39"/>
        <p:cNvGrpSpPr/>
        <p:nvPr/>
      </p:nvGrpSpPr>
      <p:grpSpPr>
        <a:xfrm>
          <a:off x="0" y="0"/>
          <a:ext cx="0" cy="0"/>
          <a:chOff x="0" y="0"/>
          <a:chExt cx="0" cy="0"/>
        </a:xfrm>
      </p:grpSpPr>
      <p:grpSp>
        <p:nvGrpSpPr>
          <p:cNvPr id="240" name="Google Shape;240;p40"/>
          <p:cNvGrpSpPr/>
          <p:nvPr/>
        </p:nvGrpSpPr>
        <p:grpSpPr>
          <a:xfrm>
            <a:off x="0" y="749116"/>
            <a:ext cx="9144061" cy="4394384"/>
            <a:chOff x="0" y="-38100"/>
            <a:chExt cx="4816593" cy="2314722"/>
          </a:xfrm>
        </p:grpSpPr>
        <p:sp>
          <p:nvSpPr>
            <p:cNvPr id="241" name="Google Shape;241;p40"/>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42" name="Google Shape;242;p40"/>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43" name="Google Shape;243;p4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44" name="Google Shape;244;p40"/>
          <p:cNvSpPr txBox="1"/>
          <p:nvPr/>
        </p:nvSpPr>
        <p:spPr>
          <a:xfrm>
            <a:off x="514350" y="1575259"/>
            <a:ext cx="5239950" cy="402802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000000"/>
                </a:solidFill>
                <a:effectLst/>
                <a:uLnTx/>
                <a:uFillTx/>
                <a:latin typeface="Arial"/>
                <a:ea typeface="Arial"/>
                <a:cs typeface="Arial"/>
                <a:sym typeface="Arial"/>
              </a:rPr>
              <a:t>You have already been introduced to several apps that can help monitor health or personal lifestyle in Module 2 Unit 4. Let's take a closer look now at how to use these apps effectively.</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45" name="Google Shape;245;p40"/>
          <p:cNvPicPr preferRelativeResize="0"/>
          <p:nvPr/>
        </p:nvPicPr>
        <p:blipFill rotWithShape="1">
          <a:blip r:embed="rId4">
            <a:alphaModFix/>
          </a:blip>
          <a:srcRect/>
          <a:stretch/>
        </p:blipFill>
        <p:spPr>
          <a:xfrm>
            <a:off x="5623919" y="1085626"/>
            <a:ext cx="3290198" cy="3290198"/>
          </a:xfrm>
          <a:prstGeom prst="rect">
            <a:avLst/>
          </a:prstGeom>
          <a:noFill/>
          <a:ln>
            <a:noFill/>
          </a:ln>
        </p:spPr>
      </p:pic>
      <p:sp>
        <p:nvSpPr>
          <p:cNvPr id="246" name="Google Shape;246;p40"/>
          <p:cNvSpPr txBox="1"/>
          <p:nvPr/>
        </p:nvSpPr>
        <p:spPr>
          <a:xfrm>
            <a:off x="514350" y="229406"/>
            <a:ext cx="7260855"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INTRODUCTION</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0990322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50"/>
        <p:cNvGrpSpPr/>
        <p:nvPr/>
      </p:nvGrpSpPr>
      <p:grpSpPr>
        <a:xfrm>
          <a:off x="0" y="0"/>
          <a:ext cx="0" cy="0"/>
          <a:chOff x="0" y="0"/>
          <a:chExt cx="0" cy="0"/>
        </a:xfrm>
      </p:grpSpPr>
      <p:grpSp>
        <p:nvGrpSpPr>
          <p:cNvPr id="251" name="Google Shape;251;p41"/>
          <p:cNvGrpSpPr/>
          <p:nvPr/>
        </p:nvGrpSpPr>
        <p:grpSpPr>
          <a:xfrm>
            <a:off x="0" y="749145"/>
            <a:ext cx="9144000" cy="4394356"/>
            <a:chOff x="0" y="-38100"/>
            <a:chExt cx="4816593" cy="2314722"/>
          </a:xfrm>
        </p:grpSpPr>
        <p:sp>
          <p:nvSpPr>
            <p:cNvPr id="252" name="Google Shape;252;p41"/>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53" name="Google Shape;253;p41"/>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54" name="Google Shape;254;p4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55" name="Google Shape;255;p41"/>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Applying fitness apps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6" name="Google Shape;256;p41"/>
          <p:cNvSpPr txBox="1"/>
          <p:nvPr/>
        </p:nvSpPr>
        <p:spPr>
          <a:xfrm>
            <a:off x="732435" y="2159119"/>
            <a:ext cx="6704400" cy="170814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5800"/>
              <a:buFont typeface="Arial"/>
              <a:buNone/>
              <a:tabLst/>
              <a:defRPr/>
            </a:pPr>
            <a:r>
              <a:rPr kumimoji="0" lang="de" sz="5400" b="1" i="0" u="none" strike="noStrike" kern="0" cap="none" spc="0" normalizeH="0" baseline="0" noProof="0" dirty="0">
                <a:ln>
                  <a:noFill/>
                </a:ln>
                <a:solidFill>
                  <a:srgbClr val="3F3F3F"/>
                </a:solidFill>
                <a:effectLst/>
                <a:uLnTx/>
                <a:uFillTx/>
                <a:latin typeface="Arial"/>
                <a:ea typeface="Arial"/>
                <a:cs typeface="Arial"/>
                <a:sym typeface="Arial"/>
              </a:rPr>
              <a:t>How does a pedometer work</a:t>
            </a:r>
            <a:endParaRPr kumimoji="0" sz="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57" name="Google Shape;257;p41"/>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dirty="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258" name="Google Shape;258;p4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680646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2"/>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Pedometer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4" name="Google Shape;264;p4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65" name="Google Shape;265;p42"/>
          <p:cNvSpPr/>
          <p:nvPr/>
        </p:nvSpPr>
        <p:spPr>
          <a:xfrm>
            <a:off x="310200" y="1029650"/>
            <a:ext cx="8357400" cy="2585400"/>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666666"/>
                </a:solidFill>
                <a:effectLst/>
                <a:uLnTx/>
                <a:uFillTx/>
                <a:latin typeface="Arial"/>
                <a:cs typeface="Arial"/>
                <a:sym typeface="Arial"/>
              </a:rPr>
              <a:t>A pedometer </a:t>
            </a:r>
            <a:r>
              <a:rPr kumimoji="0" lang="de" sz="1600" b="1" i="0" u="none" strike="noStrike" kern="0" cap="none" spc="0" normalizeH="0" baseline="0" noProof="0">
                <a:ln>
                  <a:noFill/>
                </a:ln>
                <a:solidFill>
                  <a:srgbClr val="379C73"/>
                </a:solidFill>
                <a:effectLst/>
                <a:uLnTx/>
                <a:uFillTx/>
                <a:latin typeface="Arial"/>
                <a:cs typeface="Arial"/>
                <a:sym typeface="Arial"/>
              </a:rPr>
              <a:t>records the number of steps of the user </a:t>
            </a:r>
            <a:r>
              <a:rPr kumimoji="0" lang="de" sz="1600" b="0" i="0" u="none" strike="noStrike" kern="0" cap="none" spc="0" normalizeH="0" baseline="0" noProof="0">
                <a:ln>
                  <a:noFill/>
                </a:ln>
                <a:solidFill>
                  <a:srgbClr val="666666"/>
                </a:solidFill>
                <a:effectLst/>
                <a:uLnTx/>
                <a:uFillTx/>
                <a:latin typeface="Arial"/>
                <a:cs typeface="Arial"/>
                <a:sym typeface="Arial"/>
              </a:rPr>
              <a:t>and displays them along with other information, e.g. distance, walking time or speed per hour. Regular use can boost daily workouts and improve fitness.</a:t>
            </a:r>
            <a:endParaRPr kumimoji="0" sz="1600" b="0" i="0" u="none" strike="noStrike" kern="0" cap="none" spc="0" normalizeH="0" baseline="0" noProof="0">
              <a:ln>
                <a:noFill/>
              </a:ln>
              <a:solidFill>
                <a:srgbClr val="666666"/>
              </a:solidFill>
              <a:effectLst/>
              <a:uLnTx/>
              <a:uFillTx/>
              <a:latin typeface="Arial"/>
              <a:cs typeface="Arial"/>
              <a:sym typeface="Arial"/>
            </a:endParaRPr>
          </a:p>
          <a:p>
            <a:pPr marL="457200" marR="0" lvl="1" indent="-114300" algn="l" defTabSz="914400" rtl="0" eaLnBrk="1" fontAlgn="auto" latinLnBrk="0" hangingPunct="1">
              <a:lnSpc>
                <a:spcPct val="100000"/>
              </a:lnSpc>
              <a:spcBef>
                <a:spcPts val="0"/>
              </a:spcBef>
              <a:spcAft>
                <a:spcPts val="0"/>
              </a:spcAft>
              <a:buClr>
                <a:srgbClr val="000000"/>
              </a:buClr>
              <a:buSzPts val="1500"/>
              <a:buFont typeface="Calibri"/>
              <a:buNone/>
              <a:tabLst/>
              <a:defRPr/>
            </a:pPr>
            <a:endParaRPr kumimoji="0" sz="16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666666"/>
                </a:solidFill>
                <a:effectLst/>
                <a:uLnTx/>
                <a:uFillTx/>
                <a:latin typeface="Arial"/>
                <a:cs typeface="Arial"/>
                <a:sym typeface="Arial"/>
              </a:rPr>
              <a:t>Pedometers can be used as an App on a smartphone and also combined with a smart watch.</a:t>
            </a:r>
            <a:endParaRPr kumimoji="0" sz="1600" b="0" i="0" u="none" strike="noStrike" kern="0" cap="none" spc="0" normalizeH="0" baseline="0" noProof="0">
              <a:ln>
                <a:noFill/>
              </a:ln>
              <a:solidFill>
                <a:srgbClr val="666666"/>
              </a:solidFill>
              <a:effectLst/>
              <a:uLnTx/>
              <a:uFillTx/>
              <a:latin typeface="Arial"/>
              <a:cs typeface="Arial"/>
              <a:sym typeface="Arial"/>
            </a:endParaRPr>
          </a:p>
          <a:p>
            <a:pPr marL="457200" marR="0" lvl="1" indent="-114300" algn="l" defTabSz="914400" rtl="0" eaLnBrk="1" fontAlgn="auto" latinLnBrk="0" hangingPunct="1">
              <a:lnSpc>
                <a:spcPct val="100000"/>
              </a:lnSpc>
              <a:spcBef>
                <a:spcPts val="0"/>
              </a:spcBef>
              <a:spcAft>
                <a:spcPts val="0"/>
              </a:spcAft>
              <a:buClr>
                <a:srgbClr val="000000"/>
              </a:buClr>
              <a:buSzPts val="1500"/>
              <a:buFont typeface="Calibri"/>
              <a:buNone/>
              <a:tabLst/>
              <a:defRPr/>
            </a:pPr>
            <a:endParaRPr kumimoji="0" sz="16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666666"/>
                </a:solidFill>
                <a:effectLst/>
                <a:uLnTx/>
                <a:uFillTx/>
                <a:latin typeface="Arial"/>
                <a:cs typeface="Arial"/>
                <a:sym typeface="Arial"/>
              </a:rPr>
              <a:t>The following video explains how to use the Step Tracker App on a smartphone.</a:t>
            </a:r>
            <a:endParaRPr kumimoji="0" sz="1600" b="0" i="0" u="none" strike="noStrike" kern="0" cap="none" spc="0" normalizeH="0" baseline="0" noProof="0">
              <a:ln>
                <a:noFill/>
              </a:ln>
              <a:solidFill>
                <a:srgbClr val="666666"/>
              </a:solidFill>
              <a:effectLst/>
              <a:uLnTx/>
              <a:uFillTx/>
              <a:latin typeface="Arial"/>
              <a:cs typeface="Arial"/>
              <a:sym typeface="Arial"/>
            </a:endParaRPr>
          </a:p>
          <a:p>
            <a:pPr marL="254000" marR="0" lvl="1"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66" name="Google Shape;266;p42"/>
          <p:cNvPicPr preferRelativeResize="0"/>
          <p:nvPr/>
        </p:nvPicPr>
        <p:blipFill rotWithShape="1">
          <a:blip r:embed="rId4">
            <a:alphaModFix/>
          </a:blip>
          <a:srcRect t="19429"/>
          <a:stretch/>
        </p:blipFill>
        <p:spPr>
          <a:xfrm>
            <a:off x="6712490" y="3344091"/>
            <a:ext cx="1917160" cy="1544683"/>
          </a:xfrm>
          <a:prstGeom prst="rect">
            <a:avLst/>
          </a:prstGeom>
          <a:noFill/>
          <a:ln>
            <a:noFill/>
          </a:ln>
        </p:spPr>
      </p:pic>
      <p:pic>
        <p:nvPicPr>
          <p:cNvPr id="267" name="Google Shape;267;p42" descr="This video is an online tutorial for senior citizens on how to use Pedometer app STEP TRACKER in english language.&#10;A fitness tracker lets you watch and record your workout, daily burned calories and step counts. Self-tracking allows you to stick to a healthier diet, exercise more and sleep better. Regular use of fitness tracker boosts your daily workouts and makes them achievable." title="How to use Step Tracker App in English">
            <a:hlinkClick r:id="rId5"/>
          </p:cNvPr>
          <p:cNvPicPr preferRelativeResize="0"/>
          <p:nvPr/>
        </p:nvPicPr>
        <p:blipFill>
          <a:blip r:embed="rId6">
            <a:alphaModFix/>
          </a:blip>
          <a:stretch>
            <a:fillRect/>
          </a:stretch>
        </p:blipFill>
        <p:spPr>
          <a:xfrm>
            <a:off x="2497375" y="3130975"/>
            <a:ext cx="3048000" cy="1714500"/>
          </a:xfrm>
          <a:prstGeom prst="rect">
            <a:avLst/>
          </a:prstGeom>
          <a:noFill/>
          <a:ln>
            <a:noFill/>
          </a:ln>
        </p:spPr>
      </p:pic>
      <p:sp>
        <p:nvSpPr>
          <p:cNvPr id="268" name="Google Shape;268;p42"/>
          <p:cNvSpPr/>
          <p:nvPr/>
        </p:nvSpPr>
        <p:spPr>
          <a:xfrm>
            <a:off x="1808200" y="4812198"/>
            <a:ext cx="4572000" cy="200100"/>
          </a:xfrm>
          <a:prstGeom prst="rect">
            <a:avLst/>
          </a:prstGeom>
          <a:noFill/>
          <a:ln>
            <a:noFill/>
          </a:ln>
        </p:spPr>
        <p:txBody>
          <a:bodyPr spcFirstLastPara="1" wrap="square" lIns="45725" tIns="22850" rIns="45725" bIns="2285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000" b="1" i="0" u="none" strike="noStrike" kern="0" cap="none" spc="0" normalizeH="0" baseline="0" noProof="0">
                <a:ln>
                  <a:noFill/>
                </a:ln>
                <a:solidFill>
                  <a:srgbClr val="595959"/>
                </a:solidFill>
                <a:effectLst/>
                <a:uLnTx/>
                <a:uFillTx/>
                <a:latin typeface="Arial"/>
                <a:ea typeface="Arial"/>
                <a:cs typeface="Arial"/>
                <a:sym typeface="Arial"/>
              </a:rPr>
              <a:t>How to use </a:t>
            </a:r>
            <a:r>
              <a:rPr kumimoji="0" lang="de" sz="1000" b="1" i="0" u="none" strike="noStrike" kern="0" cap="none" spc="0" normalizeH="0" baseline="0" noProof="0">
                <a:ln>
                  <a:noFill/>
                </a:ln>
                <a:solidFill>
                  <a:srgbClr val="595959"/>
                </a:solidFill>
                <a:effectLst/>
                <a:uLnTx/>
                <a:uFillTx/>
                <a:latin typeface="Arial"/>
                <a:cs typeface="Arial"/>
                <a:sym typeface="Arial"/>
              </a:rPr>
              <a:t>a Step Tracker</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8474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43"/>
          <p:cNvPicPr preferRelativeResize="0"/>
          <p:nvPr/>
        </p:nvPicPr>
        <p:blipFill rotWithShape="1">
          <a:blip r:embed="rId3">
            <a:alphaModFix/>
          </a:blip>
          <a:srcRect/>
          <a:stretch/>
        </p:blipFill>
        <p:spPr>
          <a:xfrm>
            <a:off x="6709410" y="2743200"/>
            <a:ext cx="2348049" cy="2348048"/>
          </a:xfrm>
          <a:prstGeom prst="rect">
            <a:avLst/>
          </a:prstGeom>
          <a:noFill/>
          <a:ln>
            <a:noFill/>
          </a:ln>
        </p:spPr>
      </p:pic>
      <p:sp>
        <p:nvSpPr>
          <p:cNvPr id="274" name="Google Shape;274;p43"/>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Recommendations for use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5" name="Google Shape;275;p4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4">
              <a:alphaModFix/>
            </a:blip>
            <a:stretch>
              <a:fillRect/>
            </a:stretch>
          </a:blipFill>
          <a:ln>
            <a:noFill/>
          </a:ln>
        </p:spPr>
      </p:sp>
      <p:sp>
        <p:nvSpPr>
          <p:cNvPr id="276" name="Google Shape;276;p43"/>
          <p:cNvSpPr/>
          <p:nvPr/>
        </p:nvSpPr>
        <p:spPr>
          <a:xfrm>
            <a:off x="840438" y="1156817"/>
            <a:ext cx="6311477" cy="2816156"/>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500" b="0" i="0" u="none" strike="noStrike" kern="0" cap="none" spc="0" normalizeH="0" baseline="0" noProof="0">
                <a:ln>
                  <a:noFill/>
                </a:ln>
                <a:solidFill>
                  <a:srgbClr val="666666"/>
                </a:solidFill>
                <a:effectLst/>
                <a:uLnTx/>
                <a:uFillTx/>
                <a:latin typeface="Arial"/>
                <a:cs typeface="Arial"/>
                <a:sym typeface="Arial"/>
              </a:rPr>
              <a:t>Remember that older people may have different mobility levels and abilities. Therefore, 10.000 steps (recommendation by the WHO) will not be a realistic goal for them. The primary goal should be to provide an incentive for movement.</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500" b="0" i="0" u="none" strike="noStrike" kern="0" cap="none" spc="0" normalizeH="0" baseline="0" noProof="0">
                <a:ln>
                  <a:noFill/>
                </a:ln>
                <a:solidFill>
                  <a:srgbClr val="666666"/>
                </a:solidFill>
                <a:effectLst/>
                <a:uLnTx/>
                <a:uFillTx/>
                <a:latin typeface="Arial"/>
                <a:cs typeface="Arial"/>
                <a:sym typeface="Arial"/>
              </a:rPr>
              <a:t>Often, pedometers count steps by measuring wrist movements.</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500" b="0" i="0" u="none" strike="noStrike" kern="0" cap="none" spc="0" normalizeH="0" baseline="0" noProof="0">
                <a:ln>
                  <a:noFill/>
                </a:ln>
                <a:solidFill>
                  <a:srgbClr val="666666"/>
                </a:solidFill>
                <a:effectLst/>
                <a:uLnTx/>
                <a:uFillTx/>
                <a:latin typeface="Arial"/>
                <a:cs typeface="Arial"/>
                <a:sym typeface="Arial"/>
              </a:rPr>
              <a:t>For people using a walker, they can use a pedometer that clips onto their waistband.</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500" b="0" i="0" u="none" strike="noStrike" kern="0" cap="none" spc="0" normalizeH="0" baseline="0" noProof="0">
                <a:ln>
                  <a:noFill/>
                </a:ln>
                <a:solidFill>
                  <a:srgbClr val="666666"/>
                </a:solidFill>
                <a:effectLst/>
                <a:uLnTx/>
                <a:uFillTx/>
                <a:latin typeface="Arial"/>
                <a:cs typeface="Arial"/>
                <a:sym typeface="Arial"/>
              </a:rPr>
              <a:t>We recommend avoiding apps with Bluetooth interfaces to prevent data transfer over the Internet.</a:t>
            </a:r>
            <a:endParaRPr kumimoji="0" sz="1500" b="0" i="0" u="none" strike="noStrike" kern="0" cap="none" spc="0" normalizeH="0" baseline="0" noProof="0">
              <a:ln>
                <a:noFill/>
              </a:ln>
              <a:solidFill>
                <a:srgbClr val="666666"/>
              </a:solidFill>
              <a:effectLst/>
              <a:uLnTx/>
              <a:uFillTx/>
              <a:latin typeface="Arial"/>
              <a:cs typeface="Arial"/>
              <a:sym typeface="Arial"/>
            </a:endParaRPr>
          </a:p>
        </p:txBody>
      </p:sp>
      <p:pic>
        <p:nvPicPr>
          <p:cNvPr id="277" name="Google Shape;277;p43"/>
          <p:cNvPicPr preferRelativeResize="0"/>
          <p:nvPr/>
        </p:nvPicPr>
        <p:blipFill rotWithShape="1">
          <a:blip r:embed="rId5">
            <a:alphaModFix/>
          </a:blip>
          <a:srcRect/>
          <a:stretch/>
        </p:blipFill>
        <p:spPr>
          <a:xfrm>
            <a:off x="202894" y="3318664"/>
            <a:ext cx="505283" cy="505283"/>
          </a:xfrm>
          <a:prstGeom prst="rect">
            <a:avLst/>
          </a:prstGeom>
          <a:noFill/>
          <a:ln>
            <a:noFill/>
          </a:ln>
        </p:spPr>
      </p:pic>
      <p:pic>
        <p:nvPicPr>
          <p:cNvPr id="278" name="Google Shape;278;p43"/>
          <p:cNvPicPr preferRelativeResize="0"/>
          <p:nvPr/>
        </p:nvPicPr>
        <p:blipFill rotWithShape="1">
          <a:blip r:embed="rId5">
            <a:alphaModFix/>
          </a:blip>
          <a:srcRect/>
          <a:stretch/>
        </p:blipFill>
        <p:spPr>
          <a:xfrm>
            <a:off x="202894" y="2431504"/>
            <a:ext cx="505283" cy="505283"/>
          </a:xfrm>
          <a:prstGeom prst="rect">
            <a:avLst/>
          </a:prstGeom>
          <a:noFill/>
          <a:ln>
            <a:noFill/>
          </a:ln>
        </p:spPr>
      </p:pic>
      <p:pic>
        <p:nvPicPr>
          <p:cNvPr id="279" name="Google Shape;279;p43"/>
          <p:cNvPicPr preferRelativeResize="0"/>
          <p:nvPr/>
        </p:nvPicPr>
        <p:blipFill rotWithShape="1">
          <a:blip r:embed="rId5">
            <a:alphaModFix/>
          </a:blip>
          <a:srcRect/>
          <a:stretch/>
        </p:blipFill>
        <p:spPr>
          <a:xfrm>
            <a:off x="202894" y="1291702"/>
            <a:ext cx="505283" cy="505283"/>
          </a:xfrm>
          <a:prstGeom prst="rect">
            <a:avLst/>
          </a:prstGeom>
          <a:noFill/>
          <a:ln>
            <a:noFill/>
          </a:ln>
        </p:spPr>
      </p:pic>
    </p:spTree>
    <p:extLst>
      <p:ext uri="{BB962C8B-B14F-4D97-AF65-F5344CB8AC3E}">
        <p14:creationId xmlns:p14="http://schemas.microsoft.com/office/powerpoint/2010/main" val="9695904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83"/>
        <p:cNvGrpSpPr/>
        <p:nvPr/>
      </p:nvGrpSpPr>
      <p:grpSpPr>
        <a:xfrm>
          <a:off x="0" y="0"/>
          <a:ext cx="0" cy="0"/>
          <a:chOff x="0" y="0"/>
          <a:chExt cx="0" cy="0"/>
        </a:xfrm>
      </p:grpSpPr>
      <p:grpSp>
        <p:nvGrpSpPr>
          <p:cNvPr id="284" name="Google Shape;284;p44"/>
          <p:cNvGrpSpPr/>
          <p:nvPr/>
        </p:nvGrpSpPr>
        <p:grpSpPr>
          <a:xfrm>
            <a:off x="0" y="749145"/>
            <a:ext cx="9144000" cy="4394356"/>
            <a:chOff x="0" y="-38100"/>
            <a:chExt cx="4816593" cy="2314722"/>
          </a:xfrm>
        </p:grpSpPr>
        <p:sp>
          <p:nvSpPr>
            <p:cNvPr id="285" name="Google Shape;285;p4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86" name="Google Shape;286;p44"/>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87" name="Google Shape;287;p4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88" name="Google Shape;288;p44"/>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Applying reminder apps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9" name="Google Shape;289;p44"/>
          <p:cNvSpPr txBox="1"/>
          <p:nvPr/>
        </p:nvSpPr>
        <p:spPr>
          <a:xfrm>
            <a:off x="732435" y="2159119"/>
            <a:ext cx="6370730" cy="1523474"/>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de" sz="4800" b="1" i="0" u="none" strike="noStrike" kern="0" cap="none" spc="0" normalizeH="0" baseline="0" noProof="0">
                <a:ln>
                  <a:noFill/>
                </a:ln>
                <a:solidFill>
                  <a:srgbClr val="3F3F3F"/>
                </a:solidFill>
                <a:effectLst/>
                <a:uLnTx/>
                <a:uFillTx/>
                <a:latin typeface="Arial"/>
                <a:ea typeface="Arial"/>
                <a:cs typeface="Arial"/>
                <a:sym typeface="Arial"/>
              </a:rPr>
              <a:t>How does a water reminder app work</a:t>
            </a:r>
            <a:endParaRPr kumimoji="0" sz="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0" name="Google Shape;290;p44"/>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291" name="Google Shape;291;p4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654712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5"/>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Drink Reminder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7" name="Google Shape;297;p4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98" name="Google Shape;298;p45"/>
          <p:cNvSpPr/>
          <p:nvPr/>
        </p:nvSpPr>
        <p:spPr>
          <a:xfrm>
            <a:off x="514350" y="1298448"/>
            <a:ext cx="7039315" cy="1892826"/>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500" b="0" i="0" u="none" strike="noStrike" kern="0" cap="none" spc="0" normalizeH="0" baseline="0" noProof="0">
                <a:ln>
                  <a:noFill/>
                </a:ln>
                <a:solidFill>
                  <a:srgbClr val="666666"/>
                </a:solidFill>
                <a:effectLst/>
                <a:uLnTx/>
                <a:uFillTx/>
                <a:latin typeface="Arial"/>
                <a:cs typeface="Arial"/>
                <a:sym typeface="Arial"/>
              </a:rPr>
              <a:t>For some clients, remembering to drink regularly can be a challenge and they struggle to meet the daily recommended intake of water. </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500" b="0" i="0" u="none" strike="noStrike" kern="0" cap="none" spc="0" normalizeH="0" baseline="0" noProof="0">
                <a:ln>
                  <a:noFill/>
                </a:ln>
                <a:solidFill>
                  <a:srgbClr val="666666"/>
                </a:solidFill>
                <a:effectLst/>
                <a:uLnTx/>
                <a:uFillTx/>
                <a:latin typeface="Arial"/>
                <a:cs typeface="Arial"/>
                <a:sym typeface="Arial"/>
              </a:rPr>
              <a:t>Waterminder is an app designed to help people stay hydrated. It calculates your daily target and reminds you to drink water at regular intervals throughout the day.</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500" b="0" i="0" u="none" strike="noStrike" kern="0" cap="none" spc="0" normalizeH="0" baseline="0" noProof="0">
                <a:ln>
                  <a:noFill/>
                </a:ln>
                <a:solidFill>
                  <a:srgbClr val="666666"/>
                </a:solidFill>
                <a:effectLst/>
                <a:uLnTx/>
                <a:uFillTx/>
                <a:latin typeface="Arial"/>
                <a:cs typeface="Arial"/>
                <a:sym typeface="Arial"/>
              </a:rPr>
              <a:t>The following video shows you how the App works:</a:t>
            </a:r>
            <a:endParaRPr kumimoji="0" sz="15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299" name="Google Shape;299;p45"/>
          <p:cNvPicPr preferRelativeResize="0"/>
          <p:nvPr/>
        </p:nvPicPr>
        <p:blipFill rotWithShape="1">
          <a:blip r:embed="rId4">
            <a:alphaModFix/>
          </a:blip>
          <a:srcRect/>
          <a:stretch/>
        </p:blipFill>
        <p:spPr>
          <a:xfrm>
            <a:off x="5685065" y="2765322"/>
            <a:ext cx="2962547" cy="1976019"/>
          </a:xfrm>
          <a:prstGeom prst="rect">
            <a:avLst/>
          </a:prstGeom>
          <a:noFill/>
          <a:ln>
            <a:noFill/>
          </a:ln>
        </p:spPr>
      </p:pic>
      <p:pic>
        <p:nvPicPr>
          <p:cNvPr id="300" name="Google Shape;300;p45" descr="This is a short preview of a full ScreenCastsOnline video tutorial. To see the full tutorial visit http://screencastsonline.com for a free 7-day membership. - This week, Rosemary shows you the features and benefits of WaterMinder, an app that helps you stay hydrated. You learn how to log and customise your beverages, how you can use Shortcuts to enter how much you drink, as well as add a widget to your home screen." title="SCOM1030 - Tip - WaterMinder for iOS - Preview">
            <a:hlinkClick r:id="rId5"/>
          </p:cNvPr>
          <p:cNvPicPr preferRelativeResize="0"/>
          <p:nvPr/>
        </p:nvPicPr>
        <p:blipFill>
          <a:blip r:embed="rId6">
            <a:alphaModFix/>
          </a:blip>
          <a:stretch>
            <a:fillRect/>
          </a:stretch>
        </p:blipFill>
        <p:spPr>
          <a:xfrm>
            <a:off x="1488750" y="3093924"/>
            <a:ext cx="2928758" cy="1647426"/>
          </a:xfrm>
          <a:prstGeom prst="rect">
            <a:avLst/>
          </a:prstGeom>
          <a:noFill/>
          <a:ln>
            <a:noFill/>
          </a:ln>
        </p:spPr>
      </p:pic>
      <p:sp>
        <p:nvSpPr>
          <p:cNvPr id="301" name="Google Shape;301;p45"/>
          <p:cNvSpPr/>
          <p:nvPr/>
        </p:nvSpPr>
        <p:spPr>
          <a:xfrm>
            <a:off x="737900" y="4741348"/>
            <a:ext cx="4572000" cy="200100"/>
          </a:xfrm>
          <a:prstGeom prst="rect">
            <a:avLst/>
          </a:prstGeom>
          <a:noFill/>
          <a:ln>
            <a:noFill/>
          </a:ln>
        </p:spPr>
        <p:txBody>
          <a:bodyPr spcFirstLastPara="1" wrap="square" lIns="45725" tIns="22850" rIns="45725" bIns="2285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000" b="1" i="0" u="none" strike="noStrike" kern="0" cap="none" spc="0" normalizeH="0" baseline="0" noProof="0">
                <a:ln>
                  <a:noFill/>
                </a:ln>
                <a:solidFill>
                  <a:srgbClr val="595959"/>
                </a:solidFill>
                <a:effectLst/>
                <a:uLnTx/>
                <a:uFillTx/>
                <a:latin typeface="Arial"/>
                <a:cs typeface="Arial"/>
                <a:sym typeface="Arial"/>
              </a:rPr>
              <a:t>WaterMinder for iOS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7150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10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84" name="Google Shape;284;p45"/>
          <p:cNvSpPr txBox="1"/>
          <p:nvPr/>
        </p:nvSpPr>
        <p:spPr>
          <a:xfrm>
            <a:off x="401293" y="2041922"/>
            <a:ext cx="8201025" cy="2326791"/>
          </a:xfrm>
          <a:prstGeom prst="rect">
            <a:avLst/>
          </a:prstGeom>
          <a:noFill/>
          <a:ln>
            <a:noFill/>
          </a:ln>
        </p:spPr>
        <p:txBody>
          <a:bodyPr spcFirstLastPara="1" wrap="square" lIns="0" tIns="0" rIns="0" bIns="0" anchor="t" anchorCtr="0">
            <a:spAutoFit/>
          </a:bodyPr>
          <a:lstStyle/>
          <a:p>
            <a:pPr marL="0" marR="0" lvl="0" indent="0" algn="just"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There are different calendars you can use at work, but these two are the most commonly used ones by organisations, which are </a:t>
            </a:r>
            <a:endParaRPr sz="700"/>
          </a:p>
          <a:p>
            <a:pPr marL="0" marR="0" lvl="0" indent="0" algn="just"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also connected to your email:</a:t>
            </a:r>
            <a:endParaRPr sz="700"/>
          </a:p>
          <a:p>
            <a:pPr marL="0" marR="0" lvl="0" indent="0" algn="just"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a:p>
            <a:pPr marL="292100" marR="0" lvl="0" indent="-292100" algn="just" rtl="0">
              <a:lnSpc>
                <a:spcPct val="140011"/>
              </a:lnSpc>
              <a:spcBef>
                <a:spcPts val="0"/>
              </a:spcBef>
              <a:spcAft>
                <a:spcPts val="0"/>
              </a:spcAft>
              <a:buClr>
                <a:srgbClr val="000000"/>
              </a:buClr>
              <a:buSzPts val="1800"/>
              <a:buFont typeface="Arial"/>
              <a:buChar char="•"/>
            </a:pPr>
            <a:r>
              <a:rPr lang="de" sz="1800" b="1" i="0" u="none" strike="noStrike" cap="none">
                <a:solidFill>
                  <a:srgbClr val="379C73"/>
                </a:solidFill>
                <a:latin typeface="Arial"/>
                <a:ea typeface="Arial"/>
                <a:cs typeface="Arial"/>
                <a:sym typeface="Arial"/>
              </a:rPr>
              <a:t>Outlook Calendar</a:t>
            </a:r>
            <a:endParaRPr sz="1800" b="1" i="0" u="none" strike="noStrike" cap="none">
              <a:solidFill>
                <a:srgbClr val="379C73"/>
              </a:solidFill>
              <a:latin typeface="Arial"/>
              <a:ea typeface="Arial"/>
              <a:cs typeface="Arial"/>
              <a:sym typeface="Arial"/>
            </a:endParaRPr>
          </a:p>
          <a:p>
            <a:pPr marL="292100" marR="0" lvl="0" indent="-292100" algn="just" rtl="0">
              <a:lnSpc>
                <a:spcPct val="140011"/>
              </a:lnSpc>
              <a:spcBef>
                <a:spcPts val="0"/>
              </a:spcBef>
              <a:spcAft>
                <a:spcPts val="0"/>
              </a:spcAft>
              <a:buClr>
                <a:srgbClr val="000000"/>
              </a:buClr>
              <a:buSzPts val="1800"/>
              <a:buFont typeface="Arial"/>
              <a:buChar char="•"/>
            </a:pPr>
            <a:r>
              <a:rPr lang="de" sz="1800" b="1" i="0" u="none" strike="noStrike" cap="none">
                <a:solidFill>
                  <a:srgbClr val="379C73"/>
                </a:solidFill>
                <a:latin typeface="Arial"/>
                <a:ea typeface="Arial"/>
                <a:cs typeface="Arial"/>
                <a:sym typeface="Arial"/>
              </a:rPr>
              <a:t>Google Calendar</a:t>
            </a:r>
            <a:endParaRPr sz="1800" b="1" i="0" u="none" strike="noStrike" cap="none">
              <a:solidFill>
                <a:srgbClr val="379C73"/>
              </a:solidFill>
              <a:latin typeface="Arial"/>
              <a:ea typeface="Arial"/>
              <a:cs typeface="Arial"/>
              <a:sym typeface="Arial"/>
            </a:endParaRPr>
          </a:p>
        </p:txBody>
      </p:sp>
      <p:sp>
        <p:nvSpPr>
          <p:cNvPr id="285" name="Google Shape;285;p45"/>
          <p:cNvSpPr txBox="1"/>
          <p:nvPr/>
        </p:nvSpPr>
        <p:spPr>
          <a:xfrm>
            <a:off x="1070138" y="1017049"/>
            <a:ext cx="7260900" cy="538513"/>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Clr>
                <a:srgbClr val="000000"/>
              </a:buClr>
              <a:buSzPts val="2500"/>
              <a:buFont typeface="Arial"/>
              <a:buNone/>
            </a:pPr>
            <a:r>
              <a:rPr lang="de" sz="2500" b="1" i="0" u="none" strike="noStrike" cap="none">
                <a:solidFill>
                  <a:srgbClr val="FFC000"/>
                </a:solidFill>
                <a:latin typeface="Gill Sans"/>
                <a:ea typeface="Gill Sans"/>
                <a:cs typeface="Gill Sans"/>
                <a:sym typeface="Gill Sans"/>
              </a:rPr>
              <a:t>Calendars</a:t>
            </a:r>
            <a:endParaRPr sz="700" b="0" i="0" u="none" strike="noStrike" cap="none">
              <a:solidFill>
                <a:srgbClr val="FFC000"/>
              </a:solidFill>
              <a:latin typeface="Arial"/>
              <a:ea typeface="Arial"/>
              <a:cs typeface="Arial"/>
              <a:sym typeface="Arial"/>
            </a:endParaRPr>
          </a:p>
        </p:txBody>
      </p:sp>
      <p:sp>
        <p:nvSpPr>
          <p:cNvPr id="286" name="Google Shape;286;p45"/>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700" b="1" i="0" u="none" strike="noStrike" cap="none">
                <a:solidFill>
                  <a:srgbClr val="379C73"/>
                </a:solidFill>
                <a:latin typeface="Gill Sans"/>
                <a:ea typeface="Gill Sans"/>
                <a:cs typeface="Gill Sans"/>
                <a:sym typeface="Gill Sans"/>
              </a:rPr>
              <a:t>What digital tools could you use at work</a:t>
            </a:r>
            <a:endParaRPr sz="2700" b="1" i="0" u="none" strike="noStrike" cap="none">
              <a:solidFill>
                <a:srgbClr val="379C73"/>
              </a:solidFill>
              <a:latin typeface="Gill Sans"/>
              <a:ea typeface="Gill Sans"/>
              <a:cs typeface="Gill Sans"/>
              <a:sym typeface="Gill Sans"/>
            </a:endParaRPr>
          </a:p>
        </p:txBody>
      </p:sp>
      <p:pic>
        <p:nvPicPr>
          <p:cNvPr id="287" name="Google Shape;287;p45"/>
          <p:cNvPicPr preferRelativeResize="0"/>
          <p:nvPr/>
        </p:nvPicPr>
        <p:blipFill rotWithShape="1">
          <a:blip r:embed="rId4">
            <a:alphaModFix/>
          </a:blip>
          <a:srcRect/>
          <a:stretch/>
        </p:blipFill>
        <p:spPr>
          <a:xfrm>
            <a:off x="5850835" y="2585002"/>
            <a:ext cx="2558498" cy="2558498"/>
          </a:xfrm>
          <a:prstGeom prst="rect">
            <a:avLst/>
          </a:prstGeom>
          <a:noFill/>
          <a:ln>
            <a:noFill/>
          </a:ln>
        </p:spPr>
      </p:pic>
      <p:sp>
        <p:nvSpPr>
          <p:cNvPr id="288" name="Google Shape;288;p45"/>
          <p:cNvSpPr txBox="1"/>
          <p:nvPr/>
        </p:nvSpPr>
        <p:spPr>
          <a:xfrm>
            <a:off x="6414585" y="4989611"/>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Freeepik</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6"/>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Recommendations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7" name="Google Shape;307;p4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08" name="Google Shape;308;p46"/>
          <p:cNvSpPr/>
          <p:nvPr/>
        </p:nvSpPr>
        <p:spPr>
          <a:xfrm>
            <a:off x="735935" y="1657677"/>
            <a:ext cx="7039315" cy="1200329"/>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700" b="0" i="0" u="none" strike="noStrike" kern="0" cap="none" spc="0" normalizeH="0" baseline="0" noProof="0">
                <a:ln>
                  <a:noFill/>
                </a:ln>
                <a:solidFill>
                  <a:srgbClr val="666666"/>
                </a:solidFill>
                <a:effectLst/>
                <a:uLnTx/>
                <a:uFillTx/>
                <a:latin typeface="Arial"/>
                <a:cs typeface="Arial"/>
                <a:sym typeface="Arial"/>
              </a:rPr>
              <a:t>There are similar apps that also measure urine output and colour as a sign and symptom for dehydration</a:t>
            </a:r>
            <a:endParaRPr kumimoji="0" sz="9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700" b="0" i="0" u="none" strike="noStrike" kern="0" cap="none" spc="0" normalizeH="0" baseline="0" noProof="0">
                <a:ln>
                  <a:noFill/>
                </a:ln>
                <a:solidFill>
                  <a:srgbClr val="666666"/>
                </a:solidFill>
                <a:effectLst/>
                <a:uLnTx/>
                <a:uFillTx/>
                <a:latin typeface="Arial"/>
                <a:cs typeface="Arial"/>
                <a:sym typeface="Arial"/>
              </a:rPr>
              <a:t>People with dementia may benefit from water reminder apps in case that they forget to drink water. </a:t>
            </a:r>
            <a:endParaRPr kumimoji="0" sz="1700" b="0" i="0" u="none" strike="noStrike" kern="0" cap="none" spc="0" normalizeH="0" baseline="0" noProof="0">
              <a:ln>
                <a:noFill/>
              </a:ln>
              <a:solidFill>
                <a:srgbClr val="666666"/>
              </a:solidFill>
              <a:effectLst/>
              <a:uLnTx/>
              <a:uFillTx/>
              <a:latin typeface="Arial"/>
              <a:cs typeface="Arial"/>
              <a:sym typeface="Arial"/>
            </a:endParaRPr>
          </a:p>
        </p:txBody>
      </p:sp>
      <p:pic>
        <p:nvPicPr>
          <p:cNvPr id="309" name="Google Shape;309;p46"/>
          <p:cNvPicPr preferRelativeResize="0"/>
          <p:nvPr/>
        </p:nvPicPr>
        <p:blipFill rotWithShape="1">
          <a:blip r:embed="rId4">
            <a:alphaModFix/>
          </a:blip>
          <a:srcRect/>
          <a:stretch/>
        </p:blipFill>
        <p:spPr>
          <a:xfrm>
            <a:off x="157173" y="1657677"/>
            <a:ext cx="505283" cy="505283"/>
          </a:xfrm>
          <a:prstGeom prst="rect">
            <a:avLst/>
          </a:prstGeom>
          <a:noFill/>
          <a:ln>
            <a:noFill/>
          </a:ln>
        </p:spPr>
      </p:pic>
      <p:pic>
        <p:nvPicPr>
          <p:cNvPr id="310" name="Google Shape;310;p46"/>
          <p:cNvPicPr preferRelativeResize="0"/>
          <p:nvPr/>
        </p:nvPicPr>
        <p:blipFill rotWithShape="1">
          <a:blip r:embed="rId4">
            <a:alphaModFix/>
          </a:blip>
          <a:srcRect/>
          <a:stretch/>
        </p:blipFill>
        <p:spPr>
          <a:xfrm>
            <a:off x="157173" y="2373257"/>
            <a:ext cx="505283" cy="505283"/>
          </a:xfrm>
          <a:prstGeom prst="rect">
            <a:avLst/>
          </a:prstGeom>
          <a:noFill/>
          <a:ln>
            <a:noFill/>
          </a:ln>
        </p:spPr>
      </p:pic>
    </p:spTree>
    <p:extLst>
      <p:ext uri="{BB962C8B-B14F-4D97-AF65-F5344CB8AC3E}">
        <p14:creationId xmlns:p14="http://schemas.microsoft.com/office/powerpoint/2010/main" val="33111141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14"/>
        <p:cNvGrpSpPr/>
        <p:nvPr/>
      </p:nvGrpSpPr>
      <p:grpSpPr>
        <a:xfrm>
          <a:off x="0" y="0"/>
          <a:ext cx="0" cy="0"/>
          <a:chOff x="0" y="0"/>
          <a:chExt cx="0" cy="0"/>
        </a:xfrm>
      </p:grpSpPr>
      <p:grpSp>
        <p:nvGrpSpPr>
          <p:cNvPr id="315" name="Google Shape;315;p47"/>
          <p:cNvGrpSpPr/>
          <p:nvPr/>
        </p:nvGrpSpPr>
        <p:grpSpPr>
          <a:xfrm>
            <a:off x="0" y="749145"/>
            <a:ext cx="9144000" cy="4394356"/>
            <a:chOff x="0" y="-38100"/>
            <a:chExt cx="4816593" cy="2314722"/>
          </a:xfrm>
        </p:grpSpPr>
        <p:sp>
          <p:nvSpPr>
            <p:cNvPr id="316" name="Google Shape;316;p47"/>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17" name="Google Shape;317;p47"/>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18" name="Google Shape;318;p4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19" name="Google Shape;319;p47"/>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Applying diabetes apps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0" name="Google Shape;320;p47"/>
          <p:cNvSpPr txBox="1"/>
          <p:nvPr/>
        </p:nvSpPr>
        <p:spPr>
          <a:xfrm>
            <a:off x="366621" y="2229668"/>
            <a:ext cx="6370730" cy="2262137"/>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de" sz="4800" b="1" i="0" u="none" strike="noStrike" kern="0" cap="none" spc="0" normalizeH="0" baseline="0" noProof="0">
                <a:ln>
                  <a:noFill/>
                </a:ln>
                <a:solidFill>
                  <a:srgbClr val="3F3F3F"/>
                </a:solidFill>
                <a:effectLst/>
                <a:uLnTx/>
                <a:uFillTx/>
                <a:latin typeface="Arial"/>
                <a:ea typeface="Arial"/>
                <a:cs typeface="Arial"/>
                <a:sym typeface="Arial"/>
              </a:rPr>
              <a:t>How does a diabetes management app work</a:t>
            </a:r>
            <a:endParaRPr kumimoji="0" sz="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1" name="Google Shape;321;p47"/>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322" name="Google Shape;322;p4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848093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8"/>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Diabetes Management App</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8" name="Google Shape;328;p4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29" name="Google Shape;329;p48"/>
          <p:cNvSpPr/>
          <p:nvPr/>
        </p:nvSpPr>
        <p:spPr>
          <a:xfrm>
            <a:off x="514350" y="1298448"/>
            <a:ext cx="7039315" cy="2123659"/>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de" sz="1500" b="0" i="0" u="none" strike="noStrike" kern="0" cap="none" spc="0" normalizeH="0" baseline="0" noProof="0" dirty="0">
                <a:ln>
                  <a:noFill/>
                </a:ln>
                <a:solidFill>
                  <a:srgbClr val="666666"/>
                </a:solidFill>
                <a:effectLst/>
                <a:uLnTx/>
                <a:uFillTx/>
                <a:latin typeface="Arial"/>
                <a:cs typeface="Arial"/>
                <a:sym typeface="Arial"/>
              </a:rPr>
              <a:t>Diabetes Management Apps help people with diabetes to monitor and manage their condition.</a:t>
            </a:r>
            <a:endParaRPr kumimoji="0" sz="700" b="0" i="0" u="none" strike="noStrike" kern="0" cap="none" spc="0" normalizeH="0" baseline="0" noProof="0" dirty="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de" sz="1500" b="0" i="0" u="none" strike="noStrike" kern="0" cap="none" spc="0" normalizeH="0" baseline="0" noProof="0" dirty="0">
                <a:ln>
                  <a:noFill/>
                </a:ln>
                <a:solidFill>
                  <a:srgbClr val="666666"/>
                </a:solidFill>
                <a:effectLst/>
                <a:uLnTx/>
                <a:uFillTx/>
                <a:latin typeface="Arial"/>
                <a:cs typeface="Arial"/>
                <a:sym typeface="Arial"/>
              </a:rPr>
              <a:t>These apps typically include features such as tracking blood sugar levels, recording food intake and physical activity and information about diabetes.</a:t>
            </a:r>
            <a:endParaRPr kumimoji="0" sz="700" b="0" i="0" u="none" strike="noStrike" kern="0" cap="none" spc="0" normalizeH="0" baseline="0" noProof="0" dirty="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endParaRPr kumimoji="0" sz="1500" b="0" i="0" u="none" strike="noStrike" kern="0" cap="none" spc="0" normalizeH="0" baseline="0" noProof="0" dirty="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de" sz="1500" b="0" i="0" u="none" strike="noStrike" kern="0" cap="none" spc="0" normalizeH="0" baseline="0" noProof="0" dirty="0">
                <a:ln>
                  <a:noFill/>
                </a:ln>
                <a:solidFill>
                  <a:srgbClr val="666666"/>
                </a:solidFill>
                <a:effectLst/>
                <a:uLnTx/>
                <a:uFillTx/>
                <a:latin typeface="Arial"/>
                <a:cs typeface="Arial"/>
                <a:sym typeface="Arial"/>
              </a:rPr>
              <a:t>The following video shows you how One Drop, A Diabetes Management App works:</a:t>
            </a:r>
            <a:endParaRPr kumimoji="0" sz="700" b="0" i="0" u="none" strike="noStrike" kern="0" cap="none" spc="0" normalizeH="0" baseline="0" noProof="0" dirty="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30" name="Google Shape;330;p48" descr="Sarah Buhr demoing the diabetes management app, One Drop, aimed to help measure and monitor blood glucose levels.&#10;&#10;Subscribe to TechCrunch today: http://bit.ly/18J0X2e" title="One Drop Diabetes Management App">
            <a:hlinkClick r:id="rId4"/>
          </p:cNvPr>
          <p:cNvPicPr preferRelativeResize="0"/>
          <p:nvPr/>
        </p:nvPicPr>
        <p:blipFill>
          <a:blip r:embed="rId5">
            <a:alphaModFix/>
          </a:blip>
          <a:stretch>
            <a:fillRect/>
          </a:stretch>
        </p:blipFill>
        <p:spPr>
          <a:xfrm>
            <a:off x="2256678" y="2982025"/>
            <a:ext cx="3093000" cy="1739800"/>
          </a:xfrm>
          <a:prstGeom prst="rect">
            <a:avLst/>
          </a:prstGeom>
          <a:noFill/>
          <a:ln>
            <a:noFill/>
          </a:ln>
        </p:spPr>
      </p:pic>
      <p:sp>
        <p:nvSpPr>
          <p:cNvPr id="331" name="Google Shape;331;p48"/>
          <p:cNvSpPr/>
          <p:nvPr/>
        </p:nvSpPr>
        <p:spPr>
          <a:xfrm>
            <a:off x="1517175" y="4790823"/>
            <a:ext cx="4572000" cy="200100"/>
          </a:xfrm>
          <a:prstGeom prst="rect">
            <a:avLst/>
          </a:prstGeom>
          <a:noFill/>
          <a:ln>
            <a:noFill/>
          </a:ln>
        </p:spPr>
        <p:txBody>
          <a:bodyPr spcFirstLastPara="1" wrap="square" lIns="45725" tIns="22850" rIns="45725" bIns="2285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000" b="1" i="0" u="none" strike="noStrike" kern="0" cap="none" spc="0" normalizeH="0" baseline="0" noProof="0">
                <a:ln>
                  <a:noFill/>
                </a:ln>
                <a:solidFill>
                  <a:srgbClr val="595959"/>
                </a:solidFill>
                <a:effectLst/>
                <a:uLnTx/>
                <a:uFillTx/>
                <a:latin typeface="Arial"/>
                <a:cs typeface="Arial"/>
                <a:sym typeface="Arial"/>
              </a:rPr>
              <a:t>One Drop Diabetes Management App</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142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10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9"/>
          <p:cNvSpPr/>
          <p:nvPr/>
        </p:nvSpPr>
        <p:spPr>
          <a:xfrm>
            <a:off x="535108" y="3450655"/>
            <a:ext cx="3038747" cy="1417320"/>
          </a:xfrm>
          <a:prstGeom prst="roundRect">
            <a:avLst>
              <a:gd name="adj" fmla="val 16667"/>
            </a:avLst>
          </a:prstGeom>
          <a:solidFill>
            <a:srgbClr val="DAE5F1"/>
          </a:solidFill>
          <a:ln w="25400" cap="flat" cmpd="sng">
            <a:solidFill>
              <a:srgbClr val="395E89"/>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337" name="Google Shape;337;p49"/>
          <p:cNvPicPr preferRelativeResize="0"/>
          <p:nvPr/>
        </p:nvPicPr>
        <p:blipFill rotWithShape="1">
          <a:blip r:embed="rId3">
            <a:alphaModFix/>
          </a:blip>
          <a:srcRect/>
          <a:stretch/>
        </p:blipFill>
        <p:spPr>
          <a:xfrm>
            <a:off x="5641392" y="2286257"/>
            <a:ext cx="3164945" cy="2762997"/>
          </a:xfrm>
          <a:prstGeom prst="rect">
            <a:avLst/>
          </a:prstGeom>
          <a:noFill/>
          <a:ln>
            <a:noFill/>
          </a:ln>
        </p:spPr>
      </p:pic>
      <p:sp>
        <p:nvSpPr>
          <p:cNvPr id="338" name="Google Shape;338;p49"/>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Recommendations for use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9" name="Google Shape;339;p4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4">
              <a:alphaModFix/>
            </a:blip>
            <a:stretch>
              <a:fillRect/>
            </a:stretch>
          </a:blipFill>
          <a:ln>
            <a:noFill/>
          </a:ln>
        </p:spPr>
      </p:sp>
      <p:sp>
        <p:nvSpPr>
          <p:cNvPr id="340" name="Google Shape;340;p49"/>
          <p:cNvSpPr/>
          <p:nvPr/>
        </p:nvSpPr>
        <p:spPr>
          <a:xfrm>
            <a:off x="535108" y="3205982"/>
            <a:ext cx="6082393" cy="1661994"/>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500" b="0" i="0" u="none" strike="noStrike" kern="0" cap="none" spc="0" normalizeH="0" baseline="0" noProof="0">
                <a:ln>
                  <a:noFill/>
                </a:ln>
                <a:solidFill>
                  <a:srgbClr val="000000"/>
                </a:solidFill>
                <a:effectLst/>
                <a:uLnTx/>
                <a:uFillTx/>
                <a:latin typeface="Calibri"/>
                <a:ea typeface="Calibri"/>
                <a:cs typeface="Calibri"/>
                <a:sym typeface="Calibri"/>
              </a:rPr>
              <a:t> </a:t>
            </a:r>
            <a:r>
              <a:rPr kumimoji="0" lang="de" sz="1500" b="0" i="0" u="none" strike="noStrike" kern="0" cap="none" spc="0" normalizeH="0" baseline="0" noProof="0">
                <a:ln>
                  <a:noFill/>
                </a:ln>
                <a:solidFill>
                  <a:srgbClr val="666666"/>
                </a:solidFill>
                <a:effectLst/>
                <a:uLnTx/>
                <a:uFillTx/>
                <a:latin typeface="Arial"/>
                <a:cs typeface="Arial"/>
                <a:sym typeface="Arial"/>
              </a:rPr>
              <a:t>   Examples available in Austria:</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666666"/>
              </a:solidFill>
              <a:effectLst/>
              <a:uLnTx/>
              <a:uFillTx/>
              <a:latin typeface="Arial"/>
              <a:cs typeface="Arial"/>
              <a:sym typeface="Arial"/>
            </a:endParaRPr>
          </a:p>
          <a:p>
            <a:pPr marL="228600" marR="0" lvl="0" indent="-222250" algn="l" defTabSz="914400" rtl="0" eaLnBrk="1" fontAlgn="auto" latinLnBrk="0" hangingPunct="1">
              <a:lnSpc>
                <a:spcPct val="100000"/>
              </a:lnSpc>
              <a:spcBef>
                <a:spcPts val="0"/>
              </a:spcBef>
              <a:spcAft>
                <a:spcPts val="0"/>
              </a:spcAft>
              <a:buClr>
                <a:srgbClr val="666666"/>
              </a:buClr>
              <a:buSzPts val="1500"/>
              <a:buFont typeface="Arial"/>
              <a:buChar char="•"/>
              <a:tabLst/>
              <a:defRPr/>
            </a:pPr>
            <a:r>
              <a:rPr kumimoji="0" lang="de" sz="1500" b="0" i="0" u="none" strike="noStrike" kern="0" cap="none" spc="0" normalizeH="0" baseline="0" noProof="0">
                <a:ln>
                  <a:noFill/>
                </a:ln>
                <a:solidFill>
                  <a:srgbClr val="666666"/>
                </a:solidFill>
                <a:effectLst/>
                <a:uLnTx/>
                <a:uFillTx/>
                <a:latin typeface="Arial"/>
                <a:cs typeface="Arial"/>
                <a:sym typeface="Arial"/>
              </a:rPr>
              <a:t>mySugr Diabetes Tagebuch</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228600" marR="0" lvl="0" indent="-222250" algn="l" defTabSz="914400" rtl="0" eaLnBrk="1" fontAlgn="auto" latinLnBrk="0" hangingPunct="1">
              <a:lnSpc>
                <a:spcPct val="100000"/>
              </a:lnSpc>
              <a:spcBef>
                <a:spcPts val="0"/>
              </a:spcBef>
              <a:spcAft>
                <a:spcPts val="0"/>
              </a:spcAft>
              <a:buClr>
                <a:srgbClr val="666666"/>
              </a:buClr>
              <a:buSzPts val="1500"/>
              <a:buFont typeface="Arial"/>
              <a:buChar char="•"/>
              <a:tabLst/>
              <a:defRPr/>
            </a:pPr>
            <a:r>
              <a:rPr kumimoji="0" lang="de" sz="1500" b="0" i="0" u="none" strike="noStrike" kern="0" cap="none" spc="0" normalizeH="0" baseline="0" noProof="0">
                <a:ln>
                  <a:noFill/>
                </a:ln>
                <a:solidFill>
                  <a:srgbClr val="666666"/>
                </a:solidFill>
                <a:effectLst/>
                <a:uLnTx/>
                <a:uFillTx/>
                <a:latin typeface="Arial"/>
                <a:cs typeface="Arial"/>
                <a:sym typeface="Arial"/>
              </a:rPr>
              <a:t>SiDiary</a:t>
            </a:r>
            <a:endParaRPr kumimoji="0" sz="1500" b="0" i="0" u="none" strike="noStrike" kern="0" cap="none" spc="0" normalizeH="0" baseline="0" noProof="0">
              <a:ln>
                <a:noFill/>
              </a:ln>
              <a:solidFill>
                <a:srgbClr val="666666"/>
              </a:solidFill>
              <a:effectLst/>
              <a:uLnTx/>
              <a:uFillTx/>
              <a:latin typeface="Arial"/>
              <a:cs typeface="Arial"/>
              <a:sym typeface="Arial"/>
            </a:endParaRPr>
          </a:p>
          <a:p>
            <a:pPr marL="228600" marR="0" lvl="0" indent="-222250" algn="l" defTabSz="914400" rtl="0" eaLnBrk="1" fontAlgn="auto" latinLnBrk="0" hangingPunct="1">
              <a:lnSpc>
                <a:spcPct val="100000"/>
              </a:lnSpc>
              <a:spcBef>
                <a:spcPts val="0"/>
              </a:spcBef>
              <a:spcAft>
                <a:spcPts val="0"/>
              </a:spcAft>
              <a:buClr>
                <a:srgbClr val="666666"/>
              </a:buClr>
              <a:buSzPts val="1500"/>
              <a:buFont typeface="Arial"/>
              <a:buChar char="•"/>
              <a:tabLst/>
              <a:defRPr/>
            </a:pPr>
            <a:r>
              <a:rPr kumimoji="0" lang="de" sz="1500" b="0" i="0" u="none" strike="noStrike" kern="0" cap="none" spc="0" normalizeH="0" baseline="0" noProof="0">
                <a:ln>
                  <a:noFill/>
                </a:ln>
                <a:solidFill>
                  <a:srgbClr val="666666"/>
                </a:solidFill>
                <a:effectLst/>
                <a:uLnTx/>
                <a:uFillTx/>
                <a:latin typeface="Arial"/>
                <a:cs typeface="Arial"/>
                <a:sym typeface="Arial"/>
              </a:rPr>
              <a:t>DiabetesConnect</a:t>
            </a:r>
            <a:endParaRPr kumimoji="0" sz="1500" b="0" i="0" u="none" strike="noStrike" kern="0" cap="none" spc="0" normalizeH="0" baseline="0" noProof="0">
              <a:ln>
                <a:noFill/>
              </a:ln>
              <a:solidFill>
                <a:srgbClr val="666666"/>
              </a:solidFill>
              <a:effectLst/>
              <a:uLnTx/>
              <a:uFillTx/>
              <a:latin typeface="Arial"/>
              <a:cs typeface="Arial"/>
              <a:sym typeface="Arial"/>
            </a:endParaRPr>
          </a:p>
          <a:p>
            <a:pPr marL="228600" marR="0" lvl="0" indent="-222250" algn="l" defTabSz="914400" rtl="0" eaLnBrk="1" fontAlgn="auto" latinLnBrk="0" hangingPunct="1">
              <a:lnSpc>
                <a:spcPct val="100000"/>
              </a:lnSpc>
              <a:spcBef>
                <a:spcPts val="0"/>
              </a:spcBef>
              <a:spcAft>
                <a:spcPts val="0"/>
              </a:spcAft>
              <a:buClr>
                <a:srgbClr val="666666"/>
              </a:buClr>
              <a:buSzPts val="1500"/>
              <a:buFont typeface="Arial"/>
              <a:buChar char="•"/>
              <a:tabLst/>
              <a:defRPr/>
            </a:pPr>
            <a:r>
              <a:rPr kumimoji="0" lang="de" sz="1500" b="0" i="0" u="none" strike="noStrike" kern="0" cap="none" spc="0" normalizeH="0" baseline="0" noProof="0">
                <a:ln>
                  <a:noFill/>
                </a:ln>
                <a:solidFill>
                  <a:srgbClr val="666666"/>
                </a:solidFill>
                <a:effectLst/>
                <a:uLnTx/>
                <a:uFillTx/>
                <a:latin typeface="Arial"/>
                <a:cs typeface="Arial"/>
                <a:sym typeface="Arial"/>
              </a:rPr>
              <a:t>DDG Pocket Guidelines</a:t>
            </a:r>
            <a:endParaRPr kumimoji="0" sz="1500" b="0" i="0" u="none" strike="noStrike" kern="0" cap="none" spc="0" normalizeH="0" baseline="0" noProof="0">
              <a:ln>
                <a:noFill/>
              </a:ln>
              <a:solidFill>
                <a:srgbClr val="666666"/>
              </a:solidFill>
              <a:effectLst/>
              <a:uLnTx/>
              <a:uFillTx/>
              <a:latin typeface="Arial"/>
              <a:cs typeface="Arial"/>
              <a:sym typeface="Arial"/>
            </a:endParaRPr>
          </a:p>
        </p:txBody>
      </p:sp>
      <p:sp>
        <p:nvSpPr>
          <p:cNvPr id="341" name="Google Shape;341;p49"/>
          <p:cNvSpPr/>
          <p:nvPr/>
        </p:nvSpPr>
        <p:spPr>
          <a:xfrm>
            <a:off x="787507" y="1178456"/>
            <a:ext cx="5998648" cy="1892826"/>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500" b="0" i="0" u="none" strike="noStrike" kern="0" cap="none" spc="0" normalizeH="0" baseline="0" noProof="0">
                <a:ln>
                  <a:noFill/>
                </a:ln>
                <a:solidFill>
                  <a:srgbClr val="666666"/>
                </a:solidFill>
                <a:effectLst/>
                <a:uLnTx/>
                <a:uFillTx/>
                <a:latin typeface="Arial"/>
                <a:cs typeface="Arial"/>
                <a:sym typeface="Arial"/>
              </a:rPr>
              <a:t>There are numerous apps available from various providers, including pharmaceutical companies or health insurance companies.</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500" b="0" i="0" u="none" strike="noStrike" kern="0" cap="none" spc="0" normalizeH="0" baseline="0" noProof="0">
                <a:ln>
                  <a:noFill/>
                </a:ln>
                <a:solidFill>
                  <a:srgbClr val="666666"/>
                </a:solidFill>
                <a:effectLst/>
                <a:uLnTx/>
                <a:uFillTx/>
                <a:latin typeface="Arial"/>
                <a:cs typeface="Arial"/>
                <a:sym typeface="Arial"/>
              </a:rPr>
              <a:t>Regarding data security, people with diabetes should ensure that the data remains on their own smartphone when selecting an App.</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500" b="0" i="0" u="none" strike="noStrike" kern="0" cap="none" spc="0" normalizeH="0" baseline="0" noProof="0">
                <a:ln>
                  <a:noFill/>
                </a:ln>
                <a:solidFill>
                  <a:srgbClr val="666666"/>
                </a:solidFill>
                <a:effectLst/>
                <a:uLnTx/>
                <a:uFillTx/>
                <a:latin typeface="Arial"/>
                <a:cs typeface="Arial"/>
                <a:sym typeface="Arial"/>
              </a:rPr>
              <a:t>Clients who are not very experienced with using a smartphone should choose an App that is simple and easy to use:</a:t>
            </a:r>
            <a:endParaRPr kumimoji="0" sz="700" b="0" i="0" u="none" strike="noStrike" kern="0" cap="none" spc="0" normalizeH="0" baseline="0" noProof="0">
              <a:ln>
                <a:noFill/>
              </a:ln>
              <a:solidFill>
                <a:srgbClr val="666666"/>
              </a:solidFill>
              <a:effectLst/>
              <a:uLnTx/>
              <a:uFillTx/>
              <a:latin typeface="Arial"/>
              <a:cs typeface="Arial"/>
              <a:sym typeface="Arial"/>
            </a:endParaRPr>
          </a:p>
        </p:txBody>
      </p:sp>
      <p:pic>
        <p:nvPicPr>
          <p:cNvPr id="342" name="Google Shape;342;p49"/>
          <p:cNvPicPr preferRelativeResize="0"/>
          <p:nvPr/>
        </p:nvPicPr>
        <p:blipFill rotWithShape="1">
          <a:blip r:embed="rId5">
            <a:alphaModFix/>
          </a:blip>
          <a:srcRect/>
          <a:stretch/>
        </p:blipFill>
        <p:spPr>
          <a:xfrm>
            <a:off x="171189" y="1156601"/>
            <a:ext cx="505283" cy="505283"/>
          </a:xfrm>
          <a:prstGeom prst="rect">
            <a:avLst/>
          </a:prstGeom>
          <a:noFill/>
          <a:ln>
            <a:noFill/>
          </a:ln>
        </p:spPr>
      </p:pic>
      <p:pic>
        <p:nvPicPr>
          <p:cNvPr id="343" name="Google Shape;343;p49"/>
          <p:cNvPicPr preferRelativeResize="0"/>
          <p:nvPr/>
        </p:nvPicPr>
        <p:blipFill rotWithShape="1">
          <a:blip r:embed="rId5">
            <a:alphaModFix/>
          </a:blip>
          <a:srcRect/>
          <a:stretch/>
        </p:blipFill>
        <p:spPr>
          <a:xfrm>
            <a:off x="150882" y="2431299"/>
            <a:ext cx="505283" cy="505283"/>
          </a:xfrm>
          <a:prstGeom prst="rect">
            <a:avLst/>
          </a:prstGeom>
          <a:noFill/>
          <a:ln>
            <a:noFill/>
          </a:ln>
        </p:spPr>
      </p:pic>
      <p:pic>
        <p:nvPicPr>
          <p:cNvPr id="344" name="Google Shape;344;p49"/>
          <p:cNvPicPr preferRelativeResize="0"/>
          <p:nvPr/>
        </p:nvPicPr>
        <p:blipFill rotWithShape="1">
          <a:blip r:embed="rId5">
            <a:alphaModFix/>
          </a:blip>
          <a:srcRect/>
          <a:stretch/>
        </p:blipFill>
        <p:spPr>
          <a:xfrm>
            <a:off x="171189" y="1818439"/>
            <a:ext cx="505283" cy="505283"/>
          </a:xfrm>
          <a:prstGeom prst="rect">
            <a:avLst/>
          </a:prstGeom>
          <a:noFill/>
          <a:ln>
            <a:noFill/>
          </a:ln>
        </p:spPr>
      </p:pic>
    </p:spTree>
    <p:extLst>
      <p:ext uri="{BB962C8B-B14F-4D97-AF65-F5344CB8AC3E}">
        <p14:creationId xmlns:p14="http://schemas.microsoft.com/office/powerpoint/2010/main" val="3646070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48"/>
        <p:cNvGrpSpPr/>
        <p:nvPr/>
      </p:nvGrpSpPr>
      <p:grpSpPr>
        <a:xfrm>
          <a:off x="0" y="0"/>
          <a:ext cx="0" cy="0"/>
          <a:chOff x="0" y="0"/>
          <a:chExt cx="0" cy="0"/>
        </a:xfrm>
      </p:grpSpPr>
      <p:grpSp>
        <p:nvGrpSpPr>
          <p:cNvPr id="349" name="Google Shape;349;p50"/>
          <p:cNvGrpSpPr/>
          <p:nvPr/>
        </p:nvGrpSpPr>
        <p:grpSpPr>
          <a:xfrm>
            <a:off x="0" y="749145"/>
            <a:ext cx="9144000" cy="4394356"/>
            <a:chOff x="0" y="-38100"/>
            <a:chExt cx="4816593" cy="2314722"/>
          </a:xfrm>
        </p:grpSpPr>
        <p:sp>
          <p:nvSpPr>
            <p:cNvPr id="350" name="Google Shape;350;p50"/>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51" name="Google Shape;351;p50"/>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52" name="Google Shape;352;p5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53" name="Google Shape;353;p50"/>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Applying mental health apps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4" name="Google Shape;354;p50"/>
          <p:cNvSpPr txBox="1"/>
          <p:nvPr/>
        </p:nvSpPr>
        <p:spPr>
          <a:xfrm>
            <a:off x="366621" y="2229668"/>
            <a:ext cx="6370730" cy="1523474"/>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de" sz="4800" b="1" i="0" u="none" strike="noStrike" kern="0" cap="none" spc="0" normalizeH="0" baseline="0" noProof="0">
                <a:ln>
                  <a:noFill/>
                </a:ln>
                <a:solidFill>
                  <a:srgbClr val="3F3F3F"/>
                </a:solidFill>
                <a:effectLst/>
                <a:uLnTx/>
                <a:uFillTx/>
                <a:latin typeface="Arial"/>
                <a:ea typeface="Arial"/>
                <a:cs typeface="Arial"/>
                <a:sym typeface="Arial"/>
              </a:rPr>
              <a:t>How does a mental health app work</a:t>
            </a:r>
            <a:endParaRPr kumimoji="0" sz="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5" name="Google Shape;355;p50"/>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356" name="Google Shape;356;p5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37856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1"/>
          <p:cNvSpPr txBox="1"/>
          <p:nvPr/>
        </p:nvSpPr>
        <p:spPr>
          <a:xfrm>
            <a:off x="514350" y="1366257"/>
            <a:ext cx="5337900" cy="26601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Older adults may experience loneliness or challenging mental conditions such as memory loss or depression. </a:t>
            </a:r>
            <a:endParaRPr kumimoji="0" sz="16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Sleep disorders are also common among older people.</a:t>
            </a:r>
            <a:endParaRPr kumimoji="0" sz="16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While mental health apps cannot replace the expertise of a mental health professional, they offer valuable services such as meditation, mood tracking and counselling that can provide support.</a:t>
            </a:r>
            <a:endParaRPr kumimoji="0" sz="1600" b="0" i="0" u="none" strike="noStrike" kern="0" cap="none" spc="0" normalizeH="0" baseline="0" noProof="0">
              <a:ln>
                <a:noFill/>
              </a:ln>
              <a:solidFill>
                <a:srgbClr val="666666"/>
              </a:solidFill>
              <a:effectLst/>
              <a:uLnTx/>
              <a:uFillTx/>
              <a:latin typeface="Arial"/>
              <a:ea typeface="Arial"/>
              <a:cs typeface="Arial"/>
              <a:sym typeface="Arial"/>
            </a:endParaRPr>
          </a:p>
        </p:txBody>
      </p:sp>
      <p:sp>
        <p:nvSpPr>
          <p:cNvPr id="362" name="Google Shape;362;p51"/>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Mental Health Apps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3" name="Google Shape;363;p5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364" name="Google Shape;364;p51"/>
          <p:cNvPicPr preferRelativeResize="0"/>
          <p:nvPr/>
        </p:nvPicPr>
        <p:blipFill rotWithShape="1">
          <a:blip r:embed="rId4">
            <a:alphaModFix/>
          </a:blip>
          <a:srcRect/>
          <a:stretch/>
        </p:blipFill>
        <p:spPr>
          <a:xfrm>
            <a:off x="6032108" y="1441637"/>
            <a:ext cx="2910296" cy="1941167"/>
          </a:xfrm>
          <a:prstGeom prst="rect">
            <a:avLst/>
          </a:prstGeom>
          <a:noFill/>
          <a:ln>
            <a:noFill/>
          </a:ln>
        </p:spPr>
      </p:pic>
    </p:spTree>
    <p:extLst>
      <p:ext uri="{BB962C8B-B14F-4D97-AF65-F5344CB8AC3E}">
        <p14:creationId xmlns:p14="http://schemas.microsoft.com/office/powerpoint/2010/main" val="14722880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2"/>
          <p:cNvSpPr txBox="1"/>
          <p:nvPr/>
        </p:nvSpPr>
        <p:spPr>
          <a:xfrm>
            <a:off x="514350" y="1105000"/>
            <a:ext cx="6924900" cy="20874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The Wysa App gives access to instant support through cogntitive behavioural therapy (CBT) exercises and journaling using AI technology.</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Watch this tutorial to find out how WYSA works:</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0" name="Google Shape;370;p52"/>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Wysa - Mental Health App</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1" name="Google Shape;371;p5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372" name="Google Shape;372;p52" descr="A quick tutorial on how to use the new WYSA app.&#10;&#10;Life during the pandemic has taken a toll on a lot of us and we want you to know, it’s okay to not be okay. In an effort to help, San Mateo County is offering access to free subscriptions of the WYSA app. WYSA uses a chatbot available 24x7 to you, anytime, anywhere. It is anonymous and responds to the emotions that you express. WYSA guides you through meditation, breathing, mindfulness exercises and other self-care tools. &#10;&#10;San Mateo is partnering with Help@Hand to rollout a statewide effort to improve the wellbeing of Californian’s by using promising technologies and lived experiences to improve behavioral health care.&#10;&#10;Get your free subscription today at https://helpathandca.org/san-mateo/." title="How to Use WYSA">
            <a:hlinkClick r:id="rId4"/>
          </p:cNvPr>
          <p:cNvPicPr preferRelativeResize="0"/>
          <p:nvPr/>
        </p:nvPicPr>
        <p:blipFill>
          <a:blip r:embed="rId5">
            <a:alphaModFix/>
          </a:blip>
          <a:stretch>
            <a:fillRect/>
          </a:stretch>
        </p:blipFill>
        <p:spPr>
          <a:xfrm>
            <a:off x="2725050" y="2784025"/>
            <a:ext cx="3373775" cy="1897750"/>
          </a:xfrm>
          <a:prstGeom prst="rect">
            <a:avLst/>
          </a:prstGeom>
          <a:noFill/>
          <a:ln>
            <a:noFill/>
          </a:ln>
        </p:spPr>
      </p:pic>
      <p:sp>
        <p:nvSpPr>
          <p:cNvPr id="373" name="Google Shape;373;p52"/>
          <p:cNvSpPr/>
          <p:nvPr/>
        </p:nvSpPr>
        <p:spPr>
          <a:xfrm>
            <a:off x="2203900" y="4741348"/>
            <a:ext cx="4572000" cy="200100"/>
          </a:xfrm>
          <a:prstGeom prst="rect">
            <a:avLst/>
          </a:prstGeom>
          <a:noFill/>
          <a:ln>
            <a:noFill/>
          </a:ln>
        </p:spPr>
        <p:txBody>
          <a:bodyPr spcFirstLastPara="1" wrap="square" lIns="45725" tIns="22850" rIns="45725" bIns="2285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000" b="1" i="0" u="none" strike="noStrike" kern="0" cap="none" spc="0" normalizeH="0" baseline="0" noProof="0">
                <a:ln>
                  <a:noFill/>
                </a:ln>
                <a:solidFill>
                  <a:srgbClr val="595959"/>
                </a:solidFill>
                <a:effectLst/>
                <a:uLnTx/>
                <a:uFillTx/>
                <a:latin typeface="Arial"/>
                <a:cs typeface="Arial"/>
                <a:sym typeface="Arial"/>
              </a:rPr>
              <a:t>How to use wysa</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0181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0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3"/>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Recommendations for use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9" name="Google Shape;379;p5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80" name="Google Shape;380;p53"/>
          <p:cNvSpPr/>
          <p:nvPr/>
        </p:nvSpPr>
        <p:spPr>
          <a:xfrm>
            <a:off x="937370" y="1663069"/>
            <a:ext cx="7039315" cy="1892826"/>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666666"/>
                </a:solidFill>
                <a:effectLst/>
                <a:uLnTx/>
                <a:uFillTx/>
                <a:latin typeface="Arial"/>
                <a:cs typeface="Arial"/>
                <a:sym typeface="Arial"/>
              </a:rPr>
              <a:t>The consultation of a doctor is beneficial, as they often have a good understanding of the efficacy of a particular app</a:t>
            </a:r>
            <a:endParaRPr kumimoji="0" sz="8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666666"/>
                </a:solidFill>
                <a:effectLst/>
                <a:uLnTx/>
                <a:uFillTx/>
                <a:latin typeface="Arial"/>
                <a:cs typeface="Arial"/>
                <a:sym typeface="Arial"/>
              </a:rPr>
              <a:t>When choosing an App, it is recommend to check whether a mental health professional was involved in developing the app</a:t>
            </a:r>
            <a:endParaRPr kumimoji="0" sz="8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666666"/>
                </a:solidFill>
                <a:effectLst/>
                <a:uLnTx/>
                <a:uFillTx/>
                <a:latin typeface="Arial"/>
                <a:cs typeface="Arial"/>
                <a:sym typeface="Arial"/>
              </a:rPr>
              <a:t>It is important to stop using the app if the user experiences any adverse effects</a:t>
            </a:r>
            <a:endParaRPr kumimoji="0" sz="8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81" name="Google Shape;381;p53"/>
          <p:cNvPicPr preferRelativeResize="0"/>
          <p:nvPr/>
        </p:nvPicPr>
        <p:blipFill rotWithShape="1">
          <a:blip r:embed="rId4">
            <a:alphaModFix/>
          </a:blip>
          <a:srcRect/>
          <a:stretch/>
        </p:blipFill>
        <p:spPr>
          <a:xfrm>
            <a:off x="291551" y="1615798"/>
            <a:ext cx="592555" cy="592555"/>
          </a:xfrm>
          <a:prstGeom prst="rect">
            <a:avLst/>
          </a:prstGeom>
          <a:noFill/>
          <a:ln>
            <a:noFill/>
          </a:ln>
        </p:spPr>
      </p:pic>
      <p:pic>
        <p:nvPicPr>
          <p:cNvPr id="382" name="Google Shape;382;p53"/>
          <p:cNvPicPr preferRelativeResize="0"/>
          <p:nvPr/>
        </p:nvPicPr>
        <p:blipFill rotWithShape="1">
          <a:blip r:embed="rId4">
            <a:alphaModFix/>
          </a:blip>
          <a:srcRect/>
          <a:stretch/>
        </p:blipFill>
        <p:spPr>
          <a:xfrm>
            <a:off x="318183" y="2266764"/>
            <a:ext cx="592555" cy="592554"/>
          </a:xfrm>
          <a:prstGeom prst="rect">
            <a:avLst/>
          </a:prstGeom>
          <a:noFill/>
          <a:ln>
            <a:noFill/>
          </a:ln>
        </p:spPr>
      </p:pic>
      <p:pic>
        <p:nvPicPr>
          <p:cNvPr id="383" name="Google Shape;383;p53"/>
          <p:cNvPicPr preferRelativeResize="0"/>
          <p:nvPr/>
        </p:nvPicPr>
        <p:blipFill rotWithShape="1">
          <a:blip r:embed="rId4">
            <a:alphaModFix/>
          </a:blip>
          <a:srcRect/>
          <a:stretch/>
        </p:blipFill>
        <p:spPr>
          <a:xfrm>
            <a:off x="291549" y="2973384"/>
            <a:ext cx="592554" cy="592554"/>
          </a:xfrm>
          <a:prstGeom prst="rect">
            <a:avLst/>
          </a:prstGeom>
          <a:noFill/>
          <a:ln>
            <a:noFill/>
          </a:ln>
        </p:spPr>
      </p:pic>
    </p:spTree>
    <p:extLst>
      <p:ext uri="{BB962C8B-B14F-4D97-AF65-F5344CB8AC3E}">
        <p14:creationId xmlns:p14="http://schemas.microsoft.com/office/powerpoint/2010/main" val="19140749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87"/>
        <p:cNvGrpSpPr/>
        <p:nvPr/>
      </p:nvGrpSpPr>
      <p:grpSpPr>
        <a:xfrm>
          <a:off x="0" y="0"/>
          <a:ext cx="0" cy="0"/>
          <a:chOff x="0" y="0"/>
          <a:chExt cx="0" cy="0"/>
        </a:xfrm>
      </p:grpSpPr>
      <p:grpSp>
        <p:nvGrpSpPr>
          <p:cNvPr id="388" name="Google Shape;388;p54"/>
          <p:cNvGrpSpPr/>
          <p:nvPr/>
        </p:nvGrpSpPr>
        <p:grpSpPr>
          <a:xfrm>
            <a:off x="0" y="749145"/>
            <a:ext cx="9144000" cy="4394356"/>
            <a:chOff x="0" y="-38100"/>
            <a:chExt cx="4816593" cy="2314722"/>
          </a:xfrm>
        </p:grpSpPr>
        <p:sp>
          <p:nvSpPr>
            <p:cNvPr id="389" name="Google Shape;389;p5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90" name="Google Shape;390;p54"/>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1" name="Google Shape;391;p5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92" name="Google Shape;392;p54"/>
          <p:cNvSpPr txBox="1"/>
          <p:nvPr/>
        </p:nvSpPr>
        <p:spPr>
          <a:xfrm>
            <a:off x="354292" y="1287657"/>
            <a:ext cx="8435400" cy="51411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500" b="0" i="0" u="none" strike="noStrike" kern="0" cap="none" spc="0" normalizeH="0" baseline="0" noProof="0">
                <a:ln>
                  <a:noFill/>
                </a:ln>
                <a:solidFill>
                  <a:srgbClr val="666666"/>
                </a:solidFill>
                <a:effectLst/>
                <a:uLnTx/>
                <a:uFillTx/>
                <a:latin typeface="Arial"/>
                <a:cs typeface="Arial"/>
                <a:sym typeface="Arial"/>
              </a:rPr>
              <a:t>Following the video tutorial you watched at the beginning, download the Step Counter App or a similar pedometer app to your smartphone and use it for a week. You can set a daily step goal. </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500" b="0" i="0" u="none" strike="noStrike" kern="0" cap="none" spc="0" normalizeH="0" baseline="0" noProof="0">
                <a:ln>
                  <a:noFill/>
                </a:ln>
                <a:solidFill>
                  <a:srgbClr val="666666"/>
                </a:solidFill>
                <a:effectLst/>
                <a:uLnTx/>
                <a:uFillTx/>
                <a:latin typeface="Arial"/>
                <a:cs typeface="Arial"/>
                <a:sym typeface="Arial"/>
              </a:rPr>
              <a:t>The World Health Organization recommends 10,000 steps a day for a healthy person with no mobility problems. Are you meeting this goal?</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500" b="1" i="0" u="none" strike="noStrike" kern="0" cap="none" spc="0" normalizeH="0" baseline="0" noProof="0">
                <a:ln>
                  <a:noFill/>
                </a:ln>
                <a:solidFill>
                  <a:srgbClr val="379C73"/>
                </a:solidFill>
                <a:effectLst/>
                <a:uLnTx/>
                <a:uFillTx/>
                <a:latin typeface="Arial"/>
                <a:cs typeface="Arial"/>
                <a:sym typeface="Arial"/>
              </a:rPr>
              <a:t>Write the following in your (digital) journal:</a:t>
            </a:r>
            <a:endParaRPr kumimoji="0" sz="700" b="1" i="0" u="none" strike="noStrike" kern="0" cap="none" spc="0" normalizeH="0" baseline="0" noProof="0">
              <a:ln>
                <a:noFill/>
              </a:ln>
              <a:solidFill>
                <a:srgbClr val="379C73"/>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666666"/>
              </a:solidFill>
              <a:effectLst/>
              <a:uLnTx/>
              <a:uFillTx/>
              <a:latin typeface="Arial"/>
              <a:cs typeface="Arial"/>
              <a:sym typeface="Arial"/>
            </a:endParaRPr>
          </a:p>
          <a:p>
            <a:pPr marL="457200" marR="0" lvl="0" indent="-323850" algn="l" defTabSz="914400" rtl="0" eaLnBrk="1" fontAlgn="auto" latinLnBrk="0" hangingPunct="1">
              <a:lnSpc>
                <a:spcPct val="100000"/>
              </a:lnSpc>
              <a:spcBef>
                <a:spcPts val="0"/>
              </a:spcBef>
              <a:spcAft>
                <a:spcPts val="0"/>
              </a:spcAft>
              <a:buClr>
                <a:srgbClr val="666666"/>
              </a:buClr>
              <a:buSzPts val="1500"/>
              <a:buFont typeface="Arial"/>
              <a:buChar char="●"/>
              <a:tabLst/>
              <a:defRPr/>
            </a:pPr>
            <a:r>
              <a:rPr kumimoji="0" lang="de" sz="1500" b="0" i="1" u="none" strike="noStrike" kern="0" cap="none" spc="0" normalizeH="0" baseline="0" noProof="0">
                <a:ln>
                  <a:noFill/>
                </a:ln>
                <a:solidFill>
                  <a:srgbClr val="666666"/>
                </a:solidFill>
                <a:effectLst/>
                <a:uLnTx/>
                <a:uFillTx/>
                <a:latin typeface="Arial"/>
                <a:cs typeface="Arial"/>
                <a:sym typeface="Arial"/>
              </a:rPr>
              <a:t>What were your experiences using a step tracker?</a:t>
            </a:r>
            <a:endParaRPr kumimoji="0" sz="700" b="0" i="1" u="none" strike="noStrike" kern="0" cap="none" spc="0" normalizeH="0" baseline="0" noProof="0">
              <a:ln>
                <a:noFill/>
              </a:ln>
              <a:solidFill>
                <a:srgbClr val="666666"/>
              </a:solidFill>
              <a:effectLst/>
              <a:uLnTx/>
              <a:uFillTx/>
              <a:latin typeface="Arial"/>
              <a:cs typeface="Arial"/>
              <a:sym typeface="Arial"/>
            </a:endParaRPr>
          </a:p>
          <a:p>
            <a:pPr marL="457200" marR="0" lvl="0" indent="-323850" algn="l" defTabSz="914400" rtl="0" eaLnBrk="1" fontAlgn="auto" latinLnBrk="0" hangingPunct="1">
              <a:lnSpc>
                <a:spcPct val="100000"/>
              </a:lnSpc>
              <a:spcBef>
                <a:spcPts val="0"/>
              </a:spcBef>
              <a:spcAft>
                <a:spcPts val="0"/>
              </a:spcAft>
              <a:buClr>
                <a:srgbClr val="666666"/>
              </a:buClr>
              <a:buSzPts val="1500"/>
              <a:buFont typeface="Arial"/>
              <a:buChar char="●"/>
              <a:tabLst/>
              <a:defRPr/>
            </a:pPr>
            <a:r>
              <a:rPr kumimoji="0" lang="de" sz="1500" b="0" i="1" u="none" strike="noStrike" kern="0" cap="none" spc="0" normalizeH="0" baseline="0" noProof="0">
                <a:ln>
                  <a:noFill/>
                </a:ln>
                <a:solidFill>
                  <a:srgbClr val="666666"/>
                </a:solidFill>
                <a:effectLst/>
                <a:uLnTx/>
                <a:uFillTx/>
                <a:latin typeface="Arial"/>
                <a:cs typeface="Arial"/>
                <a:sym typeface="Arial"/>
              </a:rPr>
              <a:t>How did tracking your steps impact your motivation?</a:t>
            </a:r>
            <a:endParaRPr kumimoji="0" sz="700" b="0" i="1" u="none" strike="noStrike" kern="0" cap="none" spc="0" normalizeH="0" baseline="0" noProof="0">
              <a:ln>
                <a:noFill/>
              </a:ln>
              <a:solidFill>
                <a:srgbClr val="666666"/>
              </a:solidFill>
              <a:effectLst/>
              <a:uLnTx/>
              <a:uFillTx/>
              <a:latin typeface="Arial"/>
              <a:cs typeface="Arial"/>
              <a:sym typeface="Arial"/>
            </a:endParaRPr>
          </a:p>
          <a:p>
            <a:pPr marL="457200" marR="0" lvl="0" indent="-323850" algn="l" defTabSz="914400" rtl="0" eaLnBrk="1" fontAlgn="auto" latinLnBrk="0" hangingPunct="1">
              <a:lnSpc>
                <a:spcPct val="100000"/>
              </a:lnSpc>
              <a:spcBef>
                <a:spcPts val="0"/>
              </a:spcBef>
              <a:spcAft>
                <a:spcPts val="0"/>
              </a:spcAft>
              <a:buClr>
                <a:srgbClr val="666666"/>
              </a:buClr>
              <a:buSzPts val="1500"/>
              <a:buFont typeface="Arial"/>
              <a:buChar char="●"/>
              <a:tabLst/>
              <a:defRPr/>
            </a:pPr>
            <a:r>
              <a:rPr kumimoji="0" lang="de" sz="1500" b="0" i="1" u="none" strike="noStrike" kern="0" cap="none" spc="0" normalizeH="0" baseline="0" noProof="0">
                <a:ln>
                  <a:noFill/>
                </a:ln>
                <a:solidFill>
                  <a:srgbClr val="666666"/>
                </a:solidFill>
                <a:effectLst/>
                <a:uLnTx/>
                <a:uFillTx/>
                <a:latin typeface="Arial"/>
                <a:cs typeface="Arial"/>
                <a:sym typeface="Arial"/>
              </a:rPr>
              <a:t>Do you think such a tool could motivate older people to increase their mobility?</a:t>
            </a:r>
            <a:endParaRPr kumimoji="0" sz="700" b="0" i="1"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Pts val="1500"/>
              <a:buFont typeface="Arial"/>
              <a:buNone/>
              <a:tabLst/>
              <a:defRPr/>
            </a:pP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40011"/>
              </a:lnSpc>
              <a:spcBef>
                <a:spcPts val="6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3" name="Google Shape;393;p54"/>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Activity</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94" name="Google Shape;394;p54"/>
          <p:cNvPicPr preferRelativeResize="0"/>
          <p:nvPr/>
        </p:nvPicPr>
        <p:blipFill rotWithShape="1">
          <a:blip r:embed="rId4">
            <a:alphaModFix/>
          </a:blip>
          <a:srcRect t="19429"/>
          <a:stretch/>
        </p:blipFill>
        <p:spPr>
          <a:xfrm>
            <a:off x="7233450" y="3506376"/>
            <a:ext cx="1781977" cy="1435786"/>
          </a:xfrm>
          <a:prstGeom prst="rect">
            <a:avLst/>
          </a:prstGeom>
          <a:noFill/>
          <a:ln>
            <a:noFill/>
          </a:ln>
        </p:spPr>
      </p:pic>
    </p:spTree>
    <p:extLst>
      <p:ext uri="{BB962C8B-B14F-4D97-AF65-F5344CB8AC3E}">
        <p14:creationId xmlns:p14="http://schemas.microsoft.com/office/powerpoint/2010/main" val="31313536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6"/>
          <p:cNvSpPr/>
          <p:nvPr/>
        </p:nvSpPr>
        <p:spPr>
          <a:xfrm rot="10800000">
            <a:off x="7658100" y="3877008"/>
            <a:ext cx="1384882" cy="1225937"/>
          </a:xfrm>
          <a:custGeom>
            <a:avLst/>
            <a:gdLst/>
            <a:ahLst/>
            <a:cxnLst/>
            <a:rect l="l" t="t" r="r" b="b"/>
            <a:pathLst>
              <a:path w="3798464" h="3404374" extrusionOk="0">
                <a:moveTo>
                  <a:pt x="0" y="0"/>
                </a:moveTo>
                <a:lnTo>
                  <a:pt x="3798464" y="0"/>
                </a:lnTo>
                <a:lnTo>
                  <a:pt x="3798464" y="3404374"/>
                </a:lnTo>
                <a:lnTo>
                  <a:pt x="0" y="3404374"/>
                </a:lnTo>
                <a:lnTo>
                  <a:pt x="0" y="0"/>
                </a:lnTo>
                <a:close/>
              </a:path>
            </a:pathLst>
          </a:custGeom>
          <a:blipFill rotWithShape="1">
            <a:blip r:embed="rId3">
              <a:alphaModFix/>
            </a:blip>
            <a:stretch>
              <a:fillRect/>
            </a:stretch>
          </a:blipFill>
          <a:ln>
            <a:noFill/>
          </a:ln>
        </p:spPr>
      </p:sp>
      <p:sp>
        <p:nvSpPr>
          <p:cNvPr id="408" name="Google Shape;408;p56"/>
          <p:cNvSpPr txBox="1"/>
          <p:nvPr/>
        </p:nvSpPr>
        <p:spPr>
          <a:xfrm>
            <a:off x="514350" y="380682"/>
            <a:ext cx="7462335"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More Health App Examples (English)</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409" name="Google Shape;409;p5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4">
              <a:alphaModFix/>
            </a:blip>
            <a:stretch>
              <a:fillRect/>
            </a:stretch>
          </a:blipFill>
          <a:ln>
            <a:noFill/>
          </a:ln>
        </p:spPr>
      </p:sp>
      <p:sp>
        <p:nvSpPr>
          <p:cNvPr id="410" name="Google Shape;410;p56"/>
          <p:cNvSpPr txBox="1"/>
          <p:nvPr/>
        </p:nvSpPr>
        <p:spPr>
          <a:xfrm>
            <a:off x="514350" y="876590"/>
            <a:ext cx="8115300" cy="4113000"/>
          </a:xfrm>
          <a:prstGeom prst="rect">
            <a:avLst/>
          </a:prstGeom>
          <a:noFill/>
          <a:ln>
            <a:noFill/>
          </a:ln>
        </p:spPr>
        <p:txBody>
          <a:bodyPr spcFirstLastPara="1" wrap="square" lIns="0" tIns="0" rIns="0" bIns="0" anchor="t" anchorCtr="0">
            <a:spAutoFit/>
          </a:bodyPr>
          <a:lstStyle/>
          <a:p>
            <a:pPr marL="228600" marR="0" lvl="0"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Sleep Time by Azumio</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457200" marR="0" lvl="1"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Cost: Free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457200" marR="0" lvl="1"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Aims: Monitors sleep patterns and sleep efficiency</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457200" marR="0" lvl="1"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How it works: Users can track their frequency of light and deep sleep to understand the amount needed for them to feel rested.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457200" marR="0" lvl="0" indent="0" algn="l" defTabSz="914400" rtl="0" eaLnBrk="1" fontAlgn="auto" latinLnBrk="0" hangingPunct="1">
              <a:lnSpc>
                <a:spcPct val="140011"/>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279400" algn="l" defTabSz="914400" rtl="0" eaLnBrk="1" fontAlgn="auto" latinLnBrk="0" hangingPunct="1">
              <a:lnSpc>
                <a:spcPct val="140011"/>
              </a:lnSpc>
              <a:spcBef>
                <a:spcPts val="0"/>
              </a:spcBef>
              <a:spcAft>
                <a:spcPts val="0"/>
              </a:spcAft>
              <a:buClr>
                <a:srgbClr val="000000"/>
              </a:buClr>
              <a:buSzPts val="16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Bellybio Interactive Breathing by RelaxLine</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a:p>
            <a:pPr marL="457200" marR="0" lvl="1"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Cost: Free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457200" marR="0" lvl="1"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Pace breathing to achieve calmness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457200" marR="0" lvl="1"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By placing the mobile phone against the abdomen, users follow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45720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 sounds to practice deep abdominal breathing</a:t>
            </a:r>
            <a:endParaRPr kumimoji="0" sz="5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92788679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7929</Words>
  <Application>Microsoft Office PowerPoint</Application>
  <PresentationFormat>Bildschirmpräsentation (16:9)</PresentationFormat>
  <Paragraphs>832</Paragraphs>
  <Slides>145</Slides>
  <Notes>145</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145</vt:i4>
      </vt:variant>
    </vt:vector>
  </HeadingPairs>
  <TitlesOfParts>
    <vt:vector size="154" baseType="lpstr">
      <vt:lpstr>Aharoni</vt:lpstr>
      <vt:lpstr>League Spartan</vt:lpstr>
      <vt:lpstr>Calibri</vt:lpstr>
      <vt:lpstr>Gill Sans</vt:lpstr>
      <vt:lpstr>Arial</vt:lpstr>
      <vt:lpstr>Courier New</vt:lpstr>
      <vt:lpstr>Simple Light</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Kieninger Judith</dc:creator>
  <cp:lastModifiedBy>Kieninger Judith</cp:lastModifiedBy>
  <cp:revision>2</cp:revision>
  <dcterms:modified xsi:type="dcterms:W3CDTF">2024-10-29T18:06:03Z</dcterms:modified>
</cp:coreProperties>
</file>