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 id="2147483669" r:id="rId3"/>
  </p:sldMasterIdLst>
  <p:notesMasterIdLst>
    <p:notesMasterId r:id="rId9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Lst>
  <p:sldSz cx="9144000" cy="5143500" type="screen16x9"/>
  <p:notesSz cx="6858000" cy="9144000"/>
  <p:embeddedFontLst>
    <p:embeddedFont>
      <p:font typeface="Calibri" panose="020F0502020204030204" pitchFamily="34" charset="0"/>
      <p:regular r:id="rId98"/>
      <p:bold r:id="rId99"/>
      <p:italic r:id="rId100"/>
      <p:boldItalic r:id="rId101"/>
    </p:embeddedFont>
    <p:embeddedFont>
      <p:font typeface="Gill Sans" panose="020B0604020202020204" charset="0"/>
      <p:regular r:id="rId102"/>
      <p:bold r:id="rId10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ableStyles" Target="tableStyle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font" Target="fonts/font5.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3.fntdata"/><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notesMaster" Target="notesMasters/notesMaster1.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b340c8535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2cb340c8535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cb340c8535_1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2cb340c8535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cb340c8535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2cb340c8535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cb340c8535_1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2cb340c8535_1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cb340c8535_1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2cb340c8535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cb340c8535_1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2cb340c8535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b340c8535_1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2cb340c8535_1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cb340c8535_1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g2cb340c8535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cb340c8535_1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g2cb340c8535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cb340c8535_1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2cb340c8535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cb340c8535_1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g2cb340c8535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b340c8535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g2cb340c8535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cb340c8535_1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g2cb340c8535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b340c8535_1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g2cb340c8535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cb340c8535_1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g2cb340c8535_1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b340c8535_1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 name="Google Shape;305;g2cb340c8535_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cb340c8535_1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g2cb340c8535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cb340c8535_1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g2cb340c8535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cb340c8535_1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g2cb340c8535_1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cb340c8535_1_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g2cb340c8535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cb340c8535_1_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g2cb340c8535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b35f5de80_2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2cb35f5de80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632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b340c8535_1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g2cb340c8535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b35f5de80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g2cb35f5de80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1866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b35f5de80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2cb35f5de80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588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b35f5de80_2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g2cb35f5de80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8623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b35f5de80_2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g2cb35f5de80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6404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b35f5de80_2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g2cb35f5de80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7175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cb35f5de80_2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g2cb35f5de80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579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cb35f5de80_2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g2cb35f5de80_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6117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cb35f5de80_2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g2cb35f5de80_2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9536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b35f5de80_2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g2cb35f5de80_2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7755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cb35f5de80_2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g2cb35f5de80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797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b340c8535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2cb340c8535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b35f5de80_2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g2cb35f5de80_2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3121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cb35f5de80_2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2cb35f5de80_2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93167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b35f5de80_2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2cb35f5de80_2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6845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cb35f5de80_2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2cb35f5de80_2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7685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cb35f5de80_2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g2cb35f5de80_2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61291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cb35f5de80_2_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2cb35f5de80_2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9846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cb35f5de80_2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g2cb35f5de80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7636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cb35f5de80_2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g2cb35f5de80_2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5504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b35f5de80_2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g2cb35f5de80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6300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cb35f5de80_2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g2cb35f5de80_2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184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b340c8535_1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g2cb340c8535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b35f5de80_2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g2cb35f5de80_2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6551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cb35f5de80_2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g2cb35f5de80_2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8805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cb35f5de80_2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g2cb35f5de80_2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9072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cb35f5de80_2_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g2cb35f5de80_2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58031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cb35f5de80_2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g2cb35f5de80_2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1175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cb35f5de80_2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g2cb35f5de80_2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567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cb35f5de80_2_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g2cb35f5de80_2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25487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b331b52bb_1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2cb331b52bb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5637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b331b52bb_1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g2cb331b52bb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05832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b331b52bb_1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2cb331b52bb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128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cb340c8535_1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2cb340c8535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b331b52bb_1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2cb331b52bb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98297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cb331b52bb_1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g2cb331b52bb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49374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b331b52bb_1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g2cb331b52bb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45444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b331b52bb_1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g2cb331b52bb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5085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b331b52bb_1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g2cb331b52bb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05934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b331b52bb_1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g2cb331b52bb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20336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b331b52bb_1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g2cb331b52bb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84631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b331b52bb_1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2cb331b52bb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03572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cb331b52bb_1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g2cb331b52bb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57576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cb331b52bb_1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2cb331b52bb_1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503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b340c8535_1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g2cb340c8535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cb331b52bb_1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g2cb331b52bb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1054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cb331b52bb_1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g2cb331b52bb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93669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cb331b52bb_1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g2cb331b52bb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56124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cb331b52bb_1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g2cb331b52bb_1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54164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cb331b52bb_1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cb331b52bb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48108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cb331b52bb_1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2cb331b52bb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2230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cb331b52bb_1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2cb331b52bb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14012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cb331b52bb_1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g2cb331b52bb_1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24402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b331b52bb_1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g2cb331b52bb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33064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b331b52bb_1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g2cb331b52bb_1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776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b340c8535_1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g2cb340c8535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cb331b52bb_1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g2cb331b52bb_1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98632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cb331b52bb_1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g2cb331b52bb_1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52345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cb331b52bb_1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g2cb331b52bb_1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05268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cb331b52bb_1_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g2cb331b52bb_1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81538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cb331b52bb_1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g2cb331b52bb_1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30567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cb331b52bb_1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g2cb331b52bb_1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13511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cb331b52bb_1_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2cb331b52bb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12673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cb331b52bb_1_3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4" name="Google Shape;394;g2cb331b52bb_1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54497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b331b52bb_1_3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5" name="Google Shape;405;g2cb331b52bb_1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75218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cb331b52bb_1_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g2cb331b52bb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680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cb340c8535_1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g2cb340c8535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cb331b52bb_1_3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g2cb331b52bb_1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58553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cb331b52bb_1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7" name="Google Shape;437;g2cb331b52bb_1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96122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cb331b52bb_1_3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9" name="Google Shape;449;g2cb331b52bb_1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91957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cb331b52bb_1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g2cb331b52bb_1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220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62" name="Google Shape;62;p15"/>
          <p:cNvSpPr txBox="1">
            <a:spLocks noGrp="1"/>
          </p:cNvSpPr>
          <p:nvPr>
            <p:ph type="body" idx="1"/>
          </p:nvPr>
        </p:nvSpPr>
        <p:spPr>
          <a:xfrm>
            <a:off x="2286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rtl="0">
              <a:lnSpc>
                <a:spcPct val="100000"/>
              </a:lnSpc>
              <a:spcBef>
                <a:spcPts val="300"/>
              </a:spcBef>
              <a:spcAft>
                <a:spcPts val="0"/>
              </a:spcAft>
              <a:buClr>
                <a:schemeClr val="dk1"/>
              </a:buClr>
              <a:buSzPts val="1400"/>
              <a:buChar char="•"/>
              <a:defRPr sz="1400"/>
            </a:lvl1pPr>
            <a:lvl2pPr marL="914400" lvl="1" indent="-304800" algn="l" rtl="0">
              <a:lnSpc>
                <a:spcPct val="100000"/>
              </a:lnSpc>
              <a:spcBef>
                <a:spcPts val="200"/>
              </a:spcBef>
              <a:spcAft>
                <a:spcPts val="0"/>
              </a:spcAft>
              <a:buClr>
                <a:schemeClr val="dk1"/>
              </a:buClr>
              <a:buSzPts val="1200"/>
              <a:buChar char="–"/>
              <a:defRPr sz="1200"/>
            </a:lvl2pPr>
            <a:lvl3pPr marL="1371600" lvl="2" indent="-292100" algn="l" rtl="0">
              <a:lnSpc>
                <a:spcPct val="100000"/>
              </a:lnSpc>
              <a:spcBef>
                <a:spcPts val="200"/>
              </a:spcBef>
              <a:spcAft>
                <a:spcPts val="0"/>
              </a:spcAft>
              <a:buClr>
                <a:schemeClr val="dk1"/>
              </a:buClr>
              <a:buSzPts val="1000"/>
              <a:buChar char="•"/>
              <a:defRPr sz="1000"/>
            </a:lvl3pPr>
            <a:lvl4pPr marL="1828800" lvl="3" indent="-285750" algn="l" rtl="0">
              <a:lnSpc>
                <a:spcPct val="100000"/>
              </a:lnSpc>
              <a:spcBef>
                <a:spcPts val="200"/>
              </a:spcBef>
              <a:spcAft>
                <a:spcPts val="0"/>
              </a:spcAft>
              <a:buClr>
                <a:schemeClr val="dk1"/>
              </a:buClr>
              <a:buSzPts val="900"/>
              <a:buChar char="–"/>
              <a:defRPr sz="900"/>
            </a:lvl4pPr>
            <a:lvl5pPr marL="2286000" lvl="4" indent="-285750" algn="l" rtl="0">
              <a:lnSpc>
                <a:spcPct val="100000"/>
              </a:lnSpc>
              <a:spcBef>
                <a:spcPts val="200"/>
              </a:spcBef>
              <a:spcAft>
                <a:spcPts val="0"/>
              </a:spcAft>
              <a:buClr>
                <a:schemeClr val="dk1"/>
              </a:buClr>
              <a:buSzPts val="900"/>
              <a:buChar char="»"/>
              <a:defRPr sz="900"/>
            </a:lvl5pPr>
            <a:lvl6pPr marL="2743200" lvl="5" indent="-285750" algn="l" rtl="0">
              <a:lnSpc>
                <a:spcPct val="100000"/>
              </a:lnSpc>
              <a:spcBef>
                <a:spcPts val="200"/>
              </a:spcBef>
              <a:spcAft>
                <a:spcPts val="0"/>
              </a:spcAft>
              <a:buClr>
                <a:schemeClr val="dk1"/>
              </a:buClr>
              <a:buSzPts val="900"/>
              <a:buChar char="•"/>
              <a:defRPr sz="900"/>
            </a:lvl6pPr>
            <a:lvl7pPr marL="3200400" lvl="6" indent="-285750" algn="l" rtl="0">
              <a:lnSpc>
                <a:spcPct val="100000"/>
              </a:lnSpc>
              <a:spcBef>
                <a:spcPts val="200"/>
              </a:spcBef>
              <a:spcAft>
                <a:spcPts val="0"/>
              </a:spcAft>
              <a:buClr>
                <a:schemeClr val="dk1"/>
              </a:buClr>
              <a:buSzPts val="900"/>
              <a:buChar char="•"/>
              <a:defRPr sz="900"/>
            </a:lvl7pPr>
            <a:lvl8pPr marL="3657600" lvl="7" indent="-285750" algn="l" rtl="0">
              <a:lnSpc>
                <a:spcPct val="100000"/>
              </a:lnSpc>
              <a:spcBef>
                <a:spcPts val="200"/>
              </a:spcBef>
              <a:spcAft>
                <a:spcPts val="0"/>
              </a:spcAft>
              <a:buClr>
                <a:schemeClr val="dk1"/>
              </a:buClr>
              <a:buSzPts val="900"/>
              <a:buChar char="•"/>
              <a:defRPr sz="900"/>
            </a:lvl8pPr>
            <a:lvl9pPr marL="4114800" lvl="8" indent="-285750" algn="l" rtl="0">
              <a:lnSpc>
                <a:spcPct val="100000"/>
              </a:lnSpc>
              <a:spcBef>
                <a:spcPts val="200"/>
              </a:spcBef>
              <a:spcAft>
                <a:spcPts val="0"/>
              </a:spcAft>
              <a:buClr>
                <a:schemeClr val="dk1"/>
              </a:buClr>
              <a:buSzPts val="900"/>
              <a:buChar char="•"/>
              <a:defRPr sz="900"/>
            </a:lvl9pPr>
          </a:lstStyle>
          <a:p>
            <a:endParaRPr/>
          </a:p>
        </p:txBody>
      </p:sp>
      <p:sp>
        <p:nvSpPr>
          <p:cNvPr id="63" name="Google Shape;63;p15"/>
          <p:cNvSpPr txBox="1">
            <a:spLocks noGrp="1"/>
          </p:cNvSpPr>
          <p:nvPr>
            <p:ph type="body" idx="2"/>
          </p:nvPr>
        </p:nvSpPr>
        <p:spPr>
          <a:xfrm>
            <a:off x="23241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rtl="0">
              <a:lnSpc>
                <a:spcPct val="100000"/>
              </a:lnSpc>
              <a:spcBef>
                <a:spcPts val="300"/>
              </a:spcBef>
              <a:spcAft>
                <a:spcPts val="0"/>
              </a:spcAft>
              <a:buClr>
                <a:schemeClr val="dk1"/>
              </a:buClr>
              <a:buSzPts val="1400"/>
              <a:buChar char="•"/>
              <a:defRPr sz="1400"/>
            </a:lvl1pPr>
            <a:lvl2pPr marL="914400" lvl="1" indent="-304800" algn="l" rtl="0">
              <a:lnSpc>
                <a:spcPct val="100000"/>
              </a:lnSpc>
              <a:spcBef>
                <a:spcPts val="200"/>
              </a:spcBef>
              <a:spcAft>
                <a:spcPts val="0"/>
              </a:spcAft>
              <a:buClr>
                <a:schemeClr val="dk1"/>
              </a:buClr>
              <a:buSzPts val="1200"/>
              <a:buChar char="–"/>
              <a:defRPr sz="1200"/>
            </a:lvl2pPr>
            <a:lvl3pPr marL="1371600" lvl="2" indent="-292100" algn="l" rtl="0">
              <a:lnSpc>
                <a:spcPct val="100000"/>
              </a:lnSpc>
              <a:spcBef>
                <a:spcPts val="200"/>
              </a:spcBef>
              <a:spcAft>
                <a:spcPts val="0"/>
              </a:spcAft>
              <a:buClr>
                <a:schemeClr val="dk1"/>
              </a:buClr>
              <a:buSzPts val="1000"/>
              <a:buChar char="•"/>
              <a:defRPr sz="1000"/>
            </a:lvl3pPr>
            <a:lvl4pPr marL="1828800" lvl="3" indent="-285750" algn="l" rtl="0">
              <a:lnSpc>
                <a:spcPct val="100000"/>
              </a:lnSpc>
              <a:spcBef>
                <a:spcPts val="200"/>
              </a:spcBef>
              <a:spcAft>
                <a:spcPts val="0"/>
              </a:spcAft>
              <a:buClr>
                <a:schemeClr val="dk1"/>
              </a:buClr>
              <a:buSzPts val="900"/>
              <a:buChar char="–"/>
              <a:defRPr sz="900"/>
            </a:lvl4pPr>
            <a:lvl5pPr marL="2286000" lvl="4" indent="-285750" algn="l" rtl="0">
              <a:lnSpc>
                <a:spcPct val="100000"/>
              </a:lnSpc>
              <a:spcBef>
                <a:spcPts val="200"/>
              </a:spcBef>
              <a:spcAft>
                <a:spcPts val="0"/>
              </a:spcAft>
              <a:buClr>
                <a:schemeClr val="dk1"/>
              </a:buClr>
              <a:buSzPts val="900"/>
              <a:buChar char="»"/>
              <a:defRPr sz="900"/>
            </a:lvl5pPr>
            <a:lvl6pPr marL="2743200" lvl="5" indent="-285750" algn="l" rtl="0">
              <a:lnSpc>
                <a:spcPct val="100000"/>
              </a:lnSpc>
              <a:spcBef>
                <a:spcPts val="200"/>
              </a:spcBef>
              <a:spcAft>
                <a:spcPts val="0"/>
              </a:spcAft>
              <a:buClr>
                <a:schemeClr val="dk1"/>
              </a:buClr>
              <a:buSzPts val="900"/>
              <a:buChar char="•"/>
              <a:defRPr sz="900"/>
            </a:lvl6pPr>
            <a:lvl7pPr marL="3200400" lvl="6" indent="-285750" algn="l" rtl="0">
              <a:lnSpc>
                <a:spcPct val="100000"/>
              </a:lnSpc>
              <a:spcBef>
                <a:spcPts val="200"/>
              </a:spcBef>
              <a:spcAft>
                <a:spcPts val="0"/>
              </a:spcAft>
              <a:buClr>
                <a:schemeClr val="dk1"/>
              </a:buClr>
              <a:buSzPts val="900"/>
              <a:buChar char="•"/>
              <a:defRPr sz="900"/>
            </a:lvl7pPr>
            <a:lvl8pPr marL="3657600" lvl="7" indent="-285750" algn="l" rtl="0">
              <a:lnSpc>
                <a:spcPct val="100000"/>
              </a:lnSpc>
              <a:spcBef>
                <a:spcPts val="200"/>
              </a:spcBef>
              <a:spcAft>
                <a:spcPts val="0"/>
              </a:spcAft>
              <a:buClr>
                <a:schemeClr val="dk1"/>
              </a:buClr>
              <a:buSzPts val="900"/>
              <a:buChar char="•"/>
              <a:defRPr sz="900"/>
            </a:lvl8pPr>
            <a:lvl9pPr marL="4114800" lvl="8" indent="-285750" algn="l" rtl="0">
              <a:lnSpc>
                <a:spcPct val="100000"/>
              </a:lnSpc>
              <a:spcBef>
                <a:spcPts val="200"/>
              </a:spcBef>
              <a:spcAft>
                <a:spcPts val="0"/>
              </a:spcAft>
              <a:buClr>
                <a:schemeClr val="dk1"/>
              </a:buClr>
              <a:buSzPts val="900"/>
              <a:buChar char="•"/>
              <a:defRPr sz="900"/>
            </a:lvl9pPr>
          </a:lstStyle>
          <a:p>
            <a:endParaRPr/>
          </a:p>
        </p:txBody>
      </p:sp>
      <p:sp>
        <p:nvSpPr>
          <p:cNvPr id="64" name="Google Shape;64;p1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65" name="Google Shape;65;p1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66" name="Google Shape;66;p1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2200"/>
              <a:buFont typeface="Calibri"/>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69" name="Google Shape;69;p16"/>
          <p:cNvSpPr txBox="1">
            <a:spLocks noGrp="1"/>
          </p:cNvSpPr>
          <p:nvPr>
            <p:ph type="body" idx="1"/>
          </p:nvPr>
        </p:nvSpPr>
        <p:spPr>
          <a:xfrm>
            <a:off x="228600" y="767556"/>
            <a:ext cx="2020200" cy="319800"/>
          </a:xfrm>
          <a:prstGeom prst="rect">
            <a:avLst/>
          </a:prstGeom>
          <a:noFill/>
          <a:ln>
            <a:noFill/>
          </a:ln>
        </p:spPr>
        <p:txBody>
          <a:bodyPr spcFirstLastPara="1" wrap="square" lIns="45725" tIns="22850" rIns="45725" bIns="22850" anchor="b" anchorCtr="0">
            <a:normAutofit/>
          </a:bodyPr>
          <a:lstStyle>
            <a:lvl1pPr marL="457200" lvl="0" indent="-228600" algn="l" rtl="0">
              <a:lnSpc>
                <a:spcPct val="100000"/>
              </a:lnSpc>
              <a:spcBef>
                <a:spcPts val="200"/>
              </a:spcBef>
              <a:spcAft>
                <a:spcPts val="0"/>
              </a:spcAft>
              <a:buClr>
                <a:schemeClr val="dk1"/>
              </a:buClr>
              <a:buSzPts val="1200"/>
              <a:buNone/>
              <a:defRPr sz="1200" b="1"/>
            </a:lvl1pPr>
            <a:lvl2pPr marL="914400" lvl="1" indent="-228600" algn="l" rtl="0">
              <a:lnSpc>
                <a:spcPct val="100000"/>
              </a:lnSpc>
              <a:spcBef>
                <a:spcPts val="200"/>
              </a:spcBef>
              <a:spcAft>
                <a:spcPts val="0"/>
              </a:spcAft>
              <a:buClr>
                <a:schemeClr val="dk1"/>
              </a:buClr>
              <a:buSzPts val="1000"/>
              <a:buNone/>
              <a:defRPr sz="1000" b="1"/>
            </a:lvl2pPr>
            <a:lvl3pPr marL="1371600" lvl="2" indent="-228600" algn="l" rtl="0">
              <a:lnSpc>
                <a:spcPct val="100000"/>
              </a:lnSpc>
              <a:spcBef>
                <a:spcPts val="200"/>
              </a:spcBef>
              <a:spcAft>
                <a:spcPts val="0"/>
              </a:spcAft>
              <a:buClr>
                <a:schemeClr val="dk1"/>
              </a:buClr>
              <a:buSzPts val="900"/>
              <a:buNone/>
              <a:defRPr sz="900" b="1"/>
            </a:lvl3pPr>
            <a:lvl4pPr marL="1828800" lvl="3" indent="-228600" algn="l" rtl="0">
              <a:lnSpc>
                <a:spcPct val="100000"/>
              </a:lnSpc>
              <a:spcBef>
                <a:spcPts val="200"/>
              </a:spcBef>
              <a:spcAft>
                <a:spcPts val="0"/>
              </a:spcAft>
              <a:buClr>
                <a:schemeClr val="dk1"/>
              </a:buClr>
              <a:buSzPts val="800"/>
              <a:buNone/>
              <a:defRPr sz="800" b="1"/>
            </a:lvl4pPr>
            <a:lvl5pPr marL="2286000" lvl="4" indent="-228600" algn="l" rtl="0">
              <a:lnSpc>
                <a:spcPct val="100000"/>
              </a:lnSpc>
              <a:spcBef>
                <a:spcPts val="200"/>
              </a:spcBef>
              <a:spcAft>
                <a:spcPts val="0"/>
              </a:spcAft>
              <a:buClr>
                <a:schemeClr val="dk1"/>
              </a:buClr>
              <a:buSzPts val="800"/>
              <a:buNone/>
              <a:defRPr sz="800" b="1"/>
            </a:lvl5pPr>
            <a:lvl6pPr marL="2743200" lvl="5" indent="-228600" algn="l" rtl="0">
              <a:lnSpc>
                <a:spcPct val="100000"/>
              </a:lnSpc>
              <a:spcBef>
                <a:spcPts val="200"/>
              </a:spcBef>
              <a:spcAft>
                <a:spcPts val="0"/>
              </a:spcAft>
              <a:buClr>
                <a:schemeClr val="dk1"/>
              </a:buClr>
              <a:buSzPts val="800"/>
              <a:buNone/>
              <a:defRPr sz="800" b="1"/>
            </a:lvl6pPr>
            <a:lvl7pPr marL="3200400" lvl="6" indent="-228600" algn="l" rtl="0">
              <a:lnSpc>
                <a:spcPct val="100000"/>
              </a:lnSpc>
              <a:spcBef>
                <a:spcPts val="200"/>
              </a:spcBef>
              <a:spcAft>
                <a:spcPts val="0"/>
              </a:spcAft>
              <a:buClr>
                <a:schemeClr val="dk1"/>
              </a:buClr>
              <a:buSzPts val="800"/>
              <a:buNone/>
              <a:defRPr sz="800" b="1"/>
            </a:lvl7pPr>
            <a:lvl8pPr marL="3657600" lvl="7" indent="-228600" algn="l" rtl="0">
              <a:lnSpc>
                <a:spcPct val="100000"/>
              </a:lnSpc>
              <a:spcBef>
                <a:spcPts val="200"/>
              </a:spcBef>
              <a:spcAft>
                <a:spcPts val="0"/>
              </a:spcAft>
              <a:buClr>
                <a:schemeClr val="dk1"/>
              </a:buClr>
              <a:buSzPts val="800"/>
              <a:buNone/>
              <a:defRPr sz="800" b="1"/>
            </a:lvl8pPr>
            <a:lvl9pPr marL="4114800" lvl="8" indent="-228600" algn="l" rtl="0">
              <a:lnSpc>
                <a:spcPct val="100000"/>
              </a:lnSpc>
              <a:spcBef>
                <a:spcPts val="200"/>
              </a:spcBef>
              <a:spcAft>
                <a:spcPts val="0"/>
              </a:spcAft>
              <a:buClr>
                <a:schemeClr val="dk1"/>
              </a:buClr>
              <a:buSzPts val="800"/>
              <a:buNone/>
              <a:defRPr sz="800" b="1"/>
            </a:lvl9pPr>
          </a:lstStyle>
          <a:p>
            <a:endParaRPr/>
          </a:p>
        </p:txBody>
      </p:sp>
      <p:sp>
        <p:nvSpPr>
          <p:cNvPr id="70" name="Google Shape;70;p16"/>
          <p:cNvSpPr txBox="1">
            <a:spLocks noGrp="1"/>
          </p:cNvSpPr>
          <p:nvPr>
            <p:ph type="body" idx="2"/>
          </p:nvPr>
        </p:nvSpPr>
        <p:spPr>
          <a:xfrm>
            <a:off x="228600" y="1087438"/>
            <a:ext cx="2020200" cy="1975500"/>
          </a:xfrm>
          <a:prstGeom prst="rect">
            <a:avLst/>
          </a:prstGeom>
          <a:noFill/>
          <a:ln>
            <a:noFill/>
          </a:ln>
        </p:spPr>
        <p:txBody>
          <a:bodyPr spcFirstLastPara="1" wrap="square" lIns="45725" tIns="22850" rIns="45725" bIns="22850" anchor="t" anchorCtr="0">
            <a:normAutofit/>
          </a:bodyPr>
          <a:lstStyle>
            <a:lvl1pPr marL="457200" lvl="0" indent="-304800" algn="l" rtl="0">
              <a:lnSpc>
                <a:spcPct val="100000"/>
              </a:lnSpc>
              <a:spcBef>
                <a:spcPts val="200"/>
              </a:spcBef>
              <a:spcAft>
                <a:spcPts val="0"/>
              </a:spcAft>
              <a:buClr>
                <a:schemeClr val="dk1"/>
              </a:buClr>
              <a:buSzPts val="1200"/>
              <a:buChar char="•"/>
              <a:defRPr sz="1200"/>
            </a:lvl1pPr>
            <a:lvl2pPr marL="914400" lvl="1" indent="-292100" algn="l" rtl="0">
              <a:lnSpc>
                <a:spcPct val="100000"/>
              </a:lnSpc>
              <a:spcBef>
                <a:spcPts val="200"/>
              </a:spcBef>
              <a:spcAft>
                <a:spcPts val="0"/>
              </a:spcAft>
              <a:buClr>
                <a:schemeClr val="dk1"/>
              </a:buClr>
              <a:buSzPts val="1000"/>
              <a:buChar char="–"/>
              <a:defRPr sz="1000"/>
            </a:lvl2pPr>
            <a:lvl3pPr marL="1371600" lvl="2" indent="-285750" algn="l" rtl="0">
              <a:lnSpc>
                <a:spcPct val="100000"/>
              </a:lnSpc>
              <a:spcBef>
                <a:spcPts val="200"/>
              </a:spcBef>
              <a:spcAft>
                <a:spcPts val="0"/>
              </a:spcAft>
              <a:buClr>
                <a:schemeClr val="dk1"/>
              </a:buClr>
              <a:buSzPts val="900"/>
              <a:buChar char="•"/>
              <a:defRPr sz="900"/>
            </a:lvl3pPr>
            <a:lvl4pPr marL="1828800" lvl="3" indent="-279400" algn="l" rtl="0">
              <a:lnSpc>
                <a:spcPct val="100000"/>
              </a:lnSpc>
              <a:spcBef>
                <a:spcPts val="200"/>
              </a:spcBef>
              <a:spcAft>
                <a:spcPts val="0"/>
              </a:spcAft>
              <a:buClr>
                <a:schemeClr val="dk1"/>
              </a:buClr>
              <a:buSzPts val="800"/>
              <a:buChar char="–"/>
              <a:defRPr sz="800"/>
            </a:lvl4pPr>
            <a:lvl5pPr marL="2286000" lvl="4" indent="-279400" algn="l" rtl="0">
              <a:lnSpc>
                <a:spcPct val="100000"/>
              </a:lnSpc>
              <a:spcBef>
                <a:spcPts val="200"/>
              </a:spcBef>
              <a:spcAft>
                <a:spcPts val="0"/>
              </a:spcAft>
              <a:buClr>
                <a:schemeClr val="dk1"/>
              </a:buClr>
              <a:buSzPts val="800"/>
              <a:buChar char="»"/>
              <a:defRPr sz="800"/>
            </a:lvl5pPr>
            <a:lvl6pPr marL="2743200" lvl="5" indent="-279400" algn="l" rtl="0">
              <a:lnSpc>
                <a:spcPct val="100000"/>
              </a:lnSpc>
              <a:spcBef>
                <a:spcPts val="200"/>
              </a:spcBef>
              <a:spcAft>
                <a:spcPts val="0"/>
              </a:spcAft>
              <a:buClr>
                <a:schemeClr val="dk1"/>
              </a:buClr>
              <a:buSzPts val="800"/>
              <a:buChar char="•"/>
              <a:defRPr sz="800"/>
            </a:lvl6pPr>
            <a:lvl7pPr marL="3200400" lvl="6" indent="-279400" algn="l" rtl="0">
              <a:lnSpc>
                <a:spcPct val="100000"/>
              </a:lnSpc>
              <a:spcBef>
                <a:spcPts val="200"/>
              </a:spcBef>
              <a:spcAft>
                <a:spcPts val="0"/>
              </a:spcAft>
              <a:buClr>
                <a:schemeClr val="dk1"/>
              </a:buClr>
              <a:buSzPts val="800"/>
              <a:buChar char="•"/>
              <a:defRPr sz="800"/>
            </a:lvl7pPr>
            <a:lvl8pPr marL="3657600" lvl="7" indent="-279400" algn="l" rtl="0">
              <a:lnSpc>
                <a:spcPct val="100000"/>
              </a:lnSpc>
              <a:spcBef>
                <a:spcPts val="200"/>
              </a:spcBef>
              <a:spcAft>
                <a:spcPts val="0"/>
              </a:spcAft>
              <a:buClr>
                <a:schemeClr val="dk1"/>
              </a:buClr>
              <a:buSzPts val="800"/>
              <a:buChar char="•"/>
              <a:defRPr sz="800"/>
            </a:lvl8pPr>
            <a:lvl9pPr marL="4114800" lvl="8" indent="-279400" algn="l" rtl="0">
              <a:lnSpc>
                <a:spcPct val="100000"/>
              </a:lnSpc>
              <a:spcBef>
                <a:spcPts val="200"/>
              </a:spcBef>
              <a:spcAft>
                <a:spcPts val="0"/>
              </a:spcAft>
              <a:buClr>
                <a:schemeClr val="dk1"/>
              </a:buClr>
              <a:buSzPts val="800"/>
              <a:buChar char="•"/>
              <a:defRPr sz="800"/>
            </a:lvl9pPr>
          </a:lstStyle>
          <a:p>
            <a:endParaRPr/>
          </a:p>
        </p:txBody>
      </p:sp>
      <p:sp>
        <p:nvSpPr>
          <p:cNvPr id="71" name="Google Shape;71;p16"/>
          <p:cNvSpPr txBox="1">
            <a:spLocks noGrp="1"/>
          </p:cNvSpPr>
          <p:nvPr>
            <p:ph type="body" idx="3"/>
          </p:nvPr>
        </p:nvSpPr>
        <p:spPr>
          <a:xfrm>
            <a:off x="2322513" y="767556"/>
            <a:ext cx="2020800" cy="319800"/>
          </a:xfrm>
          <a:prstGeom prst="rect">
            <a:avLst/>
          </a:prstGeom>
          <a:noFill/>
          <a:ln>
            <a:noFill/>
          </a:ln>
        </p:spPr>
        <p:txBody>
          <a:bodyPr spcFirstLastPara="1" wrap="square" lIns="45725" tIns="22850" rIns="45725" bIns="22850" anchor="b" anchorCtr="0">
            <a:normAutofit/>
          </a:bodyPr>
          <a:lstStyle>
            <a:lvl1pPr marL="457200" lvl="0" indent="-228600" algn="l" rtl="0">
              <a:lnSpc>
                <a:spcPct val="100000"/>
              </a:lnSpc>
              <a:spcBef>
                <a:spcPts val="200"/>
              </a:spcBef>
              <a:spcAft>
                <a:spcPts val="0"/>
              </a:spcAft>
              <a:buClr>
                <a:schemeClr val="dk1"/>
              </a:buClr>
              <a:buSzPts val="1200"/>
              <a:buNone/>
              <a:defRPr sz="1200" b="1"/>
            </a:lvl1pPr>
            <a:lvl2pPr marL="914400" lvl="1" indent="-228600" algn="l" rtl="0">
              <a:lnSpc>
                <a:spcPct val="100000"/>
              </a:lnSpc>
              <a:spcBef>
                <a:spcPts val="200"/>
              </a:spcBef>
              <a:spcAft>
                <a:spcPts val="0"/>
              </a:spcAft>
              <a:buClr>
                <a:schemeClr val="dk1"/>
              </a:buClr>
              <a:buSzPts val="1000"/>
              <a:buNone/>
              <a:defRPr sz="1000" b="1"/>
            </a:lvl2pPr>
            <a:lvl3pPr marL="1371600" lvl="2" indent="-228600" algn="l" rtl="0">
              <a:lnSpc>
                <a:spcPct val="100000"/>
              </a:lnSpc>
              <a:spcBef>
                <a:spcPts val="200"/>
              </a:spcBef>
              <a:spcAft>
                <a:spcPts val="0"/>
              </a:spcAft>
              <a:buClr>
                <a:schemeClr val="dk1"/>
              </a:buClr>
              <a:buSzPts val="900"/>
              <a:buNone/>
              <a:defRPr sz="900" b="1"/>
            </a:lvl3pPr>
            <a:lvl4pPr marL="1828800" lvl="3" indent="-228600" algn="l" rtl="0">
              <a:lnSpc>
                <a:spcPct val="100000"/>
              </a:lnSpc>
              <a:spcBef>
                <a:spcPts val="200"/>
              </a:spcBef>
              <a:spcAft>
                <a:spcPts val="0"/>
              </a:spcAft>
              <a:buClr>
                <a:schemeClr val="dk1"/>
              </a:buClr>
              <a:buSzPts val="800"/>
              <a:buNone/>
              <a:defRPr sz="800" b="1"/>
            </a:lvl4pPr>
            <a:lvl5pPr marL="2286000" lvl="4" indent="-228600" algn="l" rtl="0">
              <a:lnSpc>
                <a:spcPct val="100000"/>
              </a:lnSpc>
              <a:spcBef>
                <a:spcPts val="200"/>
              </a:spcBef>
              <a:spcAft>
                <a:spcPts val="0"/>
              </a:spcAft>
              <a:buClr>
                <a:schemeClr val="dk1"/>
              </a:buClr>
              <a:buSzPts val="800"/>
              <a:buNone/>
              <a:defRPr sz="800" b="1"/>
            </a:lvl5pPr>
            <a:lvl6pPr marL="2743200" lvl="5" indent="-228600" algn="l" rtl="0">
              <a:lnSpc>
                <a:spcPct val="100000"/>
              </a:lnSpc>
              <a:spcBef>
                <a:spcPts val="200"/>
              </a:spcBef>
              <a:spcAft>
                <a:spcPts val="0"/>
              </a:spcAft>
              <a:buClr>
                <a:schemeClr val="dk1"/>
              </a:buClr>
              <a:buSzPts val="800"/>
              <a:buNone/>
              <a:defRPr sz="800" b="1"/>
            </a:lvl6pPr>
            <a:lvl7pPr marL="3200400" lvl="6" indent="-228600" algn="l" rtl="0">
              <a:lnSpc>
                <a:spcPct val="100000"/>
              </a:lnSpc>
              <a:spcBef>
                <a:spcPts val="200"/>
              </a:spcBef>
              <a:spcAft>
                <a:spcPts val="0"/>
              </a:spcAft>
              <a:buClr>
                <a:schemeClr val="dk1"/>
              </a:buClr>
              <a:buSzPts val="800"/>
              <a:buNone/>
              <a:defRPr sz="800" b="1"/>
            </a:lvl7pPr>
            <a:lvl8pPr marL="3657600" lvl="7" indent="-228600" algn="l" rtl="0">
              <a:lnSpc>
                <a:spcPct val="100000"/>
              </a:lnSpc>
              <a:spcBef>
                <a:spcPts val="200"/>
              </a:spcBef>
              <a:spcAft>
                <a:spcPts val="0"/>
              </a:spcAft>
              <a:buClr>
                <a:schemeClr val="dk1"/>
              </a:buClr>
              <a:buSzPts val="800"/>
              <a:buNone/>
              <a:defRPr sz="800" b="1"/>
            </a:lvl8pPr>
            <a:lvl9pPr marL="4114800" lvl="8" indent="-228600" algn="l" rtl="0">
              <a:lnSpc>
                <a:spcPct val="100000"/>
              </a:lnSpc>
              <a:spcBef>
                <a:spcPts val="200"/>
              </a:spcBef>
              <a:spcAft>
                <a:spcPts val="0"/>
              </a:spcAft>
              <a:buClr>
                <a:schemeClr val="dk1"/>
              </a:buClr>
              <a:buSzPts val="800"/>
              <a:buNone/>
              <a:defRPr sz="800" b="1"/>
            </a:lvl9pPr>
          </a:lstStyle>
          <a:p>
            <a:endParaRPr/>
          </a:p>
        </p:txBody>
      </p:sp>
      <p:sp>
        <p:nvSpPr>
          <p:cNvPr id="72" name="Google Shape;72;p16"/>
          <p:cNvSpPr txBox="1">
            <a:spLocks noGrp="1"/>
          </p:cNvSpPr>
          <p:nvPr>
            <p:ph type="body" idx="4"/>
          </p:nvPr>
        </p:nvSpPr>
        <p:spPr>
          <a:xfrm>
            <a:off x="2322513" y="1087438"/>
            <a:ext cx="2020800" cy="1975500"/>
          </a:xfrm>
          <a:prstGeom prst="rect">
            <a:avLst/>
          </a:prstGeom>
          <a:noFill/>
          <a:ln>
            <a:noFill/>
          </a:ln>
        </p:spPr>
        <p:txBody>
          <a:bodyPr spcFirstLastPara="1" wrap="square" lIns="45725" tIns="22850" rIns="45725" bIns="22850" anchor="t" anchorCtr="0">
            <a:normAutofit/>
          </a:bodyPr>
          <a:lstStyle>
            <a:lvl1pPr marL="457200" lvl="0" indent="-304800" algn="l" rtl="0">
              <a:lnSpc>
                <a:spcPct val="100000"/>
              </a:lnSpc>
              <a:spcBef>
                <a:spcPts val="200"/>
              </a:spcBef>
              <a:spcAft>
                <a:spcPts val="0"/>
              </a:spcAft>
              <a:buClr>
                <a:schemeClr val="dk1"/>
              </a:buClr>
              <a:buSzPts val="1200"/>
              <a:buChar char="•"/>
              <a:defRPr sz="1200"/>
            </a:lvl1pPr>
            <a:lvl2pPr marL="914400" lvl="1" indent="-292100" algn="l" rtl="0">
              <a:lnSpc>
                <a:spcPct val="100000"/>
              </a:lnSpc>
              <a:spcBef>
                <a:spcPts val="200"/>
              </a:spcBef>
              <a:spcAft>
                <a:spcPts val="0"/>
              </a:spcAft>
              <a:buClr>
                <a:schemeClr val="dk1"/>
              </a:buClr>
              <a:buSzPts val="1000"/>
              <a:buChar char="–"/>
              <a:defRPr sz="1000"/>
            </a:lvl2pPr>
            <a:lvl3pPr marL="1371600" lvl="2" indent="-285750" algn="l" rtl="0">
              <a:lnSpc>
                <a:spcPct val="100000"/>
              </a:lnSpc>
              <a:spcBef>
                <a:spcPts val="200"/>
              </a:spcBef>
              <a:spcAft>
                <a:spcPts val="0"/>
              </a:spcAft>
              <a:buClr>
                <a:schemeClr val="dk1"/>
              </a:buClr>
              <a:buSzPts val="900"/>
              <a:buChar char="•"/>
              <a:defRPr sz="900"/>
            </a:lvl3pPr>
            <a:lvl4pPr marL="1828800" lvl="3" indent="-279400" algn="l" rtl="0">
              <a:lnSpc>
                <a:spcPct val="100000"/>
              </a:lnSpc>
              <a:spcBef>
                <a:spcPts val="200"/>
              </a:spcBef>
              <a:spcAft>
                <a:spcPts val="0"/>
              </a:spcAft>
              <a:buClr>
                <a:schemeClr val="dk1"/>
              </a:buClr>
              <a:buSzPts val="800"/>
              <a:buChar char="–"/>
              <a:defRPr sz="800"/>
            </a:lvl4pPr>
            <a:lvl5pPr marL="2286000" lvl="4" indent="-279400" algn="l" rtl="0">
              <a:lnSpc>
                <a:spcPct val="100000"/>
              </a:lnSpc>
              <a:spcBef>
                <a:spcPts val="200"/>
              </a:spcBef>
              <a:spcAft>
                <a:spcPts val="0"/>
              </a:spcAft>
              <a:buClr>
                <a:schemeClr val="dk1"/>
              </a:buClr>
              <a:buSzPts val="800"/>
              <a:buChar char="»"/>
              <a:defRPr sz="800"/>
            </a:lvl5pPr>
            <a:lvl6pPr marL="2743200" lvl="5" indent="-279400" algn="l" rtl="0">
              <a:lnSpc>
                <a:spcPct val="100000"/>
              </a:lnSpc>
              <a:spcBef>
                <a:spcPts val="200"/>
              </a:spcBef>
              <a:spcAft>
                <a:spcPts val="0"/>
              </a:spcAft>
              <a:buClr>
                <a:schemeClr val="dk1"/>
              </a:buClr>
              <a:buSzPts val="800"/>
              <a:buChar char="•"/>
              <a:defRPr sz="800"/>
            </a:lvl6pPr>
            <a:lvl7pPr marL="3200400" lvl="6" indent="-279400" algn="l" rtl="0">
              <a:lnSpc>
                <a:spcPct val="100000"/>
              </a:lnSpc>
              <a:spcBef>
                <a:spcPts val="200"/>
              </a:spcBef>
              <a:spcAft>
                <a:spcPts val="0"/>
              </a:spcAft>
              <a:buClr>
                <a:schemeClr val="dk1"/>
              </a:buClr>
              <a:buSzPts val="800"/>
              <a:buChar char="•"/>
              <a:defRPr sz="800"/>
            </a:lvl7pPr>
            <a:lvl8pPr marL="3657600" lvl="7" indent="-279400" algn="l" rtl="0">
              <a:lnSpc>
                <a:spcPct val="100000"/>
              </a:lnSpc>
              <a:spcBef>
                <a:spcPts val="200"/>
              </a:spcBef>
              <a:spcAft>
                <a:spcPts val="0"/>
              </a:spcAft>
              <a:buClr>
                <a:schemeClr val="dk1"/>
              </a:buClr>
              <a:buSzPts val="800"/>
              <a:buChar char="•"/>
              <a:defRPr sz="800"/>
            </a:lvl8pPr>
            <a:lvl9pPr marL="4114800" lvl="8" indent="-279400" algn="l" rtl="0">
              <a:lnSpc>
                <a:spcPct val="100000"/>
              </a:lnSpc>
              <a:spcBef>
                <a:spcPts val="200"/>
              </a:spcBef>
              <a:spcAft>
                <a:spcPts val="0"/>
              </a:spcAft>
              <a:buClr>
                <a:schemeClr val="dk1"/>
              </a:buClr>
              <a:buSzPts val="800"/>
              <a:buChar char="•"/>
              <a:defRPr sz="800"/>
            </a:lvl9pPr>
          </a:lstStyle>
          <a:p>
            <a:endParaRPr/>
          </a:p>
        </p:txBody>
      </p:sp>
      <p:sp>
        <p:nvSpPr>
          <p:cNvPr id="73" name="Google Shape;73;p1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4" name="Google Shape;74;p1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5" name="Google Shape;75;p1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8" name="Google Shape;78;p1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9" name="Google Shape;79;p1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80" name="Google Shape;80;p1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rtl="0">
              <a:lnSpc>
                <a:spcPct val="100000"/>
              </a:lnSpc>
              <a:spcBef>
                <a:spcPts val="0"/>
              </a:spcBef>
              <a:spcAft>
                <a:spcPts val="0"/>
              </a:spcAft>
              <a:buClr>
                <a:schemeClr val="dk1"/>
              </a:buClr>
              <a:buSzPts val="1000"/>
              <a:buFont typeface="Calibri"/>
              <a:buNone/>
              <a:defRPr sz="1000" b="1"/>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83" name="Google Shape;83;p18"/>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rtl="0">
              <a:lnSpc>
                <a:spcPct val="100000"/>
              </a:lnSpc>
              <a:spcBef>
                <a:spcPts val="300"/>
              </a:spcBef>
              <a:spcAft>
                <a:spcPts val="0"/>
              </a:spcAft>
              <a:buClr>
                <a:schemeClr val="dk1"/>
              </a:buClr>
              <a:buSzPts val="1600"/>
              <a:buChar char="•"/>
              <a:defRPr sz="1600"/>
            </a:lvl1pPr>
            <a:lvl2pPr marL="914400" lvl="1" indent="-317500" algn="l" rtl="0">
              <a:lnSpc>
                <a:spcPct val="100000"/>
              </a:lnSpc>
              <a:spcBef>
                <a:spcPts val="300"/>
              </a:spcBef>
              <a:spcAft>
                <a:spcPts val="0"/>
              </a:spcAft>
              <a:buClr>
                <a:schemeClr val="dk1"/>
              </a:buClr>
              <a:buSzPts val="1400"/>
              <a:buChar char="–"/>
              <a:defRPr sz="1400"/>
            </a:lvl2pPr>
            <a:lvl3pPr marL="1371600" lvl="2" indent="-304800" algn="l" rtl="0">
              <a:lnSpc>
                <a:spcPct val="100000"/>
              </a:lnSpc>
              <a:spcBef>
                <a:spcPts val="200"/>
              </a:spcBef>
              <a:spcAft>
                <a:spcPts val="0"/>
              </a:spcAft>
              <a:buClr>
                <a:schemeClr val="dk1"/>
              </a:buClr>
              <a:buSzPts val="1200"/>
              <a:buChar char="•"/>
              <a:defRPr sz="1200"/>
            </a:lvl3pPr>
            <a:lvl4pPr marL="1828800" lvl="3" indent="-292100" algn="l" rtl="0">
              <a:lnSpc>
                <a:spcPct val="100000"/>
              </a:lnSpc>
              <a:spcBef>
                <a:spcPts val="200"/>
              </a:spcBef>
              <a:spcAft>
                <a:spcPts val="0"/>
              </a:spcAft>
              <a:buClr>
                <a:schemeClr val="dk1"/>
              </a:buClr>
              <a:buSzPts val="1000"/>
              <a:buChar char="–"/>
              <a:defRPr sz="1000"/>
            </a:lvl4pPr>
            <a:lvl5pPr marL="2286000" lvl="4" indent="-292100" algn="l" rtl="0">
              <a:lnSpc>
                <a:spcPct val="100000"/>
              </a:lnSpc>
              <a:spcBef>
                <a:spcPts val="200"/>
              </a:spcBef>
              <a:spcAft>
                <a:spcPts val="0"/>
              </a:spcAft>
              <a:buClr>
                <a:schemeClr val="dk1"/>
              </a:buClr>
              <a:buSzPts val="1000"/>
              <a:buChar char="»"/>
              <a:defRPr sz="1000"/>
            </a:lvl5pPr>
            <a:lvl6pPr marL="2743200" lvl="5" indent="-292100" algn="l" rtl="0">
              <a:lnSpc>
                <a:spcPct val="100000"/>
              </a:lnSpc>
              <a:spcBef>
                <a:spcPts val="200"/>
              </a:spcBef>
              <a:spcAft>
                <a:spcPts val="0"/>
              </a:spcAft>
              <a:buClr>
                <a:schemeClr val="dk1"/>
              </a:buClr>
              <a:buSzPts val="1000"/>
              <a:buChar char="•"/>
              <a:defRPr sz="1000"/>
            </a:lvl6pPr>
            <a:lvl7pPr marL="3200400" lvl="6" indent="-292100" algn="l" rtl="0">
              <a:lnSpc>
                <a:spcPct val="100000"/>
              </a:lnSpc>
              <a:spcBef>
                <a:spcPts val="200"/>
              </a:spcBef>
              <a:spcAft>
                <a:spcPts val="0"/>
              </a:spcAft>
              <a:buClr>
                <a:schemeClr val="dk1"/>
              </a:buClr>
              <a:buSzPts val="1000"/>
              <a:buChar char="•"/>
              <a:defRPr sz="1000"/>
            </a:lvl7pPr>
            <a:lvl8pPr marL="3657600" lvl="7" indent="-292100" algn="l" rtl="0">
              <a:lnSpc>
                <a:spcPct val="100000"/>
              </a:lnSpc>
              <a:spcBef>
                <a:spcPts val="200"/>
              </a:spcBef>
              <a:spcAft>
                <a:spcPts val="0"/>
              </a:spcAft>
              <a:buClr>
                <a:schemeClr val="dk1"/>
              </a:buClr>
              <a:buSzPts val="1000"/>
              <a:buChar char="•"/>
              <a:defRPr sz="1000"/>
            </a:lvl8pPr>
            <a:lvl9pPr marL="4114800" lvl="8" indent="-292100" algn="l" rtl="0">
              <a:lnSpc>
                <a:spcPct val="100000"/>
              </a:lnSpc>
              <a:spcBef>
                <a:spcPts val="200"/>
              </a:spcBef>
              <a:spcAft>
                <a:spcPts val="0"/>
              </a:spcAft>
              <a:buClr>
                <a:schemeClr val="dk1"/>
              </a:buClr>
              <a:buSzPts val="1000"/>
              <a:buChar char="•"/>
              <a:defRPr sz="1000"/>
            </a:lvl9pPr>
          </a:lstStyle>
          <a:p>
            <a:endParaRPr/>
          </a:p>
        </p:txBody>
      </p:sp>
      <p:sp>
        <p:nvSpPr>
          <p:cNvPr id="84" name="Google Shape;84;p18"/>
          <p:cNvSpPr txBox="1">
            <a:spLocks noGrp="1"/>
          </p:cNvSpPr>
          <p:nvPr>
            <p:ph type="body" idx="2"/>
          </p:nvPr>
        </p:nvSpPr>
        <p:spPr>
          <a:xfrm>
            <a:off x="228600" y="717550"/>
            <a:ext cx="1504200" cy="2345400"/>
          </a:xfrm>
          <a:prstGeom prst="rect">
            <a:avLst/>
          </a:prstGeom>
          <a:noFill/>
          <a:ln>
            <a:noFill/>
          </a:ln>
        </p:spPr>
        <p:txBody>
          <a:bodyPr spcFirstLastPara="1" wrap="square" lIns="45725" tIns="22850" rIns="45725" bIns="22850" anchor="t" anchorCtr="0">
            <a:normAutofit/>
          </a:bodyPr>
          <a:lstStyle>
            <a:lvl1pPr marL="457200" lvl="0" indent="-228600" algn="l" rtl="0">
              <a:lnSpc>
                <a:spcPct val="100000"/>
              </a:lnSpc>
              <a:spcBef>
                <a:spcPts val="100"/>
              </a:spcBef>
              <a:spcAft>
                <a:spcPts val="0"/>
              </a:spcAft>
              <a:buClr>
                <a:schemeClr val="dk1"/>
              </a:buClr>
              <a:buSzPts val="700"/>
              <a:buNone/>
              <a:defRPr sz="700"/>
            </a:lvl1pPr>
            <a:lvl2pPr marL="914400" lvl="1" indent="-228600" algn="l" rtl="0">
              <a:lnSpc>
                <a:spcPct val="100000"/>
              </a:lnSpc>
              <a:spcBef>
                <a:spcPts val="100"/>
              </a:spcBef>
              <a:spcAft>
                <a:spcPts val="0"/>
              </a:spcAft>
              <a:buClr>
                <a:schemeClr val="dk1"/>
              </a:buClr>
              <a:buSzPts val="600"/>
              <a:buNone/>
              <a:defRPr sz="600"/>
            </a:lvl2pPr>
            <a:lvl3pPr marL="1371600" lvl="2" indent="-228600" algn="l" rtl="0">
              <a:lnSpc>
                <a:spcPct val="100000"/>
              </a:lnSpc>
              <a:spcBef>
                <a:spcPts val="100"/>
              </a:spcBef>
              <a:spcAft>
                <a:spcPts val="0"/>
              </a:spcAft>
              <a:buClr>
                <a:schemeClr val="dk1"/>
              </a:buClr>
              <a:buSzPts val="500"/>
              <a:buNone/>
              <a:defRPr sz="500"/>
            </a:lvl3pPr>
            <a:lvl4pPr marL="1828800" lvl="3" indent="-228600" algn="l" rtl="0">
              <a:lnSpc>
                <a:spcPct val="100000"/>
              </a:lnSpc>
              <a:spcBef>
                <a:spcPts val="100"/>
              </a:spcBef>
              <a:spcAft>
                <a:spcPts val="0"/>
              </a:spcAft>
              <a:buClr>
                <a:schemeClr val="dk1"/>
              </a:buClr>
              <a:buSzPts val="500"/>
              <a:buNone/>
              <a:defRPr sz="500"/>
            </a:lvl4pPr>
            <a:lvl5pPr marL="2286000" lvl="4" indent="-228600" algn="l" rtl="0">
              <a:lnSpc>
                <a:spcPct val="100000"/>
              </a:lnSpc>
              <a:spcBef>
                <a:spcPts val="100"/>
              </a:spcBef>
              <a:spcAft>
                <a:spcPts val="0"/>
              </a:spcAft>
              <a:buClr>
                <a:schemeClr val="dk1"/>
              </a:buClr>
              <a:buSzPts val="500"/>
              <a:buNone/>
              <a:defRPr sz="500"/>
            </a:lvl5pPr>
            <a:lvl6pPr marL="2743200" lvl="5" indent="-228600" algn="l" rtl="0">
              <a:lnSpc>
                <a:spcPct val="100000"/>
              </a:lnSpc>
              <a:spcBef>
                <a:spcPts val="100"/>
              </a:spcBef>
              <a:spcAft>
                <a:spcPts val="0"/>
              </a:spcAft>
              <a:buClr>
                <a:schemeClr val="dk1"/>
              </a:buClr>
              <a:buSzPts val="500"/>
              <a:buNone/>
              <a:defRPr sz="500"/>
            </a:lvl6pPr>
            <a:lvl7pPr marL="3200400" lvl="6" indent="-228600" algn="l" rtl="0">
              <a:lnSpc>
                <a:spcPct val="100000"/>
              </a:lnSpc>
              <a:spcBef>
                <a:spcPts val="100"/>
              </a:spcBef>
              <a:spcAft>
                <a:spcPts val="0"/>
              </a:spcAft>
              <a:buClr>
                <a:schemeClr val="dk1"/>
              </a:buClr>
              <a:buSzPts val="500"/>
              <a:buNone/>
              <a:defRPr sz="500"/>
            </a:lvl7pPr>
            <a:lvl8pPr marL="3657600" lvl="7" indent="-228600" algn="l" rtl="0">
              <a:lnSpc>
                <a:spcPct val="100000"/>
              </a:lnSpc>
              <a:spcBef>
                <a:spcPts val="100"/>
              </a:spcBef>
              <a:spcAft>
                <a:spcPts val="0"/>
              </a:spcAft>
              <a:buClr>
                <a:schemeClr val="dk1"/>
              </a:buClr>
              <a:buSzPts val="500"/>
              <a:buNone/>
              <a:defRPr sz="500"/>
            </a:lvl8pPr>
            <a:lvl9pPr marL="4114800" lvl="8" indent="-228600" algn="l" rtl="0">
              <a:lnSpc>
                <a:spcPct val="100000"/>
              </a:lnSpc>
              <a:spcBef>
                <a:spcPts val="100"/>
              </a:spcBef>
              <a:spcAft>
                <a:spcPts val="0"/>
              </a:spcAft>
              <a:buClr>
                <a:schemeClr val="dk1"/>
              </a:buClr>
              <a:buSzPts val="500"/>
              <a:buNone/>
              <a:defRPr sz="500"/>
            </a:lvl9pPr>
          </a:lstStyle>
          <a:p>
            <a:endParaRPr/>
          </a:p>
        </p:txBody>
      </p:sp>
      <p:sp>
        <p:nvSpPr>
          <p:cNvPr id="85" name="Google Shape;85;p1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86" name="Google Shape;86;p1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87" name="Google Shape;87;p1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rtl="0">
              <a:lnSpc>
                <a:spcPct val="100000"/>
              </a:lnSpc>
              <a:spcBef>
                <a:spcPts val="0"/>
              </a:spcBef>
              <a:spcAft>
                <a:spcPts val="0"/>
              </a:spcAft>
              <a:buClr>
                <a:schemeClr val="dk1"/>
              </a:buClr>
              <a:buSzPts val="1000"/>
              <a:buFont typeface="Calibri"/>
              <a:buNone/>
              <a:defRPr sz="1000" b="1"/>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90" name="Google Shape;90;p19"/>
          <p:cNvSpPr>
            <a:spLocks noGrp="1"/>
          </p:cNvSpPr>
          <p:nvPr>
            <p:ph type="pic" idx="2"/>
          </p:nvPr>
        </p:nvSpPr>
        <p:spPr>
          <a:xfrm>
            <a:off x="896144" y="306388"/>
            <a:ext cx="2743200" cy="2057400"/>
          </a:xfrm>
          <a:prstGeom prst="rect">
            <a:avLst/>
          </a:prstGeom>
          <a:noFill/>
          <a:ln>
            <a:noFill/>
          </a:ln>
        </p:spPr>
      </p:sp>
      <p:sp>
        <p:nvSpPr>
          <p:cNvPr id="91" name="Google Shape;91;p19"/>
          <p:cNvSpPr txBox="1">
            <a:spLocks noGrp="1"/>
          </p:cNvSpPr>
          <p:nvPr>
            <p:ph type="body" idx="1"/>
          </p:nvPr>
        </p:nvSpPr>
        <p:spPr>
          <a:xfrm>
            <a:off x="896144" y="2683669"/>
            <a:ext cx="2743200" cy="402300"/>
          </a:xfrm>
          <a:prstGeom prst="rect">
            <a:avLst/>
          </a:prstGeom>
          <a:noFill/>
          <a:ln>
            <a:noFill/>
          </a:ln>
        </p:spPr>
        <p:txBody>
          <a:bodyPr spcFirstLastPara="1" wrap="square" lIns="45725" tIns="22850" rIns="45725" bIns="22850" anchor="t" anchorCtr="0">
            <a:normAutofit/>
          </a:bodyPr>
          <a:lstStyle>
            <a:lvl1pPr marL="457200" lvl="0" indent="-228600" algn="l" rtl="0">
              <a:lnSpc>
                <a:spcPct val="100000"/>
              </a:lnSpc>
              <a:spcBef>
                <a:spcPts val="100"/>
              </a:spcBef>
              <a:spcAft>
                <a:spcPts val="0"/>
              </a:spcAft>
              <a:buClr>
                <a:schemeClr val="dk1"/>
              </a:buClr>
              <a:buSzPts val="700"/>
              <a:buNone/>
              <a:defRPr sz="700"/>
            </a:lvl1pPr>
            <a:lvl2pPr marL="914400" lvl="1" indent="-228600" algn="l" rtl="0">
              <a:lnSpc>
                <a:spcPct val="100000"/>
              </a:lnSpc>
              <a:spcBef>
                <a:spcPts val="100"/>
              </a:spcBef>
              <a:spcAft>
                <a:spcPts val="0"/>
              </a:spcAft>
              <a:buClr>
                <a:schemeClr val="dk1"/>
              </a:buClr>
              <a:buSzPts val="600"/>
              <a:buNone/>
              <a:defRPr sz="600"/>
            </a:lvl2pPr>
            <a:lvl3pPr marL="1371600" lvl="2" indent="-228600" algn="l" rtl="0">
              <a:lnSpc>
                <a:spcPct val="100000"/>
              </a:lnSpc>
              <a:spcBef>
                <a:spcPts val="100"/>
              </a:spcBef>
              <a:spcAft>
                <a:spcPts val="0"/>
              </a:spcAft>
              <a:buClr>
                <a:schemeClr val="dk1"/>
              </a:buClr>
              <a:buSzPts val="500"/>
              <a:buNone/>
              <a:defRPr sz="500"/>
            </a:lvl3pPr>
            <a:lvl4pPr marL="1828800" lvl="3" indent="-228600" algn="l" rtl="0">
              <a:lnSpc>
                <a:spcPct val="100000"/>
              </a:lnSpc>
              <a:spcBef>
                <a:spcPts val="100"/>
              </a:spcBef>
              <a:spcAft>
                <a:spcPts val="0"/>
              </a:spcAft>
              <a:buClr>
                <a:schemeClr val="dk1"/>
              </a:buClr>
              <a:buSzPts val="500"/>
              <a:buNone/>
              <a:defRPr sz="500"/>
            </a:lvl4pPr>
            <a:lvl5pPr marL="2286000" lvl="4" indent="-228600" algn="l" rtl="0">
              <a:lnSpc>
                <a:spcPct val="100000"/>
              </a:lnSpc>
              <a:spcBef>
                <a:spcPts val="100"/>
              </a:spcBef>
              <a:spcAft>
                <a:spcPts val="0"/>
              </a:spcAft>
              <a:buClr>
                <a:schemeClr val="dk1"/>
              </a:buClr>
              <a:buSzPts val="500"/>
              <a:buNone/>
              <a:defRPr sz="500"/>
            </a:lvl5pPr>
            <a:lvl6pPr marL="2743200" lvl="5" indent="-228600" algn="l" rtl="0">
              <a:lnSpc>
                <a:spcPct val="100000"/>
              </a:lnSpc>
              <a:spcBef>
                <a:spcPts val="100"/>
              </a:spcBef>
              <a:spcAft>
                <a:spcPts val="0"/>
              </a:spcAft>
              <a:buClr>
                <a:schemeClr val="dk1"/>
              </a:buClr>
              <a:buSzPts val="500"/>
              <a:buNone/>
              <a:defRPr sz="500"/>
            </a:lvl6pPr>
            <a:lvl7pPr marL="3200400" lvl="6" indent="-228600" algn="l" rtl="0">
              <a:lnSpc>
                <a:spcPct val="100000"/>
              </a:lnSpc>
              <a:spcBef>
                <a:spcPts val="100"/>
              </a:spcBef>
              <a:spcAft>
                <a:spcPts val="0"/>
              </a:spcAft>
              <a:buClr>
                <a:schemeClr val="dk1"/>
              </a:buClr>
              <a:buSzPts val="500"/>
              <a:buNone/>
              <a:defRPr sz="500"/>
            </a:lvl7pPr>
            <a:lvl8pPr marL="3657600" lvl="7" indent="-228600" algn="l" rtl="0">
              <a:lnSpc>
                <a:spcPct val="100000"/>
              </a:lnSpc>
              <a:spcBef>
                <a:spcPts val="100"/>
              </a:spcBef>
              <a:spcAft>
                <a:spcPts val="0"/>
              </a:spcAft>
              <a:buClr>
                <a:schemeClr val="dk1"/>
              </a:buClr>
              <a:buSzPts val="500"/>
              <a:buNone/>
              <a:defRPr sz="500"/>
            </a:lvl8pPr>
            <a:lvl9pPr marL="4114800" lvl="8" indent="-228600" algn="l" rtl="0">
              <a:lnSpc>
                <a:spcPct val="100000"/>
              </a:lnSpc>
              <a:spcBef>
                <a:spcPts val="100"/>
              </a:spcBef>
              <a:spcAft>
                <a:spcPts val="0"/>
              </a:spcAft>
              <a:buClr>
                <a:schemeClr val="dk1"/>
              </a:buClr>
              <a:buSzPts val="500"/>
              <a:buNone/>
              <a:defRPr sz="500"/>
            </a:lvl9pPr>
          </a:lstStyle>
          <a:p>
            <a:endParaRPr/>
          </a:p>
        </p:txBody>
      </p:sp>
      <p:sp>
        <p:nvSpPr>
          <p:cNvPr id="92" name="Google Shape;92;p1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93" name="Google Shape;93;p1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94" name="Google Shape;94;p1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97" name="Google Shape;97;p20"/>
          <p:cNvSpPr txBox="1">
            <a:spLocks noGrp="1"/>
          </p:cNvSpPr>
          <p:nvPr>
            <p:ph type="body" idx="1"/>
          </p:nvPr>
        </p:nvSpPr>
        <p:spPr>
          <a:xfrm rot="5400000">
            <a:off x="1154550" y="-125850"/>
            <a:ext cx="2262900" cy="4114800"/>
          </a:xfrm>
          <a:prstGeom prst="rect">
            <a:avLst/>
          </a:prstGeom>
          <a:noFill/>
          <a:ln>
            <a:noFill/>
          </a:ln>
        </p:spPr>
        <p:txBody>
          <a:bodyPr spcFirstLastPara="1" wrap="square" lIns="45725" tIns="22850" rIns="45725" bIns="22850" anchor="t" anchorCtr="0">
            <a:normAutofit/>
          </a:bodyPr>
          <a:lstStyle>
            <a:lvl1pPr marL="457200" lvl="0" indent="-285750" algn="l" rtl="0">
              <a:lnSpc>
                <a:spcPct val="100000"/>
              </a:lnSpc>
              <a:spcBef>
                <a:spcPts val="200"/>
              </a:spcBef>
              <a:spcAft>
                <a:spcPts val="0"/>
              </a:spcAft>
              <a:buClr>
                <a:schemeClr val="dk1"/>
              </a:buClr>
              <a:buSzPts val="900"/>
              <a:buChar char="•"/>
              <a:defRPr/>
            </a:lvl1pPr>
            <a:lvl2pPr marL="914400" lvl="1" indent="-285750" algn="l" rtl="0">
              <a:lnSpc>
                <a:spcPct val="100000"/>
              </a:lnSpc>
              <a:spcBef>
                <a:spcPts val="200"/>
              </a:spcBef>
              <a:spcAft>
                <a:spcPts val="0"/>
              </a:spcAft>
              <a:buClr>
                <a:schemeClr val="dk1"/>
              </a:buClr>
              <a:buSzPts val="900"/>
              <a:buChar char="–"/>
              <a:defRPr/>
            </a:lvl2pPr>
            <a:lvl3pPr marL="1371600" lvl="2" indent="-285750" algn="l" rtl="0">
              <a:lnSpc>
                <a:spcPct val="100000"/>
              </a:lnSpc>
              <a:spcBef>
                <a:spcPts val="200"/>
              </a:spcBef>
              <a:spcAft>
                <a:spcPts val="0"/>
              </a:spcAft>
              <a:buClr>
                <a:schemeClr val="dk1"/>
              </a:buClr>
              <a:buSzPts val="900"/>
              <a:buChar char="•"/>
              <a:defRPr/>
            </a:lvl3pPr>
            <a:lvl4pPr marL="1828800" lvl="3" indent="-285750" algn="l" rtl="0">
              <a:lnSpc>
                <a:spcPct val="100000"/>
              </a:lnSpc>
              <a:spcBef>
                <a:spcPts val="200"/>
              </a:spcBef>
              <a:spcAft>
                <a:spcPts val="0"/>
              </a:spcAft>
              <a:buClr>
                <a:schemeClr val="dk1"/>
              </a:buClr>
              <a:buSzPts val="900"/>
              <a:buChar char="–"/>
              <a:defRPr/>
            </a:lvl4pPr>
            <a:lvl5pPr marL="2286000" lvl="4" indent="-285750" algn="l" rtl="0">
              <a:lnSpc>
                <a:spcPct val="100000"/>
              </a:lnSpc>
              <a:spcBef>
                <a:spcPts val="200"/>
              </a:spcBef>
              <a:spcAft>
                <a:spcPts val="0"/>
              </a:spcAft>
              <a:buClr>
                <a:schemeClr val="dk1"/>
              </a:buClr>
              <a:buSzPts val="900"/>
              <a:buChar char="»"/>
              <a:defRPr/>
            </a:lvl5pPr>
            <a:lvl6pPr marL="2743200" lvl="5" indent="-285750" algn="l" rtl="0">
              <a:lnSpc>
                <a:spcPct val="100000"/>
              </a:lnSpc>
              <a:spcBef>
                <a:spcPts val="200"/>
              </a:spcBef>
              <a:spcAft>
                <a:spcPts val="0"/>
              </a:spcAft>
              <a:buClr>
                <a:schemeClr val="dk1"/>
              </a:buClr>
              <a:buSzPts val="900"/>
              <a:buChar char="•"/>
              <a:defRPr/>
            </a:lvl6pPr>
            <a:lvl7pPr marL="3200400" lvl="6" indent="-285750" algn="l" rtl="0">
              <a:lnSpc>
                <a:spcPct val="100000"/>
              </a:lnSpc>
              <a:spcBef>
                <a:spcPts val="200"/>
              </a:spcBef>
              <a:spcAft>
                <a:spcPts val="0"/>
              </a:spcAft>
              <a:buClr>
                <a:schemeClr val="dk1"/>
              </a:buClr>
              <a:buSzPts val="900"/>
              <a:buChar char="•"/>
              <a:defRPr/>
            </a:lvl7pPr>
            <a:lvl8pPr marL="3657600" lvl="7" indent="-285750" algn="l" rtl="0">
              <a:lnSpc>
                <a:spcPct val="100000"/>
              </a:lnSpc>
              <a:spcBef>
                <a:spcPts val="200"/>
              </a:spcBef>
              <a:spcAft>
                <a:spcPts val="0"/>
              </a:spcAft>
              <a:buClr>
                <a:schemeClr val="dk1"/>
              </a:buClr>
              <a:buSzPts val="900"/>
              <a:buChar char="•"/>
              <a:defRPr/>
            </a:lvl8pPr>
            <a:lvl9pPr marL="4114800" lvl="8" indent="-285750" algn="l" rtl="0">
              <a:lnSpc>
                <a:spcPct val="100000"/>
              </a:lnSpc>
              <a:spcBef>
                <a:spcPts val="200"/>
              </a:spcBef>
              <a:spcAft>
                <a:spcPts val="0"/>
              </a:spcAft>
              <a:buClr>
                <a:schemeClr val="dk1"/>
              </a:buClr>
              <a:buSzPts val="900"/>
              <a:buChar char="•"/>
              <a:defRPr/>
            </a:lvl9pPr>
          </a:lstStyle>
          <a:p>
            <a:endParaRPr/>
          </a:p>
        </p:txBody>
      </p:sp>
      <p:sp>
        <p:nvSpPr>
          <p:cNvPr id="98" name="Google Shape;98;p2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99" name="Google Shape;99;p2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00" name="Google Shape;100;p2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03" name="Google Shape;103;p21"/>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rtl="0">
              <a:lnSpc>
                <a:spcPct val="100000"/>
              </a:lnSpc>
              <a:spcBef>
                <a:spcPts val="200"/>
              </a:spcBef>
              <a:spcAft>
                <a:spcPts val="0"/>
              </a:spcAft>
              <a:buClr>
                <a:schemeClr val="dk1"/>
              </a:buClr>
              <a:buSzPts val="900"/>
              <a:buChar char="•"/>
              <a:defRPr/>
            </a:lvl1pPr>
            <a:lvl2pPr marL="914400" lvl="1" indent="-285750" algn="l" rtl="0">
              <a:lnSpc>
                <a:spcPct val="100000"/>
              </a:lnSpc>
              <a:spcBef>
                <a:spcPts val="200"/>
              </a:spcBef>
              <a:spcAft>
                <a:spcPts val="0"/>
              </a:spcAft>
              <a:buClr>
                <a:schemeClr val="dk1"/>
              </a:buClr>
              <a:buSzPts val="900"/>
              <a:buChar char="–"/>
              <a:defRPr/>
            </a:lvl2pPr>
            <a:lvl3pPr marL="1371600" lvl="2" indent="-285750" algn="l" rtl="0">
              <a:lnSpc>
                <a:spcPct val="100000"/>
              </a:lnSpc>
              <a:spcBef>
                <a:spcPts val="200"/>
              </a:spcBef>
              <a:spcAft>
                <a:spcPts val="0"/>
              </a:spcAft>
              <a:buClr>
                <a:schemeClr val="dk1"/>
              </a:buClr>
              <a:buSzPts val="900"/>
              <a:buChar char="•"/>
              <a:defRPr/>
            </a:lvl3pPr>
            <a:lvl4pPr marL="1828800" lvl="3" indent="-285750" algn="l" rtl="0">
              <a:lnSpc>
                <a:spcPct val="100000"/>
              </a:lnSpc>
              <a:spcBef>
                <a:spcPts val="200"/>
              </a:spcBef>
              <a:spcAft>
                <a:spcPts val="0"/>
              </a:spcAft>
              <a:buClr>
                <a:schemeClr val="dk1"/>
              </a:buClr>
              <a:buSzPts val="900"/>
              <a:buChar char="–"/>
              <a:defRPr/>
            </a:lvl4pPr>
            <a:lvl5pPr marL="2286000" lvl="4" indent="-285750" algn="l" rtl="0">
              <a:lnSpc>
                <a:spcPct val="100000"/>
              </a:lnSpc>
              <a:spcBef>
                <a:spcPts val="200"/>
              </a:spcBef>
              <a:spcAft>
                <a:spcPts val="0"/>
              </a:spcAft>
              <a:buClr>
                <a:schemeClr val="dk1"/>
              </a:buClr>
              <a:buSzPts val="900"/>
              <a:buChar char="»"/>
              <a:defRPr/>
            </a:lvl5pPr>
            <a:lvl6pPr marL="2743200" lvl="5" indent="-285750" algn="l" rtl="0">
              <a:lnSpc>
                <a:spcPct val="100000"/>
              </a:lnSpc>
              <a:spcBef>
                <a:spcPts val="200"/>
              </a:spcBef>
              <a:spcAft>
                <a:spcPts val="0"/>
              </a:spcAft>
              <a:buClr>
                <a:schemeClr val="dk1"/>
              </a:buClr>
              <a:buSzPts val="900"/>
              <a:buChar char="•"/>
              <a:defRPr/>
            </a:lvl6pPr>
            <a:lvl7pPr marL="3200400" lvl="6" indent="-285750" algn="l" rtl="0">
              <a:lnSpc>
                <a:spcPct val="100000"/>
              </a:lnSpc>
              <a:spcBef>
                <a:spcPts val="200"/>
              </a:spcBef>
              <a:spcAft>
                <a:spcPts val="0"/>
              </a:spcAft>
              <a:buClr>
                <a:schemeClr val="dk1"/>
              </a:buClr>
              <a:buSzPts val="900"/>
              <a:buChar char="•"/>
              <a:defRPr/>
            </a:lvl7pPr>
            <a:lvl8pPr marL="3657600" lvl="7" indent="-285750" algn="l" rtl="0">
              <a:lnSpc>
                <a:spcPct val="100000"/>
              </a:lnSpc>
              <a:spcBef>
                <a:spcPts val="200"/>
              </a:spcBef>
              <a:spcAft>
                <a:spcPts val="0"/>
              </a:spcAft>
              <a:buClr>
                <a:schemeClr val="dk1"/>
              </a:buClr>
              <a:buSzPts val="900"/>
              <a:buChar char="•"/>
              <a:defRPr/>
            </a:lvl8pPr>
            <a:lvl9pPr marL="4114800" lvl="8" indent="-285750" algn="l" rtl="0">
              <a:lnSpc>
                <a:spcPct val="100000"/>
              </a:lnSpc>
              <a:spcBef>
                <a:spcPts val="200"/>
              </a:spcBef>
              <a:spcAft>
                <a:spcPts val="0"/>
              </a:spcAft>
              <a:buClr>
                <a:schemeClr val="dk1"/>
              </a:buClr>
              <a:buSzPts val="900"/>
              <a:buChar char="•"/>
              <a:defRPr/>
            </a:lvl9pPr>
          </a:lstStyle>
          <a:p>
            <a:endParaRPr/>
          </a:p>
        </p:txBody>
      </p:sp>
      <p:sp>
        <p:nvSpPr>
          <p:cNvPr id="104" name="Google Shape;104;p2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05" name="Google Shape;105;p2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06" name="Google Shape;106;p2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975076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410663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218695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75" name="Google Shape;75;p17"/>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76" name="Google Shape;76;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7" name="Google Shape;77;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8" name="Google Shape;78;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112786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1" name="Google Shape;81;p18"/>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2" name="Google Shape;82;p18"/>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3" name="Google Shape;83;p18"/>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4" name="Google Shape;84;p18"/>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5" name="Google Shape;85;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6" name="Google Shape;86;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975327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0" name="Google Shape;90;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1" name="Google Shape;91;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167914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5" name="Google Shape;95;p20"/>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96" name="Google Shape;96;p20"/>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97" name="Google Shape;97;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8" name="Google Shape;98;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9" name="Google Shape;99;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575499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2" name="Google Shape;102;p21"/>
          <p:cNvSpPr>
            <a:spLocks noGrp="1"/>
          </p:cNvSpPr>
          <p:nvPr>
            <p:ph type="pic" idx="2"/>
          </p:nvPr>
        </p:nvSpPr>
        <p:spPr>
          <a:xfrm>
            <a:off x="896144" y="306388"/>
            <a:ext cx="2743200" cy="2057400"/>
          </a:xfrm>
          <a:prstGeom prst="rect">
            <a:avLst/>
          </a:prstGeom>
          <a:noFill/>
          <a:ln>
            <a:noFill/>
          </a:ln>
        </p:spPr>
      </p:sp>
      <p:sp>
        <p:nvSpPr>
          <p:cNvPr id="103" name="Google Shape;103;p21"/>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04" name="Google Shape;104;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6" name="Google Shape;106;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102162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9" name="Google Shape;109;p22"/>
          <p:cNvSpPr txBox="1">
            <a:spLocks noGrp="1"/>
          </p:cNvSpPr>
          <p:nvPr>
            <p:ph type="body" idx="1"/>
          </p:nvPr>
        </p:nvSpPr>
        <p:spPr>
          <a:xfrm rot="5400000">
            <a:off x="1154510" y="-125809"/>
            <a:ext cx="2262981"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809714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rot="5400000">
            <a:off x="2366169" y="1085851"/>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60652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248028804"/>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hyperlink" Target="http://www.youtube.com/watch?v=WgotuGyJn5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hyperlink" Target="https://www.itu.int/dms_pub/itu-d/opb/phcb/D-PHCB-DIG_AGE-2021-PDF-E.pdf" TargetMode="External"/><Relationship Id="rId3" Type="http://schemas.openxmlformats.org/officeDocument/2006/relationships/image" Target="../media/image2.png"/><Relationship Id="rId7" Type="http://schemas.openxmlformats.org/officeDocument/2006/relationships/hyperlink" Target="https://www.un.org/en/un-chronicle/digital-technologies-can-help-older-persons-maintain-healthy-productive-lives"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www.w3.org/WAI/fundamentals/accessibility-usability-inclusion/" TargetMode="External"/><Relationship Id="rId5" Type="http://schemas.openxmlformats.org/officeDocument/2006/relationships/hyperlink" Target="https://www.w3.org/WAI/older-users/"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31.jp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image" Target="../media/image13.jp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hyperlink" Target="https://padlet.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0.xml"/><Relationship Id="rId5" Type="http://schemas.openxmlformats.org/officeDocument/2006/relationships/hyperlink" Target="https://padlet.com/" TargetMode="External"/><Relationship Id="rId4" Type="http://schemas.openxmlformats.org/officeDocument/2006/relationships/hyperlink" Target="https://jamboard.google.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0.xml"/><Relationship Id="rId5" Type="http://schemas.openxmlformats.org/officeDocument/2006/relationships/hyperlink" Target="https://padlet.com/" TargetMode="External"/><Relationship Id="rId4" Type="http://schemas.openxmlformats.org/officeDocument/2006/relationships/hyperlink" Target="https://jamboard.google.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5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itu.int/dms_pub/itu-d/opb/phcb/D-PHCB-DIG_AGE-2021-PDF-E.pdf" TargetMode="External"/><Relationship Id="rId2" Type="http://schemas.openxmlformats.org/officeDocument/2006/relationships/notesSlide" Target="../notesSlides/notesSlide56.xml"/><Relationship Id="rId1" Type="http://schemas.openxmlformats.org/officeDocument/2006/relationships/slideLayout" Target="../slideLayouts/slideLayout21.xml"/><Relationship Id="rId6" Type="http://schemas.openxmlformats.org/officeDocument/2006/relationships/hyperlink" Target="https://www.un.org/en/un-chronicle/digital-technologies-can-help-older-persons-maintain-healthy-productive-lives" TargetMode="External"/><Relationship Id="rId5" Type="http://schemas.openxmlformats.org/officeDocument/2006/relationships/hyperlink" Target="https://www.w3.org/WAI/fundamentals/accessibility-usability-inclusion/" TargetMode="External"/><Relationship Id="rId4" Type="http://schemas.openxmlformats.org/officeDocument/2006/relationships/hyperlink" Target="https://www.w3.org/WAI/older-user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hyperlink" Target="https://padlet.com/" TargetMode="External"/><Relationship Id="rId4" Type="http://schemas.openxmlformats.org/officeDocument/2006/relationships/hyperlink" Target="https://jamboard.google.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0.xml"/><Relationship Id="rId4" Type="http://schemas.openxmlformats.org/officeDocument/2006/relationships/image" Target="../media/image35.jp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0.xml"/><Relationship Id="rId4" Type="http://schemas.openxmlformats.org/officeDocument/2006/relationships/image" Target="../media/image37.jp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0.xml"/><Relationship Id="rId4" Type="http://schemas.openxmlformats.org/officeDocument/2006/relationships/image" Target="../media/image38.jp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0.xml"/><Relationship Id="rId4" Type="http://schemas.openxmlformats.org/officeDocument/2006/relationships/image" Target="../media/image41.jp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0.xml"/><Relationship Id="rId4" Type="http://schemas.openxmlformats.org/officeDocument/2006/relationships/image" Target="../media/image43.jp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0.xml"/><Relationship Id="rId4" Type="http://schemas.openxmlformats.org/officeDocument/2006/relationships/image" Target="../media/image31.jp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0.xml"/><Relationship Id="rId4" Type="http://schemas.openxmlformats.org/officeDocument/2006/relationships/image" Target="../media/image38.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20.xml"/><Relationship Id="rId4" Type="http://schemas.openxmlformats.org/officeDocument/2006/relationships/image" Target="../media/image44.jp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0.xml"/><Relationship Id="rId4" Type="http://schemas.openxmlformats.org/officeDocument/2006/relationships/image" Target="../media/image43.jp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20.xml"/><Relationship Id="rId4" Type="http://schemas.openxmlformats.org/officeDocument/2006/relationships/image" Target="../media/image35.jp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20.xml"/><Relationship Id="rId4" Type="http://schemas.openxmlformats.org/officeDocument/2006/relationships/image" Target="../media/image45.jp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20.xml"/><Relationship Id="rId4" Type="http://schemas.openxmlformats.org/officeDocument/2006/relationships/image" Target="../media/image46.jp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87.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notesSlide" Target="../notesSlides/notesSlide87.xml"/><Relationship Id="rId1" Type="http://schemas.openxmlformats.org/officeDocument/2006/relationships/slideLayout" Target="../slideLayouts/slideLayout20.xml"/><Relationship Id="rId5" Type="http://schemas.openxmlformats.org/officeDocument/2006/relationships/image" Target="../media/image47.jp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0.xml"/><Relationship Id="rId4" Type="http://schemas.openxmlformats.org/officeDocument/2006/relationships/image" Target="../media/image13.jp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9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92.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itu.int/dms_pub/itu-d/opb/phcb/D-PHCB-DIG_AGE-2021-PDF-E.pdf" TargetMode="External"/><Relationship Id="rId2" Type="http://schemas.openxmlformats.org/officeDocument/2006/relationships/notesSlide" Target="../notesSlides/notesSlide93.xml"/><Relationship Id="rId1" Type="http://schemas.openxmlformats.org/officeDocument/2006/relationships/slideLayout" Target="../slideLayouts/slideLayout20.xml"/><Relationship Id="rId6" Type="http://schemas.openxmlformats.org/officeDocument/2006/relationships/hyperlink" Target="https://www.un.org/en/un-chronicle/digital-technologies-can-help-older-persons-maintain-healthy-productive-lives" TargetMode="External"/><Relationship Id="rId5" Type="http://schemas.openxmlformats.org/officeDocument/2006/relationships/hyperlink" Target="https://www.w3.org/WAI/fundamentals/accessibility-usability-inclusion/" TargetMode="External"/><Relationship Id="rId4" Type="http://schemas.openxmlformats.org/officeDocument/2006/relationships/hyperlink" Target="https://www.w3.org/WAI/older-us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10"/>
        <p:cNvGrpSpPr/>
        <p:nvPr/>
      </p:nvGrpSpPr>
      <p:grpSpPr>
        <a:xfrm>
          <a:off x="0" y="0"/>
          <a:ext cx="0" cy="0"/>
          <a:chOff x="0" y="0"/>
          <a:chExt cx="0" cy="0"/>
        </a:xfrm>
      </p:grpSpPr>
      <p:grpSp>
        <p:nvGrpSpPr>
          <p:cNvPr id="111" name="Google Shape;111;p22"/>
          <p:cNvGrpSpPr/>
          <p:nvPr/>
        </p:nvGrpSpPr>
        <p:grpSpPr>
          <a:xfrm>
            <a:off x="1465235" y="781805"/>
            <a:ext cx="6213531" cy="3507559"/>
            <a:chOff x="0" y="-38100"/>
            <a:chExt cx="3272971" cy="1847603"/>
          </a:xfrm>
        </p:grpSpPr>
        <p:sp>
          <p:nvSpPr>
            <p:cNvPr id="112" name="Google Shape;112;p22"/>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13" name="Google Shape;113;p22"/>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14" name="Google Shape;114;p22"/>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p:nvPr/>
        </p:nvSpPr>
        <p:spPr>
          <a:xfrm>
            <a:off x="514350" y="1105000"/>
            <a:ext cx="6891000" cy="34143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In order to keep up the motivation, attention and curiosity of the learner, the carer/trainer must </a:t>
            </a:r>
            <a:r>
              <a:rPr lang="de" sz="1800" b="1" i="0" u="none" strike="noStrike" cap="none">
                <a:solidFill>
                  <a:srgbClr val="339966"/>
                </a:solidFill>
              </a:rPr>
              <a:t>meet the older persons with an empathetic approach</a:t>
            </a:r>
            <a:r>
              <a:rPr lang="de" sz="1800" b="0" i="0" u="none" strike="noStrike" cap="none">
                <a:solidFill>
                  <a:srgbClr val="666666"/>
                </a:solidFill>
                <a:latin typeface="Arial"/>
                <a:ea typeface="Arial"/>
                <a:cs typeface="Arial"/>
                <a:sym typeface="Arial"/>
              </a:rPr>
              <a:t>.</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The carer/trainer therefore needs to take a real interest in the needs, competences and requirements of the learner. </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800"/>
              <a:buFont typeface="Arial"/>
              <a:buNone/>
            </a:pPr>
            <a:endParaRPr sz="8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Genuine interest, attention and positive feedback can foster the learner’s confidence. </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7" name="Google Shape;197;p3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Empathetic approach</a:t>
            </a:r>
            <a:endParaRPr sz="700" b="0" i="0" u="none" strike="noStrike" cap="none">
              <a:solidFill>
                <a:srgbClr val="000000"/>
              </a:solidFill>
              <a:latin typeface="Arial"/>
              <a:ea typeface="Arial"/>
              <a:cs typeface="Arial"/>
              <a:sym typeface="Arial"/>
            </a:endParaRPr>
          </a:p>
        </p:txBody>
      </p:sp>
      <p:sp>
        <p:nvSpPr>
          <p:cNvPr id="198" name="Google Shape;198;p3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p:nvPr/>
        </p:nvSpPr>
        <p:spPr>
          <a:xfrm>
            <a:off x="514350" y="1105000"/>
            <a:ext cx="5749200" cy="39747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The brain’s cognitive functions, including learning, are slower with age. The trainer therefore needs to take into consideration the speed of the learning process.</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800"/>
              <a:buFont typeface="Arial"/>
              <a:buNone/>
            </a:pPr>
            <a:endParaRPr sz="8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800" b="1" i="0" u="none" strike="noStrike" cap="none">
                <a:solidFill>
                  <a:srgbClr val="339966"/>
                </a:solidFill>
              </a:rPr>
              <a:t>Patience of the trainer is important</a:t>
            </a:r>
            <a:r>
              <a:rPr lang="de" sz="1800" b="0" i="0" u="none" strike="noStrike" cap="none">
                <a:solidFill>
                  <a:srgbClr val="666666"/>
                </a:solidFill>
                <a:latin typeface="Arial"/>
                <a:ea typeface="Arial"/>
                <a:cs typeface="Arial"/>
                <a:sym typeface="Arial"/>
              </a:rPr>
              <a:t>, encouraging the elders to move forward step by step in their own speed.</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800"/>
              <a:buFont typeface="Arial"/>
              <a:buNone/>
            </a:pPr>
            <a:endParaRPr sz="8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Learning is a process where time to consideration is allowed for response, discussion and getting feedback several times.</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04" name="Google Shape;204;p3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Patience / speed</a:t>
            </a:r>
            <a:endParaRPr sz="700" b="0" i="0" u="none" strike="noStrike" cap="none">
              <a:solidFill>
                <a:srgbClr val="000000"/>
              </a:solidFill>
              <a:latin typeface="Arial"/>
              <a:ea typeface="Arial"/>
              <a:cs typeface="Arial"/>
              <a:sym typeface="Arial"/>
            </a:endParaRPr>
          </a:p>
        </p:txBody>
      </p:sp>
      <p:sp>
        <p:nvSpPr>
          <p:cNvPr id="205" name="Google Shape;205;p3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06" name="Google Shape;206;p32"/>
          <p:cNvPicPr preferRelativeResize="0"/>
          <p:nvPr/>
        </p:nvPicPr>
        <p:blipFill rotWithShape="1">
          <a:blip r:embed="rId4">
            <a:alphaModFix/>
          </a:blip>
          <a:srcRect/>
          <a:stretch/>
        </p:blipFill>
        <p:spPr>
          <a:xfrm>
            <a:off x="6655549" y="1085580"/>
            <a:ext cx="2239401" cy="22411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p:nvPr/>
        </p:nvSpPr>
        <p:spPr>
          <a:xfrm>
            <a:off x="514350" y="937350"/>
            <a:ext cx="8116200" cy="43626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600"/>
              <a:buFont typeface="Arial"/>
              <a:buNone/>
            </a:pPr>
            <a:r>
              <a:rPr lang="de" sz="1600" b="1" i="0" u="none" strike="noStrike" cap="none">
                <a:solidFill>
                  <a:srgbClr val="666666"/>
                </a:solidFill>
                <a:latin typeface="Arial"/>
                <a:ea typeface="Arial"/>
                <a:cs typeface="Arial"/>
                <a:sym typeface="Arial"/>
              </a:rPr>
              <a:t>Case</a:t>
            </a:r>
            <a:r>
              <a:rPr lang="de" sz="1600" b="0" i="0" u="none" strike="noStrike" cap="none">
                <a:solidFill>
                  <a:srgbClr val="666666"/>
                </a:solidFill>
                <a:latin typeface="Arial"/>
                <a:ea typeface="Arial"/>
                <a:cs typeface="Arial"/>
                <a:sym typeface="Arial"/>
              </a:rPr>
              <a:t>:</a:t>
            </a:r>
            <a:endParaRPr sz="700">
              <a:solidFill>
                <a:srgbClr val="666666"/>
              </a:solidFill>
            </a:endParaRPr>
          </a:p>
          <a:p>
            <a:pPr marL="0" marR="0" lvl="0" indent="0" algn="l" rtl="0">
              <a:lnSpc>
                <a:spcPct val="140011"/>
              </a:lnSpc>
              <a:spcBef>
                <a:spcPts val="0"/>
              </a:spcBef>
              <a:spcAft>
                <a:spcPts val="0"/>
              </a:spcAft>
              <a:buClr>
                <a:srgbClr val="000000"/>
              </a:buClr>
              <a:buSzPts val="1600"/>
              <a:buFont typeface="Arial"/>
              <a:buNone/>
            </a:pPr>
            <a:r>
              <a:rPr lang="de" sz="1600" b="0" i="0" u="none" strike="noStrike" cap="none">
                <a:solidFill>
                  <a:srgbClr val="666666"/>
                </a:solidFill>
                <a:latin typeface="Arial"/>
                <a:ea typeface="Arial"/>
                <a:cs typeface="Arial"/>
                <a:sym typeface="Arial"/>
              </a:rPr>
              <a:t>One of your clients is an older woman, living alone with her family located in distant parts of the country. She has bought a tablet with WhatsApp pre-installed and wishes to get connected online with her </a:t>
            </a:r>
            <a:r>
              <a:rPr lang="de" sz="1600">
                <a:solidFill>
                  <a:srgbClr val="666666"/>
                </a:solidFill>
              </a:rPr>
              <a:t>grandchildren</a:t>
            </a:r>
            <a:r>
              <a:rPr lang="de" sz="1600" b="0" i="0" u="none" strike="noStrike" cap="none">
                <a:solidFill>
                  <a:srgbClr val="666666"/>
                </a:solidFill>
                <a:latin typeface="Arial"/>
                <a:ea typeface="Arial"/>
                <a:cs typeface="Arial"/>
                <a:sym typeface="Arial"/>
              </a:rPr>
              <a:t>, but she has very limited digital skills.</a:t>
            </a:r>
            <a:endParaRPr sz="700">
              <a:solidFill>
                <a:srgbClr val="666666"/>
              </a:solidFill>
            </a:endParaRPr>
          </a:p>
          <a:p>
            <a:pPr marL="0" marR="0" lvl="0" indent="0" algn="l" rtl="0">
              <a:lnSpc>
                <a:spcPct val="140011"/>
              </a:lnSpc>
              <a:spcBef>
                <a:spcPts val="0"/>
              </a:spcBef>
              <a:spcAft>
                <a:spcPts val="0"/>
              </a:spcAft>
              <a:buClr>
                <a:srgbClr val="000000"/>
              </a:buClr>
              <a:buSzPts val="1600"/>
              <a:buFont typeface="Arial"/>
              <a:buNone/>
            </a:pPr>
            <a:r>
              <a:rPr lang="de" sz="1600" b="0" i="0" u="none" strike="noStrike" cap="none">
                <a:solidFill>
                  <a:srgbClr val="666666"/>
                </a:solidFill>
                <a:latin typeface="Arial"/>
                <a:ea typeface="Arial"/>
                <a:cs typeface="Arial"/>
                <a:sym typeface="Arial"/>
              </a:rPr>
              <a:t>Based on the five factors below, consider how you can best support your client’s learning.</a:t>
            </a:r>
            <a:endParaRPr sz="1600" b="0" i="0" u="none" strike="noStrike" cap="none">
              <a:solidFill>
                <a:srgbClr val="666666"/>
              </a:solidFill>
              <a:latin typeface="Arial"/>
              <a:ea typeface="Arial"/>
              <a:cs typeface="Arial"/>
              <a:sym typeface="Arial"/>
            </a:endParaRPr>
          </a:p>
          <a:p>
            <a:pPr marL="292100" marR="0" lvl="0" indent="-279400" algn="l" rtl="0">
              <a:lnSpc>
                <a:spcPct val="140011"/>
              </a:lnSpc>
              <a:spcBef>
                <a:spcPts val="0"/>
              </a:spcBef>
              <a:spcAft>
                <a:spcPts val="0"/>
              </a:spcAft>
              <a:buClr>
                <a:srgbClr val="666666"/>
              </a:buClr>
              <a:buSzPts val="1600"/>
              <a:buFont typeface="Arial"/>
              <a:buChar char="•"/>
            </a:pPr>
            <a:r>
              <a:rPr lang="de" sz="1300" b="0" i="0" u="none" strike="noStrike" cap="none">
                <a:solidFill>
                  <a:srgbClr val="666666"/>
                </a:solidFill>
                <a:latin typeface="Arial"/>
                <a:ea typeface="Arial"/>
                <a:cs typeface="Arial"/>
                <a:sym typeface="Arial"/>
              </a:rPr>
              <a:t>Motivation</a:t>
            </a:r>
            <a:endParaRPr sz="800">
              <a:solidFill>
                <a:srgbClr val="666666"/>
              </a:solidFill>
            </a:endParaRPr>
          </a:p>
          <a:p>
            <a:pPr marL="292100" marR="0" lvl="0" indent="-279400" algn="l" rtl="0">
              <a:lnSpc>
                <a:spcPct val="140011"/>
              </a:lnSpc>
              <a:spcBef>
                <a:spcPts val="0"/>
              </a:spcBef>
              <a:spcAft>
                <a:spcPts val="0"/>
              </a:spcAft>
              <a:buClr>
                <a:srgbClr val="666666"/>
              </a:buClr>
              <a:buSzPts val="1600"/>
              <a:buFont typeface="Arial"/>
              <a:buChar char="•"/>
            </a:pPr>
            <a:r>
              <a:rPr lang="de" sz="1300" b="0" i="0" u="none" strike="noStrike" cap="none">
                <a:solidFill>
                  <a:srgbClr val="666666"/>
                </a:solidFill>
                <a:latin typeface="Arial"/>
                <a:ea typeface="Arial"/>
                <a:cs typeface="Arial"/>
                <a:sym typeface="Arial"/>
              </a:rPr>
              <a:t>Active listening </a:t>
            </a:r>
            <a:endParaRPr sz="800">
              <a:solidFill>
                <a:srgbClr val="666666"/>
              </a:solidFill>
            </a:endParaRPr>
          </a:p>
          <a:p>
            <a:pPr marL="292100" marR="0" lvl="0" indent="-279400" algn="l" rtl="0">
              <a:lnSpc>
                <a:spcPct val="140011"/>
              </a:lnSpc>
              <a:spcBef>
                <a:spcPts val="0"/>
              </a:spcBef>
              <a:spcAft>
                <a:spcPts val="0"/>
              </a:spcAft>
              <a:buClr>
                <a:srgbClr val="666666"/>
              </a:buClr>
              <a:buSzPts val="1600"/>
              <a:buFont typeface="Arial"/>
              <a:buChar char="•"/>
            </a:pPr>
            <a:r>
              <a:rPr lang="de" sz="1300" b="0" i="0" u="none" strike="noStrike" cap="none">
                <a:solidFill>
                  <a:srgbClr val="666666"/>
                </a:solidFill>
                <a:latin typeface="Arial"/>
                <a:ea typeface="Arial"/>
                <a:cs typeface="Arial"/>
                <a:sym typeface="Arial"/>
              </a:rPr>
              <a:t>Positive feedback </a:t>
            </a:r>
            <a:endParaRPr sz="800">
              <a:solidFill>
                <a:srgbClr val="666666"/>
              </a:solidFill>
            </a:endParaRPr>
          </a:p>
          <a:p>
            <a:pPr marL="292100" marR="0" lvl="0" indent="-279400" algn="l" rtl="0">
              <a:lnSpc>
                <a:spcPct val="140011"/>
              </a:lnSpc>
              <a:spcBef>
                <a:spcPts val="0"/>
              </a:spcBef>
              <a:spcAft>
                <a:spcPts val="0"/>
              </a:spcAft>
              <a:buClr>
                <a:srgbClr val="666666"/>
              </a:buClr>
              <a:buSzPts val="1600"/>
              <a:buFont typeface="Arial"/>
              <a:buChar char="•"/>
            </a:pPr>
            <a:r>
              <a:rPr lang="de" sz="1300" b="0" i="0" u="none" strike="noStrike" cap="none">
                <a:solidFill>
                  <a:srgbClr val="666666"/>
                </a:solidFill>
                <a:latin typeface="Arial"/>
                <a:ea typeface="Arial"/>
                <a:cs typeface="Arial"/>
                <a:sym typeface="Arial"/>
              </a:rPr>
              <a:t>Empathetic approach </a:t>
            </a:r>
            <a:endParaRPr sz="800">
              <a:solidFill>
                <a:srgbClr val="666666"/>
              </a:solidFill>
            </a:endParaRPr>
          </a:p>
          <a:p>
            <a:pPr marL="292100" marR="0" lvl="0" indent="-279400" algn="l" rtl="0">
              <a:lnSpc>
                <a:spcPct val="140011"/>
              </a:lnSpc>
              <a:spcBef>
                <a:spcPts val="0"/>
              </a:spcBef>
              <a:spcAft>
                <a:spcPts val="0"/>
              </a:spcAft>
              <a:buClr>
                <a:srgbClr val="666666"/>
              </a:buClr>
              <a:buSzPts val="1600"/>
              <a:buFont typeface="Arial"/>
              <a:buChar char="•"/>
            </a:pPr>
            <a:r>
              <a:rPr lang="de" sz="1300" b="0" i="0" u="none" strike="noStrike" cap="none">
                <a:solidFill>
                  <a:srgbClr val="666666"/>
                </a:solidFill>
                <a:latin typeface="Arial"/>
                <a:ea typeface="Arial"/>
                <a:cs typeface="Arial"/>
                <a:sym typeface="Arial"/>
              </a:rPr>
              <a:t>Patience/speed </a:t>
            </a:r>
            <a:endParaRPr sz="800">
              <a:solidFill>
                <a:srgbClr val="666666"/>
              </a:solidFill>
            </a:endParaRPr>
          </a:p>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12" name="Google Shape;212;p33"/>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Exercise: Supporting an older person</a:t>
            </a:r>
            <a:endParaRPr sz="700" b="0" i="0" u="none" strike="noStrike" cap="none">
              <a:solidFill>
                <a:srgbClr val="000000"/>
              </a:solidFill>
              <a:latin typeface="Arial"/>
              <a:ea typeface="Arial"/>
              <a:cs typeface="Arial"/>
              <a:sym typeface="Arial"/>
            </a:endParaRPr>
          </a:p>
        </p:txBody>
      </p:sp>
      <p:sp>
        <p:nvSpPr>
          <p:cNvPr id="213" name="Google Shape;213;p3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17"/>
        <p:cNvGrpSpPr/>
        <p:nvPr/>
      </p:nvGrpSpPr>
      <p:grpSpPr>
        <a:xfrm>
          <a:off x="0" y="0"/>
          <a:ext cx="0" cy="0"/>
          <a:chOff x="0" y="0"/>
          <a:chExt cx="0" cy="0"/>
        </a:xfrm>
      </p:grpSpPr>
      <p:grpSp>
        <p:nvGrpSpPr>
          <p:cNvPr id="218" name="Google Shape;218;p34"/>
          <p:cNvGrpSpPr/>
          <p:nvPr/>
        </p:nvGrpSpPr>
        <p:grpSpPr>
          <a:xfrm>
            <a:off x="0" y="749145"/>
            <a:ext cx="9144000" cy="4394356"/>
            <a:chOff x="0" y="-38100"/>
            <a:chExt cx="4816593" cy="2314722"/>
          </a:xfrm>
        </p:grpSpPr>
        <p:sp>
          <p:nvSpPr>
            <p:cNvPr id="219" name="Google Shape;219;p3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20" name="Google Shape;220;p3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rgbClr val="000000"/>
                </a:solidFill>
                <a:latin typeface="Calibri"/>
                <a:ea typeface="Calibri"/>
                <a:cs typeface="Calibri"/>
                <a:sym typeface="Calibri"/>
              </a:endParaRPr>
            </a:p>
          </p:txBody>
        </p:sp>
      </p:grpSp>
      <p:sp>
        <p:nvSpPr>
          <p:cNvPr id="221" name="Google Shape;221;p3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2" name="Google Shape;222;p34"/>
          <p:cNvSpPr txBox="1"/>
          <p:nvPr/>
        </p:nvSpPr>
        <p:spPr>
          <a:xfrm>
            <a:off x="454192" y="144674"/>
            <a:ext cx="7260900" cy="10770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endParaRPr sz="700" b="0" i="0" u="none" strike="noStrike" cap="none">
              <a:solidFill>
                <a:srgbClr val="000000"/>
              </a:solidFill>
              <a:latin typeface="Arial"/>
              <a:ea typeface="Arial"/>
              <a:cs typeface="Arial"/>
              <a:sym typeface="Arial"/>
            </a:endParaRPr>
          </a:p>
        </p:txBody>
      </p:sp>
      <p:sp>
        <p:nvSpPr>
          <p:cNvPr id="223" name="Google Shape;223;p34"/>
          <p:cNvSpPr txBox="1"/>
          <p:nvPr/>
        </p:nvSpPr>
        <p:spPr>
          <a:xfrm>
            <a:off x="292267" y="1923996"/>
            <a:ext cx="6704415" cy="2508359"/>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de" sz="4000" b="1" i="0" u="none" strike="noStrike" cap="none">
                <a:solidFill>
                  <a:srgbClr val="595959"/>
                </a:solidFill>
                <a:latin typeface="Gill Sans"/>
                <a:ea typeface="Gill Sans"/>
                <a:cs typeface="Gill Sans"/>
                <a:sym typeface="Gill Sans"/>
              </a:rPr>
              <a:t>What are the key aspects of self-management and digital tool demonstration for caregivers</a:t>
            </a:r>
            <a:endParaRPr sz="4000" b="0" i="0" u="none" strike="noStrike" cap="none">
              <a:solidFill>
                <a:srgbClr val="595959"/>
              </a:solidFill>
              <a:latin typeface="Gill Sans"/>
              <a:ea typeface="Gill Sans"/>
              <a:cs typeface="Gill Sans"/>
              <a:sym typeface="Gill Sans"/>
            </a:endParaRPr>
          </a:p>
        </p:txBody>
      </p:sp>
      <p:sp>
        <p:nvSpPr>
          <p:cNvPr id="224" name="Google Shape;224;p34"/>
          <p:cNvSpPr txBox="1"/>
          <p:nvPr/>
        </p:nvSpPr>
        <p:spPr>
          <a:xfrm>
            <a:off x="6405846" y="-132058"/>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5700"/>
              <a:buFont typeface="Arial"/>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
        <p:nvSpPr>
          <p:cNvPr id="225" name="Google Shape;225;p3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29"/>
        <p:cNvGrpSpPr/>
        <p:nvPr/>
      </p:nvGrpSpPr>
      <p:grpSpPr>
        <a:xfrm>
          <a:off x="0" y="0"/>
          <a:ext cx="0" cy="0"/>
          <a:chOff x="0" y="0"/>
          <a:chExt cx="0" cy="0"/>
        </a:xfrm>
      </p:grpSpPr>
      <p:grpSp>
        <p:nvGrpSpPr>
          <p:cNvPr id="230" name="Google Shape;230;p35"/>
          <p:cNvGrpSpPr/>
          <p:nvPr/>
        </p:nvGrpSpPr>
        <p:grpSpPr>
          <a:xfrm>
            <a:off x="0" y="749144"/>
            <a:ext cx="9144059" cy="4394532"/>
            <a:chOff x="0" y="-38100"/>
            <a:chExt cx="4816592" cy="2314800"/>
          </a:xfrm>
        </p:grpSpPr>
        <p:sp>
          <p:nvSpPr>
            <p:cNvPr id="231" name="Google Shape;231;p3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32" name="Google Shape;232;p35"/>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33" name="Google Shape;233;p3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34" name="Google Shape;234;p35"/>
          <p:cNvSpPr txBox="1"/>
          <p:nvPr/>
        </p:nvSpPr>
        <p:spPr>
          <a:xfrm>
            <a:off x="3477788" y="1050621"/>
            <a:ext cx="5151900" cy="57078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de" sz="1800">
                <a:solidFill>
                  <a:srgbClr val="666666"/>
                </a:solidFill>
              </a:rPr>
              <a:t>The ability to self-manage and demonstrate digital tools as a caregiver is becoming increasingly important in today's technological landscape, in order to communicate effectively, and provide better care to their clients.</a:t>
            </a:r>
            <a:endParaRPr sz="1800">
              <a:solidFill>
                <a:srgbClr val="666666"/>
              </a:solidFill>
            </a:endParaRPr>
          </a:p>
          <a:p>
            <a:pPr marL="0" marR="0" lvl="0" indent="0" algn="l" rtl="0">
              <a:lnSpc>
                <a:spcPct val="140011"/>
              </a:lnSpc>
              <a:spcBef>
                <a:spcPts val="0"/>
              </a:spcBef>
              <a:spcAft>
                <a:spcPts val="0"/>
              </a:spcAft>
              <a:buClr>
                <a:srgbClr val="000000"/>
              </a:buClr>
              <a:buSzPts val="1800"/>
              <a:buFont typeface="Arial"/>
              <a:buNone/>
            </a:pPr>
            <a:endParaRPr sz="1800">
              <a:solidFill>
                <a:srgbClr val="666666"/>
              </a:solidFill>
            </a:endParaRPr>
          </a:p>
          <a:p>
            <a:pPr marL="0" marR="0" lvl="0" indent="0" algn="l" rtl="0">
              <a:lnSpc>
                <a:spcPct val="140011"/>
              </a:lnSpc>
              <a:spcBef>
                <a:spcPts val="0"/>
              </a:spcBef>
              <a:spcAft>
                <a:spcPts val="0"/>
              </a:spcAft>
              <a:buClr>
                <a:srgbClr val="000000"/>
              </a:buClr>
              <a:buSzPts val="1800"/>
              <a:buFont typeface="Arial"/>
              <a:buNone/>
            </a:pPr>
            <a:r>
              <a:rPr lang="de" sz="1800">
                <a:solidFill>
                  <a:srgbClr val="666666"/>
                </a:solidFill>
              </a:rPr>
              <a:t>There are 6 key aspects of self-management and digital tool demonstration for caregivers.</a:t>
            </a:r>
            <a:r>
              <a:rPr lang="de" sz="18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5" name="Google Shape;235;p35"/>
          <p:cNvSpPr txBox="1"/>
          <p:nvPr/>
        </p:nvSpPr>
        <p:spPr>
          <a:xfrm>
            <a:off x="514350" y="229406"/>
            <a:ext cx="7260900" cy="38779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1800" b="1" i="0" u="none" strike="noStrike" cap="none">
                <a:solidFill>
                  <a:srgbClr val="FFFFFF"/>
                </a:solidFill>
                <a:latin typeface="Gill Sans"/>
                <a:ea typeface="Gill Sans"/>
                <a:cs typeface="Gill Sans"/>
                <a:sym typeface="Gill Sans"/>
              </a:rPr>
              <a:t>Ability to self-manage and demonstrate digital tools as a carer</a:t>
            </a:r>
            <a:endParaRPr sz="1800" b="0" i="0" u="none" strike="noStrike" cap="none">
              <a:solidFill>
                <a:srgbClr val="000000"/>
              </a:solidFill>
              <a:latin typeface="Arial"/>
              <a:ea typeface="Arial"/>
              <a:cs typeface="Arial"/>
              <a:sym typeface="Arial"/>
            </a:endParaRPr>
          </a:p>
        </p:txBody>
      </p:sp>
      <p:pic>
        <p:nvPicPr>
          <p:cNvPr id="236" name="Google Shape;236;p35" descr="Skrivebord, Planlægning, Styretøj"/>
          <p:cNvPicPr preferRelativeResize="0"/>
          <p:nvPr/>
        </p:nvPicPr>
        <p:blipFill rotWithShape="1">
          <a:blip r:embed="rId4">
            <a:alphaModFix/>
          </a:blip>
          <a:srcRect/>
          <a:stretch/>
        </p:blipFill>
        <p:spPr>
          <a:xfrm>
            <a:off x="604684" y="1437968"/>
            <a:ext cx="2358732" cy="21975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40"/>
        <p:cNvGrpSpPr/>
        <p:nvPr/>
      </p:nvGrpSpPr>
      <p:grpSpPr>
        <a:xfrm>
          <a:off x="0" y="0"/>
          <a:ext cx="0" cy="0"/>
          <a:chOff x="0" y="0"/>
          <a:chExt cx="0" cy="0"/>
        </a:xfrm>
      </p:grpSpPr>
      <p:grpSp>
        <p:nvGrpSpPr>
          <p:cNvPr id="241" name="Google Shape;241;p36"/>
          <p:cNvGrpSpPr/>
          <p:nvPr/>
        </p:nvGrpSpPr>
        <p:grpSpPr>
          <a:xfrm>
            <a:off x="0" y="749144"/>
            <a:ext cx="9144059" cy="4394532"/>
            <a:chOff x="0" y="-38100"/>
            <a:chExt cx="4816592" cy="2314800"/>
          </a:xfrm>
        </p:grpSpPr>
        <p:sp>
          <p:nvSpPr>
            <p:cNvPr id="242" name="Google Shape;242;p3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43" name="Google Shape;243;p36"/>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44" name="Google Shape;244;p3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45" name="Google Shape;245;p36"/>
          <p:cNvSpPr txBox="1"/>
          <p:nvPr/>
        </p:nvSpPr>
        <p:spPr>
          <a:xfrm>
            <a:off x="3477788" y="1050625"/>
            <a:ext cx="4085400" cy="33804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de" sz="1800">
                <a:solidFill>
                  <a:srgbClr val="666666"/>
                </a:solidFill>
              </a:rPr>
              <a:t>6 key aspects of self-management and digital tool demonstration for caregivers:</a:t>
            </a:r>
            <a:endParaRPr sz="1800">
              <a:solidFill>
                <a:srgbClr val="666666"/>
              </a:solidFill>
            </a:endParaRPr>
          </a:p>
          <a:p>
            <a:pPr marL="0" marR="0" lvl="0" indent="0" algn="l" rtl="0">
              <a:lnSpc>
                <a:spcPct val="140011"/>
              </a:lnSpc>
              <a:spcBef>
                <a:spcPts val="0"/>
              </a:spcBef>
              <a:spcAft>
                <a:spcPts val="0"/>
              </a:spcAft>
              <a:buClr>
                <a:srgbClr val="000000"/>
              </a:buClr>
              <a:buSzPts val="1800"/>
              <a:buFont typeface="Arial"/>
              <a:buNone/>
            </a:pPr>
            <a:endParaRPr sz="1800">
              <a:solidFill>
                <a:srgbClr val="666666"/>
              </a:solidFill>
            </a:endParaRPr>
          </a:p>
          <a:p>
            <a:pPr marL="457200" marR="0" lvl="0" indent="-342900" algn="l" rtl="0">
              <a:lnSpc>
                <a:spcPct val="140011"/>
              </a:lnSpc>
              <a:spcBef>
                <a:spcPts val="0"/>
              </a:spcBef>
              <a:spcAft>
                <a:spcPts val="0"/>
              </a:spcAft>
              <a:buClr>
                <a:srgbClr val="666666"/>
              </a:buClr>
              <a:buSzPts val="1800"/>
              <a:buChar char="●"/>
            </a:pPr>
            <a:r>
              <a:rPr lang="de" sz="1800">
                <a:solidFill>
                  <a:srgbClr val="666666"/>
                </a:solidFill>
              </a:rPr>
              <a:t>Digital Literacy</a:t>
            </a:r>
            <a:endParaRPr sz="1800">
              <a:solidFill>
                <a:srgbClr val="666666"/>
              </a:solidFill>
            </a:endParaRPr>
          </a:p>
          <a:p>
            <a:pPr marL="457200" marR="0" lvl="0" indent="-342900" algn="l" rtl="0">
              <a:lnSpc>
                <a:spcPct val="140011"/>
              </a:lnSpc>
              <a:spcBef>
                <a:spcPts val="0"/>
              </a:spcBef>
              <a:spcAft>
                <a:spcPts val="0"/>
              </a:spcAft>
              <a:buClr>
                <a:srgbClr val="666666"/>
              </a:buClr>
              <a:buSzPts val="1800"/>
              <a:buChar char="●"/>
            </a:pPr>
            <a:r>
              <a:rPr lang="de" sz="1800">
                <a:solidFill>
                  <a:srgbClr val="666666"/>
                </a:solidFill>
              </a:rPr>
              <a:t>Communication Skills</a:t>
            </a:r>
            <a:endParaRPr sz="1800">
              <a:solidFill>
                <a:srgbClr val="666666"/>
              </a:solidFill>
            </a:endParaRPr>
          </a:p>
          <a:p>
            <a:pPr marL="457200" marR="0" lvl="0" indent="-342900" algn="l" rtl="0">
              <a:lnSpc>
                <a:spcPct val="140011"/>
              </a:lnSpc>
              <a:spcBef>
                <a:spcPts val="0"/>
              </a:spcBef>
              <a:spcAft>
                <a:spcPts val="0"/>
              </a:spcAft>
              <a:buClr>
                <a:srgbClr val="666666"/>
              </a:buClr>
              <a:buSzPts val="1800"/>
              <a:buChar char="●"/>
            </a:pPr>
            <a:r>
              <a:rPr lang="de" sz="1800">
                <a:solidFill>
                  <a:srgbClr val="666666"/>
                </a:solidFill>
              </a:rPr>
              <a:t>Remote Monitoring and Telehealth</a:t>
            </a:r>
            <a:endParaRPr sz="1800">
              <a:solidFill>
                <a:srgbClr val="666666"/>
              </a:solidFill>
            </a:endParaRPr>
          </a:p>
          <a:p>
            <a:pPr marL="457200" marR="0" lvl="0" indent="-342900" algn="l" rtl="0">
              <a:lnSpc>
                <a:spcPct val="140011"/>
              </a:lnSpc>
              <a:spcBef>
                <a:spcPts val="0"/>
              </a:spcBef>
              <a:spcAft>
                <a:spcPts val="0"/>
              </a:spcAft>
              <a:buClr>
                <a:srgbClr val="666666"/>
              </a:buClr>
              <a:buSzPts val="1800"/>
              <a:buChar char="●"/>
            </a:pPr>
            <a:r>
              <a:rPr lang="de" sz="1800">
                <a:solidFill>
                  <a:srgbClr val="666666"/>
                </a:solidFill>
              </a:rPr>
              <a:t>Training and Continuous Learning</a:t>
            </a:r>
            <a:endParaRPr sz="1800">
              <a:solidFill>
                <a:srgbClr val="666666"/>
              </a:solidFill>
            </a:endParaRPr>
          </a:p>
          <a:p>
            <a:pPr marL="457200" marR="0" lvl="0" indent="-342900" algn="l" rtl="0">
              <a:lnSpc>
                <a:spcPct val="140011"/>
              </a:lnSpc>
              <a:spcBef>
                <a:spcPts val="0"/>
              </a:spcBef>
              <a:spcAft>
                <a:spcPts val="0"/>
              </a:spcAft>
              <a:buClr>
                <a:srgbClr val="666666"/>
              </a:buClr>
              <a:buSzPts val="1800"/>
              <a:buChar char="●"/>
            </a:pPr>
            <a:r>
              <a:rPr lang="de" sz="1800">
                <a:solidFill>
                  <a:srgbClr val="666666"/>
                </a:solidFill>
              </a:rPr>
              <a:t>Adaptability and Problem-Solving</a:t>
            </a:r>
            <a:endParaRPr sz="1800">
              <a:solidFill>
                <a:srgbClr val="666666"/>
              </a:solidFill>
            </a:endParaRPr>
          </a:p>
          <a:p>
            <a:pPr marL="457200" marR="0" lvl="0" indent="-342900" algn="l" rtl="0">
              <a:lnSpc>
                <a:spcPct val="140011"/>
              </a:lnSpc>
              <a:spcBef>
                <a:spcPts val="0"/>
              </a:spcBef>
              <a:spcAft>
                <a:spcPts val="0"/>
              </a:spcAft>
              <a:buClr>
                <a:srgbClr val="666666"/>
              </a:buClr>
              <a:buSzPts val="1800"/>
              <a:buChar char="●"/>
            </a:pPr>
            <a:r>
              <a:rPr lang="de" sz="1800">
                <a:solidFill>
                  <a:srgbClr val="666666"/>
                </a:solidFill>
              </a:rPr>
              <a:t>Client and Family Education</a:t>
            </a:r>
            <a:endParaRPr sz="1800" b="0" i="0" u="none" strike="noStrike" cap="none">
              <a:solidFill>
                <a:srgbClr val="000000"/>
              </a:solidFill>
              <a:latin typeface="Arial"/>
              <a:ea typeface="Arial"/>
              <a:cs typeface="Arial"/>
              <a:sym typeface="Arial"/>
            </a:endParaRPr>
          </a:p>
        </p:txBody>
      </p:sp>
      <p:sp>
        <p:nvSpPr>
          <p:cNvPr id="246" name="Google Shape;246;p36"/>
          <p:cNvSpPr txBox="1"/>
          <p:nvPr/>
        </p:nvSpPr>
        <p:spPr>
          <a:xfrm>
            <a:off x="514350" y="229406"/>
            <a:ext cx="7260900" cy="38779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1800" b="1" i="0" u="none" strike="noStrike" cap="none">
                <a:solidFill>
                  <a:srgbClr val="FFFFFF"/>
                </a:solidFill>
                <a:latin typeface="Gill Sans"/>
                <a:ea typeface="Gill Sans"/>
                <a:cs typeface="Gill Sans"/>
                <a:sym typeface="Gill Sans"/>
              </a:rPr>
              <a:t>Ability to self-manage and demonstrate digital tools as a carer</a:t>
            </a:r>
            <a:endParaRPr sz="1800" b="0" i="0" u="none" strike="noStrike" cap="none">
              <a:solidFill>
                <a:srgbClr val="000000"/>
              </a:solidFill>
              <a:latin typeface="Arial"/>
              <a:ea typeface="Arial"/>
              <a:cs typeface="Arial"/>
              <a:sym typeface="Arial"/>
            </a:endParaRPr>
          </a:p>
        </p:txBody>
      </p:sp>
      <p:pic>
        <p:nvPicPr>
          <p:cNvPr id="247" name="Google Shape;247;p36" descr="Analyse, Analyser, Forretning"/>
          <p:cNvPicPr preferRelativeResize="0"/>
          <p:nvPr/>
        </p:nvPicPr>
        <p:blipFill rotWithShape="1">
          <a:blip r:embed="rId4">
            <a:alphaModFix/>
          </a:blip>
          <a:srcRect/>
          <a:stretch/>
        </p:blipFill>
        <p:spPr>
          <a:xfrm>
            <a:off x="303811" y="1753244"/>
            <a:ext cx="2870165" cy="19126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dirty="0">
                <a:solidFill>
                  <a:srgbClr val="379C73"/>
                </a:solidFill>
                <a:latin typeface="Gill Sans"/>
                <a:ea typeface="Gill Sans"/>
                <a:cs typeface="Gill Sans"/>
                <a:sym typeface="Gill Sans"/>
              </a:rPr>
              <a:t>Digital literacy  </a:t>
            </a:r>
            <a:r>
              <a:rPr lang="de" sz="1400" b="1" i="0" u="none" strike="noStrike" cap="none" dirty="0">
                <a:solidFill>
                  <a:srgbClr val="379C73"/>
                </a:solidFill>
                <a:latin typeface="Gill Sans"/>
                <a:ea typeface="Gill Sans"/>
                <a:cs typeface="Gill Sans"/>
                <a:sym typeface="Gill Sans"/>
              </a:rPr>
              <a:t>(acquisition of digital knowledge and skills) </a:t>
            </a:r>
            <a:endParaRPr sz="1400" b="0" i="0" u="none" strike="noStrike" cap="none" dirty="0">
              <a:solidFill>
                <a:srgbClr val="000000"/>
              </a:solidFill>
              <a:latin typeface="Arial"/>
              <a:ea typeface="Arial"/>
              <a:cs typeface="Arial"/>
              <a:sym typeface="Arial"/>
            </a:endParaRPr>
          </a:p>
        </p:txBody>
      </p:sp>
      <p:sp>
        <p:nvSpPr>
          <p:cNvPr id="253" name="Google Shape;253;p3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54" name="Google Shape;254;p37"/>
          <p:cNvSpPr txBox="1"/>
          <p:nvPr/>
        </p:nvSpPr>
        <p:spPr>
          <a:xfrm>
            <a:off x="514350" y="1138875"/>
            <a:ext cx="7462200" cy="2880789"/>
          </a:xfrm>
          <a:prstGeom prst="rect">
            <a:avLst/>
          </a:prstGeom>
          <a:noFill/>
          <a:ln>
            <a:noFill/>
          </a:ln>
        </p:spPr>
        <p:txBody>
          <a:bodyPr spcFirstLastPara="1" wrap="square" lIns="0" tIns="0" rIns="0" bIns="0" anchor="t" anchorCtr="0">
            <a:spAutoFit/>
          </a:bodyPr>
          <a:lstStyle/>
          <a:p>
            <a:pPr marL="292100" marR="0" lvl="1" indent="-292100" algn="l" rtl="0">
              <a:lnSpc>
                <a:spcPct val="100000"/>
              </a:lnSpc>
              <a:spcBef>
                <a:spcPts val="0"/>
              </a:spcBef>
              <a:spcAft>
                <a:spcPts val="0"/>
              </a:spcAft>
              <a:buClr>
                <a:srgbClr val="000000"/>
              </a:buClr>
              <a:buSzPts val="1800"/>
              <a:buFont typeface="Arial"/>
              <a:buChar char="•"/>
            </a:pPr>
            <a:r>
              <a:rPr lang="de" sz="1800" dirty="0">
                <a:solidFill>
                  <a:srgbClr val="666666"/>
                </a:solidFill>
              </a:rPr>
              <a:t>The carer/trainer needs to develop basic computer skills, including using email, word processing, and internet browsing. </a:t>
            </a:r>
            <a:endParaRPr sz="1800" dirty="0">
              <a:solidFill>
                <a:srgbClr val="666666"/>
              </a:solidFill>
            </a:endParaRPr>
          </a:p>
          <a:p>
            <a:pPr marL="292100" marR="0" lvl="1" indent="-292100" algn="l" rtl="0">
              <a:lnSpc>
                <a:spcPct val="100000"/>
              </a:lnSpc>
              <a:spcBef>
                <a:spcPts val="0"/>
              </a:spcBef>
              <a:spcAft>
                <a:spcPts val="0"/>
              </a:spcAft>
              <a:buClr>
                <a:srgbClr val="000000"/>
              </a:buClr>
              <a:buSzPts val="1800"/>
              <a:buFont typeface="Arial"/>
              <a:buChar char="•"/>
            </a:pPr>
            <a:r>
              <a:rPr lang="de" sz="1800" dirty="0">
                <a:solidFill>
                  <a:srgbClr val="666666"/>
                </a:solidFill>
              </a:rPr>
              <a:t>Possessing these basic skills is a prerequisite for helping older persons with digital competence development. </a:t>
            </a:r>
            <a:endParaRPr sz="1800" dirty="0">
              <a:solidFill>
                <a:srgbClr val="666666"/>
              </a:solidFill>
            </a:endParaRPr>
          </a:p>
          <a:p>
            <a:pPr marL="292100" marR="0" lvl="1" indent="-177800" algn="l" rtl="0">
              <a:lnSpc>
                <a:spcPct val="100000"/>
              </a:lnSpc>
              <a:spcBef>
                <a:spcPts val="0"/>
              </a:spcBef>
              <a:spcAft>
                <a:spcPts val="0"/>
              </a:spcAft>
              <a:buClr>
                <a:srgbClr val="000000"/>
              </a:buClr>
              <a:buSzPts val="1800"/>
              <a:buFont typeface="Arial"/>
              <a:buNone/>
            </a:pPr>
            <a:endParaRPr sz="1800" dirty="0">
              <a:solidFill>
                <a:srgbClr val="666666"/>
              </a:solidFill>
            </a:endParaRPr>
          </a:p>
          <a:p>
            <a:pPr marL="292100" marR="0" lvl="1" indent="-292100" algn="l" rtl="0">
              <a:lnSpc>
                <a:spcPct val="100000"/>
              </a:lnSpc>
              <a:spcBef>
                <a:spcPts val="0"/>
              </a:spcBef>
              <a:spcAft>
                <a:spcPts val="0"/>
              </a:spcAft>
              <a:buClr>
                <a:srgbClr val="000000"/>
              </a:buClr>
              <a:buSzPts val="1800"/>
              <a:buFont typeface="Arial"/>
              <a:buChar char="•"/>
            </a:pPr>
            <a:r>
              <a:rPr lang="de" sz="1800" dirty="0">
                <a:solidFill>
                  <a:srgbClr val="666666"/>
                </a:solidFill>
              </a:rPr>
              <a:t>The carer/trainer needs to be familiar with the specific digital tools commonly used in the caregiving field and different digital devices.</a:t>
            </a:r>
            <a:r>
              <a:rPr lang="de" sz="1800" b="0" i="0" u="none" strike="noStrike" cap="none" dirty="0">
                <a:solidFill>
                  <a:srgbClr val="000000"/>
                </a:solidFill>
                <a:latin typeface="Arial"/>
                <a:ea typeface="Arial"/>
                <a:cs typeface="Arial"/>
                <a:sym typeface="Arial"/>
              </a:rPr>
              <a:t> </a:t>
            </a:r>
            <a:endParaRPr sz="700" dirty="0"/>
          </a:p>
          <a:p>
            <a:pPr marL="292100" marR="0" lvl="1" indent="-1778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1" indent="0" algn="l" rtl="0">
              <a:lnSpc>
                <a:spcPct val="100000"/>
              </a:lnSpc>
              <a:spcBef>
                <a:spcPts val="0"/>
              </a:spcBef>
              <a:spcAft>
                <a:spcPts val="0"/>
              </a:spcAft>
              <a:buNone/>
            </a:pPr>
            <a:r>
              <a:rPr lang="de" sz="1800" b="1" dirty="0">
                <a:solidFill>
                  <a:srgbClr val="379C73"/>
                </a:solidFill>
                <a:latin typeface="+mj-lt"/>
                <a:ea typeface="Gill Sans"/>
                <a:cs typeface="Gill Sans"/>
              </a:rPr>
              <a:t>Note: Module 1 elaborates more on basic digital competences.</a:t>
            </a:r>
            <a:endParaRPr sz="1800" b="1" dirty="0">
              <a:solidFill>
                <a:srgbClr val="379C73"/>
              </a:solidFill>
              <a:latin typeface="+mj-lt"/>
              <a:ea typeface="Gill Sans"/>
              <a:cs typeface="Gill Sans"/>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Communication Skills</a:t>
            </a:r>
            <a:endParaRPr sz="700" b="0" i="0" u="none" strike="noStrike" cap="none">
              <a:solidFill>
                <a:srgbClr val="000000"/>
              </a:solidFill>
              <a:latin typeface="Arial"/>
              <a:ea typeface="Arial"/>
              <a:cs typeface="Arial"/>
              <a:sym typeface="Arial"/>
            </a:endParaRPr>
          </a:p>
        </p:txBody>
      </p:sp>
      <p:sp>
        <p:nvSpPr>
          <p:cNvPr id="260" name="Google Shape;260;p3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61" name="Google Shape;261;p38"/>
          <p:cNvSpPr txBox="1"/>
          <p:nvPr/>
        </p:nvSpPr>
        <p:spPr>
          <a:xfrm>
            <a:off x="514350" y="1001726"/>
            <a:ext cx="7402500" cy="30962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1800" b="0" i="0" u="none" strike="noStrike" cap="none" dirty="0">
                <a:solidFill>
                  <a:srgbClr val="666666"/>
                </a:solidFill>
                <a:latin typeface="Arial"/>
                <a:ea typeface="Arial"/>
                <a:cs typeface="Arial"/>
                <a:sym typeface="Arial"/>
              </a:rPr>
              <a:t>Enhance your ability to communicate through digital channels, such as email and messaging apps, will further improve your digital communication skills as a trainer/carer.</a:t>
            </a:r>
            <a:endParaRPr sz="700" b="0" i="0" u="none" strike="noStrike" cap="none" dirty="0">
              <a:solidFill>
                <a:srgbClr val="666666"/>
              </a:solidFill>
              <a:latin typeface="Arial"/>
              <a:ea typeface="Arial"/>
              <a:cs typeface="Arial"/>
              <a:sym typeface="Arial"/>
            </a:endParaRPr>
          </a:p>
          <a:p>
            <a:pPr marL="292100" marR="0" lvl="1" indent="-177800" algn="l" rtl="0">
              <a:lnSpc>
                <a:spcPct val="100000"/>
              </a:lnSpc>
              <a:spcBef>
                <a:spcPts val="0"/>
              </a:spcBef>
              <a:spcAft>
                <a:spcPts val="0"/>
              </a:spcAft>
              <a:buClr>
                <a:srgbClr val="000000"/>
              </a:buClr>
              <a:buSzPts val="1800"/>
              <a:buFont typeface="Arial"/>
              <a:buNone/>
            </a:pPr>
            <a:endParaRPr sz="800" b="0" i="0" u="none" strike="noStrike" cap="none" dirty="0">
              <a:solidFill>
                <a:srgbClr val="666666"/>
              </a:solidFill>
              <a:latin typeface="Arial"/>
              <a:ea typeface="Arial"/>
              <a:cs typeface="Arial"/>
              <a:sym typeface="Arial"/>
            </a:endParaRPr>
          </a:p>
          <a:p>
            <a:pPr marL="0" marR="0" lvl="0" indent="0" algn="l" rtl="0">
              <a:lnSpc>
                <a:spcPct val="100000"/>
              </a:lnSpc>
              <a:spcBef>
                <a:spcPts val="0"/>
              </a:spcBef>
              <a:spcAft>
                <a:spcPts val="0"/>
              </a:spcAft>
              <a:buNone/>
            </a:pPr>
            <a:r>
              <a:rPr lang="de" sz="1800" b="0" i="0" u="none" strike="noStrike" cap="none" dirty="0">
                <a:solidFill>
                  <a:srgbClr val="666666"/>
                </a:solidFill>
                <a:latin typeface="Arial"/>
                <a:ea typeface="Arial"/>
                <a:cs typeface="Arial"/>
                <a:sym typeface="Arial"/>
              </a:rPr>
              <a:t>Learn to use video conferencing tools for virtual consultations and remote communication with elders and other healthcare professionals. This will also strengthen your competences as a trainer in teaching others how to use these digital media.</a:t>
            </a:r>
            <a:endParaRPr sz="700" dirty="0">
              <a:solidFill>
                <a:srgbClr val="666666"/>
              </a:solidFill>
            </a:endParaRPr>
          </a:p>
          <a:p>
            <a:pPr marL="292100" marR="0" lvl="1" indent="-177800" algn="l" rtl="0">
              <a:lnSpc>
                <a:spcPct val="100000"/>
              </a:lnSpc>
              <a:spcBef>
                <a:spcPts val="0"/>
              </a:spcBef>
              <a:spcAft>
                <a:spcPts val="0"/>
              </a:spcAft>
              <a:buClr>
                <a:srgbClr val="000000"/>
              </a:buClr>
              <a:buSzPts val="1800"/>
              <a:buFont typeface="Arial"/>
              <a:buNone/>
            </a:pPr>
            <a:endParaRPr sz="1800" b="0" i="0" u="none" strike="noStrike" cap="none" dirty="0">
              <a:solidFill>
                <a:srgbClr val="666666"/>
              </a:solidFill>
              <a:latin typeface="Arial"/>
              <a:ea typeface="Arial"/>
              <a:cs typeface="Arial"/>
              <a:sym typeface="Arial"/>
            </a:endParaRPr>
          </a:p>
          <a:p>
            <a:pPr marL="0" marR="0" lvl="1" indent="0" algn="l" rtl="0">
              <a:lnSpc>
                <a:spcPct val="100000"/>
              </a:lnSpc>
              <a:spcBef>
                <a:spcPts val="0"/>
              </a:spcBef>
              <a:spcAft>
                <a:spcPts val="0"/>
              </a:spcAft>
              <a:buNone/>
            </a:pPr>
            <a:r>
              <a:rPr lang="de" sz="1800" b="1" dirty="0">
                <a:solidFill>
                  <a:srgbClr val="379C73"/>
                </a:solidFill>
                <a:latin typeface="+mj-lt"/>
                <a:ea typeface="Gill Sans"/>
                <a:cs typeface="Gill Sans"/>
              </a:rPr>
              <a:t>Note: Module 1 elaborates more on basic digital competences.</a:t>
            </a:r>
            <a:endParaRPr sz="1800" b="1" dirty="0">
              <a:solidFill>
                <a:srgbClr val="379C73"/>
              </a:solidFill>
              <a:latin typeface="+mj-lt"/>
              <a:ea typeface="Gill Sans"/>
              <a:cs typeface="Gill Sans"/>
            </a:endParaRPr>
          </a:p>
          <a:p>
            <a:pPr marL="292100" marR="0" lvl="1" indent="-177800" algn="l" rtl="0">
              <a:lnSpc>
                <a:spcPct val="100000"/>
              </a:lnSpc>
              <a:spcBef>
                <a:spcPts val="0"/>
              </a:spcBef>
              <a:spcAft>
                <a:spcPts val="0"/>
              </a:spcAft>
              <a:buClr>
                <a:srgbClr val="000000"/>
              </a:buClr>
              <a:buSzPts val="1800"/>
              <a:buFont typeface="Arial"/>
              <a:buNone/>
            </a:pPr>
            <a:endParaRPr sz="600" b="0" i="0" u="none" strike="noStrike" cap="none" dirty="0">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262" name="Google Shape;262;p38" descr="Mand, Gammel, Udsigt, Spørgsmålstegn"/>
          <p:cNvPicPr preferRelativeResize="0"/>
          <p:nvPr/>
        </p:nvPicPr>
        <p:blipFill rotWithShape="1">
          <a:blip r:embed="rId4">
            <a:alphaModFix/>
          </a:blip>
          <a:srcRect/>
          <a:stretch/>
        </p:blipFill>
        <p:spPr>
          <a:xfrm>
            <a:off x="1824248" y="3713858"/>
            <a:ext cx="4560570" cy="1300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p:nvPr/>
        </p:nvSpPr>
        <p:spPr>
          <a:xfrm>
            <a:off x="514350" y="1001726"/>
            <a:ext cx="6792900" cy="3988784"/>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rgbClr val="000000"/>
              </a:buClr>
              <a:buSzPts val="1800"/>
              <a:buFont typeface="Arial"/>
              <a:buNone/>
            </a:pPr>
            <a:r>
              <a:rPr lang="de" sz="1800" b="0" i="0" u="none" strike="noStrike" cap="none" dirty="0">
                <a:solidFill>
                  <a:srgbClr val="666666"/>
                </a:solidFill>
                <a:latin typeface="Arial"/>
                <a:ea typeface="Arial"/>
                <a:cs typeface="Arial"/>
                <a:sym typeface="Arial"/>
              </a:rPr>
              <a:t>Various telehealth solutions are increasingly gaining ground as a means of communication in the healthcare sector.</a:t>
            </a:r>
            <a:endParaRPr sz="700" b="0" i="0" u="none" strike="noStrike" cap="none" dirty="0">
              <a:solidFill>
                <a:srgbClr val="666666"/>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rgbClr val="666666"/>
              </a:solidFill>
              <a:latin typeface="Arial"/>
              <a:ea typeface="Arial"/>
              <a:cs typeface="Arial"/>
              <a:sym typeface="Arial"/>
            </a:endParaRPr>
          </a:p>
          <a:p>
            <a:pPr marL="292100" marR="0" lvl="1" indent="-292100" algn="l" rtl="0">
              <a:lnSpc>
                <a:spcPct val="100000"/>
              </a:lnSpc>
              <a:spcBef>
                <a:spcPts val="0"/>
              </a:spcBef>
              <a:spcAft>
                <a:spcPts val="0"/>
              </a:spcAft>
              <a:buClr>
                <a:srgbClr val="666666"/>
              </a:buClr>
              <a:buSzPts val="1800"/>
              <a:buFont typeface="Arial"/>
              <a:buChar char="•"/>
            </a:pPr>
            <a:r>
              <a:rPr lang="de" sz="1800" b="0" i="0" u="none" strike="noStrike" cap="none" dirty="0">
                <a:solidFill>
                  <a:srgbClr val="666666"/>
                </a:solidFill>
                <a:latin typeface="Arial"/>
                <a:ea typeface="Arial"/>
                <a:cs typeface="Arial"/>
                <a:sym typeface="Arial"/>
              </a:rPr>
              <a:t>Familiarise yourself with telehealth platforms for virtual consultations and remote monitoring of patients applicable in your field.</a:t>
            </a:r>
            <a:endParaRPr sz="700" b="0" i="0" u="none" strike="noStrike" cap="none" dirty="0">
              <a:solidFill>
                <a:srgbClr val="666666"/>
              </a:solidFill>
              <a:latin typeface="Arial"/>
              <a:ea typeface="Arial"/>
              <a:cs typeface="Arial"/>
              <a:sym typeface="Arial"/>
            </a:endParaRPr>
          </a:p>
          <a:p>
            <a:pPr marL="292100" marR="0" lvl="1" indent="-177800" algn="l" rtl="0">
              <a:lnSpc>
                <a:spcPct val="100000"/>
              </a:lnSpc>
              <a:spcBef>
                <a:spcPts val="0"/>
              </a:spcBef>
              <a:spcAft>
                <a:spcPts val="0"/>
              </a:spcAft>
              <a:buClr>
                <a:srgbClr val="000000"/>
              </a:buClr>
              <a:buSzPts val="1800"/>
              <a:buFont typeface="Arial"/>
              <a:buNone/>
            </a:pPr>
            <a:endParaRPr sz="1800" b="0" i="0" u="none" strike="noStrike" cap="none" dirty="0">
              <a:solidFill>
                <a:srgbClr val="666666"/>
              </a:solidFill>
              <a:latin typeface="Arial"/>
              <a:ea typeface="Arial"/>
              <a:cs typeface="Arial"/>
              <a:sym typeface="Arial"/>
            </a:endParaRPr>
          </a:p>
          <a:p>
            <a:pPr marL="292100" marR="0" lvl="1" indent="-292100" algn="l" rtl="0">
              <a:lnSpc>
                <a:spcPct val="100000"/>
              </a:lnSpc>
              <a:spcBef>
                <a:spcPts val="0"/>
              </a:spcBef>
              <a:spcAft>
                <a:spcPts val="0"/>
              </a:spcAft>
              <a:buClr>
                <a:srgbClr val="666666"/>
              </a:buClr>
              <a:buSzPts val="1800"/>
              <a:buFont typeface="Arial"/>
              <a:buChar char="•"/>
            </a:pPr>
            <a:r>
              <a:rPr lang="de" sz="1800" b="0" i="0" u="none" strike="noStrike" cap="none" dirty="0">
                <a:solidFill>
                  <a:srgbClr val="666666"/>
                </a:solidFill>
                <a:latin typeface="Arial"/>
                <a:ea typeface="Arial"/>
                <a:cs typeface="Arial"/>
                <a:sym typeface="Arial"/>
              </a:rPr>
              <a:t>As a carer/trainer, you need to stay updated on the latest advancements in digital healthcare technology to provide the best possible digital support.</a:t>
            </a:r>
            <a:endParaRPr sz="700" dirty="0">
              <a:solidFill>
                <a:srgbClr val="666666"/>
              </a:solidFill>
            </a:endParaRPr>
          </a:p>
          <a:p>
            <a:pPr marL="292100" marR="0" lvl="1" indent="-177800" algn="l" rtl="0">
              <a:lnSpc>
                <a:spcPct val="100000"/>
              </a:lnSpc>
              <a:spcBef>
                <a:spcPts val="0"/>
              </a:spcBef>
              <a:spcAft>
                <a:spcPts val="0"/>
              </a:spcAft>
              <a:buClr>
                <a:srgbClr val="000000"/>
              </a:buClr>
              <a:buSzPts val="1800"/>
              <a:buFont typeface="Arial"/>
              <a:buNone/>
            </a:pPr>
            <a:endParaRPr sz="1800" b="0" i="0" u="none" strike="noStrike" cap="none" dirty="0">
              <a:solidFill>
                <a:srgbClr val="666666"/>
              </a:solidFill>
              <a:latin typeface="Arial"/>
              <a:ea typeface="Arial"/>
              <a:cs typeface="Arial"/>
              <a:sym typeface="Arial"/>
            </a:endParaRPr>
          </a:p>
          <a:p>
            <a:pPr marL="0" marR="0" lvl="1" indent="0" algn="l" rtl="0">
              <a:lnSpc>
                <a:spcPct val="100000"/>
              </a:lnSpc>
              <a:spcBef>
                <a:spcPts val="0"/>
              </a:spcBef>
              <a:spcAft>
                <a:spcPts val="0"/>
              </a:spcAft>
              <a:buNone/>
            </a:pPr>
            <a:r>
              <a:rPr lang="de" sz="1800" b="1" dirty="0">
                <a:solidFill>
                  <a:srgbClr val="379C73"/>
                </a:solidFill>
                <a:latin typeface="+mj-lt"/>
                <a:ea typeface="Gill Sans"/>
                <a:cs typeface="Gill Sans"/>
              </a:rPr>
              <a:t>Note: Module 2 and 3 elaborates more on specific digital tools. </a:t>
            </a:r>
            <a:endParaRPr sz="1800" b="1" dirty="0">
              <a:solidFill>
                <a:srgbClr val="379C73"/>
              </a:solidFill>
              <a:latin typeface="+mj-lt"/>
              <a:ea typeface="Gill Sans"/>
              <a:cs typeface="Gill Sans"/>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268" name="Google Shape;268;p3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Remote monitoring and telehealth</a:t>
            </a:r>
            <a:endParaRPr sz="700" b="0" i="0" u="none" strike="noStrike" cap="none">
              <a:solidFill>
                <a:srgbClr val="000000"/>
              </a:solidFill>
              <a:latin typeface="Arial"/>
              <a:ea typeface="Arial"/>
              <a:cs typeface="Arial"/>
              <a:sym typeface="Arial"/>
            </a:endParaRPr>
          </a:p>
        </p:txBody>
      </p:sp>
      <p:sp>
        <p:nvSpPr>
          <p:cNvPr id="269" name="Google Shape;269;p3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p:nvPr/>
        </p:nvSpPr>
        <p:spPr>
          <a:xfrm>
            <a:off x="514350" y="1291286"/>
            <a:ext cx="6792900" cy="3696397"/>
          </a:xfrm>
          <a:prstGeom prst="rect">
            <a:avLst/>
          </a:prstGeom>
          <a:noFill/>
          <a:ln>
            <a:noFill/>
          </a:ln>
        </p:spPr>
        <p:txBody>
          <a:bodyPr spcFirstLastPara="1" wrap="square" lIns="0" tIns="0" rIns="0" bIns="0" anchor="t" anchorCtr="0">
            <a:spAutoFit/>
          </a:bodyPr>
          <a:lstStyle/>
          <a:p>
            <a:pPr marL="292100" marR="0" lvl="1" indent="-292100" algn="l" rtl="0">
              <a:lnSpc>
                <a:spcPct val="100000"/>
              </a:lnSpc>
              <a:spcBef>
                <a:spcPts val="0"/>
              </a:spcBef>
              <a:spcAft>
                <a:spcPts val="0"/>
              </a:spcAft>
              <a:buClr>
                <a:srgbClr val="666666"/>
              </a:buClr>
              <a:buSzPts val="1800"/>
              <a:buFont typeface="Arial"/>
              <a:buChar char="•"/>
            </a:pPr>
            <a:r>
              <a:rPr lang="de" sz="1800" b="0" i="0" u="none" strike="noStrike" cap="none" dirty="0">
                <a:solidFill>
                  <a:srgbClr val="666666"/>
                </a:solidFill>
                <a:latin typeface="Arial"/>
                <a:ea typeface="Arial"/>
                <a:cs typeface="Arial"/>
                <a:sym typeface="Arial"/>
              </a:rPr>
              <a:t>Attending training sessions or workshops on the latest digital tools and technologies will help keep you updated on digital developments in the caregiving field.</a:t>
            </a:r>
            <a:endParaRPr sz="700" b="0" i="0" u="none" strike="noStrike" cap="none" dirty="0">
              <a:solidFill>
                <a:srgbClr val="666666"/>
              </a:solidFill>
              <a:latin typeface="Arial"/>
              <a:ea typeface="Arial"/>
              <a:cs typeface="Arial"/>
              <a:sym typeface="Arial"/>
            </a:endParaRPr>
          </a:p>
          <a:p>
            <a:pPr marL="292100" marR="0" lvl="1" indent="-177800" algn="l" rtl="0">
              <a:lnSpc>
                <a:spcPct val="100000"/>
              </a:lnSpc>
              <a:spcBef>
                <a:spcPts val="0"/>
              </a:spcBef>
              <a:spcAft>
                <a:spcPts val="0"/>
              </a:spcAft>
              <a:buClr>
                <a:srgbClr val="000000"/>
              </a:buClr>
              <a:buSzPts val="1800"/>
              <a:buFont typeface="Arial"/>
              <a:buNone/>
            </a:pPr>
            <a:endParaRPr sz="1800" b="0" i="0" u="none" strike="noStrike" cap="none" dirty="0">
              <a:solidFill>
                <a:srgbClr val="666666"/>
              </a:solidFill>
              <a:latin typeface="Arial"/>
              <a:ea typeface="Arial"/>
              <a:cs typeface="Arial"/>
              <a:sym typeface="Arial"/>
            </a:endParaRPr>
          </a:p>
          <a:p>
            <a:pPr marL="292100" marR="0" lvl="1" indent="-292100" algn="l" rtl="0">
              <a:lnSpc>
                <a:spcPct val="100000"/>
              </a:lnSpc>
              <a:spcBef>
                <a:spcPts val="0"/>
              </a:spcBef>
              <a:spcAft>
                <a:spcPts val="0"/>
              </a:spcAft>
              <a:buClr>
                <a:srgbClr val="666666"/>
              </a:buClr>
              <a:buSzPts val="1800"/>
              <a:buFont typeface="Arial"/>
              <a:buChar char="•"/>
            </a:pPr>
            <a:r>
              <a:rPr lang="de" sz="1800" b="0" i="0" u="none" strike="noStrike" cap="none" dirty="0">
                <a:solidFill>
                  <a:srgbClr val="666666"/>
                </a:solidFill>
                <a:latin typeface="Arial"/>
                <a:ea typeface="Arial"/>
                <a:cs typeface="Arial"/>
                <a:sym typeface="Arial"/>
              </a:rPr>
              <a:t>Keeping up-to-date with trends and innovations through online courses, webinars, or professional health associations is another way to continuously strengthen your competences.</a:t>
            </a:r>
            <a:endParaRPr sz="700" dirty="0">
              <a:solidFill>
                <a:srgbClr val="666666"/>
              </a:solidFill>
            </a:endParaRPr>
          </a:p>
          <a:p>
            <a:pPr marL="292100" marR="0" lvl="1" indent="-177800" algn="l" rtl="0">
              <a:lnSpc>
                <a:spcPct val="100000"/>
              </a:lnSpc>
              <a:spcBef>
                <a:spcPts val="0"/>
              </a:spcBef>
              <a:spcAft>
                <a:spcPts val="0"/>
              </a:spcAft>
              <a:buClr>
                <a:srgbClr val="000000"/>
              </a:buClr>
              <a:buSzPts val="1800"/>
              <a:buFont typeface="Arial"/>
              <a:buNone/>
            </a:pPr>
            <a:endParaRPr sz="1800" b="0" i="0" u="none" strike="noStrike" cap="none" dirty="0">
              <a:solidFill>
                <a:srgbClr val="666666"/>
              </a:solidFill>
              <a:latin typeface="Arial"/>
              <a:ea typeface="Arial"/>
              <a:cs typeface="Arial"/>
              <a:sym typeface="Arial"/>
            </a:endParaRPr>
          </a:p>
          <a:p>
            <a:pPr marL="0" marR="0" lvl="1" indent="0" algn="l" rtl="0">
              <a:lnSpc>
                <a:spcPct val="100000"/>
              </a:lnSpc>
              <a:spcBef>
                <a:spcPts val="0"/>
              </a:spcBef>
              <a:spcAft>
                <a:spcPts val="0"/>
              </a:spcAft>
              <a:buNone/>
            </a:pPr>
            <a:r>
              <a:rPr lang="de" sz="1600" b="1" i="0" u="none" strike="noStrike" cap="none" dirty="0">
                <a:solidFill>
                  <a:srgbClr val="666666"/>
                </a:solidFill>
                <a:latin typeface="Arial"/>
                <a:ea typeface="Arial"/>
                <a:cs typeface="Arial"/>
                <a:sym typeface="Arial"/>
              </a:rPr>
              <a:t>Example:</a:t>
            </a:r>
            <a:r>
              <a:rPr lang="de" sz="1600" b="0" i="0" u="none" strike="noStrike" cap="none" dirty="0">
                <a:solidFill>
                  <a:srgbClr val="666666"/>
                </a:solidFill>
                <a:latin typeface="Arial"/>
                <a:ea typeface="Arial"/>
                <a:cs typeface="Arial"/>
                <a:sym typeface="Arial"/>
              </a:rPr>
              <a:t> In DK healthcare employers/institutions offer regular updates on digital software and tools. </a:t>
            </a:r>
            <a:endParaRPr lang="de" sz="1600" b="0" i="0" u="none" strike="noStrike" cap="none" dirty="0" smtClean="0">
              <a:solidFill>
                <a:srgbClr val="666666"/>
              </a:solidFill>
              <a:latin typeface="Arial"/>
              <a:ea typeface="Arial"/>
              <a:cs typeface="Arial"/>
              <a:sym typeface="Arial"/>
            </a:endParaRPr>
          </a:p>
          <a:p>
            <a:pPr marL="0" marR="0" lvl="1" indent="0" algn="l" rtl="0">
              <a:lnSpc>
                <a:spcPct val="100000"/>
              </a:lnSpc>
              <a:spcBef>
                <a:spcPts val="0"/>
              </a:spcBef>
              <a:spcAft>
                <a:spcPts val="0"/>
              </a:spcAft>
              <a:buNone/>
            </a:pPr>
            <a:endParaRPr sz="700" dirty="0">
              <a:solidFill>
                <a:srgbClr val="666666"/>
              </a:solidFill>
            </a:endParaRPr>
          </a:p>
          <a:p>
            <a:pPr marL="0" marR="0" lvl="1" indent="0" algn="l" rtl="0">
              <a:lnSpc>
                <a:spcPct val="100000"/>
              </a:lnSpc>
              <a:spcBef>
                <a:spcPts val="0"/>
              </a:spcBef>
              <a:spcAft>
                <a:spcPts val="0"/>
              </a:spcAft>
              <a:buNone/>
            </a:pPr>
            <a:r>
              <a:rPr lang="de" sz="1600" b="0" i="0" u="none" strike="noStrike" cap="none" dirty="0">
                <a:solidFill>
                  <a:srgbClr val="666666"/>
                </a:solidFill>
                <a:latin typeface="Arial"/>
                <a:ea typeface="Arial"/>
                <a:cs typeface="Arial"/>
                <a:sym typeface="Arial"/>
              </a:rPr>
              <a:t>Contact your healthcare employer/institution in your country for further information on training possibilities.</a:t>
            </a:r>
            <a:endParaRPr sz="1600" b="0" i="0" u="none" strike="noStrike" cap="none" dirty="0">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275" name="Google Shape;275;p4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Training and continuous learning</a:t>
            </a:r>
            <a:endParaRPr sz="700" b="0" i="0" u="none" strike="noStrike" cap="none">
              <a:solidFill>
                <a:srgbClr val="000000"/>
              </a:solidFill>
              <a:latin typeface="Arial"/>
              <a:ea typeface="Arial"/>
              <a:cs typeface="Arial"/>
              <a:sym typeface="Arial"/>
            </a:endParaRPr>
          </a:p>
        </p:txBody>
      </p:sp>
      <p:sp>
        <p:nvSpPr>
          <p:cNvPr id="276" name="Google Shape;276;p4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18"/>
        <p:cNvGrpSpPr/>
        <p:nvPr/>
      </p:nvGrpSpPr>
      <p:grpSpPr>
        <a:xfrm>
          <a:off x="0" y="0"/>
          <a:ext cx="0" cy="0"/>
          <a:chOff x="0" y="0"/>
          <a:chExt cx="0" cy="0"/>
        </a:xfrm>
      </p:grpSpPr>
      <p:sp>
        <p:nvSpPr>
          <p:cNvPr id="119" name="Google Shape;119;p23"/>
          <p:cNvSpPr txBox="1"/>
          <p:nvPr/>
        </p:nvSpPr>
        <p:spPr>
          <a:xfrm>
            <a:off x="859007" y="1422809"/>
            <a:ext cx="7404150"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 sz="1800" b="0" i="0" u="none" strike="noStrike" cap="none">
                <a:solidFill>
                  <a:schemeClr val="lt1"/>
                </a:solidFill>
                <a:latin typeface="Gill Sans"/>
                <a:ea typeface="Gill Sans"/>
                <a:cs typeface="Gill Sans"/>
                <a:sym typeface="Gill Sans"/>
              </a:rPr>
              <a:t>Supporting clients in digital tool use</a:t>
            </a:r>
            <a:endParaRPr sz="1800" b="0" i="0" u="none" strike="noStrike" cap="none">
              <a:solidFill>
                <a:schemeClr val="lt1"/>
              </a:solidFill>
              <a:latin typeface="Gill Sans"/>
              <a:ea typeface="Gill Sans"/>
              <a:cs typeface="Gill Sans"/>
              <a:sym typeface="Gill Sans"/>
            </a:endParaRPr>
          </a:p>
        </p:txBody>
      </p:sp>
      <p:sp>
        <p:nvSpPr>
          <p:cNvPr id="120" name="Google Shape;120;p23"/>
          <p:cNvSpPr txBox="1"/>
          <p:nvPr/>
        </p:nvSpPr>
        <p:spPr>
          <a:xfrm>
            <a:off x="4125069" y="751038"/>
            <a:ext cx="893850" cy="3877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Module 4 </a:t>
            </a:r>
            <a:endParaRPr sz="700" b="0" i="0" u="none" strike="noStrike" cap="none">
              <a:solidFill>
                <a:srgbClr val="000000"/>
              </a:solidFill>
              <a:latin typeface="Arial"/>
              <a:ea typeface="Arial"/>
              <a:cs typeface="Arial"/>
              <a:sym typeface="Arial"/>
            </a:endParaRPr>
          </a:p>
        </p:txBody>
      </p:sp>
      <p:sp>
        <p:nvSpPr>
          <p:cNvPr id="121" name="Google Shape;121;p23"/>
          <p:cNvSpPr txBox="1"/>
          <p:nvPr/>
        </p:nvSpPr>
        <p:spPr>
          <a:xfrm>
            <a:off x="4272856" y="2226945"/>
            <a:ext cx="598350" cy="2770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Unit 1 </a:t>
            </a:r>
            <a:endParaRPr sz="700" b="0" i="0" u="none" strike="noStrike" cap="none">
              <a:solidFill>
                <a:srgbClr val="000000"/>
              </a:solidFill>
              <a:latin typeface="Arial"/>
              <a:ea typeface="Arial"/>
              <a:cs typeface="Arial"/>
              <a:sym typeface="Arial"/>
            </a:endParaRPr>
          </a:p>
        </p:txBody>
      </p:sp>
      <p:sp>
        <p:nvSpPr>
          <p:cNvPr id="122" name="Google Shape;122;p23"/>
          <p:cNvSpPr txBox="1"/>
          <p:nvPr/>
        </p:nvSpPr>
        <p:spPr>
          <a:xfrm>
            <a:off x="869893" y="2935831"/>
            <a:ext cx="7404150" cy="80021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 sz="1800" b="1" i="0" u="none" strike="noStrike" cap="none">
                <a:solidFill>
                  <a:schemeClr val="lt1"/>
                </a:solidFill>
                <a:latin typeface="Gill Sans"/>
                <a:ea typeface="Gill Sans"/>
                <a:cs typeface="Gill Sans"/>
                <a:sym typeface="Gill Sans"/>
              </a:rPr>
              <a:t>Supporting usage of digital tools: What you have to know</a:t>
            </a:r>
            <a:endParaRPr sz="1800" b="0" i="0" u="none" strike="noStrike" cap="none">
              <a:solidFill>
                <a:schemeClr val="lt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r>
              <a:rPr lang="de" sz="2700" b="0" i="0" u="none" strike="noStrike" cap="none">
                <a:solidFill>
                  <a:srgbClr val="000000"/>
                </a:solidFill>
                <a:latin typeface="Arial"/>
                <a:ea typeface="Arial"/>
                <a:cs typeface="Arial"/>
                <a:sym typeface="Arial"/>
              </a:rPr>
              <a:t/>
            </a:r>
            <a:br>
              <a:rPr lang="de" sz="2700" b="0" i="0" u="none" strike="noStrike" cap="none">
                <a:solidFill>
                  <a:srgbClr val="000000"/>
                </a:solidFill>
                <a:latin typeface="Arial"/>
                <a:ea typeface="Arial"/>
                <a:cs typeface="Arial"/>
                <a:sym typeface="Arial"/>
              </a:rPr>
            </a:b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1"/>
          <p:cNvSpPr txBox="1"/>
          <p:nvPr/>
        </p:nvSpPr>
        <p:spPr>
          <a:xfrm>
            <a:off x="514350" y="1268426"/>
            <a:ext cx="5292000" cy="3545714"/>
          </a:xfrm>
          <a:prstGeom prst="rect">
            <a:avLst/>
          </a:prstGeom>
          <a:noFill/>
          <a:ln>
            <a:noFill/>
          </a:ln>
        </p:spPr>
        <p:txBody>
          <a:bodyPr spcFirstLastPara="1" wrap="square" lIns="0" tIns="0" rIns="0" bIns="0" anchor="t" anchorCtr="0">
            <a:spAutoFit/>
          </a:bodyPr>
          <a:lstStyle/>
          <a:p>
            <a:pPr marL="0" marR="0" lvl="0" indent="0" algn="l" rtl="0">
              <a:lnSpc>
                <a:spcPct val="114000"/>
              </a:lnSpc>
              <a:spcBef>
                <a:spcPts val="0"/>
              </a:spcBef>
              <a:spcAft>
                <a:spcPts val="0"/>
              </a:spcAft>
              <a:buNone/>
            </a:pPr>
            <a:r>
              <a:rPr lang="de" sz="1800" b="0" i="0" u="none" strike="noStrike" cap="none" dirty="0">
                <a:solidFill>
                  <a:srgbClr val="666666"/>
                </a:solidFill>
                <a:latin typeface="Arial"/>
                <a:ea typeface="Arial"/>
                <a:cs typeface="Arial"/>
                <a:sym typeface="Arial"/>
              </a:rPr>
              <a:t>As a carer/trainer you also need to develop the ability to adapt quickly to new digital tools and software updates in order to stay on track with the digital development.</a:t>
            </a:r>
            <a:endParaRPr sz="700" b="0" i="0" u="none" strike="noStrike" cap="none" dirty="0">
              <a:solidFill>
                <a:srgbClr val="666666"/>
              </a:solidFill>
              <a:latin typeface="Arial"/>
              <a:ea typeface="Arial"/>
              <a:cs typeface="Arial"/>
              <a:sym typeface="Arial"/>
            </a:endParaRPr>
          </a:p>
          <a:p>
            <a:pPr marL="292100" marR="0" lvl="1" indent="-177800" algn="l" rtl="0">
              <a:lnSpc>
                <a:spcPct val="114000"/>
              </a:lnSpc>
              <a:spcBef>
                <a:spcPts val="0"/>
              </a:spcBef>
              <a:spcAft>
                <a:spcPts val="0"/>
              </a:spcAft>
              <a:buClr>
                <a:srgbClr val="000000"/>
              </a:buClr>
              <a:buSzPts val="1800"/>
              <a:buFont typeface="Arial"/>
              <a:buNone/>
            </a:pPr>
            <a:endParaRPr sz="1800" b="0" i="0" u="none" strike="noStrike" cap="none" dirty="0">
              <a:solidFill>
                <a:srgbClr val="666666"/>
              </a:solidFill>
              <a:latin typeface="Arial"/>
              <a:ea typeface="Arial"/>
              <a:cs typeface="Arial"/>
              <a:sym typeface="Arial"/>
            </a:endParaRPr>
          </a:p>
          <a:p>
            <a:pPr marL="0" marR="0" lvl="0" indent="0" algn="l" rtl="0">
              <a:lnSpc>
                <a:spcPct val="114000"/>
              </a:lnSpc>
              <a:spcBef>
                <a:spcPts val="0"/>
              </a:spcBef>
              <a:spcAft>
                <a:spcPts val="0"/>
              </a:spcAft>
              <a:buNone/>
            </a:pPr>
            <a:r>
              <a:rPr lang="de" sz="1800" b="0" i="0" u="none" strike="noStrike" cap="none" dirty="0">
                <a:solidFill>
                  <a:srgbClr val="666666"/>
                </a:solidFill>
                <a:latin typeface="Arial"/>
                <a:ea typeface="Arial"/>
                <a:cs typeface="Arial"/>
                <a:sym typeface="Arial"/>
              </a:rPr>
              <a:t>You may need to enhance your problem-solving skills to troubleshoot issues that may arise when using digital devices and technologies. Your clients will most likely turn to you for help when such issues occur.</a:t>
            </a:r>
            <a:endParaRPr sz="1800" b="0" i="0" u="none" strike="noStrike" cap="none" dirty="0">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282" name="Google Shape;282;p4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Adaptability and problem solving</a:t>
            </a:r>
            <a:endParaRPr sz="700" b="0" i="0" u="none" strike="noStrike" cap="none">
              <a:solidFill>
                <a:srgbClr val="000000"/>
              </a:solidFill>
              <a:latin typeface="Arial"/>
              <a:ea typeface="Arial"/>
              <a:cs typeface="Arial"/>
              <a:sym typeface="Arial"/>
            </a:endParaRPr>
          </a:p>
        </p:txBody>
      </p:sp>
      <p:sp>
        <p:nvSpPr>
          <p:cNvPr id="283" name="Google Shape;283;p4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84" name="Google Shape;284;p41" descr="Hænder, Ipad, Tablet, Teknologi"/>
          <p:cNvPicPr preferRelativeResize="0"/>
          <p:nvPr/>
        </p:nvPicPr>
        <p:blipFill rotWithShape="1">
          <a:blip r:embed="rId4">
            <a:alphaModFix/>
          </a:blip>
          <a:srcRect/>
          <a:stretch/>
        </p:blipFill>
        <p:spPr>
          <a:xfrm>
            <a:off x="5964637" y="1268426"/>
            <a:ext cx="2977767" cy="19844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p:nvPr/>
        </p:nvSpPr>
        <p:spPr>
          <a:xfrm>
            <a:off x="514350" y="1542746"/>
            <a:ext cx="76590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1800" b="0" i="0" u="none" strike="noStrike" cap="none">
                <a:solidFill>
                  <a:srgbClr val="666666"/>
                </a:solidFill>
                <a:latin typeface="Arial"/>
                <a:ea typeface="Arial"/>
                <a:cs typeface="Arial"/>
                <a:sym typeface="Arial"/>
              </a:rPr>
              <a:t>Depending on their needs, explaining digital tools to patients and their families is important. Digital skills development for relatives of clients will also strengthen clients' support options. </a:t>
            </a:r>
            <a:endParaRPr sz="700" b="0" i="0" u="none" strike="noStrike" cap="none">
              <a:solidFill>
                <a:srgbClr val="666666"/>
              </a:solidFill>
              <a:latin typeface="Arial"/>
              <a:ea typeface="Arial"/>
              <a:cs typeface="Arial"/>
              <a:sym typeface="Arial"/>
            </a:endParaRPr>
          </a:p>
          <a:p>
            <a:pPr marL="292100" marR="0" lvl="1" indent="-17780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None/>
            </a:pPr>
            <a:r>
              <a:rPr lang="de" sz="1800" b="0" i="0" u="none" strike="noStrike" cap="none">
                <a:solidFill>
                  <a:srgbClr val="666666"/>
                </a:solidFill>
                <a:latin typeface="Arial"/>
                <a:ea typeface="Arial"/>
                <a:cs typeface="Arial"/>
                <a:sym typeface="Arial"/>
              </a:rPr>
              <a:t>Provide guidance on how to use digital devices and technology, tailored to the needs and abilities of the client. Including the family members in the guidance can be a valuable resource for the older person.</a:t>
            </a:r>
            <a:endParaRPr sz="18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0" name="Google Shape;290;p4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Client and family education</a:t>
            </a:r>
            <a:endParaRPr sz="700" b="0" i="0" u="none" strike="noStrike" cap="none">
              <a:solidFill>
                <a:srgbClr val="000000"/>
              </a:solidFill>
              <a:latin typeface="Arial"/>
              <a:ea typeface="Arial"/>
              <a:cs typeface="Arial"/>
              <a:sym typeface="Arial"/>
            </a:endParaRPr>
          </a:p>
        </p:txBody>
      </p:sp>
      <p:sp>
        <p:nvSpPr>
          <p:cNvPr id="291" name="Google Shape;291;p4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95"/>
        <p:cNvGrpSpPr/>
        <p:nvPr/>
      </p:nvGrpSpPr>
      <p:grpSpPr>
        <a:xfrm>
          <a:off x="0" y="0"/>
          <a:ext cx="0" cy="0"/>
          <a:chOff x="0" y="0"/>
          <a:chExt cx="0" cy="0"/>
        </a:xfrm>
      </p:grpSpPr>
      <p:grpSp>
        <p:nvGrpSpPr>
          <p:cNvPr id="296" name="Google Shape;296;p43"/>
          <p:cNvGrpSpPr/>
          <p:nvPr/>
        </p:nvGrpSpPr>
        <p:grpSpPr>
          <a:xfrm>
            <a:off x="0" y="3104562"/>
            <a:ext cx="9144000" cy="2038939"/>
            <a:chOff x="0" y="-38100"/>
            <a:chExt cx="4816593" cy="1074009"/>
          </a:xfrm>
        </p:grpSpPr>
        <p:sp>
          <p:nvSpPr>
            <p:cNvPr id="297" name="Google Shape;297;p43"/>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298" name="Google Shape;298;p43"/>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99" name="Google Shape;299;p4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00" name="Google Shape;300;p43"/>
          <p:cNvSpPr txBox="1"/>
          <p:nvPr/>
        </p:nvSpPr>
        <p:spPr>
          <a:xfrm>
            <a:off x="595913" y="1050621"/>
            <a:ext cx="8033738" cy="4049859"/>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600"/>
              <a:buFont typeface="Arial"/>
              <a:buNone/>
            </a:pPr>
            <a:r>
              <a:rPr lang="de" sz="1600" b="0" i="0" u="none" strike="noStrike" cap="none">
                <a:solidFill>
                  <a:schemeClr val="lt1"/>
                </a:solidFill>
                <a:latin typeface="Arial"/>
                <a:ea typeface="Arial"/>
                <a:cs typeface="Arial"/>
                <a:sym typeface="Arial"/>
              </a:rPr>
              <a:t>Having completed Module 4 unit 1 regarding; </a:t>
            </a:r>
            <a:r>
              <a:rPr lang="de" sz="1600" b="0" i="1" u="none" strike="noStrike" cap="none">
                <a:solidFill>
                  <a:schemeClr val="lt1"/>
                </a:solidFill>
                <a:latin typeface="Arial"/>
                <a:ea typeface="Arial"/>
                <a:cs typeface="Arial"/>
                <a:sym typeface="Arial"/>
              </a:rPr>
              <a:t>Supporting clients in digital tool use – supporting usage of digital tools: what you have to know, </a:t>
            </a:r>
            <a:r>
              <a:rPr lang="de" sz="1600" b="0" i="0" u="none" strike="noStrike" cap="none">
                <a:solidFill>
                  <a:schemeClr val="lt1"/>
                </a:solidFill>
                <a:latin typeface="Arial"/>
                <a:ea typeface="Arial"/>
                <a:cs typeface="Arial"/>
                <a:sym typeface="Arial"/>
              </a:rPr>
              <a:t>you are now better prepared to actively support older adults in lifelong learning in order to keep up with new IT technologies in society, including which 5 aspects are the most important to consider when supporting your client.</a:t>
            </a:r>
            <a:endParaRPr sz="700" b="0" i="0" u="none" strike="noStrike" cap="none">
              <a:solidFill>
                <a:schemeClr val="lt1"/>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1" name="Google Shape;301;p43"/>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Summary</a:t>
            </a:r>
            <a:endParaRPr sz="700" b="0" i="0" u="none" strike="noStrike" cap="none">
              <a:solidFill>
                <a:srgbClr val="000000"/>
              </a:solidFill>
              <a:latin typeface="Arial"/>
              <a:ea typeface="Arial"/>
              <a:cs typeface="Arial"/>
              <a:sym typeface="Arial"/>
            </a:endParaRPr>
          </a:p>
        </p:txBody>
      </p:sp>
      <p:pic>
        <p:nvPicPr>
          <p:cNvPr id="302" name="Google Shape;302;p43"/>
          <p:cNvPicPr preferRelativeResize="0"/>
          <p:nvPr/>
        </p:nvPicPr>
        <p:blipFill rotWithShape="1">
          <a:blip r:embed="rId4">
            <a:alphaModFix/>
          </a:blip>
          <a:srcRect/>
          <a:stretch/>
        </p:blipFill>
        <p:spPr>
          <a:xfrm>
            <a:off x="1614949" y="3248481"/>
            <a:ext cx="5805948" cy="182343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7" name="Google Shape;307;p44"/>
          <p:cNvGrpSpPr/>
          <p:nvPr/>
        </p:nvGrpSpPr>
        <p:grpSpPr>
          <a:xfrm>
            <a:off x="0" y="749145"/>
            <a:ext cx="9144000" cy="4394356"/>
            <a:chOff x="0" y="-38100"/>
            <a:chExt cx="4816593" cy="2314722"/>
          </a:xfrm>
        </p:grpSpPr>
        <p:sp>
          <p:nvSpPr>
            <p:cNvPr id="308" name="Google Shape;308;p4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09" name="Google Shape;309;p4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chemeClr val="dk1"/>
                </a:solidFill>
                <a:latin typeface="Calibri"/>
                <a:ea typeface="Calibri"/>
                <a:cs typeface="Calibri"/>
                <a:sym typeface="Calibri"/>
              </a:endParaRPr>
            </a:p>
          </p:txBody>
        </p:sp>
      </p:grpSp>
      <p:sp>
        <p:nvSpPr>
          <p:cNvPr id="310" name="Google Shape;310;p4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1" name="Google Shape;311;p44"/>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312" name="Google Shape;312;p44"/>
          <p:cNvSpPr txBox="1"/>
          <p:nvPr/>
        </p:nvSpPr>
        <p:spPr>
          <a:xfrm>
            <a:off x="641526" y="2038375"/>
            <a:ext cx="5681400" cy="1831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5800"/>
              <a:buFont typeface="Arial"/>
              <a:buNone/>
            </a:pPr>
            <a:r>
              <a:rPr lang="de" sz="5800" b="1" i="0" u="none" strike="noStrike" cap="none">
                <a:solidFill>
                  <a:srgbClr val="3F3F3F"/>
                </a:solidFill>
                <a:latin typeface="Arial"/>
                <a:ea typeface="Arial"/>
                <a:cs typeface="Arial"/>
                <a:sym typeface="Arial"/>
              </a:rPr>
              <a:t>Time for</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800"/>
              <a:buFont typeface="Arial"/>
              <a:buNone/>
            </a:pPr>
            <a:r>
              <a:rPr lang="de" sz="5800" b="1" i="0" u="none" strike="noStrike" cap="none">
                <a:solidFill>
                  <a:srgbClr val="339966"/>
                </a:solidFill>
                <a:latin typeface="Arial"/>
                <a:ea typeface="Arial"/>
                <a:cs typeface="Arial"/>
                <a:sym typeface="Arial"/>
              </a:rPr>
              <a:t>Self-Reflection</a:t>
            </a:r>
            <a:endParaRPr sz="5800" b="1" i="0" u="none" strike="noStrike" cap="none">
              <a:solidFill>
                <a:srgbClr val="339966"/>
              </a:solidFill>
              <a:latin typeface="Arial"/>
              <a:ea typeface="Arial"/>
              <a:cs typeface="Arial"/>
              <a:sym typeface="Arial"/>
            </a:endParaRPr>
          </a:p>
        </p:txBody>
      </p:sp>
      <p:sp>
        <p:nvSpPr>
          <p:cNvPr id="313" name="Google Shape;313;p44"/>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5700"/>
              <a:buFont typeface="Arial"/>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17"/>
        <p:cNvGrpSpPr/>
        <p:nvPr/>
      </p:nvGrpSpPr>
      <p:grpSpPr>
        <a:xfrm>
          <a:off x="0" y="0"/>
          <a:ext cx="0" cy="0"/>
          <a:chOff x="0" y="0"/>
          <a:chExt cx="0" cy="0"/>
        </a:xfrm>
      </p:grpSpPr>
      <p:grpSp>
        <p:nvGrpSpPr>
          <p:cNvPr id="318" name="Google Shape;318;p45"/>
          <p:cNvGrpSpPr/>
          <p:nvPr/>
        </p:nvGrpSpPr>
        <p:grpSpPr>
          <a:xfrm>
            <a:off x="0" y="749145"/>
            <a:ext cx="9144000" cy="4394356"/>
            <a:chOff x="0" y="-38100"/>
            <a:chExt cx="4816593" cy="2314722"/>
          </a:xfrm>
        </p:grpSpPr>
        <p:sp>
          <p:nvSpPr>
            <p:cNvPr id="319" name="Google Shape;319;p4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20" name="Google Shape;320;p4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rgbClr val="000000"/>
                </a:solidFill>
                <a:latin typeface="Calibri"/>
                <a:ea typeface="Calibri"/>
                <a:cs typeface="Calibri"/>
                <a:sym typeface="Calibri"/>
              </a:endParaRPr>
            </a:p>
          </p:txBody>
        </p:sp>
      </p:grpSp>
      <p:sp>
        <p:nvSpPr>
          <p:cNvPr id="321" name="Google Shape;321;p4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22" name="Google Shape;322;p45"/>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323" name="Google Shape;323;p45"/>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 sz="2400" b="0" i="0" u="none" strike="noStrike" cap="none">
                <a:solidFill>
                  <a:srgbClr val="595959"/>
                </a:solidFill>
                <a:latin typeface="Arial"/>
                <a:ea typeface="Arial"/>
                <a:cs typeface="Arial"/>
                <a:sym typeface="Arial"/>
              </a:rPr>
              <a:t>Next on, you will see questions related to the content of this unit.</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de" sz="30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de" sz="3000" b="1" i="0" u="none" strike="noStrike" cap="none">
                <a:solidFill>
                  <a:srgbClr val="FFC000"/>
                </a:solidFill>
                <a:latin typeface="Arial"/>
                <a:ea typeface="Arial"/>
                <a:cs typeface="Arial"/>
                <a:sym typeface="Arial"/>
              </a:rPr>
              <a:t>Reflect on the questions and answer them in writing in your (digital) journal!</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29" name="Google Shape;329;p46"/>
          <p:cNvSpPr txBox="1"/>
          <p:nvPr/>
        </p:nvSpPr>
        <p:spPr>
          <a:xfrm>
            <a:off x="514350" y="312258"/>
            <a:ext cx="7260855"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330" name="Google Shape;330;p46"/>
          <p:cNvSpPr txBox="1">
            <a:spLocks noGrp="1"/>
          </p:cNvSpPr>
          <p:nvPr>
            <p:ph type="body" idx="1"/>
          </p:nvPr>
        </p:nvSpPr>
        <p:spPr>
          <a:xfrm>
            <a:off x="313377" y="850769"/>
            <a:ext cx="7905900" cy="3293700"/>
          </a:xfrm>
          <a:prstGeom prst="rect">
            <a:avLst/>
          </a:prstGeom>
          <a:noFill/>
          <a:ln>
            <a:noFill/>
          </a:ln>
        </p:spPr>
        <p:txBody>
          <a:bodyPr spcFirstLastPara="1" wrap="square" lIns="45725" tIns="22850" rIns="45725" bIns="22850" anchor="t" anchorCtr="0">
            <a:normAutofit/>
          </a:bodyPr>
          <a:lstStyle/>
          <a:p>
            <a:pPr marL="0" lvl="1" indent="0" algn="l" rtl="0">
              <a:lnSpc>
                <a:spcPct val="100000"/>
              </a:lnSpc>
              <a:spcBef>
                <a:spcPts val="0"/>
              </a:spcBef>
              <a:spcAft>
                <a:spcPts val="0"/>
              </a:spcAft>
              <a:buClr>
                <a:srgbClr val="000000"/>
              </a:buClr>
              <a:buSzPts val="1800"/>
              <a:buFont typeface="Arial"/>
              <a:buNone/>
            </a:pPr>
            <a:r>
              <a:rPr lang="de" sz="1800">
                <a:solidFill>
                  <a:srgbClr val="666666"/>
                </a:solidFill>
                <a:latin typeface="Arial"/>
                <a:ea typeface="Arial"/>
                <a:cs typeface="Arial"/>
                <a:sym typeface="Arial"/>
              </a:rPr>
              <a:t>Please watch the following video and answer the self-reflection questions on the next slide</a:t>
            </a:r>
            <a:endParaRPr>
              <a:solidFill>
                <a:srgbClr val="666666"/>
              </a:solidFill>
            </a:endParaRPr>
          </a:p>
          <a:p>
            <a:pPr marL="292100" lvl="1" indent="0" algn="l" rtl="0">
              <a:lnSpc>
                <a:spcPct val="100000"/>
              </a:lnSpc>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a:p>
            <a:pPr marL="25400" lvl="0" indent="0" algn="l" rtl="0">
              <a:lnSpc>
                <a:spcPct val="100000"/>
              </a:lnSpc>
              <a:spcBef>
                <a:spcPts val="300"/>
              </a:spcBef>
              <a:spcAft>
                <a:spcPts val="0"/>
              </a:spcAft>
              <a:buSzPts val="1400"/>
              <a:buNone/>
            </a:pPr>
            <a:endParaRPr/>
          </a:p>
        </p:txBody>
      </p:sp>
      <p:pic>
        <p:nvPicPr>
          <p:cNvPr id="331" name="Google Shape;331;p46" descr="To keep up to date with all our work follow us on: &#10;Facebook: http://bit.ly/2NO50VV &#10;Twitter: http://bit.ly/2v7LjjQ &#10;Instagram: http://bit.ly/2Lq7rBd  &#10;or visit our website: http://bit.ly/2NIWTtK &#10; &#10;#ageuk" title="Digital Champions | Tea and Tech with Lauren &amp; Jean | Age UK">
            <a:hlinkClick r:id="rId4"/>
          </p:cNvPr>
          <p:cNvPicPr preferRelativeResize="0"/>
          <p:nvPr/>
        </p:nvPicPr>
        <p:blipFill>
          <a:blip r:embed="rId5">
            <a:alphaModFix/>
          </a:blip>
          <a:stretch>
            <a:fillRect/>
          </a:stretch>
        </p:blipFill>
        <p:spPr>
          <a:xfrm>
            <a:off x="2590200" y="1776375"/>
            <a:ext cx="3048000" cy="1714500"/>
          </a:xfrm>
          <a:prstGeom prst="rect">
            <a:avLst/>
          </a:prstGeom>
          <a:noFill/>
          <a:ln>
            <a:noFill/>
          </a:ln>
        </p:spPr>
      </p:pic>
      <p:sp>
        <p:nvSpPr>
          <p:cNvPr id="332" name="Google Shape;332;p46"/>
          <p:cNvSpPr txBox="1"/>
          <p:nvPr/>
        </p:nvSpPr>
        <p:spPr>
          <a:xfrm>
            <a:off x="2907775" y="3582125"/>
            <a:ext cx="3235500" cy="2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666666"/>
                </a:solidFill>
              </a:rPr>
              <a:t>Digital Championship</a:t>
            </a:r>
            <a:endParaRPr sz="1600">
              <a:solidFill>
                <a:srgbClr val="6666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36"/>
        <p:cNvGrpSpPr/>
        <p:nvPr/>
      </p:nvGrpSpPr>
      <p:grpSpPr>
        <a:xfrm>
          <a:off x="0" y="0"/>
          <a:ext cx="0" cy="0"/>
          <a:chOff x="0" y="0"/>
          <a:chExt cx="0" cy="0"/>
        </a:xfrm>
      </p:grpSpPr>
      <p:grpSp>
        <p:nvGrpSpPr>
          <p:cNvPr id="337" name="Google Shape;337;p47"/>
          <p:cNvGrpSpPr/>
          <p:nvPr/>
        </p:nvGrpSpPr>
        <p:grpSpPr>
          <a:xfrm>
            <a:off x="0" y="-72331"/>
            <a:ext cx="3153688" cy="5215831"/>
            <a:chOff x="0" y="-38100"/>
            <a:chExt cx="1661202" cy="2747433"/>
          </a:xfrm>
        </p:grpSpPr>
        <p:sp>
          <p:nvSpPr>
            <p:cNvPr id="338" name="Google Shape;338;p47"/>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339" name="Google Shape;339;p47"/>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sp>
        <p:nvSpPr>
          <p:cNvPr id="340" name="Google Shape;340;p4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41" name="Google Shape;341;p47"/>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342" name="Google Shape;342;p47"/>
          <p:cNvSpPr txBox="1"/>
          <p:nvPr/>
        </p:nvSpPr>
        <p:spPr>
          <a:xfrm>
            <a:off x="3326737" y="959983"/>
            <a:ext cx="5540537" cy="3619453"/>
          </a:xfrm>
          <a:prstGeom prst="rect">
            <a:avLst/>
          </a:prstGeom>
          <a:noFill/>
          <a:ln>
            <a:noFill/>
          </a:ln>
        </p:spPr>
        <p:txBody>
          <a:bodyPr spcFirstLastPara="1" wrap="square" lIns="0" tIns="0" rIns="0" bIns="0" anchor="t" anchorCtr="0">
            <a:spAutoFit/>
          </a:bodyPr>
          <a:lstStyle/>
          <a:p>
            <a:pPr marL="254000" marR="0" lvl="0" indent="-254000" algn="just" rtl="0">
              <a:lnSpc>
                <a:spcPct val="140011"/>
              </a:lnSpc>
              <a:spcBef>
                <a:spcPts val="0"/>
              </a:spcBef>
              <a:spcAft>
                <a:spcPts val="0"/>
              </a:spcAft>
              <a:buClr>
                <a:srgbClr val="FFFFFF"/>
              </a:buClr>
              <a:buSzPts val="1800"/>
              <a:buFont typeface="Arial"/>
              <a:buChar char="•"/>
            </a:pPr>
            <a:r>
              <a:rPr lang="de" sz="1400" b="0" i="0" u="none" strike="noStrike" cap="none">
                <a:solidFill>
                  <a:srgbClr val="FFFFFF"/>
                </a:solidFill>
                <a:latin typeface="Arial"/>
                <a:ea typeface="Arial"/>
                <a:cs typeface="Arial"/>
                <a:sym typeface="Arial"/>
              </a:rPr>
              <a:t>Having watched the video, reflect on:</a:t>
            </a:r>
            <a:endParaRPr sz="700"/>
          </a:p>
          <a:p>
            <a:pPr marL="254000" marR="0" lvl="0" indent="-1397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254000" marR="0" lvl="0" indent="-254000" algn="just" rtl="0">
              <a:lnSpc>
                <a:spcPct val="140011"/>
              </a:lnSpc>
              <a:spcBef>
                <a:spcPts val="0"/>
              </a:spcBef>
              <a:spcAft>
                <a:spcPts val="0"/>
              </a:spcAft>
              <a:buClr>
                <a:srgbClr val="FFFFFF"/>
              </a:buClr>
              <a:buSzPts val="1800"/>
              <a:buFont typeface="Arial"/>
              <a:buChar char="•"/>
            </a:pPr>
            <a:r>
              <a:rPr lang="de" sz="1400" b="0" i="0" u="none" strike="noStrike" cap="none">
                <a:solidFill>
                  <a:srgbClr val="FFFFFF"/>
                </a:solidFill>
                <a:latin typeface="Arial"/>
                <a:ea typeface="Arial"/>
                <a:cs typeface="Arial"/>
                <a:sym typeface="Arial"/>
              </a:rPr>
              <a:t>Why access to the internet is important to older persons in general?</a:t>
            </a:r>
            <a:endParaRPr sz="700"/>
          </a:p>
          <a:p>
            <a:pPr marL="254000" marR="0" lvl="0" indent="-1397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254000" marR="0" lvl="0" indent="-254000" algn="just" rtl="0">
              <a:lnSpc>
                <a:spcPct val="140011"/>
              </a:lnSpc>
              <a:spcBef>
                <a:spcPts val="0"/>
              </a:spcBef>
              <a:spcAft>
                <a:spcPts val="0"/>
              </a:spcAft>
              <a:buClr>
                <a:srgbClr val="FFFFFF"/>
              </a:buClr>
              <a:buSzPts val="1800"/>
              <a:buFont typeface="Arial"/>
              <a:buChar char="•"/>
            </a:pPr>
            <a:r>
              <a:rPr lang="de" sz="1400" b="0" i="0" u="none" strike="noStrike" cap="none">
                <a:solidFill>
                  <a:srgbClr val="FFFFFF"/>
                </a:solidFill>
                <a:latin typeface="Arial"/>
                <a:ea typeface="Arial"/>
                <a:cs typeface="Arial"/>
                <a:sym typeface="Arial"/>
              </a:rPr>
              <a:t>How can you as a carer support the older person to get connected to the internet?</a:t>
            </a:r>
            <a:endParaRPr sz="700"/>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p:txBody>
      </p:sp>
      <p:sp>
        <p:nvSpPr>
          <p:cNvPr id="343" name="Google Shape;343;p4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pic>
        <p:nvPicPr>
          <p:cNvPr id="344" name="Google Shape;344;p47"/>
          <p:cNvPicPr preferRelativeResize="0"/>
          <p:nvPr/>
        </p:nvPicPr>
        <p:blipFill rotWithShape="1">
          <a:blip r:embed="rId4">
            <a:alphaModFix/>
          </a:blip>
          <a:srcRect/>
          <a:stretch/>
        </p:blipFill>
        <p:spPr>
          <a:xfrm>
            <a:off x="92882" y="1223077"/>
            <a:ext cx="2967923" cy="29679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48"/>
        <p:cNvGrpSpPr/>
        <p:nvPr/>
      </p:nvGrpSpPr>
      <p:grpSpPr>
        <a:xfrm>
          <a:off x="0" y="0"/>
          <a:ext cx="0" cy="0"/>
          <a:chOff x="0" y="0"/>
          <a:chExt cx="0" cy="0"/>
        </a:xfrm>
      </p:grpSpPr>
      <p:sp>
        <p:nvSpPr>
          <p:cNvPr id="349" name="Google Shape;349;p48"/>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350" name="Google Shape;350;p48"/>
          <p:cNvGrpSpPr/>
          <p:nvPr/>
        </p:nvGrpSpPr>
        <p:grpSpPr>
          <a:xfrm>
            <a:off x="0" y="2983474"/>
            <a:ext cx="9144000" cy="2160026"/>
            <a:chOff x="0" y="-38100"/>
            <a:chExt cx="4816593" cy="1137791"/>
          </a:xfrm>
        </p:grpSpPr>
        <p:sp>
          <p:nvSpPr>
            <p:cNvPr id="351" name="Google Shape;351;p48"/>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352" name="Google Shape;352;p48"/>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cxnSp>
        <p:nvCxnSpPr>
          <p:cNvPr id="353" name="Google Shape;353;p48"/>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354" name="Google Shape;354;p48"/>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29"/>
            </a:stretch>
          </a:blipFill>
          <a:ln>
            <a:noFill/>
          </a:ln>
        </p:spPr>
      </p:sp>
      <p:grpSp>
        <p:nvGrpSpPr>
          <p:cNvPr id="355" name="Google Shape;355;p48"/>
          <p:cNvGrpSpPr/>
          <p:nvPr/>
        </p:nvGrpSpPr>
        <p:grpSpPr>
          <a:xfrm>
            <a:off x="1894726" y="3243330"/>
            <a:ext cx="5434499" cy="575334"/>
            <a:chOff x="0" y="0"/>
            <a:chExt cx="14491997" cy="1534226"/>
          </a:xfrm>
        </p:grpSpPr>
        <p:sp>
          <p:nvSpPr>
            <p:cNvPr id="356" name="Google Shape;356;p48"/>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357" name="Google Shape;357;p48"/>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358" name="Google Shape;358;p48"/>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359" name="Google Shape;359;p48"/>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360" name="Google Shape;360;p48"/>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361" name="Google Shape;361;p48"/>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rtl="0">
              <a:lnSpc>
                <a:spcPct val="140147"/>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sz="700" b="0" i="0" u="none" strike="noStrike" cap="none">
              <a:solidFill>
                <a:srgbClr val="000000"/>
              </a:solidFill>
              <a:latin typeface="Arial"/>
              <a:ea typeface="Arial"/>
              <a:cs typeface="Arial"/>
              <a:sym typeface="Arial"/>
            </a:endParaRPr>
          </a:p>
          <a:p>
            <a:pPr marL="0" marR="0" lvl="0" indent="0" algn="r" rtl="0">
              <a:lnSpc>
                <a:spcPct val="140061"/>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362" name="Google Shape;362;p48"/>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rtl="0">
              <a:lnSpc>
                <a:spcPct val="115000"/>
              </a:lnSpc>
              <a:spcBef>
                <a:spcPts val="200"/>
              </a:spcBef>
              <a:spcAft>
                <a:spcPts val="0"/>
              </a:spcAft>
              <a:buClr>
                <a:srgbClr val="000000"/>
              </a:buClr>
              <a:buSzPts val="1200"/>
              <a:buFont typeface="Arial"/>
              <a:buNone/>
            </a:pPr>
            <a:r>
              <a:rPr lang="de" sz="1200" b="0" i="0" u="none" strike="noStrike" cap="none">
                <a:solidFill>
                  <a:schemeClr val="lt1"/>
                </a:solidFill>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sz="1200" b="0" i="0" u="none" strike="noStrike" cap="none">
              <a:solidFill>
                <a:schemeClr val="lt1"/>
              </a:solidFill>
              <a:latin typeface="Arial"/>
              <a:ea typeface="Arial"/>
              <a:cs typeface="Arial"/>
              <a:sym typeface="Arial"/>
            </a:endParaRPr>
          </a:p>
          <a:p>
            <a:pPr marL="63500" marR="0" lvl="0" indent="0" algn="just" rtl="0">
              <a:lnSpc>
                <a:spcPct val="115000"/>
              </a:lnSpc>
              <a:spcBef>
                <a:spcPts val="2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63" name="Google Shape;363;p48"/>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67"/>
        <p:cNvGrpSpPr/>
        <p:nvPr/>
      </p:nvGrpSpPr>
      <p:grpSpPr>
        <a:xfrm>
          <a:off x="0" y="0"/>
          <a:ext cx="0" cy="0"/>
          <a:chOff x="0" y="0"/>
          <a:chExt cx="0" cy="0"/>
        </a:xfrm>
      </p:grpSpPr>
      <p:grpSp>
        <p:nvGrpSpPr>
          <p:cNvPr id="368" name="Google Shape;368;p49"/>
          <p:cNvGrpSpPr/>
          <p:nvPr/>
        </p:nvGrpSpPr>
        <p:grpSpPr>
          <a:xfrm>
            <a:off x="0" y="749144"/>
            <a:ext cx="9144059" cy="4394532"/>
            <a:chOff x="0" y="-38100"/>
            <a:chExt cx="4816592" cy="2314800"/>
          </a:xfrm>
        </p:grpSpPr>
        <p:sp>
          <p:nvSpPr>
            <p:cNvPr id="369" name="Google Shape;369;p4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70" name="Google Shape;370;p49"/>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71" name="Google Shape;371;p4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72" name="Google Shape;372;p49"/>
          <p:cNvSpPr/>
          <p:nvPr/>
        </p:nvSpPr>
        <p:spPr>
          <a:xfrm>
            <a:off x="7775248" y="3734746"/>
            <a:ext cx="1236871" cy="1205386"/>
          </a:xfrm>
          <a:custGeom>
            <a:avLst/>
            <a:gdLst/>
            <a:ahLst/>
            <a:cxnLst/>
            <a:rect l="l" t="t" r="r" b="b"/>
            <a:pathLst>
              <a:path w="2473741" h="2410773" extrusionOk="0">
                <a:moveTo>
                  <a:pt x="0" y="0"/>
                </a:moveTo>
                <a:lnTo>
                  <a:pt x="2473742" y="0"/>
                </a:lnTo>
                <a:lnTo>
                  <a:pt x="2473742" y="2410773"/>
                </a:lnTo>
                <a:lnTo>
                  <a:pt x="0" y="2410773"/>
                </a:lnTo>
                <a:lnTo>
                  <a:pt x="0" y="0"/>
                </a:lnTo>
                <a:close/>
              </a:path>
            </a:pathLst>
          </a:custGeom>
          <a:blipFill rotWithShape="1">
            <a:blip r:embed="rId4">
              <a:alphaModFix/>
            </a:blip>
            <a:stretch>
              <a:fillRect/>
            </a:stretch>
          </a:blipFill>
          <a:ln>
            <a:noFill/>
          </a:ln>
        </p:spPr>
      </p:sp>
      <p:sp>
        <p:nvSpPr>
          <p:cNvPr id="373" name="Google Shape;373;p49"/>
          <p:cNvSpPr txBox="1"/>
          <p:nvPr/>
        </p:nvSpPr>
        <p:spPr>
          <a:xfrm>
            <a:off x="514350" y="229406"/>
            <a:ext cx="7260900" cy="517065"/>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400" b="1" i="0" u="none" strike="noStrike" cap="none">
                <a:solidFill>
                  <a:srgbClr val="FFFFFF"/>
                </a:solidFill>
                <a:latin typeface="Gill Sans"/>
                <a:ea typeface="Gill Sans"/>
                <a:cs typeface="Gill Sans"/>
                <a:sym typeface="Gill Sans"/>
              </a:rPr>
              <a:t>References</a:t>
            </a:r>
            <a:endParaRPr sz="2400" b="0" i="0" u="none" strike="noStrike" cap="none">
              <a:solidFill>
                <a:srgbClr val="000000"/>
              </a:solidFill>
              <a:latin typeface="Arial"/>
              <a:ea typeface="Arial"/>
              <a:cs typeface="Arial"/>
              <a:sym typeface="Arial"/>
            </a:endParaRPr>
          </a:p>
        </p:txBody>
      </p:sp>
      <p:sp>
        <p:nvSpPr>
          <p:cNvPr id="374" name="Google Shape;374;p49"/>
          <p:cNvSpPr txBox="1"/>
          <p:nvPr/>
        </p:nvSpPr>
        <p:spPr>
          <a:xfrm>
            <a:off x="228600" y="1187115"/>
            <a:ext cx="5905500" cy="3162300"/>
          </a:xfrm>
          <a:prstGeom prst="rect">
            <a:avLst/>
          </a:prstGeom>
          <a:noFill/>
          <a:ln>
            <a:noFill/>
          </a:ln>
        </p:spPr>
        <p:txBody>
          <a:bodyPr spcFirstLastPara="1" wrap="square" lIns="45725" tIns="22850" rIns="45725" bIns="22850" anchor="t" anchorCtr="0">
            <a:normAutofit/>
          </a:bodyPr>
          <a:lstStyle/>
          <a:p>
            <a:pPr marL="63500" marR="0" lvl="0" indent="0" algn="l" rtl="0">
              <a:lnSpc>
                <a:spcPct val="100000"/>
              </a:lnSpc>
              <a:spcBef>
                <a:spcPts val="0"/>
              </a:spcBef>
              <a:spcAft>
                <a:spcPts val="0"/>
              </a:spcAft>
              <a:buNone/>
            </a:pPr>
            <a:r>
              <a:rPr lang="de" sz="1200" b="0" i="0" u="none" strike="noStrike" cap="none">
                <a:solidFill>
                  <a:srgbClr val="0070C0"/>
                </a:solidFill>
                <a:latin typeface="Arial"/>
                <a:ea typeface="Arial"/>
                <a:cs typeface="Arial"/>
                <a:sym typeface="Arial"/>
              </a:rPr>
              <a:t>Web Accessibility Initiative - </a:t>
            </a:r>
            <a:r>
              <a:rPr lang="de" sz="1200" b="0" i="1" u="none" strike="noStrike" cap="none">
                <a:solidFill>
                  <a:srgbClr val="0070C0"/>
                </a:solidFill>
                <a:latin typeface="Arial"/>
                <a:ea typeface="Arial"/>
                <a:cs typeface="Arial"/>
                <a:sym typeface="Arial"/>
              </a:rPr>
              <a:t>Strategies, standards, resources to make the Web accessible to people with disabilities</a:t>
            </a:r>
            <a:endParaRPr sz="1200" b="0" i="0" u="sng" strike="noStrike" cap="none">
              <a:solidFill>
                <a:schemeClr val="hlink"/>
              </a:solidFill>
              <a:latin typeface="Arial"/>
              <a:ea typeface="Arial"/>
              <a:cs typeface="Arial"/>
              <a:sym typeface="Arial"/>
              <a:hlinkClick r:id="rId5"/>
            </a:endParaRPr>
          </a:p>
          <a:p>
            <a:pPr marL="63500" marR="0" lvl="0" indent="0" algn="l" rtl="0">
              <a:lnSpc>
                <a:spcPct val="100000"/>
              </a:lnSpc>
              <a:spcBef>
                <a:spcPts val="0"/>
              </a:spcBef>
              <a:spcAft>
                <a:spcPts val="0"/>
              </a:spcAft>
              <a:buNone/>
            </a:pPr>
            <a:r>
              <a:rPr lang="de" sz="1200" b="0" i="0" u="sng" strike="noStrike" cap="none">
                <a:solidFill>
                  <a:schemeClr val="hlink"/>
                </a:solidFill>
                <a:latin typeface="Arial"/>
                <a:ea typeface="Arial"/>
                <a:cs typeface="Arial"/>
                <a:sym typeface="Arial"/>
                <a:hlinkClick r:id="rId5"/>
              </a:rPr>
              <a:t>https://www.w3.org/WAI/older-users/</a:t>
            </a:r>
            <a:r>
              <a:rPr lang="de" sz="1200" b="0" i="0" u="none" strike="noStrike" cap="none">
                <a:solidFill>
                  <a:srgbClr val="000000"/>
                </a:solidFill>
                <a:latin typeface="Arial"/>
                <a:ea typeface="Arial"/>
                <a:cs typeface="Arial"/>
                <a:sym typeface="Arial"/>
              </a:rPr>
              <a:t>  </a:t>
            </a:r>
            <a:endParaRPr sz="700"/>
          </a:p>
          <a:p>
            <a:pPr marL="6350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63500" marR="0" lvl="0" indent="0" algn="l" rtl="0">
              <a:lnSpc>
                <a:spcPct val="100000"/>
              </a:lnSpc>
              <a:spcBef>
                <a:spcPts val="0"/>
              </a:spcBef>
              <a:spcAft>
                <a:spcPts val="0"/>
              </a:spcAft>
              <a:buNone/>
            </a:pPr>
            <a:r>
              <a:rPr lang="de" sz="1200" b="0" i="0" u="none" strike="noStrike" cap="none">
                <a:solidFill>
                  <a:srgbClr val="0070C0"/>
                </a:solidFill>
                <a:latin typeface="Arial"/>
                <a:ea typeface="Arial"/>
                <a:cs typeface="Arial"/>
                <a:sym typeface="Arial"/>
              </a:rPr>
              <a:t>Web Accessibility Initiative - </a:t>
            </a:r>
            <a:r>
              <a:rPr lang="de" sz="1200" b="0" i="1" u="none" strike="noStrike" cap="none">
                <a:solidFill>
                  <a:srgbClr val="0070C0"/>
                </a:solidFill>
                <a:latin typeface="Arial"/>
                <a:ea typeface="Arial"/>
                <a:cs typeface="Arial"/>
                <a:sym typeface="Arial"/>
              </a:rPr>
              <a:t>Strategies, standards, resources to make the Web accessible to people with disabilities</a:t>
            </a:r>
            <a:endParaRPr sz="1200" b="0" i="0" u="sng" strike="noStrike" cap="none">
              <a:solidFill>
                <a:schemeClr val="hlink"/>
              </a:solidFill>
              <a:latin typeface="Arial"/>
              <a:ea typeface="Arial"/>
              <a:cs typeface="Arial"/>
              <a:sym typeface="Arial"/>
              <a:hlinkClick r:id="rId5"/>
            </a:endParaRPr>
          </a:p>
          <a:p>
            <a:pPr marL="63500" marR="0" lvl="0" indent="0" algn="l" rtl="0">
              <a:lnSpc>
                <a:spcPct val="100000"/>
              </a:lnSpc>
              <a:spcBef>
                <a:spcPts val="0"/>
              </a:spcBef>
              <a:spcAft>
                <a:spcPts val="0"/>
              </a:spcAft>
              <a:buNone/>
            </a:pPr>
            <a:r>
              <a:rPr lang="de" sz="1200" b="0" i="0" u="sng" strike="noStrike" cap="none">
                <a:solidFill>
                  <a:schemeClr val="hlink"/>
                </a:solidFill>
                <a:latin typeface="Arial"/>
                <a:ea typeface="Arial"/>
                <a:cs typeface="Arial"/>
                <a:sym typeface="Arial"/>
                <a:hlinkClick r:id="rId6"/>
              </a:rPr>
              <a:t>https://www.w3.org/WAI/fundamentals/accessibility-usability-inclusion/</a:t>
            </a:r>
            <a:r>
              <a:rPr lang="de" sz="1200" b="0" i="0" u="none" strike="noStrike" cap="none">
                <a:solidFill>
                  <a:srgbClr val="000000"/>
                </a:solidFill>
                <a:latin typeface="Arial"/>
                <a:ea typeface="Arial"/>
                <a:cs typeface="Arial"/>
                <a:sym typeface="Arial"/>
              </a:rPr>
              <a:t> </a:t>
            </a:r>
            <a:endParaRPr sz="700"/>
          </a:p>
          <a:p>
            <a:pPr marL="6350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63500" marR="0" lvl="0" indent="0" algn="l" rtl="0">
              <a:lnSpc>
                <a:spcPct val="100000"/>
              </a:lnSpc>
              <a:spcBef>
                <a:spcPts val="0"/>
              </a:spcBef>
              <a:spcAft>
                <a:spcPts val="0"/>
              </a:spcAft>
              <a:buNone/>
            </a:pPr>
            <a:r>
              <a:rPr lang="de" sz="1200" b="0" i="0" u="none" strike="noStrike" cap="none">
                <a:solidFill>
                  <a:srgbClr val="0070C0"/>
                </a:solidFill>
                <a:latin typeface="Arial"/>
                <a:ea typeface="Arial"/>
                <a:cs typeface="Arial"/>
                <a:sym typeface="Arial"/>
              </a:rPr>
              <a:t>WORLD TELECOMMUNICATION AND INFORMATION SOCIETY DAY--17 MAY 2022</a:t>
            </a:r>
            <a:endParaRPr sz="1200" b="0" i="0" u="none" strike="noStrike" cap="none">
              <a:solidFill>
                <a:srgbClr val="0070C0"/>
              </a:solidFill>
              <a:latin typeface="Arial"/>
              <a:ea typeface="Arial"/>
              <a:cs typeface="Arial"/>
              <a:sym typeface="Arial"/>
            </a:endParaRPr>
          </a:p>
          <a:p>
            <a:pPr marL="63500" marR="0" lvl="0" indent="0" algn="l" rtl="0">
              <a:lnSpc>
                <a:spcPct val="100000"/>
              </a:lnSpc>
              <a:spcBef>
                <a:spcPts val="0"/>
              </a:spcBef>
              <a:spcAft>
                <a:spcPts val="0"/>
              </a:spcAft>
              <a:buNone/>
            </a:pPr>
            <a:r>
              <a:rPr lang="de" sz="1200" b="0" i="0" u="sng" strike="noStrike" cap="none">
                <a:solidFill>
                  <a:schemeClr val="hlink"/>
                </a:solidFill>
                <a:latin typeface="Arial"/>
                <a:ea typeface="Arial"/>
                <a:cs typeface="Arial"/>
                <a:sym typeface="Arial"/>
                <a:hlinkClick r:id="rId7"/>
              </a:rPr>
              <a:t>https://www.un.org/en/un-chronicle/digital-technologies-can-help-older-persons-maintain-healthy-productive-lives</a:t>
            </a:r>
            <a:endParaRPr sz="1200" b="0" i="0" u="sng" strike="noStrike" cap="none">
              <a:solidFill>
                <a:srgbClr val="000000"/>
              </a:solidFill>
              <a:latin typeface="Arial"/>
              <a:ea typeface="Arial"/>
              <a:cs typeface="Arial"/>
              <a:sym typeface="Arial"/>
            </a:endParaRPr>
          </a:p>
          <a:p>
            <a:pPr marL="63500" marR="0" lvl="0" indent="0" algn="l" rtl="0">
              <a:lnSpc>
                <a:spcPct val="100000"/>
              </a:lnSpc>
              <a:spcBef>
                <a:spcPts val="0"/>
              </a:spcBef>
              <a:spcAft>
                <a:spcPts val="0"/>
              </a:spcAft>
              <a:buNone/>
            </a:pPr>
            <a:endParaRPr sz="1200" b="0" i="0" u="sng" strike="noStrike" cap="none">
              <a:solidFill>
                <a:srgbClr val="000000"/>
              </a:solidFill>
              <a:latin typeface="Arial"/>
              <a:ea typeface="Arial"/>
              <a:cs typeface="Arial"/>
              <a:sym typeface="Arial"/>
            </a:endParaRPr>
          </a:p>
          <a:p>
            <a:pPr marL="63500" marR="0" lvl="0" indent="0" algn="l" rtl="0">
              <a:lnSpc>
                <a:spcPct val="100000"/>
              </a:lnSpc>
              <a:spcBef>
                <a:spcPts val="0"/>
              </a:spcBef>
              <a:spcAft>
                <a:spcPts val="0"/>
              </a:spcAft>
              <a:buNone/>
            </a:pPr>
            <a:r>
              <a:rPr lang="de" sz="1200" b="0" i="0" u="none" strike="noStrike" cap="none">
                <a:solidFill>
                  <a:srgbClr val="0070C0"/>
                </a:solidFill>
                <a:latin typeface="Arial"/>
                <a:ea typeface="Arial"/>
                <a:cs typeface="Arial"/>
                <a:sym typeface="Arial"/>
              </a:rPr>
              <a:t>ITUPublications International Telecommunication Union - Ageing in a digital world – from vulnerable to valuable</a:t>
            </a:r>
            <a:endParaRPr sz="1200" b="0" i="0" u="sng" strike="noStrike" cap="none">
              <a:solidFill>
                <a:srgbClr val="0070C0"/>
              </a:solidFill>
              <a:latin typeface="Arial"/>
              <a:ea typeface="Arial"/>
              <a:cs typeface="Arial"/>
              <a:sym typeface="Arial"/>
            </a:endParaRPr>
          </a:p>
          <a:p>
            <a:pPr marL="63500" marR="0" lvl="0" indent="0" algn="l" rtl="0">
              <a:lnSpc>
                <a:spcPct val="100000"/>
              </a:lnSpc>
              <a:spcBef>
                <a:spcPts val="0"/>
              </a:spcBef>
              <a:spcAft>
                <a:spcPts val="0"/>
              </a:spcAft>
              <a:buNone/>
            </a:pPr>
            <a:r>
              <a:rPr lang="de" sz="1200" b="0" i="0" u="sng" strike="noStrike" cap="none">
                <a:solidFill>
                  <a:schemeClr val="hlink"/>
                </a:solidFill>
                <a:latin typeface="Arial"/>
                <a:ea typeface="Arial"/>
                <a:cs typeface="Arial"/>
                <a:sym typeface="Arial"/>
                <a:hlinkClick r:id="rId8"/>
              </a:rPr>
              <a:t>https://www.itu.int/dms_pub/itu-d/opb/phcb/D-PHCB-DIG_AGE-2021-PDF-E.pdf</a:t>
            </a:r>
            <a:r>
              <a:rPr lang="de" sz="1200" b="0" i="0" u="none" strike="noStrike" cap="none">
                <a:solidFill>
                  <a:srgbClr val="000000"/>
                </a:solidFill>
                <a:latin typeface="Arial"/>
                <a:ea typeface="Arial"/>
                <a:cs typeface="Arial"/>
                <a:sym typeface="Arial"/>
              </a:rPr>
              <a:t> </a:t>
            </a:r>
            <a:endParaRPr sz="700"/>
          </a:p>
          <a:p>
            <a:pPr marL="6350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6350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22"/>
        <p:cNvGrpSpPr/>
        <p:nvPr/>
      </p:nvGrpSpPr>
      <p:grpSpPr>
        <a:xfrm>
          <a:off x="0" y="0"/>
          <a:ext cx="0" cy="0"/>
          <a:chOff x="0" y="0"/>
          <a:chExt cx="0" cy="0"/>
        </a:xfrm>
      </p:grpSpPr>
      <p:grpSp>
        <p:nvGrpSpPr>
          <p:cNvPr id="123" name="Google Shape;123;p24"/>
          <p:cNvGrpSpPr/>
          <p:nvPr/>
        </p:nvGrpSpPr>
        <p:grpSpPr>
          <a:xfrm>
            <a:off x="1465235" y="781805"/>
            <a:ext cx="6213531" cy="3507559"/>
            <a:chOff x="0" y="-38100"/>
            <a:chExt cx="3272971" cy="1847603"/>
          </a:xfrm>
        </p:grpSpPr>
        <p:sp>
          <p:nvSpPr>
            <p:cNvPr id="124" name="Google Shape;124;p24"/>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25;p24"/>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26" name="Google Shape;126;p24"/>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195042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p:nvPr/>
        </p:nvSpPr>
        <p:spPr>
          <a:xfrm>
            <a:off x="5724939" y="0"/>
            <a:ext cx="3419061" cy="5143500"/>
          </a:xfrm>
          <a:prstGeom prst="rect">
            <a:avLst/>
          </a:prstGeom>
          <a:solidFill>
            <a:srgbClr val="339966">
              <a:alpha val="6549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128" name="Google Shape;128;p2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29" name="Google Shape;129;p24"/>
          <p:cNvSpPr txBox="1"/>
          <p:nvPr/>
        </p:nvSpPr>
        <p:spPr>
          <a:xfrm>
            <a:off x="325706" y="730449"/>
            <a:ext cx="4211054" cy="538589"/>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 sz="1600" b="1" i="0" u="none" strike="noStrike" cap="none">
                <a:solidFill>
                  <a:srgbClr val="FFC000"/>
                </a:solidFill>
                <a:latin typeface="Gill Sans"/>
                <a:ea typeface="Gill Sans"/>
                <a:cs typeface="Gill Sans"/>
                <a:sym typeface="Gill Sans"/>
              </a:rPr>
              <a:t>01 How to support older persons to use digital tools and technology </a:t>
            </a:r>
            <a:endParaRPr sz="1600" b="0" i="0" u="none" strike="noStrike" cap="none">
              <a:solidFill>
                <a:srgbClr val="FFC000"/>
              </a:solidFill>
              <a:latin typeface="Gill Sans"/>
              <a:ea typeface="Gill Sans"/>
              <a:cs typeface="Gill Sans"/>
              <a:sym typeface="Gill Sans"/>
            </a:endParaRPr>
          </a:p>
        </p:txBody>
      </p:sp>
      <p:sp>
        <p:nvSpPr>
          <p:cNvPr id="130" name="Google Shape;130;p24"/>
          <p:cNvSpPr txBox="1"/>
          <p:nvPr/>
        </p:nvSpPr>
        <p:spPr>
          <a:xfrm>
            <a:off x="325706" y="2588169"/>
            <a:ext cx="4693244" cy="538589"/>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 sz="1600" b="1" i="0" u="none" strike="noStrike" cap="none">
                <a:solidFill>
                  <a:srgbClr val="FFC000"/>
                </a:solidFill>
                <a:latin typeface="Gill Sans"/>
                <a:ea typeface="Gill Sans"/>
                <a:cs typeface="Gill Sans"/>
                <a:sym typeface="Gill Sans"/>
              </a:rPr>
              <a:t>02 Ability to self-manage and demonstrate digital tools as a carer</a:t>
            </a:r>
            <a:endParaRPr sz="1600" b="0" i="0" u="none" strike="noStrike" cap="none">
              <a:solidFill>
                <a:srgbClr val="FFC000"/>
              </a:solidFill>
              <a:latin typeface="Gill Sans"/>
              <a:ea typeface="Gill Sans"/>
              <a:cs typeface="Gill Sans"/>
              <a:sym typeface="Gill Sans"/>
            </a:endParaRPr>
          </a:p>
        </p:txBody>
      </p:sp>
      <p:sp>
        <p:nvSpPr>
          <p:cNvPr id="131" name="Google Shape;131;p24"/>
          <p:cNvSpPr txBox="1"/>
          <p:nvPr/>
        </p:nvSpPr>
        <p:spPr>
          <a:xfrm>
            <a:off x="549502" y="1381715"/>
            <a:ext cx="3531167" cy="969476"/>
          </a:xfrm>
          <a:prstGeom prst="rect">
            <a:avLst/>
          </a:prstGeom>
          <a:noFill/>
          <a:ln>
            <a:noFill/>
          </a:ln>
        </p:spPr>
        <p:txBody>
          <a:bodyPr spcFirstLastPara="1" wrap="square" lIns="45725" tIns="22850" rIns="45725" bIns="22850" anchor="t" anchorCtr="0">
            <a:spAutoFit/>
          </a:bodyPr>
          <a:lstStyle/>
          <a:p>
            <a:pPr marL="292100" marR="0" lvl="0" indent="-273050" algn="l" rtl="0">
              <a:lnSpc>
                <a:spcPct val="100000"/>
              </a:lnSpc>
              <a:spcBef>
                <a:spcPts val="0"/>
              </a:spcBef>
              <a:spcAft>
                <a:spcPts val="0"/>
              </a:spcAft>
              <a:buClr>
                <a:srgbClr val="000000"/>
              </a:buClr>
              <a:buSzPts val="1500"/>
              <a:buFont typeface="Arial"/>
              <a:buChar char="•"/>
            </a:pPr>
            <a:r>
              <a:rPr lang="de" sz="1000" b="0" i="0" u="none" strike="noStrike" cap="none">
                <a:solidFill>
                  <a:srgbClr val="000000"/>
                </a:solidFill>
                <a:latin typeface="Gill Sans"/>
                <a:ea typeface="Gill Sans"/>
                <a:cs typeface="Gill Sans"/>
                <a:sym typeface="Gill Sans"/>
              </a:rPr>
              <a:t>Motivation</a:t>
            </a:r>
            <a:endParaRPr sz="700"/>
          </a:p>
          <a:p>
            <a:pPr marL="292100" marR="0" lvl="0" indent="-273050" algn="l" rtl="0">
              <a:lnSpc>
                <a:spcPct val="100000"/>
              </a:lnSpc>
              <a:spcBef>
                <a:spcPts val="0"/>
              </a:spcBef>
              <a:spcAft>
                <a:spcPts val="0"/>
              </a:spcAft>
              <a:buClr>
                <a:srgbClr val="000000"/>
              </a:buClr>
              <a:buSzPts val="1500"/>
              <a:buFont typeface="Arial"/>
              <a:buChar char="•"/>
            </a:pPr>
            <a:r>
              <a:rPr lang="de" sz="1000" b="0" i="0" u="none" strike="noStrike" cap="none">
                <a:solidFill>
                  <a:srgbClr val="000000"/>
                </a:solidFill>
                <a:latin typeface="Gill Sans"/>
                <a:ea typeface="Gill Sans"/>
                <a:cs typeface="Gill Sans"/>
                <a:sym typeface="Gill Sans"/>
              </a:rPr>
              <a:t>Active listening </a:t>
            </a:r>
            <a:endParaRPr sz="700"/>
          </a:p>
          <a:p>
            <a:pPr marL="292100" marR="0" lvl="0" indent="-273050" algn="l" rtl="0">
              <a:lnSpc>
                <a:spcPct val="100000"/>
              </a:lnSpc>
              <a:spcBef>
                <a:spcPts val="0"/>
              </a:spcBef>
              <a:spcAft>
                <a:spcPts val="0"/>
              </a:spcAft>
              <a:buClr>
                <a:srgbClr val="000000"/>
              </a:buClr>
              <a:buSzPts val="1500"/>
              <a:buFont typeface="Arial"/>
              <a:buChar char="•"/>
            </a:pPr>
            <a:r>
              <a:rPr lang="de" sz="1000" b="0" i="0" u="none" strike="noStrike" cap="none">
                <a:solidFill>
                  <a:srgbClr val="000000"/>
                </a:solidFill>
                <a:latin typeface="Gill Sans"/>
                <a:ea typeface="Gill Sans"/>
                <a:cs typeface="Gill Sans"/>
                <a:sym typeface="Gill Sans"/>
              </a:rPr>
              <a:t>Positive feedback </a:t>
            </a:r>
            <a:endParaRPr sz="700"/>
          </a:p>
          <a:p>
            <a:pPr marL="292100" marR="0" lvl="0" indent="-273050" algn="l" rtl="0">
              <a:lnSpc>
                <a:spcPct val="100000"/>
              </a:lnSpc>
              <a:spcBef>
                <a:spcPts val="0"/>
              </a:spcBef>
              <a:spcAft>
                <a:spcPts val="0"/>
              </a:spcAft>
              <a:buClr>
                <a:srgbClr val="000000"/>
              </a:buClr>
              <a:buSzPts val="1500"/>
              <a:buFont typeface="Arial"/>
              <a:buChar char="•"/>
            </a:pPr>
            <a:r>
              <a:rPr lang="de" sz="1000" b="0" i="0" u="none" strike="noStrike" cap="none">
                <a:solidFill>
                  <a:srgbClr val="000000"/>
                </a:solidFill>
                <a:latin typeface="Gill Sans"/>
                <a:ea typeface="Gill Sans"/>
                <a:cs typeface="Gill Sans"/>
                <a:sym typeface="Gill Sans"/>
              </a:rPr>
              <a:t>Empathetic approach </a:t>
            </a:r>
            <a:endParaRPr sz="700"/>
          </a:p>
          <a:p>
            <a:pPr marL="292100" marR="0" lvl="0" indent="-273050" algn="l" rtl="0">
              <a:lnSpc>
                <a:spcPct val="100000"/>
              </a:lnSpc>
              <a:spcBef>
                <a:spcPts val="0"/>
              </a:spcBef>
              <a:spcAft>
                <a:spcPts val="0"/>
              </a:spcAft>
              <a:buClr>
                <a:srgbClr val="000000"/>
              </a:buClr>
              <a:buSzPts val="1500"/>
              <a:buFont typeface="Arial"/>
              <a:buChar char="•"/>
            </a:pPr>
            <a:r>
              <a:rPr lang="de" sz="1000" b="0" i="0" u="none" strike="noStrike" cap="none">
                <a:solidFill>
                  <a:srgbClr val="000000"/>
                </a:solidFill>
                <a:latin typeface="Gill Sans"/>
                <a:ea typeface="Gill Sans"/>
                <a:cs typeface="Gill Sans"/>
                <a:sym typeface="Gill Sans"/>
              </a:rPr>
              <a:t>Patience/speed </a:t>
            </a:r>
            <a:endParaRPr sz="700"/>
          </a:p>
          <a:p>
            <a:pPr marL="177800" marR="0" lvl="0" indent="-11430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Gill Sans"/>
              <a:ea typeface="Gill Sans"/>
              <a:cs typeface="Gill Sans"/>
              <a:sym typeface="Gill Sans"/>
            </a:endParaRPr>
          </a:p>
        </p:txBody>
      </p:sp>
      <p:sp>
        <p:nvSpPr>
          <p:cNvPr id="132" name="Google Shape;132;p24"/>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de" sz="3000" b="1" i="0" u="none" strike="noStrike" cap="none">
                <a:solidFill>
                  <a:schemeClr val="lt1"/>
                </a:solidFill>
                <a:latin typeface="Gill Sans"/>
                <a:ea typeface="Gill Sans"/>
                <a:cs typeface="Gill Sans"/>
                <a:sym typeface="Gill Sans"/>
              </a:rPr>
              <a:t>TABLE OF CONTENTS</a:t>
            </a:r>
            <a:endParaRPr sz="3000" b="1" i="0" u="none" strike="noStrike" cap="none">
              <a:solidFill>
                <a:schemeClr val="lt1"/>
              </a:solidFill>
              <a:latin typeface="Gill Sans"/>
              <a:ea typeface="Gill Sans"/>
              <a:cs typeface="Gill Sans"/>
              <a:sym typeface="Gill Sans"/>
            </a:endParaRPr>
          </a:p>
        </p:txBody>
      </p:sp>
      <p:sp>
        <p:nvSpPr>
          <p:cNvPr id="133" name="Google Shape;133;p24"/>
          <p:cNvSpPr txBox="1"/>
          <p:nvPr/>
        </p:nvSpPr>
        <p:spPr>
          <a:xfrm>
            <a:off x="549502" y="3281358"/>
            <a:ext cx="3531167" cy="1123365"/>
          </a:xfrm>
          <a:prstGeom prst="rect">
            <a:avLst/>
          </a:prstGeom>
          <a:noFill/>
          <a:ln>
            <a:noFill/>
          </a:ln>
        </p:spPr>
        <p:txBody>
          <a:bodyPr spcFirstLastPara="1" wrap="square" lIns="45725" tIns="22850" rIns="45725" bIns="22850" anchor="t" anchorCtr="0">
            <a:spAutoFit/>
          </a:bodyPr>
          <a:lstStyle/>
          <a:p>
            <a:pPr marL="292100" marR="0" lvl="0" indent="-292100" algn="l" rtl="0">
              <a:lnSpc>
                <a:spcPct val="100000"/>
              </a:lnSpc>
              <a:spcBef>
                <a:spcPts val="0"/>
              </a:spcBef>
              <a:spcAft>
                <a:spcPts val="0"/>
              </a:spcAft>
              <a:buClr>
                <a:srgbClr val="000000"/>
              </a:buClr>
              <a:buSzPts val="1800"/>
              <a:buFont typeface="Arial"/>
              <a:buChar char="•"/>
            </a:pPr>
            <a:r>
              <a:rPr lang="de" sz="1000" b="0" i="0" u="none" strike="noStrike" cap="none">
                <a:solidFill>
                  <a:srgbClr val="000000"/>
                </a:solidFill>
                <a:latin typeface="Gill Sans"/>
                <a:ea typeface="Gill Sans"/>
                <a:cs typeface="Gill Sans"/>
                <a:sym typeface="Gill Sans"/>
              </a:rPr>
              <a:t>Digital Literacy</a:t>
            </a:r>
            <a:endParaRPr sz="700"/>
          </a:p>
          <a:p>
            <a:pPr marL="292100" marR="0" lvl="0" indent="-292100" algn="l" rtl="0">
              <a:lnSpc>
                <a:spcPct val="100000"/>
              </a:lnSpc>
              <a:spcBef>
                <a:spcPts val="0"/>
              </a:spcBef>
              <a:spcAft>
                <a:spcPts val="0"/>
              </a:spcAft>
              <a:buClr>
                <a:srgbClr val="000000"/>
              </a:buClr>
              <a:buSzPts val="1800"/>
              <a:buFont typeface="Arial"/>
              <a:buChar char="•"/>
            </a:pPr>
            <a:r>
              <a:rPr lang="de" sz="1000" b="0" i="0" u="none" strike="noStrike" cap="none">
                <a:solidFill>
                  <a:srgbClr val="000000"/>
                </a:solidFill>
                <a:latin typeface="Gill Sans"/>
                <a:ea typeface="Gill Sans"/>
                <a:cs typeface="Gill Sans"/>
                <a:sym typeface="Gill Sans"/>
              </a:rPr>
              <a:t>Communication Skills</a:t>
            </a:r>
            <a:endParaRPr sz="700"/>
          </a:p>
          <a:p>
            <a:pPr marL="292100" marR="0" lvl="0" indent="-292100" algn="l" rtl="0">
              <a:lnSpc>
                <a:spcPct val="100000"/>
              </a:lnSpc>
              <a:spcBef>
                <a:spcPts val="0"/>
              </a:spcBef>
              <a:spcAft>
                <a:spcPts val="0"/>
              </a:spcAft>
              <a:buClr>
                <a:srgbClr val="000000"/>
              </a:buClr>
              <a:buSzPts val="1800"/>
              <a:buFont typeface="Arial"/>
              <a:buChar char="•"/>
            </a:pPr>
            <a:r>
              <a:rPr lang="de" sz="1000" b="0" i="0" u="none" strike="noStrike" cap="none">
                <a:solidFill>
                  <a:srgbClr val="000000"/>
                </a:solidFill>
                <a:latin typeface="Gill Sans"/>
                <a:ea typeface="Gill Sans"/>
                <a:cs typeface="Gill Sans"/>
                <a:sym typeface="Gill Sans"/>
              </a:rPr>
              <a:t>Remote Monitoring and Telehealth</a:t>
            </a:r>
            <a:endParaRPr sz="700"/>
          </a:p>
          <a:p>
            <a:pPr marL="292100" marR="0" lvl="0" indent="-292100" algn="l" rtl="0">
              <a:lnSpc>
                <a:spcPct val="100000"/>
              </a:lnSpc>
              <a:spcBef>
                <a:spcPts val="0"/>
              </a:spcBef>
              <a:spcAft>
                <a:spcPts val="0"/>
              </a:spcAft>
              <a:buClr>
                <a:srgbClr val="000000"/>
              </a:buClr>
              <a:buSzPts val="1800"/>
              <a:buFont typeface="Arial"/>
              <a:buChar char="•"/>
            </a:pPr>
            <a:r>
              <a:rPr lang="de" sz="1000" b="0" i="0" u="none" strike="noStrike" cap="none">
                <a:solidFill>
                  <a:srgbClr val="000000"/>
                </a:solidFill>
                <a:latin typeface="Gill Sans"/>
                <a:ea typeface="Gill Sans"/>
                <a:cs typeface="Gill Sans"/>
                <a:sym typeface="Gill Sans"/>
              </a:rPr>
              <a:t>Training and Continuous Learning</a:t>
            </a:r>
            <a:endParaRPr sz="700"/>
          </a:p>
          <a:p>
            <a:pPr marL="292100" marR="0" lvl="0" indent="-292100" algn="l" rtl="0">
              <a:lnSpc>
                <a:spcPct val="100000"/>
              </a:lnSpc>
              <a:spcBef>
                <a:spcPts val="0"/>
              </a:spcBef>
              <a:spcAft>
                <a:spcPts val="0"/>
              </a:spcAft>
              <a:buClr>
                <a:srgbClr val="000000"/>
              </a:buClr>
              <a:buSzPts val="1800"/>
              <a:buFont typeface="Arial"/>
              <a:buChar char="•"/>
            </a:pPr>
            <a:r>
              <a:rPr lang="de" sz="1000" b="0" i="0" u="none" strike="noStrike" cap="none">
                <a:solidFill>
                  <a:srgbClr val="000000"/>
                </a:solidFill>
                <a:latin typeface="Gill Sans"/>
                <a:ea typeface="Gill Sans"/>
                <a:cs typeface="Gill Sans"/>
                <a:sym typeface="Gill Sans"/>
              </a:rPr>
              <a:t>Adaptability and Problem-Solving</a:t>
            </a:r>
            <a:endParaRPr sz="700"/>
          </a:p>
          <a:p>
            <a:pPr marL="292100" marR="0" lvl="0" indent="-292100" algn="l" rtl="0">
              <a:lnSpc>
                <a:spcPct val="100000"/>
              </a:lnSpc>
              <a:spcBef>
                <a:spcPts val="0"/>
              </a:spcBef>
              <a:spcAft>
                <a:spcPts val="0"/>
              </a:spcAft>
              <a:buClr>
                <a:srgbClr val="000000"/>
              </a:buClr>
              <a:buSzPts val="1800"/>
              <a:buFont typeface="Arial"/>
              <a:buChar char="•"/>
            </a:pPr>
            <a:r>
              <a:rPr lang="de" sz="1000" b="0" i="0" u="none" strike="noStrike" cap="none">
                <a:solidFill>
                  <a:srgbClr val="000000"/>
                </a:solidFill>
                <a:latin typeface="Gill Sans"/>
                <a:ea typeface="Gill Sans"/>
                <a:cs typeface="Gill Sans"/>
                <a:sym typeface="Gill Sans"/>
              </a:rPr>
              <a:t>Client and Family Education</a:t>
            </a:r>
            <a:endParaRPr sz="700"/>
          </a:p>
          <a:p>
            <a:pPr marL="177800" marR="0" lvl="0" indent="-11430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Gill Sans"/>
              <a:ea typeface="Gill Sans"/>
              <a:cs typeface="Gill Sans"/>
              <a:sym typeface="Gill Sans"/>
            </a:endParaRPr>
          </a:p>
        </p:txBody>
      </p:sp>
      <p:sp>
        <p:nvSpPr>
          <p:cNvPr id="134" name="Google Shape;134;p2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de"/>
              <a:t>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30"/>
        <p:cNvGrpSpPr/>
        <p:nvPr/>
      </p:nvGrpSpPr>
      <p:grpSpPr>
        <a:xfrm>
          <a:off x="0" y="0"/>
          <a:ext cx="0" cy="0"/>
          <a:chOff x="0" y="0"/>
          <a:chExt cx="0" cy="0"/>
        </a:xfrm>
      </p:grpSpPr>
      <p:sp>
        <p:nvSpPr>
          <p:cNvPr id="131" name="Google Shape;131;p25"/>
          <p:cNvSpPr txBox="1"/>
          <p:nvPr/>
        </p:nvSpPr>
        <p:spPr>
          <a:xfrm>
            <a:off x="859007" y="1422809"/>
            <a:ext cx="7404150" cy="2769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Supporting clients in digital tool use</a:t>
            </a: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32" name="Google Shape;132;p25"/>
          <p:cNvSpPr txBox="1"/>
          <p:nvPr/>
        </p:nvSpPr>
        <p:spPr>
          <a:xfrm>
            <a:off x="4125069" y="751038"/>
            <a:ext cx="893850"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Module 4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33;p25"/>
          <p:cNvSpPr txBox="1"/>
          <p:nvPr/>
        </p:nvSpPr>
        <p:spPr>
          <a:xfrm>
            <a:off x="4272856" y="2226945"/>
            <a:ext cx="598350"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2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34;p25"/>
          <p:cNvSpPr txBox="1"/>
          <p:nvPr/>
        </p:nvSpPr>
        <p:spPr>
          <a:xfrm>
            <a:off x="869893" y="2935831"/>
            <a:ext cx="7404150"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FFFFFF"/>
                </a:solidFill>
                <a:effectLst/>
                <a:uLnTx/>
                <a:uFillTx/>
                <a:latin typeface="Gill Sans"/>
                <a:ea typeface="Gill Sans"/>
                <a:cs typeface="Gill Sans"/>
                <a:sym typeface="Gill Sans"/>
              </a:rPr>
              <a:t>Creating a digital mind map &amp; brainstorm</a:t>
            </a: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de" sz="2700" b="0" i="0" u="none" strike="noStrike" kern="0" cap="none" spc="0" normalizeH="0" baseline="0" noProof="0">
                <a:ln>
                  <a:noFill/>
                </a:ln>
                <a:solidFill>
                  <a:srgbClr val="000000"/>
                </a:solidFill>
                <a:effectLst/>
                <a:uLnTx/>
                <a:uFillTx/>
                <a:latin typeface="Arial"/>
                <a:ea typeface="Arial"/>
                <a:cs typeface="Arial"/>
                <a:sym typeface="Arial"/>
              </a:rPr>
              <a:t/>
            </a:r>
            <a:br>
              <a:rPr kumimoji="0" lang="de" sz="2700" b="0" i="0" u="none" strike="noStrike" kern="0" cap="none" spc="0" normalizeH="0" baseline="0" noProof="0">
                <a:ln>
                  <a:noFill/>
                </a:ln>
                <a:solidFill>
                  <a:srgbClr val="000000"/>
                </a:solidFill>
                <a:effectLst/>
                <a:uLnTx/>
                <a:uFillTx/>
                <a:latin typeface="Arial"/>
                <a:ea typeface="Arial"/>
                <a:cs typeface="Arial"/>
                <a:sym typeface="Arial"/>
              </a:rPr>
            </a:b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10629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p:nvPr/>
        </p:nvSpPr>
        <p:spPr>
          <a:xfrm>
            <a:off x="5724939" y="0"/>
            <a:ext cx="3419061" cy="5143500"/>
          </a:xfrm>
          <a:prstGeom prst="rect">
            <a:avLst/>
          </a:prstGeom>
          <a:solidFill>
            <a:srgbClr val="339966">
              <a:alpha val="65490"/>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0" name="Google Shape;140;p2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41" name="Google Shape;141;p26"/>
          <p:cNvSpPr txBox="1"/>
          <p:nvPr/>
        </p:nvSpPr>
        <p:spPr>
          <a:xfrm>
            <a:off x="276206" y="334499"/>
            <a:ext cx="4211100" cy="7851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How to consider older persons learning conditions when organising training in the use of digital tools</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42" name="Google Shape;142;p26"/>
          <p:cNvSpPr txBox="1"/>
          <p:nvPr/>
        </p:nvSpPr>
        <p:spPr>
          <a:xfrm>
            <a:off x="325706" y="2318096"/>
            <a:ext cx="4693200" cy="7851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How to select the digital tools that best meet the older persons’ learning needs and improve their quality of life  </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43" name="Google Shape;143;p26"/>
          <p:cNvSpPr txBox="1"/>
          <p:nvPr/>
        </p:nvSpPr>
        <p:spPr>
          <a:xfrm>
            <a:off x="425778" y="1119599"/>
            <a:ext cx="3531300" cy="1123500"/>
          </a:xfrm>
          <a:prstGeom prst="rect">
            <a:avLst/>
          </a:prstGeom>
          <a:noFill/>
          <a:ln>
            <a:noFill/>
          </a:ln>
        </p:spPr>
        <p:txBody>
          <a:bodyPr spcFirstLastPara="1" wrap="square" lIns="45725" tIns="22850" rIns="45725" bIns="22850" anchor="t" anchorCtr="0">
            <a:spAutoFit/>
          </a:bodyPr>
          <a:lstStyle/>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Assess Digital Literacy Levels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Create a Comfortable Learning Environment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Use Age-Appropriate Technology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Provide Clear Instructions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Allow for Hands-On Practice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Be Patient and Supportive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144" name="Google Shape;144;p26"/>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45" name="Google Shape;145;p26"/>
          <p:cNvSpPr txBox="1"/>
          <p:nvPr/>
        </p:nvSpPr>
        <p:spPr>
          <a:xfrm>
            <a:off x="568078" y="3267073"/>
            <a:ext cx="3531300" cy="1123500"/>
          </a:xfrm>
          <a:prstGeom prst="rect">
            <a:avLst/>
          </a:prstGeom>
          <a:noFill/>
          <a:ln>
            <a:noFill/>
          </a:ln>
        </p:spPr>
        <p:txBody>
          <a:bodyPr spcFirstLastPara="1" wrap="square" lIns="45725" tIns="22850" rIns="45725" bIns="22850" anchor="t" anchorCtr="0">
            <a:spAutoFit/>
          </a:bodyPr>
          <a:lstStyle/>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User-Friendly Interface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Accessibility Features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Relevance to Interests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Social Connectivity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Health and Wellness Apps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Remote Monitoring Devices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146" name="Google Shape;146;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ar</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09811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50"/>
        <p:cNvGrpSpPr/>
        <p:nvPr/>
      </p:nvGrpSpPr>
      <p:grpSpPr>
        <a:xfrm>
          <a:off x="0" y="0"/>
          <a:ext cx="0" cy="0"/>
          <a:chOff x="0" y="0"/>
          <a:chExt cx="0" cy="0"/>
        </a:xfrm>
      </p:grpSpPr>
      <p:grpSp>
        <p:nvGrpSpPr>
          <p:cNvPr id="151" name="Google Shape;151;p27"/>
          <p:cNvGrpSpPr/>
          <p:nvPr/>
        </p:nvGrpSpPr>
        <p:grpSpPr>
          <a:xfrm>
            <a:off x="0" y="751012"/>
            <a:ext cx="9144000" cy="4394356"/>
            <a:chOff x="0" y="-38100"/>
            <a:chExt cx="4816593" cy="2314722"/>
          </a:xfrm>
        </p:grpSpPr>
        <p:sp>
          <p:nvSpPr>
            <p:cNvPr id="152" name="Google Shape;152;p2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53" name="Google Shape;153;p2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54" name="Google Shape;154;p2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55" name="Google Shape;155;p27"/>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Learning conditions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56" name="Google Shape;156;p27"/>
          <p:cNvSpPr txBox="1"/>
          <p:nvPr/>
        </p:nvSpPr>
        <p:spPr>
          <a:xfrm>
            <a:off x="248730" y="2332715"/>
            <a:ext cx="6704415" cy="2077472"/>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How to consider older persons’ learning conditions when organising training in the use of digital tools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27"/>
          <p:cNvSpPr txBox="1"/>
          <p:nvPr/>
        </p:nvSpPr>
        <p:spPr>
          <a:xfrm>
            <a:off x="6126616" y="214365"/>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158" name="Google Shape;158;p2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22059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62"/>
        <p:cNvGrpSpPr/>
        <p:nvPr/>
      </p:nvGrpSpPr>
      <p:grpSpPr>
        <a:xfrm>
          <a:off x="0" y="0"/>
          <a:ext cx="0" cy="0"/>
          <a:chOff x="0" y="0"/>
          <a:chExt cx="0" cy="0"/>
        </a:xfrm>
      </p:grpSpPr>
      <p:grpSp>
        <p:nvGrpSpPr>
          <p:cNvPr id="163" name="Google Shape;163;p28"/>
          <p:cNvGrpSpPr/>
          <p:nvPr/>
        </p:nvGrpSpPr>
        <p:grpSpPr>
          <a:xfrm>
            <a:off x="0" y="749145"/>
            <a:ext cx="9144000" cy="4394356"/>
            <a:chOff x="0" y="-38100"/>
            <a:chExt cx="4816593" cy="2314722"/>
          </a:xfrm>
        </p:grpSpPr>
        <p:sp>
          <p:nvSpPr>
            <p:cNvPr id="164" name="Google Shape;164;p2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65" name="Google Shape;165;p2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66" name="Google Shape;166;p2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67" name="Google Shape;167;p28"/>
          <p:cNvSpPr txBox="1"/>
          <p:nvPr/>
        </p:nvSpPr>
        <p:spPr>
          <a:xfrm>
            <a:off x="3477788" y="1050621"/>
            <a:ext cx="5151900" cy="4488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When organising training for older persons in the use of digital tools, it is important to consider their unique learning conditions and needs.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Following key factors should be considered</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Assess Digital Literacy Levels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Create a Comfortable Learning Environment</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Use Age-Appropriate Technology</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Provide Clear Instructions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Allow for Hands-On Practice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Be Patient and Supportive</a:t>
            </a:r>
            <a:endParaRPr kumimoji="0" sz="16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168;p28"/>
          <p:cNvSpPr/>
          <p:nvPr/>
        </p:nvSpPr>
        <p:spPr>
          <a:xfrm>
            <a:off x="7775249" y="4322025"/>
            <a:ext cx="713432" cy="727532"/>
          </a:xfrm>
          <a:custGeom>
            <a:avLst/>
            <a:gdLst/>
            <a:ahLst/>
            <a:cxnLst/>
            <a:rect l="l" t="t" r="r" b="b"/>
            <a:pathLst>
              <a:path w="2473741" h="2410773" extrusionOk="0">
                <a:moveTo>
                  <a:pt x="0" y="0"/>
                </a:moveTo>
                <a:lnTo>
                  <a:pt x="2473742" y="0"/>
                </a:lnTo>
                <a:lnTo>
                  <a:pt x="2473742" y="2410773"/>
                </a:lnTo>
                <a:lnTo>
                  <a:pt x="0" y="2410773"/>
                </a:lnTo>
                <a:lnTo>
                  <a:pt x="0" y="0"/>
                </a:lnTo>
                <a:close/>
              </a:path>
            </a:pathLst>
          </a:custGeom>
          <a:blipFill rotWithShape="1">
            <a:blip r:embed="rId4">
              <a:alphaModFix/>
            </a:blip>
            <a:stretch>
              <a:fillRect/>
            </a:stretch>
          </a:blipFill>
          <a:ln>
            <a:noFill/>
          </a:ln>
        </p:spPr>
      </p:sp>
      <p:sp>
        <p:nvSpPr>
          <p:cNvPr id="169" name="Google Shape;169;p28"/>
          <p:cNvSpPr txBox="1"/>
          <p:nvPr/>
        </p:nvSpPr>
        <p:spPr>
          <a:xfrm>
            <a:off x="514350" y="44923"/>
            <a:ext cx="7260900" cy="7755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1800" b="1" i="0" u="none" strike="noStrike" kern="0" cap="none" spc="0" normalizeH="0" baseline="0" noProof="0">
                <a:ln>
                  <a:noFill/>
                </a:ln>
                <a:solidFill>
                  <a:srgbClr val="FFFFFF"/>
                </a:solidFill>
                <a:effectLst/>
                <a:uLnTx/>
                <a:uFillTx/>
                <a:latin typeface="Gill Sans"/>
                <a:ea typeface="Gill Sans"/>
                <a:cs typeface="Gill Sans"/>
                <a:sym typeface="Gill Sans"/>
              </a:rPr>
              <a:t>How to consider older persons’ learning conditions when organising training in the use of digital tools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70" name="Google Shape;170;p28" descr="Online, Web, Statistikker, Data"/>
          <p:cNvPicPr preferRelativeResize="0"/>
          <p:nvPr/>
        </p:nvPicPr>
        <p:blipFill rotWithShape="1">
          <a:blip r:embed="rId5">
            <a:alphaModFix/>
          </a:blip>
          <a:srcRect/>
          <a:stretch/>
        </p:blipFill>
        <p:spPr>
          <a:xfrm>
            <a:off x="337447" y="1524742"/>
            <a:ext cx="2802895" cy="2508940"/>
          </a:xfrm>
          <a:prstGeom prst="rect">
            <a:avLst/>
          </a:prstGeom>
          <a:noFill/>
          <a:ln>
            <a:noFill/>
          </a:ln>
        </p:spPr>
      </p:pic>
    </p:spTree>
    <p:extLst>
      <p:ext uri="{BB962C8B-B14F-4D97-AF65-F5344CB8AC3E}">
        <p14:creationId xmlns:p14="http://schemas.microsoft.com/office/powerpoint/2010/main" val="345334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p:nvPr/>
        </p:nvSpPr>
        <p:spPr>
          <a:xfrm>
            <a:off x="514350" y="1104996"/>
            <a:ext cx="7616100" cy="31587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5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Before designing the training program, you will need to assess the digital literacy levels of the older persons </a:t>
            </a:r>
            <a:r>
              <a:rPr kumimoji="0" lang="de" sz="1200" b="0" i="0" u="none" strike="noStrike" kern="0" cap="none" spc="0" normalizeH="0" baseline="0" noProof="0">
                <a:ln>
                  <a:noFill/>
                </a:ln>
                <a:solidFill>
                  <a:srgbClr val="666666"/>
                </a:solidFill>
                <a:effectLst/>
                <a:uLnTx/>
                <a:uFillTx/>
                <a:latin typeface="Arial"/>
                <a:ea typeface="Arial"/>
                <a:cs typeface="Arial"/>
                <a:sym typeface="Arial"/>
              </a:rPr>
              <a:t>(their digital knowledge and skills)</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The assessment can be done in a very practical way by asking </a:t>
            </a:r>
            <a:r>
              <a:rPr kumimoji="0" lang="de" sz="1800" b="0" i="1" u="none" strike="noStrike" kern="0" cap="none" spc="0" normalizeH="0" baseline="0" noProof="0">
                <a:ln>
                  <a:noFill/>
                </a:ln>
                <a:solidFill>
                  <a:srgbClr val="666666"/>
                </a:solidFill>
                <a:effectLst/>
                <a:uLnTx/>
                <a:uFillTx/>
                <a:latin typeface="Arial"/>
                <a:ea typeface="Arial"/>
                <a:cs typeface="Arial"/>
                <a:sym typeface="Arial"/>
              </a:rPr>
              <a:t>what it is that challenges the older person in terms of using digital tools</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This will help you tailor the training to their specific needs and ensure that the content is neither too basic nor too advanced.</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176;p2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Assess Digital Literacy Levels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7" name="Google Shape;177;p2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589385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p:nvPr/>
        </p:nvSpPr>
        <p:spPr>
          <a:xfrm>
            <a:off x="514350" y="1104996"/>
            <a:ext cx="4789200" cy="35529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Ensure that the learning environment is comfortable and welcoming</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It is also important to ensure that factors such as noise do not interfere with training.</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8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Consider factors like seating arrangements, lighting, and temperature to make the space conducive to learning.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3" name="Google Shape;183;p3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Create a comfortable Learning Environment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4" name="Google Shape;184;p3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185" name="Google Shape;185;p30" descr="Bærbar, Kaffe, Notesbog, Pen, Briller"/>
          <p:cNvPicPr preferRelativeResize="0"/>
          <p:nvPr/>
        </p:nvPicPr>
        <p:blipFill rotWithShape="1">
          <a:blip r:embed="rId4">
            <a:alphaModFix/>
          </a:blip>
          <a:srcRect/>
          <a:stretch/>
        </p:blipFill>
        <p:spPr>
          <a:xfrm>
            <a:off x="5625993" y="1207968"/>
            <a:ext cx="3200400" cy="2132767"/>
          </a:xfrm>
          <a:prstGeom prst="rect">
            <a:avLst/>
          </a:prstGeom>
          <a:noFill/>
          <a:ln>
            <a:noFill/>
          </a:ln>
        </p:spPr>
      </p:pic>
    </p:spTree>
    <p:extLst>
      <p:ext uri="{BB962C8B-B14F-4D97-AF65-F5344CB8AC3E}">
        <p14:creationId xmlns:p14="http://schemas.microsoft.com/office/powerpoint/2010/main" val="2916933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p:nvPr/>
        </p:nvSpPr>
        <p:spPr>
          <a:xfrm>
            <a:off x="514350" y="1105000"/>
            <a:ext cx="6891000" cy="37683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Choose digital tools that are user-friendly and age-appropriate</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Touchscreen devices (Tablets/iPads) might be more intuitive for some elders, making it easier to navigate on the screen by swiping, rather than using a mouse for a PC/laptop.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Avoid complex interfaces (complicated websites or menus), at least in the beginning, and opt for tools with simple navigation using clear instructions.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1" name="Google Shape;191;p3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Use Age-Appropriate Technology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2" name="Google Shape;192;p3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455557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p:nvPr/>
        </p:nvSpPr>
        <p:spPr>
          <a:xfrm>
            <a:off x="514350" y="1105000"/>
            <a:ext cx="5170200" cy="32418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Clearly communicate instructions and provide step-by-step guidance. Be aware of the pace to allow the older person to ask questions.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Use plain language, avoid technical jargon, and repeat important information</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Consider using visuals or demonstrations to enhance understanding, but be sure not to overtake the learning experience.</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8" name="Google Shape;198;p3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Provide Clear Instructions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9" name="Google Shape;199;p3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00" name="Google Shape;200;p32" descr="Video-Konference, Tutorial, Tips"/>
          <p:cNvPicPr preferRelativeResize="0"/>
          <p:nvPr/>
        </p:nvPicPr>
        <p:blipFill rotWithShape="1">
          <a:blip r:embed="rId4">
            <a:alphaModFix/>
          </a:blip>
          <a:srcRect/>
          <a:stretch/>
        </p:blipFill>
        <p:spPr>
          <a:xfrm>
            <a:off x="5831937" y="1109625"/>
            <a:ext cx="3110467" cy="2072834"/>
          </a:xfrm>
          <a:prstGeom prst="rect">
            <a:avLst/>
          </a:prstGeom>
          <a:noFill/>
          <a:ln>
            <a:noFill/>
          </a:ln>
        </p:spPr>
      </p:pic>
    </p:spTree>
    <p:extLst>
      <p:ext uri="{BB962C8B-B14F-4D97-AF65-F5344CB8AC3E}">
        <p14:creationId xmlns:p14="http://schemas.microsoft.com/office/powerpoint/2010/main" val="2752575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p:nvPr/>
        </p:nvSpPr>
        <p:spPr>
          <a:xfrm>
            <a:off x="514350" y="1105000"/>
            <a:ext cx="5132100" cy="3380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Provide ample opportunities for hands-on practice. Repeated hands-on use of various digital tools is essential to feel comfortable using them.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Older persons often learn best through doing, so </a:t>
            </a:r>
            <a:r>
              <a:rPr kumimoji="0" lang="de" sz="1800" b="1" i="0" u="none" strike="noStrike" kern="0" cap="none" spc="0" normalizeH="0" baseline="0" noProof="0">
                <a:ln>
                  <a:noFill/>
                </a:ln>
                <a:solidFill>
                  <a:srgbClr val="339966"/>
                </a:solidFill>
                <a:effectLst/>
                <a:uLnTx/>
                <a:uFillTx/>
                <a:latin typeface="Arial"/>
                <a:cs typeface="Arial"/>
                <a:sym typeface="Arial"/>
              </a:rPr>
              <a:t>incorporating practical exercises will help reinforce their understanding of digital tools.</a:t>
            </a:r>
            <a:endParaRPr kumimoji="0" sz="700" b="1" i="0" u="none" strike="noStrike" kern="0" cap="none" spc="0" normalizeH="0" baseline="0" noProof="0">
              <a:ln>
                <a:noFill/>
              </a:ln>
              <a:solidFill>
                <a:srgbClr val="3399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Remember that the exercises should reflect the older persons’ level of digital literacy.</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206" name="Google Shape;206;p33"/>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Allow for Hands-On Practice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7" name="Google Shape;207;p3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08" name="Google Shape;208;p33" descr="Video Opkald, Videochat, Ide"/>
          <p:cNvPicPr preferRelativeResize="0"/>
          <p:nvPr/>
        </p:nvPicPr>
        <p:blipFill rotWithShape="1">
          <a:blip r:embed="rId4">
            <a:alphaModFix/>
          </a:blip>
          <a:srcRect/>
          <a:stretch/>
        </p:blipFill>
        <p:spPr>
          <a:xfrm>
            <a:off x="5748408" y="1166872"/>
            <a:ext cx="3144522" cy="2358391"/>
          </a:xfrm>
          <a:prstGeom prst="rect">
            <a:avLst/>
          </a:prstGeom>
          <a:noFill/>
          <a:ln>
            <a:noFill/>
          </a:ln>
        </p:spPr>
      </p:pic>
    </p:spTree>
    <p:extLst>
      <p:ext uri="{BB962C8B-B14F-4D97-AF65-F5344CB8AC3E}">
        <p14:creationId xmlns:p14="http://schemas.microsoft.com/office/powerpoint/2010/main" val="3067776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p:nvPr/>
        </p:nvSpPr>
        <p:spPr>
          <a:xfrm>
            <a:off x="514350" y="1105000"/>
            <a:ext cx="6891000" cy="26046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Understand that learning new technologies may take time, and seniors may need additional support and patience.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Offer one-on-one assistance when necessary</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and provide reassurance throughout the learning process. The inclusion of family members in the training can prove valuable for the older person in the longer term.</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214" name="Google Shape;214;p3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Be Patient and Supportive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5" name="Google Shape;215;p3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18536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38"/>
        <p:cNvGrpSpPr/>
        <p:nvPr/>
      </p:nvGrpSpPr>
      <p:grpSpPr>
        <a:xfrm>
          <a:off x="0" y="0"/>
          <a:ext cx="0" cy="0"/>
          <a:chOff x="0" y="0"/>
          <a:chExt cx="0" cy="0"/>
        </a:xfrm>
      </p:grpSpPr>
      <p:grpSp>
        <p:nvGrpSpPr>
          <p:cNvPr id="139" name="Google Shape;139;p25"/>
          <p:cNvGrpSpPr/>
          <p:nvPr/>
        </p:nvGrpSpPr>
        <p:grpSpPr>
          <a:xfrm>
            <a:off x="0" y="749145"/>
            <a:ext cx="9144000" cy="4394356"/>
            <a:chOff x="0" y="-38100"/>
            <a:chExt cx="4816593" cy="2314722"/>
          </a:xfrm>
        </p:grpSpPr>
        <p:sp>
          <p:nvSpPr>
            <p:cNvPr id="140" name="Google Shape;140;p2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41" name="Google Shape;141;p2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rgbClr val="000000"/>
                </a:solidFill>
                <a:latin typeface="Calibri"/>
                <a:ea typeface="Calibri"/>
                <a:cs typeface="Calibri"/>
                <a:sym typeface="Calibri"/>
              </a:endParaRPr>
            </a:p>
          </p:txBody>
        </p:sp>
      </p:grpSp>
      <p:sp>
        <p:nvSpPr>
          <p:cNvPr id="142" name="Google Shape;142;p2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43" name="Google Shape;143;p25"/>
          <p:cNvSpPr txBox="1"/>
          <p:nvPr/>
        </p:nvSpPr>
        <p:spPr>
          <a:xfrm>
            <a:off x="454192" y="144674"/>
            <a:ext cx="7260900" cy="38490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a:solidFill>
                  <a:srgbClr val="FFFFFF"/>
                </a:solidFill>
                <a:latin typeface="Gill Sans"/>
                <a:ea typeface="Gill Sans"/>
                <a:cs typeface="Gill Sans"/>
                <a:sym typeface="Gill Sans"/>
              </a:rPr>
              <a:t>Supporting older people in digital tools use</a:t>
            </a:r>
            <a:endParaRPr sz="700" b="0" i="0" u="none" strike="noStrike" cap="none">
              <a:solidFill>
                <a:srgbClr val="000000"/>
              </a:solidFill>
              <a:latin typeface="Arial"/>
              <a:ea typeface="Arial"/>
              <a:cs typeface="Arial"/>
              <a:sym typeface="Arial"/>
            </a:endParaRPr>
          </a:p>
        </p:txBody>
      </p:sp>
      <p:sp>
        <p:nvSpPr>
          <p:cNvPr id="144" name="Google Shape;144;p25"/>
          <p:cNvSpPr txBox="1"/>
          <p:nvPr/>
        </p:nvSpPr>
        <p:spPr>
          <a:xfrm>
            <a:off x="732435" y="2159119"/>
            <a:ext cx="6704400" cy="1277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4000" b="1">
                <a:solidFill>
                  <a:srgbClr val="595959"/>
                </a:solidFill>
                <a:latin typeface="Gill Sans"/>
                <a:ea typeface="Gill Sans"/>
                <a:cs typeface="Gill Sans"/>
                <a:sym typeface="Gill Sans"/>
              </a:rPr>
              <a:t>How to support older people to use digital tools</a:t>
            </a:r>
            <a:endParaRPr sz="4000" b="0" i="0" u="none" strike="noStrike" cap="none">
              <a:solidFill>
                <a:srgbClr val="595959"/>
              </a:solidFill>
              <a:latin typeface="Gill Sans"/>
              <a:ea typeface="Gill Sans"/>
              <a:cs typeface="Gill Sans"/>
              <a:sym typeface="Gill Sans"/>
            </a:endParaRPr>
          </a:p>
        </p:txBody>
      </p:sp>
      <p:sp>
        <p:nvSpPr>
          <p:cNvPr id="145" name="Google Shape;145;p25"/>
          <p:cNvSpPr txBox="1"/>
          <p:nvPr/>
        </p:nvSpPr>
        <p:spPr>
          <a:xfrm>
            <a:off x="6405846" y="-132058"/>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5700"/>
              <a:buFont typeface="Arial"/>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
        <p:nvSpPr>
          <p:cNvPr id="146" name="Google Shape;146;p2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19"/>
        <p:cNvGrpSpPr/>
        <p:nvPr/>
      </p:nvGrpSpPr>
      <p:grpSpPr>
        <a:xfrm>
          <a:off x="0" y="0"/>
          <a:ext cx="0" cy="0"/>
          <a:chOff x="0" y="0"/>
          <a:chExt cx="0" cy="0"/>
        </a:xfrm>
      </p:grpSpPr>
      <p:grpSp>
        <p:nvGrpSpPr>
          <p:cNvPr id="220" name="Google Shape;220;p35"/>
          <p:cNvGrpSpPr/>
          <p:nvPr/>
        </p:nvGrpSpPr>
        <p:grpSpPr>
          <a:xfrm>
            <a:off x="0" y="751012"/>
            <a:ext cx="9144000" cy="4394356"/>
            <a:chOff x="0" y="-38100"/>
            <a:chExt cx="4816593" cy="2314722"/>
          </a:xfrm>
        </p:grpSpPr>
        <p:sp>
          <p:nvSpPr>
            <p:cNvPr id="221" name="Google Shape;221;p3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22" name="Google Shape;222;p3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23" name="Google Shape;223;p3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4" name="Google Shape;224;p35"/>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Selecting appropriate digital tools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5" name="Google Shape;225;p35"/>
          <p:cNvSpPr txBox="1"/>
          <p:nvPr/>
        </p:nvSpPr>
        <p:spPr>
          <a:xfrm>
            <a:off x="248730" y="2332715"/>
            <a:ext cx="6704415" cy="2077472"/>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How to select the digital tools that best meet the older persons’ learning needs and improve their quality of life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35"/>
          <p:cNvSpPr txBox="1"/>
          <p:nvPr/>
        </p:nvSpPr>
        <p:spPr>
          <a:xfrm>
            <a:off x="6126616" y="214365"/>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27" name="Google Shape;227;p3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92715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31"/>
        <p:cNvGrpSpPr/>
        <p:nvPr/>
      </p:nvGrpSpPr>
      <p:grpSpPr>
        <a:xfrm>
          <a:off x="0" y="0"/>
          <a:ext cx="0" cy="0"/>
          <a:chOff x="0" y="0"/>
          <a:chExt cx="0" cy="0"/>
        </a:xfrm>
      </p:grpSpPr>
      <p:grpSp>
        <p:nvGrpSpPr>
          <p:cNvPr id="232" name="Google Shape;232;p36"/>
          <p:cNvGrpSpPr/>
          <p:nvPr/>
        </p:nvGrpSpPr>
        <p:grpSpPr>
          <a:xfrm>
            <a:off x="0" y="749144"/>
            <a:ext cx="9144059" cy="4394532"/>
            <a:chOff x="0" y="-38100"/>
            <a:chExt cx="4816592" cy="2314800"/>
          </a:xfrm>
        </p:grpSpPr>
        <p:sp>
          <p:nvSpPr>
            <p:cNvPr id="233" name="Google Shape;233;p3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34" name="Google Shape;234;p36"/>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35" name="Google Shape;235;p3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36" name="Google Shape;236;p36"/>
          <p:cNvSpPr txBox="1"/>
          <p:nvPr/>
        </p:nvSpPr>
        <p:spPr>
          <a:xfrm>
            <a:off x="3477788" y="962390"/>
            <a:ext cx="5151900" cy="6317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Selecting digital tools for older persons to enhance their learning and improve their quality of life requires careful consideration of their specific needs, preferences, and abilities. </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Following should be considered:</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User-Friendly Interface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Accessibility Features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Relevance to Interests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Social Connectivity</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Health and Wellness Apps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Remote Monitoring Devices</a:t>
            </a:r>
            <a:endParaRPr kumimoji="0" sz="16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7" name="Google Shape;237;p36"/>
          <p:cNvSpPr txBox="1"/>
          <p:nvPr/>
        </p:nvSpPr>
        <p:spPr>
          <a:xfrm>
            <a:off x="514350" y="68986"/>
            <a:ext cx="7260900" cy="68942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1600" b="1" i="0" u="none" strike="noStrike" kern="0" cap="none" spc="0" normalizeH="0" baseline="0" noProof="0">
                <a:ln>
                  <a:noFill/>
                </a:ln>
                <a:solidFill>
                  <a:srgbClr val="FFFFFF"/>
                </a:solidFill>
                <a:effectLst/>
                <a:uLnTx/>
                <a:uFillTx/>
                <a:latin typeface="Gill Sans"/>
                <a:ea typeface="Gill Sans"/>
                <a:cs typeface="Gill Sans"/>
                <a:sym typeface="Gill Sans"/>
              </a:rPr>
              <a:t>How to select the digital tools that best meet the older persons’ learning needs and improve their quality of life</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38" name="Google Shape;238;p36" descr="Skyen, Sky, Enhed, Data, Medier, Digital"/>
          <p:cNvPicPr preferRelativeResize="0"/>
          <p:nvPr/>
        </p:nvPicPr>
        <p:blipFill rotWithShape="1">
          <a:blip r:embed="rId4">
            <a:alphaModFix/>
          </a:blip>
          <a:srcRect/>
          <a:stretch/>
        </p:blipFill>
        <p:spPr>
          <a:xfrm>
            <a:off x="172563" y="1466360"/>
            <a:ext cx="3132662" cy="2626519"/>
          </a:xfrm>
          <a:prstGeom prst="rect">
            <a:avLst/>
          </a:prstGeom>
          <a:noFill/>
          <a:ln>
            <a:noFill/>
          </a:ln>
        </p:spPr>
      </p:pic>
    </p:spTree>
    <p:extLst>
      <p:ext uri="{BB962C8B-B14F-4D97-AF65-F5344CB8AC3E}">
        <p14:creationId xmlns:p14="http://schemas.microsoft.com/office/powerpoint/2010/main" val="2364416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User-Friendly Interface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4" name="Google Shape;244;p3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45" name="Google Shape;245;p37"/>
          <p:cNvSpPr txBox="1"/>
          <p:nvPr/>
        </p:nvSpPr>
        <p:spPr>
          <a:xfrm>
            <a:off x="514351" y="1161746"/>
            <a:ext cx="4842600" cy="36018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Choose tools with simple and intuitive interfaces. Many elders may not be familiar with technology, so an easy-to-use interface is crucial.</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Look for tools with large, clear buttons and text, and minimalistic</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design to avoid confusion. Consider whether a tablet or a PC/laptop would best accommodate the learning needs of the elder.</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46" name="Google Shape;246;p37" descr="Whatsapp Interface, Apps, Android"/>
          <p:cNvPicPr preferRelativeResize="0"/>
          <p:nvPr/>
        </p:nvPicPr>
        <p:blipFill rotWithShape="1">
          <a:blip r:embed="rId4">
            <a:alphaModFix/>
          </a:blip>
          <a:srcRect/>
          <a:stretch/>
        </p:blipFill>
        <p:spPr>
          <a:xfrm>
            <a:off x="5526060" y="1161746"/>
            <a:ext cx="3416344" cy="1959059"/>
          </a:xfrm>
          <a:prstGeom prst="rect">
            <a:avLst/>
          </a:prstGeom>
          <a:noFill/>
          <a:ln>
            <a:noFill/>
          </a:ln>
        </p:spPr>
      </p:pic>
    </p:spTree>
    <p:extLst>
      <p:ext uri="{BB962C8B-B14F-4D97-AF65-F5344CB8AC3E}">
        <p14:creationId xmlns:p14="http://schemas.microsoft.com/office/powerpoint/2010/main" val="2449955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Accessibility Features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2" name="Google Shape;252;p3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53" name="Google Shape;253;p38"/>
          <p:cNvSpPr txBox="1"/>
          <p:nvPr/>
        </p:nvSpPr>
        <p:spPr>
          <a:xfrm>
            <a:off x="514350" y="1542746"/>
            <a:ext cx="7402500" cy="2770500"/>
          </a:xfrm>
          <a:prstGeom prst="rect">
            <a:avLst/>
          </a:prstGeom>
          <a:noFill/>
          <a:ln>
            <a:noFill/>
          </a:ln>
        </p:spPr>
        <p:txBody>
          <a:bodyPr spcFirstLastPara="1" wrap="square" lIns="0" tIns="0" rIns="0" bIns="0" anchor="t" anchorCtr="0">
            <a:spAutoFit/>
          </a:bodyPr>
          <a:lstStyle/>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Prioritise tools that have built-in accessibility features, such as adjustable text size, high contrast options, and voice commands. These features can aid those with visual or motor impairments.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1"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Web accessibility features also benefit people and situations focused on inclusive design, ensuring that web design is technically and functionally usable by people with disabilities.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1"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02039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p:nvPr/>
        </p:nvSpPr>
        <p:spPr>
          <a:xfrm>
            <a:off x="514351" y="1001726"/>
            <a:ext cx="5177700" cy="3478800"/>
          </a:xfrm>
          <a:prstGeom prst="rect">
            <a:avLst/>
          </a:prstGeom>
          <a:noFill/>
          <a:ln>
            <a:noFill/>
          </a:ln>
        </p:spPr>
        <p:txBody>
          <a:bodyPr spcFirstLastPara="1" wrap="square" lIns="0" tIns="0" rIns="0" bIns="0" anchor="t" anchorCtr="0">
            <a:spAutoFit/>
          </a:bodyPr>
          <a:lstStyle/>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Identify tools that align with the interests and hobbies of the older person.</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1" u="none" strike="noStrike" kern="0" cap="none" spc="0" normalizeH="0" baseline="0" noProof="0">
                <a:ln>
                  <a:noFill/>
                </a:ln>
                <a:solidFill>
                  <a:srgbClr val="666666"/>
                </a:solidFill>
                <a:effectLst/>
                <a:uLnTx/>
                <a:uFillTx/>
                <a:latin typeface="Arial"/>
                <a:ea typeface="Arial"/>
                <a:cs typeface="Arial"/>
                <a:sym typeface="Arial"/>
              </a:rPr>
              <a:t>Example</a:t>
            </a:r>
            <a:r>
              <a:rPr kumimoji="0" lang="de" sz="1600" b="0" i="1" u="none" strike="noStrike" kern="0" cap="none" spc="0" normalizeH="0" baseline="0" noProof="0">
                <a:ln>
                  <a:noFill/>
                </a:ln>
                <a:solidFill>
                  <a:srgbClr val="666666"/>
                </a:solidFill>
                <a:effectLst/>
                <a:uLnTx/>
                <a:uFillTx/>
                <a:latin typeface="Arial"/>
                <a:ea typeface="Arial"/>
                <a:cs typeface="Arial"/>
                <a:sym typeface="Arial"/>
              </a:rPr>
              <a:t>; Your client is interested in digital image editing. For this purpose a PC/laptop might be a more suitable tool than a tablet, enabling the user to better select small features in an editing menu with a mouse.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Whether it</a:t>
            </a:r>
            <a:r>
              <a:rPr kumimoji="0" lang="de" sz="1800" b="0" i="0" u="none" strike="noStrike" kern="0" cap="none" spc="0" normalizeH="0" baseline="0" noProof="0">
                <a:ln>
                  <a:noFill/>
                </a:ln>
                <a:solidFill>
                  <a:srgbClr val="666666"/>
                </a:solidFill>
                <a:effectLst/>
                <a:uLnTx/>
                <a:uFillTx/>
                <a:latin typeface="Arial"/>
                <a:cs typeface="Arial"/>
                <a:sym typeface="Arial"/>
              </a:rPr>
              <a:t> is</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educational apps, games, or social networking platforms, connecting the technology to the existing interests of the older person can enhance their engagement.</a:t>
            </a:r>
            <a:endParaRPr kumimoji="0" sz="36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9" name="Google Shape;259;p3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Relevance to Interests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0" name="Google Shape;260;p3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61" name="Google Shape;261;p39" descr="Slide, Filmstrimmel, Drømme"/>
          <p:cNvPicPr preferRelativeResize="0"/>
          <p:nvPr/>
        </p:nvPicPr>
        <p:blipFill rotWithShape="1">
          <a:blip r:embed="rId4">
            <a:alphaModFix/>
          </a:blip>
          <a:srcRect/>
          <a:stretch/>
        </p:blipFill>
        <p:spPr>
          <a:xfrm>
            <a:off x="6022069" y="999329"/>
            <a:ext cx="2920335" cy="2178844"/>
          </a:xfrm>
          <a:prstGeom prst="rect">
            <a:avLst/>
          </a:prstGeom>
          <a:noFill/>
          <a:ln>
            <a:noFill/>
          </a:ln>
        </p:spPr>
      </p:pic>
    </p:spTree>
    <p:extLst>
      <p:ext uri="{BB962C8B-B14F-4D97-AF65-F5344CB8AC3E}">
        <p14:creationId xmlns:p14="http://schemas.microsoft.com/office/powerpoint/2010/main" val="684431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p:nvPr/>
        </p:nvSpPr>
        <p:spPr>
          <a:xfrm>
            <a:off x="514350" y="966432"/>
            <a:ext cx="5604600" cy="4002000"/>
          </a:xfrm>
          <a:prstGeom prst="rect">
            <a:avLst/>
          </a:prstGeom>
          <a:noFill/>
          <a:ln>
            <a:noFill/>
          </a:ln>
        </p:spPr>
        <p:txBody>
          <a:bodyPr spcFirstLastPara="1" wrap="square" lIns="0" tIns="0" rIns="0" bIns="0" anchor="t" anchorCtr="0">
            <a:spAutoFit/>
          </a:bodyPr>
          <a:lstStyle/>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Select tools that facilitate digital social connections. This typically requires the use of a communication platform, hence, select a user-friendly communication platform.</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1"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What might suit one senior does not necessarily suit another, therefore try out different communication platforms to find the most user-friendly match.</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Social isolation is a common concern among seniors, and digital tools that enable communication with friends and family can significantly improve their quality of life.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1"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7" name="Google Shape;267;p4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Social Connectivity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8" name="Google Shape;268;p4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69" name="Google Shape;269;p40" descr="Digital, Netværksbaserede, Netværk"/>
          <p:cNvPicPr preferRelativeResize="0"/>
          <p:nvPr/>
        </p:nvPicPr>
        <p:blipFill rotWithShape="1">
          <a:blip r:embed="rId4">
            <a:alphaModFix/>
          </a:blip>
          <a:srcRect/>
          <a:stretch/>
        </p:blipFill>
        <p:spPr>
          <a:xfrm>
            <a:off x="6283024" y="1275510"/>
            <a:ext cx="2659380" cy="1741063"/>
          </a:xfrm>
          <a:prstGeom prst="rect">
            <a:avLst/>
          </a:prstGeom>
          <a:noFill/>
          <a:ln>
            <a:noFill/>
          </a:ln>
        </p:spPr>
      </p:pic>
    </p:spTree>
    <p:extLst>
      <p:ext uri="{BB962C8B-B14F-4D97-AF65-F5344CB8AC3E}">
        <p14:creationId xmlns:p14="http://schemas.microsoft.com/office/powerpoint/2010/main" val="3112358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p:nvPr/>
        </p:nvSpPr>
        <p:spPr>
          <a:xfrm>
            <a:off x="514350" y="1100786"/>
            <a:ext cx="7386300" cy="3662541"/>
          </a:xfrm>
          <a:prstGeom prst="rect">
            <a:avLst/>
          </a:prstGeom>
          <a:noFill/>
          <a:ln>
            <a:noFill/>
          </a:ln>
        </p:spPr>
        <p:txBody>
          <a:bodyPr spcFirstLastPara="1" wrap="square" lIns="0" tIns="0" rIns="0" bIns="0" anchor="t" anchorCtr="0">
            <a:spAutoFit/>
          </a:bodyPr>
          <a:lstStyle/>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Consider tools that focus on health and wellness. This could include apps for medication reminders, exercise routines, or mental health support. </a:t>
            </a:r>
            <a:endParaRPr kumimoji="0" sz="700" b="0" i="0" u="none" strike="noStrike" kern="0" cap="none" spc="0" normalizeH="0" baseline="0" noProof="0" dirty="0">
              <a:ln>
                <a:noFill/>
              </a:ln>
              <a:solidFill>
                <a:srgbClr val="666666"/>
              </a:solidFill>
              <a:effectLst/>
              <a:uLnTx/>
              <a:uFillTx/>
              <a:latin typeface="Arial"/>
              <a:ea typeface="Arial"/>
              <a:cs typeface="Arial"/>
              <a:sym typeface="Arial"/>
            </a:endParaRPr>
          </a:p>
          <a:p>
            <a:pPr marL="292100" marR="0" lvl="1"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Technology can play a crucial role in helping </a:t>
            </a:r>
            <a:r>
              <a:rPr kumimoji="0" lang="de" sz="1800" b="0" i="0" u="none" strike="noStrike" kern="0" cap="none" spc="0" normalizeH="0" baseline="0" noProof="0" dirty="0">
                <a:ln>
                  <a:noFill/>
                </a:ln>
                <a:solidFill>
                  <a:srgbClr val="666666"/>
                </a:solidFill>
                <a:effectLst/>
                <a:uLnTx/>
                <a:uFillTx/>
                <a:latin typeface="Arial"/>
                <a:cs typeface="Arial"/>
                <a:sym typeface="Arial"/>
              </a:rPr>
              <a:t>older individuals </a:t>
            </a: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manage their health effectively. However, it is important that the app is user-friendly to actually have a positive impact.</a:t>
            </a:r>
            <a:endParaRPr kumimoji="0" sz="700" b="0" i="0" u="none" strike="noStrike" kern="0" cap="none" spc="0" normalizeH="0" baseline="0" noProof="0" dirty="0">
              <a:ln>
                <a:noFill/>
              </a:ln>
              <a:solidFill>
                <a:srgbClr val="666666"/>
              </a:solidFill>
              <a:effectLst/>
              <a:uLnTx/>
              <a:uFillTx/>
              <a:latin typeface="Arial"/>
              <a:ea typeface="Arial"/>
              <a:cs typeface="Arial"/>
              <a:sym typeface="Arial"/>
            </a:endParaRPr>
          </a:p>
          <a:p>
            <a:pPr marL="292100" marR="0" lvl="1"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Consider supporting the senior to try out different apps in order to be at hand if any technological issues arises.</a:t>
            </a:r>
            <a:endParaRPr kumimoji="0" sz="700" b="0" i="0" u="none" strike="noStrike" kern="0" cap="none" spc="0" normalizeH="0" baseline="0" noProof="0" dirty="0">
              <a:ln>
                <a:noFill/>
              </a:ln>
              <a:solidFill>
                <a:srgbClr val="666666"/>
              </a:solidFill>
              <a:effectLst/>
              <a:uLnTx/>
              <a:uFillTx/>
              <a:latin typeface="Arial"/>
              <a:cs typeface="Arial"/>
              <a:sym typeface="Arial"/>
            </a:endParaRPr>
          </a:p>
          <a:p>
            <a:pPr marL="292100" marR="0" lvl="1"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dirty="0">
                <a:ln>
                  <a:noFill/>
                </a:ln>
                <a:solidFill>
                  <a:srgbClr val="379C73"/>
                </a:solidFill>
                <a:effectLst/>
                <a:uLnTx/>
                <a:uFillTx/>
                <a:latin typeface="Arial"/>
                <a:ea typeface="Gill Sans"/>
                <a:cs typeface="Gill Sans"/>
                <a:sym typeface="Arial"/>
              </a:rPr>
              <a:t>Note: Module 2 &amp; 3 elaborates further on specific digital tools and apps.</a:t>
            </a:r>
            <a:endParaRPr kumimoji="0" sz="1800" b="1" i="0" u="none" strike="noStrike" kern="0" cap="none" spc="0" normalizeH="0" baseline="0" noProof="0" dirty="0">
              <a:ln>
                <a:noFill/>
              </a:ln>
              <a:solidFill>
                <a:srgbClr val="379C73"/>
              </a:solidFill>
              <a:effectLst/>
              <a:uLnTx/>
              <a:uFillTx/>
              <a:latin typeface="Arial"/>
              <a:ea typeface="Gill Sans"/>
              <a:cs typeface="Gill Sans"/>
              <a:sym typeface="Arial"/>
            </a:endParaRPr>
          </a:p>
        </p:txBody>
      </p:sp>
      <p:sp>
        <p:nvSpPr>
          <p:cNvPr id="275" name="Google Shape;275;p4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dirty="0">
                <a:ln>
                  <a:noFill/>
                </a:ln>
                <a:solidFill>
                  <a:srgbClr val="379C73"/>
                </a:solidFill>
                <a:effectLst/>
                <a:uLnTx/>
                <a:uFillTx/>
                <a:latin typeface="Gill Sans"/>
                <a:ea typeface="Gill Sans"/>
                <a:cs typeface="Gill Sans"/>
                <a:sym typeface="Gill Sans"/>
              </a:rPr>
              <a:t>Health and Wellness Apps</a:t>
            </a:r>
            <a:endParaRPr kumimoji="0" sz="7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6" name="Google Shape;276;p4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919790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p:nvPr/>
        </p:nvSpPr>
        <p:spPr>
          <a:xfrm>
            <a:off x="514350" y="1213884"/>
            <a:ext cx="5947500" cy="3877985"/>
          </a:xfrm>
          <a:prstGeom prst="rect">
            <a:avLst/>
          </a:prstGeom>
          <a:noFill/>
          <a:ln>
            <a:noFill/>
          </a:ln>
        </p:spPr>
        <p:txBody>
          <a:bodyPr spcFirstLastPara="1" wrap="square" lIns="0" tIns="0" rIns="0" bIns="0" anchor="t" anchorCtr="0">
            <a:spAutoFit/>
          </a:bodyPr>
          <a:lstStyle/>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It can be a good idea exploring digital tools that provide remote monitoring of health parameters with the elders. </a:t>
            </a:r>
            <a:endParaRPr kumimoji="0" sz="700" b="0" i="0" u="none" strike="noStrike" kern="0" cap="none" spc="0" normalizeH="0" baseline="0" noProof="0" dirty="0">
              <a:ln>
                <a:noFill/>
              </a:ln>
              <a:solidFill>
                <a:srgbClr val="666666"/>
              </a:solidFill>
              <a:effectLst/>
              <a:uLnTx/>
              <a:uFillTx/>
              <a:latin typeface="Arial"/>
              <a:ea typeface="Arial"/>
              <a:cs typeface="Arial"/>
              <a:sym typeface="Arial"/>
            </a:endParaRPr>
          </a:p>
          <a:p>
            <a:pPr marL="292100" marR="0" lvl="1"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This can be particularly useful for older persons who would like to be more autonomous and self-efficient in terms of monitoring their health. </a:t>
            </a:r>
            <a:endParaRPr kumimoji="0" sz="700" b="0" i="0" u="none" strike="noStrike" kern="0" cap="none" spc="0" normalizeH="0" baseline="0" noProof="0" dirty="0">
              <a:ln>
                <a:noFill/>
              </a:ln>
              <a:solidFill>
                <a:srgbClr val="666666"/>
              </a:solidFill>
              <a:effectLst/>
              <a:uLnTx/>
              <a:uFillTx/>
              <a:latin typeface="Arial"/>
              <a:ea typeface="Arial"/>
              <a:cs typeface="Arial"/>
              <a:sym typeface="Arial"/>
            </a:endParaRPr>
          </a:p>
          <a:p>
            <a:pPr marL="292100" marR="0" lvl="1"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292100" marR="0" lvl="1"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For caregivers and healthcare professionals this offers the possibility to track the well-being of elders from a distance, but still be in touch if needed.</a:t>
            </a:r>
            <a:endParaRPr kumimoji="0" sz="700" b="0" i="0" u="none" strike="noStrike" kern="0" cap="none" spc="0" normalizeH="0" baseline="0" noProof="0" dirty="0">
              <a:ln>
                <a:noFill/>
              </a:ln>
              <a:solidFill>
                <a:srgbClr val="666666"/>
              </a:solidFill>
              <a:effectLst/>
              <a:uLnTx/>
              <a:uFillTx/>
              <a:latin typeface="Arial"/>
              <a:cs typeface="Arial"/>
              <a:sym typeface="Arial"/>
            </a:endParaRPr>
          </a:p>
          <a:p>
            <a:pPr marL="292100" marR="0" lvl="1"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dirty="0">
                <a:ln>
                  <a:noFill/>
                </a:ln>
                <a:solidFill>
                  <a:srgbClr val="379C73"/>
                </a:solidFill>
                <a:effectLst/>
                <a:uLnTx/>
                <a:uFillTx/>
                <a:latin typeface="Arial"/>
                <a:ea typeface="Gill Sans"/>
                <a:cs typeface="Gill Sans"/>
                <a:sym typeface="Arial"/>
              </a:rPr>
              <a:t>Note: Module 2 &amp; 3 elaborates further on specific digital tools and apps.</a:t>
            </a:r>
            <a:endParaRPr kumimoji="0" sz="1800" b="1" i="0" u="none" strike="noStrike" kern="0" cap="none" spc="0" normalizeH="0" baseline="0" noProof="0" dirty="0">
              <a:ln>
                <a:noFill/>
              </a:ln>
              <a:solidFill>
                <a:srgbClr val="379C73"/>
              </a:solidFill>
              <a:effectLst/>
              <a:uLnTx/>
              <a:uFillTx/>
              <a:latin typeface="Arial"/>
              <a:ea typeface="Gill Sans"/>
              <a:cs typeface="Gill Sans"/>
              <a:sym typeface="Arial"/>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666666"/>
              </a:solidFill>
              <a:effectLst/>
              <a:uLnTx/>
              <a:uFillTx/>
              <a:latin typeface="Arial"/>
              <a:cs typeface="Arial"/>
              <a:sym typeface="Arial"/>
            </a:endParaRPr>
          </a:p>
        </p:txBody>
      </p:sp>
      <p:sp>
        <p:nvSpPr>
          <p:cNvPr id="282" name="Google Shape;282;p4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Remote Monitoring Devices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3" name="Google Shape;283;p4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84" name="Google Shape;284;p42" descr="Tak, Læge, Amme, Covid, Læger"/>
          <p:cNvPicPr preferRelativeResize="0"/>
          <p:nvPr/>
        </p:nvPicPr>
        <p:blipFill rotWithShape="1">
          <a:blip r:embed="rId4">
            <a:alphaModFix/>
          </a:blip>
          <a:srcRect/>
          <a:stretch/>
        </p:blipFill>
        <p:spPr>
          <a:xfrm>
            <a:off x="6435063" y="1404946"/>
            <a:ext cx="2540803" cy="2540803"/>
          </a:xfrm>
          <a:prstGeom prst="rect">
            <a:avLst/>
          </a:prstGeom>
          <a:noFill/>
          <a:ln>
            <a:noFill/>
          </a:ln>
        </p:spPr>
      </p:pic>
    </p:spTree>
    <p:extLst>
      <p:ext uri="{BB962C8B-B14F-4D97-AF65-F5344CB8AC3E}">
        <p14:creationId xmlns:p14="http://schemas.microsoft.com/office/powerpoint/2010/main" val="696345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88"/>
        <p:cNvGrpSpPr/>
        <p:nvPr/>
      </p:nvGrpSpPr>
      <p:grpSpPr>
        <a:xfrm>
          <a:off x="0" y="0"/>
          <a:ext cx="0" cy="0"/>
          <a:chOff x="0" y="0"/>
          <a:chExt cx="0" cy="0"/>
        </a:xfrm>
      </p:grpSpPr>
      <p:grpSp>
        <p:nvGrpSpPr>
          <p:cNvPr id="289" name="Google Shape;289;p43"/>
          <p:cNvGrpSpPr/>
          <p:nvPr/>
        </p:nvGrpSpPr>
        <p:grpSpPr>
          <a:xfrm>
            <a:off x="0" y="3104562"/>
            <a:ext cx="9144000" cy="2038939"/>
            <a:chOff x="0" y="-38100"/>
            <a:chExt cx="4816593" cy="1074009"/>
          </a:xfrm>
        </p:grpSpPr>
        <p:sp>
          <p:nvSpPr>
            <p:cNvPr id="290" name="Google Shape;290;p43"/>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291" name="Google Shape;291;p43"/>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92" name="Google Shape;292;p4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93" name="Google Shape;293;p43"/>
          <p:cNvSpPr txBox="1"/>
          <p:nvPr/>
        </p:nvSpPr>
        <p:spPr>
          <a:xfrm>
            <a:off x="595913" y="814401"/>
            <a:ext cx="8033738" cy="42653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Having completed Module 4 unit 2 regarding; </a:t>
            </a:r>
            <a:r>
              <a:rPr kumimoji="0" lang="de" sz="1800" b="0" i="1" u="none" strike="noStrike" kern="0" cap="none" spc="0" normalizeH="0" baseline="0" noProof="0">
                <a:ln>
                  <a:noFill/>
                </a:ln>
                <a:solidFill>
                  <a:srgbClr val="FFFFFF"/>
                </a:solidFill>
                <a:effectLst/>
                <a:uLnTx/>
                <a:uFillTx/>
                <a:latin typeface="Arial"/>
                <a:ea typeface="Arial"/>
                <a:cs typeface="Arial"/>
                <a:sym typeface="Arial"/>
              </a:rPr>
              <a:t>Involving older people in decisions about care technologies, assessing and suggesting the right tools, and reflecting on the advantages and challenges of digital tools for the elderly</a:t>
            </a:r>
            <a:r>
              <a:rPr kumimoji="0" lang="de" sz="1800" b="0" i="0" u="none" strike="noStrike" kern="0" cap="none" spc="0" normalizeH="0" baseline="0" noProof="0">
                <a:ln>
                  <a:noFill/>
                </a:ln>
                <a:solidFill>
                  <a:srgbClr val="FFFFFF"/>
                </a:solidFill>
                <a:effectLst/>
                <a:uLnTx/>
                <a:uFillTx/>
                <a:latin typeface="Arial"/>
                <a:ea typeface="Arial"/>
                <a:cs typeface="Arial"/>
                <a:sym typeface="Arial"/>
              </a:rPr>
              <a:t>, you are now better prepared to actively support older adults in their assessment, selection and use of digital tools and media to strengthen their autonomy and improve their quality of life. </a:t>
            </a:r>
            <a:endParaRPr kumimoji="0" sz="1800" b="0" i="1"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94" name="Google Shape;294;p43"/>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95" name="Google Shape;295;p43"/>
          <p:cNvPicPr preferRelativeResize="0"/>
          <p:nvPr/>
        </p:nvPicPr>
        <p:blipFill rotWithShape="1">
          <a:blip r:embed="rId4">
            <a:alphaModFix/>
          </a:blip>
          <a:srcRect/>
          <a:stretch/>
        </p:blipFill>
        <p:spPr>
          <a:xfrm>
            <a:off x="1783079" y="3248135"/>
            <a:ext cx="5577841" cy="1751790"/>
          </a:xfrm>
          <a:prstGeom prst="rect">
            <a:avLst/>
          </a:prstGeom>
          <a:noFill/>
          <a:ln>
            <a:noFill/>
          </a:ln>
        </p:spPr>
      </p:pic>
    </p:spTree>
    <p:extLst>
      <p:ext uri="{BB962C8B-B14F-4D97-AF65-F5344CB8AC3E}">
        <p14:creationId xmlns:p14="http://schemas.microsoft.com/office/powerpoint/2010/main" val="1191177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44"/>
          <p:cNvGrpSpPr/>
          <p:nvPr/>
        </p:nvGrpSpPr>
        <p:grpSpPr>
          <a:xfrm>
            <a:off x="0" y="749146"/>
            <a:ext cx="9143820" cy="4394268"/>
            <a:chOff x="0" y="-38100"/>
            <a:chExt cx="4816593" cy="2314722"/>
          </a:xfrm>
        </p:grpSpPr>
        <p:sp>
          <p:nvSpPr>
            <p:cNvPr id="301" name="Google Shape;301;p4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02" name="Google Shape;302;p4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03" name="Google Shape;303;p4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04" name="Google Shape;304;p44"/>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44"/>
          <p:cNvSpPr txBox="1"/>
          <p:nvPr/>
        </p:nvSpPr>
        <p:spPr>
          <a:xfrm>
            <a:off x="647700" y="1339250"/>
            <a:ext cx="5532900" cy="27243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39966"/>
                </a:solidFill>
                <a:effectLst/>
                <a:uLnTx/>
                <a:uFillTx/>
                <a:latin typeface="Arial"/>
                <a:ea typeface="Arial"/>
                <a:cs typeface="Arial"/>
                <a:sym typeface="Arial"/>
              </a:rPr>
              <a:t>Exercise and Self-Reflection</a:t>
            </a:r>
            <a:endParaRPr kumimoji="0" sz="5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306" name="Google Shape;306;p44"/>
          <p:cNvSpPr txBox="1"/>
          <p:nvPr/>
        </p:nvSpPr>
        <p:spPr>
          <a:xfrm>
            <a:off x="6454626" y="212500"/>
            <a:ext cx="93840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344634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50"/>
        <p:cNvGrpSpPr/>
        <p:nvPr/>
      </p:nvGrpSpPr>
      <p:grpSpPr>
        <a:xfrm>
          <a:off x="0" y="0"/>
          <a:ext cx="0" cy="0"/>
          <a:chOff x="0" y="0"/>
          <a:chExt cx="0" cy="0"/>
        </a:xfrm>
      </p:grpSpPr>
      <p:grpSp>
        <p:nvGrpSpPr>
          <p:cNvPr id="151" name="Google Shape;151;p26"/>
          <p:cNvGrpSpPr/>
          <p:nvPr/>
        </p:nvGrpSpPr>
        <p:grpSpPr>
          <a:xfrm>
            <a:off x="0" y="749145"/>
            <a:ext cx="9144000" cy="4394356"/>
            <a:chOff x="0" y="-38100"/>
            <a:chExt cx="4816593" cy="2314722"/>
          </a:xfrm>
        </p:grpSpPr>
        <p:sp>
          <p:nvSpPr>
            <p:cNvPr id="152" name="Google Shape;152;p2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53" name="Google Shape;153;p2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54" name="Google Shape;154;p2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55" name="Google Shape;155;p26"/>
          <p:cNvSpPr txBox="1"/>
          <p:nvPr/>
        </p:nvSpPr>
        <p:spPr>
          <a:xfrm>
            <a:off x="3477788" y="1050621"/>
            <a:ext cx="5151900" cy="41562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600"/>
              <a:buFont typeface="Arial"/>
              <a:buNone/>
            </a:pPr>
            <a:r>
              <a:rPr lang="de" sz="1600" b="0" i="0" u="none" strike="noStrike" cap="none">
                <a:solidFill>
                  <a:srgbClr val="666666"/>
                </a:solidFill>
                <a:latin typeface="Arial"/>
                <a:ea typeface="Arial"/>
                <a:cs typeface="Arial"/>
                <a:sym typeface="Arial"/>
              </a:rPr>
              <a:t>Lifelong learning is increasingly important in order to keep up with new IT technologies in society.</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800"/>
              <a:buFont typeface="Arial"/>
              <a:buNone/>
            </a:pPr>
            <a:endParaRPr sz="8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600"/>
              <a:buFont typeface="Arial"/>
              <a:buNone/>
            </a:pPr>
            <a:r>
              <a:rPr lang="de" sz="1600" b="0" i="0" u="none" strike="noStrike" cap="none">
                <a:solidFill>
                  <a:srgbClr val="666666"/>
                </a:solidFill>
                <a:latin typeface="Arial"/>
                <a:ea typeface="Arial"/>
                <a:cs typeface="Arial"/>
                <a:sym typeface="Arial"/>
              </a:rPr>
              <a:t>Acquiring basic IT knowledge and competences is therefore essential for older persons in order to improve their independence and quality of life.</a:t>
            </a:r>
            <a:endParaRPr sz="16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8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600"/>
              <a:buFont typeface="Arial"/>
              <a:buNone/>
            </a:pPr>
            <a:r>
              <a:rPr lang="de" sz="1600" b="0" i="0" u="none" strike="noStrike" cap="none">
                <a:solidFill>
                  <a:srgbClr val="666666"/>
                </a:solidFill>
                <a:latin typeface="Arial"/>
                <a:ea typeface="Arial"/>
                <a:cs typeface="Arial"/>
                <a:sym typeface="Arial"/>
              </a:rPr>
              <a:t>In teaching basic digital competences to older persons, it is however important to be aware of certain educational factors.</a:t>
            </a:r>
            <a:endParaRPr sz="16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6" name="Google Shape;156;p26"/>
          <p:cNvSpPr txBox="1"/>
          <p:nvPr/>
        </p:nvSpPr>
        <p:spPr>
          <a:xfrm>
            <a:off x="514350" y="229406"/>
            <a:ext cx="7260900" cy="38779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1800" b="1" i="0" u="none" strike="noStrike" cap="none">
                <a:solidFill>
                  <a:srgbClr val="FFFFFF"/>
                </a:solidFill>
                <a:latin typeface="Gill Sans"/>
                <a:ea typeface="Gill Sans"/>
                <a:cs typeface="Gill Sans"/>
                <a:sym typeface="Gill Sans"/>
              </a:rPr>
              <a:t>How to support older people to use digital tools and technologies</a:t>
            </a:r>
            <a:endParaRPr sz="1800" b="0" i="0" u="none" strike="noStrike" cap="none">
              <a:solidFill>
                <a:srgbClr val="000000"/>
              </a:solidFill>
              <a:latin typeface="Arial"/>
              <a:ea typeface="Arial"/>
              <a:cs typeface="Arial"/>
              <a:sym typeface="Arial"/>
            </a:endParaRPr>
          </a:p>
        </p:txBody>
      </p:sp>
      <p:pic>
        <p:nvPicPr>
          <p:cNvPr id="157" name="Google Shape;157;p26" descr="Iphone, Bedstemor, Mobil, Meddelelse"/>
          <p:cNvPicPr preferRelativeResize="0"/>
          <p:nvPr/>
        </p:nvPicPr>
        <p:blipFill rotWithShape="1">
          <a:blip r:embed="rId4">
            <a:alphaModFix/>
          </a:blip>
          <a:srcRect/>
          <a:stretch/>
        </p:blipFill>
        <p:spPr>
          <a:xfrm>
            <a:off x="346450" y="1552850"/>
            <a:ext cx="2794950" cy="21563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10"/>
        <p:cNvGrpSpPr/>
        <p:nvPr/>
      </p:nvGrpSpPr>
      <p:grpSpPr>
        <a:xfrm>
          <a:off x="0" y="0"/>
          <a:ext cx="0" cy="0"/>
          <a:chOff x="0" y="0"/>
          <a:chExt cx="0" cy="0"/>
        </a:xfrm>
      </p:grpSpPr>
      <p:grpSp>
        <p:nvGrpSpPr>
          <p:cNvPr id="311" name="Google Shape;311;p45"/>
          <p:cNvGrpSpPr/>
          <p:nvPr/>
        </p:nvGrpSpPr>
        <p:grpSpPr>
          <a:xfrm>
            <a:off x="0" y="749144"/>
            <a:ext cx="9144059" cy="4394532"/>
            <a:chOff x="0" y="-38100"/>
            <a:chExt cx="4816592" cy="2314800"/>
          </a:xfrm>
        </p:grpSpPr>
        <p:sp>
          <p:nvSpPr>
            <p:cNvPr id="312" name="Google Shape;312;p4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13" name="Google Shape;313;p45"/>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14" name="Google Shape;314;p4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5" name="Google Shape;315;p45"/>
          <p:cNvSpPr txBox="1"/>
          <p:nvPr/>
        </p:nvSpPr>
        <p:spPr>
          <a:xfrm>
            <a:off x="3477787" y="1050625"/>
            <a:ext cx="4911900" cy="4005000"/>
          </a:xfrm>
          <a:prstGeom prst="rect">
            <a:avLst/>
          </a:prstGeom>
          <a:noFill/>
          <a:ln>
            <a:noFill/>
          </a:ln>
        </p:spPr>
        <p:txBody>
          <a:bodyPr spcFirstLastPara="1" wrap="square" lIns="0" tIns="0" rIns="0" bIns="0" anchor="t" anchorCtr="0">
            <a:spAutoFit/>
          </a:bodyPr>
          <a:lstStyle/>
          <a:p>
            <a:pPr marL="190500" marR="0" lvl="1"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This exercise is performed online in groups, initiated by your facilitator. You will be asked to discuss two questions. </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Alternatively, it can also be carried out individually, with your thoughts documented in your (digital) journal.</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This is followed by a plenary discussion/presentation where input from you/ groups/ individuals are presented to form the basis for a joint discussion or sharing of thoughts.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4"/>
              </a:rPr>
              <a:t>https://jamboard.google.com/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4"/>
              </a:rPr>
              <a:t>https://padlet.com/</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
            </a:r>
            <a:br>
              <a:rPr kumimoji="0" lang="de" sz="700" b="0" i="0" u="none" strike="noStrike" kern="0" cap="none" spc="0" normalizeH="0" baseline="0" noProof="0">
                <a:ln>
                  <a:noFill/>
                </a:ln>
                <a:solidFill>
                  <a:srgbClr val="000000"/>
                </a:solidFill>
                <a:effectLst/>
                <a:uLnTx/>
                <a:uFillTx/>
                <a:latin typeface="Arial"/>
                <a:ea typeface="Arial"/>
                <a:cs typeface="Arial"/>
                <a:sym typeface="Arial"/>
              </a:rPr>
            </a:b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6" name="Google Shape;316;p45"/>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Brainstorm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17" name="Google Shape;317;p45" descr="Brainstorming, Ideer, Tanker, Brainstorm"/>
          <p:cNvPicPr preferRelativeResize="0"/>
          <p:nvPr/>
        </p:nvPicPr>
        <p:blipFill rotWithShape="1">
          <a:blip r:embed="rId5">
            <a:alphaModFix/>
          </a:blip>
          <a:srcRect/>
          <a:stretch/>
        </p:blipFill>
        <p:spPr>
          <a:xfrm>
            <a:off x="220411" y="1533025"/>
            <a:ext cx="3036964" cy="3039309"/>
          </a:xfrm>
          <a:prstGeom prst="rect">
            <a:avLst/>
          </a:prstGeom>
          <a:noFill/>
          <a:ln>
            <a:noFill/>
          </a:ln>
        </p:spPr>
      </p:pic>
    </p:spTree>
    <p:extLst>
      <p:ext uri="{BB962C8B-B14F-4D97-AF65-F5344CB8AC3E}">
        <p14:creationId xmlns:p14="http://schemas.microsoft.com/office/powerpoint/2010/main" val="142276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21"/>
        <p:cNvGrpSpPr/>
        <p:nvPr/>
      </p:nvGrpSpPr>
      <p:grpSpPr>
        <a:xfrm>
          <a:off x="0" y="0"/>
          <a:ext cx="0" cy="0"/>
          <a:chOff x="0" y="0"/>
          <a:chExt cx="0" cy="0"/>
        </a:xfrm>
      </p:grpSpPr>
      <p:grpSp>
        <p:nvGrpSpPr>
          <p:cNvPr id="322" name="Google Shape;322;p46"/>
          <p:cNvGrpSpPr/>
          <p:nvPr/>
        </p:nvGrpSpPr>
        <p:grpSpPr>
          <a:xfrm>
            <a:off x="0" y="749144"/>
            <a:ext cx="9144059" cy="4394532"/>
            <a:chOff x="0" y="-38100"/>
            <a:chExt cx="4816592" cy="2314800"/>
          </a:xfrm>
        </p:grpSpPr>
        <p:sp>
          <p:nvSpPr>
            <p:cNvPr id="323" name="Google Shape;323;p4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24" name="Google Shape;324;p46"/>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25" name="Google Shape;325;p4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26" name="Google Shape;326;p46"/>
          <p:cNvSpPr txBox="1"/>
          <p:nvPr/>
        </p:nvSpPr>
        <p:spPr>
          <a:xfrm>
            <a:off x="3477774" y="1050625"/>
            <a:ext cx="5165100" cy="3989700"/>
          </a:xfrm>
          <a:prstGeom prst="rect">
            <a:avLst/>
          </a:prstGeom>
          <a:noFill/>
          <a:ln>
            <a:noFill/>
          </a:ln>
        </p:spPr>
        <p:txBody>
          <a:bodyPr spcFirstLastPara="1" wrap="square" lIns="0" tIns="0" rIns="0" bIns="0" anchor="t" anchorCtr="0">
            <a:spAutoFit/>
          </a:bodyPr>
          <a:lstStyle/>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1" u="none" strike="noStrike" kern="0" cap="none" spc="0" normalizeH="0" baseline="0" noProof="0">
                <a:ln>
                  <a:noFill/>
                </a:ln>
                <a:solidFill>
                  <a:srgbClr val="666666"/>
                </a:solidFill>
                <a:effectLst/>
                <a:uLnTx/>
                <a:uFillTx/>
                <a:latin typeface="Arial"/>
                <a:ea typeface="Arial"/>
                <a:cs typeface="Arial"/>
                <a:sym typeface="Arial"/>
              </a:rPr>
              <a:t>Aim: How to consider older persons’ learning conditions when organising training in the use of digital tools?</a:t>
            </a:r>
            <a:endParaRPr kumimoji="0" sz="700" b="0" i="1" u="none" strike="noStrike" kern="0" cap="none" spc="0" normalizeH="0" baseline="0" noProof="0">
              <a:ln>
                <a:noFill/>
              </a:ln>
              <a:solidFill>
                <a:srgbClr val="666666"/>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1" u="none" strike="noStrike" kern="0" cap="none" spc="0" normalizeH="0" baseline="0" noProof="0">
              <a:ln>
                <a:noFill/>
              </a:ln>
              <a:solidFill>
                <a:srgbClr val="666666"/>
              </a:solidFill>
              <a:effectLst/>
              <a:uLnTx/>
              <a:uFillTx/>
              <a:latin typeface="Arial"/>
              <a:ea typeface="Arial"/>
              <a:cs typeface="Arial"/>
              <a:sym typeface="Arial"/>
            </a:endParaRPr>
          </a:p>
          <a:p>
            <a:pPr marL="1905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1" u="none" strike="noStrike" kern="0" cap="none" spc="0" normalizeH="0" baseline="0" noProof="0">
                <a:ln>
                  <a:noFill/>
                </a:ln>
                <a:solidFill>
                  <a:srgbClr val="666666"/>
                </a:solidFill>
                <a:effectLst/>
                <a:uLnTx/>
                <a:uFillTx/>
                <a:latin typeface="Arial"/>
                <a:ea typeface="Arial"/>
                <a:cs typeface="Arial"/>
                <a:sym typeface="Arial"/>
              </a:rPr>
              <a:t>Questions:</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368300" marR="0" lvl="0" indent="-368300" algn="l" defTabSz="914400" rtl="0" eaLnBrk="1" fontAlgn="auto" latinLnBrk="0" hangingPunct="1">
              <a:lnSpc>
                <a:spcPct val="100000"/>
              </a:lnSpc>
              <a:spcBef>
                <a:spcPts val="0"/>
              </a:spcBef>
              <a:spcAft>
                <a:spcPts val="0"/>
              </a:spcAft>
              <a:buClr>
                <a:srgbClr val="666666"/>
              </a:buClr>
              <a:buSzPts val="1800"/>
              <a:buFont typeface="Arial"/>
              <a:buAutoNum type="arabicPeriod"/>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What to consider when selecting digital tools that best meet the older adults’ learning needs and improve their quality of life? </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368300" marR="0" lvl="0" indent="-2540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368300" marR="0" lvl="0" indent="-368300" algn="l" defTabSz="914400" rtl="0" eaLnBrk="1" fontAlgn="auto" latinLnBrk="0" hangingPunct="1">
              <a:lnSpc>
                <a:spcPct val="100000"/>
              </a:lnSpc>
              <a:spcBef>
                <a:spcPts val="0"/>
              </a:spcBef>
              <a:spcAft>
                <a:spcPts val="0"/>
              </a:spcAft>
              <a:buClr>
                <a:srgbClr val="666666"/>
              </a:buClr>
              <a:buSzPts val="1800"/>
              <a:buFont typeface="Arial"/>
              <a:buAutoNum type="arabicPeriod"/>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How to create the most suitable learning environment for older adults when training them in the use of digital media?</a:t>
            </a:r>
            <a:endParaRPr kumimoji="0" sz="1800" b="1" i="0" u="none" strike="noStrike" kern="0" cap="none" spc="0" normalizeH="0" baseline="0" noProof="0">
              <a:ln>
                <a:noFill/>
              </a:ln>
              <a:solidFill>
                <a:srgbClr val="666666"/>
              </a:solidFill>
              <a:effectLst/>
              <a:uLnTx/>
              <a:uFillTx/>
              <a:latin typeface="Arial"/>
              <a:ea typeface="Arial"/>
              <a:cs typeface="Arial"/>
              <a:sym typeface="Arial"/>
            </a:endParaRPr>
          </a:p>
          <a:p>
            <a:pPr marL="190500" marR="0" lvl="1"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7" name="Google Shape;327;p46"/>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Brainstorm questions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28" name="Google Shape;328;p46" descr="Brainstorming, Ideer, Tanker, Brainstorm"/>
          <p:cNvPicPr preferRelativeResize="0"/>
          <p:nvPr/>
        </p:nvPicPr>
        <p:blipFill rotWithShape="1">
          <a:blip r:embed="rId4">
            <a:alphaModFix/>
          </a:blip>
          <a:srcRect/>
          <a:stretch/>
        </p:blipFill>
        <p:spPr>
          <a:xfrm>
            <a:off x="319972" y="1426756"/>
            <a:ext cx="3036964" cy="3039309"/>
          </a:xfrm>
          <a:prstGeom prst="rect">
            <a:avLst/>
          </a:prstGeom>
          <a:noFill/>
          <a:ln>
            <a:noFill/>
          </a:ln>
        </p:spPr>
      </p:pic>
    </p:spTree>
    <p:extLst>
      <p:ext uri="{BB962C8B-B14F-4D97-AF65-F5344CB8AC3E}">
        <p14:creationId xmlns:p14="http://schemas.microsoft.com/office/powerpoint/2010/main" val="1517102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32"/>
        <p:cNvGrpSpPr/>
        <p:nvPr/>
      </p:nvGrpSpPr>
      <p:grpSpPr>
        <a:xfrm>
          <a:off x="0" y="0"/>
          <a:ext cx="0" cy="0"/>
          <a:chOff x="0" y="0"/>
          <a:chExt cx="0" cy="0"/>
        </a:xfrm>
      </p:grpSpPr>
      <p:grpSp>
        <p:nvGrpSpPr>
          <p:cNvPr id="333" name="Google Shape;333;p47"/>
          <p:cNvGrpSpPr/>
          <p:nvPr/>
        </p:nvGrpSpPr>
        <p:grpSpPr>
          <a:xfrm>
            <a:off x="0" y="810104"/>
            <a:ext cx="9144000" cy="4394356"/>
            <a:chOff x="0" y="-38100"/>
            <a:chExt cx="4816593" cy="2314722"/>
          </a:xfrm>
        </p:grpSpPr>
        <p:sp>
          <p:nvSpPr>
            <p:cNvPr id="334" name="Google Shape;334;p4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35" name="Google Shape;335;p4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36" name="Google Shape;336;p4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37" name="Google Shape;337;p47"/>
          <p:cNvSpPr txBox="1"/>
          <p:nvPr/>
        </p:nvSpPr>
        <p:spPr>
          <a:xfrm>
            <a:off x="514350" y="1105000"/>
            <a:ext cx="7367700" cy="29430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Exercise for blended-learning:</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You will receive an invitation for an online workshop, e.g. via Jamboard or Padlet, by your </a:t>
            </a:r>
            <a:r>
              <a:rPr kumimoji="0" lang="de" sz="1600" b="1" i="0" u="none" strike="noStrike" kern="0" cap="none" spc="0" normalizeH="0" baseline="0" noProof="0">
                <a:ln>
                  <a:noFill/>
                </a:ln>
                <a:solidFill>
                  <a:srgbClr val="666666"/>
                </a:solidFill>
                <a:effectLst/>
                <a:uLnTx/>
                <a:uFillTx/>
                <a:latin typeface="Arial"/>
                <a:ea typeface="Arial"/>
                <a:cs typeface="Arial"/>
                <a:sym typeface="Arial"/>
              </a:rPr>
              <a:t>facilitator who will </a:t>
            </a:r>
            <a:r>
              <a:rPr kumimoji="0" lang="de" sz="1600" b="0" i="0" u="none" strike="noStrike" kern="0" cap="none" spc="0" normalizeH="0" baseline="0" noProof="0">
                <a:ln>
                  <a:noFill/>
                </a:ln>
                <a:solidFill>
                  <a:srgbClr val="666666"/>
                </a:solidFill>
                <a:effectLst/>
                <a:uLnTx/>
                <a:uFillTx/>
                <a:latin typeface="Arial"/>
                <a:ea typeface="Arial"/>
                <a:cs typeface="Arial"/>
                <a:sym typeface="Arial"/>
              </a:rPr>
              <a:t> introduces you to a digital mind map. In the centre of the mind map is the sentence: "</a:t>
            </a:r>
            <a:r>
              <a:rPr kumimoji="0" lang="de" sz="1600" b="0" i="1" u="none" strike="noStrike" kern="0" cap="none" spc="0" normalizeH="0" baseline="0" noProof="0">
                <a:ln>
                  <a:noFill/>
                </a:ln>
                <a:solidFill>
                  <a:srgbClr val="666666"/>
                </a:solidFill>
                <a:effectLst/>
                <a:uLnTx/>
                <a:uFillTx/>
                <a:latin typeface="Arial"/>
                <a:ea typeface="Arial"/>
                <a:cs typeface="Arial"/>
                <a:sym typeface="Arial"/>
              </a:rPr>
              <a:t>What factors do you think are important to support older clients in digital use</a:t>
            </a:r>
            <a:r>
              <a:rPr kumimoji="0" lang="de" sz="1600" b="0" i="0" u="none" strike="noStrike" kern="0" cap="none" spc="0" normalizeH="0" baseline="0" noProof="0">
                <a:ln>
                  <a:noFill/>
                </a:ln>
                <a:solidFill>
                  <a:srgbClr val="666666"/>
                </a:solidFill>
                <a:effectLst/>
                <a:uLnTx/>
                <a:uFillTx/>
                <a:latin typeface="Arial"/>
                <a:ea typeface="Arial"/>
                <a:cs typeface="Arial"/>
                <a:sym typeface="Arial"/>
              </a:rPr>
              <a:t>"?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This first round serves as inspiration and awareness of various factors that influence the success of supporting clients in digital use.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000000"/>
                </a:solidFill>
                <a:effectLst/>
                <a:uLnTx/>
                <a:uFillTx/>
                <a:latin typeface="Arial"/>
                <a:ea typeface="Arial"/>
                <a:cs typeface="Arial"/>
                <a:sym typeface="Arial"/>
              </a:rPr>
              <a:t/>
            </a:r>
            <a:br>
              <a:rPr kumimoji="0" lang="de" sz="1800" b="0" i="0" u="none" strike="noStrike" kern="0" cap="none" spc="0" normalizeH="0" baseline="0" noProof="0">
                <a:ln>
                  <a:noFill/>
                </a:ln>
                <a:solidFill>
                  <a:srgbClr val="000000"/>
                </a:solidFill>
                <a:effectLst/>
                <a:uLnTx/>
                <a:uFillTx/>
                <a:latin typeface="Arial"/>
                <a:ea typeface="Arial"/>
                <a:cs typeface="Arial"/>
                <a:sym typeface="Arial"/>
              </a:rPr>
            </a:b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4"/>
              </a:rPr>
              <a:t>https://jamboard.google.com/</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5"/>
              </a:rPr>
              <a:t>https://padlet.com/</a:t>
            </a:r>
            <a:r>
              <a:rPr kumimoji="0" lang="de" sz="1800" b="0" i="0" u="none" strike="noStrike" kern="0" cap="none" spc="0" normalizeH="0" baseline="0" noProof="0">
                <a:ln>
                  <a:noFill/>
                </a:ln>
                <a:solidFill>
                  <a:srgbClr val="000000"/>
                </a:solidFill>
                <a:effectLst/>
                <a:uLnTx/>
                <a:uFillTx/>
                <a:latin typeface="Arial"/>
                <a:ea typeface="Arial"/>
                <a:cs typeface="Arial"/>
                <a:sym typeface="Arial"/>
              </a:rPr>
              <a:t>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47"/>
          <p:cNvSpPr txBox="1"/>
          <p:nvPr/>
        </p:nvSpPr>
        <p:spPr>
          <a:xfrm>
            <a:off x="514350" y="229406"/>
            <a:ext cx="7260855"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Jamboard/Padlet: Creating a digital mind map</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69418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42"/>
        <p:cNvGrpSpPr/>
        <p:nvPr/>
      </p:nvGrpSpPr>
      <p:grpSpPr>
        <a:xfrm>
          <a:off x="0" y="0"/>
          <a:ext cx="0" cy="0"/>
          <a:chOff x="0" y="0"/>
          <a:chExt cx="0" cy="0"/>
        </a:xfrm>
      </p:grpSpPr>
      <p:grpSp>
        <p:nvGrpSpPr>
          <p:cNvPr id="343" name="Google Shape;343;p48"/>
          <p:cNvGrpSpPr/>
          <p:nvPr/>
        </p:nvGrpSpPr>
        <p:grpSpPr>
          <a:xfrm>
            <a:off x="0" y="810104"/>
            <a:ext cx="9144000" cy="4394356"/>
            <a:chOff x="0" y="-38100"/>
            <a:chExt cx="4816593" cy="2314722"/>
          </a:xfrm>
        </p:grpSpPr>
        <p:sp>
          <p:nvSpPr>
            <p:cNvPr id="344" name="Google Shape;344;p4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45" name="Google Shape;345;p4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46" name="Google Shape;346;p4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47" name="Google Shape;347;p48"/>
          <p:cNvSpPr txBox="1"/>
          <p:nvPr/>
        </p:nvSpPr>
        <p:spPr>
          <a:xfrm>
            <a:off x="514350" y="1546950"/>
            <a:ext cx="7260900" cy="20502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Exercise follow up:</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In the second round, you will be asked by the facilitator to discuss in groups whether, based on the factors in the mind map, you feel equipped to support your clients in digital use?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000000"/>
                </a:solidFill>
                <a:effectLst/>
                <a:uLnTx/>
                <a:uFillTx/>
                <a:latin typeface="Arial"/>
                <a:ea typeface="Arial"/>
                <a:cs typeface="Arial"/>
                <a:sym typeface="Arial"/>
              </a:rPr>
              <a:t> </a:t>
            </a:r>
            <a:br>
              <a:rPr kumimoji="0" lang="de" sz="1800" b="0" i="0" u="none" strike="noStrike" kern="0" cap="none" spc="0" normalizeH="0" baseline="0" noProof="0">
                <a:ln>
                  <a:noFill/>
                </a:ln>
                <a:solidFill>
                  <a:srgbClr val="000000"/>
                </a:solidFill>
                <a:effectLst/>
                <a:uLnTx/>
                <a:uFillTx/>
                <a:latin typeface="Arial"/>
                <a:ea typeface="Arial"/>
                <a:cs typeface="Arial"/>
                <a:sym typeface="Arial"/>
              </a:rPr>
            </a:b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4"/>
              </a:rPr>
              <a:t>https://jamboard.google.com/</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5"/>
              </a:rPr>
              <a:t>https://padlet.com/</a:t>
            </a:r>
            <a:r>
              <a:rPr kumimoji="0" lang="de" sz="1800" b="0" i="0" u="none" strike="noStrike" kern="0" cap="none" spc="0" normalizeH="0" baseline="0" noProof="0">
                <a:ln>
                  <a:noFill/>
                </a:ln>
                <a:solidFill>
                  <a:srgbClr val="000000"/>
                </a:solidFill>
                <a:effectLst/>
                <a:uLnTx/>
                <a:uFillTx/>
                <a:latin typeface="Arial"/>
                <a:ea typeface="Arial"/>
                <a:cs typeface="Arial"/>
                <a:sym typeface="Arial"/>
              </a:rPr>
              <a:t>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8" name="Google Shape;348;p48"/>
          <p:cNvSpPr txBox="1"/>
          <p:nvPr/>
        </p:nvSpPr>
        <p:spPr>
          <a:xfrm>
            <a:off x="514350" y="229406"/>
            <a:ext cx="7260855"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Jamboard/Padlet: Creating a digital mind map</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52876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52"/>
        <p:cNvGrpSpPr/>
        <p:nvPr/>
      </p:nvGrpSpPr>
      <p:grpSpPr>
        <a:xfrm>
          <a:off x="0" y="0"/>
          <a:ext cx="0" cy="0"/>
          <a:chOff x="0" y="0"/>
          <a:chExt cx="0" cy="0"/>
        </a:xfrm>
      </p:grpSpPr>
      <p:grpSp>
        <p:nvGrpSpPr>
          <p:cNvPr id="353" name="Google Shape;353;p49"/>
          <p:cNvGrpSpPr/>
          <p:nvPr/>
        </p:nvGrpSpPr>
        <p:grpSpPr>
          <a:xfrm>
            <a:off x="0" y="-72331"/>
            <a:ext cx="3153688" cy="5215831"/>
            <a:chOff x="0" y="-38100"/>
            <a:chExt cx="1661202" cy="2747433"/>
          </a:xfrm>
        </p:grpSpPr>
        <p:sp>
          <p:nvSpPr>
            <p:cNvPr id="354" name="Google Shape;354;p49"/>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355" name="Google Shape;355;p49"/>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56" name="Google Shape;356;p4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57" name="Google Shape;357;p49"/>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8" name="Google Shape;358;p49"/>
          <p:cNvSpPr txBox="1"/>
          <p:nvPr/>
        </p:nvSpPr>
        <p:spPr>
          <a:xfrm>
            <a:off x="3326737" y="959983"/>
            <a:ext cx="5540537" cy="2111347"/>
          </a:xfrm>
          <a:prstGeom prst="rect">
            <a:avLst/>
          </a:prstGeom>
          <a:noFill/>
          <a:ln>
            <a:noFill/>
          </a:ln>
        </p:spPr>
        <p:txBody>
          <a:bodyPr spcFirstLastPara="1" wrap="square" lIns="0" tIns="0" rIns="0" bIns="0" anchor="t" anchorCtr="0">
            <a:spAutoFit/>
          </a:bodyPr>
          <a:lstStyle/>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Having completed the digital mindmap and brainstorm, reflect on your ability to support clients in digital tool use.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9" name="Google Shape;359;p4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60" name="Google Shape;360;p49"/>
          <p:cNvPicPr preferRelativeResize="0"/>
          <p:nvPr/>
        </p:nvPicPr>
        <p:blipFill rotWithShape="1">
          <a:blip r:embed="rId4">
            <a:alphaModFix/>
          </a:blip>
          <a:srcRect/>
          <a:stretch/>
        </p:blipFill>
        <p:spPr>
          <a:xfrm>
            <a:off x="92882" y="1223077"/>
            <a:ext cx="2967923" cy="2967923"/>
          </a:xfrm>
          <a:prstGeom prst="rect">
            <a:avLst/>
          </a:prstGeom>
          <a:noFill/>
          <a:ln>
            <a:noFill/>
          </a:ln>
        </p:spPr>
      </p:pic>
    </p:spTree>
    <p:extLst>
      <p:ext uri="{BB962C8B-B14F-4D97-AF65-F5344CB8AC3E}">
        <p14:creationId xmlns:p14="http://schemas.microsoft.com/office/powerpoint/2010/main" val="3988641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64"/>
        <p:cNvGrpSpPr/>
        <p:nvPr/>
      </p:nvGrpSpPr>
      <p:grpSpPr>
        <a:xfrm>
          <a:off x="0" y="0"/>
          <a:ext cx="0" cy="0"/>
          <a:chOff x="0" y="0"/>
          <a:chExt cx="0" cy="0"/>
        </a:xfrm>
      </p:grpSpPr>
      <p:sp>
        <p:nvSpPr>
          <p:cNvPr id="365" name="Google Shape;365;p50"/>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366" name="Google Shape;366;p50"/>
          <p:cNvGrpSpPr/>
          <p:nvPr/>
        </p:nvGrpSpPr>
        <p:grpSpPr>
          <a:xfrm>
            <a:off x="0" y="2983474"/>
            <a:ext cx="9144000" cy="2160026"/>
            <a:chOff x="0" y="-38100"/>
            <a:chExt cx="4816593" cy="1137791"/>
          </a:xfrm>
        </p:grpSpPr>
        <p:sp>
          <p:nvSpPr>
            <p:cNvPr id="367" name="Google Shape;367;p50"/>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368" name="Google Shape;368;p50"/>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369" name="Google Shape;369;p50"/>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370" name="Google Shape;370;p50"/>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29"/>
            </a:stretch>
          </a:blipFill>
          <a:ln>
            <a:noFill/>
          </a:ln>
        </p:spPr>
      </p:sp>
      <p:grpSp>
        <p:nvGrpSpPr>
          <p:cNvPr id="371" name="Google Shape;371;p50"/>
          <p:cNvGrpSpPr/>
          <p:nvPr/>
        </p:nvGrpSpPr>
        <p:grpSpPr>
          <a:xfrm>
            <a:off x="1894726" y="3243330"/>
            <a:ext cx="5434499" cy="575334"/>
            <a:chOff x="0" y="0"/>
            <a:chExt cx="14491997" cy="1534226"/>
          </a:xfrm>
        </p:grpSpPr>
        <p:sp>
          <p:nvSpPr>
            <p:cNvPr id="372" name="Google Shape;372;p50"/>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373" name="Google Shape;373;p50"/>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374" name="Google Shape;374;p50"/>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375" name="Google Shape;375;p50"/>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376" name="Google Shape;376;p50"/>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377" name="Google Shape;377;p50"/>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8" name="Google Shape;378;p50"/>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79" name="Google Shape;379;p50"/>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extLst>
      <p:ext uri="{BB962C8B-B14F-4D97-AF65-F5344CB8AC3E}">
        <p14:creationId xmlns:p14="http://schemas.microsoft.com/office/powerpoint/2010/main" val="1212241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83"/>
        <p:cNvGrpSpPr/>
        <p:nvPr/>
      </p:nvGrpSpPr>
      <p:grpSpPr>
        <a:xfrm>
          <a:off x="0" y="0"/>
          <a:ext cx="0" cy="0"/>
          <a:chOff x="0" y="0"/>
          <a:chExt cx="0" cy="0"/>
        </a:xfrm>
      </p:grpSpPr>
      <p:grpSp>
        <p:nvGrpSpPr>
          <p:cNvPr id="384" name="Google Shape;384;p51"/>
          <p:cNvGrpSpPr/>
          <p:nvPr/>
        </p:nvGrpSpPr>
        <p:grpSpPr>
          <a:xfrm>
            <a:off x="0" y="767919"/>
            <a:ext cx="9144059" cy="4394532"/>
            <a:chOff x="0" y="-38100"/>
            <a:chExt cx="4816592" cy="2314800"/>
          </a:xfrm>
        </p:grpSpPr>
        <p:sp>
          <p:nvSpPr>
            <p:cNvPr id="385" name="Google Shape;385;p5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86" name="Google Shape;386;p51"/>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87" name="Google Shape;387;p5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88" name="Google Shape;388;p51"/>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References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9" name="Google Shape;389;p51"/>
          <p:cNvSpPr txBox="1">
            <a:spLocks noGrp="1"/>
          </p:cNvSpPr>
          <p:nvPr>
            <p:ph type="body" idx="1"/>
          </p:nvPr>
        </p:nvSpPr>
        <p:spPr>
          <a:xfrm>
            <a:off x="228600" y="1187115"/>
            <a:ext cx="5905500" cy="3162300"/>
          </a:xfrm>
          <a:prstGeom prst="rect">
            <a:avLst/>
          </a:prstGeom>
          <a:noFill/>
          <a:ln>
            <a:noFill/>
          </a:ln>
        </p:spPr>
        <p:txBody>
          <a:bodyPr spcFirstLastPara="1" wrap="square" lIns="45725" tIns="22850" rIns="45725" bIns="22850" anchor="t" anchorCtr="0">
            <a:normAutofit fontScale="77500" lnSpcReduction="20000"/>
          </a:bodyPr>
          <a:lstStyle/>
          <a:p>
            <a:pPr marL="63500" lvl="0" indent="0" algn="l" rtl="0">
              <a:lnSpc>
                <a:spcPct val="100000"/>
              </a:lnSpc>
              <a:spcBef>
                <a:spcPts val="200"/>
              </a:spcBef>
              <a:spcAft>
                <a:spcPts val="0"/>
              </a:spcAft>
              <a:buSzPct val="68750"/>
              <a:buNone/>
            </a:pPr>
            <a:r>
              <a:rPr lang="de">
                <a:solidFill>
                  <a:srgbClr val="666666"/>
                </a:solidFill>
                <a:latin typeface="Arial"/>
                <a:ea typeface="Arial"/>
                <a:cs typeface="Arial"/>
                <a:sym typeface="Arial"/>
              </a:rPr>
              <a:t>Web Accessibility Initiative - </a:t>
            </a:r>
            <a:r>
              <a:rPr lang="de" i="1">
                <a:solidFill>
                  <a:srgbClr val="666666"/>
                </a:solidFill>
              </a:rPr>
              <a:t>Strategies, standards, resources to make the Web accessible to people with disabilities</a:t>
            </a:r>
            <a:endParaRPr u="sng">
              <a:solidFill>
                <a:srgbClr val="666666"/>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63500" lvl="0" indent="0" algn="l" rtl="0">
              <a:lnSpc>
                <a:spcPct val="100000"/>
              </a:lnSpc>
              <a:spcBef>
                <a:spcPts val="200"/>
              </a:spcBef>
              <a:spcAft>
                <a:spcPts val="0"/>
              </a:spcAft>
              <a:buSzPct val="68750"/>
              <a:buNone/>
            </a:pPr>
            <a:r>
              <a:rPr lang="de" u="sng">
                <a:solidFill>
                  <a:srgbClr val="666666"/>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https://www.w3.org/WAI/older-users/</a:t>
            </a:r>
            <a:r>
              <a:rPr lang="de">
                <a:solidFill>
                  <a:srgbClr val="666666"/>
                </a:solidFill>
                <a:latin typeface="Arial"/>
                <a:ea typeface="Arial"/>
                <a:cs typeface="Arial"/>
                <a:sym typeface="Arial"/>
              </a:rPr>
              <a:t>  </a:t>
            </a:r>
            <a:endParaRPr>
              <a:solidFill>
                <a:srgbClr val="666666"/>
              </a:solidFill>
            </a:endParaRPr>
          </a:p>
          <a:p>
            <a:pPr marL="63500" lvl="0" indent="0" algn="l" rtl="0">
              <a:lnSpc>
                <a:spcPct val="100000"/>
              </a:lnSpc>
              <a:spcBef>
                <a:spcPts val="200"/>
              </a:spcBef>
              <a:spcAft>
                <a:spcPts val="0"/>
              </a:spcAft>
              <a:buSzPct val="68750"/>
              <a:buNone/>
            </a:pPr>
            <a:endParaRPr>
              <a:solidFill>
                <a:srgbClr val="666666"/>
              </a:solidFill>
            </a:endParaRPr>
          </a:p>
          <a:p>
            <a:pPr marL="63500" lvl="0" indent="0" algn="l" rtl="0">
              <a:lnSpc>
                <a:spcPct val="100000"/>
              </a:lnSpc>
              <a:spcBef>
                <a:spcPts val="200"/>
              </a:spcBef>
              <a:spcAft>
                <a:spcPts val="0"/>
              </a:spcAft>
              <a:buSzPct val="68750"/>
              <a:buNone/>
            </a:pPr>
            <a:r>
              <a:rPr lang="de">
                <a:solidFill>
                  <a:srgbClr val="666666"/>
                </a:solidFill>
                <a:latin typeface="Arial"/>
                <a:ea typeface="Arial"/>
                <a:cs typeface="Arial"/>
                <a:sym typeface="Arial"/>
              </a:rPr>
              <a:t>Web Accessibility Initiative - </a:t>
            </a:r>
            <a:r>
              <a:rPr lang="de" i="1">
                <a:solidFill>
                  <a:srgbClr val="666666"/>
                </a:solidFill>
              </a:rPr>
              <a:t>Strategies, standards, resources to make the Web accessible to people with disabilities</a:t>
            </a:r>
            <a:endParaRPr u="sng">
              <a:solidFill>
                <a:srgbClr val="666666"/>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63500" lvl="0" indent="0" algn="l" rtl="0">
              <a:lnSpc>
                <a:spcPct val="100000"/>
              </a:lnSpc>
              <a:spcBef>
                <a:spcPts val="200"/>
              </a:spcBef>
              <a:spcAft>
                <a:spcPts val="0"/>
              </a:spcAft>
              <a:buSzPct val="68750"/>
              <a:buNone/>
            </a:pPr>
            <a:r>
              <a:rPr lang="de" u="sng">
                <a:solidFill>
                  <a:srgbClr val="666666"/>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https://www.w3.org/WAI/fundamentals/accessibility-usability-inclusion/</a:t>
            </a:r>
            <a:r>
              <a:rPr lang="de">
                <a:solidFill>
                  <a:srgbClr val="666666"/>
                </a:solidFill>
                <a:latin typeface="Arial"/>
                <a:ea typeface="Arial"/>
                <a:cs typeface="Arial"/>
                <a:sym typeface="Arial"/>
              </a:rPr>
              <a:t> </a:t>
            </a:r>
            <a:endParaRPr>
              <a:solidFill>
                <a:srgbClr val="666666"/>
              </a:solidFill>
            </a:endParaRPr>
          </a:p>
          <a:p>
            <a:pPr marL="63500" lvl="0" indent="0" algn="l" rtl="0">
              <a:lnSpc>
                <a:spcPct val="100000"/>
              </a:lnSpc>
              <a:spcBef>
                <a:spcPts val="200"/>
              </a:spcBef>
              <a:spcAft>
                <a:spcPts val="0"/>
              </a:spcAft>
              <a:buSzPct val="68750"/>
              <a:buNone/>
            </a:pPr>
            <a:endParaRPr>
              <a:solidFill>
                <a:srgbClr val="666666"/>
              </a:solidFill>
            </a:endParaRPr>
          </a:p>
          <a:p>
            <a:pPr marL="63500" lvl="0" indent="0" algn="l" rtl="0">
              <a:lnSpc>
                <a:spcPct val="100000"/>
              </a:lnSpc>
              <a:spcBef>
                <a:spcPts val="200"/>
              </a:spcBef>
              <a:spcAft>
                <a:spcPts val="0"/>
              </a:spcAft>
              <a:buSzPct val="68750"/>
              <a:buNone/>
            </a:pPr>
            <a:r>
              <a:rPr lang="de" cap="none">
                <a:solidFill>
                  <a:srgbClr val="666666"/>
                </a:solidFill>
              </a:rPr>
              <a:t>WORLD TELECOMMUNICATION AND INFORMATION SOCIETY DAY--17 MAY 2022</a:t>
            </a:r>
            <a:endParaRPr>
              <a:solidFill>
                <a:srgbClr val="666666"/>
              </a:solidFill>
            </a:endParaRPr>
          </a:p>
          <a:p>
            <a:pPr marL="63500" lvl="0" indent="0" algn="l" rtl="0">
              <a:lnSpc>
                <a:spcPct val="100000"/>
              </a:lnSpc>
              <a:spcBef>
                <a:spcPts val="200"/>
              </a:spcBef>
              <a:spcAft>
                <a:spcPts val="0"/>
              </a:spcAft>
              <a:buSzPct val="68750"/>
              <a:buNone/>
            </a:pPr>
            <a:r>
              <a:rPr lang="de" u="sng">
                <a:solidFill>
                  <a:srgbClr val="666666"/>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https://www.un.org/en/un-chronicle/digital-technologies-can-help-older-persons-maintain-healthy-productive-lives</a:t>
            </a:r>
            <a:endParaRPr u="sng">
              <a:solidFill>
                <a:srgbClr val="666666"/>
              </a:solidFill>
              <a:latin typeface="Arial"/>
              <a:ea typeface="Arial"/>
              <a:cs typeface="Arial"/>
              <a:sym typeface="Arial"/>
            </a:endParaRPr>
          </a:p>
          <a:p>
            <a:pPr marL="63500" lvl="0" indent="0" algn="l" rtl="0">
              <a:lnSpc>
                <a:spcPct val="100000"/>
              </a:lnSpc>
              <a:spcBef>
                <a:spcPts val="200"/>
              </a:spcBef>
              <a:spcAft>
                <a:spcPts val="0"/>
              </a:spcAft>
              <a:buSzPct val="68750"/>
              <a:buNone/>
            </a:pPr>
            <a:endParaRPr u="sng">
              <a:solidFill>
                <a:srgbClr val="666666"/>
              </a:solidFill>
              <a:latin typeface="Arial"/>
              <a:ea typeface="Arial"/>
              <a:cs typeface="Arial"/>
              <a:sym typeface="Arial"/>
            </a:endParaRPr>
          </a:p>
          <a:p>
            <a:pPr marL="63500" lvl="0" indent="0" algn="l" rtl="0">
              <a:lnSpc>
                <a:spcPct val="100000"/>
              </a:lnSpc>
              <a:spcBef>
                <a:spcPts val="200"/>
              </a:spcBef>
              <a:spcAft>
                <a:spcPts val="0"/>
              </a:spcAft>
              <a:buSzPct val="68750"/>
              <a:buNone/>
            </a:pPr>
            <a:r>
              <a:rPr lang="de">
                <a:solidFill>
                  <a:srgbClr val="666666"/>
                </a:solidFill>
              </a:rPr>
              <a:t>ITUPublications International Telecommunication Union - Ageing in a digital world – from vulnerable to valuable</a:t>
            </a:r>
            <a:endParaRPr u="sng">
              <a:solidFill>
                <a:srgbClr val="666666"/>
              </a:solidFill>
              <a:latin typeface="Arial"/>
              <a:ea typeface="Arial"/>
              <a:cs typeface="Arial"/>
              <a:sym typeface="Arial"/>
            </a:endParaRPr>
          </a:p>
          <a:p>
            <a:pPr marL="63500" lvl="0" indent="0" algn="l" rtl="0">
              <a:lnSpc>
                <a:spcPct val="100000"/>
              </a:lnSpc>
              <a:spcBef>
                <a:spcPts val="200"/>
              </a:spcBef>
              <a:spcAft>
                <a:spcPts val="0"/>
              </a:spcAft>
              <a:buSzPct val="68750"/>
              <a:buNone/>
            </a:pPr>
            <a:r>
              <a:rPr lang="de" u="sng">
                <a:solidFill>
                  <a:srgbClr val="666666"/>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https://www.itu.int/dms_pub/itu-d/opb/phcb/D-PHCB-DIG_AGE-2021-PDF-E.pdf</a:t>
            </a:r>
            <a:r>
              <a:rPr lang="de">
                <a:solidFill>
                  <a:srgbClr val="666666"/>
                </a:solidFill>
                <a:latin typeface="Arial"/>
                <a:ea typeface="Arial"/>
                <a:cs typeface="Arial"/>
                <a:sym typeface="Arial"/>
              </a:rPr>
              <a:t> </a:t>
            </a:r>
            <a:endParaRPr>
              <a:solidFill>
                <a:srgbClr val="666666"/>
              </a:solidFill>
            </a:endParaRPr>
          </a:p>
          <a:p>
            <a:pPr marL="63500" lvl="0" indent="0" algn="l" rtl="0">
              <a:lnSpc>
                <a:spcPct val="100000"/>
              </a:lnSpc>
              <a:spcBef>
                <a:spcPts val="200"/>
              </a:spcBef>
              <a:spcAft>
                <a:spcPts val="0"/>
              </a:spcAft>
              <a:buSzPct val="68750"/>
              <a:buNone/>
            </a:pPr>
            <a:endParaRPr>
              <a:solidFill>
                <a:srgbClr val="000000"/>
              </a:solidFill>
              <a:latin typeface="Arial"/>
              <a:ea typeface="Arial"/>
              <a:cs typeface="Arial"/>
              <a:sym typeface="Arial"/>
            </a:endParaRPr>
          </a:p>
          <a:p>
            <a:pPr marL="63500" lvl="0" indent="0" algn="l" rtl="0">
              <a:lnSpc>
                <a:spcPct val="100000"/>
              </a:lnSpc>
              <a:spcBef>
                <a:spcPts val="200"/>
              </a:spcBef>
              <a:spcAft>
                <a:spcPts val="0"/>
              </a:spcAft>
              <a:buSzPct val="68750"/>
              <a:buNone/>
            </a:pPr>
            <a:endParaRPr/>
          </a:p>
        </p:txBody>
      </p:sp>
    </p:spTree>
    <p:extLst>
      <p:ext uri="{BB962C8B-B14F-4D97-AF65-F5344CB8AC3E}">
        <p14:creationId xmlns:p14="http://schemas.microsoft.com/office/powerpoint/2010/main" val="4066379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22"/>
        <p:cNvGrpSpPr/>
        <p:nvPr/>
      </p:nvGrpSpPr>
      <p:grpSpPr>
        <a:xfrm>
          <a:off x="0" y="0"/>
          <a:ext cx="0" cy="0"/>
          <a:chOff x="0" y="0"/>
          <a:chExt cx="0" cy="0"/>
        </a:xfrm>
      </p:grpSpPr>
      <p:grpSp>
        <p:nvGrpSpPr>
          <p:cNvPr id="123" name="Google Shape;123;p24"/>
          <p:cNvGrpSpPr/>
          <p:nvPr/>
        </p:nvGrpSpPr>
        <p:grpSpPr>
          <a:xfrm>
            <a:off x="1465235" y="781805"/>
            <a:ext cx="6213531" cy="3507559"/>
            <a:chOff x="0" y="-38100"/>
            <a:chExt cx="3272971" cy="1847603"/>
          </a:xfrm>
        </p:grpSpPr>
        <p:sp>
          <p:nvSpPr>
            <p:cNvPr id="124" name="Google Shape;124;p24"/>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25;p24"/>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26" name="Google Shape;126;p24"/>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3637578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30"/>
        <p:cNvGrpSpPr/>
        <p:nvPr/>
      </p:nvGrpSpPr>
      <p:grpSpPr>
        <a:xfrm>
          <a:off x="0" y="0"/>
          <a:ext cx="0" cy="0"/>
          <a:chOff x="0" y="0"/>
          <a:chExt cx="0" cy="0"/>
        </a:xfrm>
      </p:grpSpPr>
      <p:sp>
        <p:nvSpPr>
          <p:cNvPr id="131" name="Google Shape;131;p25"/>
          <p:cNvSpPr txBox="1"/>
          <p:nvPr/>
        </p:nvSpPr>
        <p:spPr>
          <a:xfrm>
            <a:off x="859007" y="1422809"/>
            <a:ext cx="7404150" cy="2769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Supporting clients in digital tool use</a:t>
            </a: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32" name="Google Shape;132;p25"/>
          <p:cNvSpPr txBox="1"/>
          <p:nvPr/>
        </p:nvSpPr>
        <p:spPr>
          <a:xfrm>
            <a:off x="4125069" y="751038"/>
            <a:ext cx="893850"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Module 4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33;p25"/>
          <p:cNvSpPr txBox="1"/>
          <p:nvPr/>
        </p:nvSpPr>
        <p:spPr>
          <a:xfrm>
            <a:off x="4272856" y="2226945"/>
            <a:ext cx="598350"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3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34;p25"/>
          <p:cNvSpPr txBox="1"/>
          <p:nvPr/>
        </p:nvSpPr>
        <p:spPr>
          <a:xfrm>
            <a:off x="869893" y="2935831"/>
            <a:ext cx="7404150"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FFFFFF"/>
                </a:solidFill>
                <a:effectLst/>
                <a:uLnTx/>
                <a:uFillTx/>
                <a:latin typeface="Gill Sans"/>
                <a:ea typeface="Gill Sans"/>
                <a:cs typeface="Gill Sans"/>
                <a:sym typeface="Gill Sans"/>
              </a:rPr>
              <a:t>Experts in supporting older clients in the use of digital tools</a:t>
            </a: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de" sz="2700" b="0" i="0" u="none" strike="noStrike" kern="0" cap="none" spc="0" normalizeH="0" baseline="0" noProof="0">
                <a:ln>
                  <a:noFill/>
                </a:ln>
                <a:solidFill>
                  <a:srgbClr val="000000"/>
                </a:solidFill>
                <a:effectLst/>
                <a:uLnTx/>
                <a:uFillTx/>
                <a:latin typeface="Arial"/>
                <a:ea typeface="Arial"/>
                <a:cs typeface="Arial"/>
                <a:sym typeface="Arial"/>
              </a:rPr>
              <a:t/>
            </a:r>
            <a:br>
              <a:rPr kumimoji="0" lang="de" sz="2700" b="0" i="0" u="none" strike="noStrike" kern="0" cap="none" spc="0" normalizeH="0" baseline="0" noProof="0">
                <a:ln>
                  <a:noFill/>
                </a:ln>
                <a:solidFill>
                  <a:srgbClr val="000000"/>
                </a:solidFill>
                <a:effectLst/>
                <a:uLnTx/>
                <a:uFillTx/>
                <a:latin typeface="Arial"/>
                <a:ea typeface="Arial"/>
                <a:cs typeface="Arial"/>
                <a:sym typeface="Arial"/>
              </a:rPr>
            </a:b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68339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p:nvPr/>
        </p:nvSpPr>
        <p:spPr>
          <a:xfrm>
            <a:off x="5724939" y="0"/>
            <a:ext cx="3419061" cy="5143500"/>
          </a:xfrm>
          <a:prstGeom prst="rect">
            <a:avLst/>
          </a:prstGeom>
          <a:solidFill>
            <a:srgbClr val="339966">
              <a:alpha val="65490"/>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0" name="Google Shape;140;p2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41" name="Google Shape;141;p26"/>
          <p:cNvSpPr txBox="1"/>
          <p:nvPr/>
        </p:nvSpPr>
        <p:spPr>
          <a:xfrm>
            <a:off x="325706" y="261729"/>
            <a:ext cx="4901700" cy="538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How to involve older persons in decisions about care technologies</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42" name="Google Shape;142;p26"/>
          <p:cNvSpPr txBox="1"/>
          <p:nvPr/>
        </p:nvSpPr>
        <p:spPr>
          <a:xfrm>
            <a:off x="325706" y="2017574"/>
            <a:ext cx="5065800" cy="538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How to assess and suggest the right technologies and tools for older persons in need of care  </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43" name="Google Shape;143;p26"/>
          <p:cNvSpPr txBox="1"/>
          <p:nvPr/>
        </p:nvSpPr>
        <p:spPr>
          <a:xfrm>
            <a:off x="356631" y="3485189"/>
            <a:ext cx="5153100" cy="538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Being able to reflect about the advantages and challenges of digital tools in the lives of older persons </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44" name="Google Shape;144;p26"/>
          <p:cNvSpPr txBox="1"/>
          <p:nvPr/>
        </p:nvSpPr>
        <p:spPr>
          <a:xfrm>
            <a:off x="549490" y="924244"/>
            <a:ext cx="3531300" cy="969600"/>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Know the Older Persons Needs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Engage in Open Communication</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Educate and Empower</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Demonstrate Technologies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Address Privacy and Security Concerns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145" name="Google Shape;145;p26"/>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46" name="Google Shape;146;p26"/>
          <p:cNvSpPr txBox="1"/>
          <p:nvPr/>
        </p:nvSpPr>
        <p:spPr>
          <a:xfrm>
            <a:off x="673315" y="2636111"/>
            <a:ext cx="3531300" cy="815700"/>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Identify Key Areas of Support</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Consider User-Friendly Devices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Health Monitoring and Telehealth</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Consult Healthcare Professionals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147" name="Google Shape;147;p26"/>
          <p:cNvSpPr txBox="1"/>
          <p:nvPr/>
        </p:nvSpPr>
        <p:spPr>
          <a:xfrm>
            <a:off x="741277" y="4144564"/>
            <a:ext cx="3531300" cy="507900"/>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Advantages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Challenges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73420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61"/>
        <p:cNvGrpSpPr/>
        <p:nvPr/>
      </p:nvGrpSpPr>
      <p:grpSpPr>
        <a:xfrm>
          <a:off x="0" y="0"/>
          <a:ext cx="0" cy="0"/>
          <a:chOff x="0" y="0"/>
          <a:chExt cx="0" cy="0"/>
        </a:xfrm>
      </p:grpSpPr>
      <p:grpSp>
        <p:nvGrpSpPr>
          <p:cNvPr id="162" name="Google Shape;162;p27"/>
          <p:cNvGrpSpPr/>
          <p:nvPr/>
        </p:nvGrpSpPr>
        <p:grpSpPr>
          <a:xfrm>
            <a:off x="0" y="749145"/>
            <a:ext cx="9144000" cy="4394356"/>
            <a:chOff x="0" y="-38100"/>
            <a:chExt cx="4816593" cy="2314722"/>
          </a:xfrm>
        </p:grpSpPr>
        <p:sp>
          <p:nvSpPr>
            <p:cNvPr id="163" name="Google Shape;163;p2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64" name="Google Shape;164;p2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65" name="Google Shape;165;p2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66" name="Google Shape;166;p27"/>
          <p:cNvSpPr txBox="1"/>
          <p:nvPr/>
        </p:nvSpPr>
        <p:spPr>
          <a:xfrm>
            <a:off x="3477788" y="1050621"/>
            <a:ext cx="5151900" cy="40917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highlight>
                  <a:schemeClr val="lt1"/>
                </a:highlight>
                <a:latin typeface="Arial"/>
                <a:ea typeface="Arial"/>
                <a:cs typeface="Arial"/>
                <a:sym typeface="Arial"/>
              </a:rPr>
              <a:t>Teaching the usage of digital tools to older persons must </a:t>
            </a:r>
            <a:r>
              <a:rPr lang="de" sz="1800" b="1" i="0" u="none" strike="noStrike" cap="none">
                <a:solidFill>
                  <a:srgbClr val="339966"/>
                </a:solidFill>
                <a:highlight>
                  <a:schemeClr val="lt1"/>
                </a:highlight>
              </a:rPr>
              <a:t>accommodate their learning prerequisites</a:t>
            </a:r>
            <a:r>
              <a:rPr lang="de" sz="1800" b="0" i="0" u="none" strike="noStrike" cap="none">
                <a:solidFill>
                  <a:srgbClr val="666666"/>
                </a:solidFill>
                <a:highlight>
                  <a:schemeClr val="lt1"/>
                </a:highlight>
                <a:latin typeface="Arial"/>
                <a:ea typeface="Arial"/>
                <a:cs typeface="Arial"/>
                <a:sym typeface="Arial"/>
              </a:rPr>
              <a:t>, aiming at their digital inclusion.</a:t>
            </a:r>
            <a:endParaRPr sz="700" b="0" i="0" u="none" strike="noStrike" cap="none">
              <a:solidFill>
                <a:srgbClr val="666666"/>
              </a:solidFill>
              <a:highlight>
                <a:schemeClr val="lt1"/>
              </a:highlight>
              <a:latin typeface="Arial"/>
              <a:ea typeface="Arial"/>
              <a:cs typeface="Arial"/>
              <a:sym typeface="Arial"/>
            </a:endParaRPr>
          </a:p>
          <a:p>
            <a:pPr marL="0" marR="0" lvl="0" indent="0" algn="l" rtl="0">
              <a:lnSpc>
                <a:spcPct val="140011"/>
              </a:lnSpc>
              <a:spcBef>
                <a:spcPts val="0"/>
              </a:spcBef>
              <a:spcAft>
                <a:spcPts val="0"/>
              </a:spcAft>
              <a:buClr>
                <a:srgbClr val="000000"/>
              </a:buClr>
              <a:buSzPts val="700"/>
              <a:buFont typeface="Arial"/>
              <a:buNone/>
            </a:pPr>
            <a:endParaRPr sz="700" b="0" i="0" u="none" strike="noStrike" cap="none">
              <a:solidFill>
                <a:srgbClr val="666666"/>
              </a:solidFill>
              <a:highlight>
                <a:schemeClr val="lt1"/>
              </a:highlight>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highlight>
                  <a:schemeClr val="lt1"/>
                </a:highlight>
                <a:latin typeface="Arial"/>
                <a:ea typeface="Arial"/>
                <a:cs typeface="Arial"/>
                <a:sym typeface="Arial"/>
              </a:rPr>
              <a:t>There are 5 important aspects to consider:</a:t>
            </a:r>
            <a:endParaRPr sz="700" b="0" i="0" u="none" strike="noStrike" cap="none">
              <a:solidFill>
                <a:srgbClr val="666666"/>
              </a:solidFill>
              <a:highlight>
                <a:schemeClr val="lt1"/>
              </a:highlight>
              <a:latin typeface="Arial"/>
              <a:ea typeface="Arial"/>
              <a:cs typeface="Arial"/>
              <a:sym typeface="Arial"/>
            </a:endParaRPr>
          </a:p>
          <a:p>
            <a:pPr marL="292100" marR="0" lvl="0" indent="-273050" algn="l" rtl="0">
              <a:lnSpc>
                <a:spcPct val="140011"/>
              </a:lnSpc>
              <a:spcBef>
                <a:spcPts val="0"/>
              </a:spcBef>
              <a:spcAft>
                <a:spcPts val="0"/>
              </a:spcAft>
              <a:buClr>
                <a:srgbClr val="666666"/>
              </a:buClr>
              <a:buSzPts val="1500"/>
              <a:buFont typeface="Arial"/>
              <a:buChar char="•"/>
            </a:pPr>
            <a:r>
              <a:rPr lang="de" sz="1600" b="0" i="0" u="none" strike="noStrike" cap="none">
                <a:solidFill>
                  <a:srgbClr val="666666"/>
                </a:solidFill>
                <a:highlight>
                  <a:schemeClr val="lt1"/>
                </a:highlight>
                <a:latin typeface="Arial"/>
                <a:ea typeface="Arial"/>
                <a:cs typeface="Arial"/>
                <a:sym typeface="Arial"/>
              </a:rPr>
              <a:t>Motivation</a:t>
            </a:r>
            <a:endParaRPr sz="500" b="0" i="0" u="none" strike="noStrike" cap="none">
              <a:solidFill>
                <a:srgbClr val="666666"/>
              </a:solidFill>
              <a:highlight>
                <a:schemeClr val="lt1"/>
              </a:highlight>
              <a:latin typeface="Arial"/>
              <a:ea typeface="Arial"/>
              <a:cs typeface="Arial"/>
              <a:sym typeface="Arial"/>
            </a:endParaRPr>
          </a:p>
          <a:p>
            <a:pPr marL="292100" marR="0" lvl="0" indent="-273050" algn="l" rtl="0">
              <a:lnSpc>
                <a:spcPct val="140011"/>
              </a:lnSpc>
              <a:spcBef>
                <a:spcPts val="0"/>
              </a:spcBef>
              <a:spcAft>
                <a:spcPts val="0"/>
              </a:spcAft>
              <a:buClr>
                <a:srgbClr val="666666"/>
              </a:buClr>
              <a:buSzPts val="1500"/>
              <a:buFont typeface="Arial"/>
              <a:buChar char="•"/>
            </a:pPr>
            <a:r>
              <a:rPr lang="de" sz="1600" b="0" i="0" u="none" strike="noStrike" cap="none">
                <a:solidFill>
                  <a:srgbClr val="666666"/>
                </a:solidFill>
                <a:highlight>
                  <a:schemeClr val="lt1"/>
                </a:highlight>
                <a:latin typeface="Arial"/>
                <a:ea typeface="Arial"/>
                <a:cs typeface="Arial"/>
                <a:sym typeface="Arial"/>
              </a:rPr>
              <a:t>Active listening </a:t>
            </a:r>
            <a:endParaRPr sz="500" b="0" i="0" u="none" strike="noStrike" cap="none">
              <a:solidFill>
                <a:srgbClr val="666666"/>
              </a:solidFill>
              <a:highlight>
                <a:schemeClr val="lt1"/>
              </a:highlight>
              <a:latin typeface="Arial"/>
              <a:ea typeface="Arial"/>
              <a:cs typeface="Arial"/>
              <a:sym typeface="Arial"/>
            </a:endParaRPr>
          </a:p>
          <a:p>
            <a:pPr marL="292100" marR="0" lvl="0" indent="-273050" algn="l" rtl="0">
              <a:lnSpc>
                <a:spcPct val="140011"/>
              </a:lnSpc>
              <a:spcBef>
                <a:spcPts val="0"/>
              </a:spcBef>
              <a:spcAft>
                <a:spcPts val="0"/>
              </a:spcAft>
              <a:buClr>
                <a:srgbClr val="666666"/>
              </a:buClr>
              <a:buSzPts val="1500"/>
              <a:buFont typeface="Arial"/>
              <a:buChar char="•"/>
            </a:pPr>
            <a:r>
              <a:rPr lang="de" sz="1600" b="0" i="0" u="none" strike="noStrike" cap="none">
                <a:solidFill>
                  <a:srgbClr val="666666"/>
                </a:solidFill>
                <a:highlight>
                  <a:schemeClr val="lt1"/>
                </a:highlight>
                <a:latin typeface="Arial"/>
                <a:ea typeface="Arial"/>
                <a:cs typeface="Arial"/>
                <a:sym typeface="Arial"/>
              </a:rPr>
              <a:t>Positive feedback </a:t>
            </a:r>
            <a:endParaRPr sz="500" b="0" i="0" u="none" strike="noStrike" cap="none">
              <a:solidFill>
                <a:srgbClr val="666666"/>
              </a:solidFill>
              <a:highlight>
                <a:schemeClr val="lt1"/>
              </a:highlight>
              <a:latin typeface="Arial"/>
              <a:ea typeface="Arial"/>
              <a:cs typeface="Arial"/>
              <a:sym typeface="Arial"/>
            </a:endParaRPr>
          </a:p>
          <a:p>
            <a:pPr marL="292100" marR="0" lvl="0" indent="-273050" algn="l" rtl="0">
              <a:lnSpc>
                <a:spcPct val="140011"/>
              </a:lnSpc>
              <a:spcBef>
                <a:spcPts val="0"/>
              </a:spcBef>
              <a:spcAft>
                <a:spcPts val="0"/>
              </a:spcAft>
              <a:buClr>
                <a:srgbClr val="666666"/>
              </a:buClr>
              <a:buSzPts val="1500"/>
              <a:buFont typeface="Arial"/>
              <a:buChar char="•"/>
            </a:pPr>
            <a:r>
              <a:rPr lang="de" sz="1600" b="0" i="0" u="none" strike="noStrike" cap="none">
                <a:solidFill>
                  <a:srgbClr val="666666"/>
                </a:solidFill>
                <a:highlight>
                  <a:schemeClr val="lt1"/>
                </a:highlight>
                <a:latin typeface="Arial"/>
                <a:ea typeface="Arial"/>
                <a:cs typeface="Arial"/>
                <a:sym typeface="Arial"/>
              </a:rPr>
              <a:t>Empathetic approach </a:t>
            </a:r>
            <a:endParaRPr sz="500" b="0" i="0" u="none" strike="noStrike" cap="none">
              <a:solidFill>
                <a:srgbClr val="666666"/>
              </a:solidFill>
              <a:highlight>
                <a:schemeClr val="lt1"/>
              </a:highlight>
              <a:latin typeface="Arial"/>
              <a:ea typeface="Arial"/>
              <a:cs typeface="Arial"/>
              <a:sym typeface="Arial"/>
            </a:endParaRPr>
          </a:p>
          <a:p>
            <a:pPr marL="292100" marR="0" lvl="0" indent="-273050" algn="l" rtl="0">
              <a:lnSpc>
                <a:spcPct val="140011"/>
              </a:lnSpc>
              <a:spcBef>
                <a:spcPts val="0"/>
              </a:spcBef>
              <a:spcAft>
                <a:spcPts val="0"/>
              </a:spcAft>
              <a:buClr>
                <a:srgbClr val="666666"/>
              </a:buClr>
              <a:buSzPts val="1500"/>
              <a:buFont typeface="Arial"/>
              <a:buChar char="•"/>
            </a:pPr>
            <a:r>
              <a:rPr lang="de" sz="1600" b="0" i="0" u="none" strike="noStrike" cap="none">
                <a:solidFill>
                  <a:srgbClr val="666666"/>
                </a:solidFill>
                <a:highlight>
                  <a:schemeClr val="lt1"/>
                </a:highlight>
                <a:latin typeface="Arial"/>
                <a:ea typeface="Arial"/>
                <a:cs typeface="Arial"/>
                <a:sym typeface="Arial"/>
              </a:rPr>
              <a:t>Patience/speed </a:t>
            </a:r>
            <a:endParaRPr sz="1500" b="0" i="0" u="none" strike="noStrike" cap="none">
              <a:solidFill>
                <a:srgbClr val="666666"/>
              </a:solidFill>
              <a:highlight>
                <a:schemeClr val="lt1"/>
              </a:highlight>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7" name="Google Shape;167;p27"/>
          <p:cNvSpPr txBox="1"/>
          <p:nvPr/>
        </p:nvSpPr>
        <p:spPr>
          <a:xfrm>
            <a:off x="514350" y="229406"/>
            <a:ext cx="7260900" cy="38779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1800" b="1" i="0" u="none" strike="noStrike" cap="none">
                <a:solidFill>
                  <a:srgbClr val="FFFFFF"/>
                </a:solidFill>
                <a:latin typeface="Gill Sans"/>
                <a:ea typeface="Gill Sans"/>
                <a:cs typeface="Gill Sans"/>
                <a:sym typeface="Gill Sans"/>
              </a:rPr>
              <a:t>How to support older people to use digital tools and technologies</a:t>
            </a:r>
            <a:endParaRPr sz="1800" b="0" i="0" u="none" strike="noStrike" cap="none">
              <a:solidFill>
                <a:srgbClr val="000000"/>
              </a:solidFill>
              <a:latin typeface="Arial"/>
              <a:ea typeface="Arial"/>
              <a:cs typeface="Arial"/>
              <a:sym typeface="Arial"/>
            </a:endParaRPr>
          </a:p>
        </p:txBody>
      </p:sp>
      <p:pic>
        <p:nvPicPr>
          <p:cNvPr id="168" name="Google Shape;168;p27" descr="Computer, Teknologi, Bærbar, Ipad"/>
          <p:cNvPicPr preferRelativeResize="0"/>
          <p:nvPr/>
        </p:nvPicPr>
        <p:blipFill rotWithShape="1">
          <a:blip r:embed="rId4">
            <a:alphaModFix/>
          </a:blip>
          <a:srcRect/>
          <a:stretch/>
        </p:blipFill>
        <p:spPr>
          <a:xfrm>
            <a:off x="514325" y="1423225"/>
            <a:ext cx="2807950" cy="19984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51"/>
        <p:cNvGrpSpPr/>
        <p:nvPr/>
      </p:nvGrpSpPr>
      <p:grpSpPr>
        <a:xfrm>
          <a:off x="0" y="0"/>
          <a:ext cx="0" cy="0"/>
          <a:chOff x="0" y="0"/>
          <a:chExt cx="0" cy="0"/>
        </a:xfrm>
      </p:grpSpPr>
      <p:grpSp>
        <p:nvGrpSpPr>
          <p:cNvPr id="152" name="Google Shape;152;p27"/>
          <p:cNvGrpSpPr/>
          <p:nvPr/>
        </p:nvGrpSpPr>
        <p:grpSpPr>
          <a:xfrm>
            <a:off x="0" y="749145"/>
            <a:ext cx="9144000" cy="4394356"/>
            <a:chOff x="0" y="-38100"/>
            <a:chExt cx="4816593" cy="2314722"/>
          </a:xfrm>
        </p:grpSpPr>
        <p:sp>
          <p:nvSpPr>
            <p:cNvPr id="153" name="Google Shape;153;p2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54" name="Google Shape;154;p2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55" name="Google Shape;155;p2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56" name="Google Shape;156;p27"/>
          <p:cNvSpPr txBox="1"/>
          <p:nvPr/>
        </p:nvSpPr>
        <p:spPr>
          <a:xfrm>
            <a:off x="454192" y="144674"/>
            <a:ext cx="8150965" cy="47397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200" b="1" i="0" u="none" strike="noStrike" kern="0" cap="none" spc="0" normalizeH="0" baseline="0" noProof="0">
                <a:ln>
                  <a:noFill/>
                </a:ln>
                <a:solidFill>
                  <a:srgbClr val="FFFFFF"/>
                </a:solidFill>
                <a:effectLst/>
                <a:uLnTx/>
                <a:uFillTx/>
                <a:latin typeface="Gill Sans"/>
                <a:ea typeface="Gill Sans"/>
                <a:cs typeface="Gill Sans"/>
                <a:sym typeface="Gill Sans"/>
              </a:rPr>
              <a:t>Involving individuals in decisions about care technologies</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27"/>
          <p:cNvSpPr txBox="1"/>
          <p:nvPr/>
        </p:nvSpPr>
        <p:spPr>
          <a:xfrm>
            <a:off x="732435" y="2159119"/>
            <a:ext cx="6704415" cy="1569641"/>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How to involve older persons in decisions about care technologies </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158" name="Google Shape;158;p27"/>
          <p:cNvSpPr txBox="1"/>
          <p:nvPr/>
        </p:nvSpPr>
        <p:spPr>
          <a:xfrm>
            <a:off x="6346579" y="0"/>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159" name="Google Shape;159;p2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57119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63"/>
        <p:cNvGrpSpPr/>
        <p:nvPr/>
      </p:nvGrpSpPr>
      <p:grpSpPr>
        <a:xfrm>
          <a:off x="0" y="0"/>
          <a:ext cx="0" cy="0"/>
          <a:chOff x="0" y="0"/>
          <a:chExt cx="0" cy="0"/>
        </a:xfrm>
      </p:grpSpPr>
      <p:sp>
        <p:nvSpPr>
          <p:cNvPr id="164" name="Google Shape;164;p2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65" name="Google Shape;165;p28"/>
          <p:cNvSpPr txBox="1"/>
          <p:nvPr/>
        </p:nvSpPr>
        <p:spPr>
          <a:xfrm>
            <a:off x="447982" y="1117794"/>
            <a:ext cx="5239950" cy="567174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000000"/>
                </a:solidFill>
                <a:effectLst/>
                <a:uLnTx/>
                <a:uFillTx/>
                <a:latin typeface="Arial"/>
                <a:ea typeface="Arial"/>
                <a:cs typeface="Arial"/>
                <a:sym typeface="Arial"/>
              </a:rPr>
              <a:t>Brainstorm questions:</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What comes to your mind, when you think of:</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01600" algn="l" defTabSz="914400" rtl="0" eaLnBrk="1" fontAlgn="auto" latinLnBrk="0" hangingPunct="1">
              <a:lnSpc>
                <a:spcPct val="100000"/>
              </a:lnSpc>
              <a:spcBef>
                <a:spcPts val="0"/>
              </a:spcBef>
              <a:spcAft>
                <a:spcPts val="0"/>
              </a:spcAft>
              <a:buClr>
                <a:srgbClr val="000000"/>
              </a:buClr>
              <a:buSzPts val="1200"/>
              <a:buFont typeface="Noto Sans Symbols"/>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 How to involve older people in decisions about care</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r>
              <a:rPr kumimoji="0" lang="de" sz="1600" b="0" i="0" u="none" strike="noStrike" kern="0" cap="none" spc="0" normalizeH="0" baseline="0" noProof="0">
                <a:ln>
                  <a:noFill/>
                </a:ln>
                <a:solidFill>
                  <a:srgbClr val="000000"/>
                </a:solidFill>
                <a:effectLst/>
                <a:uLnTx/>
                <a:uFillTx/>
                <a:latin typeface="Arial"/>
                <a:ea typeface="Arial"/>
                <a:cs typeface="Arial"/>
                <a:sym typeface="Arial"/>
              </a:rPr>
              <a:t> technologies</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How to asses and suggest the right technologies </a:t>
            </a:r>
            <a:br>
              <a:rPr kumimoji="0" lang="de" sz="1600" b="0" i="0" u="none" strike="noStrike" kern="0" cap="none" spc="0" normalizeH="0" baseline="0" noProof="0">
                <a:ln>
                  <a:noFill/>
                </a:ln>
                <a:solidFill>
                  <a:srgbClr val="000000"/>
                </a:solidFill>
                <a:effectLst/>
                <a:uLnTx/>
                <a:uFillTx/>
                <a:latin typeface="Arial"/>
                <a:ea typeface="Arial"/>
                <a:cs typeface="Arial"/>
                <a:sym typeface="Arial"/>
              </a:rPr>
            </a:br>
            <a:r>
              <a:rPr kumimoji="0" lang="de" sz="1600" b="0" i="0" u="none" strike="noStrike" kern="0" cap="none" spc="0" normalizeH="0" baseline="0" noProof="0">
                <a:ln>
                  <a:noFill/>
                </a:ln>
                <a:solidFill>
                  <a:srgbClr val="000000"/>
                </a:solidFill>
                <a:effectLst/>
                <a:uLnTx/>
                <a:uFillTx/>
                <a:latin typeface="Arial"/>
                <a:ea typeface="Arial"/>
                <a:cs typeface="Arial"/>
                <a:sym typeface="Arial"/>
              </a:rPr>
              <a:t>and tools for elderly in need of care</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01600" algn="l" defTabSz="914400" rtl="0" eaLnBrk="1" fontAlgn="auto" latinLnBrk="0" hangingPunct="1">
              <a:lnSpc>
                <a:spcPct val="100000"/>
              </a:lnSpc>
              <a:spcBef>
                <a:spcPts val="0"/>
              </a:spcBef>
              <a:spcAft>
                <a:spcPts val="0"/>
              </a:spcAft>
              <a:buClr>
                <a:srgbClr val="000000"/>
              </a:buClr>
              <a:buSzPts val="1200"/>
              <a:buFont typeface="Noto Sans Symbols"/>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000000"/>
                </a:solidFill>
                <a:effectLst/>
                <a:uLnTx/>
                <a:uFillTx/>
                <a:latin typeface="Arial"/>
                <a:ea typeface="Arial"/>
                <a:cs typeface="Arial"/>
                <a:sym typeface="Arial"/>
              </a:rPr>
              <a:t>Share your thoughts and ideas online in a common forum such as Jamboard or Padlet</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
            </a:r>
            <a:br>
              <a:rPr kumimoji="0" lang="de" sz="700" b="0" i="0" u="none" strike="noStrike" kern="0" cap="none" spc="0" normalizeH="0" baseline="0" noProof="0">
                <a:ln>
                  <a:noFill/>
                </a:ln>
                <a:solidFill>
                  <a:srgbClr val="000000"/>
                </a:solidFill>
                <a:effectLst/>
                <a:uLnTx/>
                <a:uFillTx/>
                <a:latin typeface="Arial"/>
                <a:ea typeface="Arial"/>
                <a:cs typeface="Arial"/>
                <a:sym typeface="Arial"/>
              </a:rPr>
            </a:br>
            <a:endParaRPr kumimoji="0" sz="700" b="0" i="0" u="sng"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400" b="0" i="0" u="sng" strike="noStrike" kern="0" cap="none" spc="0" normalizeH="0" baseline="0" noProof="0">
                <a:ln>
                  <a:noFill/>
                </a:ln>
                <a:solidFill>
                  <a:srgbClr val="0000FF"/>
                </a:solidFill>
                <a:effectLst/>
                <a:uLnTx/>
                <a:uFillTx/>
                <a:latin typeface="Arial"/>
                <a:ea typeface="Arial"/>
                <a:cs typeface="Arial"/>
                <a:sym typeface="Arial"/>
                <a:hlinkClick r:id="rId4"/>
              </a:rPr>
              <a:t>https://jamboard.google.com/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sng" strike="noStrike" kern="0" cap="none" spc="0" normalizeH="0" baseline="0" noProof="0">
                <a:ln>
                  <a:noFill/>
                </a:ln>
                <a:solidFill>
                  <a:srgbClr val="0000FF"/>
                </a:solidFill>
                <a:effectLst/>
                <a:uLnTx/>
                <a:uFillTx/>
                <a:latin typeface="Arial"/>
                <a:ea typeface="Arial"/>
                <a:cs typeface="Arial"/>
                <a:sym typeface="Arial"/>
                <a:hlinkClick r:id="rId5"/>
              </a:rPr>
              <a:t>https://padlet.com/</a:t>
            </a:r>
            <a:r>
              <a:rPr kumimoji="0" lang="de" sz="14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166;p28"/>
          <p:cNvSpPr/>
          <p:nvPr/>
        </p:nvSpPr>
        <p:spPr>
          <a:xfrm>
            <a:off x="2892282" y="3463191"/>
            <a:ext cx="1241167" cy="1241167"/>
          </a:xfrm>
          <a:custGeom>
            <a:avLst/>
            <a:gdLst/>
            <a:ahLst/>
            <a:cxnLst/>
            <a:rect l="l" t="t" r="r" b="b"/>
            <a:pathLst>
              <a:path w="2482334" h="2482334" extrusionOk="0">
                <a:moveTo>
                  <a:pt x="0" y="0"/>
                </a:moveTo>
                <a:lnTo>
                  <a:pt x="2482334" y="0"/>
                </a:lnTo>
                <a:lnTo>
                  <a:pt x="2482334" y="2482334"/>
                </a:lnTo>
                <a:lnTo>
                  <a:pt x="0" y="2482334"/>
                </a:lnTo>
                <a:lnTo>
                  <a:pt x="0" y="0"/>
                </a:lnTo>
                <a:close/>
              </a:path>
            </a:pathLst>
          </a:custGeom>
          <a:blipFill rotWithShape="1">
            <a:blip r:embed="rId6">
              <a:alphaModFix/>
            </a:blip>
            <a:stretch>
              <a:fillRect/>
            </a:stretch>
          </a:blipFill>
          <a:ln>
            <a:noFill/>
          </a:ln>
        </p:spPr>
      </p:sp>
      <p:sp>
        <p:nvSpPr>
          <p:cNvPr id="167" name="Google Shape;167;p28"/>
          <p:cNvSpPr txBox="1"/>
          <p:nvPr/>
        </p:nvSpPr>
        <p:spPr>
          <a:xfrm>
            <a:off x="514350" y="229406"/>
            <a:ext cx="7260855"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BRAINSTORM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68" name="Google Shape;168;p28" descr="Brainstorming, Ideer, Tanker, Brainstorm"/>
          <p:cNvPicPr preferRelativeResize="0"/>
          <p:nvPr/>
        </p:nvPicPr>
        <p:blipFill rotWithShape="1">
          <a:blip r:embed="rId7">
            <a:alphaModFix/>
          </a:blip>
          <a:srcRect/>
          <a:stretch/>
        </p:blipFill>
        <p:spPr>
          <a:xfrm>
            <a:off x="5935980" y="915321"/>
            <a:ext cx="3010856" cy="3168453"/>
          </a:xfrm>
          <a:prstGeom prst="rect">
            <a:avLst/>
          </a:prstGeom>
          <a:noFill/>
          <a:ln>
            <a:noFill/>
          </a:ln>
        </p:spPr>
      </p:pic>
    </p:spTree>
    <p:extLst>
      <p:ext uri="{BB962C8B-B14F-4D97-AF65-F5344CB8AC3E}">
        <p14:creationId xmlns:p14="http://schemas.microsoft.com/office/powerpoint/2010/main" val="941512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72"/>
        <p:cNvGrpSpPr/>
        <p:nvPr/>
      </p:nvGrpSpPr>
      <p:grpSpPr>
        <a:xfrm>
          <a:off x="0" y="0"/>
          <a:ext cx="0" cy="0"/>
          <a:chOff x="0" y="0"/>
          <a:chExt cx="0" cy="0"/>
        </a:xfrm>
      </p:grpSpPr>
      <p:grpSp>
        <p:nvGrpSpPr>
          <p:cNvPr id="173" name="Google Shape;173;p29"/>
          <p:cNvGrpSpPr/>
          <p:nvPr/>
        </p:nvGrpSpPr>
        <p:grpSpPr>
          <a:xfrm>
            <a:off x="0" y="749145"/>
            <a:ext cx="9144000" cy="4394356"/>
            <a:chOff x="0" y="-38100"/>
            <a:chExt cx="4816593" cy="2314722"/>
          </a:xfrm>
        </p:grpSpPr>
        <p:sp>
          <p:nvSpPr>
            <p:cNvPr id="174" name="Google Shape;174;p2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75" name="Google Shape;175;p2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76" name="Google Shape;176;p2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77" name="Google Shape;177;p29"/>
          <p:cNvSpPr txBox="1"/>
          <p:nvPr/>
        </p:nvSpPr>
        <p:spPr>
          <a:xfrm>
            <a:off x="3477800" y="1256350"/>
            <a:ext cx="5338200" cy="3432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Involving older persons in decisions and selection of care technologies is crucial to ensure that the technologies meet their needs and preferences. </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Here are some strategies to involve older persons in this process: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Know the Older Persons Needs</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292100" marR="0" lvl="0"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Engage in Open Communication</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Educate and Empower</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Demonstrate Technologies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Address Privacy and Security Concerns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8" name="Google Shape;178;p29"/>
          <p:cNvSpPr txBox="1"/>
          <p:nvPr/>
        </p:nvSpPr>
        <p:spPr>
          <a:xfrm>
            <a:off x="514350" y="197322"/>
            <a:ext cx="7260900" cy="3877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1800" b="1" i="0" u="none" strike="noStrike" kern="0" cap="none" spc="0" normalizeH="0" baseline="0" noProof="0">
                <a:ln>
                  <a:noFill/>
                </a:ln>
                <a:solidFill>
                  <a:srgbClr val="FFFFFF"/>
                </a:solidFill>
                <a:effectLst/>
                <a:uLnTx/>
                <a:uFillTx/>
                <a:latin typeface="Gill Sans"/>
                <a:ea typeface="Gill Sans"/>
                <a:cs typeface="Gill Sans"/>
                <a:sym typeface="Gill Sans"/>
              </a:rPr>
              <a:t>How to involve older persons in decisions about care technologies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79" name="Google Shape;179;p29" descr="Web, Domæne, Service, Internet Side"/>
          <p:cNvPicPr preferRelativeResize="0"/>
          <p:nvPr/>
        </p:nvPicPr>
        <p:blipFill rotWithShape="1">
          <a:blip r:embed="rId4">
            <a:alphaModFix/>
          </a:blip>
          <a:srcRect/>
          <a:stretch/>
        </p:blipFill>
        <p:spPr>
          <a:xfrm>
            <a:off x="174410" y="1713115"/>
            <a:ext cx="3128967" cy="2275999"/>
          </a:xfrm>
          <a:prstGeom prst="rect">
            <a:avLst/>
          </a:prstGeom>
          <a:noFill/>
          <a:ln>
            <a:noFill/>
          </a:ln>
        </p:spPr>
      </p:pic>
    </p:spTree>
    <p:extLst>
      <p:ext uri="{BB962C8B-B14F-4D97-AF65-F5344CB8AC3E}">
        <p14:creationId xmlns:p14="http://schemas.microsoft.com/office/powerpoint/2010/main" val="3145893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p:nvPr/>
        </p:nvSpPr>
        <p:spPr>
          <a:xfrm>
            <a:off x="3263248" y="1141607"/>
            <a:ext cx="5679300" cy="3601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Involving older persons in decisions about care technologies</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and reflecting on the advantages and challenges of digital tools for older persons, requires a thoughtful and inclusive approach. </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By focusing on the needs of the older person, involving the person in the decision-making, you can ensure that care technologies are not only suitable for their needs but also enhance their overall quality of life.</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185" name="Google Shape;185;p3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Know The Older Persons Needs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6" name="Google Shape;186;p3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187" name="Google Shape;187;p30"/>
          <p:cNvPicPr preferRelativeResize="0"/>
          <p:nvPr/>
        </p:nvPicPr>
        <p:blipFill rotWithShape="1">
          <a:blip r:embed="rId4">
            <a:alphaModFix/>
          </a:blip>
          <a:srcRect/>
          <a:stretch/>
        </p:blipFill>
        <p:spPr>
          <a:xfrm>
            <a:off x="165965" y="1732489"/>
            <a:ext cx="2828365" cy="2009110"/>
          </a:xfrm>
          <a:prstGeom prst="rect">
            <a:avLst/>
          </a:prstGeom>
          <a:noFill/>
          <a:ln>
            <a:noFill/>
          </a:ln>
        </p:spPr>
      </p:pic>
    </p:spTree>
    <p:extLst>
      <p:ext uri="{BB962C8B-B14F-4D97-AF65-F5344CB8AC3E}">
        <p14:creationId xmlns:p14="http://schemas.microsoft.com/office/powerpoint/2010/main" val="3910585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p:nvPr/>
        </p:nvSpPr>
        <p:spPr>
          <a:xfrm>
            <a:off x="514350" y="1104996"/>
            <a:ext cx="5376000" cy="2604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Start by familiarising yourself with the needs of the older person</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A simple dialogue, exploring the needs of the person will clarify many issues.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Understand their specific health conditions, daily routines, and the challenges they face in order to make sure their needs are covered.</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193" name="Google Shape;193;p3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Know The Older Persons Needs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4" name="Google Shape;194;p3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195" name="Google Shape;195;p31" descr="Medicinsk, Kampagne, App, Mobil App"/>
          <p:cNvPicPr preferRelativeResize="0"/>
          <p:nvPr/>
        </p:nvPicPr>
        <p:blipFill rotWithShape="1">
          <a:blip r:embed="rId4">
            <a:alphaModFix/>
          </a:blip>
          <a:srcRect/>
          <a:stretch/>
        </p:blipFill>
        <p:spPr>
          <a:xfrm>
            <a:off x="6227832" y="1299684"/>
            <a:ext cx="2544118" cy="2544118"/>
          </a:xfrm>
          <a:prstGeom prst="rect">
            <a:avLst/>
          </a:prstGeom>
          <a:noFill/>
          <a:ln>
            <a:noFill/>
          </a:ln>
        </p:spPr>
      </p:pic>
    </p:spTree>
    <p:extLst>
      <p:ext uri="{BB962C8B-B14F-4D97-AF65-F5344CB8AC3E}">
        <p14:creationId xmlns:p14="http://schemas.microsoft.com/office/powerpoint/2010/main" val="4050241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p:nvPr/>
        </p:nvSpPr>
        <p:spPr>
          <a:xfrm>
            <a:off x="514350" y="1104996"/>
            <a:ext cx="4781700" cy="2992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Foster open and transparent communication with older persons</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in order to help them in the best possible way in discovering and clarifying their needs.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Encourage them to share their thoughts, concerns, and preferences regarding care technologies.</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201" name="Google Shape;201;p3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Engage in open communication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2" name="Google Shape;202;p3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03" name="Google Shape;203;p32" descr="Kvinde, Dame, Hjerne, Sind, Mental"/>
          <p:cNvPicPr preferRelativeResize="0"/>
          <p:nvPr/>
        </p:nvPicPr>
        <p:blipFill rotWithShape="1">
          <a:blip r:embed="rId4">
            <a:alphaModFix/>
          </a:blip>
          <a:srcRect/>
          <a:stretch/>
        </p:blipFill>
        <p:spPr>
          <a:xfrm>
            <a:off x="5446510" y="1517595"/>
            <a:ext cx="3495888" cy="1966437"/>
          </a:xfrm>
          <a:prstGeom prst="rect">
            <a:avLst/>
          </a:prstGeom>
          <a:noFill/>
          <a:ln>
            <a:noFill/>
          </a:ln>
        </p:spPr>
      </p:pic>
    </p:spTree>
    <p:extLst>
      <p:ext uri="{BB962C8B-B14F-4D97-AF65-F5344CB8AC3E}">
        <p14:creationId xmlns:p14="http://schemas.microsoft.com/office/powerpoint/2010/main" val="296279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p:nvPr/>
        </p:nvSpPr>
        <p:spPr>
          <a:xfrm>
            <a:off x="514350" y="1070300"/>
            <a:ext cx="4991928" cy="385950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Provide information about available care technologies, explaining their benefits and potential impact on daily life. </a:t>
            </a:r>
            <a:endParaRPr kumimoji="0" sz="7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dirty="0">
                <a:ln>
                  <a:noFill/>
                </a:ln>
                <a:solidFill>
                  <a:srgbClr val="339966"/>
                </a:solidFill>
                <a:effectLst/>
                <a:uLnTx/>
                <a:uFillTx/>
                <a:latin typeface="Arial"/>
                <a:cs typeface="Arial"/>
                <a:sym typeface="Arial"/>
              </a:rPr>
              <a:t>Empower older persons to make decisions about technologies or apps</a:t>
            </a: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 based on their specific needs.</a:t>
            </a:r>
            <a:endParaRPr kumimoji="0" sz="700" b="0" i="0" u="none" strike="noStrike" kern="0" cap="none" spc="0" normalizeH="0" baseline="0" noProof="0" dirty="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400"/>
              <a:buFont typeface="Arial"/>
              <a:buNone/>
              <a:tabLst/>
              <a:defRPr/>
            </a:pPr>
            <a:r>
              <a:rPr kumimoji="0" lang="de" sz="1800" b="1" i="0" u="none" strike="noStrike" kern="0" cap="none" spc="0" normalizeH="0" baseline="0" noProof="0" dirty="0">
                <a:ln>
                  <a:noFill/>
                </a:ln>
                <a:solidFill>
                  <a:srgbClr val="339966"/>
                </a:solidFill>
                <a:effectLst/>
                <a:uLnTx/>
                <a:uFillTx/>
                <a:latin typeface="Arial"/>
                <a:cs typeface="Arial"/>
                <a:sym typeface="Arial"/>
              </a:rPr>
              <a:t>Note: Module 2 &amp; 3 elaborates further on specific digital tools and apps.</a:t>
            </a:r>
            <a:endParaRPr kumimoji="0" sz="1800" b="1" i="0" u="none" strike="noStrike" kern="0" cap="none" spc="0" normalizeH="0" baseline="0" noProof="0" dirty="0">
              <a:ln>
                <a:noFill/>
              </a:ln>
              <a:solidFill>
                <a:srgbClr val="339966"/>
              </a:solidFill>
              <a:effectLst/>
              <a:uLnTx/>
              <a:uFillTx/>
              <a:latin typeface="Arial"/>
              <a:cs typeface="Arial"/>
              <a:sym typeface="Arial"/>
            </a:endParaRPr>
          </a:p>
        </p:txBody>
      </p:sp>
      <p:sp>
        <p:nvSpPr>
          <p:cNvPr id="209" name="Google Shape;209;p33"/>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Educate and empower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0" name="Google Shape;210;p3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11" name="Google Shape;211;p33" descr="Kvinde, Hjerne, Bærbar, Smartphone, Dame"/>
          <p:cNvPicPr preferRelativeResize="0"/>
          <p:nvPr/>
        </p:nvPicPr>
        <p:blipFill rotWithShape="1">
          <a:blip r:embed="rId4">
            <a:alphaModFix/>
          </a:blip>
          <a:srcRect/>
          <a:stretch/>
        </p:blipFill>
        <p:spPr>
          <a:xfrm>
            <a:off x="5438149" y="1130997"/>
            <a:ext cx="3454774" cy="1943300"/>
          </a:xfrm>
          <a:prstGeom prst="rect">
            <a:avLst/>
          </a:prstGeom>
          <a:noFill/>
          <a:ln>
            <a:noFill/>
          </a:ln>
        </p:spPr>
      </p:pic>
    </p:spTree>
    <p:extLst>
      <p:ext uri="{BB962C8B-B14F-4D97-AF65-F5344CB8AC3E}">
        <p14:creationId xmlns:p14="http://schemas.microsoft.com/office/powerpoint/2010/main" val="1837612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p:nvPr/>
        </p:nvSpPr>
        <p:spPr>
          <a:xfrm>
            <a:off x="514350" y="1105000"/>
            <a:ext cx="6730500" cy="2604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dirty="0">
                <a:ln>
                  <a:noFill/>
                </a:ln>
                <a:solidFill>
                  <a:srgbClr val="339966"/>
                </a:solidFill>
                <a:effectLst/>
                <a:uLnTx/>
                <a:uFillTx/>
                <a:latin typeface="Arial"/>
                <a:cs typeface="Arial"/>
                <a:sym typeface="Arial"/>
              </a:rPr>
              <a:t>If possible, organise demonstrations of different care technologies.</a:t>
            </a: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 Allow the older person to interact with and experience the technologies in a hands-on tryout.  </a:t>
            </a:r>
            <a:endParaRPr kumimoji="0" sz="7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This hands-on approach can help the older person better understand how the technologies work and how they can benefit from them.</a:t>
            </a: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p:txBody>
      </p:sp>
      <p:sp>
        <p:nvSpPr>
          <p:cNvPr id="217" name="Google Shape;217;p3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Demonstrate technologies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8" name="Google Shape;218;p3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88859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p:nvPr/>
        </p:nvSpPr>
        <p:spPr>
          <a:xfrm>
            <a:off x="514350" y="1104996"/>
            <a:ext cx="7616100" cy="2992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Address any concerns about privacy and security associated with the use of care technologies. </a:t>
            </a:r>
            <a:r>
              <a:rPr kumimoji="0" lang="de" sz="1800" b="1" i="0" u="none" strike="noStrike" kern="0" cap="none" spc="0" normalizeH="0" baseline="0" noProof="0" dirty="0">
                <a:ln>
                  <a:noFill/>
                </a:ln>
                <a:solidFill>
                  <a:srgbClr val="339966"/>
                </a:solidFill>
                <a:effectLst/>
                <a:uLnTx/>
                <a:uFillTx/>
                <a:latin typeface="Arial"/>
                <a:cs typeface="Arial"/>
                <a:sym typeface="Arial"/>
              </a:rPr>
              <a:t>Ensure that older persons feel confident that their personal information is protected.</a:t>
            </a:r>
            <a:endParaRPr kumimoji="0" sz="700" b="1" i="0" u="none" strike="noStrike" kern="0" cap="none" spc="0" normalizeH="0" baseline="0" noProof="0" dirty="0">
              <a:ln>
                <a:noFill/>
              </a:ln>
              <a:solidFill>
                <a:srgbClr val="3399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dirty="0">
                <a:ln>
                  <a:noFill/>
                </a:ln>
                <a:solidFill>
                  <a:srgbClr val="666666"/>
                </a:solidFill>
                <a:effectLst/>
                <a:uLnTx/>
                <a:uFillTx/>
                <a:latin typeface="Arial"/>
                <a:ea typeface="Arial"/>
                <a:cs typeface="Arial"/>
                <a:sym typeface="Arial"/>
              </a:rPr>
              <a:t>Example</a:t>
            </a: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 </a:t>
            </a:r>
            <a:r>
              <a:rPr kumimoji="0" lang="de" sz="1800" b="0" i="1" u="none" strike="noStrike" kern="0" cap="none" spc="0" normalizeH="0" baseline="0" noProof="0" dirty="0">
                <a:ln>
                  <a:noFill/>
                </a:ln>
                <a:solidFill>
                  <a:srgbClr val="666666"/>
                </a:solidFill>
                <a:effectLst/>
                <a:uLnTx/>
                <a:uFillTx/>
                <a:latin typeface="Arial"/>
                <a:ea typeface="Arial"/>
                <a:cs typeface="Arial"/>
                <a:sym typeface="Arial"/>
              </a:rPr>
              <a:t>Your client has just learned about the possibilities of online patient information. He asks for your help to access his online patient journal to read a scan result.</a:t>
            </a:r>
            <a:endParaRPr kumimoji="0" sz="700" b="0" i="0" u="none" strike="noStrike" kern="0" cap="none" spc="0" normalizeH="0" baseline="0" noProof="0" dirty="0">
              <a:ln>
                <a:noFill/>
              </a:ln>
              <a:solidFill>
                <a:srgbClr val="666666"/>
              </a:solidFill>
              <a:effectLst/>
              <a:uLnTx/>
              <a:uFillTx/>
              <a:latin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What do you need to consider in this situation?</a:t>
            </a: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p:txBody>
      </p:sp>
      <p:sp>
        <p:nvSpPr>
          <p:cNvPr id="224" name="Google Shape;224;p3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Address privacy and security concerns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5" name="Google Shape;225;p3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231364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29"/>
        <p:cNvGrpSpPr/>
        <p:nvPr/>
      </p:nvGrpSpPr>
      <p:grpSpPr>
        <a:xfrm>
          <a:off x="0" y="0"/>
          <a:ext cx="0" cy="0"/>
          <a:chOff x="0" y="0"/>
          <a:chExt cx="0" cy="0"/>
        </a:xfrm>
      </p:grpSpPr>
      <p:grpSp>
        <p:nvGrpSpPr>
          <p:cNvPr id="230" name="Google Shape;230;p36"/>
          <p:cNvGrpSpPr/>
          <p:nvPr/>
        </p:nvGrpSpPr>
        <p:grpSpPr>
          <a:xfrm>
            <a:off x="0" y="749145"/>
            <a:ext cx="9144000" cy="4394356"/>
            <a:chOff x="0" y="-38100"/>
            <a:chExt cx="4816593" cy="2314722"/>
          </a:xfrm>
        </p:grpSpPr>
        <p:sp>
          <p:nvSpPr>
            <p:cNvPr id="231" name="Google Shape;231;p3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32" name="Google Shape;232;p3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33" name="Google Shape;233;p3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34" name="Google Shape;234;p36"/>
          <p:cNvSpPr txBox="1"/>
          <p:nvPr/>
        </p:nvSpPr>
        <p:spPr>
          <a:xfrm>
            <a:off x="454192" y="144674"/>
            <a:ext cx="8150965" cy="47397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200" b="1" i="0" u="none" strike="noStrike" kern="0" cap="none" spc="0" normalizeH="0" baseline="0" noProof="0">
                <a:ln>
                  <a:noFill/>
                </a:ln>
                <a:solidFill>
                  <a:srgbClr val="FFFFFF"/>
                </a:solidFill>
                <a:effectLst/>
                <a:uLnTx/>
                <a:uFillTx/>
                <a:latin typeface="Gill Sans"/>
                <a:ea typeface="Gill Sans"/>
                <a:cs typeface="Gill Sans"/>
                <a:sym typeface="Gill Sans"/>
              </a:rPr>
              <a:t>Assessing and suggesting the right technologies and tools</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5" name="Google Shape;235;p36"/>
          <p:cNvSpPr txBox="1"/>
          <p:nvPr/>
        </p:nvSpPr>
        <p:spPr>
          <a:xfrm>
            <a:off x="423085" y="2161469"/>
            <a:ext cx="6704400" cy="15699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How to assess and suggest the right technologies and tools for older persons in need of care</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236" name="Google Shape;236;p36"/>
          <p:cNvSpPr txBox="1"/>
          <p:nvPr/>
        </p:nvSpPr>
        <p:spPr>
          <a:xfrm>
            <a:off x="6346579" y="0"/>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37" name="Google Shape;237;p3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6076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p:nvPr/>
        </p:nvSpPr>
        <p:spPr>
          <a:xfrm>
            <a:off x="514350" y="1104996"/>
            <a:ext cx="7616100" cy="29925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Often the </a:t>
            </a:r>
            <a:r>
              <a:rPr lang="de" sz="1800" b="0" i="1" u="none" strike="noStrike" cap="none">
                <a:solidFill>
                  <a:srgbClr val="666666"/>
                </a:solidFill>
                <a:latin typeface="Arial"/>
                <a:ea typeface="Arial"/>
                <a:cs typeface="Arial"/>
                <a:sym typeface="Arial"/>
              </a:rPr>
              <a:t>learning objectives </a:t>
            </a:r>
            <a:r>
              <a:rPr lang="de" sz="1800" b="0" i="0" u="none" strike="noStrike" cap="none">
                <a:solidFill>
                  <a:srgbClr val="666666"/>
                </a:solidFill>
                <a:latin typeface="Arial"/>
                <a:ea typeface="Arial"/>
                <a:cs typeface="Arial"/>
                <a:sym typeface="Arial"/>
              </a:rPr>
              <a:t>are not reached at once but over time.</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In order to keep up the motivation of the seniors, the carer/trainer must set </a:t>
            </a:r>
            <a:r>
              <a:rPr lang="de" sz="1800" b="1" i="0" u="none" strike="noStrike" cap="none">
                <a:solidFill>
                  <a:srgbClr val="339966"/>
                </a:solidFill>
              </a:rPr>
              <a:t>intermediate objectives</a:t>
            </a:r>
            <a:r>
              <a:rPr lang="de" sz="1800" b="0" i="0" u="none" strike="noStrike" cap="none">
                <a:solidFill>
                  <a:srgbClr val="666666"/>
                </a:solidFill>
                <a:latin typeface="Arial"/>
                <a:ea typeface="Arial"/>
                <a:cs typeface="Arial"/>
                <a:sym typeface="Arial"/>
              </a:rPr>
              <a:t>, adapted to the progression of the older person.</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 </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Progressive exercises should be followed by a positive feedback whenever the senior reach the intermediate objective.</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4" name="Google Shape;174;p2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Motivation</a:t>
            </a:r>
            <a:endParaRPr sz="700" b="0" i="0" u="none" strike="noStrike" cap="none">
              <a:solidFill>
                <a:srgbClr val="000000"/>
              </a:solidFill>
              <a:latin typeface="Arial"/>
              <a:ea typeface="Arial"/>
              <a:cs typeface="Arial"/>
              <a:sym typeface="Arial"/>
            </a:endParaRPr>
          </a:p>
        </p:txBody>
      </p:sp>
      <p:sp>
        <p:nvSpPr>
          <p:cNvPr id="175" name="Google Shape;175;p2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176" name="Google Shape;176;p28"/>
          <p:cNvPicPr preferRelativeResize="0"/>
          <p:nvPr/>
        </p:nvPicPr>
        <p:blipFill rotWithShape="1">
          <a:blip r:embed="rId4">
            <a:alphaModFix/>
          </a:blip>
          <a:srcRect/>
          <a:stretch/>
        </p:blipFill>
        <p:spPr>
          <a:xfrm>
            <a:off x="5865320" y="3273774"/>
            <a:ext cx="2189923" cy="164415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41"/>
        <p:cNvGrpSpPr/>
        <p:nvPr/>
      </p:nvGrpSpPr>
      <p:grpSpPr>
        <a:xfrm>
          <a:off x="0" y="0"/>
          <a:ext cx="0" cy="0"/>
          <a:chOff x="0" y="0"/>
          <a:chExt cx="0" cy="0"/>
        </a:xfrm>
      </p:grpSpPr>
      <p:grpSp>
        <p:nvGrpSpPr>
          <p:cNvPr id="242" name="Google Shape;242;p37"/>
          <p:cNvGrpSpPr/>
          <p:nvPr/>
        </p:nvGrpSpPr>
        <p:grpSpPr>
          <a:xfrm>
            <a:off x="0" y="749145"/>
            <a:ext cx="9144000" cy="4394356"/>
            <a:chOff x="0" y="-38100"/>
            <a:chExt cx="4816593" cy="2314722"/>
          </a:xfrm>
        </p:grpSpPr>
        <p:sp>
          <p:nvSpPr>
            <p:cNvPr id="243" name="Google Shape;243;p3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44" name="Google Shape;244;p3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45" name="Google Shape;245;p3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46" name="Google Shape;246;p37"/>
          <p:cNvSpPr txBox="1"/>
          <p:nvPr/>
        </p:nvSpPr>
        <p:spPr>
          <a:xfrm>
            <a:off x="3477788" y="1050621"/>
            <a:ext cx="5151900" cy="34632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Assessing and suggesting the right technologies and tools for older persons involves considering their specific needs, capabilities, and preferences.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Here are some guiding steps for your assessment and recommendations: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15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Identify Key Areas of Support</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15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Consider User-Friendly Devices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15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Health Monitoring and Telehealth</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292100" marR="0" lvl="0" indent="-292100" algn="l" defTabSz="914400" rtl="0" eaLnBrk="1" fontAlgn="auto" latinLnBrk="0" hangingPunct="1">
              <a:lnSpc>
                <a:spcPct val="115000"/>
              </a:lnSpc>
              <a:spcBef>
                <a:spcPts val="0"/>
              </a:spcBef>
              <a:spcAft>
                <a:spcPts val="0"/>
              </a:spcAft>
              <a:buClr>
                <a:srgbClr val="666666"/>
              </a:buClr>
              <a:buSzPts val="1800"/>
              <a:buFont typeface="Arial"/>
              <a:buChar char="•"/>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Consult Healthcare Professionals</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7" name="Google Shape;247;p37"/>
          <p:cNvSpPr txBox="1"/>
          <p:nvPr/>
        </p:nvSpPr>
        <p:spPr>
          <a:xfrm>
            <a:off x="514350" y="12839"/>
            <a:ext cx="7260900" cy="7755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1800" b="1" i="0" u="none" strike="noStrike" kern="0" cap="none" spc="0" normalizeH="0" baseline="0" noProof="0">
                <a:ln>
                  <a:noFill/>
                </a:ln>
                <a:solidFill>
                  <a:srgbClr val="FFFFFF"/>
                </a:solidFill>
                <a:effectLst/>
                <a:uLnTx/>
                <a:uFillTx/>
                <a:latin typeface="Gill Sans"/>
                <a:ea typeface="Gill Sans"/>
                <a:cs typeface="Gill Sans"/>
                <a:sym typeface="Gill Sans"/>
              </a:rPr>
              <a:t>How to assess and suggest the right technologies and tools for older persons in need of care</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48" name="Google Shape;248;p37"/>
          <p:cNvPicPr preferRelativeResize="0"/>
          <p:nvPr/>
        </p:nvPicPr>
        <p:blipFill rotWithShape="1">
          <a:blip r:embed="rId4">
            <a:alphaModFix/>
          </a:blip>
          <a:srcRect/>
          <a:stretch/>
        </p:blipFill>
        <p:spPr>
          <a:xfrm>
            <a:off x="202652" y="1988820"/>
            <a:ext cx="2952029" cy="2172892"/>
          </a:xfrm>
          <a:prstGeom prst="rect">
            <a:avLst/>
          </a:prstGeom>
          <a:noFill/>
          <a:ln>
            <a:noFill/>
          </a:ln>
        </p:spPr>
      </p:pic>
    </p:spTree>
    <p:extLst>
      <p:ext uri="{BB962C8B-B14F-4D97-AF65-F5344CB8AC3E}">
        <p14:creationId xmlns:p14="http://schemas.microsoft.com/office/powerpoint/2010/main" val="779381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p:nvPr/>
        </p:nvSpPr>
        <p:spPr>
          <a:xfrm>
            <a:off x="514350" y="1717500"/>
            <a:ext cx="4101000" cy="22167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Determine the areas where technology can provide meaningful support. </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This could include health monitoring, medication management, social interaction, safety, and home automation.</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254" name="Google Shape;254;p3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Identify Key areas of support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5" name="Google Shape;255;p3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56" name="Google Shape;256;p38" descr="Læge, Medicinsk, Medicin, Online, Blog"/>
          <p:cNvPicPr preferRelativeResize="0"/>
          <p:nvPr/>
        </p:nvPicPr>
        <p:blipFill rotWithShape="1">
          <a:blip r:embed="rId4">
            <a:alphaModFix/>
          </a:blip>
          <a:srcRect/>
          <a:stretch/>
        </p:blipFill>
        <p:spPr>
          <a:xfrm>
            <a:off x="5134308" y="1717490"/>
            <a:ext cx="3170586" cy="2266473"/>
          </a:xfrm>
          <a:prstGeom prst="rect">
            <a:avLst/>
          </a:prstGeom>
          <a:noFill/>
          <a:ln>
            <a:noFill/>
          </a:ln>
        </p:spPr>
      </p:pic>
    </p:spTree>
    <p:extLst>
      <p:ext uri="{BB962C8B-B14F-4D97-AF65-F5344CB8AC3E}">
        <p14:creationId xmlns:p14="http://schemas.microsoft.com/office/powerpoint/2010/main" val="38014316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p:nvPr/>
        </p:nvSpPr>
        <p:spPr>
          <a:xfrm>
            <a:off x="514350" y="1104996"/>
            <a:ext cx="6991500" cy="1828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Select technologies that are user-friendly and have simple/ easy to understand interfaces.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Look for devices with large buttons, touch screens, voice commands, and intuitive navigation to make it easier for the elderly to use.</a:t>
            </a: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262" name="Google Shape;262;p3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Consider user-friendly devices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3" name="Google Shape;263;p3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018505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p:nvPr/>
        </p:nvSpPr>
        <p:spPr>
          <a:xfrm>
            <a:off x="514350" y="1105001"/>
            <a:ext cx="6024900" cy="315778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Explore health monitoring devices such as wearable fitness trackers or smartwatches that can track vital signs and activities.</a:t>
            </a:r>
            <a:endParaRPr kumimoji="0" sz="7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666666"/>
                </a:solidFill>
                <a:effectLst/>
                <a:uLnTx/>
                <a:uFillTx/>
                <a:latin typeface="Arial"/>
                <a:ea typeface="Arial"/>
                <a:cs typeface="Arial"/>
                <a:sym typeface="Arial"/>
              </a:rPr>
              <a:t>Consider telehealth solutions that allow remote monitoring of health conditions and video consultations with healthcare professionals.</a:t>
            </a:r>
            <a:endParaRPr kumimoji="0" sz="700" b="0" i="0" u="none" strike="noStrike" kern="0" cap="none" spc="0" normalizeH="0" baseline="0" noProof="0" dirty="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800" b="1" i="0" u="none" strike="noStrike" kern="0" cap="none" spc="0" normalizeH="0" baseline="0" noProof="0" dirty="0">
                <a:ln>
                  <a:noFill/>
                </a:ln>
                <a:solidFill>
                  <a:srgbClr val="339966"/>
                </a:solidFill>
                <a:effectLst/>
                <a:uLnTx/>
                <a:uFillTx/>
                <a:latin typeface="Arial"/>
                <a:cs typeface="Arial"/>
                <a:sym typeface="Arial"/>
              </a:rPr>
              <a:t>Note: For a more in-depth information please see Module 2, Unit 4. </a:t>
            </a:r>
            <a:endParaRPr kumimoji="0" sz="1800" b="1" i="0" u="none" strike="noStrike" kern="0" cap="none" spc="0" normalizeH="0" baseline="0" noProof="0" dirty="0">
              <a:ln>
                <a:noFill/>
              </a:ln>
              <a:solidFill>
                <a:srgbClr val="3399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9" name="Google Shape;269;p4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Health monitoring and telehealth</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0" name="Google Shape;270;p4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271" name="Google Shape;271;p40" descr="Watch, Smartur, Aktivitet, Armbåndsur"/>
          <p:cNvPicPr preferRelativeResize="0"/>
          <p:nvPr/>
        </p:nvPicPr>
        <p:blipFill rotWithShape="1">
          <a:blip r:embed="rId4">
            <a:alphaModFix/>
          </a:blip>
          <a:srcRect/>
          <a:stretch/>
        </p:blipFill>
        <p:spPr>
          <a:xfrm>
            <a:off x="6850024" y="1105001"/>
            <a:ext cx="1862474" cy="2483299"/>
          </a:xfrm>
          <a:prstGeom prst="rect">
            <a:avLst/>
          </a:prstGeom>
          <a:noFill/>
          <a:ln>
            <a:noFill/>
          </a:ln>
        </p:spPr>
      </p:pic>
    </p:spTree>
    <p:extLst>
      <p:ext uri="{BB962C8B-B14F-4D97-AF65-F5344CB8AC3E}">
        <p14:creationId xmlns:p14="http://schemas.microsoft.com/office/powerpoint/2010/main" val="12895237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p:nvPr/>
        </p:nvSpPr>
        <p:spPr>
          <a:xfrm>
            <a:off x="514350" y="1105000"/>
            <a:ext cx="7497600" cy="31650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Seek advice from healthcare professionals, including doctors, nurses, or occupational therapists, who may have valuable insights into specific technologies that align with the individual's healthcare needs.</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Example</a:t>
            </a:r>
            <a:r>
              <a:rPr kumimoji="0" lang="de" sz="1800" b="0" i="0" u="none" strike="noStrike" kern="0" cap="none" spc="0" normalizeH="0" baseline="0" noProof="0">
                <a:ln>
                  <a:noFill/>
                </a:ln>
                <a:solidFill>
                  <a:srgbClr val="666666"/>
                </a:solidFill>
                <a:effectLst/>
                <a:uLnTx/>
                <a:uFillTx/>
                <a:latin typeface="Arial"/>
                <a:ea typeface="Arial"/>
                <a:cs typeface="Arial"/>
                <a:sym typeface="Arial"/>
              </a:rPr>
              <a:t>: </a:t>
            </a:r>
            <a:r>
              <a:rPr kumimoji="0" lang="de" sz="1800" b="0" i="1" u="none" strike="noStrike" kern="0" cap="none" spc="0" normalizeH="0" baseline="0" noProof="0">
                <a:ln>
                  <a:noFill/>
                </a:ln>
                <a:solidFill>
                  <a:srgbClr val="666666"/>
                </a:solidFill>
                <a:effectLst/>
                <a:uLnTx/>
                <a:uFillTx/>
                <a:latin typeface="Arial"/>
                <a:ea typeface="Arial"/>
                <a:cs typeface="Arial"/>
                <a:sym typeface="Arial"/>
              </a:rPr>
              <a:t>Your client has elevated blood pressure but feels uncomfortable measuring the blood pressure with a regular blood pressure monitor because the cuff pinches. Now he's heard that a special smartwatch can measure his blood pressure regularly and communicate results to his doctor via an app. </a:t>
            </a:r>
            <a:endParaRPr kumimoji="0" sz="1800" b="0" i="1"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277" name="Google Shape;277;p4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Consult healthcare professionals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8" name="Google Shape;278;p4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357218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82"/>
        <p:cNvGrpSpPr/>
        <p:nvPr/>
      </p:nvGrpSpPr>
      <p:grpSpPr>
        <a:xfrm>
          <a:off x="0" y="0"/>
          <a:ext cx="0" cy="0"/>
          <a:chOff x="0" y="0"/>
          <a:chExt cx="0" cy="0"/>
        </a:xfrm>
      </p:grpSpPr>
      <p:grpSp>
        <p:nvGrpSpPr>
          <p:cNvPr id="283" name="Google Shape;283;p42"/>
          <p:cNvGrpSpPr/>
          <p:nvPr/>
        </p:nvGrpSpPr>
        <p:grpSpPr>
          <a:xfrm>
            <a:off x="0" y="749145"/>
            <a:ext cx="9144000" cy="4394356"/>
            <a:chOff x="0" y="-38100"/>
            <a:chExt cx="4816593" cy="2314722"/>
          </a:xfrm>
        </p:grpSpPr>
        <p:sp>
          <p:nvSpPr>
            <p:cNvPr id="284" name="Google Shape;284;p4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85" name="Google Shape;285;p4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86" name="Google Shape;286;p4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87" name="Google Shape;287;p42"/>
          <p:cNvSpPr txBox="1"/>
          <p:nvPr/>
        </p:nvSpPr>
        <p:spPr>
          <a:xfrm>
            <a:off x="454192" y="144674"/>
            <a:ext cx="8150965" cy="47397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200" b="1" i="0" u="none" strike="noStrike" kern="0" cap="none" spc="0" normalizeH="0" baseline="0" noProof="0">
                <a:ln>
                  <a:noFill/>
                </a:ln>
                <a:solidFill>
                  <a:srgbClr val="FFFFFF"/>
                </a:solidFill>
                <a:effectLst/>
                <a:uLnTx/>
                <a:uFillTx/>
                <a:latin typeface="Gill Sans"/>
                <a:ea typeface="Gill Sans"/>
                <a:cs typeface="Gill Sans"/>
                <a:sym typeface="Gill Sans"/>
              </a:rPr>
              <a:t>Advantages and challenges of digital tools</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8" name="Google Shape;288;p42"/>
          <p:cNvSpPr txBox="1"/>
          <p:nvPr/>
        </p:nvSpPr>
        <p:spPr>
          <a:xfrm>
            <a:off x="732435" y="2159119"/>
            <a:ext cx="6704415" cy="1569641"/>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3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What are the advantages and challenges of digital tools in the lives of older people</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289" name="Google Shape;289;p42"/>
          <p:cNvSpPr txBox="1"/>
          <p:nvPr/>
        </p:nvSpPr>
        <p:spPr>
          <a:xfrm>
            <a:off x="6346579" y="0"/>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90" name="Google Shape;290;p4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5077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94"/>
        <p:cNvGrpSpPr/>
        <p:nvPr/>
      </p:nvGrpSpPr>
      <p:grpSpPr>
        <a:xfrm>
          <a:off x="0" y="0"/>
          <a:ext cx="0" cy="0"/>
          <a:chOff x="0" y="0"/>
          <a:chExt cx="0" cy="0"/>
        </a:xfrm>
      </p:grpSpPr>
      <p:grpSp>
        <p:nvGrpSpPr>
          <p:cNvPr id="295" name="Google Shape;295;p43"/>
          <p:cNvGrpSpPr/>
          <p:nvPr/>
        </p:nvGrpSpPr>
        <p:grpSpPr>
          <a:xfrm>
            <a:off x="0" y="792435"/>
            <a:ext cx="9144000" cy="4394356"/>
            <a:chOff x="0" y="-38100"/>
            <a:chExt cx="4816593" cy="2314722"/>
          </a:xfrm>
        </p:grpSpPr>
        <p:sp>
          <p:nvSpPr>
            <p:cNvPr id="296" name="Google Shape;296;p4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97" name="Google Shape;297;p4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98" name="Google Shape;298;p4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99" name="Google Shape;299;p43"/>
          <p:cNvSpPr txBox="1"/>
          <p:nvPr/>
        </p:nvSpPr>
        <p:spPr>
          <a:xfrm>
            <a:off x="3477788" y="1050621"/>
            <a:ext cx="5151900" cy="1939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The integration of digital tools in the lives of older persons represents both advantages and challenges. As a caregiver, it is important to reflect on both these aspects: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0" name="Google Shape;300;p43"/>
          <p:cNvSpPr txBox="1"/>
          <p:nvPr/>
        </p:nvSpPr>
        <p:spPr>
          <a:xfrm>
            <a:off x="514350" y="12839"/>
            <a:ext cx="7260900" cy="7755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1800" b="1" i="0" u="none" strike="noStrike" kern="0" cap="none" spc="0" normalizeH="0" baseline="0" noProof="0">
                <a:ln>
                  <a:noFill/>
                </a:ln>
                <a:solidFill>
                  <a:srgbClr val="FFFFFF"/>
                </a:solidFill>
                <a:effectLst/>
                <a:uLnTx/>
                <a:uFillTx/>
                <a:latin typeface="Gill Sans"/>
                <a:ea typeface="Gill Sans"/>
                <a:cs typeface="Gill Sans"/>
                <a:sym typeface="Gill Sans"/>
              </a:rPr>
              <a:t>Being able to reflect about the advantages and challenges of digital tools in the lives of the older person</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1" name="Google Shape;301;p43"/>
          <p:cNvSpPr txBox="1"/>
          <p:nvPr/>
        </p:nvSpPr>
        <p:spPr>
          <a:xfrm>
            <a:off x="5963650" y="2799347"/>
            <a:ext cx="2201779" cy="26161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02" name="Google Shape;302;p43"/>
          <p:cNvPicPr preferRelativeResize="0"/>
          <p:nvPr/>
        </p:nvPicPr>
        <p:blipFill rotWithShape="1">
          <a:blip r:embed="rId4">
            <a:alphaModFix/>
          </a:blip>
          <a:srcRect/>
          <a:stretch/>
        </p:blipFill>
        <p:spPr>
          <a:xfrm>
            <a:off x="279369" y="2410324"/>
            <a:ext cx="3704767" cy="2468880"/>
          </a:xfrm>
          <a:prstGeom prst="rect">
            <a:avLst/>
          </a:prstGeom>
          <a:noFill/>
          <a:ln>
            <a:noFill/>
          </a:ln>
        </p:spPr>
      </p:pic>
      <p:sp>
        <p:nvSpPr>
          <p:cNvPr id="303" name="Google Shape;303;p43"/>
          <p:cNvSpPr txBox="1"/>
          <p:nvPr/>
        </p:nvSpPr>
        <p:spPr>
          <a:xfrm>
            <a:off x="3473115" y="2410324"/>
            <a:ext cx="2201700" cy="1647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Advantages: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Communication and social connection</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Access to information</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Health monitoring</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Convenience and access to services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43"/>
          <p:cNvSpPr txBox="1"/>
          <p:nvPr/>
        </p:nvSpPr>
        <p:spPr>
          <a:xfrm>
            <a:off x="6116051" y="2414333"/>
            <a:ext cx="2372700" cy="1647000"/>
          </a:xfrm>
          <a:prstGeom prst="rect">
            <a:avLst/>
          </a:prstGeom>
          <a:noFill/>
          <a:ln w="9525" cap="flat" cmpd="sng">
            <a:solidFill>
              <a:schemeClr val="dk1"/>
            </a:solidFill>
            <a:prstDash val="solid"/>
            <a:round/>
            <a:headEnd type="none" w="sm" len="sm"/>
            <a:tailEnd type="none" w="sm" len="sm"/>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Challenges: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Digital literacy and learning curve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Privacy and security concerns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Physical limitations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Isolation and technological exclusion</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573202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08"/>
        <p:cNvGrpSpPr/>
        <p:nvPr/>
      </p:nvGrpSpPr>
      <p:grpSpPr>
        <a:xfrm>
          <a:off x="0" y="0"/>
          <a:ext cx="0" cy="0"/>
          <a:chOff x="0" y="0"/>
          <a:chExt cx="0" cy="0"/>
        </a:xfrm>
      </p:grpSpPr>
      <p:grpSp>
        <p:nvGrpSpPr>
          <p:cNvPr id="309" name="Google Shape;309;p44"/>
          <p:cNvGrpSpPr/>
          <p:nvPr/>
        </p:nvGrpSpPr>
        <p:grpSpPr>
          <a:xfrm>
            <a:off x="0" y="749145"/>
            <a:ext cx="9144000" cy="4394356"/>
            <a:chOff x="0" y="-38100"/>
            <a:chExt cx="4816593" cy="2314722"/>
          </a:xfrm>
        </p:grpSpPr>
        <p:sp>
          <p:nvSpPr>
            <p:cNvPr id="310" name="Google Shape;310;p4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11" name="Google Shape;311;p4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12" name="Google Shape;312;p4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3" name="Google Shape;313;p44"/>
          <p:cNvSpPr txBox="1"/>
          <p:nvPr/>
        </p:nvSpPr>
        <p:spPr>
          <a:xfrm>
            <a:off x="514350" y="163456"/>
            <a:ext cx="7260900" cy="51706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400" b="1" i="0" u="none" strike="noStrike" kern="0" cap="none" spc="0" normalizeH="0" baseline="0" noProof="0">
                <a:ln>
                  <a:noFill/>
                </a:ln>
                <a:solidFill>
                  <a:srgbClr val="FFFFFF"/>
                </a:solidFill>
                <a:effectLst/>
                <a:uLnTx/>
                <a:uFillTx/>
                <a:latin typeface="Gill Sans"/>
                <a:ea typeface="Gill Sans"/>
                <a:cs typeface="Gill Sans"/>
                <a:sym typeface="Gill Sans"/>
              </a:rPr>
              <a:t>Advantages</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4" name="Google Shape;314;p44"/>
          <p:cNvSpPr txBox="1"/>
          <p:nvPr/>
        </p:nvSpPr>
        <p:spPr>
          <a:xfrm>
            <a:off x="5963650" y="2799347"/>
            <a:ext cx="2201779" cy="26161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15" name="Google Shape;315;p44" descr="Internet Side, Analyse, Scan, Søg"/>
          <p:cNvPicPr preferRelativeResize="0"/>
          <p:nvPr/>
        </p:nvPicPr>
        <p:blipFill rotWithShape="1">
          <a:blip r:embed="rId4">
            <a:alphaModFix/>
          </a:blip>
          <a:srcRect/>
          <a:stretch/>
        </p:blipFill>
        <p:spPr>
          <a:xfrm>
            <a:off x="514350" y="2205533"/>
            <a:ext cx="3865565" cy="2576037"/>
          </a:xfrm>
          <a:prstGeom prst="rect">
            <a:avLst/>
          </a:prstGeom>
          <a:noFill/>
          <a:ln>
            <a:noFill/>
          </a:ln>
        </p:spPr>
      </p:pic>
      <p:sp>
        <p:nvSpPr>
          <p:cNvPr id="316" name="Google Shape;316;p44"/>
          <p:cNvSpPr txBox="1"/>
          <p:nvPr/>
        </p:nvSpPr>
        <p:spPr>
          <a:xfrm>
            <a:off x="3948007" y="1695738"/>
            <a:ext cx="3742200" cy="1647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Advantages: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Communication and social connection</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Access to information</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Health monitoring</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666666"/>
              </a:buClr>
              <a:buSzPts val="1800"/>
              <a:buFont typeface="Arial"/>
              <a:buChar char="•"/>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Convenience and access to services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736748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5"/>
          <p:cNvSpPr txBox="1"/>
          <p:nvPr/>
        </p:nvSpPr>
        <p:spPr>
          <a:xfrm>
            <a:off x="514350" y="1341220"/>
            <a:ext cx="4682400" cy="1939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Digital tools enable older persons to stay connected with family and friends, especially if they are geographically separated.</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Video calls, social media, and messaging apps can help combat social isolation and promote mental well-being.</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322" name="Google Shape;322;p4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Communication and social connections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3" name="Google Shape;323;p4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24" name="Google Shape;324;p45" descr="Digital, Netværksbaserede, Netværk"/>
          <p:cNvPicPr preferRelativeResize="0"/>
          <p:nvPr/>
        </p:nvPicPr>
        <p:blipFill rotWithShape="1">
          <a:blip r:embed="rId4">
            <a:alphaModFix/>
          </a:blip>
          <a:srcRect/>
          <a:stretch/>
        </p:blipFill>
        <p:spPr>
          <a:xfrm>
            <a:off x="5394960" y="1153711"/>
            <a:ext cx="3334084" cy="2182783"/>
          </a:xfrm>
          <a:prstGeom prst="rect">
            <a:avLst/>
          </a:prstGeom>
          <a:noFill/>
          <a:ln>
            <a:noFill/>
          </a:ln>
        </p:spPr>
      </p:pic>
    </p:spTree>
    <p:extLst>
      <p:ext uri="{BB962C8B-B14F-4D97-AF65-F5344CB8AC3E}">
        <p14:creationId xmlns:p14="http://schemas.microsoft.com/office/powerpoint/2010/main" val="6919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6"/>
          <p:cNvSpPr txBox="1"/>
          <p:nvPr/>
        </p:nvSpPr>
        <p:spPr>
          <a:xfrm>
            <a:off x="514350" y="1105000"/>
            <a:ext cx="4057800" cy="2216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The internet provides a wealth of information, allowing older persons to stay informed about health, news, and various topics.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Online resources can empower them to learn new things, fostering mental stimulation.</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330" name="Google Shape;330;p4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Access to information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1" name="Google Shape;331;p4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32" name="Google Shape;332;p46" descr="Kvinde, Hjerne, Bærbar, Smartphone, Dame"/>
          <p:cNvPicPr preferRelativeResize="0"/>
          <p:nvPr/>
        </p:nvPicPr>
        <p:blipFill rotWithShape="1">
          <a:blip r:embed="rId4">
            <a:alphaModFix/>
          </a:blip>
          <a:srcRect/>
          <a:stretch/>
        </p:blipFill>
        <p:spPr>
          <a:xfrm>
            <a:off x="5341855" y="1076750"/>
            <a:ext cx="3348026" cy="1883264"/>
          </a:xfrm>
          <a:prstGeom prst="rect">
            <a:avLst/>
          </a:prstGeom>
          <a:noFill/>
          <a:ln>
            <a:noFill/>
          </a:ln>
        </p:spPr>
      </p:pic>
    </p:spTree>
    <p:extLst>
      <p:ext uri="{BB962C8B-B14F-4D97-AF65-F5344CB8AC3E}">
        <p14:creationId xmlns:p14="http://schemas.microsoft.com/office/powerpoint/2010/main" val="74439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p:nvPr/>
        </p:nvSpPr>
        <p:spPr>
          <a:xfrm>
            <a:off x="514350" y="1105000"/>
            <a:ext cx="7757400" cy="33372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Training older persons, the carer/trainer should take into account the </a:t>
            </a:r>
            <a:r>
              <a:rPr lang="de" sz="1800" b="1" i="0" u="none" strike="noStrike" cap="none">
                <a:solidFill>
                  <a:srgbClr val="379C73"/>
                </a:solidFill>
              </a:rPr>
              <a:t>learner’s priorities,</a:t>
            </a:r>
            <a:r>
              <a:rPr lang="de" sz="1800" b="0" i="0" u="none" strike="noStrike" cap="none">
                <a:solidFill>
                  <a:srgbClr val="666666"/>
                </a:solidFill>
                <a:latin typeface="Arial"/>
                <a:ea typeface="Arial"/>
                <a:cs typeface="Arial"/>
                <a:sym typeface="Arial"/>
              </a:rPr>
              <a:t> </a:t>
            </a:r>
            <a:r>
              <a:rPr lang="de" sz="1800" b="1" i="0" u="none" strike="noStrike" cap="none">
                <a:solidFill>
                  <a:srgbClr val="379C73"/>
                </a:solidFill>
              </a:rPr>
              <a:t>motivation</a:t>
            </a:r>
            <a:r>
              <a:rPr lang="de" sz="1800" b="0" i="0" u="none" strike="noStrike" cap="none">
                <a:solidFill>
                  <a:srgbClr val="666666"/>
                </a:solidFill>
                <a:latin typeface="Arial"/>
                <a:ea typeface="Arial"/>
                <a:cs typeface="Arial"/>
                <a:sym typeface="Arial"/>
              </a:rPr>
              <a:t>, </a:t>
            </a:r>
            <a:r>
              <a:rPr lang="de" sz="1800" b="1" i="0" u="none" strike="noStrike" cap="none">
                <a:solidFill>
                  <a:srgbClr val="379C73"/>
                </a:solidFill>
              </a:rPr>
              <a:t>previous learning experiences</a:t>
            </a:r>
            <a:r>
              <a:rPr lang="de" sz="1800" b="0" i="0" u="none" strike="noStrike" cap="none">
                <a:solidFill>
                  <a:srgbClr val="666666"/>
                </a:solidFill>
                <a:latin typeface="Arial"/>
                <a:ea typeface="Arial"/>
                <a:cs typeface="Arial"/>
                <a:sym typeface="Arial"/>
              </a:rPr>
              <a:t> and competences and </a:t>
            </a:r>
            <a:r>
              <a:rPr lang="de" sz="1800" b="1" i="0" u="none" strike="noStrike" cap="none">
                <a:solidFill>
                  <a:srgbClr val="379C73"/>
                </a:solidFill>
              </a:rPr>
              <a:t>potential areas of development.</a:t>
            </a:r>
            <a:endParaRPr sz="700" b="1" i="0" u="none" strike="noStrike" cap="none">
              <a:solidFill>
                <a:srgbClr val="379C73"/>
              </a:solidFill>
            </a:endParaRPr>
          </a:p>
          <a:p>
            <a:pPr marL="0" marR="0" lvl="0" indent="0" algn="l" rtl="0">
              <a:lnSpc>
                <a:spcPct val="140011"/>
              </a:lnSpc>
              <a:spcBef>
                <a:spcPts val="0"/>
              </a:spcBef>
              <a:spcAft>
                <a:spcPts val="0"/>
              </a:spcAft>
              <a:buClr>
                <a:srgbClr val="000000"/>
              </a:buClr>
              <a:buSzPts val="800"/>
              <a:buFont typeface="Arial"/>
              <a:buNone/>
            </a:pPr>
            <a:endParaRPr sz="8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The learning effort enhances, when connected to a real life context which is useful in daily practice.</a:t>
            </a:r>
            <a:endParaRPr sz="7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800"/>
              <a:buFont typeface="Arial"/>
              <a:buNone/>
            </a:pPr>
            <a:endParaRPr sz="8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666666"/>
                </a:solidFill>
                <a:latin typeface="Arial"/>
                <a:ea typeface="Arial"/>
                <a:cs typeface="Arial"/>
                <a:sym typeface="Arial"/>
              </a:rPr>
              <a:t>The trainer therefore needs to adapt a situational approach rather than a theoretical approach, when teaching older persons.</a:t>
            </a:r>
            <a:endParaRPr sz="1800" b="0" i="0" u="none" strike="noStrike" cap="none">
              <a:solidFill>
                <a:srgbClr val="666666"/>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2" name="Google Shape;182;p29"/>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Active listening</a:t>
            </a:r>
            <a:endParaRPr sz="700" b="0" i="0" u="none" strike="noStrike" cap="none">
              <a:solidFill>
                <a:srgbClr val="000000"/>
              </a:solidFill>
              <a:latin typeface="Arial"/>
              <a:ea typeface="Arial"/>
              <a:cs typeface="Arial"/>
              <a:sym typeface="Arial"/>
            </a:endParaRPr>
          </a:p>
        </p:txBody>
      </p:sp>
      <p:sp>
        <p:nvSpPr>
          <p:cNvPr id="183" name="Google Shape;183;p2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7"/>
          <p:cNvSpPr txBox="1"/>
          <p:nvPr/>
        </p:nvSpPr>
        <p:spPr>
          <a:xfrm>
            <a:off x="514350" y="1224975"/>
            <a:ext cx="3915300" cy="3207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Wearable devices and health apps can assist in monitoring vital signs, medication adherence, and overall health, providing a sense of security for both seniors and their caregivers.</a:t>
            </a:r>
            <a:endParaRPr kumimoji="0" sz="700" b="0"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1" i="0" u="none" strike="noStrike" kern="0" cap="none" spc="0" normalizeH="0" baseline="0" noProof="0">
                <a:ln>
                  <a:noFill/>
                </a:ln>
                <a:solidFill>
                  <a:srgbClr val="666666"/>
                </a:solidFill>
                <a:effectLst/>
                <a:uLnTx/>
                <a:uFillTx/>
                <a:latin typeface="Arial"/>
                <a:ea typeface="Arial"/>
                <a:cs typeface="Arial"/>
                <a:sym typeface="Arial"/>
              </a:rPr>
              <a:t>Note</a:t>
            </a:r>
            <a:r>
              <a:rPr kumimoji="0" lang="de" sz="1400" b="0" i="0" u="none" strike="noStrike" kern="0" cap="none" spc="0" normalizeH="0" baseline="0" noProof="0">
                <a:ln>
                  <a:noFill/>
                </a:ln>
                <a:solidFill>
                  <a:srgbClr val="666666"/>
                </a:solidFill>
                <a:effectLst/>
                <a:uLnTx/>
                <a:uFillTx/>
                <a:latin typeface="Arial"/>
                <a:ea typeface="Arial"/>
                <a:cs typeface="Arial"/>
                <a:sym typeface="Arial"/>
              </a:rPr>
              <a:t>: For a more in-depth information please see Module 2, unit 4.</a:t>
            </a:r>
            <a:r>
              <a:rPr kumimoji="0" lang="de" sz="14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47"/>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Health Monitoring</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4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40" name="Google Shape;340;p47" descr="Puls, Tid, Overvåge, Dyrke Motion"/>
          <p:cNvPicPr preferRelativeResize="0"/>
          <p:nvPr/>
        </p:nvPicPr>
        <p:blipFill rotWithShape="1">
          <a:blip r:embed="rId4">
            <a:alphaModFix/>
          </a:blip>
          <a:srcRect/>
          <a:stretch/>
        </p:blipFill>
        <p:spPr>
          <a:xfrm>
            <a:off x="5092444" y="1252928"/>
            <a:ext cx="3758829" cy="2402975"/>
          </a:xfrm>
          <a:prstGeom prst="rect">
            <a:avLst/>
          </a:prstGeom>
          <a:noFill/>
          <a:ln>
            <a:noFill/>
          </a:ln>
        </p:spPr>
      </p:pic>
    </p:spTree>
    <p:extLst>
      <p:ext uri="{BB962C8B-B14F-4D97-AF65-F5344CB8AC3E}">
        <p14:creationId xmlns:p14="http://schemas.microsoft.com/office/powerpoint/2010/main" val="20443292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8"/>
          <p:cNvSpPr txBox="1"/>
          <p:nvPr/>
        </p:nvSpPr>
        <p:spPr>
          <a:xfrm>
            <a:off x="514350" y="1105000"/>
            <a:ext cx="7961400" cy="665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000000"/>
                </a:solidFill>
                <a:effectLst/>
                <a:uLnTx/>
                <a:uFillTx/>
                <a:latin typeface="Arial"/>
                <a:ea typeface="Arial"/>
                <a:cs typeface="Arial"/>
                <a:sym typeface="Arial"/>
              </a:rPr>
              <a:t>Online shopping, telehealth services, and digital banking make daily tasks more convenient for older persons, especially those with mobility issues.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6" name="Google Shape;346;p48"/>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Convenience and access to services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7" name="Google Shape;347;p4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48" name="Google Shape;348;p48"/>
          <p:cNvPicPr preferRelativeResize="0"/>
          <p:nvPr/>
        </p:nvPicPr>
        <p:blipFill rotWithShape="1">
          <a:blip r:embed="rId4">
            <a:alphaModFix/>
          </a:blip>
          <a:srcRect/>
          <a:stretch/>
        </p:blipFill>
        <p:spPr>
          <a:xfrm>
            <a:off x="2513001" y="2324275"/>
            <a:ext cx="3704768" cy="2468881"/>
          </a:xfrm>
          <a:prstGeom prst="rect">
            <a:avLst/>
          </a:prstGeom>
          <a:noFill/>
          <a:ln>
            <a:noFill/>
          </a:ln>
        </p:spPr>
      </p:pic>
    </p:spTree>
    <p:extLst>
      <p:ext uri="{BB962C8B-B14F-4D97-AF65-F5344CB8AC3E}">
        <p14:creationId xmlns:p14="http://schemas.microsoft.com/office/powerpoint/2010/main" val="15223898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52"/>
        <p:cNvGrpSpPr/>
        <p:nvPr/>
      </p:nvGrpSpPr>
      <p:grpSpPr>
        <a:xfrm>
          <a:off x="0" y="0"/>
          <a:ext cx="0" cy="0"/>
          <a:chOff x="0" y="0"/>
          <a:chExt cx="0" cy="0"/>
        </a:xfrm>
      </p:grpSpPr>
      <p:grpSp>
        <p:nvGrpSpPr>
          <p:cNvPr id="353" name="Google Shape;353;p49"/>
          <p:cNvGrpSpPr/>
          <p:nvPr/>
        </p:nvGrpSpPr>
        <p:grpSpPr>
          <a:xfrm>
            <a:off x="0" y="749144"/>
            <a:ext cx="9144059" cy="4394532"/>
            <a:chOff x="0" y="-38100"/>
            <a:chExt cx="4816592" cy="2314800"/>
          </a:xfrm>
        </p:grpSpPr>
        <p:sp>
          <p:nvSpPr>
            <p:cNvPr id="354" name="Google Shape;354;p4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55" name="Google Shape;355;p49"/>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56" name="Google Shape;356;p4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57" name="Google Shape;357;p49"/>
          <p:cNvSpPr txBox="1"/>
          <p:nvPr/>
        </p:nvSpPr>
        <p:spPr>
          <a:xfrm>
            <a:off x="514350" y="68986"/>
            <a:ext cx="7260900" cy="51706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400" b="1" i="0" u="none" strike="noStrike" kern="0" cap="none" spc="0" normalizeH="0" baseline="0" noProof="0">
                <a:ln>
                  <a:noFill/>
                </a:ln>
                <a:solidFill>
                  <a:srgbClr val="FFFFFF"/>
                </a:solidFill>
                <a:effectLst/>
                <a:uLnTx/>
                <a:uFillTx/>
                <a:latin typeface="Gill Sans"/>
                <a:ea typeface="Gill Sans"/>
                <a:cs typeface="Gill Sans"/>
                <a:sym typeface="Gill Sans"/>
              </a:rPr>
              <a:t>Challenges</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58" name="Google Shape;358;p49" descr="Internet Side, Analyse, Scan, Søg"/>
          <p:cNvPicPr preferRelativeResize="0"/>
          <p:nvPr/>
        </p:nvPicPr>
        <p:blipFill rotWithShape="1">
          <a:blip r:embed="rId4">
            <a:alphaModFix/>
          </a:blip>
          <a:srcRect/>
          <a:stretch/>
        </p:blipFill>
        <p:spPr>
          <a:xfrm>
            <a:off x="797911" y="2264500"/>
            <a:ext cx="3774089" cy="2515076"/>
          </a:xfrm>
          <a:prstGeom prst="rect">
            <a:avLst/>
          </a:prstGeom>
          <a:noFill/>
          <a:ln>
            <a:noFill/>
          </a:ln>
        </p:spPr>
      </p:pic>
      <p:sp>
        <p:nvSpPr>
          <p:cNvPr id="359" name="Google Shape;359;p49"/>
          <p:cNvSpPr txBox="1"/>
          <p:nvPr/>
        </p:nvSpPr>
        <p:spPr>
          <a:xfrm>
            <a:off x="4146887" y="2029323"/>
            <a:ext cx="3571800" cy="1493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666666"/>
                </a:solidFill>
                <a:effectLst/>
                <a:uLnTx/>
                <a:uFillTx/>
                <a:latin typeface="Arial"/>
                <a:ea typeface="Arial"/>
                <a:cs typeface="Arial"/>
                <a:sym typeface="Arial"/>
              </a:rPr>
              <a:t>Challenges: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Digital literacy and learning curve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Privacy and security concerns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Physical limitations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666666"/>
                </a:solidFill>
                <a:effectLst/>
                <a:uLnTx/>
                <a:uFillTx/>
                <a:latin typeface="Arial"/>
                <a:ea typeface="Arial"/>
                <a:cs typeface="Arial"/>
                <a:sym typeface="Arial"/>
              </a:rPr>
              <a:t>Isolation and technological exclusion</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016715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Digital literacy and learning curve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5" name="Google Shape;365;p5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66" name="Google Shape;366;p50"/>
          <p:cNvSpPr txBox="1"/>
          <p:nvPr/>
        </p:nvSpPr>
        <p:spPr>
          <a:xfrm>
            <a:off x="760975" y="1047825"/>
            <a:ext cx="7430400" cy="13854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Many elderly individuals may not be familiar with technology, leading to a steep learning curve.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Lack of digital literacy can be a barrier to fully utilising the potential benefits of digital tools.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p:txBody>
      </p:sp>
      <p:pic>
        <p:nvPicPr>
          <p:cNvPr id="367" name="Google Shape;367;p50" descr="Web, Domæne, Service, Internet Side"/>
          <p:cNvPicPr preferRelativeResize="0"/>
          <p:nvPr/>
        </p:nvPicPr>
        <p:blipFill rotWithShape="1">
          <a:blip r:embed="rId4">
            <a:alphaModFix/>
          </a:blip>
          <a:srcRect/>
          <a:stretch/>
        </p:blipFill>
        <p:spPr>
          <a:xfrm>
            <a:off x="2649962" y="2659275"/>
            <a:ext cx="3652426" cy="2276000"/>
          </a:xfrm>
          <a:prstGeom prst="rect">
            <a:avLst/>
          </a:prstGeom>
          <a:noFill/>
          <a:ln>
            <a:noFill/>
          </a:ln>
        </p:spPr>
      </p:pic>
    </p:spTree>
    <p:extLst>
      <p:ext uri="{BB962C8B-B14F-4D97-AF65-F5344CB8AC3E}">
        <p14:creationId xmlns:p14="http://schemas.microsoft.com/office/powerpoint/2010/main" val="14400358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Privacy and security concerns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3" name="Google Shape;373;p5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74" name="Google Shape;374;p51"/>
          <p:cNvSpPr txBox="1"/>
          <p:nvPr/>
        </p:nvSpPr>
        <p:spPr>
          <a:xfrm>
            <a:off x="514350" y="1313850"/>
            <a:ext cx="7416900" cy="16623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Older persons may be more vulnerable to scams, phishing, and privacy breaches online.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Ensuring the security of personal information becomes crucial to protect them from potential threats.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75" name="Google Shape;375;p51" descr="Fup, Phishing, Bedrageri, E -Mail"/>
          <p:cNvPicPr preferRelativeResize="0"/>
          <p:nvPr/>
        </p:nvPicPr>
        <p:blipFill rotWithShape="1">
          <a:blip r:embed="rId4">
            <a:alphaModFix/>
          </a:blip>
          <a:srcRect/>
          <a:stretch/>
        </p:blipFill>
        <p:spPr>
          <a:xfrm>
            <a:off x="2481839" y="3167192"/>
            <a:ext cx="3212090" cy="1864518"/>
          </a:xfrm>
          <a:prstGeom prst="rect">
            <a:avLst/>
          </a:prstGeom>
          <a:noFill/>
          <a:ln>
            <a:noFill/>
          </a:ln>
        </p:spPr>
      </p:pic>
    </p:spTree>
    <p:extLst>
      <p:ext uri="{BB962C8B-B14F-4D97-AF65-F5344CB8AC3E}">
        <p14:creationId xmlns:p14="http://schemas.microsoft.com/office/powerpoint/2010/main" val="9812291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2"/>
          <p:cNvSpPr txBox="1"/>
          <p:nvPr/>
        </p:nvSpPr>
        <p:spPr>
          <a:xfrm>
            <a:off x="514350" y="1542751"/>
            <a:ext cx="3816300" cy="2493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Physical challenges such as impaired vision, arthritis, or motor skill issues can make using digital devices difficult.</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Design considerations must account for these limitations to make digital tools accessible.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1" name="Google Shape;381;p5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Physical limitations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2" name="Google Shape;382;p5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83" name="Google Shape;383;p52" descr="Æble, Briller, Iphone, Mobiltelefon"/>
          <p:cNvPicPr preferRelativeResize="0"/>
          <p:nvPr/>
        </p:nvPicPr>
        <p:blipFill rotWithShape="1">
          <a:blip r:embed="rId4">
            <a:alphaModFix/>
          </a:blip>
          <a:srcRect/>
          <a:stretch/>
        </p:blipFill>
        <p:spPr>
          <a:xfrm>
            <a:off x="4894080" y="1571479"/>
            <a:ext cx="3488227" cy="2324576"/>
          </a:xfrm>
          <a:prstGeom prst="rect">
            <a:avLst/>
          </a:prstGeom>
          <a:noFill/>
          <a:ln>
            <a:noFill/>
          </a:ln>
        </p:spPr>
      </p:pic>
    </p:spTree>
    <p:extLst>
      <p:ext uri="{BB962C8B-B14F-4D97-AF65-F5344CB8AC3E}">
        <p14:creationId xmlns:p14="http://schemas.microsoft.com/office/powerpoint/2010/main" val="39249242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3"/>
          <p:cNvSpPr txBox="1"/>
          <p:nvPr/>
        </p:nvSpPr>
        <p:spPr>
          <a:xfrm>
            <a:off x="514350" y="1141700"/>
            <a:ext cx="7311900" cy="1508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Not all older persons have access to or can afford digital devices and internet connectivity, leading to a digital divide.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666666"/>
                </a:solidFill>
                <a:effectLst/>
                <a:uLnTx/>
                <a:uFillTx/>
                <a:latin typeface="Arial"/>
                <a:ea typeface="Arial"/>
                <a:cs typeface="Arial"/>
                <a:sym typeface="Arial"/>
              </a:rPr>
              <a:t>Reliance on technology for communication may exacerbate feelings of isolation for those without access.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9" name="Google Shape;389;p53"/>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Isolation and technological exclusion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0" name="Google Shape;390;p5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91" name="Google Shape;391;p53" descr="Mand, Gammel, Udsigt, Spørgsmålstegn"/>
          <p:cNvPicPr preferRelativeResize="0"/>
          <p:nvPr/>
        </p:nvPicPr>
        <p:blipFill rotWithShape="1">
          <a:blip r:embed="rId4">
            <a:alphaModFix/>
          </a:blip>
          <a:srcRect/>
          <a:stretch/>
        </p:blipFill>
        <p:spPr>
          <a:xfrm>
            <a:off x="1282118" y="3262859"/>
            <a:ext cx="5500083" cy="1568383"/>
          </a:xfrm>
          <a:prstGeom prst="rect">
            <a:avLst/>
          </a:prstGeom>
          <a:noFill/>
          <a:ln>
            <a:noFill/>
          </a:ln>
        </p:spPr>
      </p:pic>
    </p:spTree>
    <p:extLst>
      <p:ext uri="{BB962C8B-B14F-4D97-AF65-F5344CB8AC3E}">
        <p14:creationId xmlns:p14="http://schemas.microsoft.com/office/powerpoint/2010/main" val="39962883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95"/>
        <p:cNvGrpSpPr/>
        <p:nvPr/>
      </p:nvGrpSpPr>
      <p:grpSpPr>
        <a:xfrm>
          <a:off x="0" y="0"/>
          <a:ext cx="0" cy="0"/>
          <a:chOff x="0" y="0"/>
          <a:chExt cx="0" cy="0"/>
        </a:xfrm>
      </p:grpSpPr>
      <p:grpSp>
        <p:nvGrpSpPr>
          <p:cNvPr id="396" name="Google Shape;396;p54"/>
          <p:cNvGrpSpPr/>
          <p:nvPr/>
        </p:nvGrpSpPr>
        <p:grpSpPr>
          <a:xfrm>
            <a:off x="0" y="726336"/>
            <a:ext cx="9269247" cy="4435968"/>
            <a:chOff x="0" y="-60004"/>
            <a:chExt cx="4882534" cy="2336626"/>
          </a:xfrm>
        </p:grpSpPr>
        <p:sp>
          <p:nvSpPr>
            <p:cNvPr id="397" name="Google Shape;397;p5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98" name="Google Shape;398;p54"/>
            <p:cNvSpPr txBox="1"/>
            <p:nvPr/>
          </p:nvSpPr>
          <p:spPr>
            <a:xfrm>
              <a:off x="66034" y="-60004"/>
              <a:ext cx="4816500" cy="2314800"/>
            </a:xfrm>
            <a:prstGeom prst="rect">
              <a:avLst/>
            </a:prstGeom>
            <a:noFill/>
            <a:ln>
              <a:noFill/>
            </a:ln>
          </p:spPr>
          <p:txBody>
            <a:bodyPr spcFirstLastPara="1" wrap="square" lIns="25400" tIns="25400" rIns="25400" bIns="25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1" i="0" u="none" strike="noStrike" kern="0" cap="none" spc="0" normalizeH="0" baseline="0" noProof="0">
                  <a:ln>
                    <a:noFill/>
                  </a:ln>
                  <a:solidFill>
                    <a:srgbClr val="666666"/>
                  </a:solidFill>
                  <a:effectLst/>
                  <a:uLnTx/>
                  <a:uFillTx/>
                  <a:latin typeface="Arial"/>
                  <a:ea typeface="Arial"/>
                  <a:cs typeface="Arial"/>
                  <a:sym typeface="Arial"/>
                </a:rPr>
                <a:t>In groups online, participants are now asked to consider the following:</a:t>
              </a:r>
              <a:endParaRPr kumimoji="0" sz="700" b="1" i="0" u="none" strike="noStrike" kern="0" cap="none" spc="0" normalizeH="0" baseline="0" noProof="0">
                <a:ln>
                  <a:noFill/>
                </a:ln>
                <a:solidFill>
                  <a:srgbClr val="666666"/>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666666"/>
                </a:buClr>
                <a:buSzPts val="1200"/>
                <a:buFont typeface="Noto Sans Symbols"/>
                <a:buChar char="⮚"/>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      How to involve older persons in decisions about care technologies?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666666"/>
                </a:buClr>
                <a:buSzPts val="1200"/>
                <a:buFont typeface="Noto Sans Symbols"/>
                <a:buChar char="⮚"/>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      How to asses and suggest the right technologies and tools for </a:t>
              </a:r>
              <a:r>
                <a:rPr kumimoji="0" lang="de" sz="1200" b="0" i="0" u="none" strike="noStrike" kern="0" cap="none" spc="0" normalizeH="0" baseline="0" noProof="0">
                  <a:ln>
                    <a:noFill/>
                  </a:ln>
                  <a:solidFill>
                    <a:srgbClr val="666666"/>
                  </a:solidFill>
                  <a:effectLst/>
                  <a:uLnTx/>
                  <a:uFillTx/>
                  <a:latin typeface="Arial"/>
                  <a:cs typeface="Arial"/>
                  <a:sym typeface="Arial"/>
                </a:rPr>
                <a:t>older persons</a:t>
              </a:r>
              <a:r>
                <a:rPr kumimoji="0" lang="de" sz="1200" b="0" i="0" u="none" strike="noStrike" kern="0" cap="none" spc="0" normalizeH="0" baseline="0" noProof="0">
                  <a:ln>
                    <a:noFill/>
                  </a:ln>
                  <a:solidFill>
                    <a:srgbClr val="666666"/>
                  </a:solidFill>
                  <a:effectLst/>
                  <a:uLnTx/>
                  <a:uFillTx/>
                  <a:latin typeface="Arial"/>
                  <a:ea typeface="Arial"/>
                  <a:cs typeface="Arial"/>
                  <a:sym typeface="Arial"/>
                </a:rPr>
                <a:t/>
              </a:r>
              <a:br>
                <a:rPr kumimoji="0" lang="de" sz="1200" b="0" i="0" u="none" strike="noStrike" kern="0" cap="none" spc="0" normalizeH="0" baseline="0" noProof="0">
                  <a:ln>
                    <a:noFill/>
                  </a:ln>
                  <a:solidFill>
                    <a:srgbClr val="666666"/>
                  </a:solidFill>
                  <a:effectLst/>
                  <a:uLnTx/>
                  <a:uFillTx/>
                  <a:latin typeface="Arial"/>
                  <a:ea typeface="Arial"/>
                  <a:cs typeface="Arial"/>
                  <a:sym typeface="Arial"/>
                </a:rPr>
              </a:br>
              <a:r>
                <a:rPr kumimoji="0" lang="de" sz="1200" b="0" i="0" u="none" strike="noStrike" kern="0" cap="none" spc="0" normalizeH="0" baseline="0" noProof="0">
                  <a:ln>
                    <a:noFill/>
                  </a:ln>
                  <a:solidFill>
                    <a:srgbClr val="666666"/>
                  </a:solidFill>
                  <a:effectLst/>
                  <a:uLnTx/>
                  <a:uFillTx/>
                  <a:latin typeface="Arial"/>
                  <a:ea typeface="Arial"/>
                  <a:cs typeface="Arial"/>
                  <a:sym typeface="Arial"/>
                </a:rPr>
                <a:t>      in need of care?</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666666"/>
                </a:buClr>
                <a:buSzPts val="1200"/>
                <a:buFont typeface="Noto Sans Symbols"/>
                <a:buChar char="⮚"/>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      How to consider older pe</a:t>
              </a:r>
              <a:r>
                <a:rPr kumimoji="0" lang="de" sz="1200" b="0" i="0" u="none" strike="noStrike" kern="0" cap="none" spc="0" normalizeH="0" baseline="0" noProof="0">
                  <a:ln>
                    <a:noFill/>
                  </a:ln>
                  <a:solidFill>
                    <a:srgbClr val="666666"/>
                  </a:solidFill>
                  <a:effectLst/>
                  <a:uLnTx/>
                  <a:uFillTx/>
                  <a:latin typeface="Arial"/>
                  <a:cs typeface="Arial"/>
                  <a:sym typeface="Arial"/>
                </a:rPr>
                <a:t>rsons</a:t>
              </a:r>
              <a:r>
                <a:rPr kumimoji="0" lang="de" sz="1200" b="0" i="0" u="none" strike="noStrike" kern="0" cap="none" spc="0" normalizeH="0" baseline="0" noProof="0">
                  <a:ln>
                    <a:noFill/>
                  </a:ln>
                  <a:solidFill>
                    <a:srgbClr val="666666"/>
                  </a:solidFill>
                  <a:effectLst/>
                  <a:uLnTx/>
                  <a:uFillTx/>
                  <a:latin typeface="Arial"/>
                  <a:ea typeface="Arial"/>
                  <a:cs typeface="Arial"/>
                  <a:sym typeface="Arial"/>
                </a:rPr>
                <a:t>' learning conditions when organising </a:t>
              </a:r>
              <a:br>
                <a:rPr kumimoji="0" lang="de" sz="1200" b="0" i="0" u="none" strike="noStrike" kern="0" cap="none" spc="0" normalizeH="0" baseline="0" noProof="0">
                  <a:ln>
                    <a:noFill/>
                  </a:ln>
                  <a:solidFill>
                    <a:srgbClr val="666666"/>
                  </a:solidFill>
                  <a:effectLst/>
                  <a:uLnTx/>
                  <a:uFillTx/>
                  <a:latin typeface="Arial"/>
                  <a:ea typeface="Arial"/>
                  <a:cs typeface="Arial"/>
                  <a:sym typeface="Arial"/>
                </a:rPr>
              </a:br>
              <a:r>
                <a:rPr kumimoji="0" lang="de" sz="1200" b="0" i="0" u="none" strike="noStrike" kern="0" cap="none" spc="0" normalizeH="0" baseline="0" noProof="0">
                  <a:ln>
                    <a:noFill/>
                  </a:ln>
                  <a:solidFill>
                    <a:srgbClr val="666666"/>
                  </a:solidFill>
                  <a:effectLst/>
                  <a:uLnTx/>
                  <a:uFillTx/>
                  <a:latin typeface="Arial"/>
                  <a:ea typeface="Arial"/>
                  <a:cs typeface="Arial"/>
                  <a:sym typeface="Arial"/>
                </a:rPr>
                <a:t>      training in the use of digital tools?</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666666"/>
                </a:buClr>
                <a:buSzPts val="1200"/>
                <a:buFont typeface="Noto Sans Symbols"/>
                <a:buChar char="⮚"/>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      How to select the digital tools that best meet the older </a:t>
              </a:r>
              <a:r>
                <a:rPr kumimoji="0" lang="de" sz="1200" b="0" i="0" u="none" strike="noStrike" kern="0" cap="none" spc="0" normalizeH="0" baseline="0" noProof="0">
                  <a:ln>
                    <a:noFill/>
                  </a:ln>
                  <a:solidFill>
                    <a:srgbClr val="666666"/>
                  </a:solidFill>
                  <a:effectLst/>
                  <a:uLnTx/>
                  <a:uFillTx/>
                  <a:latin typeface="Arial"/>
                  <a:cs typeface="Arial"/>
                  <a:sym typeface="Arial"/>
                </a:rPr>
                <a:t>persons</a:t>
              </a:r>
              <a:r>
                <a:rPr kumimoji="0" lang="de" sz="1200" b="0" i="0" u="none" strike="noStrike" kern="0" cap="none" spc="0" normalizeH="0" baseline="0" noProof="0">
                  <a:ln>
                    <a:noFill/>
                  </a:ln>
                  <a:solidFill>
                    <a:srgbClr val="666666"/>
                  </a:solidFill>
                  <a:effectLst/>
                  <a:uLnTx/>
                  <a:uFillTx/>
                  <a:latin typeface="Arial"/>
                  <a:ea typeface="Arial"/>
                  <a:cs typeface="Arial"/>
                  <a:sym typeface="Arial"/>
                </a:rPr>
                <a:t>' learning needs </a:t>
              </a:r>
              <a:br>
                <a:rPr kumimoji="0" lang="de" sz="1200" b="0" i="0" u="none" strike="noStrike" kern="0" cap="none" spc="0" normalizeH="0" baseline="0" noProof="0">
                  <a:ln>
                    <a:noFill/>
                  </a:ln>
                  <a:solidFill>
                    <a:srgbClr val="666666"/>
                  </a:solidFill>
                  <a:effectLst/>
                  <a:uLnTx/>
                  <a:uFillTx/>
                  <a:latin typeface="Arial"/>
                  <a:ea typeface="Arial"/>
                  <a:cs typeface="Arial"/>
                  <a:sym typeface="Arial"/>
                </a:rPr>
              </a:br>
              <a:r>
                <a:rPr kumimoji="0" lang="de" sz="1200" b="0" i="0" u="none" strike="noStrike" kern="0" cap="none" spc="0" normalizeH="0" baseline="0" noProof="0">
                  <a:ln>
                    <a:noFill/>
                  </a:ln>
                  <a:solidFill>
                    <a:srgbClr val="666666"/>
                  </a:solidFill>
                  <a:effectLst/>
                  <a:uLnTx/>
                  <a:uFillTx/>
                  <a:latin typeface="Arial"/>
                  <a:ea typeface="Arial"/>
                  <a:cs typeface="Arial"/>
                  <a:sym typeface="Arial"/>
                </a:rPr>
                <a:t>      and improve their quality of life?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666666"/>
                </a:buClr>
                <a:buSzPts val="1200"/>
                <a:buFont typeface="Noto Sans Symbols"/>
                <a:buChar char="⮚"/>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      How to create the most suitable learning environment for older </a:t>
              </a:r>
              <a:r>
                <a:rPr kumimoji="0" lang="de" sz="1200" b="0" i="0" u="none" strike="noStrike" kern="0" cap="none" spc="0" normalizeH="0" baseline="0" noProof="0">
                  <a:ln>
                    <a:noFill/>
                  </a:ln>
                  <a:solidFill>
                    <a:srgbClr val="666666"/>
                  </a:solidFill>
                  <a:effectLst/>
                  <a:uLnTx/>
                  <a:uFillTx/>
                  <a:latin typeface="Arial"/>
                  <a:cs typeface="Arial"/>
                  <a:sym typeface="Arial"/>
                </a:rPr>
                <a:t>persons</a:t>
              </a:r>
              <a:r>
                <a:rPr kumimoji="0" lang="de" sz="1200" b="0" i="0" u="none" strike="noStrike" kern="0" cap="none" spc="0" normalizeH="0" baseline="0" noProof="0">
                  <a:ln>
                    <a:noFill/>
                  </a:ln>
                  <a:solidFill>
                    <a:srgbClr val="666666"/>
                  </a:solidFill>
                  <a:effectLst/>
                  <a:uLnTx/>
                  <a:uFillTx/>
                  <a:latin typeface="Arial"/>
                  <a:ea typeface="Arial"/>
                  <a:cs typeface="Arial"/>
                  <a:sym typeface="Arial"/>
                </a:rPr>
                <a:t> when </a:t>
              </a:r>
              <a:br>
                <a:rPr kumimoji="0" lang="de" sz="1200" b="0" i="0" u="none" strike="noStrike" kern="0" cap="none" spc="0" normalizeH="0" baseline="0" noProof="0">
                  <a:ln>
                    <a:noFill/>
                  </a:ln>
                  <a:solidFill>
                    <a:srgbClr val="666666"/>
                  </a:solidFill>
                  <a:effectLst/>
                  <a:uLnTx/>
                  <a:uFillTx/>
                  <a:latin typeface="Arial"/>
                  <a:ea typeface="Arial"/>
                  <a:cs typeface="Arial"/>
                  <a:sym typeface="Arial"/>
                </a:rPr>
              </a:br>
              <a:r>
                <a:rPr kumimoji="0" lang="de" sz="1200" b="0" i="0" u="none" strike="noStrike" kern="0" cap="none" spc="0" normalizeH="0" baseline="0" noProof="0">
                  <a:ln>
                    <a:noFill/>
                  </a:ln>
                  <a:solidFill>
                    <a:srgbClr val="666666"/>
                  </a:solidFill>
                  <a:effectLst/>
                  <a:uLnTx/>
                  <a:uFillTx/>
                  <a:latin typeface="Arial"/>
                  <a:ea typeface="Arial"/>
                  <a:cs typeface="Arial"/>
                  <a:sym typeface="Arial"/>
                </a:rPr>
                <a:t>      training them in the use of digital media?</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666666"/>
                </a:buClr>
                <a:buSzPts val="1200"/>
                <a:buFont typeface="Noto Sans Symbols"/>
                <a:buChar char="⮚"/>
                <a:tabLst/>
                <a:defRPr/>
              </a:pPr>
              <a:r>
                <a:rPr kumimoji="0" lang="de" sz="1200" b="0" i="0" u="none" strike="noStrike" kern="0" cap="none" spc="0" normalizeH="0" baseline="0" noProof="0">
                  <a:ln>
                    <a:noFill/>
                  </a:ln>
                  <a:solidFill>
                    <a:srgbClr val="666666"/>
                  </a:solidFill>
                  <a:effectLst/>
                  <a:uLnTx/>
                  <a:uFillTx/>
                  <a:latin typeface="Arial"/>
                  <a:ea typeface="Arial"/>
                  <a:cs typeface="Arial"/>
                  <a:sym typeface="Arial"/>
                </a:rPr>
                <a:t>      After 30 minutes, the groups gather in </a:t>
              </a:r>
              <a:r>
                <a:rPr kumimoji="0" lang="de" sz="1200" b="0" i="0" u="none" strike="noStrike" kern="0" cap="none" spc="0" normalizeH="0" baseline="0" noProof="0">
                  <a:ln>
                    <a:noFill/>
                  </a:ln>
                  <a:solidFill>
                    <a:srgbClr val="666666"/>
                  </a:solidFill>
                  <a:effectLst/>
                  <a:uLnTx/>
                  <a:uFillTx/>
                  <a:latin typeface="Arial"/>
                  <a:cs typeface="Arial"/>
                  <a:sym typeface="Arial"/>
                </a:rPr>
                <a:t>the </a:t>
              </a:r>
              <a:r>
                <a:rPr kumimoji="0" lang="de" sz="1200" b="0" i="0" u="none" strike="noStrike" kern="0" cap="none" spc="0" normalizeH="0" baseline="0" noProof="0">
                  <a:ln>
                    <a:noFill/>
                  </a:ln>
                  <a:solidFill>
                    <a:srgbClr val="666666"/>
                  </a:solidFill>
                  <a:effectLst/>
                  <a:uLnTx/>
                  <a:uFillTx/>
                  <a:latin typeface="Arial"/>
                  <a:ea typeface="Arial"/>
                  <a:cs typeface="Arial"/>
                  <a:sym typeface="Arial"/>
                </a:rPr>
                <a:t>online forum for a common presentation of group discussions.</a:t>
              </a:r>
              <a:endParaRPr kumimoji="0" sz="1200" b="0" i="0" u="none" strike="noStrike" kern="0" cap="none" spc="0" normalizeH="0" baseline="0" noProof="0">
                <a:ln>
                  <a:noFill/>
                </a:ln>
                <a:solidFill>
                  <a:srgbClr val="666666"/>
                </a:solidFill>
                <a:effectLst/>
                <a:uLnTx/>
                <a:uFillTx/>
                <a:latin typeface="Arial"/>
                <a:ea typeface="Arial"/>
                <a:cs typeface="Arial"/>
                <a:sym typeface="Arial"/>
              </a:endParaRPr>
            </a:p>
            <a:p>
              <a:pPr marL="914400" marR="0" lvl="1" indent="-304800" algn="l" defTabSz="914400" rtl="0" eaLnBrk="1" fontAlgn="auto" latinLnBrk="0" hangingPunct="1">
                <a:lnSpc>
                  <a:spcPct val="100000"/>
                </a:lnSpc>
                <a:spcBef>
                  <a:spcPts val="0"/>
                </a:spcBef>
                <a:spcAft>
                  <a:spcPts val="0"/>
                </a:spcAft>
                <a:buClr>
                  <a:srgbClr val="666666"/>
                </a:buClr>
                <a:buSzPts val="1200"/>
                <a:buFont typeface="Arial"/>
                <a:buChar char="○"/>
                <a:tabLst/>
                <a:defRPr/>
              </a:pPr>
              <a:r>
                <a:rPr kumimoji="0" lang="de" sz="1200" b="1" i="0" u="none" strike="noStrike" kern="0" cap="none" spc="0" normalizeH="0" baseline="0" noProof="0">
                  <a:ln>
                    <a:noFill/>
                  </a:ln>
                  <a:solidFill>
                    <a:srgbClr val="666666"/>
                  </a:solidFill>
                  <a:effectLst/>
                  <a:uLnTx/>
                  <a:uFillTx/>
                  <a:latin typeface="Arial"/>
                  <a:cs typeface="Arial"/>
                  <a:sym typeface="Arial"/>
                </a:rPr>
                <a:t>Use Jamboard or Padlet as online forum: </a:t>
              </a:r>
              <a:r>
                <a:rPr kumimoji="0" lang="de" sz="1200" b="0" i="0" u="sng" strike="noStrike" kern="0" cap="none" spc="0" normalizeH="0" baseline="0" noProof="0">
                  <a:ln>
                    <a:noFill/>
                  </a:ln>
                  <a:solidFill>
                    <a:srgbClr val="0000FF"/>
                  </a:solidFill>
                  <a:effectLst/>
                  <a:uLnTx/>
                  <a:uFillTx/>
                  <a:latin typeface="Arial"/>
                  <a:cs typeface="Arial"/>
                  <a:sym typeface="Arial"/>
                  <a:hlinkClick r:id="rId3"/>
                </a:rPr>
                <a:t>https://jamboard.google.com/</a:t>
              </a:r>
              <a:r>
                <a:rPr kumimoji="0" lang="de" sz="1200" b="0" i="0" u="none" strike="noStrike" kern="0" cap="none" spc="0" normalizeH="0" baseline="0" noProof="0">
                  <a:ln>
                    <a:noFill/>
                  </a:ln>
                  <a:solidFill>
                    <a:srgbClr val="000000"/>
                  </a:solidFill>
                  <a:effectLst/>
                  <a:uLnTx/>
                  <a:uFill>
                    <a:noFill/>
                  </a:uFill>
                  <a:latin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kumimoji="0" lang="de" sz="1200" b="0" i="0" u="sng" strike="noStrike" kern="0" cap="none" spc="0" normalizeH="0" baseline="0" noProof="0">
                  <a:ln>
                    <a:noFill/>
                  </a:ln>
                  <a:solidFill>
                    <a:srgbClr val="0000FF"/>
                  </a:solidFill>
                  <a:effectLst/>
                  <a:uLnTx/>
                  <a:uFillTx/>
                  <a:latin typeface="Arial"/>
                  <a:cs typeface="Arial"/>
                  <a:sym typeface="Arial"/>
                  <a:hlinkClick r:id="rId3"/>
                </a:rPr>
                <a:t>https://padlet.com/</a:t>
              </a:r>
              <a:endParaRPr kumimoji="0" sz="1200" b="1" i="0" u="none" strike="noStrike" kern="0" cap="none" spc="0" normalizeH="0" baseline="0" noProof="0">
                <a:ln>
                  <a:noFill/>
                </a:ln>
                <a:solidFill>
                  <a:srgbClr val="66666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de" sz="900" b="0" i="0" u="none" strike="noStrike" kern="0" cap="none" spc="0" normalizeH="0" baseline="0" noProof="0">
                  <a:ln>
                    <a:noFill/>
                  </a:ln>
                  <a:solidFill>
                    <a:srgbClr val="000000"/>
                  </a:solidFill>
                  <a:effectLst/>
                  <a:uLnTx/>
                  <a:uFillTx/>
                  <a:latin typeface="Arial"/>
                  <a:ea typeface="Arial"/>
                  <a:cs typeface="Arial"/>
                  <a:sym typeface="Arial"/>
                </a:rPr>
                <a:t/>
              </a:r>
              <a:br>
                <a:rPr kumimoji="0" lang="de" sz="900" b="0" i="0" u="none" strike="noStrike" kern="0" cap="none" spc="0" normalizeH="0" baseline="0" noProof="0">
                  <a:ln>
                    <a:noFill/>
                  </a:ln>
                  <a:solidFill>
                    <a:srgbClr val="000000"/>
                  </a:solidFill>
                  <a:effectLst/>
                  <a:uLnTx/>
                  <a:uFillTx/>
                  <a:latin typeface="Arial"/>
                  <a:ea typeface="Arial"/>
                  <a:cs typeface="Arial"/>
                  <a:sym typeface="Arial"/>
                </a:rPr>
              </a:b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9" name="Google Shape;399;p5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
        <p:nvSpPr>
          <p:cNvPr id="400" name="Google Shape;400;p54"/>
          <p:cNvSpPr txBox="1"/>
          <p:nvPr/>
        </p:nvSpPr>
        <p:spPr>
          <a:xfrm>
            <a:off x="125362" y="840250"/>
            <a:ext cx="8485200" cy="1120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400" b="1" i="1" u="none" strike="noStrike" kern="0" cap="none" spc="0" normalizeH="0" baseline="0" noProof="0">
                <a:ln>
                  <a:noFill/>
                </a:ln>
                <a:solidFill>
                  <a:srgbClr val="666666"/>
                </a:solidFill>
                <a:effectLst/>
                <a:uLnTx/>
                <a:uFillTx/>
                <a:latin typeface="Arial"/>
                <a:ea typeface="Arial"/>
                <a:cs typeface="Arial"/>
                <a:sym typeface="Arial"/>
              </a:rPr>
              <a:t>Case </a:t>
            </a:r>
            <a:r>
              <a:rPr kumimoji="0" lang="de" sz="1400" b="1" i="1" u="none" strike="noStrike" kern="0" cap="none" spc="0" normalizeH="0" baseline="0" noProof="0">
                <a:ln>
                  <a:noFill/>
                </a:ln>
                <a:solidFill>
                  <a:srgbClr val="666666"/>
                </a:solidFill>
                <a:effectLst/>
                <a:uLnTx/>
                <a:uFillTx/>
                <a:latin typeface="Arial"/>
                <a:cs typeface="Arial"/>
                <a:sym typeface="Arial"/>
              </a:rPr>
              <a:t>description</a:t>
            </a:r>
            <a:r>
              <a:rPr kumimoji="0" lang="de" sz="1400" b="1" i="1" u="none" strike="noStrike" kern="0" cap="none" spc="0" normalizeH="0" baseline="0" noProof="0">
                <a:ln>
                  <a:noFill/>
                </a:ln>
                <a:solidFill>
                  <a:srgbClr val="666666"/>
                </a:solidFill>
                <a:effectLst/>
                <a:uLnTx/>
                <a:uFillTx/>
                <a:latin typeface="Arial"/>
                <a:ea typeface="Arial"/>
                <a:cs typeface="Arial"/>
                <a:sym typeface="Arial"/>
              </a:rPr>
              <a:t>: </a:t>
            </a:r>
            <a:r>
              <a:rPr kumimoji="0" lang="de" sz="1400" b="0" i="0" u="none" strike="noStrike" kern="0" cap="none" spc="0" normalizeH="0" baseline="0" noProof="0">
                <a:ln>
                  <a:noFill/>
                </a:ln>
                <a:solidFill>
                  <a:srgbClr val="666666"/>
                </a:solidFill>
                <a:effectLst/>
                <a:uLnTx/>
                <a:uFillTx/>
                <a:latin typeface="Arial"/>
                <a:ea typeface="Arial"/>
                <a:cs typeface="Arial"/>
                <a:sym typeface="Arial"/>
              </a:rPr>
              <a:t>Mr. Lopez is living on his own. H</a:t>
            </a:r>
            <a:r>
              <a:rPr kumimoji="0" lang="de" sz="1400" b="0" i="0" u="none" strike="noStrike" kern="0" cap="none" spc="0" normalizeH="0" baseline="0" noProof="0">
                <a:ln>
                  <a:noFill/>
                </a:ln>
                <a:solidFill>
                  <a:srgbClr val="666666"/>
                </a:solidFill>
                <a:effectLst/>
                <a:uLnTx/>
                <a:uFillTx/>
                <a:latin typeface="Arial"/>
                <a:cs typeface="Arial"/>
                <a:sym typeface="Arial"/>
              </a:rPr>
              <a:t>is</a:t>
            </a:r>
            <a:r>
              <a:rPr kumimoji="0" lang="de" sz="1400" b="0" i="0" u="none" strike="noStrike" kern="0" cap="none" spc="0" normalizeH="0" baseline="0" noProof="0">
                <a:ln>
                  <a:noFill/>
                </a:ln>
                <a:solidFill>
                  <a:srgbClr val="666666"/>
                </a:solidFill>
                <a:effectLst/>
                <a:uLnTx/>
                <a:uFillTx/>
                <a:latin typeface="Arial"/>
                <a:ea typeface="Arial"/>
                <a:cs typeface="Arial"/>
                <a:sym typeface="Arial"/>
              </a:rPr>
              <a:t> 3 children live approximately 2 hours drive from him. </a:t>
            </a:r>
            <a:endParaRPr kumimoji="0" sz="700" b="0" i="0" u="none" strike="noStrike" kern="0" cap="none" spc="0" normalizeH="0" baseline="0" noProof="0">
              <a:ln>
                <a:noFill/>
              </a:ln>
              <a:solidFill>
                <a:srgbClr val="6666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400"/>
              <a:buFont typeface="Arial"/>
              <a:buNone/>
              <a:tabLst/>
              <a:defRPr/>
            </a:pPr>
            <a:r>
              <a:rPr kumimoji="0" lang="de" sz="1400" b="0" i="0" u="none" strike="noStrike" kern="0" cap="none" spc="0" normalizeH="0" baseline="0" noProof="0">
                <a:ln>
                  <a:noFill/>
                </a:ln>
                <a:solidFill>
                  <a:srgbClr val="666666"/>
                </a:solidFill>
                <a:effectLst/>
                <a:uLnTx/>
                <a:uFillTx/>
                <a:latin typeface="Arial"/>
                <a:ea typeface="Arial"/>
                <a:cs typeface="Arial"/>
                <a:sym typeface="Arial"/>
              </a:rPr>
              <a:t>His physical and mental energy levels have decreased significantly over the last three years, and he often goes long periods of time without going outside. As a result, Mr Lopez has become more dependent on outside help, which affects his quality of life. On top of this, Mr Lopez also feels lonely and isolated.</a:t>
            </a:r>
            <a:endParaRPr kumimoji="0" sz="1400" b="0" i="0" u="none" strike="noStrike" kern="0" cap="none" spc="0" normalizeH="0" baseline="0" noProof="0">
              <a:ln>
                <a:noFill/>
              </a:ln>
              <a:solidFill>
                <a:srgbClr val="666666"/>
              </a:solidFill>
              <a:effectLst/>
              <a:uLnTx/>
              <a:uFillTx/>
              <a:latin typeface="Arial"/>
              <a:ea typeface="Arial"/>
              <a:cs typeface="Arial"/>
              <a:sym typeface="Arial"/>
            </a:endParaRPr>
          </a:p>
        </p:txBody>
      </p:sp>
      <p:sp>
        <p:nvSpPr>
          <p:cNvPr id="401" name="Google Shape;401;p54"/>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Case-study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02" name="Google Shape;402;p54" descr="Web, Netværk, Informationsteknologi"/>
          <p:cNvPicPr preferRelativeResize="0"/>
          <p:nvPr/>
        </p:nvPicPr>
        <p:blipFill rotWithShape="1">
          <a:blip r:embed="rId5">
            <a:alphaModFix/>
          </a:blip>
          <a:srcRect/>
          <a:stretch/>
        </p:blipFill>
        <p:spPr>
          <a:xfrm>
            <a:off x="6113207" y="2291801"/>
            <a:ext cx="2403987" cy="1609931"/>
          </a:xfrm>
          <a:prstGeom prst="rect">
            <a:avLst/>
          </a:prstGeom>
          <a:noFill/>
          <a:ln>
            <a:noFill/>
          </a:ln>
        </p:spPr>
      </p:pic>
    </p:spTree>
    <p:extLst>
      <p:ext uri="{BB962C8B-B14F-4D97-AF65-F5344CB8AC3E}">
        <p14:creationId xmlns:p14="http://schemas.microsoft.com/office/powerpoint/2010/main" val="32292355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06"/>
        <p:cNvGrpSpPr/>
        <p:nvPr/>
      </p:nvGrpSpPr>
      <p:grpSpPr>
        <a:xfrm>
          <a:off x="0" y="0"/>
          <a:ext cx="0" cy="0"/>
          <a:chOff x="0" y="0"/>
          <a:chExt cx="0" cy="0"/>
        </a:xfrm>
      </p:grpSpPr>
      <p:grpSp>
        <p:nvGrpSpPr>
          <p:cNvPr id="407" name="Google Shape;407;p55"/>
          <p:cNvGrpSpPr/>
          <p:nvPr/>
        </p:nvGrpSpPr>
        <p:grpSpPr>
          <a:xfrm>
            <a:off x="0" y="3104562"/>
            <a:ext cx="9144000" cy="2038939"/>
            <a:chOff x="0" y="-38100"/>
            <a:chExt cx="4816593" cy="1074009"/>
          </a:xfrm>
        </p:grpSpPr>
        <p:sp>
          <p:nvSpPr>
            <p:cNvPr id="408" name="Google Shape;408;p55"/>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409" name="Google Shape;409;p55"/>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10" name="Google Shape;410;p5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11" name="Google Shape;411;p55"/>
          <p:cNvSpPr txBox="1"/>
          <p:nvPr/>
        </p:nvSpPr>
        <p:spPr>
          <a:xfrm>
            <a:off x="595913" y="1012521"/>
            <a:ext cx="8033738" cy="404976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FFFFFF"/>
                </a:solidFill>
                <a:effectLst/>
                <a:uLnTx/>
                <a:uFillTx/>
                <a:latin typeface="Arial"/>
                <a:ea typeface="Arial"/>
                <a:cs typeface="Arial"/>
                <a:sym typeface="Arial"/>
              </a:rPr>
              <a:t>Having completed Module 4 unit 3 regarding; </a:t>
            </a:r>
            <a:r>
              <a:rPr kumimoji="0" lang="de" sz="1600" b="0" i="1" u="none" strike="noStrike" kern="0" cap="none" spc="0" normalizeH="0" baseline="0" noProof="0">
                <a:ln>
                  <a:noFill/>
                </a:ln>
                <a:solidFill>
                  <a:srgbClr val="FFFFFF"/>
                </a:solidFill>
                <a:effectLst/>
                <a:uLnTx/>
                <a:uFillTx/>
                <a:latin typeface="Arial"/>
                <a:ea typeface="Arial"/>
                <a:cs typeface="Arial"/>
                <a:sym typeface="Arial"/>
              </a:rPr>
              <a:t>How to consider elders’ learning conditions when organising training in the use of digital tools and how to select the digital tools that best meet the eledrs’ learning needs and improve their quality of life,</a:t>
            </a:r>
            <a:r>
              <a:rPr kumimoji="0" lang="de" sz="1600" b="0" i="0" u="none" strike="noStrike" kern="0" cap="none" spc="0" normalizeH="0" baseline="0" noProof="0">
                <a:ln>
                  <a:noFill/>
                </a:ln>
                <a:solidFill>
                  <a:srgbClr val="FFFFFF"/>
                </a:solidFill>
                <a:effectLst/>
                <a:uLnTx/>
                <a:uFillTx/>
                <a:latin typeface="Arial"/>
                <a:ea typeface="Arial"/>
                <a:cs typeface="Arial"/>
                <a:sym typeface="Arial"/>
              </a:rPr>
              <a:t> you are now better prepared to actively support older adults in their assessment, selection and use of digital tools and media to strengthen their autonomy and improve their quality of life. </a:t>
            </a:r>
            <a:endParaRPr kumimoji="0" sz="1600" b="0" i="1"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2" name="Google Shape;412;p55"/>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13" name="Google Shape;413;p55"/>
          <p:cNvPicPr preferRelativeResize="0"/>
          <p:nvPr/>
        </p:nvPicPr>
        <p:blipFill rotWithShape="1">
          <a:blip r:embed="rId4">
            <a:alphaModFix/>
          </a:blip>
          <a:srcRect/>
          <a:stretch/>
        </p:blipFill>
        <p:spPr>
          <a:xfrm>
            <a:off x="1783079" y="3248135"/>
            <a:ext cx="5577841" cy="1751790"/>
          </a:xfrm>
          <a:prstGeom prst="rect">
            <a:avLst/>
          </a:prstGeom>
          <a:noFill/>
          <a:ln>
            <a:noFill/>
          </a:ln>
        </p:spPr>
      </p:pic>
    </p:spTree>
    <p:extLst>
      <p:ext uri="{BB962C8B-B14F-4D97-AF65-F5344CB8AC3E}">
        <p14:creationId xmlns:p14="http://schemas.microsoft.com/office/powerpoint/2010/main" val="32278697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418" name="Google Shape;418;p56"/>
          <p:cNvGrpSpPr/>
          <p:nvPr/>
        </p:nvGrpSpPr>
        <p:grpSpPr>
          <a:xfrm>
            <a:off x="0" y="749145"/>
            <a:ext cx="9144000" cy="4394356"/>
            <a:chOff x="0" y="-38100"/>
            <a:chExt cx="4816593" cy="2314722"/>
          </a:xfrm>
        </p:grpSpPr>
        <p:sp>
          <p:nvSpPr>
            <p:cNvPr id="419" name="Google Shape;419;p5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20" name="Google Shape;420;p5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1" name="Google Shape;421;p5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22" name="Google Shape;422;p56"/>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3" name="Google Shape;423;p56"/>
          <p:cNvSpPr txBox="1"/>
          <p:nvPr/>
        </p:nvSpPr>
        <p:spPr>
          <a:xfrm>
            <a:off x="641526" y="2038375"/>
            <a:ext cx="5669100" cy="1831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39966"/>
                </a:solidFill>
                <a:effectLst/>
                <a:uLnTx/>
                <a:uFillTx/>
                <a:latin typeface="Arial"/>
                <a:ea typeface="Arial"/>
                <a:cs typeface="Arial"/>
                <a:sym typeface="Arial"/>
              </a:rPr>
              <a:t>Self-Reflection</a:t>
            </a:r>
            <a:endParaRPr kumimoji="0" sz="5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424" name="Google Shape;424;p56"/>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1453511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p:nvPr/>
        </p:nvSpPr>
        <p:spPr>
          <a:xfrm>
            <a:off x="514350" y="1105000"/>
            <a:ext cx="5459700" cy="37683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de" sz="1800">
                <a:solidFill>
                  <a:srgbClr val="666666"/>
                </a:solidFill>
              </a:rPr>
              <a:t>Acquiring digital competences can be a complex matter for older persons, </a:t>
            </a:r>
            <a:r>
              <a:rPr lang="de" sz="1800" b="1">
                <a:solidFill>
                  <a:srgbClr val="339966"/>
                </a:solidFill>
              </a:rPr>
              <a:t>positive feedback during learning</a:t>
            </a:r>
            <a:r>
              <a:rPr lang="de" sz="1800">
                <a:solidFill>
                  <a:srgbClr val="666666"/>
                </a:solidFill>
              </a:rPr>
              <a:t> is therefore essential for their learning experience and progress.</a:t>
            </a:r>
            <a:endParaRPr sz="1800">
              <a:solidFill>
                <a:srgbClr val="666666"/>
              </a:solidFill>
            </a:endParaRPr>
          </a:p>
          <a:p>
            <a:pPr marL="0" marR="0" lvl="0" indent="0" algn="l" rtl="0">
              <a:lnSpc>
                <a:spcPct val="140011"/>
              </a:lnSpc>
              <a:spcBef>
                <a:spcPts val="0"/>
              </a:spcBef>
              <a:spcAft>
                <a:spcPts val="0"/>
              </a:spcAft>
              <a:buClr>
                <a:srgbClr val="000000"/>
              </a:buClr>
              <a:buSzPts val="1800"/>
              <a:buFont typeface="Arial"/>
              <a:buNone/>
            </a:pPr>
            <a:endParaRPr sz="1800">
              <a:solidFill>
                <a:srgbClr val="666666"/>
              </a:solidFill>
            </a:endParaRPr>
          </a:p>
          <a:p>
            <a:pPr marL="0" marR="0" lvl="0" indent="0" algn="l" rtl="0">
              <a:lnSpc>
                <a:spcPct val="140011"/>
              </a:lnSpc>
              <a:spcBef>
                <a:spcPts val="0"/>
              </a:spcBef>
              <a:spcAft>
                <a:spcPts val="0"/>
              </a:spcAft>
              <a:buClr>
                <a:srgbClr val="000000"/>
              </a:buClr>
              <a:buSzPts val="1800"/>
              <a:buFont typeface="Arial"/>
              <a:buNone/>
            </a:pPr>
            <a:r>
              <a:rPr lang="de" sz="1800">
                <a:solidFill>
                  <a:srgbClr val="666666"/>
                </a:solidFill>
              </a:rPr>
              <a:t>Positive feedback can in fact improve the mental abilities of elders, making progress in the learning process easier. The learner confidence can increase as a result of a successful experience</a:t>
            </a:r>
            <a:r>
              <a:rPr lang="de" sz="1800" b="0" i="0" u="none" strike="noStrike" cap="none">
                <a:solidFill>
                  <a:srgbClr val="000000"/>
                </a:solidFill>
                <a:latin typeface="Arial"/>
                <a:ea typeface="Arial"/>
                <a:cs typeface="Arial"/>
                <a:sym typeface="Arial"/>
              </a:rPr>
              <a:t>.</a:t>
            </a:r>
            <a:endParaRPr sz="7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9" name="Google Shape;189;p3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Positive feedback</a:t>
            </a:r>
            <a:endParaRPr sz="700" b="0" i="0" u="none" strike="noStrike" cap="none">
              <a:solidFill>
                <a:srgbClr val="000000"/>
              </a:solidFill>
              <a:latin typeface="Arial"/>
              <a:ea typeface="Arial"/>
              <a:cs typeface="Arial"/>
              <a:sym typeface="Arial"/>
            </a:endParaRPr>
          </a:p>
        </p:txBody>
      </p:sp>
      <p:sp>
        <p:nvSpPr>
          <p:cNvPr id="190" name="Google Shape;190;p3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191" name="Google Shape;191;p30" descr="Godkendelse, Computer, Konference"/>
          <p:cNvPicPr preferRelativeResize="0"/>
          <p:nvPr/>
        </p:nvPicPr>
        <p:blipFill rotWithShape="1">
          <a:blip r:embed="rId4">
            <a:alphaModFix/>
          </a:blip>
          <a:srcRect/>
          <a:stretch/>
        </p:blipFill>
        <p:spPr>
          <a:xfrm>
            <a:off x="6370001" y="2719727"/>
            <a:ext cx="2624224" cy="1691401"/>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28"/>
        <p:cNvGrpSpPr/>
        <p:nvPr/>
      </p:nvGrpSpPr>
      <p:grpSpPr>
        <a:xfrm>
          <a:off x="0" y="0"/>
          <a:ext cx="0" cy="0"/>
          <a:chOff x="0" y="0"/>
          <a:chExt cx="0" cy="0"/>
        </a:xfrm>
      </p:grpSpPr>
      <p:grpSp>
        <p:nvGrpSpPr>
          <p:cNvPr id="429" name="Google Shape;429;p57"/>
          <p:cNvGrpSpPr/>
          <p:nvPr/>
        </p:nvGrpSpPr>
        <p:grpSpPr>
          <a:xfrm>
            <a:off x="0" y="749145"/>
            <a:ext cx="9144000" cy="4394356"/>
            <a:chOff x="0" y="-38100"/>
            <a:chExt cx="4816593" cy="2314722"/>
          </a:xfrm>
        </p:grpSpPr>
        <p:sp>
          <p:nvSpPr>
            <p:cNvPr id="430" name="Google Shape;430;p5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31" name="Google Shape;431;p5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32" name="Google Shape;432;p5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33" name="Google Shape;433;p57"/>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4" name="Google Shape;434;p57"/>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Next on, you will see questions related to the content of this unit.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C000"/>
                </a:solidFill>
                <a:effectLst/>
                <a:uLnTx/>
                <a:uFillTx/>
                <a:latin typeface="Arial"/>
                <a:ea typeface="Arial"/>
                <a:cs typeface="Arial"/>
                <a:sym typeface="Arial"/>
              </a:rPr>
              <a:t>Reflect on the questions and answer them in writing in your (digital) journal!</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0776963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38"/>
        <p:cNvGrpSpPr/>
        <p:nvPr/>
      </p:nvGrpSpPr>
      <p:grpSpPr>
        <a:xfrm>
          <a:off x="0" y="0"/>
          <a:ext cx="0" cy="0"/>
          <a:chOff x="0" y="0"/>
          <a:chExt cx="0" cy="0"/>
        </a:xfrm>
      </p:grpSpPr>
      <p:grpSp>
        <p:nvGrpSpPr>
          <p:cNvPr id="439" name="Google Shape;439;p58"/>
          <p:cNvGrpSpPr/>
          <p:nvPr/>
        </p:nvGrpSpPr>
        <p:grpSpPr>
          <a:xfrm>
            <a:off x="0" y="-72331"/>
            <a:ext cx="3153688" cy="5215831"/>
            <a:chOff x="0" y="-38100"/>
            <a:chExt cx="1661202" cy="2747433"/>
          </a:xfrm>
        </p:grpSpPr>
        <p:sp>
          <p:nvSpPr>
            <p:cNvPr id="440" name="Google Shape;440;p58"/>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441" name="Google Shape;441;p58"/>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42" name="Google Shape;442;p5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43" name="Google Shape;443;p58"/>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4" name="Google Shape;444;p58"/>
          <p:cNvSpPr txBox="1"/>
          <p:nvPr/>
        </p:nvSpPr>
        <p:spPr>
          <a:xfrm>
            <a:off x="3326737" y="959983"/>
            <a:ext cx="5540537" cy="3317832"/>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Based on the content in this unit, please reflect 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54000" marR="0" lvl="0" indent="-139700" algn="just" defTabSz="914400" rtl="0" eaLnBrk="1" fontAlgn="auto" latinLnBrk="0" hangingPunct="1">
              <a:lnSpc>
                <a:spcPct val="140011"/>
              </a:lnSpc>
              <a:spcBef>
                <a:spcPts val="0"/>
              </a:spcBef>
              <a:spcAft>
                <a:spcPts val="0"/>
              </a:spcAft>
              <a:buClr>
                <a:srgbClr val="FFFFFF"/>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What were the three key points from the material you worked with that you will take with you?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54000" marR="0" lvl="0" indent="-139700" algn="just" defTabSz="914400" rtl="0" eaLnBrk="1" fontAlgn="auto" latinLnBrk="0" hangingPunct="1">
              <a:lnSpc>
                <a:spcPct val="140011"/>
              </a:lnSpc>
              <a:spcBef>
                <a:spcPts val="0"/>
              </a:spcBef>
              <a:spcAft>
                <a:spcPts val="0"/>
              </a:spcAft>
              <a:buClr>
                <a:srgbClr val="FFFFFF"/>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Ideas for skills or competences you could improve 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5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446" name="Google Shape;446;p58"/>
          <p:cNvPicPr preferRelativeResize="0"/>
          <p:nvPr/>
        </p:nvPicPr>
        <p:blipFill rotWithShape="1">
          <a:blip r:embed="rId4">
            <a:alphaModFix/>
          </a:blip>
          <a:srcRect/>
          <a:stretch/>
        </p:blipFill>
        <p:spPr>
          <a:xfrm>
            <a:off x="92882" y="1223077"/>
            <a:ext cx="2967923" cy="2967923"/>
          </a:xfrm>
          <a:prstGeom prst="rect">
            <a:avLst/>
          </a:prstGeom>
          <a:noFill/>
          <a:ln>
            <a:noFill/>
          </a:ln>
        </p:spPr>
      </p:pic>
    </p:spTree>
    <p:extLst>
      <p:ext uri="{BB962C8B-B14F-4D97-AF65-F5344CB8AC3E}">
        <p14:creationId xmlns:p14="http://schemas.microsoft.com/office/powerpoint/2010/main" val="631981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50"/>
        <p:cNvGrpSpPr/>
        <p:nvPr/>
      </p:nvGrpSpPr>
      <p:grpSpPr>
        <a:xfrm>
          <a:off x="0" y="0"/>
          <a:ext cx="0" cy="0"/>
          <a:chOff x="0" y="0"/>
          <a:chExt cx="0" cy="0"/>
        </a:xfrm>
      </p:grpSpPr>
      <p:sp>
        <p:nvSpPr>
          <p:cNvPr id="451" name="Google Shape;451;p59"/>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452" name="Google Shape;452;p59"/>
          <p:cNvGrpSpPr/>
          <p:nvPr/>
        </p:nvGrpSpPr>
        <p:grpSpPr>
          <a:xfrm>
            <a:off x="0" y="2983474"/>
            <a:ext cx="9144000" cy="2160026"/>
            <a:chOff x="0" y="-38100"/>
            <a:chExt cx="4816593" cy="1137791"/>
          </a:xfrm>
        </p:grpSpPr>
        <p:sp>
          <p:nvSpPr>
            <p:cNvPr id="453" name="Google Shape;453;p59"/>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454" name="Google Shape;454;p59"/>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455" name="Google Shape;455;p59"/>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456" name="Google Shape;456;p59"/>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29"/>
            </a:stretch>
          </a:blipFill>
          <a:ln>
            <a:noFill/>
          </a:ln>
        </p:spPr>
      </p:sp>
      <p:grpSp>
        <p:nvGrpSpPr>
          <p:cNvPr id="457" name="Google Shape;457;p59"/>
          <p:cNvGrpSpPr/>
          <p:nvPr/>
        </p:nvGrpSpPr>
        <p:grpSpPr>
          <a:xfrm>
            <a:off x="1894726" y="3243330"/>
            <a:ext cx="5434499" cy="575334"/>
            <a:chOff x="0" y="0"/>
            <a:chExt cx="14491997" cy="1534226"/>
          </a:xfrm>
        </p:grpSpPr>
        <p:sp>
          <p:nvSpPr>
            <p:cNvPr id="458" name="Google Shape;458;p59"/>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459" name="Google Shape;459;p59"/>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460" name="Google Shape;460;p59"/>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461" name="Google Shape;461;p59"/>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462" name="Google Shape;462;p59"/>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463" name="Google Shape;463;p59"/>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4" name="Google Shape;464;p59"/>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465" name="Google Shape;465;p59"/>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extLst>
      <p:ext uri="{BB962C8B-B14F-4D97-AF65-F5344CB8AC3E}">
        <p14:creationId xmlns:p14="http://schemas.microsoft.com/office/powerpoint/2010/main" val="30658955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69"/>
        <p:cNvGrpSpPr/>
        <p:nvPr/>
      </p:nvGrpSpPr>
      <p:grpSpPr>
        <a:xfrm>
          <a:off x="0" y="0"/>
          <a:ext cx="0" cy="0"/>
          <a:chOff x="0" y="0"/>
          <a:chExt cx="0" cy="0"/>
        </a:xfrm>
      </p:grpSpPr>
      <p:sp>
        <p:nvSpPr>
          <p:cNvPr id="470" name="Google Shape;470;p60"/>
          <p:cNvSpPr/>
          <p:nvPr/>
        </p:nvSpPr>
        <p:spPr>
          <a:xfrm>
            <a:off x="0" y="840250"/>
            <a:ext cx="9144059" cy="4322053"/>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71" name="Google Shape;471;p6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72" name="Google Shape;472;p60"/>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References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3" name="Google Shape;473;p60"/>
          <p:cNvSpPr/>
          <p:nvPr/>
        </p:nvSpPr>
        <p:spPr>
          <a:xfrm>
            <a:off x="287755" y="1359566"/>
            <a:ext cx="5905500" cy="3162300"/>
          </a:xfrm>
          <a:prstGeom prst="rect">
            <a:avLst/>
          </a:prstGeom>
          <a:noFill/>
          <a:ln>
            <a:noFill/>
          </a:ln>
        </p:spPr>
        <p:txBody>
          <a:bodyPr spcFirstLastPara="1" wrap="square" lIns="45725" tIns="22850" rIns="45725" bIns="22850" anchor="t" anchorCtr="0">
            <a:noAutofit/>
          </a:bodyPr>
          <a:lstStyle/>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r>
              <a:rPr kumimoji="0" lang="de" sz="1400" b="0" i="0" u="none" strike="noStrike" kern="0" cap="none" spc="0" normalizeH="0" baseline="0" noProof="0">
                <a:ln>
                  <a:noFill/>
                </a:ln>
                <a:solidFill>
                  <a:srgbClr val="666666"/>
                </a:solidFill>
                <a:effectLst/>
                <a:uLnTx/>
                <a:uFillTx/>
                <a:latin typeface="Arial"/>
                <a:ea typeface="Arial"/>
                <a:cs typeface="Arial"/>
                <a:sym typeface="Arial"/>
              </a:rPr>
              <a:t>Web Accessibility Initiative - </a:t>
            </a:r>
            <a:r>
              <a:rPr kumimoji="0" lang="de" sz="1400" b="0" i="1" u="none" strike="noStrike" kern="0" cap="none" spc="0" normalizeH="0" baseline="0" noProof="0">
                <a:ln>
                  <a:noFill/>
                </a:ln>
                <a:solidFill>
                  <a:srgbClr val="666666"/>
                </a:solidFill>
                <a:effectLst/>
                <a:uLnTx/>
                <a:uFillTx/>
                <a:latin typeface="Calibri"/>
                <a:ea typeface="Calibri"/>
                <a:cs typeface="Calibri"/>
                <a:sym typeface="Calibri"/>
              </a:rPr>
              <a:t>Strategies, standards, resources to make the Web accessible to people with disabilities</a:t>
            </a:r>
            <a:endParaRPr kumimoji="0" sz="1400" b="0" i="0" u="sng" strike="noStrike" kern="0" cap="none" spc="0" normalizeH="0" baseline="0" noProof="0">
              <a:ln>
                <a:noFill/>
              </a:ln>
              <a:solidFill>
                <a:srgbClr val="666666"/>
              </a:solidFill>
              <a:effectLst/>
              <a:uLnTx/>
              <a:uFillTx/>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r>
              <a:rPr kumimoji="0" lang="de" sz="1400" b="0" i="0" u="sng" strike="noStrike" kern="0" cap="none" spc="0" normalizeH="0" baseline="0" noProof="0">
                <a:ln>
                  <a:noFill/>
                </a:ln>
                <a:solidFill>
                  <a:srgbClr val="666666"/>
                </a:solidFill>
                <a:effectLst/>
                <a:uLnTx/>
                <a:uFillTx/>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https://www.w3.org/WAI/older-users/</a:t>
            </a:r>
            <a:r>
              <a:rPr kumimoji="0" lang="de" sz="1400" b="0" i="0" u="none" strike="noStrike" kern="0" cap="none" spc="0" normalizeH="0" baseline="0" noProof="0">
                <a:ln>
                  <a:noFill/>
                </a:ln>
                <a:solidFill>
                  <a:srgbClr val="666666"/>
                </a:solidFill>
                <a:effectLst/>
                <a:uLnTx/>
                <a:uFillTx/>
                <a:latin typeface="Arial"/>
                <a:ea typeface="Arial"/>
                <a:cs typeface="Arial"/>
                <a:sym typeface="Arial"/>
              </a:rPr>
              <a:t>  </a:t>
            </a:r>
            <a:endParaRPr kumimoji="0" sz="1400" b="0" i="0" u="none" strike="noStrike" kern="0" cap="none" spc="0" normalizeH="0" baseline="0" noProof="0">
              <a:ln>
                <a:noFill/>
              </a:ln>
              <a:solidFill>
                <a:srgbClr val="666666"/>
              </a:solidFill>
              <a:effectLst/>
              <a:uLnTx/>
              <a:uFillTx/>
              <a:latin typeface="Calibri"/>
              <a:ea typeface="Calibri"/>
              <a:cs typeface="Calibri"/>
              <a:sym typeface="Calibri"/>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endParaRPr kumimoji="0" sz="1400" b="0" i="0" u="none" strike="noStrike" kern="0" cap="none" spc="0" normalizeH="0" baseline="0" noProof="0">
              <a:ln>
                <a:noFill/>
              </a:ln>
              <a:solidFill>
                <a:srgbClr val="666666"/>
              </a:solidFill>
              <a:effectLst/>
              <a:uLnTx/>
              <a:uFillTx/>
              <a:latin typeface="Calibri"/>
              <a:ea typeface="Calibri"/>
              <a:cs typeface="Calibri"/>
              <a:sym typeface="Calibri"/>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r>
              <a:rPr kumimoji="0" lang="de" sz="1400" b="0" i="0" u="none" strike="noStrike" kern="0" cap="none" spc="0" normalizeH="0" baseline="0" noProof="0">
                <a:ln>
                  <a:noFill/>
                </a:ln>
                <a:solidFill>
                  <a:srgbClr val="666666"/>
                </a:solidFill>
                <a:effectLst/>
                <a:uLnTx/>
                <a:uFillTx/>
                <a:latin typeface="Arial"/>
                <a:ea typeface="Arial"/>
                <a:cs typeface="Arial"/>
                <a:sym typeface="Arial"/>
              </a:rPr>
              <a:t>Web Accessibility Initiative - </a:t>
            </a:r>
            <a:r>
              <a:rPr kumimoji="0" lang="de" sz="1400" b="0" i="1" u="none" strike="noStrike" kern="0" cap="none" spc="0" normalizeH="0" baseline="0" noProof="0">
                <a:ln>
                  <a:noFill/>
                </a:ln>
                <a:solidFill>
                  <a:srgbClr val="666666"/>
                </a:solidFill>
                <a:effectLst/>
                <a:uLnTx/>
                <a:uFillTx/>
                <a:latin typeface="Calibri"/>
                <a:ea typeface="Calibri"/>
                <a:cs typeface="Calibri"/>
                <a:sym typeface="Calibri"/>
              </a:rPr>
              <a:t>Strategies, standards, resources to make the Web accessible to people with disabilities</a:t>
            </a:r>
            <a:endParaRPr kumimoji="0" sz="1400" b="0" i="0" u="sng" strike="noStrike" kern="0" cap="none" spc="0" normalizeH="0" baseline="0" noProof="0">
              <a:ln>
                <a:noFill/>
              </a:ln>
              <a:solidFill>
                <a:srgbClr val="666666"/>
              </a:solidFill>
              <a:effectLst/>
              <a:uLnTx/>
              <a:uFillTx/>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r>
              <a:rPr kumimoji="0" lang="de" sz="1400" b="0" i="0" u="sng" strike="noStrike" kern="0" cap="none" spc="0" normalizeH="0" baseline="0" noProof="0">
                <a:ln>
                  <a:noFill/>
                </a:ln>
                <a:solidFill>
                  <a:srgbClr val="666666"/>
                </a:solidFill>
                <a:effectLst/>
                <a:uLnTx/>
                <a:uFillTx/>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https://www.w3.org/WAI/fundamentals/accessibility-usability-inclusion/</a:t>
            </a:r>
            <a:r>
              <a:rPr kumimoji="0" lang="de" sz="1400" b="0" i="0" u="none" strike="noStrike" kern="0" cap="none" spc="0" normalizeH="0" baseline="0" noProof="0">
                <a:ln>
                  <a:noFill/>
                </a:ln>
                <a:solidFill>
                  <a:srgbClr val="666666"/>
                </a:solidFill>
                <a:effectLst/>
                <a:uLnTx/>
                <a:uFillTx/>
                <a:latin typeface="Arial"/>
                <a:ea typeface="Arial"/>
                <a:cs typeface="Arial"/>
                <a:sym typeface="Arial"/>
              </a:rPr>
              <a:t> </a:t>
            </a:r>
            <a:endParaRPr kumimoji="0" sz="1400" b="0" i="0" u="none" strike="noStrike" kern="0" cap="none" spc="0" normalizeH="0" baseline="0" noProof="0">
              <a:ln>
                <a:noFill/>
              </a:ln>
              <a:solidFill>
                <a:srgbClr val="666666"/>
              </a:solidFill>
              <a:effectLst/>
              <a:uLnTx/>
              <a:uFillTx/>
              <a:latin typeface="Calibri"/>
              <a:ea typeface="Calibri"/>
              <a:cs typeface="Calibri"/>
              <a:sym typeface="Calibri"/>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endParaRPr kumimoji="0" sz="1400" b="0" i="0" u="none" strike="noStrike" kern="0" cap="none" spc="0" normalizeH="0" baseline="0" noProof="0">
              <a:ln>
                <a:noFill/>
              </a:ln>
              <a:solidFill>
                <a:srgbClr val="666666"/>
              </a:solidFill>
              <a:effectLst/>
              <a:uLnTx/>
              <a:uFillTx/>
              <a:latin typeface="Calibri"/>
              <a:ea typeface="Calibri"/>
              <a:cs typeface="Calibri"/>
              <a:sym typeface="Calibri"/>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r>
              <a:rPr kumimoji="0" lang="de" sz="1400" b="0" i="0" u="none" strike="noStrike" kern="0" cap="none" spc="0" normalizeH="0" baseline="0" noProof="0">
                <a:ln>
                  <a:noFill/>
                </a:ln>
                <a:solidFill>
                  <a:srgbClr val="666666"/>
                </a:solidFill>
                <a:effectLst/>
                <a:uLnTx/>
                <a:uFillTx/>
                <a:latin typeface="Calibri"/>
                <a:ea typeface="Calibri"/>
                <a:cs typeface="Calibri"/>
                <a:sym typeface="Calibri"/>
              </a:rPr>
              <a:t>WORLD TELECOMMUNICATION AND INFORMATION SOCIETY DAY--17 MAY 2022</a:t>
            </a:r>
            <a:endParaRPr kumimoji="0" sz="1400" b="0" i="0" u="none" strike="noStrike" kern="0" cap="none" spc="0" normalizeH="0" baseline="0" noProof="0">
              <a:ln>
                <a:noFill/>
              </a:ln>
              <a:solidFill>
                <a:srgbClr val="666666"/>
              </a:solidFill>
              <a:effectLst/>
              <a:uLnTx/>
              <a:uFillTx/>
              <a:latin typeface="Calibri"/>
              <a:ea typeface="Calibri"/>
              <a:cs typeface="Calibri"/>
              <a:sym typeface="Calibri"/>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r>
              <a:rPr kumimoji="0" lang="de" sz="1400" b="0" i="0" u="sng" strike="noStrike" kern="0" cap="none" spc="0" normalizeH="0" baseline="0" noProof="0">
                <a:ln>
                  <a:noFill/>
                </a:ln>
                <a:solidFill>
                  <a:srgbClr val="666666"/>
                </a:solidFill>
                <a:effectLst/>
                <a:uLnTx/>
                <a:uFillTx/>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https://www.un.org/en/un-chronicle/digital-technologies-can-help-older-persons-maintain-healthy-productive-lives</a:t>
            </a:r>
            <a:endParaRPr kumimoji="0" sz="1400" b="0" i="0" u="sng" strike="noStrike" kern="0" cap="none" spc="0" normalizeH="0" baseline="0" noProof="0">
              <a:ln>
                <a:noFill/>
              </a:ln>
              <a:solidFill>
                <a:srgbClr val="666666"/>
              </a:solidFill>
              <a:effectLst/>
              <a:uLnTx/>
              <a:uFillTx/>
              <a:latin typeface="Arial"/>
              <a:ea typeface="Arial"/>
              <a:cs typeface="Arial"/>
              <a:sym typeface="Arial"/>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endParaRPr kumimoji="0" sz="1400" b="0" i="0" u="sng" strike="noStrike" kern="0" cap="none" spc="0" normalizeH="0" baseline="0" noProof="0">
              <a:ln>
                <a:noFill/>
              </a:ln>
              <a:solidFill>
                <a:srgbClr val="666666"/>
              </a:solidFill>
              <a:effectLst/>
              <a:uLnTx/>
              <a:uFillTx/>
              <a:latin typeface="Arial"/>
              <a:ea typeface="Arial"/>
              <a:cs typeface="Arial"/>
              <a:sym typeface="Arial"/>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r>
              <a:rPr kumimoji="0" lang="de" sz="1400" b="0" i="0" u="none" strike="noStrike" kern="0" cap="none" spc="0" normalizeH="0" baseline="0" noProof="0">
                <a:ln>
                  <a:noFill/>
                </a:ln>
                <a:solidFill>
                  <a:srgbClr val="666666"/>
                </a:solidFill>
                <a:effectLst/>
                <a:uLnTx/>
                <a:uFillTx/>
                <a:latin typeface="Calibri"/>
                <a:ea typeface="Calibri"/>
                <a:cs typeface="Calibri"/>
                <a:sym typeface="Calibri"/>
              </a:rPr>
              <a:t>ITUPublications International Telecommunication Union - Ageing in a digital world – from vulnerable to valuable</a:t>
            </a:r>
            <a:endParaRPr kumimoji="0" sz="1400" b="0" i="0" u="sng" strike="noStrike" kern="0" cap="none" spc="0" normalizeH="0" baseline="0" noProof="0">
              <a:ln>
                <a:noFill/>
              </a:ln>
              <a:solidFill>
                <a:srgbClr val="666666"/>
              </a:solidFill>
              <a:effectLst/>
              <a:uLnTx/>
              <a:uFillTx/>
              <a:latin typeface="Arial"/>
              <a:ea typeface="Arial"/>
              <a:cs typeface="Arial"/>
              <a:sym typeface="Arial"/>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r>
              <a:rPr kumimoji="0" lang="de" sz="1400" b="0" i="0" u="sng" strike="noStrike" kern="0" cap="none" spc="0" normalizeH="0" baseline="0" noProof="0">
                <a:ln>
                  <a:noFill/>
                </a:ln>
                <a:solidFill>
                  <a:srgbClr val="666666"/>
                </a:solidFill>
                <a:effectLst/>
                <a:uLnTx/>
                <a:uFillTx/>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https://www.itu.int/dms_pub/itu-d/opb/phcb/D-PHCB-DIG_AGE-2021-PDF-E.pdf</a:t>
            </a:r>
            <a:r>
              <a:rPr kumimoji="0" lang="de" sz="1400" b="0" i="0" u="none" strike="noStrike" kern="0" cap="none" spc="0" normalizeH="0" baseline="0" noProof="0">
                <a:ln>
                  <a:noFill/>
                </a:ln>
                <a:solidFill>
                  <a:srgbClr val="666666"/>
                </a:solidFill>
                <a:effectLst/>
                <a:uLnTx/>
                <a:uFillTx/>
                <a:latin typeface="Arial"/>
                <a:ea typeface="Arial"/>
                <a:cs typeface="Arial"/>
                <a:sym typeface="Arial"/>
              </a:rPr>
              <a:t> </a:t>
            </a:r>
            <a:endParaRPr kumimoji="0" sz="1400" b="0" i="0" u="none" strike="noStrike" kern="0" cap="none" spc="0" normalizeH="0" baseline="0" noProof="0">
              <a:ln>
                <a:noFill/>
              </a:ln>
              <a:solidFill>
                <a:srgbClr val="666666"/>
              </a:solidFill>
              <a:effectLst/>
              <a:uLnTx/>
              <a:uFillTx/>
              <a:latin typeface="Calibri"/>
              <a:ea typeface="Calibri"/>
              <a:cs typeface="Calibri"/>
              <a:sym typeface="Calibri"/>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63500" marR="0" lvl="0" indent="0" algn="l" defTabSz="914400" rtl="0" eaLnBrk="1" fontAlgn="auto" latinLnBrk="0" hangingPunct="1">
              <a:lnSpc>
                <a:spcPct val="80000"/>
              </a:lnSpc>
              <a:spcBef>
                <a:spcPts val="200"/>
              </a:spcBef>
              <a:spcAft>
                <a:spcPts val="0"/>
              </a:spcAft>
              <a:buClr>
                <a:srgbClr val="000000"/>
              </a:buClr>
              <a:buSzPts val="900"/>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4018248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5222</Words>
  <Application>Microsoft Office PowerPoint</Application>
  <PresentationFormat>Bildschirmpräsentation (16:9)</PresentationFormat>
  <Paragraphs>571</Paragraphs>
  <Slides>93</Slides>
  <Notes>93</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93</vt:i4>
      </vt:variant>
    </vt:vector>
  </HeadingPairs>
  <TitlesOfParts>
    <vt:vector size="100" baseType="lpstr">
      <vt:lpstr>Calibri</vt:lpstr>
      <vt:lpstr>Gill Sans</vt:lpstr>
      <vt:lpstr>Noto Sans Symbols</vt:lpstr>
      <vt:lpstr>Arial</vt:lpstr>
      <vt:lpstr>Simple Light</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Kieninger Judith</dc:creator>
  <cp:lastModifiedBy>Kieninger Judith</cp:lastModifiedBy>
  <cp:revision>2</cp:revision>
  <dcterms:modified xsi:type="dcterms:W3CDTF">2024-10-29T18:07:41Z</dcterms:modified>
</cp:coreProperties>
</file>