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omments/comment1.xml" ContentType="application/vnd.openxmlformats-officedocument.presentationml.comment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9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Lst>
  <p:sldSz cx="9144000" cy="5143500" type="screen16x9"/>
  <p:notesSz cx="6858000" cy="9144000"/>
  <p:embeddedFontLst>
    <p:embeddedFont>
      <p:font typeface="League Spartan" panose="020B0604020202020204" charset="0"/>
      <p:regular r:id="rId100"/>
      <p:bold r:id="rId101"/>
    </p:embeddedFont>
    <p:embeddedFont>
      <p:font typeface="Calibri" panose="020F0502020204030204" pitchFamily="34" charset="0"/>
      <p:regular r:id="rId102"/>
      <p:bold r:id="rId103"/>
      <p:italic r:id="rId104"/>
      <p:boldItalic r:id="rId105"/>
    </p:embeddedFont>
    <p:embeddedFont>
      <p:font typeface="Gill Sans" panose="020B0604020202020204" charset="0"/>
      <p:regular r:id="rId106"/>
      <p:bold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a Šuta-Islamović"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font" Target="fonts/font8.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font" Target="fonts/font3.fntdata"/><Relationship Id="rId110"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1.fntdata"/><Relationship Id="rId105"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4.fntdata"/><Relationship Id="rId108"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font" Target="fonts/font5.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19T08:40:08.230" idx="1">
    <p:pos x="273" y="1987"/>
    <p:text>added image.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NcHSD3fWJiQ"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b8ceddce3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fb8ceddce3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fb8ceddce3_1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g2fb8ceddce3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fb8ceddce3_1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g2fb8ceddce3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b8ceddce3_1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2fb8ceddce3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fb8ceddce3_1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g2fb8ceddce3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b8ceddce3_1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g2fb8ceddce3_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fb8ceddce3_1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2fb8ceddce3_1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fb8ceddce3_1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g2fb8ceddce3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fb8ceddce3_1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g2fb8ceddce3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b8ceddce3_1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2fb8ceddce3_1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fb8ceddce3_1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g2fb8ceddce3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fb8ceddce3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g2fb8ceddce3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b8ceddce3_1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g2fb8ceddce3_1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b8ceddce3_1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g2fb8ceddce3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fb8ceddce3_1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g2fb8ceddce3_1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fb8ceddce3_1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g2fb8ceddce3_1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fb8ceddce3_1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g2fb8ceddce3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fb8ceddce3_1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g2fb8ceddce3_1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fb8ceddce3_1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https://gdpr.eu/what-is-gdpr/</a:t>
            </a:r>
            <a:endParaRPr/>
          </a:p>
        </p:txBody>
      </p:sp>
      <p:sp>
        <p:nvSpPr>
          <p:cNvPr id="459" name="Google Shape;459;g2fb8ceddce3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fb8ceddce3_1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https://gdpr-info.eu/art-1-gdpr/#:~:text=1%20GDPR%20Subject%2Dmatter%20and,free%20movement%20of%20personal%20data.</a:t>
            </a:r>
            <a:endParaRPr/>
          </a:p>
        </p:txBody>
      </p:sp>
      <p:sp>
        <p:nvSpPr>
          <p:cNvPr id="474" name="Google Shape;474;g2fb8ceddce3_1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fb8ceddce3_1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a:t>https://www.youtube.com/watch?v=Assdm6fIHlE</a:t>
            </a:r>
            <a:endParaRPr/>
          </a:p>
          <a:p>
            <a:pPr marL="0" lvl="0" indent="0" algn="l" rtl="0">
              <a:lnSpc>
                <a:spcPct val="100000"/>
              </a:lnSpc>
              <a:spcBef>
                <a:spcPts val="0"/>
              </a:spcBef>
              <a:spcAft>
                <a:spcPts val="0"/>
              </a:spcAft>
              <a:buSzPts val="1100"/>
              <a:buNone/>
            </a:pPr>
            <a:endParaRPr/>
          </a:p>
        </p:txBody>
      </p:sp>
      <p:sp>
        <p:nvSpPr>
          <p:cNvPr id="491" name="Google Shape;491;g2fb8ceddce3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fb8ceddce3_1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2" name="Google Shape;502;g2fb8ceddce3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b8ceddce3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2fb8ceddce3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fb8ceddce3_1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u="sng">
                <a:solidFill>
                  <a:schemeClr val="hlink"/>
                </a:solidFill>
                <a:hlinkClick r:id="rId3"/>
              </a:rPr>
              <a:t>https://www.youtube.com/watch?v=NcHSD3fWJiQ</a:t>
            </a:r>
            <a:endParaRPr/>
          </a:p>
        </p:txBody>
      </p:sp>
      <p:sp>
        <p:nvSpPr>
          <p:cNvPr id="515" name="Google Shape;515;g2fb8ceddce3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fb8ceddce3_1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5" name="Google Shape;525;g2fb8ceddce3_1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fb8ceddce3_1_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g2fb8ceddce3_1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fb8ceddce3_1_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https://commission.europa.eu/law/law-topic/data-protection/reform/rules-business-and-organisations/obligations/what-data-breach-and-what-do-we-have-do-case-data-breach_en#:~:text=A%20data%20breach%20occurs%20when,of%20confidentiality%2C%20availability%20or%20integrity.</a:t>
            </a:r>
            <a:endParaRPr/>
          </a:p>
        </p:txBody>
      </p:sp>
      <p:sp>
        <p:nvSpPr>
          <p:cNvPr id="543" name="Google Shape;543;g2fb8ceddce3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fb8ceddce3_1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4" name="Google Shape;554;g2fb8ceddce3_1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fb8ceddce3_1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1" name="Google Shape;561;g2fb8ceddce3_1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fb8ceddce3_1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https://www.edps.europa.eu/data-protection/data-protection/reference-library/data-protection-officer-dpo_en</a:t>
            </a:r>
            <a:endParaRPr/>
          </a:p>
        </p:txBody>
      </p:sp>
      <p:sp>
        <p:nvSpPr>
          <p:cNvPr id="569" name="Google Shape;569;g2fb8ceddce3_1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fb8ceddce3_1_4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0" name="Google Shape;580;g2fb8ceddce3_1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fb8ceddce3_1_4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a:t>https://www.youtube.com/watch?v=vPkEvH4aDsE</a:t>
            </a:r>
            <a:endParaRPr sz="1100"/>
          </a:p>
          <a:p>
            <a:pPr marL="0" lvl="0" indent="0" algn="l" rtl="0">
              <a:lnSpc>
                <a:spcPct val="100000"/>
              </a:lnSpc>
              <a:spcBef>
                <a:spcPts val="0"/>
              </a:spcBef>
              <a:spcAft>
                <a:spcPts val="0"/>
              </a:spcAft>
              <a:buSzPts val="1100"/>
              <a:buNone/>
            </a:pPr>
            <a:endParaRPr/>
          </a:p>
        </p:txBody>
      </p:sp>
      <p:sp>
        <p:nvSpPr>
          <p:cNvPr id="588" name="Google Shape;588;g2fb8ceddce3_1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fb8ceddce3_1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2fb8ceddce3_1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fb8ceddce3_1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2fb8ceddce3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fb8ceddce3_1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5" name="Google Shape;605;g2fb8ceddce3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fb8ceddce3_1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6" name="Google Shape;616;g2fb8ceddce3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fb8ceddce3_1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g2fb8ceddce3_1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fb8ceddce3_1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g2fb8ceddce3_1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fb8ceddce3_1_5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7" name="Google Shape;647;g2fb8ceddce3_1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fb8ceddce3_1_5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0" name="Google Shape;660;g2fb8ceddce3_1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fb8ceddce3_1_5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9" name="Google Shape;669;g2fb8ceddce3_1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fb8ceddce3_1_5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g2fb8ceddce3_1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b36e29d08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cb36e29d08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3785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b36e29d08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g2cb36e29d08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518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b8ceddce3_1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https://www.crowdstrike.com/cybersecurity-101/security-operations/data-security/</a:t>
            </a:r>
            <a:endParaRPr/>
          </a:p>
        </p:txBody>
      </p:sp>
      <p:sp>
        <p:nvSpPr>
          <p:cNvPr id="244" name="Google Shape;244;g2fb8ceddce3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b36e29d08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2cb36e29d08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7544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cb36e29d08_2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2cb36e29d08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5175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b36e29d08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2cb36e29d08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3732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b36e29d08_2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2cb36e29d08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7401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b36e29d08_2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2cb36e29d08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5332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b36e29d08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2cb36e29d08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44139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b36e29d08_2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g2cb36e29d08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5417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b36e29d08_2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2cb36e29d08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04706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cb36e29d08_2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2cb36e29d08_2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7403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b36e29d08_2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g2cb36e29d08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730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b8ceddce3_1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g2fb8ceddce3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b36e29d08_2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g2cb36e29d08_2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6610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b36e29d08_2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g2cb36e29d08_2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9277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b36e29d08_2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g2cb36e29d08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8542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b36e29d08_2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g2cb36e29d08_2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85472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b36e29d08_2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g2cb36e29d08_2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20451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cb36e29d08_2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g2cb36e29d08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70032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cb36e29d08_2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2cb36e29d08_2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16863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b36e29d08_2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2cb36e29d08_2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38405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cb36e29d08_2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&lt;a href="https://www.freepik.com/free-vector/general-data-security-personal-information-protection-database-access-control-cyber-privacy-synchronized-gadgets-cross-platform-devices-regulation-vector-isolated-concept-metaphor-illustration_12083584.htm#fromView=search&amp;page=1&amp;position=5&amp;uuid=2c30810c-79fc-49b2-869e-81daffabbdac"&gt;Image by vectorjuice on Freepik&lt;/a&gt;</a:t>
            </a:r>
            <a:endParaRPr>
              <a:solidFill>
                <a:schemeClr val="dk1"/>
              </a:solidFill>
            </a:endParaRPr>
          </a:p>
          <a:p>
            <a:pPr marL="0" lvl="0" indent="0" algn="l" rtl="0">
              <a:lnSpc>
                <a:spcPct val="100000"/>
              </a:lnSpc>
              <a:spcBef>
                <a:spcPts val="0"/>
              </a:spcBef>
              <a:spcAft>
                <a:spcPts val="0"/>
              </a:spcAft>
              <a:buSzPts val="1100"/>
              <a:buNone/>
            </a:pPr>
            <a:endParaRPr/>
          </a:p>
        </p:txBody>
      </p:sp>
      <p:sp>
        <p:nvSpPr>
          <p:cNvPr id="382" name="Google Shape;382;g2cb36e29d08_2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6865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cb36e29d08_2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g2cb36e29d08_2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121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b8ceddce3_1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https://www.crowdstrike.com/cybersecurity-101/security-operations/data-security/</a:t>
            </a:r>
            <a:endParaRPr/>
          </a:p>
        </p:txBody>
      </p:sp>
      <p:sp>
        <p:nvSpPr>
          <p:cNvPr id="269" name="Google Shape;269;g2fb8ceddce3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b36e29d08_2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g2cb36e29d08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77166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b36e29d08_2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g2cb36e29d08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5707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cb36e29d08_2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g2cb36e29d08_2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5968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cb36e29d08_2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g2cb36e29d08_2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24524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cb36e29d08_2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g2cb36e29d08_2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62060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b36e29d08_2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g2cb36e29d08_2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68391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cb36e29d08_2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g2cb36e29d08_2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56208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cb36e29d08_2_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3" name="Google Shape;463;g2cb36e29d08_2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68019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cb36e29d08_2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8" name="Google Shape;478;g2cb36e29d08_2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74294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cb36e29d08_2_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g2cb36e29d08_2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46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b8ceddce3_1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https://commission.europa.eu/law/law-topic/data-protection/reform/what-personal-data_en</a:t>
            </a:r>
            <a:endParaRPr/>
          </a:p>
        </p:txBody>
      </p:sp>
      <p:sp>
        <p:nvSpPr>
          <p:cNvPr id="283" name="Google Shape;283;g2fb8ceddce3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cb36e29d08_2_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2cb36e29d08_2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70514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cb36e29d08_2_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2" name="Google Shape;502;g2cb36e29d08_2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16844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cb36e29d08_2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&lt;a href="https://www.freepik.com/free-vector/online-doctor-concept_7851261.htm#fromView=search&amp;page=1&amp;position=0&amp;uuid=c7eb110f-5e23-4f65-b5ce-c323e1de3632"&gt;Image by freepik&lt;/a&gt;</a:t>
            </a:r>
            <a:endParaRPr>
              <a:solidFill>
                <a:schemeClr val="dk1"/>
              </a:solidFill>
            </a:endParaRPr>
          </a:p>
          <a:p>
            <a:pPr marL="0" lvl="0" indent="0" algn="l" rtl="0">
              <a:lnSpc>
                <a:spcPct val="100000"/>
              </a:lnSpc>
              <a:spcBef>
                <a:spcPts val="0"/>
              </a:spcBef>
              <a:spcAft>
                <a:spcPts val="0"/>
              </a:spcAft>
              <a:buSzPts val="1100"/>
              <a:buNone/>
            </a:pPr>
            <a:endParaRPr/>
          </a:p>
        </p:txBody>
      </p:sp>
      <p:sp>
        <p:nvSpPr>
          <p:cNvPr id="511" name="Google Shape;511;g2cb36e29d08_2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65594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cb36e29d08_2_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g2cb36e29d08_2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68005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cb36e29d08_2_3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0" name="Google Shape;530;g2cb36e29d08_2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93616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cb36e29d08_2_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9" name="Google Shape;539;g2cb36e29d08_2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66268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cb36e29d08_2_3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0" name="Google Shape;550;g2cb36e29d08_2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87094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cb36e29d08_2_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g2cb36e29d08_2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75214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cb36e29d08_2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g2cb36e29d08_2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14715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cb36e29d08_2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4" name="Google Shape;574;g2cb36e29d08_2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60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b8ceddce3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g2fb8ceddce3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cb36e29d08_2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2" name="Google Shape;582;g2cb36e29d08_2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1835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cb36e29d08_2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0" name="Google Shape;590;g2cb36e29d08_2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7431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cb36e29d08_2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g2cb36e29d08_2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58507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cb36e29d08_2_5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3" name="Google Shape;613;g2cb36e29d08_2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98000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cb36e29d08_2_5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2" name="Google Shape;622;g2cb36e29d08_2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2205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cb36e29d08_2_5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1" name="Google Shape;641;g2cb36e29d08_2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732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
        <p:cNvGrpSpPr/>
        <p:nvPr/>
      </p:nvGrpSpPr>
      <p:grpSpPr>
        <a:xfrm>
          <a:off x="0" y="0"/>
          <a:ext cx="0" cy="0"/>
          <a:chOff x="0" y="0"/>
          <a:chExt cx="0" cy="0"/>
        </a:xfrm>
      </p:grpSpPr>
      <p:sp>
        <p:nvSpPr>
          <p:cNvPr id="136" name="Google Shape;136;p27"/>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7" name="Google Shape;137;p27"/>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138" name="Google Shape;138;p2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9" name="Google Shape;139;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0" name="Google Shape;140;p2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3" name="Google Shape;143;p28"/>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44" name="Google Shape;144;p2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5" name="Google Shape;145;p2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6" name="Google Shape;146;p2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9" name="Google Shape;149;p29"/>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150" name="Google Shape;150;p2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1" name="Google Shape;151;p2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2" name="Google Shape;152;p2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5" name="Google Shape;155;p30"/>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56" name="Google Shape;156;p30"/>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57" name="Google Shape;157;p3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8" name="Google Shape;158;p3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9" name="Google Shape;159;p3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2" name="Google Shape;162;p31"/>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63" name="Google Shape;163;p31"/>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64" name="Google Shape;164;p31"/>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65" name="Google Shape;165;p31"/>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66" name="Google Shape;166;p3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7" name="Google Shape;167;p3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8" name="Google Shape;168;p3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1" name="Google Shape;171;p3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2" name="Google Shape;172;p3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3" name="Google Shape;173;p3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6" name="Google Shape;176;p33"/>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77" name="Google Shape;177;p33"/>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78" name="Google Shape;178;p3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9" name="Google Shape;179;p3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0" name="Google Shape;180;p3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3" name="Google Shape;183;p34"/>
          <p:cNvSpPr>
            <a:spLocks noGrp="1"/>
          </p:cNvSpPr>
          <p:nvPr>
            <p:ph type="pic" idx="2"/>
          </p:nvPr>
        </p:nvSpPr>
        <p:spPr>
          <a:xfrm>
            <a:off x="896144" y="306388"/>
            <a:ext cx="2743200" cy="2057400"/>
          </a:xfrm>
          <a:prstGeom prst="rect">
            <a:avLst/>
          </a:prstGeom>
          <a:noFill/>
          <a:ln>
            <a:noFill/>
          </a:ln>
        </p:spPr>
      </p:sp>
      <p:sp>
        <p:nvSpPr>
          <p:cNvPr id="184" name="Google Shape;184;p34"/>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85" name="Google Shape;185;p3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6" name="Google Shape;186;p3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7" name="Google Shape;187;p3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0" name="Google Shape;190;p35"/>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91" name="Google Shape;191;p3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2" name="Google Shape;192;p3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3" name="Google Shape;193;p3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6" name="Google Shape;196;p36"/>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97" name="Google Shape;197;p3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8" name="Google Shape;198;p3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9" name="Google Shape;199;p3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hyperlink" Target="http://www.youtube.com/watch?v=4qYMWiSyI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hyperlink" Target="http://www.youtube.com/watch?v=Assdm6fIHl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hyperlink" Target="http://www.youtube.com/watch?v=NcHSD3fWJiQ"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hyperlink" Target="http://www.youtube.com/watch?v=vPkEvH4aD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hyperlink" Target="https://ico.org.uk/for-organisations/uk-gdpr-guidance-and-resources/data-protection-principles/a-guide-to-the-data-protection-principles/" TargetMode="External"/><Relationship Id="rId13" Type="http://schemas.openxmlformats.org/officeDocument/2006/relationships/hyperlink" Target="https://www.youtube.com/watch?v=NcHSD3fWJiQ" TargetMode="External"/><Relationship Id="rId3" Type="http://schemas.openxmlformats.org/officeDocument/2006/relationships/image" Target="../media/image5.png"/><Relationship Id="rId7" Type="http://schemas.openxmlformats.org/officeDocument/2006/relationships/hyperlink" Target="https://gdpr-info.eu/art-1-gdpr/#:~:text=1%20GDPR%20Subject%2Dmatter%20and,free%20movement%20of%20personal%20data" TargetMode="External"/><Relationship Id="rId12" Type="http://schemas.openxmlformats.org/officeDocument/2006/relationships/hyperlink" Target="https://www.youtube.com/watch?v=Assdm6fIHlE"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gdpr.eu/what-is-gdpr/" TargetMode="External"/><Relationship Id="rId11" Type="http://schemas.openxmlformats.org/officeDocument/2006/relationships/hyperlink" Target="https://www.youtube.com/watch?v=4qYMWiSyIOk" TargetMode="External"/><Relationship Id="rId5" Type="http://schemas.openxmlformats.org/officeDocument/2006/relationships/hyperlink" Target="https://commission.europa.eu/law/law-topic/data-protection/reform/what-personal-data_en" TargetMode="External"/><Relationship Id="rId10" Type="http://schemas.openxmlformats.org/officeDocument/2006/relationships/hyperlink" Target="https://www.edps.europa.eu/data-protection/data-protection/reference-library/data-protection-officer-dpo_en" TargetMode="External"/><Relationship Id="rId4" Type="http://schemas.openxmlformats.org/officeDocument/2006/relationships/hyperlink" Target="https://www.crowdstrike.com/" TargetMode="External"/><Relationship Id="rId9" Type="http://schemas.openxmlformats.org/officeDocument/2006/relationships/hyperlink" Target="https://commission.europa.eu/law/law-topic/data-protection/reform/rules-business-and-organisations/obligations/what-data-breach-and-what-do-we-have-do-case-data-breach_en#:~:text=A%20data%20breach%20occurs%20when,of%20confidentiality%2C%20availability%20or%20integrity"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36.jp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9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9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12.xml"/><Relationship Id="rId6" Type="http://schemas.openxmlformats.org/officeDocument/2006/relationships/hyperlink" Target="https://gdpr.eu/recital-54-processing-of-sensitive-data-in-public-health-sector/" TargetMode="External"/><Relationship Id="rId5" Type="http://schemas.openxmlformats.org/officeDocument/2006/relationships/hyperlink" Target="https://gdpr.eu/Recital-53-Processing-of-sensitive-data-in-health-and-social-sector/" TargetMode="External"/><Relationship Id="rId4" Type="http://schemas.openxmlformats.org/officeDocument/2006/relationships/hyperlink" Target="https://www.ncbi.nlm.nih.gov/pmc/articles/PMC51240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03"/>
        <p:cNvGrpSpPr/>
        <p:nvPr/>
      </p:nvGrpSpPr>
      <p:grpSpPr>
        <a:xfrm>
          <a:off x="0" y="0"/>
          <a:ext cx="0" cy="0"/>
          <a:chOff x="0" y="0"/>
          <a:chExt cx="0" cy="0"/>
        </a:xfrm>
      </p:grpSpPr>
      <p:grpSp>
        <p:nvGrpSpPr>
          <p:cNvPr id="204" name="Google Shape;204;p37"/>
          <p:cNvGrpSpPr/>
          <p:nvPr/>
        </p:nvGrpSpPr>
        <p:grpSpPr>
          <a:xfrm>
            <a:off x="1465235" y="781805"/>
            <a:ext cx="6213531" cy="3507559"/>
            <a:chOff x="0" y="-38100"/>
            <a:chExt cx="3272971" cy="1847603"/>
          </a:xfrm>
        </p:grpSpPr>
        <p:sp>
          <p:nvSpPr>
            <p:cNvPr id="205" name="Google Shape;205;p37"/>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6" name="Google Shape;206;p37"/>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07" name="Google Shape;207;p37"/>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p:nvPr/>
        </p:nvSpPr>
        <p:spPr>
          <a:xfrm>
            <a:off x="516435" y="1168714"/>
            <a:ext cx="7943110" cy="415498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2000"/>
              <a:buFont typeface="Arial"/>
              <a:buChar char="•"/>
            </a:pPr>
            <a:r>
              <a:rPr lang="de" sz="2000" b="1" i="0" u="none" strike="noStrike" cap="none">
                <a:solidFill>
                  <a:srgbClr val="339966"/>
                </a:solidFill>
                <a:latin typeface="Arial"/>
                <a:ea typeface="Arial"/>
                <a:cs typeface="Arial"/>
                <a:sym typeface="Arial"/>
              </a:rPr>
              <a:t>personal data</a:t>
            </a:r>
            <a:r>
              <a:rPr lang="de" sz="2000" b="1" i="0" u="none" strike="noStrike" cap="none">
                <a:solidFill>
                  <a:srgbClr val="595959"/>
                </a:solidFill>
                <a:latin typeface="Arial"/>
                <a:ea typeface="Arial"/>
                <a:cs typeface="Arial"/>
                <a:sym typeface="Arial"/>
              </a:rPr>
              <a:t> </a:t>
            </a:r>
            <a:r>
              <a:rPr lang="de" sz="2000" b="0" i="0" u="none" strike="noStrike" cap="none">
                <a:solidFill>
                  <a:srgbClr val="595959"/>
                </a:solidFill>
                <a:latin typeface="Arial"/>
                <a:ea typeface="Arial"/>
                <a:cs typeface="Arial"/>
                <a:sym typeface="Arial"/>
              </a:rPr>
              <a:t>revealing racial or ethnic origin, political opinions, religious or philosophical beliefs</a:t>
            </a:r>
            <a:endParaRPr sz="2000" b="0" i="0" u="none" strike="noStrike" cap="none">
              <a:solidFill>
                <a:srgbClr val="595959"/>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trade-union membership</a:t>
            </a:r>
            <a:endParaRPr sz="2000" b="0" i="0" u="none" strike="noStrike" cap="none">
              <a:solidFill>
                <a:srgbClr val="595959"/>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genetic data, biometric data processed solely to identify a human being</a:t>
            </a:r>
            <a:endParaRPr sz="2000" b="0" i="0" u="none" strike="noStrike" cap="none">
              <a:solidFill>
                <a:srgbClr val="595959"/>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2000"/>
              <a:buFont typeface="Arial"/>
              <a:buChar char="•"/>
            </a:pPr>
            <a:r>
              <a:rPr lang="de" sz="2000" b="1" i="0" u="none" strike="noStrike" cap="none">
                <a:solidFill>
                  <a:srgbClr val="379C73"/>
                </a:solidFill>
                <a:latin typeface="Arial"/>
                <a:ea typeface="Arial"/>
                <a:cs typeface="Arial"/>
                <a:sym typeface="Arial"/>
              </a:rPr>
              <a:t>health-related data</a:t>
            </a:r>
            <a:endParaRPr sz="700"/>
          </a:p>
          <a:p>
            <a:pPr marL="228600" marR="0" lvl="0" indent="-228600" algn="l" rtl="0">
              <a:lnSpc>
                <a:spcPct val="150000"/>
              </a:lnSpc>
              <a:spcBef>
                <a:spcPts val="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data concerning a person’s sex life or sexual orientation</a:t>
            </a:r>
            <a:endParaRPr sz="2000" b="0" i="0" u="none" strike="noStrike" cap="none">
              <a:solidFill>
                <a:srgbClr val="59595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2000" b="0" i="0" u="none" strike="noStrike" cap="none">
              <a:solidFill>
                <a:srgbClr val="000000"/>
              </a:solidFill>
              <a:latin typeface="Arial"/>
              <a:ea typeface="Arial"/>
              <a:cs typeface="Arial"/>
              <a:sym typeface="Arial"/>
            </a:endParaRPr>
          </a:p>
        </p:txBody>
      </p:sp>
      <p:sp>
        <p:nvSpPr>
          <p:cNvPr id="308" name="Google Shape;308;p4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What is </a:t>
            </a:r>
            <a:r>
              <a:rPr lang="de" sz="2500" b="1" i="0" u="none" strike="noStrike" cap="none">
                <a:solidFill>
                  <a:srgbClr val="339966"/>
                </a:solidFill>
                <a:latin typeface="Gill Sans"/>
                <a:ea typeface="Gill Sans"/>
                <a:cs typeface="Gill Sans"/>
                <a:sym typeface="Gill Sans"/>
              </a:rPr>
              <a:t>sensitive</a:t>
            </a:r>
            <a:r>
              <a:rPr lang="de" sz="2500" b="1" i="0" u="none" strike="noStrike" cap="none">
                <a:solidFill>
                  <a:srgbClr val="379C73"/>
                </a:solidFill>
                <a:latin typeface="Gill Sans"/>
                <a:ea typeface="Gill Sans"/>
                <a:cs typeface="Gill Sans"/>
                <a:sym typeface="Gill Sans"/>
              </a:rPr>
              <a:t> personal data?</a:t>
            </a:r>
            <a:endParaRPr sz="700" b="0" i="0" u="none" strike="noStrike" cap="none">
              <a:solidFill>
                <a:srgbClr val="000000"/>
              </a:solidFill>
              <a:latin typeface="Arial"/>
              <a:ea typeface="Arial"/>
              <a:cs typeface="Arial"/>
              <a:sym typeface="Arial"/>
            </a:endParaRPr>
          </a:p>
        </p:txBody>
      </p:sp>
      <p:sp>
        <p:nvSpPr>
          <p:cNvPr id="309" name="Google Shape;309;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13"/>
        <p:cNvGrpSpPr/>
        <p:nvPr/>
      </p:nvGrpSpPr>
      <p:grpSpPr>
        <a:xfrm>
          <a:off x="0" y="0"/>
          <a:ext cx="0" cy="0"/>
          <a:chOff x="0" y="0"/>
          <a:chExt cx="0" cy="0"/>
        </a:xfrm>
      </p:grpSpPr>
      <p:grpSp>
        <p:nvGrpSpPr>
          <p:cNvPr id="314" name="Google Shape;314;p47"/>
          <p:cNvGrpSpPr/>
          <p:nvPr/>
        </p:nvGrpSpPr>
        <p:grpSpPr>
          <a:xfrm>
            <a:off x="-2507" y="789785"/>
            <a:ext cx="9144000" cy="4394356"/>
            <a:chOff x="0" y="-38100"/>
            <a:chExt cx="4816593" cy="2314722"/>
          </a:xfrm>
        </p:grpSpPr>
        <p:sp>
          <p:nvSpPr>
            <p:cNvPr id="315" name="Google Shape;315;p4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6" name="Google Shape;316;p4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chemeClr val="dk1"/>
                </a:solidFill>
                <a:latin typeface="Calibri"/>
                <a:ea typeface="Calibri"/>
                <a:cs typeface="Calibri"/>
                <a:sym typeface="Calibri"/>
              </a:endParaRPr>
            </a:p>
          </p:txBody>
        </p:sp>
      </p:grpSp>
      <p:sp>
        <p:nvSpPr>
          <p:cNvPr id="317" name="Google Shape;317;p4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8" name="Google Shape;318;p47"/>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VIDEO</a:t>
            </a:r>
            <a:endParaRPr sz="700" b="0" i="0" u="none" strike="noStrike" cap="none">
              <a:solidFill>
                <a:srgbClr val="000000"/>
              </a:solidFill>
              <a:latin typeface="Arial"/>
              <a:ea typeface="Arial"/>
              <a:cs typeface="Arial"/>
              <a:sym typeface="Arial"/>
            </a:endParaRPr>
          </a:p>
        </p:txBody>
      </p:sp>
      <p:sp>
        <p:nvSpPr>
          <p:cNvPr id="319" name="Google Shape;319;p47"/>
          <p:cNvSpPr txBox="1"/>
          <p:nvPr/>
        </p:nvSpPr>
        <p:spPr>
          <a:xfrm>
            <a:off x="2444062" y="4279278"/>
            <a:ext cx="57534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400" b="0" i="0" u="none" strike="noStrike" cap="none">
                <a:solidFill>
                  <a:srgbClr val="000000"/>
                </a:solidFill>
                <a:latin typeface="Arial"/>
                <a:ea typeface="Arial"/>
                <a:cs typeface="Arial"/>
                <a:sym typeface="Arial"/>
              </a:rPr>
              <a:t>Watch this video about personal and sensitive data!</a:t>
            </a:r>
            <a:endParaRPr sz="1400" b="0" i="0" u="none" strike="noStrike" cap="none">
              <a:solidFill>
                <a:srgbClr val="000000"/>
              </a:solidFill>
              <a:latin typeface="Arial"/>
              <a:ea typeface="Arial"/>
              <a:cs typeface="Arial"/>
              <a:sym typeface="Arial"/>
            </a:endParaRPr>
          </a:p>
        </p:txBody>
      </p:sp>
      <p:pic>
        <p:nvPicPr>
          <p:cNvPr id="320" name="Google Shape;320;p47" descr="At the heart of the GDPR is the concept of ‘personal data’. But what constitutes personal data? Are names and email address classified as personal data? What about photographs and ID numbers? And where does the related concept of ‘sensitive personal data’ fit in? &#10;&#10;If you’re unsure of the difference between personal and sensitive data, keep watching. We explain everything you need to know, and give you examples of personal and sensitive personal data.&#10;&#10;----------------------------------------------&#10;&#10;✅ Get your free 9-step GDPR compliance checklist: https://bit.ly/3JXbuiA &#10;&#10;⏩ Check out our other videos on GDPR compliance: https://bit.ly/3uHydZp" title="GDPR Explained | Personal Data vs. Sensitive Data">
            <a:hlinkClick r:id="rId4"/>
          </p:cNvPr>
          <p:cNvPicPr preferRelativeResize="0"/>
          <p:nvPr/>
        </p:nvPicPr>
        <p:blipFill>
          <a:blip r:embed="rId5">
            <a:alphaModFix/>
          </a:blip>
          <a:stretch>
            <a:fillRect/>
          </a:stretch>
        </p:blipFill>
        <p:spPr>
          <a:xfrm>
            <a:off x="2370350" y="1440002"/>
            <a:ext cx="4275625" cy="2405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p:nvPr/>
        </p:nvSpPr>
        <p:spPr>
          <a:xfrm>
            <a:off x="3642379" y="2723355"/>
            <a:ext cx="4817100" cy="20010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Now you will be shown some common scenarios where you might come across personal and sensitive data in </a:t>
            </a:r>
            <a:r>
              <a:rPr lang="de" sz="2000">
                <a:solidFill>
                  <a:srgbClr val="595959"/>
                </a:solidFill>
              </a:rPr>
              <a:t>your</a:t>
            </a:r>
            <a:r>
              <a:rPr lang="de" sz="2000" b="0" i="0" u="none" strike="noStrike" cap="none">
                <a:solidFill>
                  <a:srgbClr val="595959"/>
                </a:solidFill>
                <a:latin typeface="Arial"/>
                <a:ea typeface="Arial"/>
                <a:cs typeface="Arial"/>
                <a:sym typeface="Arial"/>
              </a:rPr>
              <a:t> everyday life.</a:t>
            </a:r>
            <a:endParaRPr sz="700"/>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326" name="Google Shape;326;p48"/>
          <p:cNvSpPr txBox="1"/>
          <p:nvPr/>
        </p:nvSpPr>
        <p:spPr>
          <a:xfrm>
            <a:off x="514350" y="312259"/>
            <a:ext cx="7260900" cy="615425"/>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When are you confronted with personal and sensitive data?</a:t>
            </a:r>
            <a:endParaRPr sz="700" b="0" i="0" u="none" strike="noStrike" cap="none">
              <a:solidFill>
                <a:srgbClr val="000000"/>
              </a:solidFill>
              <a:latin typeface="Arial"/>
              <a:ea typeface="Arial"/>
              <a:cs typeface="Arial"/>
              <a:sym typeface="Arial"/>
            </a:endParaRPr>
          </a:p>
        </p:txBody>
      </p:sp>
      <p:sp>
        <p:nvSpPr>
          <p:cNvPr id="327" name="Google Shape;327;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28" name="Google Shape;328;p48"/>
          <p:cNvPicPr preferRelativeResize="0"/>
          <p:nvPr/>
        </p:nvPicPr>
        <p:blipFill rotWithShape="1">
          <a:blip r:embed="rId4">
            <a:alphaModFix/>
          </a:blip>
          <a:srcRect/>
          <a:stretch/>
        </p:blipFill>
        <p:spPr>
          <a:xfrm>
            <a:off x="514350" y="2259496"/>
            <a:ext cx="2652091" cy="2652091"/>
          </a:xfrm>
          <a:prstGeom prst="rect">
            <a:avLst/>
          </a:prstGeom>
          <a:noFill/>
          <a:ln>
            <a:noFill/>
          </a:ln>
        </p:spPr>
      </p:pic>
      <p:sp>
        <p:nvSpPr>
          <p:cNvPr id="329" name="Google Shape;329;p48"/>
          <p:cNvSpPr/>
          <p:nvPr/>
        </p:nvSpPr>
        <p:spPr>
          <a:xfrm>
            <a:off x="744529" y="1656008"/>
            <a:ext cx="7670601" cy="661720"/>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You encounter personal and sensitive data in various aspects of your life, often without even realising it.</a:t>
            </a:r>
            <a:endParaRPr sz="700"/>
          </a:p>
        </p:txBody>
      </p:sp>
      <p:sp>
        <p:nvSpPr>
          <p:cNvPr id="330" name="Google Shape;330;p48"/>
          <p:cNvSpPr txBox="1"/>
          <p:nvPr/>
        </p:nvSpPr>
        <p:spPr>
          <a:xfrm>
            <a:off x="995351" y="4723902"/>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p:nvPr/>
        </p:nvSpPr>
        <p:spPr>
          <a:xfrm>
            <a:off x="224015" y="1442079"/>
            <a:ext cx="8555376" cy="29854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de" sz="1800" b="1" i="0" u="none" strike="noStrike" cap="none">
                <a:solidFill>
                  <a:srgbClr val="FFC000"/>
                </a:solidFill>
                <a:latin typeface="Arial"/>
                <a:ea typeface="Arial"/>
                <a:cs typeface="Arial"/>
                <a:sym typeface="Arial"/>
              </a:rPr>
              <a:t>Healthcare</a:t>
            </a:r>
            <a:endParaRPr sz="700"/>
          </a:p>
          <a:p>
            <a:pPr marL="0" marR="0" lvl="0" indent="0" algn="ctr" rtl="0">
              <a:lnSpc>
                <a:spcPct val="100000"/>
              </a:lnSpc>
              <a:spcBef>
                <a:spcPts val="1200"/>
              </a:spcBef>
              <a:spcAft>
                <a:spcPts val="0"/>
              </a:spcAft>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None/>
            </a:pPr>
            <a:r>
              <a:rPr lang="de" sz="1800" b="0" i="0" u="none" strike="noStrike" cap="none">
                <a:solidFill>
                  <a:srgbClr val="595959"/>
                </a:solidFill>
                <a:latin typeface="Arial"/>
                <a:ea typeface="Arial"/>
                <a:cs typeface="Arial"/>
                <a:sym typeface="Arial"/>
              </a:rPr>
              <a:t>Whenever you visit a doctor, hospital, or pharmacy, you provide personal information such as your </a:t>
            </a:r>
            <a:r>
              <a:rPr lang="de" sz="1800" b="1" i="0" u="none" strike="noStrike" cap="none">
                <a:solidFill>
                  <a:srgbClr val="595959"/>
                </a:solidFill>
                <a:latin typeface="Arial"/>
                <a:ea typeface="Arial"/>
                <a:cs typeface="Arial"/>
                <a:sym typeface="Arial"/>
              </a:rPr>
              <a:t>medical history, symptoms, and insurance details</a:t>
            </a:r>
            <a:r>
              <a:rPr lang="de" sz="1800" b="0" i="0" u="none" strike="noStrike" cap="none">
                <a:solidFill>
                  <a:srgbClr val="595959"/>
                </a:solidFill>
                <a:latin typeface="Arial"/>
                <a:ea typeface="Arial"/>
                <a:cs typeface="Arial"/>
                <a:sym typeface="Arial"/>
              </a:rPr>
              <a:t>.</a:t>
            </a:r>
            <a:endParaRPr sz="700"/>
          </a:p>
          <a:p>
            <a:pPr marL="0" marR="0" lvl="0" indent="0" algn="ctr" rtl="0">
              <a:lnSpc>
                <a:spcPct val="100000"/>
              </a:lnSpc>
              <a:spcBef>
                <a:spcPts val="1200"/>
              </a:spcBef>
              <a:spcAft>
                <a:spcPts val="0"/>
              </a:spcAft>
              <a:buNone/>
            </a:pPr>
            <a:endParaRPr sz="1800" b="0" i="0" u="none" strike="noStrike" cap="none">
              <a:solidFill>
                <a:srgbClr val="595959"/>
              </a:solidFill>
              <a:latin typeface="Arial"/>
              <a:ea typeface="Arial"/>
              <a:cs typeface="Arial"/>
              <a:sym typeface="Arial"/>
            </a:endParaRPr>
          </a:p>
          <a:p>
            <a:pPr marL="0" marR="0" lvl="0" indent="0" algn="ctr" rtl="0">
              <a:lnSpc>
                <a:spcPct val="100000"/>
              </a:lnSpc>
              <a:spcBef>
                <a:spcPts val="1200"/>
              </a:spcBef>
              <a:spcAft>
                <a:spcPts val="1200"/>
              </a:spcAft>
              <a:buNone/>
            </a:pPr>
            <a:r>
              <a:rPr lang="de" sz="1800" b="1" i="0" u="none" strike="noStrike" cap="none">
                <a:solidFill>
                  <a:srgbClr val="595959"/>
                </a:solidFill>
                <a:latin typeface="Arial"/>
                <a:ea typeface="Arial"/>
                <a:cs typeface="Arial"/>
                <a:sym typeface="Arial"/>
              </a:rPr>
              <a:t>This information</a:t>
            </a:r>
            <a:r>
              <a:rPr lang="de" sz="1800" b="0" i="0" u="none" strike="noStrike" cap="none">
                <a:solidFill>
                  <a:srgbClr val="595959"/>
                </a:solidFill>
                <a:latin typeface="Arial"/>
                <a:ea typeface="Arial"/>
                <a:cs typeface="Arial"/>
                <a:sym typeface="Arial"/>
              </a:rPr>
              <a:t> is essential for providing you with appropriate medical care and </a:t>
            </a:r>
            <a:r>
              <a:rPr lang="de" sz="1800" b="1" i="0" u="none" strike="noStrike" cap="none">
                <a:solidFill>
                  <a:srgbClr val="595959"/>
                </a:solidFill>
                <a:latin typeface="Arial"/>
                <a:ea typeface="Arial"/>
                <a:cs typeface="Arial"/>
                <a:sym typeface="Arial"/>
              </a:rPr>
              <a:t>must be handled confidentially to protect your privacy.</a:t>
            </a:r>
            <a:endParaRPr sz="700"/>
          </a:p>
        </p:txBody>
      </p:sp>
      <p:sp>
        <p:nvSpPr>
          <p:cNvPr id="336" name="Google Shape;336;p49"/>
          <p:cNvSpPr txBox="1"/>
          <p:nvPr/>
        </p:nvSpPr>
        <p:spPr>
          <a:xfrm>
            <a:off x="514350" y="312259"/>
            <a:ext cx="7260900" cy="615425"/>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When are you confronted with personal and sensitive data?</a:t>
            </a:r>
            <a:endParaRPr sz="700" b="0" i="0" u="none" strike="noStrike" cap="none">
              <a:solidFill>
                <a:srgbClr val="000000"/>
              </a:solidFill>
              <a:latin typeface="Arial"/>
              <a:ea typeface="Arial"/>
              <a:cs typeface="Arial"/>
              <a:sym typeface="Arial"/>
            </a:endParaRPr>
          </a:p>
        </p:txBody>
      </p:sp>
      <p:sp>
        <p:nvSpPr>
          <p:cNvPr id="337" name="Google Shape;337;p4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p:nvPr/>
        </p:nvSpPr>
        <p:spPr>
          <a:xfrm>
            <a:off x="237624" y="1654114"/>
            <a:ext cx="8555376"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de" sz="1800" b="1" i="0" u="none" strike="noStrike" cap="none">
                <a:solidFill>
                  <a:srgbClr val="FFC000"/>
                </a:solidFill>
                <a:latin typeface="Arial"/>
                <a:ea typeface="Arial"/>
                <a:cs typeface="Arial"/>
                <a:sym typeface="Arial"/>
              </a:rPr>
              <a:t>Financial Transactions</a:t>
            </a:r>
            <a:endParaRPr sz="700"/>
          </a:p>
          <a:p>
            <a:pPr marL="0" marR="0" lvl="0" indent="0" algn="ctr" rtl="0">
              <a:lnSpc>
                <a:spcPct val="100000"/>
              </a:lnSpc>
              <a:spcBef>
                <a:spcPts val="1200"/>
              </a:spcBef>
              <a:spcAft>
                <a:spcPts val="0"/>
              </a:spcAft>
              <a:buNone/>
            </a:pPr>
            <a:endParaRPr sz="1800" b="0" i="0" u="none" strike="noStrike" cap="none">
              <a:solidFill>
                <a:srgbClr val="339966"/>
              </a:solidFill>
              <a:latin typeface="Arial"/>
              <a:ea typeface="Arial"/>
              <a:cs typeface="Arial"/>
              <a:sym typeface="Arial"/>
            </a:endParaRPr>
          </a:p>
          <a:p>
            <a:pPr marL="0" marR="0" lvl="0" indent="0" algn="ctr" rtl="0">
              <a:lnSpc>
                <a:spcPct val="100000"/>
              </a:lnSpc>
              <a:spcBef>
                <a:spcPts val="1200"/>
              </a:spcBef>
              <a:spcAft>
                <a:spcPts val="0"/>
              </a:spcAft>
              <a:buNone/>
            </a:pPr>
            <a:r>
              <a:rPr lang="de" sz="1800" b="0" i="0" u="none" strike="noStrike" cap="none">
                <a:solidFill>
                  <a:srgbClr val="595959"/>
                </a:solidFill>
                <a:latin typeface="Arial"/>
                <a:ea typeface="Arial"/>
                <a:cs typeface="Arial"/>
                <a:sym typeface="Arial"/>
              </a:rPr>
              <a:t>When you make purchases using a credit card, apply for a loan, or open a bank account, you share personal and financial information such as </a:t>
            </a:r>
            <a:r>
              <a:rPr lang="de" sz="1800" b="1" i="0" u="none" strike="noStrike" cap="none">
                <a:solidFill>
                  <a:srgbClr val="595959"/>
                </a:solidFill>
                <a:latin typeface="Arial"/>
                <a:ea typeface="Arial"/>
                <a:cs typeface="Arial"/>
                <a:sym typeface="Arial"/>
              </a:rPr>
              <a:t>your name, address, social security number, and income details.</a:t>
            </a:r>
            <a:endParaRPr sz="700"/>
          </a:p>
          <a:p>
            <a:pPr marL="0" marR="0" lvl="0" indent="0" algn="ctr" rtl="0">
              <a:lnSpc>
                <a:spcPct val="100000"/>
              </a:lnSpc>
              <a:spcBef>
                <a:spcPts val="1200"/>
              </a:spcBef>
              <a:spcAft>
                <a:spcPts val="0"/>
              </a:spcAft>
              <a:buNone/>
            </a:pPr>
            <a:endParaRPr sz="1800" b="1" i="0" u="none" strike="noStrike" cap="none">
              <a:solidFill>
                <a:srgbClr val="595959"/>
              </a:solidFill>
              <a:latin typeface="Arial"/>
              <a:ea typeface="Arial"/>
              <a:cs typeface="Arial"/>
              <a:sym typeface="Arial"/>
            </a:endParaRPr>
          </a:p>
          <a:p>
            <a:pPr marL="0" marR="0" lvl="0" indent="0" algn="ctr" rtl="0">
              <a:lnSpc>
                <a:spcPct val="100000"/>
              </a:lnSpc>
              <a:spcBef>
                <a:spcPts val="1200"/>
              </a:spcBef>
              <a:spcAft>
                <a:spcPts val="1200"/>
              </a:spcAft>
              <a:buNone/>
            </a:pPr>
            <a:r>
              <a:rPr lang="de" sz="1800" b="1" i="0" u="none" strike="noStrike" cap="none">
                <a:solidFill>
                  <a:srgbClr val="595959"/>
                </a:solidFill>
                <a:latin typeface="Arial"/>
                <a:ea typeface="Arial"/>
                <a:cs typeface="Arial"/>
                <a:sym typeface="Arial"/>
              </a:rPr>
              <a:t>Safeguarding this data is crucial to prevent identity theft and fraud.</a:t>
            </a:r>
            <a:endParaRPr sz="700"/>
          </a:p>
        </p:txBody>
      </p:sp>
      <p:sp>
        <p:nvSpPr>
          <p:cNvPr id="343" name="Google Shape;343;p50"/>
          <p:cNvSpPr txBox="1"/>
          <p:nvPr/>
        </p:nvSpPr>
        <p:spPr>
          <a:xfrm>
            <a:off x="514350" y="312259"/>
            <a:ext cx="7260900" cy="615425"/>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When are you confronted with personal and sensitive data?</a:t>
            </a:r>
            <a:endParaRPr sz="700" b="0" i="0" u="none" strike="noStrike" cap="none">
              <a:solidFill>
                <a:srgbClr val="000000"/>
              </a:solidFill>
              <a:latin typeface="Arial"/>
              <a:ea typeface="Arial"/>
              <a:cs typeface="Arial"/>
              <a:sym typeface="Arial"/>
            </a:endParaRPr>
          </a:p>
        </p:txBody>
      </p:sp>
      <p:sp>
        <p:nvSpPr>
          <p:cNvPr id="344" name="Google Shape;344;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p:nvPr/>
        </p:nvSpPr>
        <p:spPr>
          <a:xfrm>
            <a:off x="238539" y="1629178"/>
            <a:ext cx="8555376" cy="31239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de" sz="1800" b="1" i="0" u="none" strike="noStrike" cap="none">
                <a:solidFill>
                  <a:srgbClr val="FFC000"/>
                </a:solidFill>
                <a:latin typeface="Arial"/>
                <a:ea typeface="Arial"/>
                <a:cs typeface="Arial"/>
                <a:sym typeface="Arial"/>
              </a:rPr>
              <a:t>Social Interactions</a:t>
            </a:r>
            <a:endParaRPr sz="700"/>
          </a:p>
          <a:p>
            <a:pPr marL="0" marR="0" lvl="0" indent="0" algn="ctr" rtl="0">
              <a:lnSpc>
                <a:spcPct val="100000"/>
              </a:lnSpc>
              <a:spcBef>
                <a:spcPts val="1200"/>
              </a:spcBef>
              <a:spcAft>
                <a:spcPts val="0"/>
              </a:spcAft>
              <a:buNone/>
            </a:pPr>
            <a:endParaRPr sz="1800" b="0" i="0" u="none" strike="noStrike" cap="none">
              <a:solidFill>
                <a:srgbClr val="339966"/>
              </a:solidFill>
              <a:latin typeface="Arial"/>
              <a:ea typeface="Arial"/>
              <a:cs typeface="Arial"/>
              <a:sym typeface="Arial"/>
            </a:endParaRPr>
          </a:p>
          <a:p>
            <a:pPr marL="0" marR="0" lvl="0" indent="0" algn="ctr" rtl="0">
              <a:lnSpc>
                <a:spcPct val="100000"/>
              </a:lnSpc>
              <a:spcBef>
                <a:spcPts val="1200"/>
              </a:spcBef>
              <a:spcAft>
                <a:spcPts val="0"/>
              </a:spcAft>
              <a:buNone/>
            </a:pPr>
            <a:r>
              <a:rPr lang="de" sz="1800" b="0" i="0" u="none" strike="noStrike" cap="none">
                <a:solidFill>
                  <a:srgbClr val="595959"/>
                </a:solidFill>
                <a:latin typeface="Arial"/>
                <a:ea typeface="Arial"/>
                <a:cs typeface="Arial"/>
                <a:sym typeface="Arial"/>
              </a:rPr>
              <a:t>Sharing personal information with friends, family, and colleagues through conversations, emails, or social media interactions is common in everyday life.</a:t>
            </a:r>
            <a:endParaRPr sz="700"/>
          </a:p>
          <a:p>
            <a:pPr marL="0" marR="0" lvl="0" indent="0" algn="ctr" rtl="0">
              <a:lnSpc>
                <a:spcPct val="100000"/>
              </a:lnSpc>
              <a:spcBef>
                <a:spcPts val="1200"/>
              </a:spcBef>
              <a:spcAft>
                <a:spcPts val="0"/>
              </a:spcAft>
              <a:buNone/>
            </a:pPr>
            <a:endParaRPr sz="1800" b="0" i="0" u="none" strike="noStrike" cap="none">
              <a:solidFill>
                <a:srgbClr val="595959"/>
              </a:solidFill>
              <a:latin typeface="Arial"/>
              <a:ea typeface="Arial"/>
              <a:cs typeface="Arial"/>
              <a:sym typeface="Arial"/>
            </a:endParaRPr>
          </a:p>
          <a:p>
            <a:pPr marL="0" marR="0" lvl="0" indent="0" algn="ctr" rtl="0">
              <a:lnSpc>
                <a:spcPct val="100000"/>
              </a:lnSpc>
              <a:spcBef>
                <a:spcPts val="1200"/>
              </a:spcBef>
              <a:spcAft>
                <a:spcPts val="0"/>
              </a:spcAft>
              <a:buNone/>
            </a:pPr>
            <a:r>
              <a:rPr lang="de" sz="1800" b="0" i="0" u="none" strike="noStrike" cap="none">
                <a:solidFill>
                  <a:srgbClr val="595959"/>
                </a:solidFill>
                <a:latin typeface="Arial"/>
                <a:ea typeface="Arial"/>
                <a:cs typeface="Arial"/>
                <a:sym typeface="Arial"/>
              </a:rPr>
              <a:t>While this information is typically shared in trusted relationships,</a:t>
            </a:r>
            <a:r>
              <a:rPr lang="de" sz="1800" b="1" i="0" u="none" strike="noStrike" cap="none">
                <a:solidFill>
                  <a:srgbClr val="595959"/>
                </a:solidFill>
                <a:latin typeface="Arial"/>
                <a:ea typeface="Arial"/>
                <a:cs typeface="Arial"/>
                <a:sym typeface="Arial"/>
              </a:rPr>
              <a:t> it's essential to be mindful of privacy and respect others' boundaries.</a:t>
            </a:r>
            <a:endParaRPr sz="700"/>
          </a:p>
          <a:p>
            <a:pPr marL="0" marR="0" lvl="0" indent="0" algn="l" rtl="0">
              <a:lnSpc>
                <a:spcPct val="150000"/>
              </a:lnSpc>
              <a:spcBef>
                <a:spcPts val="12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0" name="Google Shape;350;p51"/>
          <p:cNvSpPr txBox="1"/>
          <p:nvPr/>
        </p:nvSpPr>
        <p:spPr>
          <a:xfrm>
            <a:off x="514350" y="312259"/>
            <a:ext cx="7260900" cy="615425"/>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When are you confronted with personal and sensitive data?</a:t>
            </a:r>
            <a:endParaRPr sz="700" b="0" i="0" u="none" strike="noStrike" cap="none">
              <a:solidFill>
                <a:srgbClr val="000000"/>
              </a:solidFill>
              <a:latin typeface="Arial"/>
              <a:ea typeface="Arial"/>
              <a:cs typeface="Arial"/>
              <a:sym typeface="Arial"/>
            </a:endParaRPr>
          </a:p>
        </p:txBody>
      </p:sp>
      <p:sp>
        <p:nvSpPr>
          <p:cNvPr id="351" name="Google Shape;351;p5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55"/>
        <p:cNvGrpSpPr/>
        <p:nvPr/>
      </p:nvGrpSpPr>
      <p:grpSpPr>
        <a:xfrm>
          <a:off x="0" y="0"/>
          <a:ext cx="0" cy="0"/>
          <a:chOff x="0" y="0"/>
          <a:chExt cx="0" cy="0"/>
        </a:xfrm>
      </p:grpSpPr>
      <p:grpSp>
        <p:nvGrpSpPr>
          <p:cNvPr id="356" name="Google Shape;356;p52"/>
          <p:cNvGrpSpPr/>
          <p:nvPr/>
        </p:nvGrpSpPr>
        <p:grpSpPr>
          <a:xfrm>
            <a:off x="0" y="749145"/>
            <a:ext cx="9144000" cy="4394356"/>
            <a:chOff x="0" y="-38100"/>
            <a:chExt cx="4816593" cy="2314722"/>
          </a:xfrm>
        </p:grpSpPr>
        <p:sp>
          <p:nvSpPr>
            <p:cNvPr id="357" name="Google Shape;357;p5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58" name="Google Shape;358;p5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r>
                <a:rPr lang="de"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grpSp>
      <p:sp>
        <p:nvSpPr>
          <p:cNvPr id="359" name="Google Shape;359;p5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60" name="Google Shape;360;p52"/>
          <p:cNvSpPr txBox="1"/>
          <p:nvPr/>
        </p:nvSpPr>
        <p:spPr>
          <a:xfrm>
            <a:off x="502318" y="144969"/>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Importance of Data Protection </a:t>
            </a:r>
            <a:endParaRPr sz="700" b="0" i="0" u="none" strike="noStrike" cap="none">
              <a:solidFill>
                <a:srgbClr val="000000"/>
              </a:solidFill>
              <a:latin typeface="Arial"/>
              <a:ea typeface="Arial"/>
              <a:cs typeface="Arial"/>
              <a:sym typeface="Arial"/>
            </a:endParaRPr>
          </a:p>
        </p:txBody>
      </p:sp>
      <p:sp>
        <p:nvSpPr>
          <p:cNvPr id="361" name="Google Shape;361;p52"/>
          <p:cNvSpPr txBox="1"/>
          <p:nvPr/>
        </p:nvSpPr>
        <p:spPr>
          <a:xfrm>
            <a:off x="662500" y="1728146"/>
            <a:ext cx="5791200" cy="270074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800" b="1" i="0" u="none" strike="noStrike" cap="none">
                <a:solidFill>
                  <a:srgbClr val="3F3F3F"/>
                </a:solidFill>
                <a:latin typeface="Arial"/>
                <a:ea typeface="Arial"/>
                <a:cs typeface="Arial"/>
                <a:sym typeface="Arial"/>
              </a:rPr>
              <a:t>Why is </a:t>
            </a:r>
            <a:r>
              <a:rPr lang="de" sz="5800" b="1" i="0" u="none" strike="noStrike" cap="none">
                <a:solidFill>
                  <a:srgbClr val="339966"/>
                </a:solidFill>
                <a:latin typeface="Arial"/>
                <a:ea typeface="Arial"/>
                <a:cs typeface="Arial"/>
                <a:sym typeface="Arial"/>
              </a:rPr>
              <a:t>data protection </a:t>
            </a:r>
            <a:r>
              <a:rPr lang="de" sz="5800" b="1" i="0" u="none" strike="noStrike" cap="none">
                <a:solidFill>
                  <a:srgbClr val="3F3F3F"/>
                </a:solidFill>
                <a:latin typeface="Arial"/>
                <a:ea typeface="Arial"/>
                <a:cs typeface="Arial"/>
                <a:sym typeface="Arial"/>
              </a:rPr>
              <a:t>so important</a:t>
            </a:r>
            <a:endParaRPr sz="5800" b="1" i="0" u="none" strike="noStrike" cap="none">
              <a:solidFill>
                <a:srgbClr val="3F3F3F"/>
              </a:solidFill>
              <a:latin typeface="Arial"/>
              <a:ea typeface="Arial"/>
              <a:cs typeface="Arial"/>
              <a:sym typeface="Arial"/>
            </a:endParaRPr>
          </a:p>
        </p:txBody>
      </p:sp>
      <p:sp>
        <p:nvSpPr>
          <p:cNvPr id="362" name="Google Shape;362;p52"/>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66"/>
        <p:cNvGrpSpPr/>
        <p:nvPr/>
      </p:nvGrpSpPr>
      <p:grpSpPr>
        <a:xfrm>
          <a:off x="0" y="0"/>
          <a:ext cx="0" cy="0"/>
          <a:chOff x="0" y="0"/>
          <a:chExt cx="0" cy="0"/>
        </a:xfrm>
      </p:grpSpPr>
      <p:grpSp>
        <p:nvGrpSpPr>
          <p:cNvPr id="367" name="Google Shape;367;p53"/>
          <p:cNvGrpSpPr/>
          <p:nvPr/>
        </p:nvGrpSpPr>
        <p:grpSpPr>
          <a:xfrm>
            <a:off x="0" y="822914"/>
            <a:ext cx="9144059" cy="4394532"/>
            <a:chOff x="0" y="-38100"/>
            <a:chExt cx="4816592" cy="2314800"/>
          </a:xfrm>
        </p:grpSpPr>
        <p:sp>
          <p:nvSpPr>
            <p:cNvPr id="368" name="Google Shape;368;p5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69" name="Google Shape;369;p53"/>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70" name="Google Shape;370;p5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71" name="Google Shape;371;p53"/>
          <p:cNvSpPr txBox="1"/>
          <p:nvPr/>
        </p:nvSpPr>
        <p:spPr>
          <a:xfrm>
            <a:off x="951370" y="2397842"/>
            <a:ext cx="6999935" cy="116339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Clr>
                <a:srgbClr val="000000"/>
              </a:buClr>
              <a:buSzPts val="1800"/>
              <a:buFont typeface="Arial"/>
              <a:buNone/>
            </a:pPr>
            <a:r>
              <a:rPr lang="de" sz="2700" b="0" i="0" u="none" strike="noStrike" cap="none">
                <a:solidFill>
                  <a:srgbClr val="595959"/>
                </a:solidFill>
                <a:latin typeface="Arial"/>
                <a:ea typeface="Arial"/>
                <a:cs typeface="Arial"/>
                <a:sym typeface="Arial"/>
              </a:rPr>
              <a:t>Privacy is recognised as a</a:t>
            </a:r>
            <a:endParaRPr sz="700"/>
          </a:p>
          <a:p>
            <a:pPr marL="0" marR="0" lvl="0" indent="0" algn="ctr" rtl="0">
              <a:lnSpc>
                <a:spcPct val="140011"/>
              </a:lnSpc>
              <a:spcBef>
                <a:spcPts val="0"/>
              </a:spcBef>
              <a:spcAft>
                <a:spcPts val="0"/>
              </a:spcAft>
              <a:buClr>
                <a:srgbClr val="000000"/>
              </a:buClr>
              <a:buSzPts val="1800"/>
              <a:buFont typeface="Arial"/>
              <a:buNone/>
            </a:pPr>
            <a:r>
              <a:rPr lang="de" sz="2700" b="1" i="0" u="none" strike="noStrike" cap="none">
                <a:solidFill>
                  <a:srgbClr val="339966"/>
                </a:solidFill>
                <a:latin typeface="Arial"/>
                <a:ea typeface="Arial"/>
                <a:cs typeface="Arial"/>
                <a:sym typeface="Arial"/>
              </a:rPr>
              <a:t>basic human right!</a:t>
            </a:r>
            <a:endParaRPr sz="2700" b="1" i="0" u="none" strike="noStrike" cap="none">
              <a:solidFill>
                <a:srgbClr val="339966"/>
              </a:solidFill>
              <a:latin typeface="Arial"/>
              <a:ea typeface="Arial"/>
              <a:cs typeface="Arial"/>
              <a:sym typeface="Arial"/>
            </a:endParaRPr>
          </a:p>
        </p:txBody>
      </p:sp>
      <p:sp>
        <p:nvSpPr>
          <p:cNvPr id="372" name="Google Shape;372;p53"/>
          <p:cNvSpPr txBox="1"/>
          <p:nvPr/>
        </p:nvSpPr>
        <p:spPr>
          <a:xfrm>
            <a:off x="367054" y="144674"/>
            <a:ext cx="7420226" cy="47397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200" b="1" i="0" u="none" strike="noStrike" cap="none">
                <a:solidFill>
                  <a:srgbClr val="FFFFFF"/>
                </a:solidFill>
                <a:latin typeface="Gill Sans"/>
                <a:ea typeface="Gill Sans"/>
                <a:cs typeface="Gill Sans"/>
                <a:sym typeface="Gill Sans"/>
              </a:rPr>
              <a:t>Importance of data protection </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4"/>
          <p:cNvSpPr txBox="1"/>
          <p:nvPr/>
        </p:nvSpPr>
        <p:spPr>
          <a:xfrm>
            <a:off x="516435" y="1652724"/>
            <a:ext cx="7943110" cy="2885405"/>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Building Trust with Users/Clients</a:t>
            </a:r>
            <a:endParaRPr sz="700"/>
          </a:p>
          <a:p>
            <a:pPr marL="228600" marR="0" lvl="0" indent="-228600" algn="l" rtl="0">
              <a:lnSpc>
                <a:spcPct val="150000"/>
              </a:lnSpc>
              <a:spcBef>
                <a:spcPts val="90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Protecting Individuals' Rights</a:t>
            </a:r>
            <a:endParaRPr sz="700"/>
          </a:p>
          <a:p>
            <a:pPr marL="228600" marR="0" lvl="0" indent="-228600" algn="l" rtl="0">
              <a:lnSpc>
                <a:spcPct val="150000"/>
              </a:lnSpc>
              <a:spcBef>
                <a:spcPts val="90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Avoiding Reputational Damage</a:t>
            </a:r>
            <a:endParaRPr sz="700"/>
          </a:p>
          <a:p>
            <a:pPr marL="228600" marR="0" lvl="0" indent="-228600" algn="l" rtl="0">
              <a:lnSpc>
                <a:spcPct val="150000"/>
              </a:lnSpc>
              <a:spcBef>
                <a:spcPts val="90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Legal and Regulatory Compliance</a:t>
            </a:r>
            <a:endParaRPr sz="700"/>
          </a:p>
          <a:p>
            <a:pPr marL="228600" marR="0" lvl="0" indent="-228600" algn="l" rtl="0">
              <a:lnSpc>
                <a:spcPct val="150000"/>
              </a:lnSpc>
              <a:spcBef>
                <a:spcPts val="900"/>
              </a:spcBef>
              <a:spcAft>
                <a:spcPts val="90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Global Perspectives on Data Protection</a:t>
            </a:r>
            <a:endParaRPr sz="700"/>
          </a:p>
        </p:txBody>
      </p:sp>
      <p:sp>
        <p:nvSpPr>
          <p:cNvPr id="378" name="Google Shape;378;p5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Why is data protection important</a:t>
            </a:r>
            <a:endParaRPr sz="700" b="0" i="0" u="none" strike="noStrike" cap="none">
              <a:solidFill>
                <a:srgbClr val="000000"/>
              </a:solidFill>
              <a:latin typeface="Arial"/>
              <a:ea typeface="Arial"/>
              <a:cs typeface="Arial"/>
              <a:sym typeface="Arial"/>
            </a:endParaRPr>
          </a:p>
        </p:txBody>
      </p:sp>
      <p:sp>
        <p:nvSpPr>
          <p:cNvPr id="379" name="Google Shape;379;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80" name="Google Shape;380;p54"/>
          <p:cNvPicPr preferRelativeResize="0"/>
          <p:nvPr/>
        </p:nvPicPr>
        <p:blipFill rotWithShape="1">
          <a:blip r:embed="rId4">
            <a:alphaModFix/>
          </a:blip>
          <a:srcRect/>
          <a:stretch/>
        </p:blipFill>
        <p:spPr>
          <a:xfrm>
            <a:off x="5527154" y="1450934"/>
            <a:ext cx="3288986" cy="3288986"/>
          </a:xfrm>
          <a:prstGeom prst="rect">
            <a:avLst/>
          </a:prstGeom>
          <a:noFill/>
          <a:ln>
            <a:noFill/>
          </a:ln>
        </p:spPr>
      </p:pic>
      <p:sp>
        <p:nvSpPr>
          <p:cNvPr id="381" name="Google Shape;381;p54"/>
          <p:cNvSpPr txBox="1"/>
          <p:nvPr/>
        </p:nvSpPr>
        <p:spPr>
          <a:xfrm>
            <a:off x="6294692" y="4538130"/>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Building Trust with Users</a:t>
            </a:r>
            <a:endParaRPr sz="700" b="0" i="0" u="none" strike="noStrike" cap="none">
              <a:solidFill>
                <a:srgbClr val="000000"/>
              </a:solidFill>
              <a:latin typeface="Arial"/>
              <a:ea typeface="Arial"/>
              <a:cs typeface="Arial"/>
              <a:sym typeface="Arial"/>
            </a:endParaRPr>
          </a:p>
        </p:txBody>
      </p:sp>
      <p:sp>
        <p:nvSpPr>
          <p:cNvPr id="387" name="Google Shape;387;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88" name="Google Shape;388;p55"/>
          <p:cNvSpPr/>
          <p:nvPr/>
        </p:nvSpPr>
        <p:spPr>
          <a:xfrm>
            <a:off x="4066674" y="1748285"/>
            <a:ext cx="4129796" cy="2654573"/>
          </a:xfrm>
          <a:prstGeom prst="rect">
            <a:avLst/>
          </a:prstGeom>
          <a:noFill/>
          <a:ln>
            <a:noFill/>
          </a:ln>
        </p:spPr>
        <p:txBody>
          <a:bodyPr spcFirstLastPara="1" wrap="square" lIns="45725" tIns="22850" rIns="45725" bIns="22850" anchor="t" anchorCtr="0">
            <a:noAutofit/>
          </a:bodyPr>
          <a:lstStyle/>
          <a:p>
            <a:pPr marL="292100" marR="0" lvl="0" indent="-292100" algn="l" rtl="0">
              <a:lnSpc>
                <a:spcPct val="150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Data protection is fundamental in building trust with users</a:t>
            </a:r>
            <a:endParaRPr sz="1800" b="0" i="0" u="none" strike="noStrike" cap="none">
              <a:solidFill>
                <a:srgbClr val="595959"/>
              </a:solidFill>
              <a:latin typeface="Arial"/>
              <a:ea typeface="Arial"/>
              <a:cs typeface="Arial"/>
              <a:sym typeface="Arial"/>
            </a:endParaRPr>
          </a:p>
          <a:p>
            <a:pPr marL="292100" marR="0" lvl="0" indent="-292100" algn="l" rtl="0">
              <a:lnSpc>
                <a:spcPct val="150000"/>
              </a:lnSpc>
              <a:spcBef>
                <a:spcPts val="90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Users are more likely to share information if they trust that their data is protected and handled responsibly</a:t>
            </a:r>
            <a:endParaRPr sz="1800" b="0" i="0" u="none" strike="noStrike" cap="none">
              <a:solidFill>
                <a:srgbClr val="595959"/>
              </a:solidFill>
              <a:latin typeface="Arial"/>
              <a:ea typeface="Arial"/>
              <a:cs typeface="Arial"/>
              <a:sym typeface="Arial"/>
            </a:endParaRPr>
          </a:p>
        </p:txBody>
      </p:sp>
      <p:sp>
        <p:nvSpPr>
          <p:cNvPr id="389" name="Google Shape;389;p55"/>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390" name="Google Shape;390;p55"/>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pic>
        <p:nvPicPr>
          <p:cNvPr id="391" name="Google Shape;391;p55"/>
          <p:cNvPicPr preferRelativeResize="0"/>
          <p:nvPr/>
        </p:nvPicPr>
        <p:blipFill rotWithShape="1">
          <a:blip r:embed="rId4">
            <a:alphaModFix/>
          </a:blip>
          <a:srcRect/>
          <a:stretch/>
        </p:blipFill>
        <p:spPr>
          <a:xfrm>
            <a:off x="291765" y="1188118"/>
            <a:ext cx="3774909" cy="3774908"/>
          </a:xfrm>
          <a:prstGeom prst="rect">
            <a:avLst/>
          </a:prstGeom>
          <a:noFill/>
          <a:ln>
            <a:noFill/>
          </a:ln>
        </p:spPr>
      </p:pic>
      <p:sp>
        <p:nvSpPr>
          <p:cNvPr id="392" name="Google Shape;392;p55"/>
          <p:cNvSpPr txBox="1"/>
          <p:nvPr/>
        </p:nvSpPr>
        <p:spPr>
          <a:xfrm>
            <a:off x="1398169" y="4602446"/>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1"/>
        <p:cNvGrpSpPr/>
        <p:nvPr/>
      </p:nvGrpSpPr>
      <p:grpSpPr>
        <a:xfrm>
          <a:off x="0" y="0"/>
          <a:ext cx="0" cy="0"/>
          <a:chOff x="0" y="0"/>
          <a:chExt cx="0" cy="0"/>
        </a:xfrm>
      </p:grpSpPr>
      <p:sp>
        <p:nvSpPr>
          <p:cNvPr id="212" name="Google Shape;212;p38"/>
          <p:cNvSpPr txBox="1"/>
          <p:nvPr/>
        </p:nvSpPr>
        <p:spPr>
          <a:xfrm>
            <a:off x="859007" y="1422809"/>
            <a:ext cx="7404150" cy="54938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de" sz="2600" b="0" i="0" u="none" strike="noStrike" cap="none">
                <a:solidFill>
                  <a:srgbClr val="FFFFFF"/>
                </a:solidFill>
                <a:latin typeface="League Spartan"/>
                <a:ea typeface="League Spartan"/>
                <a:cs typeface="League Spartan"/>
                <a:sym typeface="League Spartan"/>
              </a:rPr>
              <a:t>Data Protection</a:t>
            </a:r>
            <a:endParaRPr sz="700" b="0" i="0" u="none" strike="noStrike" cap="none">
              <a:solidFill>
                <a:srgbClr val="000000"/>
              </a:solidFill>
              <a:latin typeface="Arial"/>
              <a:ea typeface="Arial"/>
              <a:cs typeface="Arial"/>
              <a:sym typeface="Arial"/>
            </a:endParaRPr>
          </a:p>
        </p:txBody>
      </p:sp>
      <p:sp>
        <p:nvSpPr>
          <p:cNvPr id="213" name="Google Shape;213;p38"/>
          <p:cNvSpPr txBox="1"/>
          <p:nvPr/>
        </p:nvSpPr>
        <p:spPr>
          <a:xfrm>
            <a:off x="4125069" y="751038"/>
            <a:ext cx="893850" cy="3877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Module 5 </a:t>
            </a:r>
            <a:endParaRPr sz="700" b="0" i="0" u="none" strike="noStrike" cap="none">
              <a:solidFill>
                <a:srgbClr val="000000"/>
              </a:solidFill>
              <a:latin typeface="Arial"/>
              <a:ea typeface="Arial"/>
              <a:cs typeface="Arial"/>
              <a:sym typeface="Arial"/>
            </a:endParaRPr>
          </a:p>
        </p:txBody>
      </p:sp>
      <p:sp>
        <p:nvSpPr>
          <p:cNvPr id="214" name="Google Shape;214;p38"/>
          <p:cNvSpPr txBox="1"/>
          <p:nvPr/>
        </p:nvSpPr>
        <p:spPr>
          <a:xfrm>
            <a:off x="4272856" y="2226945"/>
            <a:ext cx="598350" cy="2770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Unit 1 </a:t>
            </a:r>
            <a:endParaRPr sz="700" b="0" i="0" u="none" strike="noStrike" cap="none">
              <a:solidFill>
                <a:srgbClr val="000000"/>
              </a:solidFill>
              <a:latin typeface="Arial"/>
              <a:ea typeface="Arial"/>
              <a:cs typeface="Arial"/>
              <a:sym typeface="Arial"/>
            </a:endParaRPr>
          </a:p>
        </p:txBody>
      </p:sp>
      <p:sp>
        <p:nvSpPr>
          <p:cNvPr id="215" name="Google Shape;215;p38"/>
          <p:cNvSpPr/>
          <p:nvPr/>
        </p:nvSpPr>
        <p:spPr>
          <a:xfrm>
            <a:off x="2275267" y="3436915"/>
            <a:ext cx="4947028" cy="323165"/>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1800" b="0" i="0" u="none" strike="noStrike" cap="none">
                <a:solidFill>
                  <a:schemeClr val="lt1"/>
                </a:solidFill>
                <a:latin typeface="League Spartan"/>
                <a:ea typeface="League Spartan"/>
                <a:cs typeface="League Spartan"/>
                <a:sym typeface="League Spartan"/>
              </a:rPr>
              <a:t>Data Protection in General: What you have to know</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Protecting Individuals' Rights</a:t>
            </a:r>
            <a:endParaRPr sz="700" b="0" i="0" u="none" strike="noStrike" cap="none">
              <a:solidFill>
                <a:srgbClr val="000000"/>
              </a:solidFill>
              <a:latin typeface="Arial"/>
              <a:ea typeface="Arial"/>
              <a:cs typeface="Arial"/>
              <a:sym typeface="Arial"/>
            </a:endParaRPr>
          </a:p>
        </p:txBody>
      </p:sp>
      <p:sp>
        <p:nvSpPr>
          <p:cNvPr id="398" name="Google Shape;398;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99" name="Google Shape;399;p56"/>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400" name="Google Shape;400;p56"/>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pic>
        <p:nvPicPr>
          <p:cNvPr id="401" name="Google Shape;401;p56"/>
          <p:cNvPicPr preferRelativeResize="0"/>
          <p:nvPr/>
        </p:nvPicPr>
        <p:blipFill rotWithShape="1">
          <a:blip r:embed="rId4">
            <a:alphaModFix/>
          </a:blip>
          <a:srcRect l="8829" t="9198" r="9583" b="9928"/>
          <a:stretch/>
        </p:blipFill>
        <p:spPr>
          <a:xfrm>
            <a:off x="6075948" y="2527809"/>
            <a:ext cx="2598821" cy="2538663"/>
          </a:xfrm>
          <a:prstGeom prst="rect">
            <a:avLst/>
          </a:prstGeom>
          <a:noFill/>
          <a:ln>
            <a:noFill/>
          </a:ln>
        </p:spPr>
      </p:pic>
      <p:sp>
        <p:nvSpPr>
          <p:cNvPr id="402" name="Google Shape;402;p56"/>
          <p:cNvSpPr/>
          <p:nvPr/>
        </p:nvSpPr>
        <p:spPr>
          <a:xfrm>
            <a:off x="514350" y="1730602"/>
            <a:ext cx="6034002" cy="1823576"/>
          </a:xfrm>
          <a:prstGeom prst="rect">
            <a:avLst/>
          </a:prstGeom>
          <a:noFill/>
          <a:ln>
            <a:noFill/>
          </a:ln>
        </p:spPr>
        <p:txBody>
          <a:bodyPr spcFirstLastPara="1" wrap="square" lIns="45725" tIns="22850" rIns="45725" bIns="22850" anchor="t" anchorCtr="0">
            <a:noAutofit/>
          </a:bodyPr>
          <a:lstStyle/>
          <a:p>
            <a:pPr marL="292100" marR="0" lvl="0" indent="-292100" algn="l" rtl="0">
              <a:lnSpc>
                <a:spcPct val="150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Data protection safeguards individuals' rights to control their personal information</a:t>
            </a:r>
            <a:endParaRPr sz="1800" b="0" i="0" u="none" strike="noStrike" cap="none">
              <a:solidFill>
                <a:srgbClr val="595959"/>
              </a:solidFill>
              <a:latin typeface="Arial"/>
              <a:ea typeface="Arial"/>
              <a:cs typeface="Arial"/>
              <a:sym typeface="Arial"/>
            </a:endParaRPr>
          </a:p>
          <a:p>
            <a:pPr marL="292100" marR="0" lvl="0" indent="-292100" algn="l" rtl="0">
              <a:lnSpc>
                <a:spcPct val="150000"/>
              </a:lnSpc>
              <a:spcBef>
                <a:spcPts val="90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It ensures that individuals have the right to know what data is collected and how it is used</a:t>
            </a:r>
            <a:endParaRPr sz="1800" b="0" i="0" u="none" strike="noStrike" cap="none">
              <a:solidFill>
                <a:srgbClr val="595959"/>
              </a:solidFill>
              <a:latin typeface="Arial"/>
              <a:ea typeface="Arial"/>
              <a:cs typeface="Arial"/>
              <a:sym typeface="Arial"/>
            </a:endParaRPr>
          </a:p>
        </p:txBody>
      </p:sp>
      <p:sp>
        <p:nvSpPr>
          <p:cNvPr id="403" name="Google Shape;403;p56"/>
          <p:cNvSpPr txBox="1"/>
          <p:nvPr/>
        </p:nvSpPr>
        <p:spPr>
          <a:xfrm>
            <a:off x="7658100" y="4805646"/>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Avoiding Reputational Damage</a:t>
            </a:r>
            <a:endParaRPr sz="700" b="0" i="0" u="none" strike="noStrike" cap="none">
              <a:solidFill>
                <a:srgbClr val="000000"/>
              </a:solidFill>
              <a:latin typeface="Arial"/>
              <a:ea typeface="Arial"/>
              <a:cs typeface="Arial"/>
              <a:sym typeface="Arial"/>
            </a:endParaRPr>
          </a:p>
        </p:txBody>
      </p:sp>
      <p:sp>
        <p:nvSpPr>
          <p:cNvPr id="409" name="Google Shape;409;p5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10" name="Google Shape;410;p57"/>
          <p:cNvSpPr/>
          <p:nvPr/>
        </p:nvSpPr>
        <p:spPr>
          <a:xfrm>
            <a:off x="3537285" y="1529470"/>
            <a:ext cx="5101389" cy="2931572"/>
          </a:xfrm>
          <a:prstGeom prst="rect">
            <a:avLst/>
          </a:prstGeom>
          <a:noFill/>
          <a:ln>
            <a:noFill/>
          </a:ln>
        </p:spPr>
        <p:txBody>
          <a:bodyPr spcFirstLastPara="1" wrap="square" lIns="45725" tIns="22850" rIns="45725" bIns="22850" anchor="t" anchorCtr="0">
            <a:noAutofit/>
          </a:bodyPr>
          <a:lstStyle/>
          <a:p>
            <a:pPr marL="292100" marR="0" lvl="0" indent="-292100" algn="l" rtl="0">
              <a:lnSpc>
                <a:spcPct val="150000"/>
              </a:lnSpc>
              <a:spcBef>
                <a:spcPts val="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Strong data protection practices prevent data breaches and mitigate the risk of reputational damage.</a:t>
            </a:r>
            <a:endParaRPr sz="700"/>
          </a:p>
          <a:p>
            <a:pPr marL="292100" marR="0" lvl="0" indent="-292100" algn="l" rtl="0">
              <a:lnSpc>
                <a:spcPct val="150000"/>
              </a:lnSpc>
              <a:spcBef>
                <a:spcPts val="90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Organisations with robust data protection measures demonstrate a commitment to safeguarding sensitive information.</a:t>
            </a:r>
            <a:endParaRPr sz="2000" b="0" i="0" u="none" strike="noStrike" cap="none">
              <a:solidFill>
                <a:srgbClr val="595959"/>
              </a:solidFill>
              <a:latin typeface="Arial"/>
              <a:ea typeface="Arial"/>
              <a:cs typeface="Arial"/>
              <a:sym typeface="Arial"/>
            </a:endParaRPr>
          </a:p>
        </p:txBody>
      </p:sp>
      <p:sp>
        <p:nvSpPr>
          <p:cNvPr id="411" name="Google Shape;411;p57"/>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412" name="Google Shape;412;p57"/>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pic>
        <p:nvPicPr>
          <p:cNvPr id="413" name="Google Shape;413;p57"/>
          <p:cNvPicPr preferRelativeResize="0"/>
          <p:nvPr/>
        </p:nvPicPr>
        <p:blipFill rotWithShape="1">
          <a:blip r:embed="rId4">
            <a:alphaModFix/>
          </a:blip>
          <a:srcRect/>
          <a:stretch/>
        </p:blipFill>
        <p:spPr>
          <a:xfrm>
            <a:off x="269499" y="1529470"/>
            <a:ext cx="3068059" cy="3068059"/>
          </a:xfrm>
          <a:prstGeom prst="rect">
            <a:avLst/>
          </a:prstGeom>
          <a:noFill/>
          <a:ln>
            <a:noFill/>
          </a:ln>
        </p:spPr>
      </p:pic>
      <p:sp>
        <p:nvSpPr>
          <p:cNvPr id="414" name="Google Shape;414;p57"/>
          <p:cNvSpPr txBox="1"/>
          <p:nvPr/>
        </p:nvSpPr>
        <p:spPr>
          <a:xfrm>
            <a:off x="1022479" y="4597529"/>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Legal and Regulatory Compliance</a:t>
            </a:r>
            <a:endParaRPr sz="700" b="0" i="0" u="none" strike="noStrike" cap="none">
              <a:solidFill>
                <a:srgbClr val="000000"/>
              </a:solidFill>
              <a:latin typeface="Arial"/>
              <a:ea typeface="Arial"/>
              <a:cs typeface="Arial"/>
              <a:sym typeface="Arial"/>
            </a:endParaRPr>
          </a:p>
        </p:txBody>
      </p:sp>
      <p:sp>
        <p:nvSpPr>
          <p:cNvPr id="420" name="Google Shape;420;p5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21" name="Google Shape;421;p58"/>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422" name="Google Shape;422;p58"/>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pic>
        <p:nvPicPr>
          <p:cNvPr id="423" name="Google Shape;423;p58"/>
          <p:cNvPicPr preferRelativeResize="0"/>
          <p:nvPr/>
        </p:nvPicPr>
        <p:blipFill rotWithShape="1">
          <a:blip r:embed="rId4">
            <a:alphaModFix/>
          </a:blip>
          <a:srcRect/>
          <a:stretch/>
        </p:blipFill>
        <p:spPr>
          <a:xfrm>
            <a:off x="5328373" y="1308676"/>
            <a:ext cx="3614031" cy="3614031"/>
          </a:xfrm>
          <a:prstGeom prst="rect">
            <a:avLst/>
          </a:prstGeom>
          <a:noFill/>
          <a:ln>
            <a:noFill/>
          </a:ln>
        </p:spPr>
      </p:pic>
      <p:sp>
        <p:nvSpPr>
          <p:cNvPr id="424" name="Google Shape;424;p58"/>
          <p:cNvSpPr/>
          <p:nvPr/>
        </p:nvSpPr>
        <p:spPr>
          <a:xfrm>
            <a:off x="514350" y="1354598"/>
            <a:ext cx="5012364" cy="3393237"/>
          </a:xfrm>
          <a:prstGeom prst="rect">
            <a:avLst/>
          </a:prstGeom>
          <a:noFill/>
          <a:ln>
            <a:noFill/>
          </a:ln>
        </p:spPr>
        <p:txBody>
          <a:bodyPr spcFirstLastPara="1" wrap="square" lIns="45725" tIns="22850" rIns="45725" bIns="22850" anchor="t" anchorCtr="0">
            <a:noAutofit/>
          </a:bodyPr>
          <a:lstStyle/>
          <a:p>
            <a:pPr marL="292100" marR="0" lvl="0" indent="-292100" algn="l" rtl="0">
              <a:lnSpc>
                <a:spcPct val="150000"/>
              </a:lnSpc>
              <a:spcBef>
                <a:spcPts val="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Adhering to data protection regulations, such as GDPR (General Data Protection Regulation), is a legal obligation for organisations</a:t>
            </a:r>
            <a:endParaRPr sz="2000" b="0" i="0" u="none" strike="noStrike" cap="none">
              <a:solidFill>
                <a:srgbClr val="595959"/>
              </a:solidFill>
              <a:latin typeface="Arial"/>
              <a:ea typeface="Arial"/>
              <a:cs typeface="Arial"/>
              <a:sym typeface="Arial"/>
            </a:endParaRPr>
          </a:p>
          <a:p>
            <a:pPr marL="292100" marR="0" lvl="0" indent="-292100" algn="l" rtl="0">
              <a:lnSpc>
                <a:spcPct val="150000"/>
              </a:lnSpc>
              <a:spcBef>
                <a:spcPts val="900"/>
              </a:spcBef>
              <a:spcAft>
                <a:spcPts val="0"/>
              </a:spcAft>
              <a:buClr>
                <a:srgbClr val="000000"/>
              </a:buClr>
              <a:buSzPts val="2000"/>
              <a:buFont typeface="Arial"/>
              <a:buChar char="•"/>
            </a:pPr>
            <a:r>
              <a:rPr lang="de" sz="2000" b="0" i="0" u="none" strike="noStrike" cap="none">
                <a:solidFill>
                  <a:srgbClr val="595959"/>
                </a:solidFill>
                <a:latin typeface="Arial"/>
                <a:ea typeface="Arial"/>
                <a:cs typeface="Arial"/>
                <a:sym typeface="Arial"/>
              </a:rPr>
              <a:t>Compliance ensures that organisations meet legal standards for handling and protecting personal data</a:t>
            </a:r>
            <a:endParaRPr sz="2000" b="0" i="0" u="none" strike="noStrike" cap="none">
              <a:solidFill>
                <a:srgbClr val="595959"/>
              </a:solidFill>
              <a:latin typeface="Arial"/>
              <a:ea typeface="Arial"/>
              <a:cs typeface="Arial"/>
              <a:sym typeface="Arial"/>
            </a:endParaRPr>
          </a:p>
        </p:txBody>
      </p:sp>
      <p:sp>
        <p:nvSpPr>
          <p:cNvPr id="425" name="Google Shape;425;p58"/>
          <p:cNvSpPr txBox="1"/>
          <p:nvPr/>
        </p:nvSpPr>
        <p:spPr>
          <a:xfrm>
            <a:off x="6568836" y="4593946"/>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Global Perspectives on Data Protection</a:t>
            </a:r>
            <a:endParaRPr sz="700" b="0" i="0" u="none" strike="noStrike" cap="none">
              <a:solidFill>
                <a:srgbClr val="000000"/>
              </a:solidFill>
              <a:latin typeface="Arial"/>
              <a:ea typeface="Arial"/>
              <a:cs typeface="Arial"/>
              <a:sym typeface="Arial"/>
            </a:endParaRPr>
          </a:p>
        </p:txBody>
      </p:sp>
      <p:sp>
        <p:nvSpPr>
          <p:cNvPr id="431" name="Google Shape;431;p5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32" name="Google Shape;432;p59"/>
          <p:cNvSpPr/>
          <p:nvPr/>
        </p:nvSpPr>
        <p:spPr>
          <a:xfrm>
            <a:off x="3806251" y="1925956"/>
            <a:ext cx="5136152" cy="2239075"/>
          </a:xfrm>
          <a:prstGeom prst="rect">
            <a:avLst/>
          </a:prstGeom>
          <a:noFill/>
          <a:ln>
            <a:noFill/>
          </a:ln>
        </p:spPr>
        <p:txBody>
          <a:bodyPr spcFirstLastPara="1" wrap="square" lIns="45725" tIns="22850" rIns="45725" bIns="22850" anchor="t" anchorCtr="0">
            <a:noAutofit/>
          </a:bodyPr>
          <a:lstStyle/>
          <a:p>
            <a:pPr marL="292100" marR="0" lvl="0" indent="-292100" algn="l" rtl="0">
              <a:lnSpc>
                <a:spcPct val="150000"/>
              </a:lnSpc>
              <a:spcBef>
                <a:spcPts val="0"/>
              </a:spcBef>
              <a:spcAft>
                <a:spcPts val="0"/>
              </a:spcAft>
              <a:buClr>
                <a:srgbClr val="000000"/>
              </a:buClr>
              <a:buSzPts val="1800"/>
              <a:buFont typeface="Arial"/>
              <a:buChar char="•"/>
            </a:pPr>
            <a:r>
              <a:rPr lang="de" sz="1800" b="0" i="0" u="none" strike="noStrike" cap="none" dirty="0">
                <a:solidFill>
                  <a:srgbClr val="595959"/>
                </a:solidFill>
                <a:latin typeface="Arial"/>
                <a:ea typeface="Arial"/>
                <a:cs typeface="Arial"/>
                <a:sym typeface="Arial"/>
              </a:rPr>
              <a:t>Data protection is a global concern with varying regulations worldwide</a:t>
            </a:r>
            <a:endParaRPr sz="1800" b="0" i="0" u="none" strike="noStrike" cap="none" dirty="0">
              <a:solidFill>
                <a:srgbClr val="595959"/>
              </a:solidFill>
              <a:latin typeface="Arial"/>
              <a:ea typeface="Arial"/>
              <a:cs typeface="Arial"/>
              <a:sym typeface="Arial"/>
            </a:endParaRPr>
          </a:p>
          <a:p>
            <a:pPr marL="292100" marR="0" lvl="0" indent="-292100" algn="l" rtl="0">
              <a:lnSpc>
                <a:spcPct val="150000"/>
              </a:lnSpc>
              <a:spcBef>
                <a:spcPts val="900"/>
              </a:spcBef>
              <a:spcAft>
                <a:spcPts val="0"/>
              </a:spcAft>
              <a:buClr>
                <a:srgbClr val="000000"/>
              </a:buClr>
              <a:buSzPts val="1800"/>
              <a:buFont typeface="Arial"/>
              <a:buChar char="•"/>
            </a:pPr>
            <a:r>
              <a:rPr lang="de" sz="1800" b="0" i="0" u="none" strike="noStrike" cap="none" dirty="0">
                <a:solidFill>
                  <a:srgbClr val="595959"/>
                </a:solidFill>
                <a:latin typeface="Arial"/>
                <a:ea typeface="Arial"/>
                <a:cs typeface="Arial"/>
                <a:sym typeface="Arial"/>
              </a:rPr>
              <a:t>Understanding and complying with different jurisdictions are essential for organisations operating on a global scale</a:t>
            </a:r>
            <a:endParaRPr sz="1800" b="0" i="0" u="none" strike="noStrike" cap="none" dirty="0">
              <a:solidFill>
                <a:srgbClr val="595959"/>
              </a:solidFill>
              <a:latin typeface="Arial"/>
              <a:ea typeface="Arial"/>
              <a:cs typeface="Arial"/>
              <a:sym typeface="Arial"/>
            </a:endParaRPr>
          </a:p>
        </p:txBody>
      </p:sp>
      <p:sp>
        <p:nvSpPr>
          <p:cNvPr id="433" name="Google Shape;433;p59"/>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434" name="Google Shape;434;p59"/>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pic>
        <p:nvPicPr>
          <p:cNvPr id="435" name="Google Shape;435;p59"/>
          <p:cNvPicPr preferRelativeResize="0"/>
          <p:nvPr/>
        </p:nvPicPr>
        <p:blipFill rotWithShape="1">
          <a:blip r:embed="rId4">
            <a:alphaModFix/>
          </a:blip>
          <a:srcRect/>
          <a:stretch/>
        </p:blipFill>
        <p:spPr>
          <a:xfrm>
            <a:off x="76200" y="1176087"/>
            <a:ext cx="3738813" cy="3738813"/>
          </a:xfrm>
          <a:prstGeom prst="rect">
            <a:avLst/>
          </a:prstGeom>
          <a:noFill/>
          <a:ln>
            <a:noFill/>
          </a:ln>
        </p:spPr>
      </p:pic>
      <p:sp>
        <p:nvSpPr>
          <p:cNvPr id="436" name="Google Shape;436;p59"/>
          <p:cNvSpPr txBox="1"/>
          <p:nvPr/>
        </p:nvSpPr>
        <p:spPr>
          <a:xfrm>
            <a:off x="1017121" y="4682274"/>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KEY TAKEAWAYS</a:t>
            </a:r>
            <a:endParaRPr sz="700" b="0" i="0" u="none" strike="noStrike" cap="none">
              <a:solidFill>
                <a:srgbClr val="000000"/>
              </a:solidFill>
              <a:latin typeface="Arial"/>
              <a:ea typeface="Arial"/>
              <a:cs typeface="Arial"/>
              <a:sym typeface="Arial"/>
            </a:endParaRPr>
          </a:p>
        </p:txBody>
      </p:sp>
      <p:sp>
        <p:nvSpPr>
          <p:cNvPr id="442" name="Google Shape;442;p6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43" name="Google Shape;443;p60"/>
          <p:cNvSpPr/>
          <p:nvPr/>
        </p:nvSpPr>
        <p:spPr>
          <a:xfrm>
            <a:off x="923215" y="1204617"/>
            <a:ext cx="8296985" cy="3438089"/>
          </a:xfrm>
          <a:prstGeom prst="rect">
            <a:avLst/>
          </a:prstGeom>
          <a:noFill/>
          <a:ln>
            <a:noFill/>
          </a:ln>
        </p:spPr>
        <p:txBody>
          <a:bodyPr spcFirstLastPara="1" wrap="square" lIns="45725" tIns="22850" rIns="45725" bIns="22850" anchor="t" anchorCtr="0">
            <a:noAutofit/>
          </a:bodyPr>
          <a:lstStyle/>
          <a:p>
            <a:pPr marL="292100" marR="0" lvl="0" indent="-292100" algn="l" rtl="0">
              <a:lnSpc>
                <a:spcPct val="200000"/>
              </a:lnSpc>
              <a:spcBef>
                <a:spcPts val="0"/>
              </a:spcBef>
              <a:spcAft>
                <a:spcPts val="0"/>
              </a:spcAft>
              <a:buClr>
                <a:srgbClr val="FFC000"/>
              </a:buClr>
              <a:buSzPts val="2200"/>
              <a:buFont typeface="Noto Sans Symbols"/>
              <a:buChar char="✔"/>
            </a:pPr>
            <a:r>
              <a:rPr lang="de" sz="1800" b="0" i="0" u="none" strike="noStrike" cap="none">
                <a:solidFill>
                  <a:srgbClr val="595959"/>
                </a:solidFill>
                <a:latin typeface="Arial"/>
                <a:ea typeface="Arial"/>
                <a:cs typeface="Arial"/>
                <a:sym typeface="Arial"/>
              </a:rPr>
              <a:t>Establishing trust is foundational for data protection.</a:t>
            </a:r>
            <a:endParaRPr sz="700"/>
          </a:p>
          <a:p>
            <a:pPr marL="292100" marR="0" lvl="0" indent="-292100" algn="l" rtl="0">
              <a:lnSpc>
                <a:spcPct val="200000"/>
              </a:lnSpc>
              <a:spcBef>
                <a:spcPts val="300"/>
              </a:spcBef>
              <a:spcAft>
                <a:spcPts val="0"/>
              </a:spcAft>
              <a:buClr>
                <a:srgbClr val="FFC000"/>
              </a:buClr>
              <a:buSzPts val="2200"/>
              <a:buFont typeface="Noto Sans Symbols"/>
              <a:buChar char="✔"/>
            </a:pPr>
            <a:r>
              <a:rPr lang="de" sz="1800" b="0" i="0" u="none" strike="noStrike" cap="none">
                <a:solidFill>
                  <a:srgbClr val="595959"/>
                </a:solidFill>
                <a:latin typeface="Arial"/>
                <a:ea typeface="Arial"/>
                <a:cs typeface="Arial"/>
                <a:sym typeface="Arial"/>
              </a:rPr>
              <a:t>Safeguarding individual rights is a priority.</a:t>
            </a:r>
            <a:endParaRPr sz="700"/>
          </a:p>
          <a:p>
            <a:pPr marL="292100" marR="0" lvl="0" indent="-292100" algn="l" rtl="0">
              <a:lnSpc>
                <a:spcPct val="200000"/>
              </a:lnSpc>
              <a:spcBef>
                <a:spcPts val="300"/>
              </a:spcBef>
              <a:spcAft>
                <a:spcPts val="0"/>
              </a:spcAft>
              <a:buClr>
                <a:srgbClr val="FFC000"/>
              </a:buClr>
              <a:buSzPts val="2200"/>
              <a:buFont typeface="Noto Sans Symbols"/>
              <a:buChar char="✔"/>
            </a:pPr>
            <a:r>
              <a:rPr lang="de" sz="1800" b="0" i="0" u="none" strike="noStrike" cap="none">
                <a:solidFill>
                  <a:srgbClr val="595959"/>
                </a:solidFill>
                <a:latin typeface="Arial"/>
                <a:ea typeface="Arial"/>
                <a:cs typeface="Arial"/>
                <a:sym typeface="Arial"/>
              </a:rPr>
              <a:t>Mitigating reputational damage through strong data protection practices is crucial.</a:t>
            </a:r>
            <a:endParaRPr sz="700"/>
          </a:p>
          <a:p>
            <a:pPr marL="292100" marR="0" lvl="0" indent="-292100" algn="l" rtl="0">
              <a:lnSpc>
                <a:spcPct val="200000"/>
              </a:lnSpc>
              <a:spcBef>
                <a:spcPts val="300"/>
              </a:spcBef>
              <a:spcAft>
                <a:spcPts val="0"/>
              </a:spcAft>
              <a:buClr>
                <a:srgbClr val="FFC000"/>
              </a:buClr>
              <a:buSzPts val="2200"/>
              <a:buFont typeface="Noto Sans Symbols"/>
              <a:buChar char="✔"/>
            </a:pPr>
            <a:r>
              <a:rPr lang="de" sz="1800" b="0" i="0" u="none" strike="noStrike" cap="none">
                <a:solidFill>
                  <a:srgbClr val="595959"/>
                </a:solidFill>
                <a:latin typeface="Arial"/>
                <a:ea typeface="Arial"/>
                <a:cs typeface="Arial"/>
                <a:sym typeface="Arial"/>
              </a:rPr>
              <a:t>Legal compliance is mandatory for data protection.</a:t>
            </a:r>
            <a:endParaRPr sz="700"/>
          </a:p>
          <a:p>
            <a:pPr marL="292100" marR="0" lvl="0" indent="-292100" algn="l" rtl="0">
              <a:lnSpc>
                <a:spcPct val="200000"/>
              </a:lnSpc>
              <a:spcBef>
                <a:spcPts val="300"/>
              </a:spcBef>
              <a:spcAft>
                <a:spcPts val="0"/>
              </a:spcAft>
              <a:buClr>
                <a:srgbClr val="FFC000"/>
              </a:buClr>
              <a:buSzPts val="2200"/>
              <a:buFont typeface="Noto Sans Symbols"/>
              <a:buChar char="✔"/>
            </a:pPr>
            <a:r>
              <a:rPr lang="de" sz="1800" b="0" i="0" u="none" strike="noStrike" cap="none">
                <a:solidFill>
                  <a:srgbClr val="595959"/>
                </a:solidFill>
                <a:latin typeface="Arial"/>
                <a:ea typeface="Arial"/>
                <a:cs typeface="Arial"/>
                <a:sym typeface="Arial"/>
              </a:rPr>
              <a:t>Global perspectives shape data protection considerations.</a:t>
            </a:r>
            <a:endParaRPr sz="1800" b="0" i="0" u="none" strike="noStrike" cap="none">
              <a:solidFill>
                <a:srgbClr val="595959"/>
              </a:solidFill>
              <a:latin typeface="Arial"/>
              <a:ea typeface="Arial"/>
              <a:cs typeface="Arial"/>
              <a:sym typeface="Arial"/>
            </a:endParaRPr>
          </a:p>
        </p:txBody>
      </p:sp>
      <p:sp>
        <p:nvSpPr>
          <p:cNvPr id="444" name="Google Shape;444;p60"/>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445" name="Google Shape;445;p60"/>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49"/>
        <p:cNvGrpSpPr/>
        <p:nvPr/>
      </p:nvGrpSpPr>
      <p:grpSpPr>
        <a:xfrm>
          <a:off x="0" y="0"/>
          <a:ext cx="0" cy="0"/>
          <a:chOff x="0" y="0"/>
          <a:chExt cx="0" cy="0"/>
        </a:xfrm>
      </p:grpSpPr>
      <p:grpSp>
        <p:nvGrpSpPr>
          <p:cNvPr id="450" name="Google Shape;450;p61"/>
          <p:cNvGrpSpPr/>
          <p:nvPr/>
        </p:nvGrpSpPr>
        <p:grpSpPr>
          <a:xfrm>
            <a:off x="0" y="749145"/>
            <a:ext cx="9144000" cy="4394356"/>
            <a:chOff x="0" y="-38100"/>
            <a:chExt cx="4816593" cy="2314722"/>
          </a:xfrm>
        </p:grpSpPr>
        <p:sp>
          <p:nvSpPr>
            <p:cNvPr id="451" name="Google Shape;451;p6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52" name="Google Shape;452;p6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r>
                <a:rPr lang="de"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grpSp>
      <p:sp>
        <p:nvSpPr>
          <p:cNvPr id="453" name="Google Shape;453;p6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54" name="Google Shape;454;p61"/>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EU GDPR</a:t>
            </a:r>
            <a:endParaRPr sz="700" b="0" i="0" u="none" strike="noStrike" cap="none">
              <a:solidFill>
                <a:srgbClr val="000000"/>
              </a:solidFill>
              <a:latin typeface="Arial"/>
              <a:ea typeface="Arial"/>
              <a:cs typeface="Arial"/>
              <a:sym typeface="Arial"/>
            </a:endParaRPr>
          </a:p>
        </p:txBody>
      </p:sp>
      <p:sp>
        <p:nvSpPr>
          <p:cNvPr id="455" name="Google Shape;455;p61"/>
          <p:cNvSpPr txBox="1"/>
          <p:nvPr/>
        </p:nvSpPr>
        <p:spPr>
          <a:xfrm>
            <a:off x="794847" y="1878187"/>
            <a:ext cx="5791200" cy="2600712"/>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8300" b="1" i="0" u="none" strike="noStrike" cap="none">
                <a:solidFill>
                  <a:srgbClr val="3F3F3F"/>
                </a:solidFill>
                <a:latin typeface="Arial"/>
                <a:ea typeface="Arial"/>
                <a:cs typeface="Arial"/>
                <a:sym typeface="Arial"/>
              </a:rPr>
              <a:t>What is</a:t>
            </a:r>
            <a:endParaRPr sz="8300" b="1"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de" sz="8300" b="1" i="0" u="none" strike="noStrike" cap="none">
                <a:solidFill>
                  <a:srgbClr val="339966"/>
                </a:solidFill>
                <a:latin typeface="Arial"/>
                <a:ea typeface="Arial"/>
                <a:cs typeface="Arial"/>
                <a:sym typeface="Arial"/>
              </a:rPr>
              <a:t>GDPR</a:t>
            </a:r>
            <a:endParaRPr sz="8300" b="1" i="0" u="none" strike="noStrike" cap="none">
              <a:solidFill>
                <a:srgbClr val="339966"/>
              </a:solidFill>
              <a:latin typeface="Arial"/>
              <a:ea typeface="Arial"/>
              <a:cs typeface="Arial"/>
              <a:sym typeface="Arial"/>
            </a:endParaRPr>
          </a:p>
        </p:txBody>
      </p:sp>
      <p:sp>
        <p:nvSpPr>
          <p:cNvPr id="456" name="Google Shape;456;p61"/>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60"/>
        <p:cNvGrpSpPr/>
        <p:nvPr/>
      </p:nvGrpSpPr>
      <p:grpSpPr>
        <a:xfrm>
          <a:off x="0" y="0"/>
          <a:ext cx="0" cy="0"/>
          <a:chOff x="0" y="0"/>
          <a:chExt cx="0" cy="0"/>
        </a:xfrm>
      </p:grpSpPr>
      <p:grpSp>
        <p:nvGrpSpPr>
          <p:cNvPr id="461" name="Google Shape;461;p62"/>
          <p:cNvGrpSpPr/>
          <p:nvPr/>
        </p:nvGrpSpPr>
        <p:grpSpPr>
          <a:xfrm>
            <a:off x="0" y="1073996"/>
            <a:ext cx="9144059" cy="4069504"/>
            <a:chOff x="0" y="-38100"/>
            <a:chExt cx="4816592" cy="2314800"/>
          </a:xfrm>
        </p:grpSpPr>
        <p:sp>
          <p:nvSpPr>
            <p:cNvPr id="462" name="Google Shape;462;p6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63" name="Google Shape;463;p62"/>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64" name="Google Shape;464;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65" name="Google Shape;465;p62"/>
          <p:cNvSpPr txBox="1"/>
          <p:nvPr/>
        </p:nvSpPr>
        <p:spPr>
          <a:xfrm>
            <a:off x="-175" y="1183260"/>
            <a:ext cx="9015591" cy="1163396"/>
          </a:xfrm>
          <a:prstGeom prst="rect">
            <a:avLst/>
          </a:prstGeom>
          <a:noFill/>
          <a:ln>
            <a:noFill/>
          </a:ln>
        </p:spPr>
        <p:txBody>
          <a:bodyPr spcFirstLastPara="1" wrap="square" lIns="0" tIns="0" rIns="0" bIns="0" anchor="t" anchorCtr="0">
            <a:spAutoFit/>
          </a:bodyPr>
          <a:lstStyle/>
          <a:p>
            <a:pPr marL="304800" marR="0" lvl="1"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The </a:t>
            </a:r>
            <a:r>
              <a:rPr lang="de" sz="1800" b="1" i="0" u="none" strike="noStrike" cap="none">
                <a:solidFill>
                  <a:srgbClr val="339966"/>
                </a:solidFill>
                <a:latin typeface="Arial"/>
                <a:ea typeface="Arial"/>
                <a:cs typeface="Arial"/>
                <a:sym typeface="Arial"/>
              </a:rPr>
              <a:t>GDPR</a:t>
            </a:r>
            <a:r>
              <a:rPr lang="de" sz="1800" b="0" i="0" u="none" strike="noStrike" cap="none">
                <a:solidFill>
                  <a:srgbClr val="595959"/>
                </a:solidFill>
                <a:latin typeface="Arial"/>
                <a:ea typeface="Arial"/>
                <a:cs typeface="Arial"/>
                <a:sym typeface="Arial"/>
              </a:rPr>
              <a:t> (General Data Protection Regulation) enacted in 2018, empowers individuals within the European Union with greater control over their personal data and imposes strict requirements on organisations processing such data.</a:t>
            </a:r>
            <a:endParaRPr sz="1800" b="0" i="0" u="none" strike="noStrike" cap="none">
              <a:solidFill>
                <a:srgbClr val="595959"/>
              </a:solidFill>
              <a:latin typeface="Arial"/>
              <a:ea typeface="Arial"/>
              <a:cs typeface="Arial"/>
              <a:sym typeface="Arial"/>
            </a:endParaRPr>
          </a:p>
        </p:txBody>
      </p:sp>
      <p:sp>
        <p:nvSpPr>
          <p:cNvPr id="466" name="Google Shape;466;p62"/>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EU GDPR</a:t>
            </a:r>
            <a:endParaRPr sz="700" b="0" i="0" u="none" strike="noStrike" cap="none">
              <a:solidFill>
                <a:srgbClr val="000000"/>
              </a:solidFill>
              <a:latin typeface="Arial"/>
              <a:ea typeface="Arial"/>
              <a:cs typeface="Arial"/>
              <a:sym typeface="Arial"/>
            </a:endParaRPr>
          </a:p>
        </p:txBody>
      </p:sp>
      <p:pic>
        <p:nvPicPr>
          <p:cNvPr id="467" name="Google Shape;467;p62"/>
          <p:cNvPicPr preferRelativeResize="0"/>
          <p:nvPr/>
        </p:nvPicPr>
        <p:blipFill rotWithShape="1">
          <a:blip r:embed="rId4">
            <a:alphaModFix/>
          </a:blip>
          <a:srcRect/>
          <a:stretch/>
        </p:blipFill>
        <p:spPr>
          <a:xfrm>
            <a:off x="-6244" y="2337936"/>
            <a:ext cx="3850106" cy="2566737"/>
          </a:xfrm>
          <a:prstGeom prst="rect">
            <a:avLst/>
          </a:prstGeom>
          <a:noFill/>
          <a:ln>
            <a:noFill/>
          </a:ln>
        </p:spPr>
      </p:pic>
      <p:sp>
        <p:nvSpPr>
          <p:cNvPr id="468" name="Google Shape;468;p62"/>
          <p:cNvSpPr txBox="1"/>
          <p:nvPr/>
        </p:nvSpPr>
        <p:spPr>
          <a:xfrm>
            <a:off x="3850105" y="2654210"/>
            <a:ext cx="4899846" cy="2114425"/>
          </a:xfrm>
          <a:prstGeom prst="rect">
            <a:avLst/>
          </a:prstGeom>
          <a:noFill/>
          <a:ln>
            <a:noFill/>
          </a:ln>
        </p:spPr>
        <p:txBody>
          <a:bodyPr spcFirstLastPara="1" wrap="square" lIns="45725" tIns="22850" rIns="45725" bIns="22850" anchor="t" anchorCtr="0">
            <a:spAutoFit/>
          </a:bodyPr>
          <a:lstStyle/>
          <a:p>
            <a:pPr marL="596900" marR="0" lvl="1" indent="-292100" algn="l" rtl="0">
              <a:lnSpc>
                <a:spcPct val="140011"/>
              </a:lnSpc>
              <a:spcBef>
                <a:spcPts val="0"/>
              </a:spcBef>
              <a:spcAft>
                <a:spcPts val="0"/>
              </a:spcAft>
              <a:buClr>
                <a:srgbClr val="000000"/>
              </a:buClr>
              <a:buSzPts val="1800"/>
              <a:buFont typeface="Arial"/>
              <a:buChar char="•"/>
            </a:pPr>
            <a:r>
              <a:rPr lang="de" sz="1600" b="0" i="0" u="none" strike="noStrike" cap="none">
                <a:solidFill>
                  <a:srgbClr val="595959"/>
                </a:solidFill>
                <a:latin typeface="Arial"/>
                <a:ea typeface="Arial"/>
                <a:cs typeface="Arial"/>
                <a:sym typeface="Arial"/>
              </a:rPr>
              <a:t>toughest privacy and security law in the world</a:t>
            </a:r>
            <a:endParaRPr sz="700"/>
          </a:p>
          <a:p>
            <a:pPr marL="596900" marR="0" lvl="1" indent="-177800" algn="l" rtl="0">
              <a:lnSpc>
                <a:spcPct val="140011"/>
              </a:lnSpc>
              <a:spcBef>
                <a:spcPts val="0"/>
              </a:spcBef>
              <a:spcAft>
                <a:spcPts val="0"/>
              </a:spcAft>
              <a:buClr>
                <a:srgbClr val="000000"/>
              </a:buClr>
              <a:buSzPts val="1800"/>
              <a:buFont typeface="Arial"/>
              <a:buNone/>
            </a:pPr>
            <a:endParaRPr sz="1600" b="0" i="0" u="none" strike="noStrike" cap="none">
              <a:solidFill>
                <a:srgbClr val="595959"/>
              </a:solidFill>
              <a:latin typeface="Arial"/>
              <a:ea typeface="Arial"/>
              <a:cs typeface="Arial"/>
              <a:sym typeface="Arial"/>
            </a:endParaRPr>
          </a:p>
          <a:p>
            <a:pPr marL="596900" marR="0" lvl="1" indent="-292100" algn="l" rtl="0">
              <a:lnSpc>
                <a:spcPct val="140011"/>
              </a:lnSpc>
              <a:spcBef>
                <a:spcPts val="0"/>
              </a:spcBef>
              <a:spcAft>
                <a:spcPts val="0"/>
              </a:spcAft>
              <a:buClr>
                <a:srgbClr val="000000"/>
              </a:buClr>
              <a:buSzPts val="1800"/>
              <a:buFont typeface="Arial"/>
              <a:buChar char="•"/>
            </a:pPr>
            <a:r>
              <a:rPr lang="de" sz="1600" b="1" i="0" u="none" strike="noStrike" cap="none">
                <a:solidFill>
                  <a:srgbClr val="339966"/>
                </a:solidFill>
                <a:latin typeface="Arial"/>
                <a:ea typeface="Arial"/>
                <a:cs typeface="Arial"/>
                <a:sym typeface="Arial"/>
              </a:rPr>
              <a:t>Applicable in the EU</a:t>
            </a:r>
            <a:r>
              <a:rPr lang="de" sz="1600" b="0" i="0" u="none" strike="noStrike" cap="none">
                <a:solidFill>
                  <a:srgbClr val="339966"/>
                </a:solidFill>
                <a:latin typeface="Arial"/>
                <a:ea typeface="Arial"/>
                <a:cs typeface="Arial"/>
                <a:sym typeface="Arial"/>
              </a:rPr>
              <a:t>, </a:t>
            </a:r>
            <a:r>
              <a:rPr lang="de" sz="1600" b="0" i="0" u="none" strike="noStrike" cap="none">
                <a:solidFill>
                  <a:srgbClr val="595959"/>
                </a:solidFill>
                <a:latin typeface="Arial"/>
                <a:ea typeface="Arial"/>
                <a:cs typeface="Arial"/>
                <a:sym typeface="Arial"/>
              </a:rPr>
              <a:t>but also it imposes obligations onto organisations anywhere, so long as they target or collect data related to people in the EU</a:t>
            </a:r>
            <a:r>
              <a:rPr lang="de" sz="1600" b="0" i="0" u="none" strike="noStrike" cap="none" baseline="30000">
                <a:solidFill>
                  <a:srgbClr val="595959"/>
                </a:solidFill>
                <a:latin typeface="Arial"/>
                <a:ea typeface="Arial"/>
                <a:cs typeface="Arial"/>
                <a:sym typeface="Arial"/>
              </a:rPr>
              <a:t>5</a:t>
            </a:r>
            <a:endParaRPr sz="1600" b="0" i="0" u="none" strike="noStrike" cap="none" baseline="30000">
              <a:solidFill>
                <a:srgbClr val="595959"/>
              </a:solidFill>
              <a:latin typeface="Arial"/>
              <a:ea typeface="Arial"/>
              <a:cs typeface="Arial"/>
              <a:sym typeface="Arial"/>
            </a:endParaRPr>
          </a:p>
        </p:txBody>
      </p:sp>
      <p:cxnSp>
        <p:nvCxnSpPr>
          <p:cNvPr id="469" name="Google Shape;469;p62"/>
          <p:cNvCxnSpPr/>
          <p:nvPr/>
        </p:nvCxnSpPr>
        <p:spPr>
          <a:xfrm>
            <a:off x="174114" y="4902868"/>
            <a:ext cx="7134727" cy="0"/>
          </a:xfrm>
          <a:prstGeom prst="straightConnector1">
            <a:avLst/>
          </a:prstGeom>
          <a:noFill/>
          <a:ln w="9525" cap="flat" cmpd="sng">
            <a:solidFill>
              <a:srgbClr val="339966"/>
            </a:solidFill>
            <a:prstDash val="solid"/>
            <a:round/>
            <a:headEnd type="none" w="sm" len="sm"/>
            <a:tailEnd type="none" w="sm" len="sm"/>
          </a:ln>
        </p:spPr>
      </p:cxnSp>
      <p:sp>
        <p:nvSpPr>
          <p:cNvPr id="470" name="Google Shape;470;p62"/>
          <p:cNvSpPr txBox="1"/>
          <p:nvPr/>
        </p:nvSpPr>
        <p:spPr>
          <a:xfrm>
            <a:off x="173940" y="4904673"/>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5</a:t>
            </a:r>
            <a:r>
              <a:rPr lang="de" sz="900" b="0" i="1" u="none" strike="noStrike" cap="none">
                <a:solidFill>
                  <a:srgbClr val="595959"/>
                </a:solidFill>
                <a:latin typeface="Arial"/>
                <a:ea typeface="Arial"/>
                <a:cs typeface="Arial"/>
                <a:sym typeface="Arial"/>
              </a:rPr>
              <a:t>GDPR.EU.What is GDPR?</a:t>
            </a:r>
            <a:endParaRPr sz="900" b="0" i="1" u="none" strike="noStrike" cap="none">
              <a:solidFill>
                <a:srgbClr val="595959"/>
              </a:solidFill>
              <a:latin typeface="Arial"/>
              <a:ea typeface="Arial"/>
              <a:cs typeface="Arial"/>
              <a:sym typeface="Arial"/>
            </a:endParaRPr>
          </a:p>
        </p:txBody>
      </p:sp>
      <p:sp>
        <p:nvSpPr>
          <p:cNvPr id="471" name="Google Shape;471;p62"/>
          <p:cNvSpPr txBox="1"/>
          <p:nvPr/>
        </p:nvSpPr>
        <p:spPr>
          <a:xfrm>
            <a:off x="1002607" y="4679100"/>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Subject-Matter and Objectives of the GDPR</a:t>
            </a:r>
            <a:r>
              <a:rPr lang="de" sz="2500" b="0" i="0" u="none" strike="noStrike" cap="none" baseline="30000">
                <a:solidFill>
                  <a:srgbClr val="379C73"/>
                </a:solidFill>
                <a:latin typeface="Gill Sans"/>
                <a:ea typeface="Gill Sans"/>
                <a:cs typeface="Gill Sans"/>
                <a:sym typeface="Gill Sans"/>
              </a:rPr>
              <a:t>6</a:t>
            </a:r>
            <a:endParaRPr sz="700" b="0" i="0" u="none" strike="noStrike" cap="none" baseline="30000">
              <a:solidFill>
                <a:srgbClr val="000000"/>
              </a:solidFill>
              <a:latin typeface="Arial"/>
              <a:ea typeface="Arial"/>
              <a:cs typeface="Arial"/>
              <a:sym typeface="Arial"/>
            </a:endParaRPr>
          </a:p>
        </p:txBody>
      </p:sp>
      <p:sp>
        <p:nvSpPr>
          <p:cNvPr id="477" name="Google Shape;477;p6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78" name="Google Shape;478;p63"/>
          <p:cNvSpPr/>
          <p:nvPr/>
        </p:nvSpPr>
        <p:spPr>
          <a:xfrm>
            <a:off x="885372" y="1436915"/>
            <a:ext cx="2184400" cy="3033486"/>
          </a:xfrm>
          <a:prstGeom prst="roundRect">
            <a:avLst>
              <a:gd name="adj" fmla="val 16667"/>
            </a:avLst>
          </a:prstGeom>
          <a:solidFill>
            <a:srgbClr val="69AB84"/>
          </a:solidFill>
          <a:ln w="25400" cap="flat" cmpd="sng">
            <a:solidFill>
              <a:srgbClr val="AED2BD"/>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3F3F3F"/>
              </a:solidFill>
              <a:latin typeface="Arial"/>
              <a:ea typeface="Arial"/>
              <a:cs typeface="Arial"/>
              <a:sym typeface="Arial"/>
            </a:endParaRPr>
          </a:p>
        </p:txBody>
      </p:sp>
      <p:sp>
        <p:nvSpPr>
          <p:cNvPr id="479" name="Google Shape;479;p63"/>
          <p:cNvSpPr/>
          <p:nvPr/>
        </p:nvSpPr>
        <p:spPr>
          <a:xfrm>
            <a:off x="3490685" y="1436915"/>
            <a:ext cx="2206172" cy="3033486"/>
          </a:xfrm>
          <a:prstGeom prst="roundRect">
            <a:avLst>
              <a:gd name="adj" fmla="val 16667"/>
            </a:avLst>
          </a:prstGeom>
          <a:solidFill>
            <a:srgbClr val="69AB84"/>
          </a:solidFill>
          <a:ln w="25400" cap="flat" cmpd="sng">
            <a:solidFill>
              <a:srgbClr val="AED2BD"/>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480" name="Google Shape;480;p63"/>
          <p:cNvSpPr/>
          <p:nvPr/>
        </p:nvSpPr>
        <p:spPr>
          <a:xfrm>
            <a:off x="6117771" y="1436915"/>
            <a:ext cx="2162628" cy="3033486"/>
          </a:xfrm>
          <a:prstGeom prst="roundRect">
            <a:avLst>
              <a:gd name="adj" fmla="val 16667"/>
            </a:avLst>
          </a:prstGeom>
          <a:solidFill>
            <a:srgbClr val="69AB84"/>
          </a:solidFill>
          <a:ln w="25400" cap="flat" cmpd="sng">
            <a:solidFill>
              <a:srgbClr val="AED2BD"/>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481" name="Google Shape;481;p63"/>
          <p:cNvSpPr txBox="1"/>
          <p:nvPr/>
        </p:nvSpPr>
        <p:spPr>
          <a:xfrm>
            <a:off x="1016000" y="2438399"/>
            <a:ext cx="1894114" cy="170816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200" b="0" i="0" u="none" strike="noStrike" cap="none">
                <a:solidFill>
                  <a:schemeClr val="lt1"/>
                </a:solidFill>
                <a:latin typeface="Arial"/>
                <a:ea typeface="Arial"/>
                <a:cs typeface="Arial"/>
                <a:sym typeface="Arial"/>
              </a:rPr>
              <a:t>This Regulation lays down rules relating to the protection of natural persons with regard to the processing of personal data and rules relating to the free movement of personal data.</a:t>
            </a:r>
            <a:endParaRPr sz="700"/>
          </a:p>
          <a:p>
            <a:pPr marL="0" marR="0" lvl="0" indent="0" algn="just"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2" name="Google Shape;482;p63"/>
          <p:cNvSpPr txBox="1"/>
          <p:nvPr/>
        </p:nvSpPr>
        <p:spPr>
          <a:xfrm>
            <a:off x="3726543" y="2438399"/>
            <a:ext cx="1767115" cy="1338828"/>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200" b="0" i="0" u="none" strike="noStrike" cap="none">
                <a:solidFill>
                  <a:schemeClr val="lt1"/>
                </a:solidFill>
                <a:latin typeface="Arial"/>
                <a:ea typeface="Arial"/>
                <a:cs typeface="Arial"/>
                <a:sym typeface="Arial"/>
              </a:rPr>
              <a:t>This Regulation protects fundamental rights and freedoms of natural persons and in particular their right to the protection of personal data.</a:t>
            </a:r>
            <a:endParaRPr sz="700"/>
          </a:p>
        </p:txBody>
      </p:sp>
      <p:sp>
        <p:nvSpPr>
          <p:cNvPr id="483" name="Google Shape;483;p63"/>
          <p:cNvSpPr txBox="1"/>
          <p:nvPr/>
        </p:nvSpPr>
        <p:spPr>
          <a:xfrm>
            <a:off x="6306457" y="2438399"/>
            <a:ext cx="1843314" cy="170816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200" b="0" i="0" u="none" strike="noStrike" cap="none">
                <a:solidFill>
                  <a:schemeClr val="lt1"/>
                </a:solidFill>
                <a:latin typeface="Arial"/>
                <a:ea typeface="Arial"/>
                <a:cs typeface="Arial"/>
                <a:sym typeface="Arial"/>
              </a:rPr>
              <a:t>The free movement of personal data within the EU shall be neither restricted nor prohibited for reasons connected with the protection of natural persons with regard to the processing of personal data.</a:t>
            </a:r>
            <a:endParaRPr sz="700"/>
          </a:p>
        </p:txBody>
      </p:sp>
      <p:sp>
        <p:nvSpPr>
          <p:cNvPr id="484" name="Google Shape;484;p63"/>
          <p:cNvSpPr/>
          <p:nvPr/>
        </p:nvSpPr>
        <p:spPr>
          <a:xfrm>
            <a:off x="1487715" y="1124857"/>
            <a:ext cx="878114" cy="863600"/>
          </a:xfrm>
          <a:prstGeom prst="ellipse">
            <a:avLst/>
          </a:prstGeom>
          <a:solidFill>
            <a:schemeClr val="lt1"/>
          </a:solidFill>
          <a:ln w="25400" cap="flat" cmpd="sng">
            <a:solidFill>
              <a:srgbClr val="339966"/>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de" sz="4800" b="0" i="0" u="none" strike="noStrike" cap="none">
                <a:solidFill>
                  <a:srgbClr val="FFC000"/>
                </a:solidFill>
                <a:latin typeface="Aharoni"/>
                <a:ea typeface="Aharoni"/>
                <a:cs typeface="Aharoni"/>
                <a:sym typeface="Aharoni"/>
              </a:rPr>
              <a:t>1</a:t>
            </a:r>
            <a:endParaRPr sz="4800" b="0" i="0" u="none" strike="noStrike" cap="none">
              <a:solidFill>
                <a:srgbClr val="FFC000"/>
              </a:solidFill>
              <a:latin typeface="Aharoni"/>
              <a:ea typeface="Aharoni"/>
              <a:cs typeface="Aharoni"/>
              <a:sym typeface="Aharoni"/>
            </a:endParaRPr>
          </a:p>
        </p:txBody>
      </p:sp>
      <p:sp>
        <p:nvSpPr>
          <p:cNvPr id="485" name="Google Shape;485;p63"/>
          <p:cNvSpPr/>
          <p:nvPr/>
        </p:nvSpPr>
        <p:spPr>
          <a:xfrm>
            <a:off x="4144800" y="1124857"/>
            <a:ext cx="878114" cy="863600"/>
          </a:xfrm>
          <a:prstGeom prst="ellipse">
            <a:avLst/>
          </a:prstGeom>
          <a:solidFill>
            <a:schemeClr val="lt1"/>
          </a:solidFill>
          <a:ln w="25400" cap="flat" cmpd="sng">
            <a:solidFill>
              <a:srgbClr val="339966"/>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de" sz="4800" b="0" i="0" u="none" strike="noStrike" cap="none">
                <a:solidFill>
                  <a:srgbClr val="FFC000"/>
                </a:solidFill>
                <a:latin typeface="Aharoni"/>
                <a:ea typeface="Aharoni"/>
                <a:cs typeface="Aharoni"/>
                <a:sym typeface="Aharoni"/>
              </a:rPr>
              <a:t>2</a:t>
            </a:r>
            <a:endParaRPr sz="4800" b="0" i="0" u="none" strike="noStrike" cap="none">
              <a:solidFill>
                <a:srgbClr val="FFC000"/>
              </a:solidFill>
              <a:latin typeface="Aharoni"/>
              <a:ea typeface="Aharoni"/>
              <a:cs typeface="Aharoni"/>
              <a:sym typeface="Aharoni"/>
            </a:endParaRPr>
          </a:p>
        </p:txBody>
      </p:sp>
      <p:sp>
        <p:nvSpPr>
          <p:cNvPr id="486" name="Google Shape;486;p63"/>
          <p:cNvSpPr/>
          <p:nvPr/>
        </p:nvSpPr>
        <p:spPr>
          <a:xfrm>
            <a:off x="6789057" y="1124857"/>
            <a:ext cx="878114" cy="863600"/>
          </a:xfrm>
          <a:prstGeom prst="ellipse">
            <a:avLst/>
          </a:prstGeom>
          <a:solidFill>
            <a:schemeClr val="lt1"/>
          </a:solidFill>
          <a:ln w="25400" cap="flat" cmpd="sng">
            <a:solidFill>
              <a:srgbClr val="339966"/>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de" sz="4800" b="1" i="0" u="none" strike="noStrike" cap="none">
                <a:solidFill>
                  <a:srgbClr val="FFC000"/>
                </a:solidFill>
                <a:latin typeface="Aharoni"/>
                <a:ea typeface="Aharoni"/>
                <a:cs typeface="Aharoni"/>
                <a:sym typeface="Aharoni"/>
              </a:rPr>
              <a:t>3</a:t>
            </a:r>
            <a:endParaRPr sz="4800" b="1" i="0" u="none" strike="noStrike" cap="none">
              <a:solidFill>
                <a:srgbClr val="FFC000"/>
              </a:solidFill>
              <a:latin typeface="Aharoni"/>
              <a:ea typeface="Aharoni"/>
              <a:cs typeface="Aharoni"/>
              <a:sym typeface="Aharoni"/>
            </a:endParaRPr>
          </a:p>
        </p:txBody>
      </p:sp>
      <p:cxnSp>
        <p:nvCxnSpPr>
          <p:cNvPr id="487" name="Google Shape;487;p63"/>
          <p:cNvCxnSpPr/>
          <p:nvPr/>
        </p:nvCxnSpPr>
        <p:spPr>
          <a:xfrm>
            <a:off x="207307" y="4871877"/>
            <a:ext cx="7134727" cy="0"/>
          </a:xfrm>
          <a:prstGeom prst="straightConnector1">
            <a:avLst/>
          </a:prstGeom>
          <a:noFill/>
          <a:ln w="9525" cap="flat" cmpd="sng">
            <a:solidFill>
              <a:srgbClr val="339966"/>
            </a:solidFill>
            <a:prstDash val="solid"/>
            <a:round/>
            <a:headEnd type="none" w="sm" len="sm"/>
            <a:tailEnd type="none" w="sm" len="sm"/>
          </a:ln>
        </p:spPr>
      </p:cxnSp>
      <p:sp>
        <p:nvSpPr>
          <p:cNvPr id="488" name="Google Shape;488;p63"/>
          <p:cNvSpPr txBox="1"/>
          <p:nvPr/>
        </p:nvSpPr>
        <p:spPr>
          <a:xfrm>
            <a:off x="207306" y="4871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6</a:t>
            </a:r>
            <a:r>
              <a:rPr lang="de" sz="900" b="0" i="1" u="none" strike="noStrike" cap="none">
                <a:solidFill>
                  <a:srgbClr val="595959"/>
                </a:solidFill>
                <a:latin typeface="Arial"/>
                <a:ea typeface="Arial"/>
                <a:cs typeface="Arial"/>
                <a:sym typeface="Arial"/>
              </a:rPr>
              <a:t> GDPR-INFO.eu. Art.1 GDPR Subject-matter and objectives</a:t>
            </a:r>
            <a:endParaRPr sz="900" b="0" i="1" u="none" strike="noStrike" cap="none">
              <a:solidFill>
                <a:srgbClr val="595959"/>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The GDPR fundamental principles</a:t>
            </a:r>
            <a:endParaRPr sz="700" b="0" i="0" u="none" strike="noStrike" cap="none">
              <a:solidFill>
                <a:srgbClr val="000000"/>
              </a:solidFill>
              <a:latin typeface="Arial"/>
              <a:ea typeface="Arial"/>
              <a:cs typeface="Arial"/>
              <a:sym typeface="Arial"/>
            </a:endParaRPr>
          </a:p>
        </p:txBody>
      </p:sp>
      <p:sp>
        <p:nvSpPr>
          <p:cNvPr id="494" name="Google Shape;494;p6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95" name="Google Shape;495;p64"/>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496" name="Google Shape;496;p64"/>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497" name="Google Shape;497;p64"/>
          <p:cNvSpPr txBox="1"/>
          <p:nvPr/>
        </p:nvSpPr>
        <p:spPr>
          <a:xfrm>
            <a:off x="2382252" y="3975681"/>
            <a:ext cx="4379495" cy="53860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To learn about the GDPR in more detail, watch this video!</a:t>
            </a:r>
            <a:endParaRPr sz="1600" b="0" i="0" u="none" strike="noStrike" cap="none">
              <a:solidFill>
                <a:srgbClr val="595959"/>
              </a:solidFill>
              <a:latin typeface="Arial"/>
              <a:ea typeface="Arial"/>
              <a:cs typeface="Arial"/>
              <a:sym typeface="Arial"/>
            </a:endParaRPr>
          </a:p>
        </p:txBody>
      </p:sp>
      <p:sp>
        <p:nvSpPr>
          <p:cNvPr id="498" name="Google Shape;498;p64"/>
          <p:cNvSpPr/>
          <p:nvPr/>
        </p:nvSpPr>
        <p:spPr>
          <a:xfrm>
            <a:off x="3407221" y="4601819"/>
            <a:ext cx="2016738" cy="153889"/>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endParaRPr sz="700"/>
          </a:p>
        </p:txBody>
      </p:sp>
      <p:pic>
        <p:nvPicPr>
          <p:cNvPr id="499" name="Google Shape;499;p64" descr="What exactly is the GDPR all about? And what does it mean for data subjects and businesses? What do you need to do? And why should you?&#10;&#10;Hopefully this video helps make sense of the regulation, and all the buzz words you may have been hearing.&#10;&#10;Still confused? Or unsure what to do or where to start?&#10;Why not watch one of our many Webinars on the subject:&#10;https://www.youtube.com/playlist?list=PLJr1Ghqr5f2hOUrhsngYPfHA0O0ykU96W&#10;Or drop us a comment below.&#10;&#10;And of course subscribe to keep up to date with the latest in cyber and information security. In fact, we host a weekly podcast on the subject (see the link below)!&#10;&#10;----------------------------------------------------------------------------------------------------------------&#10;&#10;From the end of the Brexit transition period on 31 December 2020, the EU GDPR will be superseded by the UK GDPR in the United Kingdom. There is little material difference between what the two laws require UK data controllers and processors to do, but if your organisation processes EU residents’ personal data, you will need to make some changes to the way you operate. &#10;We will be updating this video soon with the guidance you need.&#10;&#10;----------------------------------------------------------------------------------------------------------------&#10;&#10;Connect with us on social:&#10;LinkedIn: https://www.linkedin.com/company/it-governance&#10;Twitter: https://twitter.com/ITGovernance&#10;Facebook: https://www.facebook.com/ITGovernanceLtd&#10;&#10;Or keep up to date with our blog:&#10;http://ow.ly/k4su50IZcr2" title="What is the GDPR? | A summary of the EU GDPR">
            <a:hlinkClick r:id="rId4"/>
          </p:cNvPr>
          <p:cNvPicPr preferRelativeResize="0"/>
          <p:nvPr/>
        </p:nvPicPr>
        <p:blipFill>
          <a:blip r:embed="rId5">
            <a:alphaModFix/>
          </a:blip>
          <a:stretch>
            <a:fillRect/>
          </a:stretch>
        </p:blipFill>
        <p:spPr>
          <a:xfrm>
            <a:off x="2310596" y="1269243"/>
            <a:ext cx="4209991" cy="2368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1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The GDPR fundamental principles</a:t>
            </a:r>
            <a:endParaRPr sz="700" b="0" i="0" u="none" strike="noStrike" cap="none">
              <a:solidFill>
                <a:srgbClr val="000000"/>
              </a:solidFill>
              <a:latin typeface="Arial"/>
              <a:ea typeface="Arial"/>
              <a:cs typeface="Arial"/>
              <a:sym typeface="Arial"/>
            </a:endParaRPr>
          </a:p>
        </p:txBody>
      </p:sp>
      <p:sp>
        <p:nvSpPr>
          <p:cNvPr id="505" name="Google Shape;505;p6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06" name="Google Shape;506;p65"/>
          <p:cNvSpPr/>
          <p:nvPr/>
        </p:nvSpPr>
        <p:spPr>
          <a:xfrm>
            <a:off x="838758" y="1495900"/>
            <a:ext cx="7674849" cy="2893100"/>
          </a:xfrm>
          <a:prstGeom prst="rect">
            <a:avLst/>
          </a:prstGeom>
          <a:noFill/>
          <a:ln>
            <a:noFill/>
          </a:ln>
        </p:spPr>
        <p:txBody>
          <a:bodyPr spcFirstLastPara="1" wrap="square" lIns="45725" tIns="22850" rIns="45725" bIns="22850" anchor="t" anchorCtr="0">
            <a:noAutofit/>
          </a:bodyPr>
          <a:lstStyle/>
          <a:p>
            <a:pPr marL="254000" marR="0" lvl="0" indent="-254000" algn="l" rtl="0">
              <a:lnSpc>
                <a:spcPct val="100000"/>
              </a:lnSpc>
              <a:spcBef>
                <a:spcPts val="0"/>
              </a:spcBef>
              <a:spcAft>
                <a:spcPts val="0"/>
              </a:spcAft>
              <a:buClr>
                <a:srgbClr val="339966"/>
              </a:buClr>
              <a:buSzPts val="2000"/>
              <a:buFont typeface="Arial"/>
              <a:buAutoNum type="arabicPeriod"/>
            </a:pPr>
            <a:r>
              <a:rPr lang="de" sz="2000" b="0" i="0" u="none" strike="noStrike" cap="none">
                <a:solidFill>
                  <a:srgbClr val="595959"/>
                </a:solidFill>
                <a:latin typeface="Arial"/>
                <a:ea typeface="Arial"/>
                <a:cs typeface="Arial"/>
                <a:sym typeface="Arial"/>
              </a:rPr>
              <a:t>Lawfulness, fairness and transparency</a:t>
            </a:r>
            <a:endParaRPr sz="700"/>
          </a:p>
          <a:p>
            <a:pPr marL="254000" marR="0" lvl="0" indent="-254000" algn="l" rtl="0">
              <a:lnSpc>
                <a:spcPct val="100000"/>
              </a:lnSpc>
              <a:spcBef>
                <a:spcPts val="900"/>
              </a:spcBef>
              <a:spcAft>
                <a:spcPts val="0"/>
              </a:spcAft>
              <a:buClr>
                <a:srgbClr val="339966"/>
              </a:buClr>
              <a:buSzPts val="2000"/>
              <a:buFont typeface="Arial"/>
              <a:buAutoNum type="arabicPeriod"/>
            </a:pPr>
            <a:r>
              <a:rPr lang="de" sz="2000" b="0" i="0" u="none" strike="noStrike" cap="none">
                <a:solidFill>
                  <a:srgbClr val="595959"/>
                </a:solidFill>
                <a:latin typeface="Arial"/>
                <a:ea typeface="Arial"/>
                <a:cs typeface="Arial"/>
                <a:sym typeface="Arial"/>
              </a:rPr>
              <a:t>Purpose limitation</a:t>
            </a:r>
            <a:endParaRPr sz="2000" b="0" i="0" u="none" strike="noStrike" cap="none">
              <a:solidFill>
                <a:srgbClr val="595959"/>
              </a:solidFill>
              <a:latin typeface="Arial"/>
              <a:ea typeface="Arial"/>
              <a:cs typeface="Arial"/>
              <a:sym typeface="Arial"/>
            </a:endParaRPr>
          </a:p>
          <a:p>
            <a:pPr marL="254000" marR="0" lvl="0" indent="-254000" algn="l" rtl="0">
              <a:lnSpc>
                <a:spcPct val="100000"/>
              </a:lnSpc>
              <a:spcBef>
                <a:spcPts val="900"/>
              </a:spcBef>
              <a:spcAft>
                <a:spcPts val="0"/>
              </a:spcAft>
              <a:buClr>
                <a:srgbClr val="339966"/>
              </a:buClr>
              <a:buSzPts val="2000"/>
              <a:buFont typeface="Arial"/>
              <a:buAutoNum type="arabicPeriod"/>
            </a:pPr>
            <a:r>
              <a:rPr lang="de" sz="2000" b="0" i="0" u="none" strike="noStrike" cap="none">
                <a:solidFill>
                  <a:srgbClr val="595959"/>
                </a:solidFill>
                <a:latin typeface="Arial"/>
                <a:ea typeface="Arial"/>
                <a:cs typeface="Arial"/>
                <a:sym typeface="Arial"/>
              </a:rPr>
              <a:t>Data </a:t>
            </a:r>
            <a:r>
              <a:rPr lang="de" sz="2000">
                <a:solidFill>
                  <a:srgbClr val="595959"/>
                </a:solidFill>
              </a:rPr>
              <a:t>minimisation</a:t>
            </a:r>
            <a:endParaRPr sz="2000" b="0" i="0" u="none" strike="noStrike" cap="none">
              <a:solidFill>
                <a:srgbClr val="595959"/>
              </a:solidFill>
              <a:latin typeface="Arial"/>
              <a:ea typeface="Arial"/>
              <a:cs typeface="Arial"/>
              <a:sym typeface="Arial"/>
            </a:endParaRPr>
          </a:p>
          <a:p>
            <a:pPr marL="254000" marR="0" lvl="0" indent="-254000" algn="l" rtl="0">
              <a:lnSpc>
                <a:spcPct val="100000"/>
              </a:lnSpc>
              <a:spcBef>
                <a:spcPts val="900"/>
              </a:spcBef>
              <a:spcAft>
                <a:spcPts val="0"/>
              </a:spcAft>
              <a:buClr>
                <a:srgbClr val="339966"/>
              </a:buClr>
              <a:buSzPts val="2000"/>
              <a:buFont typeface="Arial"/>
              <a:buAutoNum type="arabicPeriod"/>
            </a:pPr>
            <a:r>
              <a:rPr lang="de" sz="2000" b="0" i="0" u="none" strike="noStrike" cap="none">
                <a:solidFill>
                  <a:srgbClr val="595959"/>
                </a:solidFill>
                <a:latin typeface="Arial"/>
                <a:ea typeface="Arial"/>
                <a:cs typeface="Arial"/>
                <a:sym typeface="Arial"/>
              </a:rPr>
              <a:t>Accuracy</a:t>
            </a:r>
            <a:endParaRPr sz="2000" b="0" i="0" u="none" strike="noStrike" cap="none">
              <a:solidFill>
                <a:srgbClr val="595959"/>
              </a:solidFill>
              <a:latin typeface="Arial"/>
              <a:ea typeface="Arial"/>
              <a:cs typeface="Arial"/>
              <a:sym typeface="Arial"/>
            </a:endParaRPr>
          </a:p>
          <a:p>
            <a:pPr marL="254000" marR="0" lvl="0" indent="-254000" algn="l" rtl="0">
              <a:lnSpc>
                <a:spcPct val="100000"/>
              </a:lnSpc>
              <a:spcBef>
                <a:spcPts val="900"/>
              </a:spcBef>
              <a:spcAft>
                <a:spcPts val="0"/>
              </a:spcAft>
              <a:buClr>
                <a:srgbClr val="339966"/>
              </a:buClr>
              <a:buSzPts val="2000"/>
              <a:buFont typeface="Arial"/>
              <a:buAutoNum type="arabicPeriod"/>
            </a:pPr>
            <a:r>
              <a:rPr lang="de" sz="2000" b="0" i="0" u="none" strike="noStrike" cap="none">
                <a:solidFill>
                  <a:srgbClr val="595959"/>
                </a:solidFill>
                <a:latin typeface="Arial"/>
                <a:ea typeface="Arial"/>
                <a:cs typeface="Arial"/>
                <a:sym typeface="Arial"/>
              </a:rPr>
              <a:t>Storage limitation</a:t>
            </a:r>
            <a:endParaRPr sz="2000" b="0" i="0" u="none" strike="noStrike" cap="none">
              <a:solidFill>
                <a:srgbClr val="595959"/>
              </a:solidFill>
              <a:latin typeface="Arial"/>
              <a:ea typeface="Arial"/>
              <a:cs typeface="Arial"/>
              <a:sym typeface="Arial"/>
            </a:endParaRPr>
          </a:p>
          <a:p>
            <a:pPr marL="254000" marR="0" lvl="0" indent="-254000" algn="l" rtl="0">
              <a:lnSpc>
                <a:spcPct val="100000"/>
              </a:lnSpc>
              <a:spcBef>
                <a:spcPts val="900"/>
              </a:spcBef>
              <a:spcAft>
                <a:spcPts val="0"/>
              </a:spcAft>
              <a:buClr>
                <a:srgbClr val="339966"/>
              </a:buClr>
              <a:buSzPts val="2000"/>
              <a:buFont typeface="Arial"/>
              <a:buAutoNum type="arabicPeriod"/>
            </a:pPr>
            <a:r>
              <a:rPr lang="de" sz="2000" b="0" i="0" u="none" strike="noStrike" cap="none">
                <a:solidFill>
                  <a:srgbClr val="595959"/>
                </a:solidFill>
                <a:latin typeface="Arial"/>
                <a:ea typeface="Arial"/>
                <a:cs typeface="Arial"/>
                <a:sym typeface="Arial"/>
              </a:rPr>
              <a:t>Integrity and confidentiality</a:t>
            </a:r>
            <a:endParaRPr sz="2000" b="0" i="0" u="none" strike="noStrike" cap="none">
              <a:solidFill>
                <a:srgbClr val="595959"/>
              </a:solidFill>
              <a:latin typeface="Arial"/>
              <a:ea typeface="Arial"/>
              <a:cs typeface="Arial"/>
              <a:sym typeface="Arial"/>
            </a:endParaRPr>
          </a:p>
          <a:p>
            <a:pPr marL="254000" marR="0" lvl="0" indent="-254000" algn="l" rtl="0">
              <a:lnSpc>
                <a:spcPct val="100000"/>
              </a:lnSpc>
              <a:spcBef>
                <a:spcPts val="900"/>
              </a:spcBef>
              <a:spcAft>
                <a:spcPts val="0"/>
              </a:spcAft>
              <a:buClr>
                <a:srgbClr val="339966"/>
              </a:buClr>
              <a:buSzPts val="2000"/>
              <a:buFont typeface="Arial"/>
              <a:buAutoNum type="arabicPeriod"/>
            </a:pPr>
            <a:r>
              <a:rPr lang="de" sz="2000" b="0" i="0" u="none" strike="noStrike" cap="none">
                <a:solidFill>
                  <a:srgbClr val="595959"/>
                </a:solidFill>
                <a:latin typeface="Arial"/>
                <a:ea typeface="Arial"/>
                <a:cs typeface="Arial"/>
                <a:sym typeface="Arial"/>
              </a:rPr>
              <a:t>Accountability</a:t>
            </a:r>
            <a:r>
              <a:rPr lang="de" sz="2000" b="0" i="0" u="none" strike="noStrike" cap="none" baseline="30000">
                <a:solidFill>
                  <a:srgbClr val="595959"/>
                </a:solidFill>
                <a:latin typeface="Arial"/>
                <a:ea typeface="Arial"/>
                <a:cs typeface="Arial"/>
                <a:sym typeface="Arial"/>
              </a:rPr>
              <a:t>7</a:t>
            </a:r>
            <a:endParaRPr sz="2000" b="0" i="0" u="none" strike="noStrike" cap="none" baseline="30000">
              <a:solidFill>
                <a:srgbClr val="595959"/>
              </a:solidFill>
              <a:latin typeface="Arial"/>
              <a:ea typeface="Arial"/>
              <a:cs typeface="Arial"/>
              <a:sym typeface="Arial"/>
            </a:endParaRPr>
          </a:p>
        </p:txBody>
      </p:sp>
      <p:sp>
        <p:nvSpPr>
          <p:cNvPr id="507" name="Google Shape;507;p65"/>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508" name="Google Shape;508;p65"/>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pic>
        <p:nvPicPr>
          <p:cNvPr id="509" name="Google Shape;509;p65"/>
          <p:cNvPicPr preferRelativeResize="0"/>
          <p:nvPr/>
        </p:nvPicPr>
        <p:blipFill rotWithShape="1">
          <a:blip r:embed="rId4">
            <a:alphaModFix/>
          </a:blip>
          <a:srcRect/>
          <a:stretch/>
        </p:blipFill>
        <p:spPr>
          <a:xfrm>
            <a:off x="5514863" y="1228680"/>
            <a:ext cx="3427541" cy="3427541"/>
          </a:xfrm>
          <a:prstGeom prst="rect">
            <a:avLst/>
          </a:prstGeom>
          <a:noFill/>
          <a:ln>
            <a:noFill/>
          </a:ln>
        </p:spPr>
      </p:pic>
      <p:cxnSp>
        <p:nvCxnSpPr>
          <p:cNvPr id="510" name="Google Shape;510;p65"/>
          <p:cNvCxnSpPr/>
          <p:nvPr/>
        </p:nvCxnSpPr>
        <p:spPr>
          <a:xfrm>
            <a:off x="207307" y="4871877"/>
            <a:ext cx="7134727" cy="0"/>
          </a:xfrm>
          <a:prstGeom prst="straightConnector1">
            <a:avLst/>
          </a:prstGeom>
          <a:noFill/>
          <a:ln w="9525" cap="flat" cmpd="sng">
            <a:solidFill>
              <a:srgbClr val="339966"/>
            </a:solidFill>
            <a:prstDash val="solid"/>
            <a:round/>
            <a:headEnd type="none" w="sm" len="sm"/>
            <a:tailEnd type="none" w="sm" len="sm"/>
          </a:ln>
        </p:spPr>
      </p:cxnSp>
      <p:sp>
        <p:nvSpPr>
          <p:cNvPr id="511" name="Google Shape;511;p65"/>
          <p:cNvSpPr txBox="1"/>
          <p:nvPr/>
        </p:nvSpPr>
        <p:spPr>
          <a:xfrm>
            <a:off x="207306" y="4871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7</a:t>
            </a:r>
            <a:r>
              <a:rPr lang="de" sz="900" b="0" i="1" u="none" strike="noStrike" cap="none">
                <a:solidFill>
                  <a:srgbClr val="595959"/>
                </a:solidFill>
                <a:latin typeface="Arial"/>
                <a:ea typeface="Arial"/>
                <a:cs typeface="Arial"/>
                <a:sym typeface="Arial"/>
              </a:rPr>
              <a:t> Information Commissioner‘s Office. A guide to the data protection principles</a:t>
            </a:r>
            <a:endParaRPr sz="900" b="0" i="1" u="none" strike="noStrike" cap="none">
              <a:solidFill>
                <a:srgbClr val="595959"/>
              </a:solidFill>
              <a:latin typeface="Arial"/>
              <a:ea typeface="Arial"/>
              <a:cs typeface="Arial"/>
              <a:sym typeface="Arial"/>
            </a:endParaRPr>
          </a:p>
        </p:txBody>
      </p:sp>
      <p:sp>
        <p:nvSpPr>
          <p:cNvPr id="512" name="Google Shape;512;p65"/>
          <p:cNvSpPr txBox="1"/>
          <p:nvPr/>
        </p:nvSpPr>
        <p:spPr>
          <a:xfrm>
            <a:off x="6384856" y="4312056"/>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5724939" y="0"/>
            <a:ext cx="3419061" cy="5143500"/>
          </a:xfrm>
          <a:prstGeom prst="rect">
            <a:avLst/>
          </a:prstGeom>
          <a:solidFill>
            <a:srgbClr val="339966">
              <a:alpha val="65882"/>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21" name="Google Shape;221;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2" name="Google Shape;222;p39"/>
          <p:cNvSpPr txBox="1"/>
          <p:nvPr/>
        </p:nvSpPr>
        <p:spPr>
          <a:xfrm>
            <a:off x="325706" y="730449"/>
            <a:ext cx="4211054"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01 Understanding Data Protection</a:t>
            </a:r>
            <a:endParaRPr sz="1600" b="0" i="0" u="none" strike="noStrike" cap="none">
              <a:solidFill>
                <a:srgbClr val="FFC000"/>
              </a:solidFill>
              <a:latin typeface="Gill Sans"/>
              <a:ea typeface="Gill Sans"/>
              <a:cs typeface="Gill Sans"/>
              <a:sym typeface="Gill Sans"/>
            </a:endParaRPr>
          </a:p>
        </p:txBody>
      </p:sp>
      <p:sp>
        <p:nvSpPr>
          <p:cNvPr id="223" name="Google Shape;223;p39"/>
          <p:cNvSpPr txBox="1"/>
          <p:nvPr/>
        </p:nvSpPr>
        <p:spPr>
          <a:xfrm>
            <a:off x="325706" y="1669633"/>
            <a:ext cx="4693244"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02 Importance of Data Protection </a:t>
            </a:r>
            <a:endParaRPr sz="1600" b="0" i="0" u="none" strike="noStrike" cap="none">
              <a:solidFill>
                <a:srgbClr val="FFC000"/>
              </a:solidFill>
              <a:latin typeface="Gill Sans"/>
              <a:ea typeface="Gill Sans"/>
              <a:cs typeface="Gill Sans"/>
              <a:sym typeface="Gill Sans"/>
            </a:endParaRPr>
          </a:p>
        </p:txBody>
      </p:sp>
      <p:sp>
        <p:nvSpPr>
          <p:cNvPr id="224" name="Google Shape;224;p39"/>
          <p:cNvSpPr txBox="1"/>
          <p:nvPr/>
        </p:nvSpPr>
        <p:spPr>
          <a:xfrm>
            <a:off x="325706" y="2461362"/>
            <a:ext cx="6272845"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03 EU GDPR</a:t>
            </a:r>
            <a:endParaRPr sz="1600" b="0" i="0" u="none" strike="noStrike" cap="none">
              <a:solidFill>
                <a:srgbClr val="FFC000"/>
              </a:solidFill>
              <a:latin typeface="Gill Sans"/>
              <a:ea typeface="Gill Sans"/>
              <a:cs typeface="Gill Sans"/>
              <a:sym typeface="Gill Sans"/>
            </a:endParaRPr>
          </a:p>
        </p:txBody>
      </p:sp>
      <p:sp>
        <p:nvSpPr>
          <p:cNvPr id="225" name="Google Shape;225;p39"/>
          <p:cNvSpPr txBox="1"/>
          <p:nvPr/>
        </p:nvSpPr>
        <p:spPr>
          <a:xfrm>
            <a:off x="325706" y="3341616"/>
            <a:ext cx="8834943"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04 Self-Refection Exercise</a:t>
            </a:r>
            <a:endParaRPr sz="1600" b="1" i="0" u="none" strike="noStrike" cap="none">
              <a:solidFill>
                <a:srgbClr val="FFC000"/>
              </a:solidFill>
              <a:latin typeface="Gill Sans"/>
              <a:ea typeface="Gill Sans"/>
              <a:cs typeface="Gill Sans"/>
              <a:sym typeface="Gill Sans"/>
            </a:endParaRPr>
          </a:p>
        </p:txBody>
      </p:sp>
      <p:sp>
        <p:nvSpPr>
          <p:cNvPr id="226" name="Google Shape;226;p39"/>
          <p:cNvSpPr txBox="1"/>
          <p:nvPr/>
        </p:nvSpPr>
        <p:spPr>
          <a:xfrm>
            <a:off x="549502" y="1092959"/>
            <a:ext cx="3531167" cy="507831"/>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What is Data Protection?</a:t>
            </a:r>
            <a:endParaRPr sz="700"/>
          </a:p>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What is the purpose of Data protection?</a:t>
            </a:r>
            <a:endParaRPr sz="700"/>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227" name="Google Shape;227;p39"/>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3000" b="1" i="0" u="none" strike="noStrike" cap="none">
                <a:solidFill>
                  <a:schemeClr val="lt1"/>
                </a:solidFill>
                <a:latin typeface="Gill Sans"/>
                <a:ea typeface="Gill Sans"/>
                <a:cs typeface="Gill Sans"/>
                <a:sym typeface="Gill Sans"/>
              </a:rPr>
              <a:t>TABLE OF CONTENTS</a:t>
            </a:r>
            <a:endParaRPr sz="3000" b="1" i="0" u="none" strike="noStrike" cap="none">
              <a:solidFill>
                <a:schemeClr val="lt1"/>
              </a:solidFill>
              <a:latin typeface="Gill Sans"/>
              <a:ea typeface="Gill Sans"/>
              <a:cs typeface="Gill Sans"/>
              <a:sym typeface="Gill Sans"/>
            </a:endParaRPr>
          </a:p>
        </p:txBody>
      </p:sp>
      <p:sp>
        <p:nvSpPr>
          <p:cNvPr id="228" name="Google Shape;228;p39"/>
          <p:cNvSpPr txBox="1"/>
          <p:nvPr/>
        </p:nvSpPr>
        <p:spPr>
          <a:xfrm>
            <a:off x="549502" y="2011160"/>
            <a:ext cx="3531166" cy="353943"/>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Why is Data Protection so Important?</a:t>
            </a:r>
            <a:endParaRPr sz="700"/>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229" name="Google Shape;229;p39"/>
          <p:cNvSpPr txBox="1"/>
          <p:nvPr/>
        </p:nvSpPr>
        <p:spPr>
          <a:xfrm>
            <a:off x="520417" y="2824388"/>
            <a:ext cx="3531167" cy="507832"/>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What is GDPR?</a:t>
            </a:r>
            <a:endParaRPr sz="700"/>
          </a:p>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What happens if you disclose someone‘s personal data</a:t>
            </a:r>
            <a:endParaRPr sz="700"/>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230" name="Google Shape;230;p39"/>
          <p:cNvSpPr txBox="1"/>
          <p:nvPr/>
        </p:nvSpPr>
        <p:spPr>
          <a:xfrm>
            <a:off x="520416" y="3743114"/>
            <a:ext cx="3531166" cy="353943"/>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Time for Self-Reflection!</a:t>
            </a:r>
            <a:endParaRPr sz="700"/>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The GDPR fundamental principles</a:t>
            </a:r>
            <a:endParaRPr sz="700" b="0" i="0" u="none" strike="noStrike" cap="none">
              <a:solidFill>
                <a:srgbClr val="000000"/>
              </a:solidFill>
              <a:latin typeface="Arial"/>
              <a:ea typeface="Arial"/>
              <a:cs typeface="Arial"/>
              <a:sym typeface="Arial"/>
            </a:endParaRPr>
          </a:p>
        </p:txBody>
      </p:sp>
      <p:sp>
        <p:nvSpPr>
          <p:cNvPr id="518" name="Google Shape;518;p6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19" name="Google Shape;519;p66"/>
          <p:cNvSpPr/>
          <p:nvPr/>
        </p:nvSpPr>
        <p:spPr>
          <a:xfrm>
            <a:off x="0" y="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520" name="Google Shape;520;p66"/>
          <p:cNvSpPr/>
          <p:nvPr/>
        </p:nvSpPr>
        <p:spPr>
          <a:xfrm>
            <a:off x="76200" y="76200"/>
            <a:ext cx="9144000" cy="2286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521" name="Google Shape;521;p66"/>
          <p:cNvSpPr txBox="1"/>
          <p:nvPr/>
        </p:nvSpPr>
        <p:spPr>
          <a:xfrm>
            <a:off x="2382252" y="3975681"/>
            <a:ext cx="4379495" cy="53860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Watch the video to learn more about the seven fundamental priciples of GDPR</a:t>
            </a:r>
            <a:endParaRPr sz="1600" b="0" i="0" u="none" strike="noStrike" cap="none">
              <a:solidFill>
                <a:srgbClr val="595959"/>
              </a:solidFill>
              <a:latin typeface="Arial"/>
              <a:ea typeface="Arial"/>
              <a:cs typeface="Arial"/>
              <a:sym typeface="Arial"/>
            </a:endParaRPr>
          </a:p>
        </p:txBody>
      </p:sp>
      <p:pic>
        <p:nvPicPr>
          <p:cNvPr id="522" name="Google Shape;522;p66" descr="Want GDPR compliance for your organisation? Keepabl's Privacy Management Software gets you there fast. Try for free: https://privacykitchen.tv/getdemo&#10;&#10;What are GDPR’s 7 Principles? And how do they drive your compliance?&#10;&#10;It’s something that anyone processing personal data needs to know, as a breach of GDPR's Principles opens you up to the highest possible fine under GDPR – a whopping 4% of global turnover, or €20million/£17.5million depending on your GDPR.&#10;&#10;Our latest Privacy Kitchen goes back to first principles (excuse the pun!), giving a concise overview in just one minute per Principle.&#10;&#10;Make sure you stick around for the bonus tip for a bit of expert advice on creating your Privacy Framework.&#10;&#10;Want more top tips on how to operationalise Privacy at your organisation? Sign up to the Keepabl monthly newsletter: https://privacykitchen.tv/newsletter&#10;&#10;&#10;Links:&#10;&#10;GDPR&#10;https://eur-lex.europa.eu/eli/reg/2016/679/oj&#10;&#10;UK ICO on GDPR’s Principles&#10;https://ico.org.uk/for-organisations/guide-to-data-protection/guide-to-the-general-data-protection-regulation-gdpr/principles/&#10;&#10;Convention 108&#10;https://www.coe.int/en/web/conventions/full-list/-/conventions/treaty/108/signatures?module=treaty-detail&amp;treatynum=108" title="What are the 7 principles of GDPR?">
            <a:hlinkClick r:id="rId4"/>
          </p:cNvPr>
          <p:cNvPicPr preferRelativeResize="0"/>
          <p:nvPr/>
        </p:nvPicPr>
        <p:blipFill>
          <a:blip r:embed="rId5">
            <a:alphaModFix/>
          </a:blip>
          <a:stretch>
            <a:fillRect/>
          </a:stretch>
        </p:blipFill>
        <p:spPr>
          <a:xfrm>
            <a:off x="2680037" y="1299450"/>
            <a:ext cx="3783925" cy="212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10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The GDPR fundamental principles</a:t>
            </a:r>
            <a:endParaRPr sz="700" b="0" i="0" u="none" strike="noStrike" cap="none">
              <a:solidFill>
                <a:srgbClr val="000000"/>
              </a:solidFill>
              <a:latin typeface="Arial"/>
              <a:ea typeface="Arial"/>
              <a:cs typeface="Arial"/>
              <a:sym typeface="Arial"/>
            </a:endParaRPr>
          </a:p>
        </p:txBody>
      </p:sp>
      <p:sp>
        <p:nvSpPr>
          <p:cNvPr id="528" name="Google Shape;528;p6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29" name="Google Shape;529;p67"/>
          <p:cNvSpPr/>
          <p:nvPr/>
        </p:nvSpPr>
        <p:spPr>
          <a:xfrm>
            <a:off x="727745" y="2193235"/>
            <a:ext cx="7797130" cy="1431161"/>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3000" b="0" i="0" u="none" strike="noStrike" cap="none">
                <a:solidFill>
                  <a:srgbClr val="595959"/>
                </a:solidFill>
                <a:latin typeface="Arial"/>
                <a:ea typeface="Arial"/>
                <a:cs typeface="Arial"/>
                <a:sym typeface="Arial"/>
              </a:rPr>
              <a:t>Always have the principles at the back of your mind when you are working with personal data!</a:t>
            </a:r>
            <a:endParaRPr sz="3000" b="0" i="0" u="none" strike="noStrike" cap="none">
              <a:solidFill>
                <a:srgbClr val="595959"/>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33"/>
        <p:cNvGrpSpPr/>
        <p:nvPr/>
      </p:nvGrpSpPr>
      <p:grpSpPr>
        <a:xfrm>
          <a:off x="0" y="0"/>
          <a:ext cx="0" cy="0"/>
          <a:chOff x="0" y="0"/>
          <a:chExt cx="0" cy="0"/>
        </a:xfrm>
      </p:grpSpPr>
      <p:grpSp>
        <p:nvGrpSpPr>
          <p:cNvPr id="534" name="Google Shape;534;p68"/>
          <p:cNvGrpSpPr/>
          <p:nvPr/>
        </p:nvGrpSpPr>
        <p:grpSpPr>
          <a:xfrm>
            <a:off x="0" y="749145"/>
            <a:ext cx="9144000" cy="4394356"/>
            <a:chOff x="0" y="-38100"/>
            <a:chExt cx="4816593" cy="2314722"/>
          </a:xfrm>
        </p:grpSpPr>
        <p:sp>
          <p:nvSpPr>
            <p:cNvPr id="535" name="Google Shape;535;p6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36" name="Google Shape;536;p6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r>
                <a:rPr lang="de"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grpSp>
      <p:sp>
        <p:nvSpPr>
          <p:cNvPr id="537" name="Google Shape;537;p6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38" name="Google Shape;538;p68"/>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EU GDPR</a:t>
            </a:r>
            <a:endParaRPr sz="700" b="0" i="0" u="none" strike="noStrike" cap="none">
              <a:solidFill>
                <a:srgbClr val="000000"/>
              </a:solidFill>
              <a:latin typeface="Arial"/>
              <a:ea typeface="Arial"/>
              <a:cs typeface="Arial"/>
              <a:sym typeface="Arial"/>
            </a:endParaRPr>
          </a:p>
        </p:txBody>
      </p:sp>
      <p:sp>
        <p:nvSpPr>
          <p:cNvPr id="539" name="Google Shape;539;p68"/>
          <p:cNvSpPr txBox="1"/>
          <p:nvPr/>
        </p:nvSpPr>
        <p:spPr>
          <a:xfrm>
            <a:off x="514351" y="2036075"/>
            <a:ext cx="5791200" cy="189282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4000" b="1" i="0" u="none" strike="noStrike" cap="none">
                <a:solidFill>
                  <a:srgbClr val="3F3F3F"/>
                </a:solidFill>
                <a:latin typeface="Arial"/>
                <a:ea typeface="Arial"/>
                <a:cs typeface="Arial"/>
                <a:sym typeface="Arial"/>
              </a:rPr>
              <a:t>What happens if you disclose someone‘s personal data</a:t>
            </a:r>
            <a:endParaRPr sz="4000" b="1" i="0" u="none" strike="noStrike" cap="none">
              <a:solidFill>
                <a:srgbClr val="3F3F3F"/>
              </a:solidFill>
              <a:latin typeface="Arial"/>
              <a:ea typeface="Arial"/>
              <a:cs typeface="Arial"/>
              <a:sym typeface="Arial"/>
            </a:endParaRPr>
          </a:p>
        </p:txBody>
      </p:sp>
      <p:sp>
        <p:nvSpPr>
          <p:cNvPr id="540" name="Google Shape;540;p68"/>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Data Breach</a:t>
            </a:r>
            <a:endParaRPr sz="700" b="0" i="0" u="none" strike="noStrike" cap="none">
              <a:solidFill>
                <a:srgbClr val="000000"/>
              </a:solidFill>
              <a:latin typeface="Arial"/>
              <a:ea typeface="Arial"/>
              <a:cs typeface="Arial"/>
              <a:sym typeface="Arial"/>
            </a:endParaRPr>
          </a:p>
        </p:txBody>
      </p:sp>
      <p:sp>
        <p:nvSpPr>
          <p:cNvPr id="546" name="Google Shape;546;p6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547" name="Google Shape;547;p69"/>
          <p:cNvPicPr preferRelativeResize="0"/>
          <p:nvPr/>
        </p:nvPicPr>
        <p:blipFill rotWithShape="1">
          <a:blip r:embed="rId4">
            <a:alphaModFix/>
          </a:blip>
          <a:srcRect l="7748" t="10672" r="7562" b="12703"/>
          <a:stretch/>
        </p:blipFill>
        <p:spPr>
          <a:xfrm>
            <a:off x="6113386" y="2855866"/>
            <a:ext cx="2526632" cy="2286001"/>
          </a:xfrm>
          <a:prstGeom prst="rect">
            <a:avLst/>
          </a:prstGeom>
          <a:noFill/>
          <a:ln>
            <a:noFill/>
          </a:ln>
        </p:spPr>
      </p:pic>
      <p:sp>
        <p:nvSpPr>
          <p:cNvPr id="548" name="Google Shape;548;p69"/>
          <p:cNvSpPr txBox="1"/>
          <p:nvPr/>
        </p:nvSpPr>
        <p:spPr>
          <a:xfrm>
            <a:off x="769942" y="1774600"/>
            <a:ext cx="6749716" cy="1738938"/>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200" b="1" i="0" u="none" strike="noStrike" cap="none">
                <a:solidFill>
                  <a:srgbClr val="595959"/>
                </a:solidFill>
                <a:latin typeface="Arial"/>
                <a:ea typeface="Arial"/>
                <a:cs typeface="Arial"/>
                <a:sym typeface="Arial"/>
              </a:rPr>
              <a:t>Unauthorised access or exposure of sensitive information</a:t>
            </a:r>
            <a:r>
              <a:rPr lang="de" sz="2200" b="0" i="0" u="none" strike="noStrike" cap="none">
                <a:solidFill>
                  <a:srgbClr val="595959"/>
                </a:solidFill>
                <a:latin typeface="Arial"/>
                <a:ea typeface="Arial"/>
                <a:cs typeface="Arial"/>
                <a:sym typeface="Arial"/>
              </a:rPr>
              <a:t>, often resulting from cyberattacks, human error, or malicious activities, posing risks to individuals and organisations is called</a:t>
            </a:r>
            <a:endParaRPr sz="700"/>
          </a:p>
          <a:p>
            <a:pPr marL="0" marR="0" lvl="0" indent="0" algn="ctr" rtl="0">
              <a:lnSpc>
                <a:spcPct val="100000"/>
              </a:lnSpc>
              <a:spcBef>
                <a:spcPts val="0"/>
              </a:spcBef>
              <a:spcAft>
                <a:spcPts val="0"/>
              </a:spcAft>
              <a:buNone/>
            </a:pPr>
            <a:r>
              <a:rPr lang="de" sz="2200" b="1" i="0" u="none" strike="noStrike" cap="none">
                <a:solidFill>
                  <a:srgbClr val="339966"/>
                </a:solidFill>
                <a:latin typeface="Arial"/>
                <a:ea typeface="Arial"/>
                <a:cs typeface="Arial"/>
                <a:sym typeface="Arial"/>
              </a:rPr>
              <a:t>data breach.</a:t>
            </a:r>
            <a:r>
              <a:rPr lang="de" sz="2200" b="0" i="0" u="none" strike="noStrike" cap="none" baseline="30000">
                <a:solidFill>
                  <a:srgbClr val="595959"/>
                </a:solidFill>
                <a:latin typeface="Arial"/>
                <a:ea typeface="Arial"/>
                <a:cs typeface="Arial"/>
                <a:sym typeface="Arial"/>
              </a:rPr>
              <a:t>1</a:t>
            </a:r>
            <a:endParaRPr sz="2200" b="0" i="0" u="none" strike="noStrike" cap="none" baseline="30000">
              <a:solidFill>
                <a:srgbClr val="595959"/>
              </a:solidFill>
              <a:latin typeface="Arial"/>
              <a:ea typeface="Arial"/>
              <a:cs typeface="Arial"/>
              <a:sym typeface="Arial"/>
            </a:endParaRPr>
          </a:p>
        </p:txBody>
      </p:sp>
      <p:cxnSp>
        <p:nvCxnSpPr>
          <p:cNvPr id="549" name="Google Shape;549;p69"/>
          <p:cNvCxnSpPr/>
          <p:nvPr/>
        </p:nvCxnSpPr>
        <p:spPr>
          <a:xfrm>
            <a:off x="207308" y="4871877"/>
            <a:ext cx="5308121" cy="0"/>
          </a:xfrm>
          <a:prstGeom prst="straightConnector1">
            <a:avLst/>
          </a:prstGeom>
          <a:noFill/>
          <a:ln w="9525" cap="flat" cmpd="sng">
            <a:solidFill>
              <a:srgbClr val="339966"/>
            </a:solidFill>
            <a:prstDash val="solid"/>
            <a:round/>
            <a:headEnd type="none" w="sm" len="sm"/>
            <a:tailEnd type="none" w="sm" len="sm"/>
          </a:ln>
        </p:spPr>
      </p:cxnSp>
      <p:sp>
        <p:nvSpPr>
          <p:cNvPr id="550" name="Google Shape;550;p69"/>
          <p:cNvSpPr txBox="1"/>
          <p:nvPr/>
        </p:nvSpPr>
        <p:spPr>
          <a:xfrm>
            <a:off x="207306" y="4871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8</a:t>
            </a:r>
            <a:r>
              <a:rPr lang="de" sz="900" b="0" i="1" u="none" strike="noStrike" cap="none">
                <a:solidFill>
                  <a:srgbClr val="595959"/>
                </a:solidFill>
                <a:latin typeface="Arial"/>
                <a:ea typeface="Arial"/>
                <a:cs typeface="Arial"/>
                <a:sym typeface="Arial"/>
              </a:rPr>
              <a:t> European Commission. What is a data breach what do we have to do in case of a data breach?</a:t>
            </a:r>
            <a:endParaRPr sz="900" b="0" i="1" u="none" strike="noStrike" cap="none">
              <a:solidFill>
                <a:srgbClr val="595959"/>
              </a:solidFill>
              <a:latin typeface="Arial"/>
              <a:ea typeface="Arial"/>
              <a:cs typeface="Arial"/>
              <a:sym typeface="Arial"/>
            </a:endParaRPr>
          </a:p>
        </p:txBody>
      </p:sp>
      <p:sp>
        <p:nvSpPr>
          <p:cNvPr id="551" name="Google Shape;551;p69"/>
          <p:cNvSpPr txBox="1"/>
          <p:nvPr/>
        </p:nvSpPr>
        <p:spPr>
          <a:xfrm>
            <a:off x="7843736" y="4964210"/>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Data Breach</a:t>
            </a:r>
            <a:endParaRPr sz="700" b="0" i="0" u="none" strike="noStrike" cap="none">
              <a:solidFill>
                <a:srgbClr val="000000"/>
              </a:solidFill>
              <a:latin typeface="Arial"/>
              <a:ea typeface="Arial"/>
              <a:cs typeface="Arial"/>
              <a:sym typeface="Arial"/>
            </a:endParaRPr>
          </a:p>
        </p:txBody>
      </p:sp>
      <p:sp>
        <p:nvSpPr>
          <p:cNvPr id="557" name="Google Shape;557;p7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58" name="Google Shape;558;p70"/>
          <p:cNvSpPr txBox="1"/>
          <p:nvPr/>
        </p:nvSpPr>
        <p:spPr>
          <a:xfrm>
            <a:off x="1387301" y="1588342"/>
            <a:ext cx="5731565" cy="2446824"/>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700" b="1" i="0" u="none" strike="noStrike" cap="none">
                <a:solidFill>
                  <a:srgbClr val="FFC000"/>
                </a:solidFill>
                <a:latin typeface="Arial"/>
                <a:ea typeface="Arial"/>
                <a:cs typeface="Arial"/>
                <a:sym typeface="Arial"/>
              </a:rPr>
              <a:t>Importance of Prompt Action</a:t>
            </a:r>
            <a:endParaRPr sz="700"/>
          </a:p>
          <a:p>
            <a:pPr marL="0" marR="0" lvl="0" indent="0" algn="ctr" rtl="0">
              <a:lnSpc>
                <a:spcPct val="100000"/>
              </a:lnSpc>
              <a:spcBef>
                <a:spcPts val="0"/>
              </a:spcBef>
              <a:spcAft>
                <a:spcPts val="0"/>
              </a:spcAft>
              <a:buNone/>
            </a:pPr>
            <a:endParaRPr sz="24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endParaRPr sz="2400" b="0" i="0" u="none" strike="noStrike" cap="none">
              <a:solidFill>
                <a:srgbClr val="595959"/>
              </a:solidFill>
              <a:latin typeface="Arial"/>
              <a:ea typeface="Arial"/>
              <a:cs typeface="Arial"/>
              <a:sym typeface="Arial"/>
            </a:endParaRPr>
          </a:p>
          <a:p>
            <a:pPr marL="0" marR="0" lvl="1" indent="0" algn="ctr" rtl="0">
              <a:lnSpc>
                <a:spcPct val="100000"/>
              </a:lnSpc>
              <a:spcBef>
                <a:spcPts val="0"/>
              </a:spcBef>
              <a:spcAft>
                <a:spcPts val="0"/>
              </a:spcAft>
              <a:buNone/>
            </a:pPr>
            <a:r>
              <a:rPr lang="de" sz="2700" b="0" i="0" u="none" strike="noStrike" cap="none">
                <a:solidFill>
                  <a:srgbClr val="595959"/>
                </a:solidFill>
                <a:latin typeface="Arial"/>
                <a:ea typeface="Arial"/>
                <a:cs typeface="Arial"/>
                <a:sym typeface="Arial"/>
              </a:rPr>
              <a:t>Rapid response is crucial to minimise potential harm and comply with legal obligations!</a:t>
            </a:r>
            <a:endParaRPr sz="2700" b="0" i="0" u="none" strike="noStrike" cap="none">
              <a:solidFill>
                <a:srgbClr val="595959"/>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Data Breach</a:t>
            </a:r>
            <a:endParaRPr sz="700" b="0" i="0" u="none" strike="noStrike" cap="none">
              <a:solidFill>
                <a:srgbClr val="000000"/>
              </a:solidFill>
              <a:latin typeface="Arial"/>
              <a:ea typeface="Arial"/>
              <a:cs typeface="Arial"/>
              <a:sym typeface="Arial"/>
            </a:endParaRPr>
          </a:p>
        </p:txBody>
      </p:sp>
      <p:sp>
        <p:nvSpPr>
          <p:cNvPr id="564" name="Google Shape;564;p7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65" name="Google Shape;565;p71"/>
          <p:cNvSpPr txBox="1"/>
          <p:nvPr/>
        </p:nvSpPr>
        <p:spPr>
          <a:xfrm>
            <a:off x="1667603" y="1337642"/>
            <a:ext cx="5731566" cy="41549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400" b="1" i="0" u="none" strike="noStrike" cap="none">
                <a:solidFill>
                  <a:srgbClr val="FFC000"/>
                </a:solidFill>
                <a:latin typeface="Arial"/>
                <a:ea typeface="Arial"/>
                <a:cs typeface="Arial"/>
                <a:sym typeface="Arial"/>
              </a:rPr>
              <a:t>What to do in case of a data breach?</a:t>
            </a:r>
            <a:endParaRPr sz="2400" b="0" i="0" u="none" strike="noStrike" cap="none">
              <a:solidFill>
                <a:srgbClr val="FFC000"/>
              </a:solidFill>
              <a:latin typeface="Arial"/>
              <a:ea typeface="Arial"/>
              <a:cs typeface="Arial"/>
              <a:sym typeface="Arial"/>
            </a:endParaRPr>
          </a:p>
        </p:txBody>
      </p:sp>
      <p:sp>
        <p:nvSpPr>
          <p:cNvPr id="566" name="Google Shape;566;p71"/>
          <p:cNvSpPr/>
          <p:nvPr/>
        </p:nvSpPr>
        <p:spPr>
          <a:xfrm>
            <a:off x="460140" y="2117558"/>
            <a:ext cx="8482263" cy="2539157"/>
          </a:xfrm>
          <a:prstGeom prst="rect">
            <a:avLst/>
          </a:prstGeom>
          <a:noFill/>
          <a:ln>
            <a:noFill/>
          </a:ln>
        </p:spPr>
        <p:txBody>
          <a:bodyPr spcFirstLastPara="1" wrap="square" lIns="45725" tIns="22850" rIns="45725" bIns="22850" anchor="t" anchorCtr="0">
            <a:noAutofit/>
          </a:bodyPr>
          <a:lstStyle/>
          <a:p>
            <a:pPr marL="0" marR="0" lvl="0" indent="-114300" algn="l" rtl="0">
              <a:lnSpc>
                <a:spcPct val="100000"/>
              </a:lnSpc>
              <a:spcBef>
                <a:spcPts val="0"/>
              </a:spcBef>
              <a:spcAft>
                <a:spcPts val="0"/>
              </a:spcAft>
              <a:buClr>
                <a:srgbClr val="000000"/>
              </a:buClr>
              <a:buSzPts val="1800"/>
              <a:buFont typeface="Arial"/>
              <a:buAutoNum type="arabicPeriod"/>
            </a:pPr>
            <a:r>
              <a:rPr lang="de" sz="1800" b="1" i="0" u="none" strike="noStrike" cap="none">
                <a:solidFill>
                  <a:srgbClr val="374151"/>
                </a:solidFill>
                <a:latin typeface="Arial"/>
                <a:ea typeface="Arial"/>
                <a:cs typeface="Arial"/>
                <a:sym typeface="Arial"/>
              </a:rPr>
              <a:t> Isolate and Contain:</a:t>
            </a:r>
            <a:endParaRPr sz="1800" b="0" i="0" u="none" strike="noStrike" cap="none">
              <a:solidFill>
                <a:srgbClr val="374151"/>
              </a:solidFill>
              <a:latin typeface="Arial"/>
              <a:ea typeface="Arial"/>
              <a:cs typeface="Arial"/>
              <a:sym typeface="Arial"/>
            </a:endParaRPr>
          </a:p>
          <a:p>
            <a:pPr marL="228600" marR="0" lvl="1" indent="0" algn="l" rtl="0">
              <a:lnSpc>
                <a:spcPct val="100000"/>
              </a:lnSpc>
              <a:spcBef>
                <a:spcPts val="0"/>
              </a:spcBef>
              <a:spcAft>
                <a:spcPts val="0"/>
              </a:spcAft>
              <a:buNone/>
            </a:pPr>
            <a:r>
              <a:rPr lang="de" sz="1800" b="0" i="0" u="none" strike="noStrike" cap="none">
                <a:solidFill>
                  <a:srgbClr val="374151"/>
                </a:solidFill>
                <a:latin typeface="Arial"/>
                <a:ea typeface="Arial"/>
                <a:cs typeface="Arial"/>
                <a:sym typeface="Arial"/>
              </a:rPr>
              <a:t>Identify the source of the breach and isolate affected systems.</a:t>
            </a:r>
            <a:endParaRPr sz="700"/>
          </a:p>
          <a:p>
            <a:pPr marL="368300" marR="0" lvl="1" indent="-25400" algn="l" rtl="0">
              <a:lnSpc>
                <a:spcPct val="100000"/>
              </a:lnSpc>
              <a:spcBef>
                <a:spcPts val="0"/>
              </a:spcBef>
              <a:spcAft>
                <a:spcPts val="0"/>
              </a:spcAft>
              <a:buClr>
                <a:srgbClr val="000000"/>
              </a:buClr>
              <a:buSzPts val="1800"/>
              <a:buFont typeface="Arial"/>
              <a:buNone/>
            </a:pPr>
            <a:endParaRPr sz="1800" b="0" i="0" u="none" strike="noStrike" cap="none">
              <a:solidFill>
                <a:srgbClr val="374151"/>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AutoNum type="arabicPeriod"/>
            </a:pPr>
            <a:r>
              <a:rPr lang="de" sz="1800" b="1" i="0" u="none" strike="noStrike" cap="none">
                <a:solidFill>
                  <a:srgbClr val="374151"/>
                </a:solidFill>
                <a:latin typeface="Arial"/>
                <a:ea typeface="Arial"/>
                <a:cs typeface="Arial"/>
                <a:sym typeface="Arial"/>
              </a:rPr>
              <a:t> Assess the Impact:</a:t>
            </a:r>
            <a:endParaRPr sz="1800" b="0" i="0" u="none" strike="noStrike" cap="none">
              <a:solidFill>
                <a:srgbClr val="374151"/>
              </a:solidFill>
              <a:latin typeface="Arial"/>
              <a:ea typeface="Arial"/>
              <a:cs typeface="Arial"/>
              <a:sym typeface="Arial"/>
            </a:endParaRPr>
          </a:p>
          <a:p>
            <a:pPr marL="228600" marR="0" lvl="1" indent="0" algn="l" rtl="0">
              <a:lnSpc>
                <a:spcPct val="100000"/>
              </a:lnSpc>
              <a:spcBef>
                <a:spcPts val="0"/>
              </a:spcBef>
              <a:spcAft>
                <a:spcPts val="0"/>
              </a:spcAft>
              <a:buNone/>
            </a:pPr>
            <a:r>
              <a:rPr lang="de" sz="1800" b="0" i="0" u="none" strike="noStrike" cap="none">
                <a:solidFill>
                  <a:srgbClr val="374151"/>
                </a:solidFill>
                <a:latin typeface="Arial"/>
                <a:ea typeface="Arial"/>
                <a:cs typeface="Arial"/>
                <a:sym typeface="Arial"/>
              </a:rPr>
              <a:t>Evaluate the scope and severity of the breach. </a:t>
            </a:r>
            <a:endParaRPr sz="700"/>
          </a:p>
          <a:p>
            <a:pPr marL="368300" marR="0" lvl="1" indent="-25400" algn="l" rtl="0">
              <a:lnSpc>
                <a:spcPct val="100000"/>
              </a:lnSpc>
              <a:spcBef>
                <a:spcPts val="0"/>
              </a:spcBef>
              <a:spcAft>
                <a:spcPts val="0"/>
              </a:spcAft>
              <a:buClr>
                <a:srgbClr val="000000"/>
              </a:buClr>
              <a:buSzPts val="1800"/>
              <a:buFont typeface="Arial"/>
              <a:buNone/>
            </a:pPr>
            <a:endParaRPr sz="1800" b="0" i="0" u="none" strike="noStrike" cap="none">
              <a:solidFill>
                <a:srgbClr val="374151"/>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AutoNum type="arabicPeriod"/>
            </a:pPr>
            <a:r>
              <a:rPr lang="de" sz="1800" b="1" i="0" u="none" strike="noStrike" cap="none">
                <a:solidFill>
                  <a:srgbClr val="374151"/>
                </a:solidFill>
                <a:latin typeface="Arial"/>
                <a:ea typeface="Arial"/>
                <a:cs typeface="Arial"/>
                <a:sym typeface="Arial"/>
              </a:rPr>
              <a:t> Notify Relevant Parties:</a:t>
            </a:r>
            <a:endParaRPr sz="1800" b="0" i="0" u="none" strike="noStrike" cap="none">
              <a:solidFill>
                <a:srgbClr val="374151"/>
              </a:solidFill>
              <a:latin typeface="Arial"/>
              <a:ea typeface="Arial"/>
              <a:cs typeface="Arial"/>
              <a:sym typeface="Arial"/>
            </a:endParaRPr>
          </a:p>
          <a:p>
            <a:pPr marL="228600" marR="0" lvl="1" indent="0" algn="l" rtl="0">
              <a:lnSpc>
                <a:spcPct val="100000"/>
              </a:lnSpc>
              <a:spcBef>
                <a:spcPts val="0"/>
              </a:spcBef>
              <a:spcAft>
                <a:spcPts val="0"/>
              </a:spcAft>
              <a:buNone/>
            </a:pPr>
            <a:r>
              <a:rPr lang="de" sz="1800" b="0" i="0" u="none" strike="noStrike" cap="none">
                <a:solidFill>
                  <a:srgbClr val="374151"/>
                </a:solidFill>
                <a:latin typeface="Arial"/>
                <a:ea typeface="Arial"/>
                <a:cs typeface="Arial"/>
                <a:sym typeface="Arial"/>
              </a:rPr>
              <a:t>Report the breach to supervisors and </a:t>
            </a:r>
            <a:r>
              <a:rPr lang="de" sz="1800" b="1" i="0" u="none" strike="noStrike" cap="none">
                <a:solidFill>
                  <a:srgbClr val="339966"/>
                </a:solidFill>
                <a:latin typeface="Arial"/>
                <a:ea typeface="Arial"/>
                <a:cs typeface="Arial"/>
                <a:sym typeface="Arial"/>
              </a:rPr>
              <a:t>Data Protection Officer (DOP), </a:t>
            </a:r>
            <a:r>
              <a:rPr lang="de" sz="1800" b="0" i="0" u="none" strike="noStrike" cap="none">
                <a:solidFill>
                  <a:srgbClr val="374151"/>
                </a:solidFill>
                <a:latin typeface="Arial"/>
                <a:ea typeface="Arial"/>
                <a:cs typeface="Arial"/>
                <a:sym typeface="Arial"/>
              </a:rPr>
              <a:t>IT support, and other relevant authorities as necessary.</a:t>
            </a:r>
            <a:endParaRPr sz="7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Data Protection Officer (DPO)</a:t>
            </a:r>
            <a:endParaRPr sz="700" b="0" i="0" u="none" strike="noStrike" cap="none">
              <a:solidFill>
                <a:srgbClr val="000000"/>
              </a:solidFill>
              <a:latin typeface="Arial"/>
              <a:ea typeface="Arial"/>
              <a:cs typeface="Arial"/>
              <a:sym typeface="Arial"/>
            </a:endParaRPr>
          </a:p>
        </p:txBody>
      </p:sp>
      <p:sp>
        <p:nvSpPr>
          <p:cNvPr id="572" name="Google Shape;572;p7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73" name="Google Shape;573;p72"/>
          <p:cNvSpPr/>
          <p:nvPr/>
        </p:nvSpPr>
        <p:spPr>
          <a:xfrm>
            <a:off x="3826041" y="1888958"/>
            <a:ext cx="4845719" cy="2262157"/>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The </a:t>
            </a:r>
            <a:r>
              <a:rPr lang="de" sz="1800" b="1" i="0" u="none" strike="noStrike" cap="none">
                <a:solidFill>
                  <a:srgbClr val="339966"/>
                </a:solidFill>
                <a:latin typeface="Arial"/>
                <a:ea typeface="Arial"/>
                <a:cs typeface="Arial"/>
                <a:sym typeface="Arial"/>
              </a:rPr>
              <a:t>Data Protection Officer (DPO) </a:t>
            </a:r>
            <a:r>
              <a:rPr lang="de" sz="1800" b="0" i="0" u="none" strike="noStrike" cap="none">
                <a:solidFill>
                  <a:srgbClr val="595959"/>
                </a:solidFill>
                <a:latin typeface="Arial"/>
                <a:ea typeface="Arial"/>
                <a:cs typeface="Arial"/>
                <a:sym typeface="Arial"/>
              </a:rPr>
              <a:t>is responsible for ensuring an organisation's compliance with data protection laws, advising on privacy matters, conducting impact assessments, serving as a point of contact for regulatory authorities, and promoting a culture of data protection through training and awareness initiatives.</a:t>
            </a:r>
            <a:endParaRPr sz="700"/>
          </a:p>
        </p:txBody>
      </p:sp>
      <p:pic>
        <p:nvPicPr>
          <p:cNvPr id="574" name="Google Shape;574;p72"/>
          <p:cNvPicPr preferRelativeResize="0"/>
          <p:nvPr/>
        </p:nvPicPr>
        <p:blipFill rotWithShape="1">
          <a:blip r:embed="rId4">
            <a:alphaModFix/>
          </a:blip>
          <a:srcRect/>
          <a:stretch/>
        </p:blipFill>
        <p:spPr>
          <a:xfrm>
            <a:off x="207306" y="1304033"/>
            <a:ext cx="3432008" cy="3432008"/>
          </a:xfrm>
          <a:prstGeom prst="rect">
            <a:avLst/>
          </a:prstGeom>
          <a:noFill/>
          <a:ln>
            <a:noFill/>
          </a:ln>
        </p:spPr>
      </p:pic>
      <p:cxnSp>
        <p:nvCxnSpPr>
          <p:cNvPr id="575" name="Google Shape;575;p72"/>
          <p:cNvCxnSpPr/>
          <p:nvPr/>
        </p:nvCxnSpPr>
        <p:spPr>
          <a:xfrm>
            <a:off x="207307" y="4871877"/>
            <a:ext cx="7134727" cy="0"/>
          </a:xfrm>
          <a:prstGeom prst="straightConnector1">
            <a:avLst/>
          </a:prstGeom>
          <a:noFill/>
          <a:ln w="9525" cap="flat" cmpd="sng">
            <a:solidFill>
              <a:srgbClr val="339966"/>
            </a:solidFill>
            <a:prstDash val="solid"/>
            <a:round/>
            <a:headEnd type="none" w="sm" len="sm"/>
            <a:tailEnd type="none" w="sm" len="sm"/>
          </a:ln>
        </p:spPr>
      </p:cxnSp>
      <p:sp>
        <p:nvSpPr>
          <p:cNvPr id="576" name="Google Shape;576;p72"/>
          <p:cNvSpPr txBox="1"/>
          <p:nvPr/>
        </p:nvSpPr>
        <p:spPr>
          <a:xfrm>
            <a:off x="207306" y="4871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8</a:t>
            </a:r>
            <a:r>
              <a:rPr lang="de" sz="900" b="0" i="1" u="none" strike="noStrike" cap="none">
                <a:solidFill>
                  <a:srgbClr val="595959"/>
                </a:solidFill>
                <a:latin typeface="Arial"/>
                <a:ea typeface="Arial"/>
                <a:cs typeface="Arial"/>
                <a:sym typeface="Arial"/>
              </a:rPr>
              <a:t> EUROPEAN DATA PROTECTION SUPERVISOR. Data Protection Officer (DPO)</a:t>
            </a:r>
            <a:endParaRPr sz="900" b="0" i="1" u="none" strike="noStrike" cap="none">
              <a:solidFill>
                <a:srgbClr val="595959"/>
              </a:solidFill>
              <a:latin typeface="Arial"/>
              <a:ea typeface="Arial"/>
              <a:cs typeface="Arial"/>
              <a:sym typeface="Arial"/>
            </a:endParaRPr>
          </a:p>
        </p:txBody>
      </p:sp>
      <p:sp>
        <p:nvSpPr>
          <p:cNvPr id="577" name="Google Shape;577;p72"/>
          <p:cNvSpPr txBox="1"/>
          <p:nvPr/>
        </p:nvSpPr>
        <p:spPr>
          <a:xfrm>
            <a:off x="1009865" y="4611152"/>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Data Protection Officer (DOP)</a:t>
            </a:r>
            <a:endParaRPr sz="700" b="0" i="0" u="none" strike="noStrike" cap="none">
              <a:solidFill>
                <a:srgbClr val="000000"/>
              </a:solidFill>
              <a:latin typeface="Arial"/>
              <a:ea typeface="Arial"/>
              <a:cs typeface="Arial"/>
              <a:sym typeface="Arial"/>
            </a:endParaRPr>
          </a:p>
        </p:txBody>
      </p:sp>
      <p:sp>
        <p:nvSpPr>
          <p:cNvPr id="583" name="Google Shape;583;p7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84" name="Google Shape;584;p73"/>
          <p:cNvSpPr txBox="1"/>
          <p:nvPr/>
        </p:nvSpPr>
        <p:spPr>
          <a:xfrm>
            <a:off x="1617113" y="1516153"/>
            <a:ext cx="5731566" cy="415498"/>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2400" b="1" i="0" u="none" strike="noStrike" cap="none">
                <a:solidFill>
                  <a:srgbClr val="FFC000"/>
                </a:solidFill>
                <a:latin typeface="Arial"/>
                <a:ea typeface="Arial"/>
                <a:cs typeface="Arial"/>
                <a:sym typeface="Arial"/>
              </a:rPr>
              <a:t>How can they help you?</a:t>
            </a:r>
            <a:endParaRPr sz="2400" b="1" i="0" u="none" strike="noStrike" cap="none">
              <a:solidFill>
                <a:srgbClr val="FFC000"/>
              </a:solidFill>
              <a:latin typeface="Arial"/>
              <a:ea typeface="Arial"/>
              <a:cs typeface="Arial"/>
              <a:sym typeface="Arial"/>
            </a:endParaRPr>
          </a:p>
        </p:txBody>
      </p:sp>
      <p:sp>
        <p:nvSpPr>
          <p:cNvPr id="585" name="Google Shape;585;p73"/>
          <p:cNvSpPr/>
          <p:nvPr/>
        </p:nvSpPr>
        <p:spPr>
          <a:xfrm>
            <a:off x="404191" y="2358190"/>
            <a:ext cx="8157411" cy="2108269"/>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2200" b="1" i="0" u="none" strike="noStrike" cap="none">
                <a:solidFill>
                  <a:srgbClr val="595959"/>
                </a:solidFill>
                <a:latin typeface="Arial"/>
                <a:ea typeface="Arial"/>
                <a:cs typeface="Arial"/>
                <a:sym typeface="Arial"/>
              </a:rPr>
              <a:t>Each organisation/company in the EU that handles personal data is required to assign a DOP</a:t>
            </a:r>
            <a:r>
              <a:rPr lang="de" sz="2200" b="0" i="0" u="none" strike="noStrike" cap="none">
                <a:solidFill>
                  <a:srgbClr val="595959"/>
                </a:solidFill>
                <a:latin typeface="Arial"/>
                <a:ea typeface="Arial"/>
                <a:cs typeface="Arial"/>
                <a:sym typeface="Arial"/>
              </a:rPr>
              <a:t>.</a:t>
            </a:r>
            <a:endParaRPr sz="700"/>
          </a:p>
          <a:p>
            <a:pPr marL="0" marR="0" lvl="0"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Always ask your employer to inform you who the DOP is!</a:t>
            </a:r>
            <a:endParaRPr sz="700"/>
          </a:p>
          <a:p>
            <a:pPr marL="0" marR="0" lvl="0" indent="0" algn="ctr"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In case you commit a data breach, or notice one, contact your DOP and they will instruct you how exactly you should proceed with the matter.</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Data Protection Officer (DOP)</a:t>
            </a:r>
            <a:endParaRPr sz="700" b="0" i="0" u="none" strike="noStrike" cap="none">
              <a:solidFill>
                <a:srgbClr val="000000"/>
              </a:solidFill>
              <a:latin typeface="Arial"/>
              <a:ea typeface="Arial"/>
              <a:cs typeface="Arial"/>
              <a:sym typeface="Arial"/>
            </a:endParaRPr>
          </a:p>
        </p:txBody>
      </p:sp>
      <p:sp>
        <p:nvSpPr>
          <p:cNvPr id="591" name="Google Shape;591;p7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92" name="Google Shape;592;p74"/>
          <p:cNvSpPr txBox="1"/>
          <p:nvPr/>
        </p:nvSpPr>
        <p:spPr>
          <a:xfrm>
            <a:off x="1700122" y="4621764"/>
            <a:ext cx="57315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93" name="Google Shape;593;p74"/>
          <p:cNvSpPr txBox="1"/>
          <p:nvPr/>
        </p:nvSpPr>
        <p:spPr>
          <a:xfrm>
            <a:off x="1094874" y="3744601"/>
            <a:ext cx="6680377" cy="600164"/>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Watch this video if you would like to find out what exactly the DOP does and what their responsibilities are!</a:t>
            </a:r>
            <a:endParaRPr sz="1800" b="0" i="0" u="none" strike="noStrike" cap="none">
              <a:solidFill>
                <a:srgbClr val="595959"/>
              </a:solidFill>
              <a:latin typeface="Arial"/>
              <a:ea typeface="Arial"/>
              <a:cs typeface="Arial"/>
              <a:sym typeface="Arial"/>
            </a:endParaRPr>
          </a:p>
        </p:txBody>
      </p:sp>
      <p:pic>
        <p:nvPicPr>
          <p:cNvPr id="594" name="Google Shape;594;p74" descr="Looking to achieve GDPR compliance within your organisation? Arrange a demo and free 14-day trial of Keepabl's award-winning Privacy Management SaaS: https://bit.ly/3f2hWaA&#10;&#10;So what DOES a DPO actually do? After watching our 'Do I need a DPO?' video, this video takes you through what tasks a DPO can - and importantly can't - do and gives you a Bonus Tip that just might save you and your organisation a ton of embarrassment and potentially far worse. In April 2020, a Belgian company was fined €50k for having its Head of Audit, Risk &amp; Compliance as their DPO - make sure that's not you!&#10;&#10;Want more top tips on how to operationalise Privacy at your organisation? Sign up to the Keepabl monthly newsletter: https://privacykitchen.tv/newsletter&#10;&#10;Links:&#10;&#10;GDPR&#10;https://eur-lex.europa.eu/eli/reg/2016/679/oj&#10;&#10;Art 29 WP, WP 243 rev.01, Guidelines on Data Protection Officers (‘DPOs’), Adopted on 13 December 2016, As last Revised and Adopted on 5 April 2017 &#10;https://ec.europa.eu/newsroom/article29/item-detail.cfm?item_id=612048&#10;&#10;EDPS Position paper on the role of Data Protection Officers of the EU institutions and bodies 30 September 2018 https://edps.europa.eu/sites/edp/files/publication/18-09-30_dpo_position_paper_en.pdf&#10;&#10;UK ICO Guidance on DPOs&#10;https://ico.org.uk/for-organisations/guide-to-data-protection/guide-to-the-general-data-protection-regulation-gdpr/accountability-and-governance/data-protection-officers/&#10;&#10;German DPA fine re IT Manager&#10;https://www.lda.bayern.de/media/pm2016_08.pdf &#10;&#10;Belgian DPA fine re Head of Audit, Risk &amp; Compliance, 2020&#10;https://www.gegevensbeschermingsautoriteit.be/sites/privacycommission/files/documents/Beslissing_GK_18-2020_NL.pdf" title="What does a DPO do?">
            <a:hlinkClick r:id="rId4"/>
          </p:cNvPr>
          <p:cNvPicPr preferRelativeResize="0"/>
          <p:nvPr/>
        </p:nvPicPr>
        <p:blipFill>
          <a:blip r:embed="rId5">
            <a:alphaModFix/>
          </a:blip>
          <a:stretch>
            <a:fillRect/>
          </a:stretch>
        </p:blipFill>
        <p:spPr>
          <a:xfrm>
            <a:off x="2300480" y="1096989"/>
            <a:ext cx="4269155" cy="240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10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Data Breach</a:t>
            </a:r>
            <a:endParaRPr sz="700" b="0" i="0" u="none" strike="noStrike" cap="none">
              <a:solidFill>
                <a:srgbClr val="000000"/>
              </a:solidFill>
              <a:latin typeface="Arial"/>
              <a:ea typeface="Arial"/>
              <a:cs typeface="Arial"/>
              <a:sym typeface="Arial"/>
            </a:endParaRPr>
          </a:p>
        </p:txBody>
      </p:sp>
      <p:sp>
        <p:nvSpPr>
          <p:cNvPr id="600" name="Google Shape;600;p7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01" name="Google Shape;601;p75"/>
          <p:cNvSpPr txBox="1"/>
          <p:nvPr/>
        </p:nvSpPr>
        <p:spPr>
          <a:xfrm>
            <a:off x="514350" y="895959"/>
            <a:ext cx="5731566" cy="353943"/>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Real–life Scenario</a:t>
            </a:r>
            <a:endParaRPr sz="2000" b="0" i="0" u="none" strike="noStrike" cap="none">
              <a:solidFill>
                <a:srgbClr val="FFC000"/>
              </a:solidFill>
              <a:latin typeface="Arial"/>
              <a:ea typeface="Arial"/>
              <a:cs typeface="Arial"/>
              <a:sym typeface="Arial"/>
            </a:endParaRPr>
          </a:p>
        </p:txBody>
      </p:sp>
      <p:sp>
        <p:nvSpPr>
          <p:cNvPr id="602" name="Google Shape;602;p75"/>
          <p:cNvSpPr/>
          <p:nvPr/>
        </p:nvSpPr>
        <p:spPr>
          <a:xfrm>
            <a:off x="242680" y="1918774"/>
            <a:ext cx="8482263" cy="2416046"/>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Sophia works as a caregiver at an elderly care facility. One day, she accidentally sends an email containing sensitive resident information to the wrong recipient.</a:t>
            </a:r>
            <a:endParaRPr sz="700"/>
          </a:p>
          <a:p>
            <a:pPr marL="0" marR="0" lvl="0" indent="0" algn="just" rtl="0">
              <a:lnSpc>
                <a:spcPct val="100000"/>
              </a:lnSpc>
              <a:spcBef>
                <a:spcPts val="0"/>
              </a:spcBef>
              <a:spcAft>
                <a:spcPts val="0"/>
              </a:spcAft>
              <a:buNone/>
            </a:pPr>
            <a:endParaRPr sz="14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Sophia mistakenly includes an incorrect email address when sending out a monthly treatment plan to a resident’s family. The email contains </a:t>
            </a:r>
            <a:r>
              <a:rPr lang="de" sz="1400" b="1" i="0" u="none" strike="noStrike" cap="none">
                <a:solidFill>
                  <a:srgbClr val="339966"/>
                </a:solidFill>
                <a:latin typeface="Arial"/>
                <a:ea typeface="Arial"/>
                <a:cs typeface="Arial"/>
                <a:sym typeface="Arial"/>
              </a:rPr>
              <a:t>personal details </a:t>
            </a:r>
            <a:r>
              <a:rPr lang="de" sz="1400" b="0" i="0" u="none" strike="noStrike" cap="none">
                <a:solidFill>
                  <a:srgbClr val="595959"/>
                </a:solidFill>
                <a:latin typeface="Arial"/>
                <a:ea typeface="Arial"/>
                <a:cs typeface="Arial"/>
                <a:sym typeface="Arial"/>
              </a:rPr>
              <a:t>such as </a:t>
            </a:r>
            <a:r>
              <a:rPr lang="de" sz="1400" b="1" i="0" u="none" strike="noStrike" cap="none">
                <a:solidFill>
                  <a:srgbClr val="339966"/>
                </a:solidFill>
                <a:latin typeface="Arial"/>
                <a:ea typeface="Arial"/>
                <a:cs typeface="Arial"/>
                <a:sym typeface="Arial"/>
              </a:rPr>
              <a:t>medical records, dietary preferences, and care plans </a:t>
            </a:r>
            <a:r>
              <a:rPr lang="de" sz="1400" b="0" i="0" u="none" strike="noStrike" cap="none">
                <a:solidFill>
                  <a:srgbClr val="595959"/>
                </a:solidFill>
                <a:latin typeface="Arial"/>
                <a:ea typeface="Arial"/>
                <a:cs typeface="Arial"/>
                <a:sym typeface="Arial"/>
              </a:rPr>
              <a:t>of an elderly resident.</a:t>
            </a:r>
            <a:endParaRPr sz="700"/>
          </a:p>
          <a:p>
            <a:pPr marL="0" marR="0" lvl="0" indent="0" algn="just" rtl="0">
              <a:lnSpc>
                <a:spcPct val="100000"/>
              </a:lnSpc>
              <a:spcBef>
                <a:spcPts val="0"/>
              </a:spcBef>
              <a:spcAft>
                <a:spcPts val="0"/>
              </a:spcAft>
              <a:buNone/>
            </a:pPr>
            <a:endParaRPr sz="14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Upon realising her error, Sophia immediately contacts the facility's </a:t>
            </a:r>
            <a:r>
              <a:rPr lang="de" sz="1400" b="1" i="0" u="none" strike="noStrike" cap="none">
                <a:solidFill>
                  <a:srgbClr val="339966"/>
                </a:solidFill>
                <a:latin typeface="Arial"/>
                <a:ea typeface="Arial"/>
                <a:cs typeface="Arial"/>
                <a:sym typeface="Arial"/>
              </a:rPr>
              <a:t>Data Protection Officer (DPO) </a:t>
            </a:r>
            <a:r>
              <a:rPr lang="de" sz="1400" b="0" i="0" u="none" strike="noStrike" cap="none">
                <a:solidFill>
                  <a:srgbClr val="595959"/>
                </a:solidFill>
                <a:latin typeface="Arial"/>
                <a:ea typeface="Arial"/>
                <a:cs typeface="Arial"/>
                <a:sym typeface="Arial"/>
              </a:rPr>
              <a:t>to report the data breach and provide details of the email content and unintended recipient. The DPO assesses the potential impact of the data breach, considering the sensitive nature of the resident information disclosed and the potential risk to their privacy and security.</a:t>
            </a:r>
            <a:endParaRPr sz="1400" b="0" i="0" u="none" strike="noStrike" cap="none">
              <a:solidFill>
                <a:srgbClr val="59595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4"/>
        <p:cNvGrpSpPr/>
        <p:nvPr/>
      </p:nvGrpSpPr>
      <p:grpSpPr>
        <a:xfrm>
          <a:off x="0" y="0"/>
          <a:ext cx="0" cy="0"/>
          <a:chOff x="0" y="0"/>
          <a:chExt cx="0" cy="0"/>
        </a:xfrm>
      </p:grpSpPr>
      <p:grpSp>
        <p:nvGrpSpPr>
          <p:cNvPr id="235" name="Google Shape;235;p40"/>
          <p:cNvGrpSpPr/>
          <p:nvPr/>
        </p:nvGrpSpPr>
        <p:grpSpPr>
          <a:xfrm>
            <a:off x="0" y="749145"/>
            <a:ext cx="9144000" cy="4394356"/>
            <a:chOff x="0" y="-38100"/>
            <a:chExt cx="4816593" cy="2314722"/>
          </a:xfrm>
        </p:grpSpPr>
        <p:sp>
          <p:nvSpPr>
            <p:cNvPr id="236" name="Google Shape;236;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7" name="Google Shape;237;p4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r>
                <a:rPr lang="de"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grpSp>
      <p:sp>
        <p:nvSpPr>
          <p:cNvPr id="238" name="Google Shape;238;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9" name="Google Shape;239;p40"/>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Understanding Data Protection</a:t>
            </a:r>
            <a:endParaRPr sz="700" b="0" i="0" u="none" strike="noStrike" cap="none">
              <a:solidFill>
                <a:srgbClr val="000000"/>
              </a:solidFill>
              <a:latin typeface="Arial"/>
              <a:ea typeface="Arial"/>
              <a:cs typeface="Arial"/>
              <a:sym typeface="Arial"/>
            </a:endParaRPr>
          </a:p>
        </p:txBody>
      </p:sp>
      <p:sp>
        <p:nvSpPr>
          <p:cNvPr id="240" name="Google Shape;240;p40"/>
          <p:cNvSpPr txBox="1"/>
          <p:nvPr/>
        </p:nvSpPr>
        <p:spPr>
          <a:xfrm>
            <a:off x="698595" y="2074546"/>
            <a:ext cx="5791200" cy="1815881"/>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800" b="1" i="0" u="none" strike="noStrike" cap="none">
                <a:solidFill>
                  <a:srgbClr val="3F3F3F"/>
                </a:solidFill>
                <a:latin typeface="Arial"/>
                <a:ea typeface="Arial"/>
                <a:cs typeface="Arial"/>
                <a:sym typeface="Arial"/>
              </a:rPr>
              <a:t>What is </a:t>
            </a:r>
            <a:r>
              <a:rPr lang="de" sz="5800" b="1" i="0" u="none" strike="noStrike" cap="none">
                <a:solidFill>
                  <a:srgbClr val="339966"/>
                </a:solidFill>
                <a:latin typeface="Arial"/>
                <a:ea typeface="Arial"/>
                <a:cs typeface="Arial"/>
                <a:sym typeface="Arial"/>
              </a:rPr>
              <a:t>data protection</a:t>
            </a:r>
            <a:endParaRPr sz="5800" b="1" i="0" u="none" strike="noStrike" cap="none">
              <a:solidFill>
                <a:srgbClr val="339966"/>
              </a:solidFill>
              <a:latin typeface="Arial"/>
              <a:ea typeface="Arial"/>
              <a:cs typeface="Arial"/>
              <a:sym typeface="Arial"/>
            </a:endParaRPr>
          </a:p>
        </p:txBody>
      </p:sp>
      <p:sp>
        <p:nvSpPr>
          <p:cNvPr id="241" name="Google Shape;241;p40"/>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Data Breach</a:t>
            </a:r>
            <a:endParaRPr sz="700" b="0" i="0" u="none" strike="noStrike" cap="none">
              <a:solidFill>
                <a:srgbClr val="000000"/>
              </a:solidFill>
              <a:latin typeface="Arial"/>
              <a:ea typeface="Arial"/>
              <a:cs typeface="Arial"/>
              <a:sym typeface="Arial"/>
            </a:endParaRPr>
          </a:p>
        </p:txBody>
      </p:sp>
      <p:sp>
        <p:nvSpPr>
          <p:cNvPr id="608" name="Google Shape;608;p7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09" name="Google Shape;609;p76"/>
          <p:cNvSpPr txBox="1"/>
          <p:nvPr/>
        </p:nvSpPr>
        <p:spPr>
          <a:xfrm>
            <a:off x="514350" y="895959"/>
            <a:ext cx="5731566" cy="353943"/>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000" b="1" i="0" u="none" strike="noStrike" cap="none">
                <a:solidFill>
                  <a:srgbClr val="FFC000"/>
                </a:solidFill>
                <a:latin typeface="Arial"/>
                <a:ea typeface="Arial"/>
                <a:cs typeface="Arial"/>
                <a:sym typeface="Arial"/>
              </a:rPr>
              <a:t>Real–life Scenario</a:t>
            </a:r>
            <a:endParaRPr sz="2000" b="0" i="0" u="none" strike="noStrike" cap="none">
              <a:solidFill>
                <a:srgbClr val="FFC000"/>
              </a:solidFill>
              <a:latin typeface="Arial"/>
              <a:ea typeface="Arial"/>
              <a:cs typeface="Arial"/>
              <a:sym typeface="Arial"/>
            </a:endParaRPr>
          </a:p>
        </p:txBody>
      </p:sp>
      <p:sp>
        <p:nvSpPr>
          <p:cNvPr id="610" name="Google Shape;610;p76"/>
          <p:cNvSpPr/>
          <p:nvPr/>
        </p:nvSpPr>
        <p:spPr>
          <a:xfrm>
            <a:off x="229428" y="2747176"/>
            <a:ext cx="5137703" cy="2200602"/>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Sophia </a:t>
            </a:r>
            <a:r>
              <a:rPr lang="de" sz="1400" b="1" i="0" u="none" strike="noStrike" cap="none">
                <a:solidFill>
                  <a:srgbClr val="339966"/>
                </a:solidFill>
                <a:latin typeface="Arial"/>
                <a:ea typeface="Arial"/>
                <a:cs typeface="Arial"/>
                <a:sym typeface="Arial"/>
              </a:rPr>
              <a:t>informs her supervisor and the facility administration </a:t>
            </a:r>
            <a:r>
              <a:rPr lang="de" sz="1400" b="0" i="0" u="none" strike="noStrike" cap="none">
                <a:solidFill>
                  <a:srgbClr val="595959"/>
                </a:solidFill>
                <a:latin typeface="Arial"/>
                <a:ea typeface="Arial"/>
                <a:cs typeface="Arial"/>
                <a:sym typeface="Arial"/>
              </a:rPr>
              <a:t>about the data breach, emphasising the importance of double-checking email recipients and following proper data handling procedures to prevent similar incidents in the future.</a:t>
            </a:r>
            <a:endParaRPr sz="700"/>
          </a:p>
          <a:p>
            <a:pPr marL="0" marR="0" lvl="0" indent="0" algn="just" rtl="0">
              <a:lnSpc>
                <a:spcPct val="100000"/>
              </a:lnSpc>
              <a:spcBef>
                <a:spcPts val="0"/>
              </a:spcBef>
              <a:spcAft>
                <a:spcPts val="0"/>
              </a:spcAft>
              <a:buNone/>
            </a:pPr>
            <a:endParaRPr sz="14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The facility evaluates the need to notify affected residents and their families about the data breach, providing them with information on the incident and steps they can take to protect their privacy.</a:t>
            </a:r>
            <a:endParaRPr sz="1400" b="0" i="0" u="none" strike="noStrike" cap="none">
              <a:solidFill>
                <a:srgbClr val="595959"/>
              </a:solidFill>
              <a:latin typeface="Arial"/>
              <a:ea typeface="Arial"/>
              <a:cs typeface="Arial"/>
              <a:sym typeface="Arial"/>
            </a:endParaRPr>
          </a:p>
        </p:txBody>
      </p:sp>
      <p:pic>
        <p:nvPicPr>
          <p:cNvPr id="611" name="Google Shape;611;p76"/>
          <p:cNvPicPr preferRelativeResize="0"/>
          <p:nvPr/>
        </p:nvPicPr>
        <p:blipFill rotWithShape="1">
          <a:blip r:embed="rId4">
            <a:alphaModFix/>
          </a:blip>
          <a:srcRect/>
          <a:stretch/>
        </p:blipFill>
        <p:spPr>
          <a:xfrm>
            <a:off x="5573073" y="2543976"/>
            <a:ext cx="3316322" cy="22108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12" name="Google Shape;612;p76"/>
          <p:cNvSpPr/>
          <p:nvPr/>
        </p:nvSpPr>
        <p:spPr>
          <a:xfrm>
            <a:off x="250134" y="1783153"/>
            <a:ext cx="8639261" cy="692497"/>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1400" b="0" i="0" u="none" strike="noStrike" cap="none">
                <a:solidFill>
                  <a:srgbClr val="595959"/>
                </a:solidFill>
                <a:latin typeface="Arial"/>
                <a:ea typeface="Arial"/>
                <a:cs typeface="Arial"/>
                <a:sym typeface="Arial"/>
              </a:rPr>
              <a:t>The DPO contacts the unintended recipient, who is a family member of one of the residents, and explains the situation. </a:t>
            </a:r>
            <a:r>
              <a:rPr lang="de" sz="1400" b="1" i="0" u="none" strike="noStrike" cap="none">
                <a:solidFill>
                  <a:srgbClr val="339966"/>
                </a:solidFill>
                <a:latin typeface="Arial"/>
                <a:ea typeface="Arial"/>
                <a:cs typeface="Arial"/>
                <a:sym typeface="Arial"/>
              </a:rPr>
              <a:t>The recipient is requested to delete the email and any associated attachments to prevent further dissemination of the information.</a:t>
            </a:r>
            <a:endParaRPr sz="700"/>
          </a:p>
        </p:txBody>
      </p:sp>
      <p:sp>
        <p:nvSpPr>
          <p:cNvPr id="613" name="Google Shape;613;p76"/>
          <p:cNvSpPr txBox="1"/>
          <p:nvPr/>
        </p:nvSpPr>
        <p:spPr>
          <a:xfrm>
            <a:off x="6518036" y="4793889"/>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17"/>
        <p:cNvGrpSpPr/>
        <p:nvPr/>
      </p:nvGrpSpPr>
      <p:grpSpPr>
        <a:xfrm>
          <a:off x="0" y="0"/>
          <a:ext cx="0" cy="0"/>
          <a:chOff x="0" y="0"/>
          <a:chExt cx="0" cy="0"/>
        </a:xfrm>
      </p:grpSpPr>
      <p:grpSp>
        <p:nvGrpSpPr>
          <p:cNvPr id="618" name="Google Shape;618;p77"/>
          <p:cNvGrpSpPr/>
          <p:nvPr/>
        </p:nvGrpSpPr>
        <p:grpSpPr>
          <a:xfrm>
            <a:off x="0" y="3212846"/>
            <a:ext cx="9144000" cy="2038939"/>
            <a:chOff x="0" y="-38100"/>
            <a:chExt cx="4816593" cy="1074009"/>
          </a:xfrm>
        </p:grpSpPr>
        <p:sp>
          <p:nvSpPr>
            <p:cNvPr id="619" name="Google Shape;619;p77"/>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620" name="Google Shape;620;p77"/>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21" name="Google Shape;621;p7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22" name="Google Shape;622;p77"/>
          <p:cNvSpPr txBox="1"/>
          <p:nvPr/>
        </p:nvSpPr>
        <p:spPr>
          <a:xfrm>
            <a:off x="555130" y="891815"/>
            <a:ext cx="8033738" cy="3963778"/>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400" b="0" i="0" u="none" strike="noStrike" cap="none">
                <a:solidFill>
                  <a:srgbClr val="FFFFFF"/>
                </a:solidFill>
                <a:latin typeface="Arial"/>
                <a:ea typeface="Arial"/>
                <a:cs typeface="Arial"/>
                <a:sym typeface="Arial"/>
              </a:rPr>
              <a:t>This module on Data Protection in Elderly Care provides a comprehensive understanding of key principles and practices. It begins with the importance of data protection in the context of caring for the elderly, emphasising the sensitivity of elderly care data. The module covers essential terms, concepts, and regulations related to data protection, including the General Data Protection Regulation (GDPR) and considerations of human rights and ethical technology use. Learners explore the significance of compliance, learn about security measures, and delve into case studies to gain practical insights. </a:t>
            </a: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just"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3" name="Google Shape;623;p77"/>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Summary</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27"/>
        <p:cNvGrpSpPr/>
        <p:nvPr/>
      </p:nvGrpSpPr>
      <p:grpSpPr>
        <a:xfrm>
          <a:off x="0" y="0"/>
          <a:ext cx="0" cy="0"/>
          <a:chOff x="0" y="0"/>
          <a:chExt cx="0" cy="0"/>
        </a:xfrm>
      </p:grpSpPr>
      <p:grpSp>
        <p:nvGrpSpPr>
          <p:cNvPr id="628" name="Google Shape;628;p78"/>
          <p:cNvGrpSpPr/>
          <p:nvPr/>
        </p:nvGrpSpPr>
        <p:grpSpPr>
          <a:xfrm>
            <a:off x="0" y="749145"/>
            <a:ext cx="9144000" cy="4394356"/>
            <a:chOff x="0" y="-38100"/>
            <a:chExt cx="4816593" cy="2314722"/>
          </a:xfrm>
        </p:grpSpPr>
        <p:sp>
          <p:nvSpPr>
            <p:cNvPr id="629" name="Google Shape;629;p7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30" name="Google Shape;630;p7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631" name="Google Shape;631;p7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32" name="Google Shape;632;p78"/>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33" name="Google Shape;633;p78"/>
          <p:cNvSpPr txBox="1"/>
          <p:nvPr/>
        </p:nvSpPr>
        <p:spPr>
          <a:xfrm>
            <a:off x="641525" y="2038375"/>
            <a:ext cx="5516700" cy="183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800" b="1" i="0" u="none" strike="noStrike" cap="none">
                <a:solidFill>
                  <a:srgbClr val="3F3F3F"/>
                </a:solidFill>
                <a:latin typeface="Arial"/>
                <a:ea typeface="Arial"/>
                <a:cs typeface="Arial"/>
                <a:sym typeface="Arial"/>
              </a:rPr>
              <a:t>Time for</a:t>
            </a:r>
            <a:endParaRPr sz="700"/>
          </a:p>
          <a:p>
            <a:pPr marL="0" marR="0" lvl="0" indent="0" algn="l" rtl="0">
              <a:lnSpc>
                <a:spcPct val="100000"/>
              </a:lnSpc>
              <a:spcBef>
                <a:spcPts val="0"/>
              </a:spcBef>
              <a:spcAft>
                <a:spcPts val="0"/>
              </a:spcAft>
              <a:buNone/>
            </a:pPr>
            <a:r>
              <a:rPr lang="de" sz="5800" b="1" i="0" u="none" strike="noStrike" cap="none">
                <a:solidFill>
                  <a:srgbClr val="339966"/>
                </a:solidFill>
                <a:latin typeface="Arial"/>
                <a:ea typeface="Arial"/>
                <a:cs typeface="Arial"/>
                <a:sym typeface="Arial"/>
              </a:rPr>
              <a:t>Self-Reflection</a:t>
            </a:r>
            <a:endParaRPr sz="5800" b="1" i="0" u="none" strike="noStrike" cap="none">
              <a:solidFill>
                <a:srgbClr val="339966"/>
              </a:solidFill>
              <a:latin typeface="Arial"/>
              <a:ea typeface="Arial"/>
              <a:cs typeface="Arial"/>
              <a:sym typeface="Arial"/>
            </a:endParaRPr>
          </a:p>
        </p:txBody>
      </p:sp>
      <p:sp>
        <p:nvSpPr>
          <p:cNvPr id="634" name="Google Shape;634;p78"/>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38"/>
        <p:cNvGrpSpPr/>
        <p:nvPr/>
      </p:nvGrpSpPr>
      <p:grpSpPr>
        <a:xfrm>
          <a:off x="0" y="0"/>
          <a:ext cx="0" cy="0"/>
          <a:chOff x="0" y="0"/>
          <a:chExt cx="0" cy="0"/>
        </a:xfrm>
      </p:grpSpPr>
      <p:grpSp>
        <p:nvGrpSpPr>
          <p:cNvPr id="639" name="Google Shape;639;p79"/>
          <p:cNvGrpSpPr/>
          <p:nvPr/>
        </p:nvGrpSpPr>
        <p:grpSpPr>
          <a:xfrm>
            <a:off x="0" y="869460"/>
            <a:ext cx="9144000" cy="4394356"/>
            <a:chOff x="0" y="-38100"/>
            <a:chExt cx="4816593" cy="2314722"/>
          </a:xfrm>
        </p:grpSpPr>
        <p:sp>
          <p:nvSpPr>
            <p:cNvPr id="640" name="Google Shape;640;p7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41" name="Google Shape;641;p7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sp>
        <p:nvSpPr>
          <p:cNvPr id="642" name="Google Shape;642;p7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43" name="Google Shape;643;p7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44" name="Google Shape;644;p79"/>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400" b="0" i="0" u="none" strike="noStrike" cap="none">
                <a:solidFill>
                  <a:srgbClr val="595959"/>
                </a:solidFill>
                <a:latin typeface="Arial"/>
                <a:ea typeface="Arial"/>
                <a:cs typeface="Arial"/>
                <a:sym typeface="Arial"/>
              </a:rPr>
              <a:t>Next on, you will see questions related to the content of this unit.</a:t>
            </a:r>
            <a:endParaRPr sz="700"/>
          </a:p>
          <a:p>
            <a:pPr marL="0" marR="0" lvl="0" indent="0" algn="l" rtl="0">
              <a:lnSpc>
                <a:spcPct val="100000"/>
              </a:lnSpc>
              <a:spcBef>
                <a:spcPts val="0"/>
              </a:spcBef>
              <a:spcAft>
                <a:spcPts val="0"/>
              </a:spcAft>
              <a:buNone/>
            </a:pPr>
            <a:r>
              <a:rPr lang="de" sz="3000" b="0" i="0" u="none" strike="noStrike" cap="none">
                <a:solidFill>
                  <a:srgbClr val="000000"/>
                </a:solidFill>
                <a:latin typeface="Arial"/>
                <a:ea typeface="Arial"/>
                <a:cs typeface="Arial"/>
                <a:sym typeface="Arial"/>
              </a:rPr>
              <a:t> </a:t>
            </a:r>
            <a:endParaRPr sz="700"/>
          </a:p>
          <a:p>
            <a:pPr marL="0" marR="0" lvl="0" indent="0" algn="ctr" rtl="0">
              <a:lnSpc>
                <a:spcPct val="100000"/>
              </a:lnSpc>
              <a:spcBef>
                <a:spcPts val="0"/>
              </a:spcBef>
              <a:spcAft>
                <a:spcPts val="0"/>
              </a:spcAft>
              <a:buNone/>
            </a:pPr>
            <a:r>
              <a:rPr lang="de" sz="3000" b="1" i="0" u="none" strike="noStrike" cap="none">
                <a:solidFill>
                  <a:srgbClr val="FFC000"/>
                </a:solidFill>
                <a:latin typeface="Arial"/>
                <a:ea typeface="Arial"/>
                <a:cs typeface="Arial"/>
                <a:sym typeface="Arial"/>
              </a:rPr>
              <a:t>Reflect on the questions and answer them by writing in your (digital) journal!</a:t>
            </a:r>
            <a:endParaRPr sz="7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48"/>
        <p:cNvGrpSpPr/>
        <p:nvPr/>
      </p:nvGrpSpPr>
      <p:grpSpPr>
        <a:xfrm>
          <a:off x="0" y="0"/>
          <a:ext cx="0" cy="0"/>
          <a:chOff x="0" y="0"/>
          <a:chExt cx="0" cy="0"/>
        </a:xfrm>
      </p:grpSpPr>
      <p:grpSp>
        <p:nvGrpSpPr>
          <p:cNvPr id="649" name="Google Shape;649;p80"/>
          <p:cNvGrpSpPr/>
          <p:nvPr/>
        </p:nvGrpSpPr>
        <p:grpSpPr>
          <a:xfrm>
            <a:off x="0" y="-72331"/>
            <a:ext cx="3153688" cy="5215831"/>
            <a:chOff x="0" y="-38100"/>
            <a:chExt cx="1661202" cy="2747433"/>
          </a:xfrm>
        </p:grpSpPr>
        <p:sp>
          <p:nvSpPr>
            <p:cNvPr id="650" name="Google Shape;650;p80"/>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651" name="Google Shape;651;p80"/>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rgbClr val="000000"/>
                </a:solidFill>
                <a:latin typeface="Calibri"/>
                <a:ea typeface="Calibri"/>
                <a:cs typeface="Calibri"/>
                <a:sym typeface="Calibri"/>
              </a:endParaRPr>
            </a:p>
          </p:txBody>
        </p:sp>
      </p:grpSp>
      <p:sp>
        <p:nvSpPr>
          <p:cNvPr id="652" name="Google Shape;652;p8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53" name="Google Shape;653;p80"/>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54" name="Google Shape;654;p80"/>
          <p:cNvSpPr txBox="1"/>
          <p:nvPr/>
        </p:nvSpPr>
        <p:spPr>
          <a:xfrm>
            <a:off x="3326737" y="959983"/>
            <a:ext cx="5540537" cy="4825937"/>
          </a:xfrm>
          <a:prstGeom prst="rect">
            <a:avLst/>
          </a:prstGeom>
          <a:noFill/>
          <a:ln>
            <a:noFill/>
          </a:ln>
        </p:spPr>
        <p:txBody>
          <a:bodyPr spcFirstLastPara="1" wrap="square" lIns="0" tIns="0" rIns="0" bIns="0" anchor="t" anchorCtr="0">
            <a:spAutoFit/>
          </a:bodyPr>
          <a:lstStyle/>
          <a:p>
            <a:pPr marL="254000" marR="0" lvl="0" indent="-254000" algn="just" rtl="0">
              <a:lnSpc>
                <a:spcPct val="140011"/>
              </a:lnSpc>
              <a:spcBef>
                <a:spcPts val="0"/>
              </a:spcBef>
              <a:spcAft>
                <a:spcPts val="0"/>
              </a:spcAft>
              <a:buClr>
                <a:srgbClr val="FFFFFF"/>
              </a:buClr>
              <a:buSzPts val="1800"/>
              <a:buFont typeface="Arial"/>
              <a:buChar char="•"/>
            </a:pPr>
            <a:r>
              <a:rPr lang="de" sz="1400" b="0" i="0" u="none" strike="noStrike" cap="none">
                <a:solidFill>
                  <a:srgbClr val="FFFFFF"/>
                </a:solidFill>
                <a:latin typeface="Arial"/>
                <a:ea typeface="Arial"/>
                <a:cs typeface="Arial"/>
                <a:sym typeface="Arial"/>
              </a:rPr>
              <a:t>What is one key concept about data protection or GDPR that you found most important or interesting? How might you apply this concept in your daily life or work?</a:t>
            </a:r>
            <a:endParaRPr sz="700"/>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254000" algn="just" rtl="0">
              <a:lnSpc>
                <a:spcPct val="140011"/>
              </a:lnSpc>
              <a:spcBef>
                <a:spcPts val="0"/>
              </a:spcBef>
              <a:spcAft>
                <a:spcPts val="0"/>
              </a:spcAft>
              <a:buClr>
                <a:srgbClr val="FFFFFF"/>
              </a:buClr>
              <a:buSzPts val="1800"/>
              <a:buFont typeface="Arial"/>
              <a:buChar char="•"/>
            </a:pPr>
            <a:r>
              <a:rPr lang="de" sz="1400" b="0" i="0" u="none" strike="noStrike" cap="none">
                <a:solidFill>
                  <a:srgbClr val="FFFFFF"/>
                </a:solidFill>
                <a:latin typeface="Arial"/>
                <a:ea typeface="Arial"/>
                <a:cs typeface="Arial"/>
                <a:sym typeface="Arial"/>
              </a:rPr>
              <a:t>Can you identify a situation in your personal or professional life where recognising sensitive data could be crucial? How might your awareness impact your decision-making in that situation?</a:t>
            </a:r>
            <a:endParaRPr sz="700"/>
          </a:p>
          <a:p>
            <a:pPr marL="368300" marR="0" lvl="0" indent="-2540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254000" algn="just" rtl="0">
              <a:lnSpc>
                <a:spcPct val="140011"/>
              </a:lnSpc>
              <a:spcBef>
                <a:spcPts val="0"/>
              </a:spcBef>
              <a:spcAft>
                <a:spcPts val="0"/>
              </a:spcAft>
              <a:buClr>
                <a:srgbClr val="FFFFFF"/>
              </a:buClr>
              <a:buSzPts val="1800"/>
              <a:buFont typeface="Arial"/>
              <a:buChar char="•"/>
            </a:pPr>
            <a:r>
              <a:rPr lang="de" sz="1400" b="0" i="0" u="none" strike="noStrike" cap="none">
                <a:solidFill>
                  <a:srgbClr val="FFFFFF"/>
                </a:solidFill>
                <a:latin typeface="Arial"/>
                <a:ea typeface="Arial"/>
                <a:cs typeface="Arial"/>
                <a:sym typeface="Arial"/>
              </a:rPr>
              <a:t>After learning about individual rights in data protection, which right do you think is most valuable for individuals? How can respecting these rights benefit both individuals and organisations?</a:t>
            </a: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5" name="Google Shape;655;p8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a:t>1</a:t>
            </a:r>
            <a:endParaRPr/>
          </a:p>
        </p:txBody>
      </p:sp>
      <p:pic>
        <p:nvPicPr>
          <p:cNvPr id="656" name="Google Shape;656;p80"/>
          <p:cNvPicPr preferRelativeResize="0"/>
          <p:nvPr/>
        </p:nvPicPr>
        <p:blipFill rotWithShape="1">
          <a:blip r:embed="rId4">
            <a:alphaModFix/>
          </a:blip>
          <a:srcRect/>
          <a:stretch/>
        </p:blipFill>
        <p:spPr>
          <a:xfrm>
            <a:off x="92882" y="1223077"/>
            <a:ext cx="2967923" cy="2967923"/>
          </a:xfrm>
          <a:prstGeom prst="rect">
            <a:avLst/>
          </a:prstGeom>
          <a:noFill/>
          <a:ln>
            <a:noFill/>
          </a:ln>
        </p:spPr>
      </p:pic>
      <p:sp>
        <p:nvSpPr>
          <p:cNvPr id="657" name="Google Shape;657;p80"/>
          <p:cNvSpPr txBox="1"/>
          <p:nvPr/>
        </p:nvSpPr>
        <p:spPr>
          <a:xfrm>
            <a:off x="723900" y="4918586"/>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1"/>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sz="6900">
                <a:solidFill>
                  <a:srgbClr val="FFC000"/>
                </a:solidFill>
                <a:latin typeface="Gill Sans"/>
                <a:ea typeface="Gill Sans"/>
                <a:cs typeface="Gill Sans"/>
                <a:sym typeface="Gill Sans"/>
              </a:rPr>
              <a:t>Well done!</a:t>
            </a:r>
            <a:endParaRPr sz="6900">
              <a:solidFill>
                <a:srgbClr val="FFC000"/>
              </a:solidFill>
              <a:latin typeface="Gill Sans"/>
              <a:ea typeface="Gill Sans"/>
              <a:cs typeface="Gill Sans"/>
              <a:sym typeface="Gill Sans"/>
            </a:endParaRPr>
          </a:p>
        </p:txBody>
      </p:sp>
      <p:pic>
        <p:nvPicPr>
          <p:cNvPr id="663" name="Google Shape;663;p81"/>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664" name="Google Shape;664;p81"/>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3000" b="0" i="0" u="none" strike="noStrike" cap="none">
                <a:solidFill>
                  <a:srgbClr val="339966"/>
                </a:solidFill>
                <a:latin typeface="Gill Sans"/>
                <a:ea typeface="Gill Sans"/>
                <a:cs typeface="Gill Sans"/>
                <a:sym typeface="Gill Sans"/>
              </a:rPr>
              <a:t>Congratulations</a:t>
            </a:r>
            <a:r>
              <a:rPr lang="de" sz="3000" b="0" i="0" u="none" strike="noStrike" cap="none">
                <a:solidFill>
                  <a:srgbClr val="595959"/>
                </a:solidFill>
                <a:latin typeface="Gill Sans"/>
                <a:ea typeface="Gill Sans"/>
                <a:cs typeface="Gill Sans"/>
                <a:sym typeface="Gill Sans"/>
              </a:rPr>
              <a:t>, you completed Unit 1 of the Module 5.</a:t>
            </a:r>
            <a:endParaRPr sz="3000" b="0" i="0" u="none" strike="noStrike" cap="none">
              <a:solidFill>
                <a:srgbClr val="595959"/>
              </a:solidFill>
              <a:latin typeface="Gill Sans"/>
              <a:ea typeface="Gill Sans"/>
              <a:cs typeface="Gill Sans"/>
              <a:sym typeface="Gill Sans"/>
            </a:endParaRPr>
          </a:p>
        </p:txBody>
      </p:sp>
      <p:sp>
        <p:nvSpPr>
          <p:cNvPr id="665" name="Google Shape;665;p8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
        <p:nvSpPr>
          <p:cNvPr id="666" name="Google Shape;666;p81"/>
          <p:cNvSpPr txBox="1"/>
          <p:nvPr/>
        </p:nvSpPr>
        <p:spPr>
          <a:xfrm>
            <a:off x="1249351" y="4751672"/>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2"/>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List of References</a:t>
            </a:r>
            <a:endParaRPr sz="800" b="0" i="0" u="none" strike="noStrike" cap="none">
              <a:solidFill>
                <a:srgbClr val="000000"/>
              </a:solidFill>
              <a:latin typeface="Arial"/>
              <a:ea typeface="Arial"/>
              <a:cs typeface="Arial"/>
              <a:sym typeface="Arial"/>
            </a:endParaRPr>
          </a:p>
        </p:txBody>
      </p:sp>
      <p:sp>
        <p:nvSpPr>
          <p:cNvPr id="672" name="Google Shape;672;p8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73" name="Google Shape;673;p8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a:t>1</a:t>
            </a:r>
            <a:endParaRPr/>
          </a:p>
        </p:txBody>
      </p:sp>
      <p:sp>
        <p:nvSpPr>
          <p:cNvPr id="674" name="Google Shape;674;p82"/>
          <p:cNvSpPr txBox="1"/>
          <p:nvPr/>
        </p:nvSpPr>
        <p:spPr>
          <a:xfrm>
            <a:off x="514349" y="1343706"/>
            <a:ext cx="8078108" cy="3393237"/>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Boehm, Amber (2023). </a:t>
            </a:r>
            <a:r>
              <a:rPr lang="de" sz="1000" b="0" i="1" u="none" strike="noStrike" cap="none">
                <a:solidFill>
                  <a:srgbClr val="595959"/>
                </a:solidFill>
                <a:latin typeface="Arial"/>
                <a:ea typeface="Arial"/>
                <a:cs typeface="Arial"/>
                <a:sym typeface="Arial"/>
              </a:rPr>
              <a:t>What is Data Security?.</a:t>
            </a:r>
            <a:r>
              <a:rPr lang="de" sz="1000" b="0" i="0" u="none" strike="noStrike" cap="none">
                <a:solidFill>
                  <a:srgbClr val="595959"/>
                </a:solidFill>
                <a:latin typeface="Arial"/>
                <a:ea typeface="Arial"/>
                <a:cs typeface="Arial"/>
                <a:sym typeface="Arial"/>
              </a:rPr>
              <a:t>Crowdstrike </a:t>
            </a:r>
            <a:r>
              <a:rPr lang="de" sz="1000" b="0" i="0" u="sng" strike="noStrike" cap="none">
                <a:solidFill>
                  <a:schemeClr val="hlink"/>
                </a:solidFill>
                <a:latin typeface="Arial"/>
                <a:ea typeface="Arial"/>
                <a:cs typeface="Arial"/>
                <a:sym typeface="Arial"/>
                <a:hlinkClick r:id="rId4"/>
              </a:rPr>
              <a:t>https://www.crowdstrike.com</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European Commission. </a:t>
            </a:r>
            <a:r>
              <a:rPr lang="de" sz="1000" b="0" i="1" u="none" strike="noStrike" cap="none">
                <a:solidFill>
                  <a:srgbClr val="595959"/>
                </a:solidFill>
                <a:latin typeface="Arial"/>
                <a:ea typeface="Arial"/>
                <a:cs typeface="Arial"/>
                <a:sym typeface="Arial"/>
              </a:rPr>
              <a:t>What is personal Data? </a:t>
            </a:r>
            <a:r>
              <a:rPr lang="de" sz="1000" b="0" i="1" u="sng" strike="noStrike" cap="none">
                <a:solidFill>
                  <a:schemeClr val="hlink"/>
                </a:solidFill>
                <a:latin typeface="Arial"/>
                <a:ea typeface="Arial"/>
                <a:cs typeface="Arial"/>
                <a:sym typeface="Arial"/>
                <a:hlinkClick r:id="rId5"/>
              </a:rPr>
              <a:t>https://commission.europa.eu/law/law-topic/data-protection/reform/what-personal-data_en</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GDPR.EU. </a:t>
            </a:r>
            <a:r>
              <a:rPr lang="de" sz="1000" b="0" i="1" u="none" strike="noStrike" cap="none">
                <a:solidFill>
                  <a:srgbClr val="595959"/>
                </a:solidFill>
                <a:latin typeface="Arial"/>
                <a:ea typeface="Arial"/>
                <a:cs typeface="Arial"/>
                <a:sym typeface="Arial"/>
              </a:rPr>
              <a:t>What is GDPR?</a:t>
            </a:r>
            <a:r>
              <a:rPr lang="de" sz="1000" b="0" i="0" u="none" strike="noStrike" cap="none">
                <a:solidFill>
                  <a:srgbClr val="595959"/>
                </a:solidFill>
                <a:latin typeface="Arial"/>
                <a:ea typeface="Arial"/>
                <a:cs typeface="Arial"/>
                <a:sym typeface="Arial"/>
              </a:rPr>
              <a:t> </a:t>
            </a:r>
            <a:r>
              <a:rPr lang="de" sz="1000" b="0" i="0" u="sng" strike="noStrike" cap="none">
                <a:solidFill>
                  <a:schemeClr val="hlink"/>
                </a:solidFill>
                <a:latin typeface="Arial"/>
                <a:ea typeface="Arial"/>
                <a:cs typeface="Arial"/>
                <a:sym typeface="Arial"/>
                <a:hlinkClick r:id="rId6"/>
              </a:rPr>
              <a:t>https://gdpr.eu/what-is-gdpr/</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GDPR-INFO.eu. </a:t>
            </a:r>
            <a:r>
              <a:rPr lang="de" sz="1000" b="0" i="1" u="none" strike="noStrike" cap="none">
                <a:solidFill>
                  <a:srgbClr val="595959"/>
                </a:solidFill>
                <a:latin typeface="Arial"/>
                <a:ea typeface="Arial"/>
                <a:cs typeface="Arial"/>
                <a:sym typeface="Arial"/>
              </a:rPr>
              <a:t>Art.1 GDPR Subject-matter and objectives </a:t>
            </a:r>
            <a:r>
              <a:rPr lang="de" sz="1000" b="0" i="1" u="sng" strike="noStrike" cap="none">
                <a:solidFill>
                  <a:schemeClr val="hlink"/>
                </a:solidFill>
                <a:latin typeface="Arial"/>
                <a:ea typeface="Arial"/>
                <a:cs typeface="Arial"/>
                <a:sym typeface="Arial"/>
                <a:hlinkClick r:id="rId7"/>
              </a:rPr>
              <a:t>https://gdpr-info.eu/art-1-gdpr/#:~:text=1%20GDPR%20Subject%2Dmatter%20and,free%20movement%20of%20personal%20data</a:t>
            </a:r>
            <a:r>
              <a:rPr lang="de" sz="1000" b="0" i="1" u="none" strike="noStrike" cap="none">
                <a:solidFill>
                  <a:srgbClr val="595959"/>
                </a:solidFill>
                <a:latin typeface="Arial"/>
                <a:ea typeface="Arial"/>
                <a:cs typeface="Arial"/>
                <a:sym typeface="Arial"/>
              </a:rPr>
              <a:t>.</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Information Commissioner‘s Office.</a:t>
            </a:r>
            <a:r>
              <a:rPr lang="de" sz="1000" b="0" i="1" u="none" strike="noStrike" cap="none">
                <a:solidFill>
                  <a:srgbClr val="595959"/>
                </a:solidFill>
                <a:latin typeface="Arial"/>
                <a:ea typeface="Arial"/>
                <a:cs typeface="Arial"/>
                <a:sym typeface="Arial"/>
              </a:rPr>
              <a:t> A guide to the data protection principles </a:t>
            </a:r>
            <a:r>
              <a:rPr lang="de" sz="1000" b="0" i="1" u="sng" strike="noStrike" cap="none">
                <a:solidFill>
                  <a:schemeClr val="hlink"/>
                </a:solidFill>
                <a:latin typeface="Arial"/>
                <a:ea typeface="Arial"/>
                <a:cs typeface="Arial"/>
                <a:sym typeface="Arial"/>
                <a:hlinkClick r:id="rId8"/>
              </a:rPr>
              <a:t>https://ico.org.uk/for-organisations/uk-gdpr-guidance-and-resources/data-protection-principles/a-guide-to-the-data-protection-principles/</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European Commission. </a:t>
            </a:r>
            <a:r>
              <a:rPr lang="de" sz="1000" b="0" i="1" u="none" strike="noStrike" cap="none">
                <a:solidFill>
                  <a:srgbClr val="595959"/>
                </a:solidFill>
                <a:latin typeface="Arial"/>
                <a:ea typeface="Arial"/>
                <a:cs typeface="Arial"/>
                <a:sym typeface="Arial"/>
              </a:rPr>
              <a:t>What is a data breach what do we have to do in case of a data breach? </a:t>
            </a:r>
            <a:r>
              <a:rPr lang="de" sz="1000" b="0" i="1" u="sng" strike="noStrike" cap="none">
                <a:solidFill>
                  <a:schemeClr val="hlink"/>
                </a:solidFill>
                <a:latin typeface="Arial"/>
                <a:ea typeface="Arial"/>
                <a:cs typeface="Arial"/>
                <a:sym typeface="Arial"/>
                <a:hlinkClick r:id="rId9"/>
              </a:rPr>
              <a:t>https://commission.europa.eu/law/law-topic/data-protection/reform/rules-business-and-organisations/obligations/what-data-breach-and-what-do-we-have-do-case-data-breach_en#:~:text=A%20data%20breach%20occurs%20when,of%20confidentiality%2C%20availability%20or%20integrity</a:t>
            </a:r>
            <a:r>
              <a:rPr lang="de" sz="1000" b="0" i="1" u="none" strike="noStrike" cap="none">
                <a:solidFill>
                  <a:srgbClr val="595959"/>
                </a:solidFill>
                <a:latin typeface="Arial"/>
                <a:ea typeface="Arial"/>
                <a:cs typeface="Arial"/>
                <a:sym typeface="Arial"/>
              </a:rPr>
              <a:t>.</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EUROPEAN DATA PROTECTION SUPERVISOR. </a:t>
            </a:r>
            <a:r>
              <a:rPr lang="de" sz="1000" b="0" i="1" u="none" strike="noStrike" cap="none">
                <a:solidFill>
                  <a:srgbClr val="595959"/>
                </a:solidFill>
                <a:latin typeface="Arial"/>
                <a:ea typeface="Arial"/>
                <a:cs typeface="Arial"/>
                <a:sym typeface="Arial"/>
              </a:rPr>
              <a:t>Data Protection Officer (DPO). </a:t>
            </a:r>
            <a:r>
              <a:rPr lang="de" sz="1000" b="0" i="1" u="sng" strike="noStrike" cap="none">
                <a:solidFill>
                  <a:schemeClr val="hlink"/>
                </a:solidFill>
                <a:latin typeface="Arial"/>
                <a:ea typeface="Arial"/>
                <a:cs typeface="Arial"/>
                <a:sym typeface="Arial"/>
                <a:hlinkClick r:id="rId10"/>
              </a:rPr>
              <a:t>https://www.edps.europa.eu/data-protection/data-protection/reference-library/data-protection-officer-dpo_en</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IT Governance Ltd.</a:t>
            </a:r>
            <a:r>
              <a:rPr lang="de" sz="1000" b="0" i="1" u="none" strike="noStrike" cap="none">
                <a:solidFill>
                  <a:srgbClr val="595959"/>
                </a:solidFill>
                <a:latin typeface="Arial"/>
                <a:ea typeface="Arial"/>
                <a:cs typeface="Arial"/>
                <a:sym typeface="Arial"/>
              </a:rPr>
              <a:t> GDPR Explained | Personal Data vs. Sensitive Data </a:t>
            </a:r>
            <a:r>
              <a:rPr lang="de" sz="1000" b="0" i="1" u="sng" strike="noStrike" cap="none">
                <a:solidFill>
                  <a:schemeClr val="hlink"/>
                </a:solidFill>
                <a:latin typeface="Arial"/>
                <a:ea typeface="Arial"/>
                <a:cs typeface="Arial"/>
                <a:sym typeface="Arial"/>
                <a:hlinkClick r:id="rId11"/>
              </a:rPr>
              <a:t>https://www.youtube.com/watch?v=4qYMWiSyIOk</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IT Governance Ltd.</a:t>
            </a:r>
            <a:r>
              <a:rPr lang="de" sz="1000" b="0" i="1" u="none" strike="noStrike" cap="none">
                <a:solidFill>
                  <a:srgbClr val="595959"/>
                </a:solidFill>
                <a:latin typeface="Arial"/>
                <a:ea typeface="Arial"/>
                <a:cs typeface="Arial"/>
                <a:sym typeface="Arial"/>
              </a:rPr>
              <a:t> What is the GDPR? | A summary of the EU GDPR </a:t>
            </a:r>
            <a:r>
              <a:rPr lang="de" sz="1000" b="0" i="1" u="sng" strike="noStrike" cap="none">
                <a:solidFill>
                  <a:schemeClr val="hlink"/>
                </a:solidFill>
                <a:latin typeface="Arial"/>
                <a:ea typeface="Arial"/>
                <a:cs typeface="Arial"/>
                <a:sym typeface="Arial"/>
                <a:hlinkClick r:id="rId12"/>
              </a:rPr>
              <a:t>https://www.youtube.com/watch?v=Assdm6fIHlE</a:t>
            </a:r>
            <a:endParaRPr sz="1000" b="0" i="0" u="none" strike="noStrike" cap="none">
              <a:solidFill>
                <a:srgbClr val="595959"/>
              </a:solidFill>
              <a:latin typeface="Arial"/>
              <a:ea typeface="Arial"/>
              <a:cs typeface="Arial"/>
              <a:sym typeface="Arial"/>
            </a:endParaRPr>
          </a:p>
          <a:p>
            <a:pPr marL="177800" marR="0" lvl="0" indent="-177800" algn="l" rtl="0">
              <a:lnSpc>
                <a:spcPct val="100000"/>
              </a:lnSpc>
              <a:spcBef>
                <a:spcPts val="900"/>
              </a:spcBef>
              <a:spcAft>
                <a:spcPts val="0"/>
              </a:spcAft>
              <a:buClr>
                <a:srgbClr val="000000"/>
              </a:buClr>
              <a:buSzPts val="1000"/>
              <a:buFont typeface="Arial"/>
              <a:buChar char="•"/>
            </a:pPr>
            <a:r>
              <a:rPr lang="de" sz="1000" b="0" i="0" u="none" strike="noStrike" cap="none">
                <a:solidFill>
                  <a:srgbClr val="595959"/>
                </a:solidFill>
                <a:latin typeface="Arial"/>
                <a:ea typeface="Arial"/>
                <a:cs typeface="Arial"/>
                <a:sym typeface="Arial"/>
              </a:rPr>
              <a:t>Privacy Kitchen. </a:t>
            </a:r>
            <a:r>
              <a:rPr lang="de" sz="1000" b="0" i="1" u="none" strike="noStrike" cap="none">
                <a:solidFill>
                  <a:srgbClr val="595959"/>
                </a:solidFill>
                <a:latin typeface="Arial"/>
                <a:ea typeface="Arial"/>
                <a:cs typeface="Arial"/>
                <a:sym typeface="Arial"/>
              </a:rPr>
              <a:t>What are the 7 principles of GDPR?  </a:t>
            </a:r>
            <a:r>
              <a:rPr lang="de" sz="1000" b="0" i="1" u="sng" strike="noStrike" cap="none">
                <a:solidFill>
                  <a:schemeClr val="hlink"/>
                </a:solidFill>
                <a:latin typeface="Arial"/>
                <a:ea typeface="Arial"/>
                <a:cs typeface="Arial"/>
                <a:sym typeface="Arial"/>
                <a:hlinkClick r:id="rId13"/>
              </a:rPr>
              <a:t>https://www.youtube.com/watch?v=NcHSD3fWJiQ</a:t>
            </a:r>
            <a:endParaRPr sz="1000" b="0" i="0" u="none" strike="noStrike" cap="none">
              <a:solidFill>
                <a:srgbClr val="595959"/>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87"/>
        <p:cNvGrpSpPr/>
        <p:nvPr/>
      </p:nvGrpSpPr>
      <p:grpSpPr>
        <a:xfrm>
          <a:off x="0" y="0"/>
          <a:ext cx="0" cy="0"/>
          <a:chOff x="0" y="0"/>
          <a:chExt cx="0" cy="0"/>
        </a:xfrm>
      </p:grpSpPr>
      <p:sp>
        <p:nvSpPr>
          <p:cNvPr id="688" name="Google Shape;688;p84"/>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689" name="Google Shape;689;p84"/>
          <p:cNvGrpSpPr/>
          <p:nvPr/>
        </p:nvGrpSpPr>
        <p:grpSpPr>
          <a:xfrm>
            <a:off x="0" y="2983474"/>
            <a:ext cx="9144000" cy="2160026"/>
            <a:chOff x="0" y="-38100"/>
            <a:chExt cx="4816593" cy="1137791"/>
          </a:xfrm>
        </p:grpSpPr>
        <p:sp>
          <p:nvSpPr>
            <p:cNvPr id="690" name="Google Shape;690;p84"/>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691" name="Google Shape;691;p84"/>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cxnSp>
        <p:nvCxnSpPr>
          <p:cNvPr id="692" name="Google Shape;692;p84"/>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693" name="Google Shape;693;p84"/>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2"/>
            </a:stretch>
          </a:blipFill>
          <a:ln>
            <a:noFill/>
          </a:ln>
        </p:spPr>
      </p:sp>
      <p:grpSp>
        <p:nvGrpSpPr>
          <p:cNvPr id="694" name="Google Shape;694;p84"/>
          <p:cNvGrpSpPr/>
          <p:nvPr/>
        </p:nvGrpSpPr>
        <p:grpSpPr>
          <a:xfrm>
            <a:off x="1894726" y="3243330"/>
            <a:ext cx="5434499" cy="575334"/>
            <a:chOff x="0" y="0"/>
            <a:chExt cx="14491997" cy="1534226"/>
          </a:xfrm>
        </p:grpSpPr>
        <p:sp>
          <p:nvSpPr>
            <p:cNvPr id="695" name="Google Shape;695;p84"/>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696" name="Google Shape;696;p84"/>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697" name="Google Shape;697;p84"/>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698" name="Google Shape;698;p84"/>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699" name="Google Shape;699;p84"/>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700" name="Google Shape;700;p84"/>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rtl="0">
              <a:lnSpc>
                <a:spcPct val="140147"/>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sz="700" b="0" i="0" u="none" strike="noStrike" cap="none">
              <a:solidFill>
                <a:srgbClr val="000000"/>
              </a:solidFill>
              <a:latin typeface="Arial"/>
              <a:ea typeface="Arial"/>
              <a:cs typeface="Arial"/>
              <a:sym typeface="Arial"/>
            </a:endParaRPr>
          </a:p>
          <a:p>
            <a:pPr marL="0" marR="0" lvl="0" indent="0" algn="r" rtl="0">
              <a:lnSpc>
                <a:spcPct val="140061"/>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01" name="Google Shape;701;p84"/>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rtl="0">
              <a:lnSpc>
                <a:spcPct val="115000"/>
              </a:lnSpc>
              <a:spcBef>
                <a:spcPts val="200"/>
              </a:spcBef>
              <a:spcAft>
                <a:spcPts val="0"/>
              </a:spcAft>
              <a:buClr>
                <a:srgbClr val="000000"/>
              </a:buClr>
              <a:buSzPts val="1200"/>
              <a:buFont typeface="Arial"/>
              <a:buNone/>
            </a:pPr>
            <a:r>
              <a:rPr lang="de" sz="1200" b="0" i="0" u="none" strike="noStrike" cap="none">
                <a:solidFill>
                  <a:schemeClr val="lt1"/>
                </a:solidFill>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sz="1200" b="0" i="0" u="none" strike="noStrike" cap="none">
              <a:solidFill>
                <a:schemeClr val="lt1"/>
              </a:solidFill>
              <a:latin typeface="Arial"/>
              <a:ea typeface="Arial"/>
              <a:cs typeface="Arial"/>
              <a:sym typeface="Arial"/>
            </a:endParaRPr>
          </a:p>
          <a:p>
            <a:pPr marL="63500" marR="0" lvl="0" indent="0" algn="just" rtl="0">
              <a:lnSpc>
                <a:spcPct val="115000"/>
              </a:lnSpc>
              <a:spcBef>
                <a:spcPts val="2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02" name="Google Shape;702;p84"/>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03"/>
        <p:cNvGrpSpPr/>
        <p:nvPr/>
      </p:nvGrpSpPr>
      <p:grpSpPr>
        <a:xfrm>
          <a:off x="0" y="0"/>
          <a:ext cx="0" cy="0"/>
          <a:chOff x="0" y="0"/>
          <a:chExt cx="0" cy="0"/>
        </a:xfrm>
      </p:grpSpPr>
      <p:grpSp>
        <p:nvGrpSpPr>
          <p:cNvPr id="204" name="Google Shape;204;p37"/>
          <p:cNvGrpSpPr/>
          <p:nvPr/>
        </p:nvGrpSpPr>
        <p:grpSpPr>
          <a:xfrm>
            <a:off x="1465235" y="781805"/>
            <a:ext cx="6213531" cy="3507559"/>
            <a:chOff x="0" y="-38100"/>
            <a:chExt cx="3272971" cy="1847603"/>
          </a:xfrm>
        </p:grpSpPr>
        <p:sp>
          <p:nvSpPr>
            <p:cNvPr id="205" name="Google Shape;205;p37"/>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206;p37"/>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07" name="Google Shape;207;p37"/>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77139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1"/>
        <p:cNvGrpSpPr/>
        <p:nvPr/>
      </p:nvGrpSpPr>
      <p:grpSpPr>
        <a:xfrm>
          <a:off x="0" y="0"/>
          <a:ext cx="0" cy="0"/>
          <a:chOff x="0" y="0"/>
          <a:chExt cx="0" cy="0"/>
        </a:xfrm>
      </p:grpSpPr>
      <p:sp>
        <p:nvSpPr>
          <p:cNvPr id="212" name="Google Shape;212;p38"/>
          <p:cNvSpPr txBox="1"/>
          <p:nvPr/>
        </p:nvSpPr>
        <p:spPr>
          <a:xfrm>
            <a:off x="859007" y="1422809"/>
            <a:ext cx="7404150" cy="54938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r>
              <a:rPr kumimoji="0" lang="de" sz="26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Data Protection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3" name="Google Shape;213;p38"/>
          <p:cNvSpPr txBox="1"/>
          <p:nvPr/>
        </p:nvSpPr>
        <p:spPr>
          <a:xfrm>
            <a:off x="4125069" y="751038"/>
            <a:ext cx="8938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5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4" name="Google Shape;214;p38"/>
          <p:cNvSpPr txBox="1"/>
          <p:nvPr/>
        </p:nvSpPr>
        <p:spPr>
          <a:xfrm>
            <a:off x="4272856" y="2226945"/>
            <a:ext cx="5983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2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5" name="Google Shape;215;p38"/>
          <p:cNvSpPr/>
          <p:nvPr/>
        </p:nvSpPr>
        <p:spPr>
          <a:xfrm>
            <a:off x="2275267" y="3436915"/>
            <a:ext cx="4947028"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Data Protection in Elderly Care: Acting Accordingly</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2445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45"/>
        <p:cNvGrpSpPr/>
        <p:nvPr/>
      </p:nvGrpSpPr>
      <p:grpSpPr>
        <a:xfrm>
          <a:off x="0" y="0"/>
          <a:ext cx="0" cy="0"/>
          <a:chOff x="0" y="0"/>
          <a:chExt cx="0" cy="0"/>
        </a:xfrm>
      </p:grpSpPr>
      <p:grpSp>
        <p:nvGrpSpPr>
          <p:cNvPr id="246" name="Google Shape;246;p41"/>
          <p:cNvGrpSpPr/>
          <p:nvPr/>
        </p:nvGrpSpPr>
        <p:grpSpPr>
          <a:xfrm>
            <a:off x="0" y="762396"/>
            <a:ext cx="9144000" cy="4394356"/>
            <a:chOff x="0" y="-38100"/>
            <a:chExt cx="4816593" cy="2314722"/>
          </a:xfrm>
        </p:grpSpPr>
        <p:sp>
          <p:nvSpPr>
            <p:cNvPr id="247" name="Google Shape;247;p4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48" name="Google Shape;248;p4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49" name="Google Shape;249;p4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50" name="Google Shape;250;p41"/>
          <p:cNvSpPr txBox="1"/>
          <p:nvPr/>
        </p:nvSpPr>
        <p:spPr>
          <a:xfrm>
            <a:off x="514350" y="1744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Understanding Data Protection</a:t>
            </a:r>
            <a:endParaRPr sz="700" b="0" i="0" u="none" strike="noStrike" cap="none">
              <a:solidFill>
                <a:srgbClr val="000000"/>
              </a:solidFill>
              <a:latin typeface="Arial"/>
              <a:ea typeface="Arial"/>
              <a:cs typeface="Arial"/>
              <a:sym typeface="Arial"/>
            </a:endParaRPr>
          </a:p>
        </p:txBody>
      </p:sp>
      <p:pic>
        <p:nvPicPr>
          <p:cNvPr id="251" name="Google Shape;251;p41"/>
          <p:cNvPicPr preferRelativeResize="0"/>
          <p:nvPr/>
        </p:nvPicPr>
        <p:blipFill rotWithShape="1">
          <a:blip r:embed="rId4">
            <a:alphaModFix/>
          </a:blip>
          <a:srcRect l="8759" t="10445" r="11589" b="7801"/>
          <a:stretch/>
        </p:blipFill>
        <p:spPr>
          <a:xfrm>
            <a:off x="5989982" y="2897105"/>
            <a:ext cx="2878246" cy="2110323"/>
          </a:xfrm>
          <a:prstGeom prst="rect">
            <a:avLst/>
          </a:prstGeom>
          <a:noFill/>
          <a:ln>
            <a:noFill/>
          </a:ln>
        </p:spPr>
      </p:pic>
      <p:sp>
        <p:nvSpPr>
          <p:cNvPr id="252" name="Google Shape;252;p41"/>
          <p:cNvSpPr txBox="1"/>
          <p:nvPr/>
        </p:nvSpPr>
        <p:spPr>
          <a:xfrm>
            <a:off x="514350" y="1974574"/>
            <a:ext cx="7542973" cy="29300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None/>
            </a:pPr>
            <a:r>
              <a:rPr lang="de" sz="2400" b="1" i="0" u="none" strike="noStrike" cap="none">
                <a:solidFill>
                  <a:srgbClr val="339966"/>
                </a:solidFill>
                <a:latin typeface="Arial"/>
                <a:ea typeface="Arial"/>
                <a:cs typeface="Arial"/>
                <a:sym typeface="Arial"/>
              </a:rPr>
              <a:t>Data protection </a:t>
            </a:r>
            <a:r>
              <a:rPr lang="de" sz="2200" b="0" i="0" u="none" strike="noStrike" cap="none">
                <a:solidFill>
                  <a:srgbClr val="3F3F3F"/>
                </a:solidFill>
                <a:latin typeface="Arial"/>
                <a:ea typeface="Arial"/>
                <a:cs typeface="Arial"/>
                <a:sym typeface="Arial"/>
              </a:rPr>
              <a:t>is the </a:t>
            </a:r>
            <a:r>
              <a:rPr lang="de" sz="2200" b="1" i="0" u="none" strike="noStrike" cap="none">
                <a:solidFill>
                  <a:srgbClr val="3F3F3F"/>
                </a:solidFill>
                <a:latin typeface="Arial"/>
                <a:ea typeface="Arial"/>
                <a:cs typeface="Arial"/>
                <a:sym typeface="Arial"/>
              </a:rPr>
              <a:t>process</a:t>
            </a:r>
            <a:r>
              <a:rPr lang="de" sz="2200" b="0" i="0" u="none" strike="noStrike" cap="none">
                <a:solidFill>
                  <a:srgbClr val="3F3F3F"/>
                </a:solidFill>
                <a:latin typeface="Arial"/>
                <a:ea typeface="Arial"/>
                <a:cs typeface="Arial"/>
                <a:sym typeface="Arial"/>
              </a:rPr>
              <a:t> of safeguarding important information from corruption, compromise or loss.</a:t>
            </a:r>
            <a:r>
              <a:rPr lang="de" sz="2200" b="0" i="0" u="none" strike="noStrike" cap="none" baseline="30000">
                <a:solidFill>
                  <a:srgbClr val="3F3F3F"/>
                </a:solidFill>
                <a:latin typeface="Arial"/>
                <a:ea typeface="Arial"/>
                <a:cs typeface="Arial"/>
                <a:sym typeface="Arial"/>
              </a:rPr>
              <a:t>1</a:t>
            </a:r>
            <a:endParaRPr sz="2000" b="0" i="0" u="none" strike="noStrike" cap="none" baseline="30000">
              <a:solidFill>
                <a:srgbClr val="3F3F3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3" name="Google Shape;253;p41"/>
          <p:cNvSpPr txBox="1"/>
          <p:nvPr/>
        </p:nvSpPr>
        <p:spPr>
          <a:xfrm>
            <a:off x="6800849" y="4902957"/>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cxnSp>
        <p:nvCxnSpPr>
          <p:cNvPr id="254" name="Google Shape;254;p41"/>
          <p:cNvCxnSpPr/>
          <p:nvPr/>
        </p:nvCxnSpPr>
        <p:spPr>
          <a:xfrm>
            <a:off x="256848" y="4806877"/>
            <a:ext cx="7134727" cy="0"/>
          </a:xfrm>
          <a:prstGeom prst="straightConnector1">
            <a:avLst/>
          </a:prstGeom>
          <a:noFill/>
          <a:ln w="9525" cap="flat" cmpd="sng">
            <a:solidFill>
              <a:srgbClr val="339966"/>
            </a:solidFill>
            <a:prstDash val="solid"/>
            <a:round/>
            <a:headEnd type="none" w="sm" len="sm"/>
            <a:tailEnd type="none" w="sm" len="sm"/>
          </a:ln>
        </p:spPr>
      </p:cxnSp>
      <p:sp>
        <p:nvSpPr>
          <p:cNvPr id="255" name="Google Shape;255;p41"/>
          <p:cNvSpPr txBox="1"/>
          <p:nvPr/>
        </p:nvSpPr>
        <p:spPr>
          <a:xfrm>
            <a:off x="256846" y="4806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a:t>
            </a:r>
            <a:r>
              <a:rPr lang="de" sz="900" b="0" i="1" u="none" strike="noStrike" cap="none">
                <a:solidFill>
                  <a:srgbClr val="595959"/>
                </a:solidFill>
                <a:latin typeface="Arial"/>
                <a:ea typeface="Arial"/>
                <a:cs typeface="Arial"/>
                <a:sym typeface="Arial"/>
              </a:rPr>
              <a:t>Boehm (2023). What is Data Security?.Crowdstrike </a:t>
            </a:r>
            <a:endParaRPr sz="7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5724939" y="0"/>
            <a:ext cx="3419061" cy="5143500"/>
          </a:xfrm>
          <a:prstGeom prst="rect">
            <a:avLst/>
          </a:prstGeom>
          <a:solidFill>
            <a:srgbClr val="339966">
              <a:alpha val="65882"/>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1" name="Google Shape;221;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2" name="Google Shape;222;p39"/>
          <p:cNvSpPr txBox="1"/>
          <p:nvPr/>
        </p:nvSpPr>
        <p:spPr>
          <a:xfrm>
            <a:off x="325706" y="498873"/>
            <a:ext cx="5061303"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Importance of Data Protection in Elderly Care</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23" name="Google Shape;223;p39"/>
          <p:cNvSpPr txBox="1"/>
          <p:nvPr/>
        </p:nvSpPr>
        <p:spPr>
          <a:xfrm>
            <a:off x="325706" y="1361788"/>
            <a:ext cx="4693244"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Ethical Handling of Data</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24" name="Google Shape;224;p39"/>
          <p:cNvSpPr txBox="1"/>
          <p:nvPr/>
        </p:nvSpPr>
        <p:spPr>
          <a:xfrm>
            <a:off x="325705" y="2387087"/>
            <a:ext cx="6272845"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Data Protection and Sensitive Data</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25" name="Google Shape;225;p39"/>
          <p:cNvSpPr txBox="1"/>
          <p:nvPr/>
        </p:nvSpPr>
        <p:spPr>
          <a:xfrm>
            <a:off x="325706" y="3319357"/>
            <a:ext cx="8834943"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04 GDPR in Elderly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39"/>
          <p:cNvSpPr txBox="1"/>
          <p:nvPr/>
        </p:nvSpPr>
        <p:spPr>
          <a:xfrm>
            <a:off x="520415" y="849757"/>
            <a:ext cx="3531167" cy="353943"/>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Why is Data protection Important in Elderly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27" name="Google Shape;227;p39"/>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28" name="Google Shape;228;p39"/>
          <p:cNvSpPr txBox="1"/>
          <p:nvPr/>
        </p:nvSpPr>
        <p:spPr>
          <a:xfrm>
            <a:off x="520415" y="1798267"/>
            <a:ext cx="3531167" cy="353943"/>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does ethical handling of data in care for the elderly imply?</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29" name="Google Shape;229;p39"/>
          <p:cNvSpPr txBox="1"/>
          <p:nvPr/>
        </p:nvSpPr>
        <p:spPr>
          <a:xfrm>
            <a:off x="520415" y="2712803"/>
            <a:ext cx="3531167" cy="353943"/>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When am I confronted with sensitive data or data protection in my daily work?</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30" name="Google Shape;230;p39"/>
          <p:cNvSpPr txBox="1"/>
          <p:nvPr/>
        </p:nvSpPr>
        <p:spPr>
          <a:xfrm>
            <a:off x="520415" y="3648009"/>
            <a:ext cx="3531166" cy="200055"/>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How do I apply GDPR at my work?</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31" name="Google Shape;231;p39"/>
          <p:cNvSpPr txBox="1"/>
          <p:nvPr/>
        </p:nvSpPr>
        <p:spPr>
          <a:xfrm>
            <a:off x="325706" y="4154605"/>
            <a:ext cx="8834943" cy="29238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05 Self-Refection Exercise</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32" name="Google Shape;232;p39"/>
          <p:cNvSpPr txBox="1"/>
          <p:nvPr/>
        </p:nvSpPr>
        <p:spPr>
          <a:xfrm>
            <a:off x="520415" y="4446992"/>
            <a:ext cx="3531166" cy="353943"/>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Time for Self-Reflection!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217715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6"/>
        <p:cNvGrpSpPr/>
        <p:nvPr/>
      </p:nvGrpSpPr>
      <p:grpSpPr>
        <a:xfrm>
          <a:off x="0" y="0"/>
          <a:ext cx="0" cy="0"/>
          <a:chOff x="0" y="0"/>
          <a:chExt cx="0" cy="0"/>
        </a:xfrm>
      </p:grpSpPr>
      <p:grpSp>
        <p:nvGrpSpPr>
          <p:cNvPr id="237" name="Google Shape;237;p40"/>
          <p:cNvGrpSpPr/>
          <p:nvPr/>
        </p:nvGrpSpPr>
        <p:grpSpPr>
          <a:xfrm>
            <a:off x="0" y="749145"/>
            <a:ext cx="9144000" cy="4394356"/>
            <a:chOff x="0" y="-38100"/>
            <a:chExt cx="4816593" cy="2314722"/>
          </a:xfrm>
        </p:grpSpPr>
        <p:sp>
          <p:nvSpPr>
            <p:cNvPr id="238" name="Google Shape;238;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9" name="Google Shape;239;p4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40" name="Google Shape;240;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41" name="Google Shape;241;p40"/>
          <p:cNvSpPr txBox="1"/>
          <p:nvPr/>
        </p:nvSpPr>
        <p:spPr>
          <a:xfrm>
            <a:off x="514350" y="17446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Importance of Data Protection in Elderly Care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2" name="Google Shape;242;p40"/>
          <p:cNvSpPr txBox="1"/>
          <p:nvPr/>
        </p:nvSpPr>
        <p:spPr>
          <a:xfrm>
            <a:off x="514350" y="1437861"/>
            <a:ext cx="8004811" cy="4136517"/>
          </a:xfrm>
          <a:prstGeom prst="rect">
            <a:avLst/>
          </a:prstGeom>
          <a:noFill/>
          <a:ln>
            <a:noFill/>
          </a:ln>
        </p:spPr>
        <p:txBody>
          <a:bodyPr spcFirstLastPara="1" wrap="square" lIns="0" tIns="0" rIns="0" bIns="0" anchor="t" anchorCtr="0">
            <a:spAutoFit/>
          </a:bodyPr>
          <a:lstStyle/>
          <a:p>
            <a:pPr marL="190500" marR="0" lvl="1" indent="0" algn="ctr" defTabSz="914400" rtl="0" eaLnBrk="1" fontAlgn="auto" latinLnBrk="0" hangingPunct="1">
              <a:lnSpc>
                <a:spcPct val="140011"/>
              </a:lnSpc>
              <a:spcBef>
                <a:spcPts val="0"/>
              </a:spcBef>
              <a:spcAft>
                <a:spcPts val="0"/>
              </a:spcAft>
              <a:buClr>
                <a:srgbClr val="000000"/>
              </a:buClr>
              <a:buSzTx/>
              <a:buFont typeface="Arial"/>
              <a:buNone/>
              <a:tabLst/>
              <a:defRPr/>
            </a:pPr>
            <a:r>
              <a:rPr kumimoji="0" lang="de" sz="2400" b="0" i="0" u="none" strike="noStrike" kern="0" cap="none" spc="0" normalizeH="0" baseline="0" noProof="0">
                <a:ln>
                  <a:noFill/>
                </a:ln>
                <a:solidFill>
                  <a:srgbClr val="000000"/>
                </a:solidFill>
                <a:effectLst/>
                <a:uLnTx/>
                <a:uFillTx/>
                <a:latin typeface="Arial"/>
                <a:ea typeface="Arial"/>
                <a:cs typeface="Arial"/>
                <a:sym typeface="Arial"/>
              </a:rPr>
              <a:t/>
            </a:r>
            <a:br>
              <a:rPr kumimoji="0" lang="de" sz="2400" b="0" i="0" u="none" strike="noStrike" kern="0" cap="none" spc="0" normalizeH="0" baseline="0" noProof="0">
                <a:ln>
                  <a:noFill/>
                </a:ln>
                <a:solidFill>
                  <a:srgbClr val="000000"/>
                </a:solidFill>
                <a:effectLst/>
                <a:uLnTx/>
                <a:uFillTx/>
                <a:latin typeface="Arial"/>
                <a:ea typeface="Arial"/>
                <a:cs typeface="Arial"/>
                <a:sym typeface="Arial"/>
              </a:rPr>
            </a:br>
            <a:r>
              <a:rPr kumimoji="0" lang="de" sz="2400" b="0" i="0" u="none" strike="noStrike" kern="0" cap="none" spc="0" normalizeH="0" baseline="0" noProof="0">
                <a:ln>
                  <a:noFill/>
                </a:ln>
                <a:solidFill>
                  <a:srgbClr val="000000"/>
                </a:solidFill>
                <a:effectLst/>
                <a:uLnTx/>
                <a:uFillTx/>
                <a:latin typeface="Arial"/>
                <a:ea typeface="Arial"/>
                <a:cs typeface="Arial"/>
                <a:sym typeface="Arial"/>
              </a:rPr>
              <a:t>Data protection is crucial in elderly care for various reasons, emphasising </a:t>
            </a:r>
            <a:r>
              <a:rPr kumimoji="0" lang="de" sz="2400" b="1" i="0" u="none" strike="noStrike" kern="0" cap="none" spc="0" normalizeH="0" baseline="0" noProof="0">
                <a:ln>
                  <a:noFill/>
                </a:ln>
                <a:solidFill>
                  <a:srgbClr val="339966"/>
                </a:solidFill>
                <a:effectLst/>
                <a:uLnTx/>
                <a:uFillTx/>
                <a:latin typeface="Arial"/>
                <a:ea typeface="Arial"/>
                <a:cs typeface="Arial"/>
                <a:sym typeface="Arial"/>
              </a:rPr>
              <a:t>the need for safeguarding the personal information and well-being of elderly individuals.</a:t>
            </a:r>
            <a:endParaRPr kumimoji="0" sz="1800" b="1" i="0" u="none" strike="noStrike" kern="0" cap="none" spc="0" normalizeH="0" baseline="0" noProof="0">
              <a:ln>
                <a:noFill/>
              </a:ln>
              <a:solidFill>
                <a:srgbClr val="339966"/>
              </a:solidFill>
              <a:effectLst/>
              <a:uLnTx/>
              <a:uFillTx/>
              <a:latin typeface="Arial"/>
              <a:ea typeface="Arial"/>
              <a:cs typeface="Arial"/>
              <a:sym typeface="Arial"/>
            </a:endParaRPr>
          </a:p>
          <a:p>
            <a:pPr marL="0" marR="0" lvl="0" indent="0" algn="ctr"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16055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46"/>
        <p:cNvGrpSpPr/>
        <p:nvPr/>
      </p:nvGrpSpPr>
      <p:grpSpPr>
        <a:xfrm>
          <a:off x="0" y="0"/>
          <a:ext cx="0" cy="0"/>
          <a:chOff x="0" y="0"/>
          <a:chExt cx="0" cy="0"/>
        </a:xfrm>
      </p:grpSpPr>
      <p:grpSp>
        <p:nvGrpSpPr>
          <p:cNvPr id="247" name="Google Shape;247;p41"/>
          <p:cNvGrpSpPr/>
          <p:nvPr/>
        </p:nvGrpSpPr>
        <p:grpSpPr>
          <a:xfrm>
            <a:off x="0" y="749145"/>
            <a:ext cx="9144000" cy="4394356"/>
            <a:chOff x="0" y="-38100"/>
            <a:chExt cx="4816593" cy="2314722"/>
          </a:xfrm>
        </p:grpSpPr>
        <p:sp>
          <p:nvSpPr>
            <p:cNvPr id="248" name="Google Shape;248;p4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49" name="Google Shape;249;p4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r>
                <a:rPr kumimoji="0" lang="de" sz="8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50" name="Google Shape;250;p4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51" name="Google Shape;251;p41"/>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Importance of Data Protection in Elderly Care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2" name="Google Shape;252;p41"/>
          <p:cNvSpPr txBox="1"/>
          <p:nvPr/>
        </p:nvSpPr>
        <p:spPr>
          <a:xfrm>
            <a:off x="457199" y="1943742"/>
            <a:ext cx="5791200" cy="2077492"/>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400" b="1" i="0" u="none" strike="noStrike" kern="0" cap="none" spc="0" normalizeH="0" baseline="0" noProof="0">
                <a:ln>
                  <a:noFill/>
                </a:ln>
                <a:solidFill>
                  <a:srgbClr val="595959"/>
                </a:solidFill>
                <a:effectLst/>
                <a:uLnTx/>
                <a:uFillTx/>
                <a:latin typeface="Arial"/>
                <a:ea typeface="Arial"/>
                <a:cs typeface="Arial"/>
                <a:sym typeface="Arial"/>
              </a:rPr>
              <a:t>Why is </a:t>
            </a:r>
            <a:r>
              <a:rPr kumimoji="0" lang="de" sz="4400" b="1" i="0" u="none" strike="noStrike" kern="0" cap="none" spc="0" normalizeH="0" baseline="0" noProof="0">
                <a:ln>
                  <a:noFill/>
                </a:ln>
                <a:solidFill>
                  <a:srgbClr val="339966"/>
                </a:solidFill>
                <a:effectLst/>
                <a:uLnTx/>
                <a:uFillTx/>
                <a:latin typeface="Arial"/>
                <a:ea typeface="Arial"/>
                <a:cs typeface="Arial"/>
                <a:sym typeface="Arial"/>
              </a:rPr>
              <a:t>data protection </a:t>
            </a:r>
            <a:r>
              <a:rPr kumimoji="0" lang="de" sz="4400" b="1" i="0" u="none" strike="noStrike" kern="0" cap="none" spc="0" normalizeH="0" baseline="0" noProof="0">
                <a:ln>
                  <a:noFill/>
                </a:ln>
                <a:solidFill>
                  <a:srgbClr val="595959"/>
                </a:solidFill>
                <a:effectLst/>
                <a:uLnTx/>
                <a:uFillTx/>
                <a:latin typeface="Arial"/>
                <a:ea typeface="Arial"/>
                <a:cs typeface="Arial"/>
                <a:sym typeface="Arial"/>
              </a:rPr>
              <a:t>important </a:t>
            </a:r>
            <a:r>
              <a:rPr kumimoji="0" lang="de" sz="4400" b="1" i="0" u="none" strike="noStrike" kern="0" cap="none" spc="0" normalizeH="0" baseline="0" noProof="0">
                <a:ln>
                  <a:noFill/>
                </a:ln>
                <a:solidFill>
                  <a:srgbClr val="339966"/>
                </a:solidFill>
                <a:effectLst/>
                <a:uLnTx/>
                <a:uFillTx/>
                <a:latin typeface="Arial"/>
                <a:ea typeface="Arial"/>
                <a:cs typeface="Arial"/>
                <a:sym typeface="Arial"/>
              </a:rPr>
              <a:t>in</a:t>
            </a:r>
            <a:r>
              <a:rPr kumimoji="0" lang="de" sz="44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4400" b="1" i="0" u="none" strike="noStrike" kern="0" cap="none" spc="0" normalizeH="0" baseline="0" noProof="0">
                <a:ln>
                  <a:noFill/>
                </a:ln>
                <a:solidFill>
                  <a:srgbClr val="339966"/>
                </a:solidFill>
                <a:effectLst/>
                <a:uLnTx/>
                <a:uFillTx/>
                <a:latin typeface="Arial"/>
                <a:ea typeface="Arial"/>
                <a:cs typeface="Arial"/>
                <a:sym typeface="Arial"/>
              </a:rPr>
              <a:t>elderly care</a:t>
            </a:r>
            <a:endParaRPr kumimoji="0" sz="44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53" name="Google Shape;253;p41"/>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1507977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Privacy and Dignity</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9" name="Google Shape;259;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60" name="Google Shape;260;p42"/>
          <p:cNvSpPr/>
          <p:nvPr/>
        </p:nvSpPr>
        <p:spPr>
          <a:xfrm>
            <a:off x="717624" y="1853684"/>
            <a:ext cx="7559040" cy="2169825"/>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Elderly individuals, like everyone else, </a:t>
            </a:r>
            <a:r>
              <a:rPr kumimoji="0" lang="de" sz="2300" b="0" i="0" u="none" strike="noStrike" kern="0" cap="none" spc="0" normalizeH="0" baseline="0" noProof="0">
                <a:ln>
                  <a:noFill/>
                </a:ln>
                <a:solidFill>
                  <a:srgbClr val="339966"/>
                </a:solidFill>
                <a:effectLst/>
                <a:uLnTx/>
                <a:uFillTx/>
                <a:latin typeface="Arial"/>
                <a:ea typeface="Arial"/>
                <a:cs typeface="Arial"/>
                <a:sym typeface="Arial"/>
              </a:rPr>
              <a:t>have a right to privacy and dignity.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3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Data protection ensures that their personal information, including health records and living preferences, is kept confidential and used only for the intended purposes.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80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Vulnerable Population</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6" name="Google Shape;266;p4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67" name="Google Shape;267;p43"/>
          <p:cNvSpPr/>
          <p:nvPr/>
        </p:nvSpPr>
        <p:spPr>
          <a:xfrm>
            <a:off x="778584" y="1778000"/>
            <a:ext cx="7684696" cy="754052"/>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Elderly individuals may be more vulnerable to exploitation or identity theft.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268" name="Google Shape;268;p43"/>
          <p:cNvPicPr preferRelativeResize="0"/>
          <p:nvPr/>
        </p:nvPicPr>
        <p:blipFill rotWithShape="1">
          <a:blip r:embed="rId4">
            <a:alphaModFix/>
          </a:blip>
          <a:srcRect/>
          <a:stretch/>
        </p:blipFill>
        <p:spPr>
          <a:xfrm>
            <a:off x="6096001" y="2210725"/>
            <a:ext cx="2726274" cy="2726274"/>
          </a:xfrm>
          <a:prstGeom prst="rect">
            <a:avLst/>
          </a:prstGeom>
          <a:noFill/>
          <a:ln>
            <a:noFill/>
          </a:ln>
        </p:spPr>
      </p:pic>
      <p:sp>
        <p:nvSpPr>
          <p:cNvPr id="269" name="Google Shape;269;p43"/>
          <p:cNvSpPr/>
          <p:nvPr/>
        </p:nvSpPr>
        <p:spPr>
          <a:xfrm>
            <a:off x="778584" y="2771773"/>
            <a:ext cx="5205656" cy="1461938"/>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Data protection measures help prevent unauthorised access to their sensitive information, reducing the risk of financial and personal harm.</a:t>
            </a:r>
            <a:endParaRPr kumimoji="0" sz="23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0" name="Google Shape;270;p43"/>
          <p:cNvSpPr txBox="1"/>
          <p:nvPr/>
        </p:nvSpPr>
        <p:spPr>
          <a:xfrm>
            <a:off x="6953842" y="4860055"/>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473262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Healthcare Information</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6" name="Google Shape;276;p4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77" name="Google Shape;277;p44"/>
          <p:cNvSpPr/>
          <p:nvPr/>
        </p:nvSpPr>
        <p:spPr>
          <a:xfrm>
            <a:off x="717624" y="1853684"/>
            <a:ext cx="7559040" cy="2169825"/>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Similar to healthcare settings, elderly care involves managing </a:t>
            </a:r>
            <a:r>
              <a:rPr kumimoji="0" lang="de" sz="2300" b="0" i="0" u="none" strike="noStrike" kern="0" cap="none" spc="0" normalizeH="0" baseline="0" noProof="0">
                <a:ln>
                  <a:noFill/>
                </a:ln>
                <a:solidFill>
                  <a:srgbClr val="339966"/>
                </a:solidFill>
                <a:effectLst/>
                <a:uLnTx/>
                <a:uFillTx/>
                <a:latin typeface="Arial"/>
                <a:ea typeface="Arial"/>
                <a:cs typeface="Arial"/>
                <a:sym typeface="Arial"/>
              </a:rPr>
              <a:t>health records</a:t>
            </a:r>
            <a:r>
              <a:rPr kumimoji="0" lang="de" sz="23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3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1" i="0" u="none" strike="noStrike" kern="0" cap="none" spc="0" normalizeH="0" baseline="0" noProof="0">
                <a:ln>
                  <a:noFill/>
                </a:ln>
                <a:solidFill>
                  <a:srgbClr val="595959"/>
                </a:solidFill>
                <a:effectLst/>
                <a:uLnTx/>
                <a:uFillTx/>
                <a:latin typeface="Arial"/>
                <a:ea typeface="Arial"/>
                <a:cs typeface="Arial"/>
                <a:sym typeface="Arial"/>
              </a:rPr>
              <a:t>Protecting this data is essential</a:t>
            </a:r>
            <a:r>
              <a:rPr kumimoji="0" lang="de" sz="2300" b="0" i="0" u="none" strike="noStrike" kern="0" cap="none" spc="0" normalizeH="0" baseline="0" noProof="0">
                <a:ln>
                  <a:noFill/>
                </a:ln>
                <a:solidFill>
                  <a:srgbClr val="595959"/>
                </a:solidFill>
                <a:effectLst/>
                <a:uLnTx/>
                <a:uFillTx/>
                <a:latin typeface="Arial"/>
                <a:ea typeface="Arial"/>
                <a:cs typeface="Arial"/>
                <a:sym typeface="Arial"/>
              </a:rPr>
              <a:t> for providing accurate and personalised care, maintaining trust, and complying with healthcare regulations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30155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Family and Caregiver Communication</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3" name="Google Shape;283;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84" name="Google Shape;284;p45"/>
          <p:cNvSpPr/>
          <p:nvPr/>
        </p:nvSpPr>
        <p:spPr>
          <a:xfrm>
            <a:off x="717624" y="1853684"/>
            <a:ext cx="7559040" cy="2169825"/>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Elderly care often involves communication with family members and caregivers.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300" b="1"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1" i="0" u="none" strike="noStrike" kern="0" cap="none" spc="0" normalizeH="0" baseline="0" noProof="0">
                <a:ln>
                  <a:noFill/>
                </a:ln>
                <a:solidFill>
                  <a:srgbClr val="595959"/>
                </a:solidFill>
                <a:effectLst/>
                <a:uLnTx/>
                <a:uFillTx/>
                <a:latin typeface="Arial"/>
                <a:ea typeface="Arial"/>
                <a:cs typeface="Arial"/>
                <a:sym typeface="Arial"/>
              </a:rPr>
              <a:t>Data protection ensures that relevant information is shared appropriately and securely</a:t>
            </a:r>
            <a:r>
              <a:rPr kumimoji="0" lang="de" sz="2300" b="0" i="0" u="none" strike="noStrike" kern="0" cap="none" spc="0" normalizeH="0" baseline="0" noProof="0">
                <a:ln>
                  <a:noFill/>
                </a:ln>
                <a:solidFill>
                  <a:srgbClr val="595959"/>
                </a:solidFill>
                <a:effectLst/>
                <a:uLnTx/>
                <a:uFillTx/>
                <a:latin typeface="Arial"/>
                <a:ea typeface="Arial"/>
                <a:cs typeface="Arial"/>
                <a:sym typeface="Arial"/>
              </a:rPr>
              <a:t>, fostering trust among all parties involved in the care process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66541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Preventing Abuse</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0" name="Google Shape;290;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91" name="Google Shape;291;p46"/>
          <p:cNvSpPr/>
          <p:nvPr/>
        </p:nvSpPr>
        <p:spPr>
          <a:xfrm>
            <a:off x="717624" y="1853684"/>
            <a:ext cx="7559040" cy="2169825"/>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Elderly individuals may be at risk of abuse, and protecting their personal data can contribute to identifying and preventing such situations.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3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Monitoring and reporting mechanisms can be implemented while respecting privacy</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0964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Legal and Ethical Considerations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7" name="Google Shape;297;p4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98" name="Google Shape;298;p47"/>
          <p:cNvSpPr/>
          <p:nvPr/>
        </p:nvSpPr>
        <p:spPr>
          <a:xfrm>
            <a:off x="717624" y="1853684"/>
            <a:ext cx="7559040" cy="2523768"/>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Many regions have specific regulations governing the protection of personal data, and elderly care providers must comply with these laws.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3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Ethical considerations also emphasise the importance of respecting the autonomy and privacy of elderly individuals.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97609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Technological Integration</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05" name="Google Shape;305;p48"/>
          <p:cNvSpPr/>
          <p:nvPr/>
        </p:nvSpPr>
        <p:spPr>
          <a:xfrm>
            <a:off x="717624" y="1853684"/>
            <a:ext cx="7559040" cy="1815881"/>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300" b="0" i="0" u="none" strike="noStrike" kern="0" cap="none" spc="0" normalizeH="0" baseline="0" noProof="0">
                <a:ln>
                  <a:noFill/>
                </a:ln>
                <a:solidFill>
                  <a:srgbClr val="595959"/>
                </a:solidFill>
                <a:effectLst/>
                <a:uLnTx/>
                <a:uFillTx/>
                <a:latin typeface="Arial"/>
                <a:ea typeface="Arial"/>
                <a:cs typeface="Arial"/>
                <a:sym typeface="Arial"/>
              </a:rPr>
              <a:t>With the increasing use of technology in elderly care, such as smart home devices and health monitoring tools, </a:t>
            </a:r>
            <a:r>
              <a:rPr kumimoji="0" lang="de" sz="2300" b="1" i="0" u="none" strike="noStrike" kern="0" cap="none" spc="0" normalizeH="0" baseline="0" noProof="0">
                <a:ln>
                  <a:noFill/>
                </a:ln>
                <a:solidFill>
                  <a:srgbClr val="595959"/>
                </a:solidFill>
                <a:effectLst/>
                <a:uLnTx/>
                <a:uFillTx/>
                <a:latin typeface="Arial"/>
                <a:ea typeface="Arial"/>
                <a:cs typeface="Arial"/>
                <a:sym typeface="Arial"/>
              </a:rPr>
              <a:t>data protection becomes critical to prevent unauthorised access and misuse of data collected through these technologies.</a:t>
            </a:r>
            <a:endParaRPr kumimoji="0" sz="2300" b="1"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08462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59"/>
        <p:cNvGrpSpPr/>
        <p:nvPr/>
      </p:nvGrpSpPr>
      <p:grpSpPr>
        <a:xfrm>
          <a:off x="0" y="0"/>
          <a:ext cx="0" cy="0"/>
          <a:chOff x="0" y="0"/>
          <a:chExt cx="0" cy="0"/>
        </a:xfrm>
      </p:grpSpPr>
      <p:grpSp>
        <p:nvGrpSpPr>
          <p:cNvPr id="260" name="Google Shape;260;p42"/>
          <p:cNvGrpSpPr/>
          <p:nvPr/>
        </p:nvGrpSpPr>
        <p:grpSpPr>
          <a:xfrm>
            <a:off x="0" y="749145"/>
            <a:ext cx="9144000" cy="4394356"/>
            <a:chOff x="0" y="-38100"/>
            <a:chExt cx="4816593" cy="2314722"/>
          </a:xfrm>
        </p:grpSpPr>
        <p:sp>
          <p:nvSpPr>
            <p:cNvPr id="261" name="Google Shape;261;p4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62" name="Google Shape;262;p4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r>
                <a:rPr lang="de"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grpSp>
      <p:sp>
        <p:nvSpPr>
          <p:cNvPr id="263" name="Google Shape;263;p4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64" name="Google Shape;264;p42"/>
          <p:cNvSpPr txBox="1"/>
          <p:nvPr/>
        </p:nvSpPr>
        <p:spPr>
          <a:xfrm>
            <a:off x="457199"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Understanding Data Protection</a:t>
            </a:r>
            <a:endParaRPr sz="700" b="0" i="0" u="none" strike="noStrike" cap="none">
              <a:solidFill>
                <a:srgbClr val="000000"/>
              </a:solidFill>
              <a:latin typeface="Arial"/>
              <a:ea typeface="Arial"/>
              <a:cs typeface="Arial"/>
              <a:sym typeface="Arial"/>
            </a:endParaRPr>
          </a:p>
        </p:txBody>
      </p:sp>
      <p:sp>
        <p:nvSpPr>
          <p:cNvPr id="265" name="Google Shape;265;p42"/>
          <p:cNvSpPr txBox="1"/>
          <p:nvPr/>
        </p:nvSpPr>
        <p:spPr>
          <a:xfrm>
            <a:off x="457199" y="2246130"/>
            <a:ext cx="5791200" cy="1400383"/>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4400" b="1" i="0" u="none" strike="noStrike" cap="none">
                <a:solidFill>
                  <a:srgbClr val="3F3F3F"/>
                </a:solidFill>
                <a:latin typeface="Arial"/>
                <a:ea typeface="Arial"/>
                <a:cs typeface="Arial"/>
                <a:sym typeface="Arial"/>
              </a:rPr>
              <a:t>What is the </a:t>
            </a:r>
            <a:r>
              <a:rPr lang="de" sz="4400" b="1" i="0" u="none" strike="noStrike" cap="none">
                <a:solidFill>
                  <a:srgbClr val="339966"/>
                </a:solidFill>
                <a:latin typeface="Arial"/>
                <a:ea typeface="Arial"/>
                <a:cs typeface="Arial"/>
                <a:sym typeface="Arial"/>
              </a:rPr>
              <a:t>purpose of data protection</a:t>
            </a:r>
            <a:endParaRPr sz="4400" b="1" i="0" u="none" strike="noStrike" cap="none">
              <a:solidFill>
                <a:srgbClr val="339966"/>
              </a:solidFill>
              <a:latin typeface="Arial"/>
              <a:ea typeface="Arial"/>
              <a:cs typeface="Arial"/>
              <a:sym typeface="Arial"/>
            </a:endParaRPr>
          </a:p>
        </p:txBody>
      </p:sp>
      <p:sp>
        <p:nvSpPr>
          <p:cNvPr id="266" name="Google Shape;266;p42"/>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09"/>
        <p:cNvGrpSpPr/>
        <p:nvPr/>
      </p:nvGrpSpPr>
      <p:grpSpPr>
        <a:xfrm>
          <a:off x="0" y="0"/>
          <a:ext cx="0" cy="0"/>
          <a:chOff x="0" y="0"/>
          <a:chExt cx="0" cy="0"/>
        </a:xfrm>
      </p:grpSpPr>
      <p:grpSp>
        <p:nvGrpSpPr>
          <p:cNvPr id="310" name="Google Shape;310;p49"/>
          <p:cNvGrpSpPr/>
          <p:nvPr/>
        </p:nvGrpSpPr>
        <p:grpSpPr>
          <a:xfrm>
            <a:off x="0" y="749145"/>
            <a:ext cx="9144000" cy="4394356"/>
            <a:chOff x="0" y="-38100"/>
            <a:chExt cx="4816593" cy="2314722"/>
          </a:xfrm>
        </p:grpSpPr>
        <p:sp>
          <p:nvSpPr>
            <p:cNvPr id="311" name="Google Shape;311;p4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2" name="Google Shape;312;p4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r>
                <a:rPr kumimoji="0" lang="de" sz="8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13" name="Google Shape;313;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4" name="Google Shape;314;p49"/>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Ethical Handling of Data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49"/>
          <p:cNvSpPr txBox="1"/>
          <p:nvPr/>
        </p:nvSpPr>
        <p:spPr>
          <a:xfrm>
            <a:off x="298451" y="1796022"/>
            <a:ext cx="5791200" cy="27546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400" b="1" i="0" u="none" strike="noStrike" kern="0" cap="none" spc="0" normalizeH="0" baseline="0" noProof="0">
                <a:ln>
                  <a:noFill/>
                </a:ln>
                <a:solidFill>
                  <a:srgbClr val="595959"/>
                </a:solidFill>
                <a:effectLst/>
                <a:uLnTx/>
                <a:uFillTx/>
                <a:latin typeface="Arial"/>
                <a:ea typeface="Arial"/>
                <a:cs typeface="Arial"/>
                <a:sym typeface="Arial"/>
              </a:rPr>
              <a:t>What does </a:t>
            </a:r>
            <a:r>
              <a:rPr kumimoji="0" lang="de" sz="4400" b="1" i="0" u="none" strike="noStrike" kern="0" cap="none" spc="0" normalizeH="0" baseline="0" noProof="0">
                <a:ln>
                  <a:noFill/>
                </a:ln>
                <a:solidFill>
                  <a:srgbClr val="339966"/>
                </a:solidFill>
                <a:effectLst/>
                <a:uLnTx/>
                <a:uFillTx/>
                <a:latin typeface="Arial"/>
                <a:ea typeface="Arial"/>
                <a:cs typeface="Arial"/>
                <a:sym typeface="Arial"/>
              </a:rPr>
              <a:t>ethical handling of data </a:t>
            </a:r>
            <a:r>
              <a:rPr kumimoji="0" lang="de" sz="4400" b="1" i="0" u="none" strike="noStrike" kern="0" cap="none" spc="0" normalizeH="0" baseline="0" noProof="0">
                <a:ln>
                  <a:noFill/>
                </a:ln>
                <a:solidFill>
                  <a:srgbClr val="595959"/>
                </a:solidFill>
                <a:effectLst/>
                <a:uLnTx/>
                <a:uFillTx/>
                <a:latin typeface="Arial"/>
                <a:ea typeface="Arial"/>
                <a:cs typeface="Arial"/>
                <a:sym typeface="Arial"/>
              </a:rPr>
              <a:t>in care for the elderly imply</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49"/>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448385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p:nvPr/>
        </p:nvSpPr>
        <p:spPr>
          <a:xfrm>
            <a:off x="325664" y="422174"/>
            <a:ext cx="7260900" cy="4739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379C73"/>
                </a:solidFill>
                <a:effectLst/>
                <a:uLnTx/>
                <a:uFillTx/>
                <a:latin typeface="Gill Sans"/>
                <a:ea typeface="Gill Sans"/>
                <a:cs typeface="Gill Sans"/>
                <a:sym typeface="Gill Sans"/>
              </a:rPr>
              <a:t>Ethical Handling of Data</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23" name="Google Shape;323;p50"/>
          <p:cNvSpPr/>
          <p:nvPr/>
        </p:nvSpPr>
        <p:spPr>
          <a:xfrm>
            <a:off x="681529" y="1444610"/>
            <a:ext cx="7559040" cy="2539157"/>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Ethical handling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of data in care for the elderly involves managing and utilising data in a morally sound and responsible manner. This includes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respecting individuals' privacy, obtaining informed consent for data collection, ensuring data security and confidentiality,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using the data for legitimate and beneficial purposes.</a:t>
            </a:r>
            <a:r>
              <a:rPr kumimoji="0" lang="de" sz="1800" b="0" i="0" u="none" strike="noStrike" kern="0" cap="none" spc="0" normalizeH="0" baseline="30000" noProof="0">
                <a:ln>
                  <a:noFill/>
                </a:ln>
                <a:solidFill>
                  <a:srgbClr val="595959"/>
                </a:solidFill>
                <a:effectLst/>
                <a:uLnTx/>
                <a:uFillTx/>
                <a:latin typeface="Arial"/>
                <a:ea typeface="Arial"/>
                <a:cs typeface="Arial"/>
                <a:sym typeface="Arial"/>
              </a:rPr>
              <a:t>1</a:t>
            </a:r>
            <a:endParaRPr kumimoji="0" sz="1800" b="0" i="0" u="none" strike="noStrike" kern="0" cap="none" spc="0" normalizeH="0" baseline="3000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 also involves being transparent about how data is being used, providing individuals with control over their own data, and adhering to relevant laws and ethical standards in the field of elderly care.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50"/>
          <p:cNvSpPr txBox="1"/>
          <p:nvPr/>
        </p:nvSpPr>
        <p:spPr>
          <a:xfrm>
            <a:off x="173701" y="4768787"/>
            <a:ext cx="7038474" cy="32316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a:t>
            </a:r>
            <a:r>
              <a:rPr kumimoji="0" lang="de" sz="900" b="0" i="1" u="none" strike="noStrike" kern="0" cap="none" spc="0" normalizeH="0" baseline="0" noProof="0">
                <a:ln>
                  <a:noFill/>
                </a:ln>
                <a:solidFill>
                  <a:srgbClr val="595959"/>
                </a:solidFill>
                <a:effectLst/>
                <a:uLnTx/>
                <a:uFillTx/>
                <a:latin typeface="Arial"/>
                <a:ea typeface="Arial"/>
                <a:cs typeface="Arial"/>
                <a:sym typeface="Arial"/>
              </a:rPr>
              <a:t>Porsdam Mann, Savulescu, Sahakian. Facilitating the ethical use of health data for the benefit of society: electronic health records, consent and the duty of easy rescue</a:t>
            </a:r>
            <a:endParaRPr kumimoji="0" sz="900" b="0" i="1"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325" name="Google Shape;325;p50"/>
          <p:cNvCxnSpPr/>
          <p:nvPr/>
        </p:nvCxnSpPr>
        <p:spPr>
          <a:xfrm>
            <a:off x="233124" y="4759943"/>
            <a:ext cx="4795210" cy="8844"/>
          </a:xfrm>
          <a:prstGeom prst="straightConnector1">
            <a:avLst/>
          </a:prstGeom>
          <a:noFill/>
          <a:ln w="9525" cap="flat" cmpd="sng">
            <a:solidFill>
              <a:srgbClr val="339966"/>
            </a:solidFill>
            <a:prstDash val="solid"/>
            <a:round/>
            <a:headEnd type="none" w="sm" len="sm"/>
            <a:tailEnd type="none" w="sm" len="sm"/>
          </a:ln>
        </p:spPr>
      </p:cxnSp>
    </p:spTree>
    <p:extLst>
      <p:ext uri="{BB962C8B-B14F-4D97-AF65-F5344CB8AC3E}">
        <p14:creationId xmlns:p14="http://schemas.microsoft.com/office/powerpoint/2010/main" val="2857812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29"/>
        <p:cNvGrpSpPr/>
        <p:nvPr/>
      </p:nvGrpSpPr>
      <p:grpSpPr>
        <a:xfrm>
          <a:off x="0" y="0"/>
          <a:ext cx="0" cy="0"/>
          <a:chOff x="0" y="0"/>
          <a:chExt cx="0" cy="0"/>
        </a:xfrm>
      </p:grpSpPr>
      <p:grpSp>
        <p:nvGrpSpPr>
          <p:cNvPr id="330" name="Google Shape;330;p51"/>
          <p:cNvGrpSpPr/>
          <p:nvPr/>
        </p:nvGrpSpPr>
        <p:grpSpPr>
          <a:xfrm>
            <a:off x="0" y="749145"/>
            <a:ext cx="9144000" cy="4394356"/>
            <a:chOff x="0" y="-38100"/>
            <a:chExt cx="4816593" cy="2314722"/>
          </a:xfrm>
        </p:grpSpPr>
        <p:sp>
          <p:nvSpPr>
            <p:cNvPr id="331" name="Google Shape;331;p5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32" name="Google Shape;332;p5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r>
                <a:rPr kumimoji="0" lang="de" sz="8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33" name="Google Shape;333;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4" name="Google Shape;334;p51"/>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Data Protection and Sensitive Data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51"/>
          <p:cNvSpPr txBox="1"/>
          <p:nvPr/>
        </p:nvSpPr>
        <p:spPr>
          <a:xfrm>
            <a:off x="298451" y="1266633"/>
            <a:ext cx="5791200" cy="343170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400" b="1" i="0" u="none" strike="noStrike" kern="0" cap="none" spc="0" normalizeH="0" baseline="0" noProof="0">
                <a:ln>
                  <a:noFill/>
                </a:ln>
                <a:solidFill>
                  <a:srgbClr val="595959"/>
                </a:solidFill>
                <a:effectLst/>
                <a:uLnTx/>
                <a:uFillTx/>
                <a:latin typeface="Arial"/>
                <a:ea typeface="Arial"/>
                <a:cs typeface="Arial"/>
                <a:sym typeface="Arial"/>
              </a:rPr>
              <a:t>When am I confronted with </a:t>
            </a:r>
            <a:r>
              <a:rPr kumimoji="0" lang="de" sz="4400" b="1" i="0" u="none" strike="noStrike" kern="0" cap="none" spc="0" normalizeH="0" baseline="0" noProof="0">
                <a:ln>
                  <a:noFill/>
                </a:ln>
                <a:solidFill>
                  <a:srgbClr val="339966"/>
                </a:solidFill>
                <a:effectLst/>
                <a:uLnTx/>
                <a:uFillTx/>
                <a:latin typeface="Arial"/>
                <a:ea typeface="Arial"/>
                <a:cs typeface="Arial"/>
                <a:sym typeface="Arial"/>
              </a:rPr>
              <a:t>sensitive data </a:t>
            </a:r>
            <a:r>
              <a:rPr kumimoji="0" lang="de" sz="4400" b="1" i="0" u="none" strike="noStrike" kern="0" cap="none" spc="0" normalizeH="0" baseline="0" noProof="0">
                <a:ln>
                  <a:noFill/>
                </a:ln>
                <a:solidFill>
                  <a:srgbClr val="595959"/>
                </a:solidFill>
                <a:effectLst/>
                <a:uLnTx/>
                <a:uFillTx/>
                <a:latin typeface="Arial"/>
                <a:ea typeface="Arial"/>
                <a:cs typeface="Arial"/>
                <a:sym typeface="Arial"/>
              </a:rPr>
              <a:t>or </a:t>
            </a:r>
            <a:r>
              <a:rPr kumimoji="0" lang="de" sz="4400" b="1" i="0" u="none" strike="noStrike" kern="0" cap="none" spc="0" normalizeH="0" baseline="0" noProof="0">
                <a:ln>
                  <a:noFill/>
                </a:ln>
                <a:solidFill>
                  <a:srgbClr val="339966"/>
                </a:solidFill>
                <a:effectLst/>
                <a:uLnTx/>
                <a:uFillTx/>
                <a:latin typeface="Arial"/>
                <a:ea typeface="Arial"/>
                <a:cs typeface="Arial"/>
                <a:sym typeface="Arial"/>
              </a:rPr>
              <a:t>data protection </a:t>
            </a:r>
            <a:r>
              <a:rPr kumimoji="0" lang="de" sz="4400" b="1" i="0" u="none" strike="noStrike" kern="0" cap="none" spc="0" normalizeH="0" baseline="0" noProof="0">
                <a:ln>
                  <a:noFill/>
                </a:ln>
                <a:solidFill>
                  <a:srgbClr val="595959"/>
                </a:solidFill>
                <a:effectLst/>
                <a:uLnTx/>
                <a:uFillTx/>
                <a:latin typeface="Arial"/>
                <a:ea typeface="Arial"/>
                <a:cs typeface="Arial"/>
                <a:sym typeface="Arial"/>
              </a:rPr>
              <a:t>in my daily work</a:t>
            </a:r>
            <a:endParaRPr kumimoji="0" sz="44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36" name="Google Shape;336;p51"/>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3069252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2" name="Google Shape;342;p5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43" name="Google Shape;343;p52"/>
          <p:cNvSpPr/>
          <p:nvPr/>
        </p:nvSpPr>
        <p:spPr>
          <a:xfrm>
            <a:off x="3033589" y="1190196"/>
            <a:ext cx="3182122"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Patient Health Records</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pic>
        <p:nvPicPr>
          <p:cNvPr id="344" name="Google Shape;344;p52"/>
          <p:cNvPicPr preferRelativeResize="0"/>
          <p:nvPr/>
        </p:nvPicPr>
        <p:blipFill rotWithShape="1">
          <a:blip r:embed="rId4">
            <a:alphaModFix/>
          </a:blip>
          <a:srcRect l="7309" t="10069" r="10255" b="8306"/>
          <a:stretch/>
        </p:blipFill>
        <p:spPr>
          <a:xfrm>
            <a:off x="267826" y="2725153"/>
            <a:ext cx="2442411" cy="2418347"/>
          </a:xfrm>
          <a:prstGeom prst="rect">
            <a:avLst/>
          </a:prstGeom>
          <a:noFill/>
          <a:ln>
            <a:noFill/>
          </a:ln>
        </p:spPr>
      </p:pic>
      <p:sp>
        <p:nvSpPr>
          <p:cNvPr id="345" name="Google Shape;345;p52"/>
          <p:cNvSpPr/>
          <p:nvPr/>
        </p:nvSpPr>
        <p:spPr>
          <a:xfrm>
            <a:off x="642440" y="1871157"/>
            <a:ext cx="7680960" cy="87716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You may have access to and be responsible for maintaining the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health records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of the individuals under your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46" name="Google Shape;346;p52"/>
          <p:cNvSpPr/>
          <p:nvPr/>
        </p:nvSpPr>
        <p:spPr>
          <a:xfrm>
            <a:off x="2907696" y="2814147"/>
            <a:ext cx="5415703" cy="1985159"/>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information includes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medical history, current health conditions, medications, and any treatment plans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Handling and safeguarding this data is crucial for privacy and compliance with data protection regulations.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52"/>
          <p:cNvSpPr txBox="1"/>
          <p:nvPr/>
        </p:nvSpPr>
        <p:spPr>
          <a:xfrm>
            <a:off x="904225" y="4989611"/>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4102208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3"/>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3" name="Google Shape;353;p5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54" name="Google Shape;354;p53"/>
          <p:cNvSpPr/>
          <p:nvPr/>
        </p:nvSpPr>
        <p:spPr>
          <a:xfrm>
            <a:off x="1411776" y="1458577"/>
            <a:ext cx="6414577"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Personal Preferences and Lifestyle Information</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55" name="Google Shape;355;p53"/>
          <p:cNvSpPr/>
          <p:nvPr/>
        </p:nvSpPr>
        <p:spPr>
          <a:xfrm>
            <a:off x="778584" y="2407920"/>
            <a:ext cx="7680960" cy="158505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Elderly individuals often share </a:t>
            </a:r>
            <a:r>
              <a:rPr kumimoji="0" lang="de" sz="2000" b="1" i="0" u="none" strike="noStrike" kern="0" cap="none" spc="0" normalizeH="0" baseline="0" noProof="0">
                <a:ln>
                  <a:noFill/>
                </a:ln>
                <a:solidFill>
                  <a:srgbClr val="595959"/>
                </a:solidFill>
                <a:effectLst/>
                <a:uLnTx/>
                <a:uFillTx/>
                <a:latin typeface="Arial"/>
                <a:ea typeface="Arial"/>
                <a:cs typeface="Arial"/>
                <a:sym typeface="Arial"/>
              </a:rPr>
              <a:t>personal preferences, lifestyle choices, and daily routines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with care assistants.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This information is sensitive and should be treated with confidentiality to provide personalised and respectful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99333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4"/>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62" name="Google Shape;362;p54"/>
          <p:cNvSpPr/>
          <p:nvPr/>
        </p:nvSpPr>
        <p:spPr>
          <a:xfrm>
            <a:off x="2040153" y="1458577"/>
            <a:ext cx="5157822"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Communication with Family Members</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63" name="Google Shape;363;p54"/>
          <p:cNvSpPr/>
          <p:nvPr/>
        </p:nvSpPr>
        <p:spPr>
          <a:xfrm>
            <a:off x="778584" y="2407920"/>
            <a:ext cx="7680960" cy="1892826"/>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Interacting with the families of those under your care may involve sharing updates on the individual's well-being.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1" i="0" u="none" strike="noStrike" kern="0" cap="none" spc="0" normalizeH="0" baseline="0" noProof="0">
                <a:ln>
                  <a:noFill/>
                </a:ln>
                <a:solidFill>
                  <a:srgbClr val="595959"/>
                </a:solidFill>
                <a:effectLst/>
                <a:uLnTx/>
                <a:uFillTx/>
                <a:latin typeface="Arial"/>
                <a:ea typeface="Arial"/>
                <a:cs typeface="Arial"/>
                <a:sym typeface="Arial"/>
              </a:rPr>
              <a:t>Ensuring that only relevant and necessary information is shared, and obtaining consent where required, is part of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respecting privacy</a:t>
            </a:r>
            <a:r>
              <a:rPr kumimoji="0" lang="de" sz="2000" b="0" i="0" u="none" strike="noStrike" kern="0" cap="none" spc="0" normalizeH="0" baseline="0" noProof="0">
                <a:ln>
                  <a:noFill/>
                </a:ln>
                <a:solidFill>
                  <a:srgbClr val="339966"/>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0831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70" name="Google Shape;370;p55"/>
          <p:cNvSpPr/>
          <p:nvPr/>
        </p:nvSpPr>
        <p:spPr>
          <a:xfrm>
            <a:off x="2449319" y="1602845"/>
            <a:ext cx="4339489" cy="415499"/>
          </a:xfrm>
          <a:prstGeom prst="rect">
            <a:avLst/>
          </a:prstGeom>
          <a:noFill/>
          <a:ln>
            <a:noFill/>
          </a:ln>
        </p:spPr>
        <p:txBody>
          <a:bodyPr spcFirstLastPara="1" wrap="square" lIns="45725" tIns="22850" rIns="45725" bIns="2285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1" i="0" u="none" strike="noStrike" kern="0" cap="none" spc="0" normalizeH="0" baseline="0" noProof="0">
                <a:ln>
                  <a:noFill/>
                </a:ln>
                <a:solidFill>
                  <a:srgbClr val="FFC000"/>
                </a:solidFill>
                <a:effectLst/>
                <a:uLnTx/>
                <a:uFillTx/>
                <a:latin typeface="Arial"/>
                <a:ea typeface="Arial"/>
                <a:cs typeface="Arial"/>
                <a:sym typeface="Arial"/>
              </a:rPr>
              <a:t>Assisting with Personal Care</a:t>
            </a:r>
            <a:endParaRPr kumimoji="0" sz="24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71" name="Google Shape;371;p55"/>
          <p:cNvSpPr/>
          <p:nvPr/>
        </p:nvSpPr>
        <p:spPr>
          <a:xfrm>
            <a:off x="778584" y="2407920"/>
            <a:ext cx="7680960" cy="158505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Physical care assistance, such as bathing or dressing, involves close and personal contact. </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1" i="0" u="none" strike="noStrike" kern="0" cap="none" spc="0" normalizeH="0" baseline="0" noProof="0">
                <a:ln>
                  <a:noFill/>
                </a:ln>
                <a:solidFill>
                  <a:srgbClr val="339966"/>
                </a:solidFill>
                <a:effectLst/>
                <a:uLnTx/>
                <a:uFillTx/>
                <a:latin typeface="Arial"/>
                <a:ea typeface="Arial"/>
                <a:cs typeface="Arial"/>
                <a:sym typeface="Arial"/>
              </a:rPr>
              <a:t>Being mindful of the privacy and dignity of the individuals is a key aspect of data protection in a care setting!</a:t>
            </a:r>
            <a:endParaRPr kumimoji="0" sz="2000" b="1" i="0" u="none" strike="noStrike" kern="0" cap="none" spc="0" normalizeH="0" baseline="0" noProof="0">
              <a:ln>
                <a:noFill/>
              </a:ln>
              <a:solidFill>
                <a:srgbClr val="339966"/>
              </a:solidFill>
              <a:effectLst/>
              <a:uLnTx/>
              <a:uFillTx/>
              <a:latin typeface="Arial"/>
              <a:ea typeface="Arial"/>
              <a:cs typeface="Arial"/>
              <a:sym typeface="Arial"/>
            </a:endParaRPr>
          </a:p>
        </p:txBody>
      </p:sp>
    </p:spTree>
    <p:extLst>
      <p:ext uri="{BB962C8B-B14F-4D97-AF65-F5344CB8AC3E}">
        <p14:creationId xmlns:p14="http://schemas.microsoft.com/office/powerpoint/2010/main" val="106628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7" name="Google Shape;377;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78" name="Google Shape;378;p56"/>
          <p:cNvSpPr/>
          <p:nvPr/>
        </p:nvSpPr>
        <p:spPr>
          <a:xfrm>
            <a:off x="2783144" y="1514362"/>
            <a:ext cx="3671839" cy="415498"/>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1" i="0" u="none" strike="noStrike" kern="0" cap="none" spc="0" normalizeH="0" baseline="0" noProof="0">
                <a:ln>
                  <a:noFill/>
                </a:ln>
                <a:solidFill>
                  <a:srgbClr val="FFC000"/>
                </a:solidFill>
                <a:effectLst/>
                <a:uLnTx/>
                <a:uFillTx/>
                <a:latin typeface="Arial"/>
                <a:ea typeface="Arial"/>
                <a:cs typeface="Arial"/>
                <a:sym typeface="Arial"/>
              </a:rPr>
              <a:t>Medication Management</a:t>
            </a:r>
            <a:endParaRPr kumimoji="0" sz="24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79" name="Google Shape;379;p56"/>
          <p:cNvSpPr/>
          <p:nvPr/>
        </p:nvSpPr>
        <p:spPr>
          <a:xfrm>
            <a:off x="778584" y="2407920"/>
            <a:ext cx="7680960" cy="127727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Administering medication requires </a:t>
            </a:r>
            <a:r>
              <a:rPr kumimoji="0" lang="de" sz="2000" b="1" i="0" u="none" strike="noStrike" kern="0" cap="none" spc="0" normalizeH="0" baseline="0" noProof="0">
                <a:ln>
                  <a:noFill/>
                </a:ln>
                <a:solidFill>
                  <a:srgbClr val="595959"/>
                </a:solidFill>
                <a:effectLst/>
                <a:uLnTx/>
                <a:uFillTx/>
                <a:latin typeface="Arial"/>
                <a:ea typeface="Arial"/>
                <a:cs typeface="Arial"/>
                <a:sym typeface="Arial"/>
              </a:rPr>
              <a:t>accurate record-keeping and adherence to strict protocols</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Protecting this information is crucial for the well-being of the individual and compliance with healthcare regulations.</a:t>
            </a:r>
            <a:endParaRPr kumimoji="0" sz="2000" b="1"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664477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5" name="Google Shape;385;p5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86" name="Google Shape;386;p57"/>
          <p:cNvSpPr/>
          <p:nvPr/>
        </p:nvSpPr>
        <p:spPr>
          <a:xfrm>
            <a:off x="2783144" y="1520988"/>
            <a:ext cx="3671839" cy="415498"/>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1" i="0" u="none" strike="noStrike" kern="0" cap="none" spc="0" normalizeH="0" baseline="0" noProof="0">
                <a:ln>
                  <a:noFill/>
                </a:ln>
                <a:solidFill>
                  <a:srgbClr val="FFC000"/>
                </a:solidFill>
                <a:effectLst/>
                <a:uLnTx/>
                <a:uFillTx/>
                <a:latin typeface="Arial"/>
                <a:ea typeface="Arial"/>
                <a:cs typeface="Arial"/>
                <a:sym typeface="Arial"/>
              </a:rPr>
              <a:t>Technology Use in Care</a:t>
            </a:r>
            <a:endParaRPr kumimoji="0" sz="2400" b="0" i="0" u="none" strike="noStrike" kern="0" cap="none" spc="0" normalizeH="0" baseline="0" noProof="0">
              <a:ln>
                <a:noFill/>
              </a:ln>
              <a:solidFill>
                <a:srgbClr val="FFC000"/>
              </a:solidFill>
              <a:effectLst/>
              <a:uLnTx/>
              <a:uFillTx/>
              <a:latin typeface="Arial"/>
              <a:ea typeface="Arial"/>
              <a:cs typeface="Arial"/>
              <a:sym typeface="Arial"/>
            </a:endParaRPr>
          </a:p>
        </p:txBody>
      </p:sp>
      <p:pic>
        <p:nvPicPr>
          <p:cNvPr id="387" name="Google Shape;387;p57"/>
          <p:cNvPicPr preferRelativeResize="0"/>
          <p:nvPr/>
        </p:nvPicPr>
        <p:blipFill>
          <a:blip r:embed="rId4">
            <a:alphaModFix/>
          </a:blip>
          <a:stretch>
            <a:fillRect/>
          </a:stretch>
        </p:blipFill>
        <p:spPr>
          <a:xfrm>
            <a:off x="6170500" y="2953725"/>
            <a:ext cx="2395100" cy="2395100"/>
          </a:xfrm>
          <a:prstGeom prst="rect">
            <a:avLst/>
          </a:prstGeom>
          <a:noFill/>
          <a:ln>
            <a:noFill/>
          </a:ln>
        </p:spPr>
      </p:pic>
      <p:sp>
        <p:nvSpPr>
          <p:cNvPr id="388" name="Google Shape;388;p57"/>
          <p:cNvSpPr/>
          <p:nvPr/>
        </p:nvSpPr>
        <p:spPr>
          <a:xfrm>
            <a:off x="660709" y="2295945"/>
            <a:ext cx="7680900" cy="127740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The use of technology, such as electronic health records or assistive devices, may involve handling sensitive data. Ensuring that these technologies are used securely and that access is restricted to authorised personnel is essential.</a:t>
            </a:r>
            <a:endParaRPr kumimoji="0" sz="2000" b="1"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4905010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394" name="Google Shape;394;p5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95" name="Google Shape;395;p58"/>
          <p:cNvSpPr/>
          <p:nvPr/>
        </p:nvSpPr>
        <p:spPr>
          <a:xfrm>
            <a:off x="2364360" y="1421597"/>
            <a:ext cx="4509408" cy="415499"/>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1" i="0" u="none" strike="noStrike" kern="0" cap="none" spc="0" normalizeH="0" baseline="0" noProof="0">
                <a:ln>
                  <a:noFill/>
                </a:ln>
                <a:solidFill>
                  <a:srgbClr val="FFC000"/>
                </a:solidFill>
                <a:effectLst/>
                <a:uLnTx/>
                <a:uFillTx/>
                <a:latin typeface="Arial"/>
                <a:ea typeface="Arial"/>
                <a:cs typeface="Arial"/>
                <a:sym typeface="Arial"/>
              </a:rPr>
              <a:t>Reporting and Documentation</a:t>
            </a:r>
            <a:endParaRPr kumimoji="0" sz="24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96" name="Google Shape;396;p58"/>
          <p:cNvSpPr/>
          <p:nvPr/>
        </p:nvSpPr>
        <p:spPr>
          <a:xfrm>
            <a:off x="778584" y="2407920"/>
            <a:ext cx="7680960" cy="127727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Reporting incidents or changes in an individual's health status requires accurate and timely documentation. Proper data protection measures involve ensuring that this information is shared only with relevant parties and is stored securely.</a:t>
            </a:r>
            <a:endParaRPr kumimoji="0" sz="2000" b="1"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58557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70"/>
        <p:cNvGrpSpPr/>
        <p:nvPr/>
      </p:nvGrpSpPr>
      <p:grpSpPr>
        <a:xfrm>
          <a:off x="0" y="0"/>
          <a:ext cx="0" cy="0"/>
          <a:chOff x="0" y="0"/>
          <a:chExt cx="0" cy="0"/>
        </a:xfrm>
      </p:grpSpPr>
      <p:grpSp>
        <p:nvGrpSpPr>
          <p:cNvPr id="271" name="Google Shape;271;p43"/>
          <p:cNvGrpSpPr/>
          <p:nvPr/>
        </p:nvGrpSpPr>
        <p:grpSpPr>
          <a:xfrm>
            <a:off x="0" y="782275"/>
            <a:ext cx="9144000" cy="4394356"/>
            <a:chOff x="0" y="-38100"/>
            <a:chExt cx="4816593" cy="2314722"/>
          </a:xfrm>
        </p:grpSpPr>
        <p:sp>
          <p:nvSpPr>
            <p:cNvPr id="272" name="Google Shape;272;p4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73" name="Google Shape;273;p4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chemeClr val="dk1"/>
                </a:solidFill>
                <a:latin typeface="Calibri"/>
                <a:ea typeface="Calibri"/>
                <a:cs typeface="Calibri"/>
                <a:sym typeface="Calibri"/>
              </a:endParaRPr>
            </a:p>
          </p:txBody>
        </p:sp>
      </p:grpSp>
      <p:sp>
        <p:nvSpPr>
          <p:cNvPr id="274" name="Google Shape;274;p4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75" name="Google Shape;275;p43"/>
          <p:cNvSpPr txBox="1"/>
          <p:nvPr/>
        </p:nvSpPr>
        <p:spPr>
          <a:xfrm>
            <a:off x="457199"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Understanding Data Protection</a:t>
            </a:r>
            <a:endParaRPr sz="700" b="0" i="0" u="none" strike="noStrike" cap="none">
              <a:solidFill>
                <a:srgbClr val="000000"/>
              </a:solidFill>
              <a:latin typeface="Arial"/>
              <a:ea typeface="Arial"/>
              <a:cs typeface="Arial"/>
              <a:sym typeface="Arial"/>
            </a:endParaRPr>
          </a:p>
        </p:txBody>
      </p:sp>
      <p:sp>
        <p:nvSpPr>
          <p:cNvPr id="276" name="Google Shape;276;p43"/>
          <p:cNvSpPr txBox="1"/>
          <p:nvPr/>
        </p:nvSpPr>
        <p:spPr>
          <a:xfrm>
            <a:off x="3897086" y="1227413"/>
            <a:ext cx="4732564" cy="2713917"/>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40011"/>
              </a:lnSpc>
              <a:spcBef>
                <a:spcPts val="0"/>
              </a:spcBef>
              <a:spcAft>
                <a:spcPts val="0"/>
              </a:spcAft>
              <a:buNone/>
            </a:pPr>
            <a:r>
              <a:rPr lang="de" sz="1800" b="0" i="0" u="none" strike="noStrike" cap="none">
                <a:solidFill>
                  <a:srgbClr val="000000"/>
                </a:solidFill>
                <a:latin typeface="Arial"/>
                <a:ea typeface="Arial"/>
                <a:cs typeface="Arial"/>
                <a:sym typeface="Arial"/>
              </a:rPr>
              <a:t>The primary goal is to protect </a:t>
            </a:r>
            <a:r>
              <a:rPr lang="de" sz="1800" b="1" i="0" u="none" strike="noStrike" cap="none">
                <a:solidFill>
                  <a:srgbClr val="339966"/>
                </a:solidFill>
                <a:latin typeface="Arial"/>
                <a:ea typeface="Arial"/>
                <a:cs typeface="Arial"/>
                <a:sym typeface="Arial"/>
              </a:rPr>
              <a:t>sensitive information </a:t>
            </a:r>
            <a:r>
              <a:rPr lang="de" sz="1800" b="0" i="0" u="none" strike="noStrike" cap="none">
                <a:solidFill>
                  <a:srgbClr val="000000"/>
                </a:solidFill>
                <a:latin typeface="Arial"/>
                <a:ea typeface="Arial"/>
                <a:cs typeface="Arial"/>
                <a:sym typeface="Arial"/>
              </a:rPr>
              <a:t>from unauthorised access, use, disclosure, alteration, and destruction</a:t>
            </a:r>
            <a:r>
              <a:rPr lang="de" sz="1800" b="0" i="0" u="none" strike="noStrike" cap="none" baseline="30000">
                <a:solidFill>
                  <a:srgbClr val="000000"/>
                </a:solidFill>
                <a:latin typeface="Arial"/>
                <a:ea typeface="Arial"/>
                <a:cs typeface="Arial"/>
                <a:sym typeface="Arial"/>
              </a:rPr>
              <a:t>2</a:t>
            </a:r>
            <a:r>
              <a:rPr lang="de" sz="1800" b="0" i="0" u="none" strike="noStrike" cap="none">
                <a:solidFill>
                  <a:srgbClr val="000000"/>
                </a:solidFill>
                <a:latin typeface="Arial"/>
                <a:ea typeface="Arial"/>
                <a:cs typeface="Arial"/>
                <a:sym typeface="Arial"/>
              </a:rPr>
              <a:t>, thereby maintaining individuals' privacy and ensuring trust in data handling processes.</a:t>
            </a:r>
            <a:endParaRPr sz="1800" b="0" i="0" u="none" strike="noStrike" cap="none">
              <a:solidFill>
                <a:srgbClr val="000000"/>
              </a:solidFill>
              <a:latin typeface="Arial"/>
              <a:ea typeface="Arial"/>
              <a:cs typeface="Arial"/>
              <a:sym typeface="Arial"/>
            </a:endParaRPr>
          </a:p>
        </p:txBody>
      </p:sp>
      <p:pic>
        <p:nvPicPr>
          <p:cNvPr id="277" name="Google Shape;277;p43"/>
          <p:cNvPicPr preferRelativeResize="0"/>
          <p:nvPr/>
        </p:nvPicPr>
        <p:blipFill rotWithShape="1">
          <a:blip r:embed="rId4">
            <a:alphaModFix/>
          </a:blip>
          <a:srcRect/>
          <a:stretch/>
        </p:blipFill>
        <p:spPr>
          <a:xfrm>
            <a:off x="474340" y="1654629"/>
            <a:ext cx="2799539" cy="2799539"/>
          </a:xfrm>
          <a:prstGeom prst="rect">
            <a:avLst/>
          </a:prstGeom>
          <a:noFill/>
          <a:ln>
            <a:noFill/>
          </a:ln>
        </p:spPr>
      </p:pic>
      <p:cxnSp>
        <p:nvCxnSpPr>
          <p:cNvPr id="278" name="Google Shape;278;p43"/>
          <p:cNvCxnSpPr/>
          <p:nvPr/>
        </p:nvCxnSpPr>
        <p:spPr>
          <a:xfrm>
            <a:off x="256848" y="4806877"/>
            <a:ext cx="7134727" cy="0"/>
          </a:xfrm>
          <a:prstGeom prst="straightConnector1">
            <a:avLst/>
          </a:prstGeom>
          <a:noFill/>
          <a:ln w="9525" cap="flat" cmpd="sng">
            <a:solidFill>
              <a:srgbClr val="339966"/>
            </a:solidFill>
            <a:prstDash val="solid"/>
            <a:round/>
            <a:headEnd type="none" w="sm" len="sm"/>
            <a:tailEnd type="none" w="sm" len="sm"/>
          </a:ln>
        </p:spPr>
      </p:cxnSp>
      <p:sp>
        <p:nvSpPr>
          <p:cNvPr id="279" name="Google Shape;279;p43"/>
          <p:cNvSpPr txBox="1"/>
          <p:nvPr/>
        </p:nvSpPr>
        <p:spPr>
          <a:xfrm>
            <a:off x="256846" y="4806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2</a:t>
            </a:r>
            <a:r>
              <a:rPr lang="de" sz="900" b="0" i="1" u="none" strike="noStrike" cap="none">
                <a:solidFill>
                  <a:srgbClr val="595959"/>
                </a:solidFill>
                <a:latin typeface="Arial"/>
                <a:ea typeface="Arial"/>
                <a:cs typeface="Arial"/>
                <a:sym typeface="Arial"/>
              </a:rPr>
              <a:t>Boehm (2023). What is Data Security?.Crowdstrike </a:t>
            </a:r>
            <a:endParaRPr sz="700"/>
          </a:p>
        </p:txBody>
      </p:sp>
      <p:sp>
        <p:nvSpPr>
          <p:cNvPr id="280" name="Google Shape;280;p43"/>
          <p:cNvSpPr txBox="1"/>
          <p:nvPr/>
        </p:nvSpPr>
        <p:spPr>
          <a:xfrm>
            <a:off x="930729" y="4360180"/>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402" name="Google Shape;402;p5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03" name="Google Shape;403;p59"/>
          <p:cNvSpPr/>
          <p:nvPr/>
        </p:nvSpPr>
        <p:spPr>
          <a:xfrm>
            <a:off x="1010224" y="1609471"/>
            <a:ext cx="7217681" cy="415499"/>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1" i="0" u="none" strike="noStrike" kern="0" cap="none" spc="0" normalizeH="0" baseline="0" noProof="0">
                <a:ln>
                  <a:noFill/>
                </a:ln>
                <a:solidFill>
                  <a:srgbClr val="FFC000"/>
                </a:solidFill>
                <a:effectLst/>
                <a:uLnTx/>
                <a:uFillTx/>
                <a:latin typeface="Arial"/>
                <a:ea typeface="Arial"/>
                <a:cs typeface="Arial"/>
                <a:sym typeface="Arial"/>
              </a:rPr>
              <a:t>Interactions with Other Healthcare Professionals</a:t>
            </a:r>
            <a:endParaRPr kumimoji="0" sz="24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04" name="Google Shape;404;p59"/>
          <p:cNvSpPr/>
          <p:nvPr/>
        </p:nvSpPr>
        <p:spPr>
          <a:xfrm>
            <a:off x="778584" y="2407920"/>
            <a:ext cx="7680960" cy="127727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Collaborating with other healthcare professionals, such as nurses or doctors, may involve sharing information about the individuals you are caring for. Ensuring that such communication is done securely and with the appropriate permissions is important</a:t>
            </a:r>
            <a:endParaRPr kumimoji="0" sz="2000" b="1"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151836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0"/>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0" name="Google Shape;410;p6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11" name="Google Shape;411;p60"/>
          <p:cNvSpPr/>
          <p:nvPr/>
        </p:nvSpPr>
        <p:spPr>
          <a:xfrm>
            <a:off x="514350" y="893956"/>
            <a:ext cx="2430313"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Real-life scenario</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12" name="Google Shape;412;p60"/>
          <p:cNvSpPr/>
          <p:nvPr/>
        </p:nvSpPr>
        <p:spPr>
          <a:xfrm>
            <a:off x="632810" y="1765190"/>
            <a:ext cx="7680960" cy="2508379"/>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As a care assistant, you regularly handle sensitive personal information about patients or clients, including their </a:t>
            </a:r>
            <a:r>
              <a:rPr kumimoji="0" lang="de" sz="2000" b="1" i="0" u="none" strike="noStrike" kern="0" cap="none" spc="0" normalizeH="0" baseline="0" noProof="0">
                <a:ln>
                  <a:noFill/>
                </a:ln>
                <a:solidFill>
                  <a:srgbClr val="595959"/>
                </a:solidFill>
                <a:effectLst/>
                <a:uLnTx/>
                <a:uFillTx/>
                <a:latin typeface="Arial"/>
                <a:ea typeface="Arial"/>
                <a:cs typeface="Arial"/>
                <a:sym typeface="Arial"/>
              </a:rPr>
              <a:t>medical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history, medications, and personal preferences.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One day, while working on the computer at the nursing station, you receive a phone call from someone claiming to be a family member of a patient you're assisting. They ask for an update on the patient's condition and any recent changes in their treatment plan.</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746235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1"/>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8" name="Google Shape;418;p6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19" name="Google Shape;419;p61"/>
          <p:cNvSpPr/>
          <p:nvPr/>
        </p:nvSpPr>
        <p:spPr>
          <a:xfrm>
            <a:off x="514350" y="893956"/>
            <a:ext cx="2430313"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Real-life scenario</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20" name="Google Shape;420;p61"/>
          <p:cNvSpPr/>
          <p:nvPr/>
        </p:nvSpPr>
        <p:spPr>
          <a:xfrm>
            <a:off x="265043" y="1917995"/>
            <a:ext cx="8194501" cy="723275"/>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0" i="0" u="none" strike="noStrike" kern="0" cap="none" spc="0" normalizeH="0" baseline="0" noProof="0">
                <a:ln>
                  <a:noFill/>
                </a:ln>
                <a:solidFill>
                  <a:srgbClr val="595959"/>
                </a:solidFill>
                <a:effectLst/>
                <a:uLnTx/>
                <a:uFillTx/>
                <a:latin typeface="Arial"/>
                <a:ea typeface="Arial"/>
                <a:cs typeface="Arial"/>
                <a:sym typeface="Arial"/>
              </a:rPr>
              <a:t>In this situation, you're confronted with </a:t>
            </a:r>
            <a:r>
              <a:rPr kumimoji="0" lang="de" sz="2200" b="1" i="0" u="none" strike="noStrike" kern="0" cap="none" spc="0" normalizeH="0" baseline="0" noProof="0">
                <a:ln>
                  <a:noFill/>
                </a:ln>
                <a:solidFill>
                  <a:srgbClr val="339966"/>
                </a:solidFill>
                <a:effectLst/>
                <a:uLnTx/>
                <a:uFillTx/>
                <a:latin typeface="Arial"/>
                <a:ea typeface="Arial"/>
                <a:cs typeface="Arial"/>
                <a:sym typeface="Arial"/>
              </a:rPr>
              <a:t>data protection concerns.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61"/>
          <p:cNvPicPr preferRelativeResize="0"/>
          <p:nvPr/>
        </p:nvPicPr>
        <p:blipFill rotWithShape="1">
          <a:blip r:embed="rId4">
            <a:alphaModFix/>
          </a:blip>
          <a:srcRect t="8244" b="11462"/>
          <a:stretch/>
        </p:blipFill>
        <p:spPr>
          <a:xfrm>
            <a:off x="5558877" y="2383161"/>
            <a:ext cx="3193060" cy="2564296"/>
          </a:xfrm>
          <a:prstGeom prst="rect">
            <a:avLst/>
          </a:prstGeom>
          <a:noFill/>
          <a:ln>
            <a:noFill/>
          </a:ln>
        </p:spPr>
      </p:pic>
      <p:sp>
        <p:nvSpPr>
          <p:cNvPr id="422" name="Google Shape;422;p61"/>
          <p:cNvSpPr/>
          <p:nvPr/>
        </p:nvSpPr>
        <p:spPr>
          <a:xfrm>
            <a:off x="979936" y="3586614"/>
            <a:ext cx="4737836" cy="415499"/>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1" i="0" u="none" strike="noStrike" kern="0" cap="none" spc="0" normalizeH="0" baseline="0" noProof="0">
                <a:ln>
                  <a:noFill/>
                </a:ln>
                <a:solidFill>
                  <a:srgbClr val="595959"/>
                </a:solidFill>
                <a:effectLst/>
                <a:uLnTx/>
                <a:uFillTx/>
                <a:latin typeface="Arial"/>
                <a:ea typeface="Arial"/>
                <a:cs typeface="Arial"/>
                <a:sym typeface="Arial"/>
              </a:rPr>
              <a:t>Here's how you might handle it!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61"/>
          <p:cNvSpPr txBox="1"/>
          <p:nvPr/>
        </p:nvSpPr>
        <p:spPr>
          <a:xfrm>
            <a:off x="6596033" y="4947457"/>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566813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2"/>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9" name="Google Shape;429;p6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30" name="Google Shape;430;p62"/>
          <p:cNvSpPr/>
          <p:nvPr/>
        </p:nvSpPr>
        <p:spPr>
          <a:xfrm>
            <a:off x="514350" y="893956"/>
            <a:ext cx="2430313"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Real-life scenario</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31" name="Google Shape;431;p62"/>
          <p:cNvSpPr/>
          <p:nvPr/>
        </p:nvSpPr>
        <p:spPr>
          <a:xfrm>
            <a:off x="646061" y="1977224"/>
            <a:ext cx="7680960" cy="2200602"/>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Firstly,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you must verify the identity of the caller</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 Ask for specific information that only a family member would know, such as the patient's date of birth, or a previously agreed upon password or code.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Remember your duty to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maintain patient confidentiality</a:t>
            </a:r>
            <a:r>
              <a:rPr kumimoji="0" lang="de" sz="1400" b="0" i="0" u="none" strike="noStrike" kern="0" cap="none" spc="0" normalizeH="0" baseline="0" noProof="0">
                <a:ln>
                  <a:noFill/>
                </a:ln>
                <a:solidFill>
                  <a:srgbClr val="339966"/>
                </a:solidFill>
                <a:effectLst/>
                <a:uLnTx/>
                <a:uFillTx/>
                <a:latin typeface="Arial"/>
                <a:ea typeface="Arial"/>
                <a:cs typeface="Arial"/>
                <a:sym typeface="Arial"/>
              </a:rPr>
              <a:t>.</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 Even if the caller sounds legitimate, avoid disclosing any sensitive information over the phone without proper verification.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1" i="0" u="none" strike="noStrike" kern="0" cap="none" spc="0" normalizeH="0" baseline="0" noProof="0">
                <a:ln>
                  <a:noFill/>
                </a:ln>
                <a:solidFill>
                  <a:srgbClr val="595959"/>
                </a:solidFill>
                <a:effectLst/>
                <a:uLnTx/>
                <a:uFillTx/>
                <a:latin typeface="Arial"/>
                <a:ea typeface="Arial"/>
                <a:cs typeface="Arial"/>
                <a:sym typeface="Arial"/>
              </a:rPr>
              <a:t>Inform the caller that you need to follow the facility's procedures for disclosing patient information.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Explain that you'll need to check their relationship with the patient and verify their identity before sharing any details.</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3590733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3"/>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When am I confronted with sensitive data</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7" name="Google Shape;437;p6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38" name="Google Shape;438;p63"/>
          <p:cNvSpPr/>
          <p:nvPr/>
        </p:nvSpPr>
        <p:spPr>
          <a:xfrm>
            <a:off x="514350" y="893956"/>
            <a:ext cx="2430313"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Real-life scenario</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39" name="Google Shape;439;p63"/>
          <p:cNvSpPr/>
          <p:nvPr/>
        </p:nvSpPr>
        <p:spPr>
          <a:xfrm>
            <a:off x="632810" y="1765190"/>
            <a:ext cx="7680960" cy="1554272"/>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If you're unsure about how to proceed, </a:t>
            </a:r>
            <a:r>
              <a:rPr kumimoji="0" lang="de" sz="1400" b="1" i="0" u="none" strike="noStrike" kern="0" cap="none" spc="0" normalizeH="0" baseline="0" noProof="0">
                <a:ln>
                  <a:noFill/>
                </a:ln>
                <a:solidFill>
                  <a:srgbClr val="339966"/>
                </a:solidFill>
                <a:effectLst/>
                <a:uLnTx/>
                <a:uFillTx/>
                <a:latin typeface="Arial"/>
                <a:ea typeface="Arial"/>
                <a:cs typeface="Arial"/>
                <a:sym typeface="Arial"/>
              </a:rPr>
              <a:t>consult your supervisor </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or the facility's </a:t>
            </a:r>
            <a:r>
              <a:rPr kumimoji="0" lang="de" sz="1400" b="0" i="0" u="none" strike="noStrike" kern="0" cap="none" spc="0" normalizeH="0" baseline="0" noProof="0">
                <a:ln>
                  <a:noFill/>
                </a:ln>
                <a:solidFill>
                  <a:srgbClr val="339966"/>
                </a:solidFill>
                <a:effectLst/>
                <a:uLnTx/>
                <a:uFillTx/>
                <a:latin typeface="Arial"/>
                <a:ea typeface="Arial"/>
                <a:cs typeface="Arial"/>
                <a:sym typeface="Arial"/>
              </a:rPr>
              <a:t>data protection officer</a:t>
            </a:r>
            <a:r>
              <a:rPr kumimoji="0" lang="de" sz="1400" b="0" i="0" u="none" strike="noStrike" kern="0" cap="none" spc="0" normalizeH="0" baseline="0" noProof="0">
                <a:ln>
                  <a:noFill/>
                </a:ln>
                <a:solidFill>
                  <a:srgbClr val="595959"/>
                </a:solidFill>
                <a:effectLst/>
                <a:uLnTx/>
                <a:uFillTx/>
                <a:latin typeface="Arial"/>
                <a:ea typeface="Arial"/>
                <a:cs typeface="Arial"/>
                <a:sym typeface="Arial"/>
              </a:rPr>
              <a:t>. They can provide guidance on handling such situations while ensuring compliance with data protection laws and regulations.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Document the details of the phone call, including the caller's name (if provided), the purpose of the call, and any steps taken to verify their identity. </a:t>
            </a:r>
            <a:r>
              <a:rPr kumimoji="0" lang="de" sz="1400" b="1" i="0" u="none" strike="noStrike" kern="0" cap="none" spc="0" normalizeH="0" baseline="0" noProof="0">
                <a:ln>
                  <a:noFill/>
                </a:ln>
                <a:solidFill>
                  <a:srgbClr val="595959"/>
                </a:solidFill>
                <a:effectLst/>
                <a:uLnTx/>
                <a:uFillTx/>
                <a:latin typeface="Arial"/>
                <a:ea typeface="Arial"/>
                <a:cs typeface="Arial"/>
                <a:sym typeface="Arial"/>
              </a:rPr>
              <a:t>This documentation can serve as a record of your adherence to data protection protocols.</a:t>
            </a:r>
            <a:endParaRPr kumimoji="0" sz="14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40" name="Google Shape;440;p63"/>
          <p:cNvSpPr/>
          <p:nvPr/>
        </p:nvSpPr>
        <p:spPr>
          <a:xfrm>
            <a:off x="632810" y="3639470"/>
            <a:ext cx="7537156" cy="877163"/>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By following these steps, you can </a:t>
            </a:r>
            <a:r>
              <a:rPr kumimoji="0" lang="de" sz="1800" b="0" i="0" u="none" strike="noStrike" kern="0" cap="none" spc="0" normalizeH="0" baseline="0" noProof="0">
                <a:ln>
                  <a:noFill/>
                </a:ln>
                <a:solidFill>
                  <a:srgbClr val="339966"/>
                </a:solidFill>
                <a:effectLst/>
                <a:uLnTx/>
                <a:uFillTx/>
                <a:latin typeface="Arial"/>
                <a:ea typeface="Arial"/>
                <a:cs typeface="Arial"/>
                <a:sym typeface="Arial"/>
              </a:rPr>
              <a:t>uphold patient confidentiality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 </a:t>
            </a:r>
            <a:r>
              <a:rPr kumimoji="0" lang="de" sz="1800" b="0" i="0" u="none" strike="noStrike" kern="0" cap="none" spc="0" normalizeH="0" baseline="0" noProof="0">
                <a:ln>
                  <a:noFill/>
                </a:ln>
                <a:solidFill>
                  <a:srgbClr val="339966"/>
                </a:solidFill>
                <a:effectLst/>
                <a:uLnTx/>
                <a:uFillTx/>
                <a:latin typeface="Arial"/>
                <a:ea typeface="Arial"/>
                <a:cs typeface="Arial"/>
                <a:sym typeface="Arial"/>
              </a:rPr>
              <a:t>ensure compliance with data protection regulations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while effectively communicating with concerned family members.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733478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44"/>
        <p:cNvGrpSpPr/>
        <p:nvPr/>
      </p:nvGrpSpPr>
      <p:grpSpPr>
        <a:xfrm>
          <a:off x="0" y="0"/>
          <a:ext cx="0" cy="0"/>
          <a:chOff x="0" y="0"/>
          <a:chExt cx="0" cy="0"/>
        </a:xfrm>
      </p:grpSpPr>
      <p:grpSp>
        <p:nvGrpSpPr>
          <p:cNvPr id="445" name="Google Shape;445;p64"/>
          <p:cNvGrpSpPr/>
          <p:nvPr/>
        </p:nvGrpSpPr>
        <p:grpSpPr>
          <a:xfrm>
            <a:off x="0" y="749145"/>
            <a:ext cx="9144000" cy="4394356"/>
            <a:chOff x="0" y="-38100"/>
            <a:chExt cx="4816593" cy="2314722"/>
          </a:xfrm>
        </p:grpSpPr>
        <p:sp>
          <p:nvSpPr>
            <p:cNvPr id="446" name="Google Shape;446;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47" name="Google Shape;447;p6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8" name="Google Shape;448;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9" name="Google Shape;449;p64"/>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GDPR in Elderly Care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64"/>
          <p:cNvSpPr txBox="1"/>
          <p:nvPr/>
        </p:nvSpPr>
        <p:spPr>
          <a:xfrm>
            <a:off x="627796" y="2246130"/>
            <a:ext cx="5791200" cy="1400383"/>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400" b="1" i="0" u="none" strike="noStrike" kern="0" cap="none" spc="0" normalizeH="0" baseline="0" noProof="0">
                <a:ln>
                  <a:noFill/>
                </a:ln>
                <a:solidFill>
                  <a:srgbClr val="595959"/>
                </a:solidFill>
                <a:effectLst/>
                <a:uLnTx/>
                <a:uFillTx/>
                <a:latin typeface="Arial"/>
                <a:ea typeface="Arial"/>
                <a:cs typeface="Arial"/>
                <a:sym typeface="Arial"/>
              </a:rPr>
              <a:t>How do I apply </a:t>
            </a:r>
            <a:r>
              <a:rPr kumimoji="0" lang="de" sz="4400" b="1" i="0" u="none" strike="noStrike" kern="0" cap="none" spc="0" normalizeH="0" baseline="0" noProof="0">
                <a:ln>
                  <a:noFill/>
                </a:ln>
                <a:solidFill>
                  <a:srgbClr val="339966"/>
                </a:solidFill>
                <a:effectLst/>
                <a:uLnTx/>
                <a:uFillTx/>
                <a:latin typeface="Arial"/>
                <a:ea typeface="Arial"/>
                <a:cs typeface="Arial"/>
                <a:sym typeface="Arial"/>
              </a:rPr>
              <a:t>GDPR</a:t>
            </a:r>
            <a:r>
              <a:rPr kumimoji="0" lang="de" sz="4400" b="1" i="0" u="none" strike="noStrike" kern="0" cap="none" spc="0" normalizeH="0" baseline="0" noProof="0">
                <a:ln>
                  <a:noFill/>
                </a:ln>
                <a:solidFill>
                  <a:srgbClr val="595959"/>
                </a:solidFill>
                <a:effectLst/>
                <a:uLnTx/>
                <a:uFillTx/>
                <a:latin typeface="Arial"/>
                <a:ea typeface="Arial"/>
                <a:cs typeface="Arial"/>
                <a:sym typeface="Arial"/>
              </a:rPr>
              <a:t> at my work</a:t>
            </a:r>
            <a:endParaRPr kumimoji="0" sz="44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51" name="Google Shape;451;p64"/>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907163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GDPR in Elderly Care</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457" name="Google Shape;457;p6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458" name="Google Shape;458;p65"/>
          <p:cNvPicPr preferRelativeResize="0"/>
          <p:nvPr/>
        </p:nvPicPr>
        <p:blipFill rotWithShape="1">
          <a:blip r:embed="rId4">
            <a:alphaModFix/>
          </a:blip>
          <a:srcRect/>
          <a:stretch/>
        </p:blipFill>
        <p:spPr>
          <a:xfrm>
            <a:off x="5041232" y="2549987"/>
            <a:ext cx="3797467" cy="2531644"/>
          </a:xfrm>
          <a:prstGeom prst="rect">
            <a:avLst/>
          </a:prstGeom>
          <a:noFill/>
          <a:ln>
            <a:noFill/>
          </a:ln>
        </p:spPr>
      </p:pic>
      <p:sp>
        <p:nvSpPr>
          <p:cNvPr id="459" name="Google Shape;459;p65"/>
          <p:cNvSpPr/>
          <p:nvPr/>
        </p:nvSpPr>
        <p:spPr>
          <a:xfrm>
            <a:off x="514350" y="1673994"/>
            <a:ext cx="8050530" cy="1154162"/>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The </a:t>
            </a:r>
            <a:r>
              <a:rPr kumimoji="0" lang="de" sz="2400" b="1" i="0" u="none" strike="noStrike" kern="0" cap="none" spc="0" normalizeH="0" baseline="0" noProof="0">
                <a:ln>
                  <a:noFill/>
                </a:ln>
                <a:solidFill>
                  <a:srgbClr val="339966"/>
                </a:solidFill>
                <a:effectLst/>
                <a:uLnTx/>
                <a:uFillTx/>
                <a:latin typeface="Arial"/>
                <a:ea typeface="Arial"/>
                <a:cs typeface="Arial"/>
                <a:sym typeface="Arial"/>
              </a:rPr>
              <a:t>EU GDPR </a:t>
            </a:r>
            <a:r>
              <a:rPr kumimoji="0" lang="de" sz="2400" b="1" i="0" u="none" strike="noStrike" kern="0" cap="none" spc="0" normalizeH="0" baseline="0" noProof="0">
                <a:ln>
                  <a:noFill/>
                </a:ln>
                <a:solidFill>
                  <a:srgbClr val="595959"/>
                </a:solidFill>
                <a:effectLst/>
                <a:uLnTx/>
                <a:uFillTx/>
                <a:latin typeface="Arial"/>
                <a:ea typeface="Arial"/>
                <a:cs typeface="Arial"/>
                <a:sym typeface="Arial"/>
              </a:rPr>
              <a:t>(</a:t>
            </a:r>
            <a:r>
              <a:rPr kumimoji="0" lang="de" sz="2400" b="0" i="0" u="none" strike="noStrike" kern="0" cap="none" spc="0" normalizeH="0" baseline="0" noProof="0">
                <a:ln>
                  <a:noFill/>
                </a:ln>
                <a:solidFill>
                  <a:srgbClr val="595959"/>
                </a:solidFill>
                <a:effectLst/>
                <a:uLnTx/>
                <a:uFillTx/>
                <a:latin typeface="Arial"/>
                <a:ea typeface="Arial"/>
                <a:cs typeface="Arial"/>
                <a:sym typeface="Arial"/>
              </a:rPr>
              <a:t>General Data Protection regulation) </a:t>
            </a:r>
            <a:r>
              <a:rPr kumimoji="0" lang="de" sz="2400" b="1" i="0" u="none" strike="noStrike" kern="0" cap="none" spc="0" normalizeH="0" baseline="0" noProof="0">
                <a:ln>
                  <a:noFill/>
                </a:ln>
                <a:solidFill>
                  <a:srgbClr val="339966"/>
                </a:solidFill>
                <a:effectLst/>
                <a:uLnTx/>
                <a:uFillTx/>
                <a:latin typeface="Arial"/>
                <a:ea typeface="Arial"/>
                <a:cs typeface="Arial"/>
                <a:sym typeface="Arial"/>
              </a:rPr>
              <a:t>applies to elderly care facilities </a:t>
            </a:r>
            <a:r>
              <a:rPr kumimoji="0" lang="de" sz="2400" b="0" i="0" u="none" strike="noStrike" kern="0" cap="none" spc="0" normalizeH="0" baseline="0" noProof="0">
                <a:ln>
                  <a:noFill/>
                </a:ln>
                <a:solidFill>
                  <a:srgbClr val="595959"/>
                </a:solidFill>
                <a:effectLst/>
                <a:uLnTx/>
                <a:uFillTx/>
                <a:latin typeface="Arial"/>
                <a:ea typeface="Arial"/>
                <a:cs typeface="Arial"/>
                <a:sym typeface="Arial"/>
              </a:rPr>
              <a:t>as well, as they handle personal data in large amounts.</a:t>
            </a:r>
            <a:endParaRPr kumimoji="0" sz="24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60" name="Google Shape;460;p65"/>
          <p:cNvSpPr txBox="1"/>
          <p:nvPr/>
        </p:nvSpPr>
        <p:spPr>
          <a:xfrm>
            <a:off x="6213150" y="4863762"/>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8010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6"/>
          <p:cNvSpPr/>
          <p:nvPr/>
        </p:nvSpPr>
        <p:spPr>
          <a:xfrm>
            <a:off x="514350" y="1961321"/>
            <a:ext cx="3643164" cy="2700692"/>
          </a:xfrm>
          <a:prstGeom prst="roundRect">
            <a:avLst>
              <a:gd name="adj" fmla="val 16667"/>
            </a:avLst>
          </a:prstGeom>
          <a:solidFill>
            <a:srgbClr val="69AB84"/>
          </a:solidFill>
          <a:ln w="38100" cap="flat" cmpd="sng">
            <a:solidFill>
              <a:schemeClr val="lt1"/>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6" name="Google Shape;466;p66"/>
          <p:cNvSpPr txBox="1"/>
          <p:nvPr/>
        </p:nvSpPr>
        <p:spPr>
          <a:xfrm>
            <a:off x="1051338" y="2077442"/>
            <a:ext cx="2641601"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0" u="none" strike="noStrike" kern="0" cap="none" spc="0" normalizeH="0" baseline="0" noProof="0">
                <a:ln>
                  <a:noFill/>
                </a:ln>
                <a:solidFill>
                  <a:srgbClr val="FFFFFF"/>
                </a:solidFill>
                <a:effectLst/>
                <a:uLnTx/>
                <a:uFillTx/>
                <a:latin typeface="Arial"/>
                <a:ea typeface="Arial"/>
                <a:cs typeface="Arial"/>
                <a:sym typeface="Arial"/>
              </a:rPr>
              <a:t>Processing of sensitive data in health and social sector</a:t>
            </a:r>
            <a:r>
              <a:rPr kumimoji="0" lang="de" sz="1200" b="0" i="0" u="none" strike="noStrike" kern="0" cap="none" spc="0" normalizeH="0" baseline="30000" noProof="0">
                <a:ln>
                  <a:noFill/>
                </a:ln>
                <a:solidFill>
                  <a:srgbClr val="FFFFFF"/>
                </a:solidFill>
                <a:effectLst/>
                <a:uLnTx/>
                <a:uFillTx/>
                <a:latin typeface="Arial"/>
                <a:ea typeface="Arial"/>
                <a:cs typeface="Arial"/>
                <a:sym typeface="Arial"/>
              </a:rPr>
              <a:t>2</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66"/>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GDPR in Elderly Care</a:t>
            </a:r>
            <a:endParaRPr kumimoji="0" sz="400" b="0" i="0" u="none" strike="noStrike" kern="0" cap="none" spc="0" normalizeH="0" baseline="0" noProof="0">
              <a:ln>
                <a:noFill/>
              </a:ln>
              <a:solidFill>
                <a:srgbClr val="7F7F7F"/>
              </a:solidFill>
              <a:effectLst/>
              <a:uLnTx/>
              <a:uFillTx/>
              <a:latin typeface="Arial"/>
              <a:ea typeface="Arial"/>
              <a:cs typeface="Arial"/>
              <a:sym typeface="Arial"/>
            </a:endParaRPr>
          </a:p>
        </p:txBody>
      </p:sp>
      <p:sp>
        <p:nvSpPr>
          <p:cNvPr id="468" name="Google Shape;468;p6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69" name="Google Shape;469;p66"/>
          <p:cNvSpPr/>
          <p:nvPr/>
        </p:nvSpPr>
        <p:spPr>
          <a:xfrm>
            <a:off x="4761686" y="1961322"/>
            <a:ext cx="3666696" cy="2700691"/>
          </a:xfrm>
          <a:prstGeom prst="roundRect">
            <a:avLst>
              <a:gd name="adj" fmla="val 16667"/>
            </a:avLst>
          </a:prstGeom>
          <a:solidFill>
            <a:srgbClr val="69AB84"/>
          </a:solidFill>
          <a:ln w="38100" cap="flat" cmpd="sng">
            <a:solidFill>
              <a:schemeClr val="lt1"/>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6"/>
          <p:cNvSpPr txBox="1"/>
          <p:nvPr/>
        </p:nvSpPr>
        <p:spPr>
          <a:xfrm>
            <a:off x="5028335" y="2106021"/>
            <a:ext cx="2869645"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0" u="none" strike="noStrike" kern="0" cap="none" spc="0" normalizeH="0" baseline="0" noProof="0">
                <a:ln>
                  <a:noFill/>
                </a:ln>
                <a:solidFill>
                  <a:srgbClr val="FFFFFF"/>
                </a:solidFill>
                <a:effectLst/>
                <a:uLnTx/>
                <a:uFillTx/>
                <a:latin typeface="Arial"/>
                <a:ea typeface="Arial"/>
                <a:cs typeface="Arial"/>
                <a:sym typeface="Arial"/>
              </a:rPr>
              <a:t>Processing of sensitive data in public health sector</a:t>
            </a:r>
            <a:r>
              <a:rPr kumimoji="0" lang="de" sz="1200" b="0" i="0" u="none" strike="noStrike" kern="0" cap="none" spc="0" normalizeH="0" baseline="30000" noProof="0">
                <a:ln>
                  <a:noFill/>
                </a:ln>
                <a:solidFill>
                  <a:srgbClr val="FFFFFF"/>
                </a:solidFill>
                <a:effectLst/>
                <a:uLnTx/>
                <a:uFillTx/>
                <a:latin typeface="Arial"/>
                <a:ea typeface="Arial"/>
                <a:cs typeface="Arial"/>
                <a:sym typeface="Arial"/>
              </a:rPr>
              <a:t>3</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66"/>
          <p:cNvSpPr txBox="1"/>
          <p:nvPr/>
        </p:nvSpPr>
        <p:spPr>
          <a:xfrm>
            <a:off x="173701" y="4768787"/>
            <a:ext cx="7038474" cy="46166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2</a:t>
            </a:r>
            <a:r>
              <a:rPr kumimoji="0" lang="de" sz="900" b="0" i="1" u="none" strike="noStrike" kern="0" cap="none" spc="0" normalizeH="0" baseline="0" noProof="0">
                <a:ln>
                  <a:noFill/>
                </a:ln>
                <a:solidFill>
                  <a:srgbClr val="595959"/>
                </a:solidFill>
                <a:effectLst/>
                <a:uLnTx/>
                <a:uFillTx/>
                <a:latin typeface="Arial"/>
                <a:ea typeface="Arial"/>
                <a:cs typeface="Arial"/>
                <a:sym typeface="Arial"/>
              </a:rPr>
              <a:t>GDPR.EU. Recital 53: Processing of sensitive data in health and social sector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3</a:t>
            </a:r>
            <a:r>
              <a:rPr kumimoji="0" lang="de" sz="900" b="0" i="1" u="none" strike="noStrike" kern="0" cap="none" spc="0" normalizeH="0" baseline="0" noProof="0">
                <a:ln>
                  <a:noFill/>
                </a:ln>
                <a:solidFill>
                  <a:srgbClr val="595959"/>
                </a:solidFill>
                <a:effectLst/>
                <a:uLnTx/>
                <a:uFillTx/>
                <a:latin typeface="Arial"/>
                <a:ea typeface="Arial"/>
                <a:cs typeface="Arial"/>
                <a:sym typeface="Arial"/>
              </a:rPr>
              <a:t>GDPR.EU. Recital 54: Processing of sensitive data in public health sector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1"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472" name="Google Shape;472;p66"/>
          <p:cNvCxnSpPr/>
          <p:nvPr/>
        </p:nvCxnSpPr>
        <p:spPr>
          <a:xfrm>
            <a:off x="233124" y="4759943"/>
            <a:ext cx="4795210" cy="8844"/>
          </a:xfrm>
          <a:prstGeom prst="straightConnector1">
            <a:avLst/>
          </a:prstGeom>
          <a:noFill/>
          <a:ln w="9525" cap="flat" cmpd="sng">
            <a:solidFill>
              <a:srgbClr val="339966"/>
            </a:solidFill>
            <a:prstDash val="solid"/>
            <a:round/>
            <a:headEnd type="none" w="sm" len="sm"/>
            <a:tailEnd type="none" w="sm" len="sm"/>
          </a:ln>
        </p:spPr>
      </p:cxnSp>
      <p:sp>
        <p:nvSpPr>
          <p:cNvPr id="473" name="Google Shape;473;p66"/>
          <p:cNvSpPr/>
          <p:nvPr/>
        </p:nvSpPr>
        <p:spPr>
          <a:xfrm>
            <a:off x="616226" y="1231268"/>
            <a:ext cx="7911548" cy="538609"/>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The GDPR even outlines the specific regulations and importance of data protection and handling sensitive data in the healthcare sector in general. </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74" name="Google Shape;474;p66"/>
          <p:cNvSpPr/>
          <p:nvPr/>
        </p:nvSpPr>
        <p:spPr>
          <a:xfrm>
            <a:off x="725983" y="2645880"/>
            <a:ext cx="3282799" cy="1661994"/>
          </a:xfrm>
          <a:prstGeom prst="rect">
            <a:avLst/>
          </a:prstGeom>
          <a:noFill/>
          <a:ln>
            <a:noFill/>
          </a:ln>
        </p:spPr>
        <p:txBody>
          <a:bodyPr spcFirstLastPara="1" wrap="square" lIns="45725" tIns="22850" rIns="45725" bIns="22850" anchor="t" anchorCtr="0">
            <a:noAutofit/>
          </a:bodyPr>
          <a:lstStyle/>
          <a:p>
            <a:pPr marL="139700" marR="0" lvl="0" indent="-133350" algn="just" defTabSz="914400" rtl="0" eaLnBrk="1" fontAlgn="auto" latinLnBrk="0" hangingPunct="1">
              <a:lnSpc>
                <a:spcPct val="100000"/>
              </a:lnSpc>
              <a:spcBef>
                <a:spcPts val="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Special categories of personal data, like health information, demand heightened safeguards.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133350" algn="just" defTabSz="914400" rtl="0" eaLnBrk="1" fontAlgn="auto" latinLnBrk="0" hangingPunct="1">
              <a:lnSpc>
                <a:spcPct val="100000"/>
              </a:lnSpc>
              <a:spcBef>
                <a:spcPts val="60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Processing health data should serve individual and societal interests, especially in managing healthcare services and enabling research.</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133350" algn="just" defTabSz="914400" rtl="0" eaLnBrk="1" fontAlgn="auto" latinLnBrk="0" hangingPunct="1">
              <a:lnSpc>
                <a:spcPct val="100000"/>
              </a:lnSpc>
              <a:spcBef>
                <a:spcPts val="60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The regulation aims to establish consistent rules for handling health data while upholding professional secrecy and safeguarding fundamental rights.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133350" algn="just" defTabSz="914400" rtl="0" eaLnBrk="1" fontAlgn="auto" latinLnBrk="0" hangingPunct="1">
              <a:lnSpc>
                <a:spcPct val="100000"/>
              </a:lnSpc>
              <a:spcBef>
                <a:spcPts val="60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Member States may impose additional conditions, but these should not hinder data flow within the EU.</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66"/>
          <p:cNvSpPr/>
          <p:nvPr/>
        </p:nvSpPr>
        <p:spPr>
          <a:xfrm>
            <a:off x="4995752" y="2645881"/>
            <a:ext cx="3127830" cy="1523494"/>
          </a:xfrm>
          <a:prstGeom prst="rect">
            <a:avLst/>
          </a:prstGeom>
          <a:noFill/>
          <a:ln>
            <a:noFill/>
          </a:ln>
        </p:spPr>
        <p:txBody>
          <a:bodyPr spcFirstLastPara="1" wrap="square" lIns="45725" tIns="22850" rIns="45725" bIns="22850" anchor="t" anchorCtr="0">
            <a:noAutofit/>
          </a:bodyPr>
          <a:lstStyle/>
          <a:p>
            <a:pPr marL="139700" marR="0" lvl="0" indent="-133350" algn="just" defTabSz="914400" rtl="0" eaLnBrk="1" fontAlgn="auto" latinLnBrk="0" hangingPunct="1">
              <a:lnSpc>
                <a:spcPct val="100000"/>
              </a:lnSpc>
              <a:spcBef>
                <a:spcPts val="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Special categories of personal data may be processed without consent for public health reasons.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133350" algn="just" defTabSz="914400" rtl="0" eaLnBrk="1" fontAlgn="auto" latinLnBrk="0" hangingPunct="1">
              <a:lnSpc>
                <a:spcPct val="100000"/>
              </a:lnSpc>
              <a:spcBef>
                <a:spcPts val="60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Stringent measures are necessary to protect individuals' rights and freedoms.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133350" algn="just" defTabSz="914400" rtl="0" eaLnBrk="1" fontAlgn="auto" latinLnBrk="0" hangingPunct="1">
              <a:lnSpc>
                <a:spcPct val="100000"/>
              </a:lnSpc>
              <a:spcBef>
                <a:spcPts val="60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'Public health' includes various health-related elements as defined by Regulation (EC) No 1338/2008.</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39700" marR="0" lvl="0" indent="-133350" algn="just" defTabSz="914400" rtl="0" eaLnBrk="1" fontAlgn="auto" latinLnBrk="0" hangingPunct="1">
              <a:lnSpc>
                <a:spcPct val="100000"/>
              </a:lnSpc>
              <a:spcBef>
                <a:spcPts val="600"/>
              </a:spcBef>
              <a:spcAft>
                <a:spcPts val="0"/>
              </a:spcAft>
              <a:buClr>
                <a:srgbClr val="FFFFFF"/>
              </a:buClr>
              <a:buSzPts val="900"/>
              <a:buFont typeface="Courier New"/>
              <a:buChar char="o"/>
              <a:tabLst/>
              <a:defRPr/>
            </a:pPr>
            <a:r>
              <a:rPr kumimoji="0" lang="de" sz="900" b="0" i="0" u="none" strike="noStrike" kern="0" cap="none" spc="0" normalizeH="0" baseline="0" noProof="0">
                <a:ln>
                  <a:noFill/>
                </a:ln>
                <a:solidFill>
                  <a:srgbClr val="FFFFFF"/>
                </a:solidFill>
                <a:effectLst/>
                <a:uLnTx/>
                <a:uFillTx/>
                <a:latin typeface="Arial"/>
                <a:ea typeface="Arial"/>
                <a:cs typeface="Arial"/>
                <a:sym typeface="Arial"/>
              </a:rPr>
              <a:t>Processing health data for public interest should not permit third parties to utilize the data for unrelated purposes, such as employers or insurance companies.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63638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GDPR in Elderly Care</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481" name="Google Shape;481;p6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82" name="Google Shape;482;p67"/>
          <p:cNvSpPr/>
          <p:nvPr/>
        </p:nvSpPr>
        <p:spPr>
          <a:xfrm>
            <a:off x="368060" y="1628481"/>
            <a:ext cx="8247772" cy="2816156"/>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order to comply with the GDPR regulations and the regulations of your employing organisation in the EU,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you are required to have a training on this topic</a:t>
            </a:r>
            <a:r>
              <a:rPr kumimoji="0" lang="de" sz="1800" b="0" i="0" u="none" strike="noStrike" kern="0" cap="none" spc="0" normalizeH="0" baseline="0" noProof="0">
                <a:ln>
                  <a:noFill/>
                </a:ln>
                <a:solidFill>
                  <a:srgbClr val="339966"/>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Also, each </a:t>
            </a:r>
            <a:r>
              <a:rPr kumimoji="0" lang="de" sz="1800" b="0" i="0" u="none" strike="noStrike" kern="0" cap="none" spc="0" normalizeH="0" baseline="0" noProof="0">
                <a:ln>
                  <a:noFill/>
                </a:ln>
                <a:solidFill>
                  <a:srgbClr val="595959"/>
                </a:solidFill>
                <a:effectLst/>
                <a:uLnTx/>
                <a:uFillTx/>
                <a:latin typeface="Arial"/>
                <a:cs typeface="Arial"/>
                <a:sym typeface="Arial"/>
              </a:rPr>
              <a:t>organisation</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might have somewhat different and more specific regulations which complement the overall GDPR.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case you did not receive a training,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contact the DPO</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your workplace who will inform you on the procedures and specifics regarding data protection at your organisation.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434325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488" name="Google Shape;488;p6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89" name="Google Shape;489;p68"/>
          <p:cNvSpPr/>
          <p:nvPr/>
        </p:nvSpPr>
        <p:spPr>
          <a:xfrm>
            <a:off x="427694" y="1474821"/>
            <a:ext cx="8247772" cy="87716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As technology becomes increasingly integrated into healthcare and elderly care services,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digital tools offer numerous benefits in improving efficiency, communication, and quality of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90" name="Google Shape;490;p68"/>
          <p:cNvPicPr preferRelativeResize="0"/>
          <p:nvPr/>
        </p:nvPicPr>
        <p:blipFill rotWithShape="1">
          <a:blip r:embed="rId4">
            <a:alphaModFix/>
          </a:blip>
          <a:srcRect/>
          <a:stretch/>
        </p:blipFill>
        <p:spPr>
          <a:xfrm>
            <a:off x="5645426" y="2074367"/>
            <a:ext cx="2814118" cy="2814118"/>
          </a:xfrm>
          <a:prstGeom prst="rect">
            <a:avLst/>
          </a:prstGeom>
          <a:noFill/>
          <a:ln>
            <a:noFill/>
          </a:ln>
        </p:spPr>
      </p:pic>
      <p:sp>
        <p:nvSpPr>
          <p:cNvPr id="491" name="Google Shape;491;p68"/>
          <p:cNvSpPr/>
          <p:nvPr/>
        </p:nvSpPr>
        <p:spPr>
          <a:xfrm>
            <a:off x="427694" y="2626789"/>
            <a:ext cx="4915154" cy="1431161"/>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However, with the adoption of digital tools comes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responsibility to ensure robust data protection measures are in place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especially when dealing with sensitive information related to elderly individuals.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92" name="Google Shape;492;p68"/>
          <p:cNvSpPr txBox="1"/>
          <p:nvPr/>
        </p:nvSpPr>
        <p:spPr>
          <a:xfrm>
            <a:off x="6271435" y="4888485"/>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73018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p:nvPr/>
        </p:nvSpPr>
        <p:spPr>
          <a:xfrm>
            <a:off x="438150" y="1770014"/>
            <a:ext cx="8115300" cy="2412968"/>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de" sz="2000" b="1" i="0" u="none" strike="noStrike" cap="none">
                <a:solidFill>
                  <a:srgbClr val="339966"/>
                </a:solidFill>
                <a:latin typeface="Arial"/>
                <a:ea typeface="Arial"/>
                <a:cs typeface="Arial"/>
                <a:sym typeface="Arial"/>
              </a:rPr>
              <a:t>Personal data is any information that relates to an identified or identifiable living individual.</a:t>
            </a:r>
            <a:endParaRPr sz="700"/>
          </a:p>
          <a:p>
            <a:pPr marL="0" marR="0" lvl="0" indent="0" algn="just" rtl="0">
              <a:lnSpc>
                <a:spcPct val="140011"/>
              </a:lnSpc>
              <a:spcBef>
                <a:spcPts val="0"/>
              </a:spcBef>
              <a:spcAft>
                <a:spcPts val="0"/>
              </a:spcAft>
              <a:buNone/>
            </a:pPr>
            <a:endParaRPr sz="1800" b="1" i="0" u="none" strike="noStrike" cap="none">
              <a:solidFill>
                <a:srgbClr val="339966"/>
              </a:solidFill>
              <a:latin typeface="Arial"/>
              <a:ea typeface="Arial"/>
              <a:cs typeface="Arial"/>
              <a:sym typeface="Arial"/>
            </a:endParaRPr>
          </a:p>
          <a:p>
            <a:pPr marL="0" marR="0" lvl="0" indent="0" algn="just" rtl="0">
              <a:lnSpc>
                <a:spcPct val="140011"/>
              </a:lnSpc>
              <a:spcBef>
                <a:spcPts val="0"/>
              </a:spcBef>
              <a:spcAft>
                <a:spcPts val="0"/>
              </a:spcAft>
              <a:buNone/>
            </a:pPr>
            <a:endParaRPr sz="1800" b="1" i="0" u="none" strike="noStrike" cap="none">
              <a:solidFill>
                <a:srgbClr val="339966"/>
              </a:solidFill>
              <a:latin typeface="Arial"/>
              <a:ea typeface="Arial"/>
              <a:cs typeface="Arial"/>
              <a:sym typeface="Arial"/>
            </a:endParaRPr>
          </a:p>
          <a:p>
            <a:pPr marL="0" marR="0" lvl="0" indent="0" algn="just" rtl="0">
              <a:lnSpc>
                <a:spcPct val="140011"/>
              </a:lnSpc>
              <a:spcBef>
                <a:spcPts val="0"/>
              </a:spcBef>
              <a:spcAft>
                <a:spcPts val="0"/>
              </a:spcAft>
              <a:buNone/>
            </a:pPr>
            <a:r>
              <a:rPr lang="de" sz="1800" b="0" i="0" u="none" strike="noStrike" cap="none">
                <a:solidFill>
                  <a:srgbClr val="3F3F3F"/>
                </a:solidFill>
                <a:latin typeface="Arial"/>
                <a:ea typeface="Arial"/>
                <a:cs typeface="Arial"/>
                <a:sym typeface="Arial"/>
              </a:rPr>
              <a:t>Different pieces of information, which collected together can lead to the identification of a particular person, also </a:t>
            </a:r>
            <a:r>
              <a:rPr lang="de" sz="1800" b="1" i="0" u="none" strike="noStrike" cap="none">
                <a:solidFill>
                  <a:srgbClr val="3F3F3F"/>
                </a:solidFill>
                <a:latin typeface="Arial"/>
                <a:ea typeface="Arial"/>
                <a:cs typeface="Arial"/>
                <a:sym typeface="Arial"/>
              </a:rPr>
              <a:t>constitute personal data</a:t>
            </a:r>
            <a:r>
              <a:rPr lang="de" sz="1800" b="0" i="0" u="none" strike="noStrike" cap="none">
                <a:solidFill>
                  <a:srgbClr val="3F3F3F"/>
                </a:solidFill>
                <a:latin typeface="Arial"/>
                <a:ea typeface="Arial"/>
                <a:cs typeface="Arial"/>
                <a:sym typeface="Arial"/>
              </a:rPr>
              <a:t>.</a:t>
            </a:r>
            <a:r>
              <a:rPr lang="de" sz="1800" b="0" i="0" u="none" strike="noStrike" cap="none" baseline="30000">
                <a:solidFill>
                  <a:srgbClr val="3F3F3F"/>
                </a:solidFill>
                <a:latin typeface="Arial"/>
                <a:ea typeface="Arial"/>
                <a:cs typeface="Arial"/>
                <a:sym typeface="Arial"/>
              </a:rPr>
              <a:t>3</a:t>
            </a:r>
            <a:endParaRPr sz="1800" b="0" i="0" u="none" strike="noStrike" cap="none" baseline="30000">
              <a:solidFill>
                <a:srgbClr val="3F3F3F"/>
              </a:solidFill>
              <a:latin typeface="Arial"/>
              <a:ea typeface="Arial"/>
              <a:cs typeface="Arial"/>
              <a:sym typeface="Arial"/>
            </a:endParaRPr>
          </a:p>
        </p:txBody>
      </p:sp>
      <p:sp>
        <p:nvSpPr>
          <p:cNvPr id="286" name="Google Shape;286;p44"/>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What is </a:t>
            </a:r>
            <a:r>
              <a:rPr lang="de" sz="2700" b="1" i="0" u="none" strike="noStrike" cap="none">
                <a:solidFill>
                  <a:srgbClr val="339966"/>
                </a:solidFill>
                <a:latin typeface="Gill Sans"/>
                <a:ea typeface="Gill Sans"/>
                <a:cs typeface="Gill Sans"/>
                <a:sym typeface="Gill Sans"/>
              </a:rPr>
              <a:t>personal data</a:t>
            </a:r>
            <a:r>
              <a:rPr lang="de" sz="2700" b="1" i="0" u="none" strike="noStrike" cap="none">
                <a:solidFill>
                  <a:srgbClr val="379C73"/>
                </a:solidFill>
                <a:latin typeface="Gill Sans"/>
                <a:ea typeface="Gill Sans"/>
                <a:cs typeface="Gill Sans"/>
                <a:sym typeface="Gill Sans"/>
              </a:rPr>
              <a:t>?</a:t>
            </a:r>
            <a:endParaRPr sz="2700" b="0" i="0" u="none" strike="noStrike" cap="none">
              <a:solidFill>
                <a:srgbClr val="000000"/>
              </a:solidFill>
              <a:latin typeface="Arial"/>
              <a:ea typeface="Arial"/>
              <a:cs typeface="Arial"/>
              <a:sym typeface="Arial"/>
            </a:endParaRPr>
          </a:p>
        </p:txBody>
      </p:sp>
      <p:sp>
        <p:nvSpPr>
          <p:cNvPr id="287" name="Google Shape;287;p4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cxnSp>
        <p:nvCxnSpPr>
          <p:cNvPr id="288" name="Google Shape;288;p44"/>
          <p:cNvCxnSpPr/>
          <p:nvPr/>
        </p:nvCxnSpPr>
        <p:spPr>
          <a:xfrm>
            <a:off x="256848" y="4806877"/>
            <a:ext cx="7134727" cy="0"/>
          </a:xfrm>
          <a:prstGeom prst="straightConnector1">
            <a:avLst/>
          </a:prstGeom>
          <a:noFill/>
          <a:ln w="9525" cap="flat" cmpd="sng">
            <a:solidFill>
              <a:srgbClr val="339966"/>
            </a:solidFill>
            <a:prstDash val="solid"/>
            <a:round/>
            <a:headEnd type="none" w="sm" len="sm"/>
            <a:tailEnd type="none" w="sm" len="sm"/>
          </a:ln>
        </p:spPr>
      </p:cxnSp>
      <p:sp>
        <p:nvSpPr>
          <p:cNvPr id="289" name="Google Shape;289;p44"/>
          <p:cNvSpPr txBox="1"/>
          <p:nvPr/>
        </p:nvSpPr>
        <p:spPr>
          <a:xfrm>
            <a:off x="256846" y="480687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3</a:t>
            </a:r>
            <a:r>
              <a:rPr lang="de" sz="900" b="0" i="1" u="none" strike="noStrike" cap="none">
                <a:solidFill>
                  <a:srgbClr val="595959"/>
                </a:solidFill>
                <a:latin typeface="Arial"/>
                <a:ea typeface="Arial"/>
                <a:cs typeface="Arial"/>
                <a:sym typeface="Arial"/>
              </a:rPr>
              <a:t>European Commission. What is personal Data?</a:t>
            </a:r>
            <a:endParaRPr sz="7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498" name="Google Shape;498;p6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99" name="Google Shape;499;p69"/>
          <p:cNvSpPr/>
          <p:nvPr/>
        </p:nvSpPr>
        <p:spPr>
          <a:xfrm>
            <a:off x="1104071" y="2225849"/>
            <a:ext cx="7145407" cy="969496"/>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Here are some examples of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digital tools frequently used in elderly care,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as well as their benefits, risks, and what to consider in order to use them ethically. </a:t>
            </a:r>
            <a:endParaRPr kumimoji="0" sz="2000" b="1"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4736488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505" name="Google Shape;505;p7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06" name="Google Shape;506;p70"/>
          <p:cNvSpPr/>
          <p:nvPr/>
        </p:nvSpPr>
        <p:spPr>
          <a:xfrm>
            <a:off x="381312" y="1696514"/>
            <a:ext cx="8247772" cy="2262158"/>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Digital health records allow healthcare providers to efficiently record and access patient information,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reducing the time spent on paperwork and administrative tasks.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Electronic records can be accessed remotely, enabling healthcare professionals to retrieve patient data whenever and wherever necessary, facilitating timely and informed decision-making.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Digital records enable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seamless communication </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among healthcare team members, allowing for better coordination of care and the sharing of vital information.</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07" name="Google Shape;507;p70"/>
          <p:cNvSpPr txBox="1"/>
          <p:nvPr/>
        </p:nvSpPr>
        <p:spPr>
          <a:xfrm>
            <a:off x="2172816" y="4247322"/>
            <a:ext cx="4664765" cy="507832"/>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595959"/>
                </a:solidFill>
                <a:effectLst/>
                <a:uLnTx/>
                <a:uFillTx/>
                <a:latin typeface="Arial"/>
                <a:ea typeface="Arial"/>
                <a:cs typeface="Arial"/>
                <a:sym typeface="Arial"/>
              </a:rPr>
              <a:t>But, are there any </a:t>
            </a:r>
            <a:r>
              <a:rPr kumimoji="0" lang="de" sz="3000" b="1" i="0" u="none" strike="noStrike" kern="0" cap="none" spc="0" normalizeH="0" baseline="0" noProof="0">
                <a:ln>
                  <a:noFill/>
                </a:ln>
                <a:solidFill>
                  <a:srgbClr val="339966"/>
                </a:solidFill>
                <a:effectLst/>
                <a:uLnTx/>
                <a:uFillTx/>
                <a:latin typeface="Arial"/>
                <a:ea typeface="Arial"/>
                <a:cs typeface="Arial"/>
                <a:sym typeface="Arial"/>
              </a:rPr>
              <a:t>risks?</a:t>
            </a:r>
            <a:endParaRPr kumimoji="0" sz="30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508" name="Google Shape;508;p70"/>
          <p:cNvSpPr txBox="1"/>
          <p:nvPr/>
        </p:nvSpPr>
        <p:spPr>
          <a:xfrm>
            <a:off x="2812957" y="1084697"/>
            <a:ext cx="2955235" cy="32316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Digital Health Records</a:t>
            </a: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29316706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514" name="Google Shape;514;p7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15" name="Google Shape;515;p71"/>
          <p:cNvSpPr/>
          <p:nvPr/>
        </p:nvSpPr>
        <p:spPr>
          <a:xfrm>
            <a:off x="434325" y="1888672"/>
            <a:ext cx="8247900" cy="95700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Digital health records are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susceptible to unauthorised access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potentially resulting in breaches of patient privacy. Hackers or malicious insiders may exploit vulnerabilities in the system to gain access to sensitive medical information, leading to identity theft, fraud, or other privacy violations.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16" name="Google Shape;516;p71"/>
          <p:cNvSpPr txBox="1"/>
          <p:nvPr/>
        </p:nvSpPr>
        <p:spPr>
          <a:xfrm>
            <a:off x="2812957" y="1084697"/>
            <a:ext cx="2955235" cy="32316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Digital Health Records</a:t>
            </a: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p:txBody>
      </p:sp>
      <p:pic>
        <p:nvPicPr>
          <p:cNvPr id="517" name="Google Shape;517;p71"/>
          <p:cNvPicPr preferRelativeResize="0"/>
          <p:nvPr/>
        </p:nvPicPr>
        <p:blipFill>
          <a:blip r:embed="rId4">
            <a:alphaModFix/>
          </a:blip>
          <a:stretch>
            <a:fillRect/>
          </a:stretch>
        </p:blipFill>
        <p:spPr>
          <a:xfrm>
            <a:off x="6622475" y="2715500"/>
            <a:ext cx="2225375" cy="2225375"/>
          </a:xfrm>
          <a:prstGeom prst="rect">
            <a:avLst/>
          </a:prstGeom>
          <a:noFill/>
          <a:ln>
            <a:noFill/>
          </a:ln>
        </p:spPr>
      </p:pic>
      <p:sp>
        <p:nvSpPr>
          <p:cNvPr id="518" name="Google Shape;518;p71"/>
          <p:cNvSpPr txBox="1"/>
          <p:nvPr/>
        </p:nvSpPr>
        <p:spPr>
          <a:xfrm>
            <a:off x="6997331" y="4940884"/>
            <a:ext cx="1562100" cy="1539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cs typeface="Arial"/>
                <a:sym typeface="Arial"/>
              </a:rPr>
              <a:t>Image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19" name="Google Shape;519;p71"/>
          <p:cNvSpPr txBox="1"/>
          <p:nvPr/>
        </p:nvSpPr>
        <p:spPr>
          <a:xfrm>
            <a:off x="434325" y="3154725"/>
            <a:ext cx="5738700" cy="1662300"/>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cs typeface="Arial"/>
                <a:sym typeface="Arial"/>
              </a:rPr>
              <a:t>Besides, inaccurate or incomplete documentation within digital health records can compromise the quality of care provided to patients. Errors in recording patient information, such as medication dosages or medical histories, can lead to misdiagnosis, inappropriate treatment, or adverse health outcomes.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62228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525" name="Google Shape;525;p7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26" name="Google Shape;526;p72"/>
          <p:cNvSpPr/>
          <p:nvPr/>
        </p:nvSpPr>
        <p:spPr>
          <a:xfrm>
            <a:off x="434321" y="1888670"/>
            <a:ext cx="8247772" cy="275460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As care workers, it's crucial to ensure that your practices align with the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General Data Protection Regulation (GDPR).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This means obtaining informed consent from patients before collecting their data and minimising the collection of unnecessary information.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By adhering to GDPR principles, you not only protect patient privacy but also promote trust and transparency in caregiving practices. Additionally, implementing robust security measures, such as encryption and access controls, helps safeguard patient data from unauthorised access or disclosure, reinforcing thrcommitment to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ethical and responsible care.</a:t>
            </a:r>
            <a:endParaRPr kumimoji="0" sz="16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527" name="Google Shape;527;p72"/>
          <p:cNvSpPr txBox="1"/>
          <p:nvPr/>
        </p:nvSpPr>
        <p:spPr>
          <a:xfrm>
            <a:off x="2812957" y="1084697"/>
            <a:ext cx="2955235" cy="32316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Digital Health Records</a:t>
            </a: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3792099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533" name="Google Shape;533;p7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34" name="Google Shape;534;p73"/>
          <p:cNvSpPr/>
          <p:nvPr/>
        </p:nvSpPr>
        <p:spPr>
          <a:xfrm>
            <a:off x="434321" y="1888670"/>
            <a:ext cx="8247772" cy="127727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People locator tools offer valuable assistance in quickly </a:t>
            </a:r>
            <a:r>
              <a:rPr kumimoji="0" lang="de" sz="1600" b="1" i="0" u="none" strike="noStrike" kern="0" cap="none" spc="0" normalizeH="0" baseline="0" noProof="0">
                <a:ln>
                  <a:noFill/>
                </a:ln>
                <a:solidFill>
                  <a:srgbClr val="339966"/>
                </a:solidFill>
                <a:effectLst/>
                <a:uLnTx/>
                <a:uFillTx/>
                <a:latin typeface="Arial"/>
                <a:ea typeface="Arial"/>
                <a:cs typeface="Arial"/>
                <a:sym typeface="Arial"/>
              </a:rPr>
              <a:t>locating elderly individuals who may be lost or in distress, </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especially in situations such as medical emergencies or instances of wandering associated with conditions like dementia. </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This rapid response capability can potentially save lives and reduce the risk of harm.</a:t>
            </a:r>
            <a:endParaRPr kumimoji="0" sz="16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535" name="Google Shape;535;p73"/>
          <p:cNvSpPr txBox="1"/>
          <p:nvPr/>
        </p:nvSpPr>
        <p:spPr>
          <a:xfrm>
            <a:off x="2912348" y="1229879"/>
            <a:ext cx="2955235" cy="32316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People Locator Tools</a:t>
            </a: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36" name="Google Shape;536;p73"/>
          <p:cNvSpPr txBox="1"/>
          <p:nvPr/>
        </p:nvSpPr>
        <p:spPr>
          <a:xfrm>
            <a:off x="2172816" y="4247322"/>
            <a:ext cx="4664765" cy="507832"/>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595959"/>
                </a:solidFill>
                <a:effectLst/>
                <a:uLnTx/>
                <a:uFillTx/>
                <a:latin typeface="Arial"/>
                <a:ea typeface="Arial"/>
                <a:cs typeface="Arial"/>
                <a:sym typeface="Arial"/>
              </a:rPr>
              <a:t>But, are there any </a:t>
            </a:r>
            <a:r>
              <a:rPr kumimoji="0" lang="de" sz="3000" b="1" i="0" u="none" strike="noStrike" kern="0" cap="none" spc="0" normalizeH="0" baseline="0" noProof="0">
                <a:ln>
                  <a:noFill/>
                </a:ln>
                <a:solidFill>
                  <a:srgbClr val="339966"/>
                </a:solidFill>
                <a:effectLst/>
                <a:uLnTx/>
                <a:uFillTx/>
                <a:latin typeface="Arial"/>
                <a:ea typeface="Arial"/>
                <a:cs typeface="Arial"/>
                <a:sym typeface="Arial"/>
              </a:rPr>
              <a:t>risks?</a:t>
            </a:r>
            <a:endParaRPr kumimoji="0" sz="3000" b="1" i="0" u="none" strike="noStrike" kern="0" cap="none" spc="0" normalizeH="0" baseline="0" noProof="0">
              <a:ln>
                <a:noFill/>
              </a:ln>
              <a:solidFill>
                <a:srgbClr val="339966"/>
              </a:solidFill>
              <a:effectLst/>
              <a:uLnTx/>
              <a:uFillTx/>
              <a:latin typeface="Arial"/>
              <a:ea typeface="Arial"/>
              <a:cs typeface="Arial"/>
              <a:sym typeface="Arial"/>
            </a:endParaRPr>
          </a:p>
        </p:txBody>
      </p:sp>
    </p:spTree>
    <p:extLst>
      <p:ext uri="{BB962C8B-B14F-4D97-AF65-F5344CB8AC3E}">
        <p14:creationId xmlns:p14="http://schemas.microsoft.com/office/powerpoint/2010/main" val="15790676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74"/>
          <p:cNvPicPr preferRelativeResize="0"/>
          <p:nvPr/>
        </p:nvPicPr>
        <p:blipFill>
          <a:blip r:embed="rId3">
            <a:alphaModFix/>
          </a:blip>
          <a:stretch>
            <a:fillRect/>
          </a:stretch>
        </p:blipFill>
        <p:spPr>
          <a:xfrm>
            <a:off x="6724250" y="2571750"/>
            <a:ext cx="2431498" cy="2431498"/>
          </a:xfrm>
          <a:prstGeom prst="rect">
            <a:avLst/>
          </a:prstGeom>
          <a:noFill/>
          <a:ln>
            <a:noFill/>
          </a:ln>
        </p:spPr>
      </p:pic>
      <p:sp>
        <p:nvSpPr>
          <p:cNvPr id="542" name="Google Shape;542;p7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543" name="Google Shape;543;p7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544" name="Google Shape;544;p74"/>
          <p:cNvSpPr/>
          <p:nvPr/>
        </p:nvSpPr>
        <p:spPr>
          <a:xfrm>
            <a:off x="434325" y="1888672"/>
            <a:ext cx="8247900" cy="105660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dirty="0">
                <a:ln>
                  <a:noFill/>
                </a:ln>
                <a:solidFill>
                  <a:srgbClr val="595959"/>
                </a:solidFill>
                <a:effectLst/>
                <a:uLnTx/>
                <a:uFillTx/>
                <a:latin typeface="Arial"/>
                <a:ea typeface="Arial"/>
                <a:cs typeface="Arial"/>
                <a:sym typeface="Arial"/>
              </a:rPr>
              <a:t>Constant monitoring through people locator tools </a:t>
            </a:r>
            <a:r>
              <a:rPr kumimoji="0" lang="de" sz="1600" b="1" i="0" u="none" strike="noStrike" kern="0" cap="none" spc="0" normalizeH="0" baseline="0" noProof="0" dirty="0">
                <a:ln>
                  <a:noFill/>
                </a:ln>
                <a:solidFill>
                  <a:srgbClr val="339966"/>
                </a:solidFill>
                <a:effectLst/>
                <a:uLnTx/>
                <a:uFillTx/>
                <a:latin typeface="Arial"/>
                <a:ea typeface="Arial"/>
                <a:cs typeface="Arial"/>
                <a:sym typeface="Arial"/>
              </a:rPr>
              <a:t>may</a:t>
            </a:r>
            <a:r>
              <a:rPr kumimoji="0" lang="de" sz="1600" b="0" i="0" u="none" strike="noStrike" kern="0" cap="none" spc="0" normalizeH="0" baseline="0" noProof="0" dirty="0">
                <a:ln>
                  <a:noFill/>
                </a:ln>
                <a:solidFill>
                  <a:srgbClr val="339966"/>
                </a:solidFill>
                <a:effectLst/>
                <a:uLnTx/>
                <a:uFillTx/>
                <a:latin typeface="Arial"/>
                <a:ea typeface="Arial"/>
                <a:cs typeface="Arial"/>
                <a:sym typeface="Arial"/>
              </a:rPr>
              <a:t> </a:t>
            </a:r>
            <a:r>
              <a:rPr kumimoji="0" lang="de" sz="1600" b="1" i="0" u="none" strike="noStrike" kern="0" cap="none" spc="0" normalizeH="0" baseline="0" noProof="0" dirty="0">
                <a:ln>
                  <a:noFill/>
                </a:ln>
                <a:solidFill>
                  <a:srgbClr val="339966"/>
                </a:solidFill>
                <a:effectLst/>
                <a:uLnTx/>
                <a:uFillTx/>
                <a:latin typeface="Arial"/>
                <a:ea typeface="Arial"/>
                <a:cs typeface="Arial"/>
                <a:sym typeface="Arial"/>
              </a:rPr>
              <a:t>infringe upon the privacy of elderly individuals</a:t>
            </a:r>
            <a:r>
              <a:rPr kumimoji="0" lang="de" sz="1600" b="0" i="0" u="none" strike="noStrike" kern="0" cap="none" spc="0" normalizeH="0" baseline="0" noProof="0" dirty="0">
                <a:ln>
                  <a:noFill/>
                </a:ln>
                <a:solidFill>
                  <a:srgbClr val="595959"/>
                </a:solidFill>
                <a:effectLst/>
                <a:uLnTx/>
                <a:uFillTx/>
                <a:latin typeface="Arial"/>
                <a:ea typeface="Arial"/>
                <a:cs typeface="Arial"/>
                <a:sym typeface="Arial"/>
              </a:rPr>
              <a:t>, as their movements and whereabouts are continuously tracked and monitored. This invasion of privacy can lead to feelings of discomfort or loss of autonomy, especially if the individual feels their every move is being scrutinised.</a:t>
            </a:r>
            <a:endParaRPr kumimoji="0" sz="7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339966"/>
              </a:solidFill>
              <a:effectLst/>
              <a:uLnTx/>
              <a:uFillTx/>
              <a:latin typeface="Arial"/>
              <a:ea typeface="Arial"/>
              <a:cs typeface="Arial"/>
              <a:sym typeface="Arial"/>
            </a:endParaRPr>
          </a:p>
        </p:txBody>
      </p:sp>
      <p:sp>
        <p:nvSpPr>
          <p:cNvPr id="545" name="Google Shape;545;p74"/>
          <p:cNvSpPr txBox="1"/>
          <p:nvPr/>
        </p:nvSpPr>
        <p:spPr>
          <a:xfrm>
            <a:off x="2912348" y="1229879"/>
            <a:ext cx="2955235" cy="32316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People Locator Tools</a:t>
            </a: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46" name="Google Shape;546;p74"/>
          <p:cNvSpPr txBox="1"/>
          <p:nvPr/>
        </p:nvSpPr>
        <p:spPr>
          <a:xfrm>
            <a:off x="385834" y="2953380"/>
            <a:ext cx="6034200" cy="1661963"/>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dirty="0">
                <a:ln>
                  <a:noFill/>
                </a:ln>
                <a:solidFill>
                  <a:srgbClr val="595959"/>
                </a:solidFill>
                <a:effectLst/>
                <a:uLnTx/>
                <a:uFillTx/>
                <a:latin typeface="Arial"/>
                <a:cs typeface="Arial"/>
                <a:sym typeface="Arial"/>
              </a:rPr>
              <a:t>Over-reliance on technology for locating elderly individuals may lead to a decreased emphasis on human interaction and personal care. </a:t>
            </a:r>
            <a:endParaRPr kumimoji="0" lang="de" sz="1600" b="0" i="0" u="none" strike="noStrike" kern="0" cap="none" spc="0" normalizeH="0" baseline="0" noProof="0" dirty="0" smtClean="0">
              <a:ln>
                <a:noFill/>
              </a:ln>
              <a:solidFill>
                <a:srgbClr val="595959"/>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de" sz="1600" b="0" i="0" u="none" strike="noStrike" kern="0" cap="none" spc="0" normalizeH="0" baseline="0" noProof="0" dirty="0">
              <a:ln>
                <a:noFill/>
              </a:ln>
              <a:solidFill>
                <a:srgbClr val="595959"/>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dirty="0">
                <a:ln>
                  <a:noFill/>
                </a:ln>
                <a:solidFill>
                  <a:srgbClr val="339966"/>
                </a:solidFill>
                <a:effectLst/>
                <a:uLnTx/>
                <a:uFillTx/>
                <a:latin typeface="Arial"/>
                <a:cs typeface="Arial"/>
                <a:sym typeface="Arial"/>
              </a:rPr>
              <a:t>It is important to not neglect regular check-ins, communication, and emotional support.</a:t>
            </a:r>
            <a:endParaRPr kumimoji="0" sz="1600" b="1" i="0" u="none" strike="noStrike" kern="0" cap="none" spc="0" normalizeH="0" baseline="0" noProof="0" dirty="0">
              <a:ln>
                <a:noFill/>
              </a:ln>
              <a:solidFill>
                <a:srgbClr val="339966"/>
              </a:solidFill>
              <a:effectLst/>
              <a:uLnTx/>
              <a:uFillTx/>
              <a:latin typeface="Arial"/>
              <a:cs typeface="Arial"/>
              <a:sym typeface="Arial"/>
            </a:endParaRPr>
          </a:p>
        </p:txBody>
      </p:sp>
      <p:sp>
        <p:nvSpPr>
          <p:cNvPr id="547" name="Google Shape;547;p74"/>
          <p:cNvSpPr txBox="1"/>
          <p:nvPr/>
        </p:nvSpPr>
        <p:spPr>
          <a:xfrm>
            <a:off x="7547225" y="4739400"/>
            <a:ext cx="1221300" cy="214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800" b="0" i="1" u="none" strike="noStrike" kern="0" cap="none" spc="0" normalizeH="0" baseline="0" noProof="0">
                <a:ln>
                  <a:noFill/>
                </a:ln>
                <a:solidFill>
                  <a:srgbClr val="999999"/>
                </a:solidFill>
                <a:effectLst/>
                <a:uLnTx/>
                <a:uFillTx/>
                <a:latin typeface="Calibri"/>
                <a:ea typeface="Calibri"/>
                <a:cs typeface="Calibri"/>
                <a:sym typeface="Calibri"/>
              </a:rPr>
              <a:t>Image by Freepik</a:t>
            </a:r>
            <a:endParaRPr kumimoji="0" sz="800" b="0" i="1" u="none" strike="noStrike" kern="0" cap="none" spc="0" normalizeH="0" baseline="0" noProof="0">
              <a:ln>
                <a:noFill/>
              </a:ln>
              <a:solidFill>
                <a:srgbClr val="99999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3227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553" name="Google Shape;553;p7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54" name="Google Shape;554;p75"/>
          <p:cNvSpPr/>
          <p:nvPr/>
        </p:nvSpPr>
        <p:spPr>
          <a:xfrm>
            <a:off x="414442" y="1756149"/>
            <a:ext cx="8247772" cy="275460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dirty="0">
                <a:ln>
                  <a:noFill/>
                </a:ln>
                <a:solidFill>
                  <a:srgbClr val="595959"/>
                </a:solidFill>
                <a:effectLst/>
                <a:uLnTx/>
                <a:uFillTx/>
                <a:latin typeface="Arial"/>
                <a:ea typeface="Arial"/>
                <a:cs typeface="Arial"/>
                <a:sym typeface="Arial"/>
              </a:rPr>
              <a:t>It's essential to implement people locator tools with a careful </a:t>
            </a:r>
            <a:r>
              <a:rPr kumimoji="0" lang="de" sz="1600" b="1" i="0" u="none" strike="noStrike" kern="0" cap="none" spc="0" normalizeH="0" baseline="0" noProof="0" dirty="0">
                <a:ln>
                  <a:noFill/>
                </a:ln>
                <a:solidFill>
                  <a:srgbClr val="339966"/>
                </a:solidFill>
                <a:effectLst/>
                <a:uLnTx/>
                <a:uFillTx/>
                <a:latin typeface="Arial"/>
                <a:ea typeface="Arial"/>
                <a:cs typeface="Arial"/>
                <a:sym typeface="Arial"/>
              </a:rPr>
              <a:t>balance between privacy and safety considerations. </a:t>
            </a:r>
            <a:r>
              <a:rPr kumimoji="0" lang="de" sz="1600" b="0" i="0" u="none" strike="noStrike" kern="0" cap="none" spc="0" normalizeH="0" baseline="0" noProof="0" dirty="0">
                <a:ln>
                  <a:noFill/>
                </a:ln>
                <a:solidFill>
                  <a:srgbClr val="595959"/>
                </a:solidFill>
                <a:effectLst/>
                <a:uLnTx/>
                <a:uFillTx/>
                <a:latin typeface="Arial"/>
                <a:ea typeface="Arial"/>
                <a:cs typeface="Arial"/>
                <a:sym typeface="Arial"/>
              </a:rPr>
              <a:t>This involves obtaining informed consent from the elderly individual or their legal guardian before using such tools and ensuring transparency regarding how the technology operates and how data is handled. </a:t>
            </a:r>
            <a:endParaRPr kumimoji="0" lang="de" sz="1600" b="0" i="0" u="none" strike="noStrike" kern="0" cap="none" spc="0" normalizeH="0" baseline="0" noProof="0" dirty="0" smtClean="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dirty="0" smtClean="0">
                <a:ln>
                  <a:noFill/>
                </a:ln>
                <a:solidFill>
                  <a:srgbClr val="595959"/>
                </a:solidFill>
                <a:effectLst/>
                <a:uLnTx/>
                <a:uFillTx/>
                <a:latin typeface="Arial"/>
                <a:ea typeface="Arial"/>
                <a:cs typeface="Arial"/>
                <a:sym typeface="Arial"/>
              </a:rPr>
              <a:t>Caregivers </a:t>
            </a:r>
            <a:r>
              <a:rPr kumimoji="0" lang="de" sz="1600" b="1" i="0" u="none" strike="noStrike" kern="0" cap="none" spc="0" normalizeH="0" baseline="0" noProof="0" dirty="0">
                <a:ln>
                  <a:noFill/>
                </a:ln>
                <a:solidFill>
                  <a:srgbClr val="595959"/>
                </a:solidFill>
                <a:effectLst/>
                <a:uLnTx/>
                <a:uFillTx/>
                <a:latin typeface="Arial"/>
                <a:ea typeface="Arial"/>
                <a:cs typeface="Arial"/>
                <a:sym typeface="Arial"/>
              </a:rPr>
              <a:t>should continue to prioritise regular check-ins, communication, and emotional support, recognising that technology alone cannot fulfill the complex emotional and social needs of elderly individuals</a:t>
            </a:r>
            <a:r>
              <a:rPr kumimoji="0" lang="de" sz="1600" b="0" i="0" u="none" strike="noStrike" kern="0" cap="none" spc="0" normalizeH="0" baseline="0" noProof="0" dirty="0">
                <a:ln>
                  <a:noFill/>
                </a:ln>
                <a:solidFill>
                  <a:srgbClr val="595959"/>
                </a:solidFill>
                <a:effectLst/>
                <a:uLnTx/>
                <a:uFillTx/>
                <a:latin typeface="Arial"/>
                <a:ea typeface="Arial"/>
                <a:cs typeface="Arial"/>
                <a:sym typeface="Arial"/>
              </a:rPr>
              <a:t>.</a:t>
            </a:r>
            <a:endParaRPr kumimoji="0" sz="1600" b="1" i="0" u="none" strike="noStrike" kern="0" cap="none" spc="0" normalizeH="0" baseline="0" noProof="0" dirty="0">
              <a:ln>
                <a:noFill/>
              </a:ln>
              <a:solidFill>
                <a:srgbClr val="595959"/>
              </a:solidFill>
              <a:effectLst/>
              <a:uLnTx/>
              <a:uFillTx/>
              <a:latin typeface="Arial"/>
              <a:ea typeface="Arial"/>
              <a:cs typeface="Arial"/>
              <a:sym typeface="Arial"/>
            </a:endParaRPr>
          </a:p>
        </p:txBody>
      </p:sp>
      <p:sp>
        <p:nvSpPr>
          <p:cNvPr id="555" name="Google Shape;555;p75"/>
          <p:cNvSpPr txBox="1"/>
          <p:nvPr/>
        </p:nvSpPr>
        <p:spPr>
          <a:xfrm>
            <a:off x="2912348" y="1229879"/>
            <a:ext cx="2955235" cy="32316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FFC000"/>
                </a:solidFill>
                <a:effectLst/>
                <a:uLnTx/>
                <a:uFillTx/>
                <a:latin typeface="Arial"/>
                <a:ea typeface="Arial"/>
                <a:cs typeface="Arial"/>
                <a:sym typeface="Arial"/>
              </a:rPr>
              <a:t>People Locator Tools</a:t>
            </a:r>
            <a:endParaRPr kumimoji="0" sz="18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1604670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6"/>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1" name="Google Shape;561;p7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62" name="Google Shape;562;p76"/>
          <p:cNvSpPr/>
          <p:nvPr/>
        </p:nvSpPr>
        <p:spPr>
          <a:xfrm>
            <a:off x="514350" y="893956"/>
            <a:ext cx="2430313"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Real-life scenario</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63" name="Google Shape;563;p76"/>
          <p:cNvSpPr/>
          <p:nvPr/>
        </p:nvSpPr>
        <p:spPr>
          <a:xfrm>
            <a:off x="632810" y="1765190"/>
            <a:ext cx="7680960" cy="2200602"/>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In a care facility, staff members decide to implement a people locator tool to ensure the safety of residents, particularly those prone to wandering or disorientation.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However, without proper training or oversight, a staff member decides to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use the locator tool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to monitor the movements of a resident, Mr. Johnson,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without his knowledge</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4562888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7"/>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9" name="Google Shape;569;p7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70" name="Google Shape;570;p77"/>
          <p:cNvSpPr/>
          <p:nvPr/>
        </p:nvSpPr>
        <p:spPr>
          <a:xfrm>
            <a:off x="514350" y="893956"/>
            <a:ext cx="2430313"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Real-life scenario</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71" name="Google Shape;571;p77"/>
          <p:cNvSpPr/>
          <p:nvPr/>
        </p:nvSpPr>
        <p:spPr>
          <a:xfrm>
            <a:off x="420774" y="1950721"/>
            <a:ext cx="8431678" cy="220060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Mr. Johnson, an independent-minded individual, enjoys taking walks in the facility's garden to relax and reflect. Unbeknownst to him, the staff member activates the locator tool on his behalf, believing it will provide an added layer of security.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However,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this action violates Mr. Johnson's privacy and autonomy</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as he has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not consented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to being continuously monitored.</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8743101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8"/>
          <p:cNvSpPr txBox="1"/>
          <p:nvPr/>
        </p:nvSpPr>
        <p:spPr>
          <a:xfrm>
            <a:off x="514350" y="312258"/>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and Data Protection</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7" name="Google Shape;577;p7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78" name="Google Shape;578;p78"/>
          <p:cNvSpPr/>
          <p:nvPr/>
        </p:nvSpPr>
        <p:spPr>
          <a:xfrm>
            <a:off x="514350" y="893956"/>
            <a:ext cx="2430313" cy="38472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200" b="1" i="0" u="none" strike="noStrike" kern="0" cap="none" spc="0" normalizeH="0" baseline="0" noProof="0">
                <a:ln>
                  <a:noFill/>
                </a:ln>
                <a:solidFill>
                  <a:srgbClr val="FFC000"/>
                </a:solidFill>
                <a:effectLst/>
                <a:uLnTx/>
                <a:uFillTx/>
                <a:latin typeface="Arial"/>
                <a:ea typeface="Arial"/>
                <a:cs typeface="Arial"/>
                <a:sym typeface="Arial"/>
              </a:rPr>
              <a:t>Real-life scenario</a:t>
            </a:r>
            <a:endParaRPr kumimoji="0" sz="2200" b="0"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79" name="Google Shape;579;p78"/>
          <p:cNvSpPr/>
          <p:nvPr/>
        </p:nvSpPr>
        <p:spPr>
          <a:xfrm>
            <a:off x="391457" y="1860374"/>
            <a:ext cx="8431678" cy="2508379"/>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As a result, Mr. Johnson feels a sense of intrusion and mistrust towards the staff and the facility. He becomes hesitant to engage in his usual activities, feeling like his every move is being scrutinised without his consent.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1" i="0" u="none" strike="noStrike" kern="0" cap="none" spc="0" normalizeH="0" baseline="0" noProof="0">
                <a:ln>
                  <a:noFill/>
                </a:ln>
                <a:solidFill>
                  <a:srgbClr val="595959"/>
                </a:solidFill>
                <a:effectLst/>
                <a:uLnTx/>
                <a:uFillTx/>
                <a:latin typeface="Arial"/>
                <a:ea typeface="Arial"/>
                <a:cs typeface="Arial"/>
                <a:sym typeface="Arial"/>
              </a:rPr>
              <a:t>This misuse of the people locator tool erodes the trust between residents and caregivers</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and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undermines the ethical principles of privacy and individual autonomy</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in elderly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7029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p:nvPr/>
        </p:nvSpPr>
        <p:spPr>
          <a:xfrm>
            <a:off x="750125" y="947025"/>
            <a:ext cx="3330900" cy="3378900"/>
          </a:xfrm>
          <a:prstGeom prst="roundRect">
            <a:avLst>
              <a:gd name="adj" fmla="val 16667"/>
            </a:avLst>
          </a:prstGeom>
          <a:solidFill>
            <a:srgbClr val="69AB84"/>
          </a:solidFill>
          <a:ln w="38100" cap="flat" cmpd="sng">
            <a:solidFill>
              <a:schemeClr val="lt1"/>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5" name="Google Shape;295;p45"/>
          <p:cNvSpPr txBox="1"/>
          <p:nvPr/>
        </p:nvSpPr>
        <p:spPr>
          <a:xfrm>
            <a:off x="1045061" y="1162876"/>
            <a:ext cx="2641500" cy="3103200"/>
          </a:xfrm>
          <a:prstGeom prst="rect">
            <a:avLst/>
          </a:prstGeom>
          <a:noFill/>
          <a:ln>
            <a:noFill/>
          </a:ln>
        </p:spPr>
        <p:txBody>
          <a:bodyPr spcFirstLastPara="1" wrap="square" lIns="0" tIns="0" rIns="0" bIns="0" anchor="t" anchorCtr="0">
            <a:spAutoFit/>
          </a:bodyPr>
          <a:lstStyle/>
          <a:p>
            <a:pPr marL="292100" marR="0" lvl="0" indent="-292100" algn="l" rtl="0">
              <a:lnSpc>
                <a:spcPct val="140011"/>
              </a:lnSpc>
              <a:spcBef>
                <a:spcPts val="0"/>
              </a:spcBef>
              <a:spcAft>
                <a:spcPts val="0"/>
              </a:spcAft>
              <a:buClr>
                <a:schemeClr val="lt1"/>
              </a:buClr>
              <a:buSzPts val="1800"/>
              <a:buFont typeface="Courier New"/>
              <a:buChar char="o"/>
            </a:pPr>
            <a:r>
              <a:rPr lang="de" sz="1200" b="1" i="0" u="none" strike="noStrike" cap="none">
                <a:solidFill>
                  <a:schemeClr val="lt1"/>
                </a:solidFill>
                <a:latin typeface="Arial"/>
                <a:ea typeface="Arial"/>
                <a:cs typeface="Arial"/>
                <a:sym typeface="Arial"/>
              </a:rPr>
              <a:t>name and surname</a:t>
            </a:r>
            <a:endParaRPr sz="700"/>
          </a:p>
          <a:p>
            <a:pPr marL="292100" marR="0" lvl="0" indent="-292100" algn="l" rtl="0">
              <a:lnSpc>
                <a:spcPct val="140011"/>
              </a:lnSpc>
              <a:spcBef>
                <a:spcPts val="900"/>
              </a:spcBef>
              <a:spcAft>
                <a:spcPts val="0"/>
              </a:spcAft>
              <a:buClr>
                <a:schemeClr val="lt1"/>
              </a:buClr>
              <a:buSzPts val="1800"/>
              <a:buFont typeface="Courier New"/>
              <a:buChar char="o"/>
            </a:pPr>
            <a:r>
              <a:rPr lang="de" sz="1200" b="1" i="0" u="none" strike="noStrike" cap="none">
                <a:solidFill>
                  <a:schemeClr val="lt1"/>
                </a:solidFill>
                <a:latin typeface="Arial"/>
                <a:ea typeface="Arial"/>
                <a:cs typeface="Arial"/>
                <a:sym typeface="Arial"/>
              </a:rPr>
              <a:t>home address</a:t>
            </a:r>
            <a:endParaRPr sz="700"/>
          </a:p>
          <a:p>
            <a:pPr marL="292100" marR="0" lvl="0" indent="-292100" algn="l" rtl="0">
              <a:lnSpc>
                <a:spcPct val="140011"/>
              </a:lnSpc>
              <a:spcBef>
                <a:spcPts val="900"/>
              </a:spcBef>
              <a:spcAft>
                <a:spcPts val="0"/>
              </a:spcAft>
              <a:buClr>
                <a:schemeClr val="lt1"/>
              </a:buClr>
              <a:buSzPts val="1800"/>
              <a:buFont typeface="Courier New"/>
              <a:buChar char="o"/>
            </a:pPr>
            <a:r>
              <a:rPr lang="de" sz="1200" b="1" i="0" u="none" strike="noStrike" cap="none">
                <a:solidFill>
                  <a:schemeClr val="lt1"/>
                </a:solidFill>
                <a:latin typeface="Arial"/>
                <a:ea typeface="Arial"/>
                <a:cs typeface="Arial"/>
                <a:sym typeface="Arial"/>
              </a:rPr>
              <a:t>email address </a:t>
            </a:r>
            <a:r>
              <a:rPr lang="de" sz="1200" b="0" i="0" u="none" strike="noStrike" cap="none">
                <a:solidFill>
                  <a:schemeClr val="lt1"/>
                </a:solidFill>
                <a:latin typeface="Arial"/>
                <a:ea typeface="Arial"/>
                <a:cs typeface="Arial"/>
                <a:sym typeface="Arial"/>
              </a:rPr>
              <a:t>such as name.surname@company.com</a:t>
            </a:r>
            <a:endParaRPr sz="700"/>
          </a:p>
          <a:p>
            <a:pPr marL="292100" marR="0" lvl="0" indent="-292100" algn="l" rtl="0">
              <a:lnSpc>
                <a:spcPct val="140011"/>
              </a:lnSpc>
              <a:spcBef>
                <a:spcPts val="900"/>
              </a:spcBef>
              <a:spcAft>
                <a:spcPts val="0"/>
              </a:spcAft>
              <a:buClr>
                <a:schemeClr val="lt1"/>
              </a:buClr>
              <a:buSzPts val="1800"/>
              <a:buFont typeface="Courier New"/>
              <a:buChar char="o"/>
            </a:pPr>
            <a:r>
              <a:rPr lang="de" sz="1200" b="1" i="0" u="none" strike="noStrike" cap="none">
                <a:solidFill>
                  <a:schemeClr val="lt1"/>
                </a:solidFill>
                <a:latin typeface="Arial"/>
                <a:ea typeface="Arial"/>
                <a:cs typeface="Arial"/>
                <a:sym typeface="Arial"/>
              </a:rPr>
              <a:t>identification card number</a:t>
            </a:r>
            <a:endParaRPr sz="700"/>
          </a:p>
          <a:p>
            <a:pPr marL="292100" marR="0" lvl="0" indent="-292100" algn="l" rtl="0">
              <a:lnSpc>
                <a:spcPct val="140011"/>
              </a:lnSpc>
              <a:spcBef>
                <a:spcPts val="900"/>
              </a:spcBef>
              <a:spcAft>
                <a:spcPts val="900"/>
              </a:spcAft>
              <a:buClr>
                <a:schemeClr val="lt1"/>
              </a:buClr>
              <a:buSzPts val="1800"/>
              <a:buFont typeface="Courier New"/>
              <a:buChar char="o"/>
            </a:pPr>
            <a:r>
              <a:rPr lang="de" sz="1200" b="1" i="0" u="none" strike="noStrike" cap="none">
                <a:solidFill>
                  <a:schemeClr val="lt1"/>
                </a:solidFill>
                <a:latin typeface="Arial"/>
                <a:ea typeface="Arial"/>
                <a:cs typeface="Arial"/>
                <a:sym typeface="Arial"/>
              </a:rPr>
              <a:t>location data </a:t>
            </a:r>
            <a:r>
              <a:rPr lang="de" sz="1200" b="0" i="0" u="none" strike="noStrike" cap="none">
                <a:solidFill>
                  <a:schemeClr val="lt1"/>
                </a:solidFill>
                <a:latin typeface="Arial"/>
                <a:ea typeface="Arial"/>
                <a:cs typeface="Arial"/>
                <a:sym typeface="Arial"/>
              </a:rPr>
              <a:t>(for example the location data function on a mobile phone)</a:t>
            </a:r>
            <a:endParaRPr sz="700"/>
          </a:p>
        </p:txBody>
      </p:sp>
      <p:sp>
        <p:nvSpPr>
          <p:cNvPr id="296" name="Google Shape;296;p4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Examples of personal data</a:t>
            </a:r>
            <a:r>
              <a:rPr lang="de" sz="2500" b="0" i="0" u="none" strike="noStrike" cap="none" baseline="30000">
                <a:solidFill>
                  <a:srgbClr val="379C73"/>
                </a:solidFill>
                <a:latin typeface="Gill Sans"/>
                <a:ea typeface="Gill Sans"/>
                <a:cs typeface="Gill Sans"/>
                <a:sym typeface="Gill Sans"/>
              </a:rPr>
              <a:t>4</a:t>
            </a:r>
            <a:endParaRPr sz="700" b="0" i="0" u="none" strike="noStrike" cap="none" baseline="30000">
              <a:solidFill>
                <a:srgbClr val="000000"/>
              </a:solidFill>
              <a:latin typeface="Arial"/>
              <a:ea typeface="Arial"/>
              <a:cs typeface="Arial"/>
              <a:sym typeface="Arial"/>
            </a:endParaRPr>
          </a:p>
        </p:txBody>
      </p:sp>
      <p:sp>
        <p:nvSpPr>
          <p:cNvPr id="297" name="Google Shape;297;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98" name="Google Shape;298;p45"/>
          <p:cNvSpPr/>
          <p:nvPr/>
        </p:nvSpPr>
        <p:spPr>
          <a:xfrm>
            <a:off x="4668050" y="947025"/>
            <a:ext cx="3484200" cy="3319200"/>
          </a:xfrm>
          <a:prstGeom prst="roundRect">
            <a:avLst>
              <a:gd name="adj" fmla="val 16667"/>
            </a:avLst>
          </a:prstGeom>
          <a:solidFill>
            <a:srgbClr val="69AB84"/>
          </a:solidFill>
          <a:ln w="38100" cap="flat" cmpd="sng">
            <a:solidFill>
              <a:schemeClr val="lt1"/>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9" name="Google Shape;299;p45"/>
          <p:cNvSpPr txBox="1"/>
          <p:nvPr/>
        </p:nvSpPr>
        <p:spPr>
          <a:xfrm>
            <a:off x="4975327" y="1162876"/>
            <a:ext cx="2869500" cy="3414000"/>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200"/>
              <a:buFont typeface="Courier New"/>
              <a:buChar char="o"/>
            </a:pPr>
            <a:r>
              <a:rPr lang="de" sz="1200" b="1" i="0" u="none" strike="noStrike" cap="none">
                <a:solidFill>
                  <a:schemeClr val="lt1"/>
                </a:solidFill>
                <a:latin typeface="Arial"/>
                <a:ea typeface="Arial"/>
                <a:cs typeface="Arial"/>
                <a:sym typeface="Arial"/>
              </a:rPr>
              <a:t>Internet Protocol (IP) address*</a:t>
            </a:r>
            <a:endParaRPr sz="700"/>
          </a:p>
          <a:p>
            <a:pPr marL="228600" marR="0" lvl="0" indent="-228600" algn="l" rtl="0">
              <a:lnSpc>
                <a:spcPct val="150000"/>
              </a:lnSpc>
              <a:spcBef>
                <a:spcPts val="900"/>
              </a:spcBef>
              <a:spcAft>
                <a:spcPts val="0"/>
              </a:spcAft>
              <a:buClr>
                <a:schemeClr val="lt1"/>
              </a:buClr>
              <a:buSzPts val="1200"/>
              <a:buFont typeface="Courier New"/>
              <a:buChar char="o"/>
            </a:pPr>
            <a:r>
              <a:rPr lang="de" sz="1200" b="1" i="0" u="none" strike="noStrike" cap="none">
                <a:solidFill>
                  <a:schemeClr val="lt1"/>
                </a:solidFill>
                <a:latin typeface="Arial"/>
                <a:ea typeface="Arial"/>
                <a:cs typeface="Arial"/>
                <a:sym typeface="Arial"/>
              </a:rPr>
              <a:t>cookie ID**</a:t>
            </a:r>
            <a:endParaRPr sz="700"/>
          </a:p>
          <a:p>
            <a:pPr marL="228600" marR="0" lvl="0" indent="-228600" algn="l" rtl="0">
              <a:lnSpc>
                <a:spcPct val="150000"/>
              </a:lnSpc>
              <a:spcBef>
                <a:spcPts val="900"/>
              </a:spcBef>
              <a:spcAft>
                <a:spcPts val="0"/>
              </a:spcAft>
              <a:buClr>
                <a:schemeClr val="lt1"/>
              </a:buClr>
              <a:buSzPts val="1200"/>
              <a:buFont typeface="Courier New"/>
              <a:buChar char="o"/>
            </a:pPr>
            <a:r>
              <a:rPr lang="de" sz="1200" b="1" i="0" u="none" strike="noStrike" cap="none">
                <a:solidFill>
                  <a:schemeClr val="lt1"/>
                </a:solidFill>
                <a:latin typeface="Arial"/>
                <a:ea typeface="Arial"/>
                <a:cs typeface="Arial"/>
                <a:sym typeface="Arial"/>
              </a:rPr>
              <a:t>the advertising identifier </a:t>
            </a:r>
            <a:r>
              <a:rPr lang="de" sz="1200" b="0" i="0" u="none" strike="noStrike" cap="none">
                <a:solidFill>
                  <a:schemeClr val="lt1"/>
                </a:solidFill>
                <a:latin typeface="Arial"/>
                <a:ea typeface="Arial"/>
                <a:cs typeface="Arial"/>
                <a:sym typeface="Arial"/>
              </a:rPr>
              <a:t>of your phone</a:t>
            </a:r>
            <a:endParaRPr sz="700"/>
          </a:p>
          <a:p>
            <a:pPr marL="228600" marR="0" lvl="0" indent="-228600" algn="l" rtl="0">
              <a:lnSpc>
                <a:spcPct val="150000"/>
              </a:lnSpc>
              <a:spcBef>
                <a:spcPts val="900"/>
              </a:spcBef>
              <a:spcAft>
                <a:spcPts val="0"/>
              </a:spcAft>
              <a:buClr>
                <a:schemeClr val="lt1"/>
              </a:buClr>
              <a:buSzPts val="1200"/>
              <a:buFont typeface="Courier New"/>
              <a:buChar char="o"/>
            </a:pPr>
            <a:r>
              <a:rPr lang="de" sz="1200" b="1" i="0" u="none" strike="noStrike" cap="none">
                <a:solidFill>
                  <a:schemeClr val="lt1"/>
                </a:solidFill>
                <a:latin typeface="Arial"/>
                <a:ea typeface="Arial"/>
                <a:cs typeface="Arial"/>
                <a:sym typeface="Arial"/>
              </a:rPr>
              <a:t>data held by a hospital or doctor, which could be a symbol that uniquely identifies a person</a:t>
            </a:r>
            <a:endParaRPr sz="700"/>
          </a:p>
          <a:p>
            <a:pPr marL="228600" marR="0" lvl="0" indent="-114300" algn="l" rtl="0">
              <a:lnSpc>
                <a:spcPct val="140011"/>
              </a:lnSpc>
              <a:spcBef>
                <a:spcPts val="900"/>
              </a:spcBef>
              <a:spcAft>
                <a:spcPts val="0"/>
              </a:spcAft>
              <a:buClr>
                <a:schemeClr val="lt1"/>
              </a:buClr>
              <a:buSzPts val="1800"/>
              <a:buFont typeface="Courier New"/>
              <a:buNone/>
            </a:pPr>
            <a:endParaRPr sz="1600" b="0" i="0" u="none" strike="noStrike" cap="none">
              <a:solidFill>
                <a:schemeClr val="lt1"/>
              </a:solidFill>
              <a:latin typeface="Arial"/>
              <a:ea typeface="Arial"/>
              <a:cs typeface="Arial"/>
              <a:sym typeface="Arial"/>
            </a:endParaRPr>
          </a:p>
          <a:p>
            <a:pPr marL="228600" marR="0" lvl="0" indent="-114300" algn="l" rtl="0">
              <a:lnSpc>
                <a:spcPct val="140011"/>
              </a:lnSpc>
              <a:spcBef>
                <a:spcPts val="300"/>
              </a:spcBef>
              <a:spcAft>
                <a:spcPts val="0"/>
              </a:spcAft>
              <a:buClr>
                <a:schemeClr val="lt1"/>
              </a:buClr>
              <a:buSzPts val="1800"/>
              <a:buFont typeface="Courier New"/>
              <a:buNone/>
            </a:pPr>
            <a:endParaRPr sz="1600" b="0" i="0" u="none" strike="noStrike" cap="none">
              <a:solidFill>
                <a:schemeClr val="lt1"/>
              </a:solidFill>
              <a:latin typeface="Arial"/>
              <a:ea typeface="Arial"/>
              <a:cs typeface="Arial"/>
              <a:sym typeface="Arial"/>
            </a:endParaRPr>
          </a:p>
          <a:p>
            <a:pPr marL="228600" marR="0" lvl="0" indent="-114300" algn="l" rtl="0">
              <a:lnSpc>
                <a:spcPct val="140011"/>
              </a:lnSpc>
              <a:spcBef>
                <a:spcPts val="300"/>
              </a:spcBef>
              <a:spcAft>
                <a:spcPts val="300"/>
              </a:spcAft>
              <a:buClr>
                <a:schemeClr val="lt1"/>
              </a:buClr>
              <a:buSzPts val="1800"/>
              <a:buFont typeface="Courier New"/>
              <a:buNone/>
            </a:pPr>
            <a:endParaRPr sz="1600" b="0" i="0" u="none" strike="noStrike" cap="none">
              <a:solidFill>
                <a:schemeClr val="lt1"/>
              </a:solidFill>
              <a:latin typeface="Arial"/>
              <a:ea typeface="Arial"/>
              <a:cs typeface="Arial"/>
              <a:sym typeface="Arial"/>
            </a:endParaRPr>
          </a:p>
        </p:txBody>
      </p:sp>
      <p:sp>
        <p:nvSpPr>
          <p:cNvPr id="300" name="Google Shape;300;p45"/>
          <p:cNvSpPr txBox="1"/>
          <p:nvPr/>
        </p:nvSpPr>
        <p:spPr>
          <a:xfrm>
            <a:off x="276726" y="4421887"/>
            <a:ext cx="7038474" cy="600164"/>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a:solidFill>
                  <a:srgbClr val="595959"/>
                </a:solidFill>
                <a:latin typeface="Arial"/>
                <a:ea typeface="Arial"/>
                <a:cs typeface="Arial"/>
                <a:sym typeface="Arial"/>
              </a:rPr>
              <a:t>*</a:t>
            </a:r>
            <a:r>
              <a:rPr lang="de" sz="900" b="1" i="1" u="none" strike="noStrike" cap="none">
                <a:solidFill>
                  <a:srgbClr val="595959"/>
                </a:solidFill>
                <a:latin typeface="Arial"/>
                <a:ea typeface="Arial"/>
                <a:cs typeface="Arial"/>
                <a:sym typeface="Arial"/>
              </a:rPr>
              <a:t>An Internet Protocol (IP) address </a:t>
            </a:r>
            <a:r>
              <a:rPr lang="de" sz="900" b="0" i="1" u="none" strike="noStrike" cap="none">
                <a:solidFill>
                  <a:srgbClr val="595959"/>
                </a:solidFill>
                <a:latin typeface="Arial"/>
                <a:ea typeface="Arial"/>
                <a:cs typeface="Arial"/>
                <a:sym typeface="Arial"/>
              </a:rPr>
              <a:t>is the unique identifying number assigned to every device connected to the internet.</a:t>
            </a:r>
            <a:endParaRPr sz="700"/>
          </a:p>
          <a:p>
            <a:pPr marL="0" marR="0" lvl="0" indent="0" algn="l" rtl="0">
              <a:lnSpc>
                <a:spcPct val="100000"/>
              </a:lnSpc>
              <a:spcBef>
                <a:spcPts val="0"/>
              </a:spcBef>
              <a:spcAft>
                <a:spcPts val="0"/>
              </a:spcAft>
              <a:buNone/>
            </a:pPr>
            <a:r>
              <a:rPr lang="de" sz="900" b="0" i="1" u="none" strike="noStrike" cap="none">
                <a:solidFill>
                  <a:srgbClr val="595959"/>
                </a:solidFill>
                <a:latin typeface="Arial"/>
                <a:ea typeface="Arial"/>
                <a:cs typeface="Arial"/>
                <a:sym typeface="Arial"/>
              </a:rPr>
              <a:t>** </a:t>
            </a:r>
            <a:r>
              <a:rPr lang="de" sz="900" b="1" i="1" u="none" strike="noStrike" cap="none">
                <a:solidFill>
                  <a:srgbClr val="595959"/>
                </a:solidFill>
                <a:latin typeface="Arial"/>
                <a:ea typeface="Arial"/>
                <a:cs typeface="Arial"/>
                <a:sym typeface="Arial"/>
              </a:rPr>
              <a:t>A cookie ID </a:t>
            </a:r>
            <a:r>
              <a:rPr lang="de" sz="900" b="0" i="1" u="none" strike="noStrike" cap="none">
                <a:solidFill>
                  <a:srgbClr val="595959"/>
                </a:solidFill>
                <a:latin typeface="Arial"/>
                <a:ea typeface="Arial"/>
                <a:cs typeface="Arial"/>
                <a:sym typeface="Arial"/>
              </a:rPr>
              <a:t>is a unique identifier assigned to a web browser by a website's server. It helps the website recognise the browser and track its activities, preferences, and settings across different pages or visits to the site.</a:t>
            </a:r>
            <a:endParaRPr sz="700"/>
          </a:p>
          <a:p>
            <a:pPr marL="0" marR="0" lvl="0" indent="0" algn="l" rtl="0">
              <a:lnSpc>
                <a:spcPct val="100000"/>
              </a:lnSpc>
              <a:spcBef>
                <a:spcPts val="0"/>
              </a:spcBef>
              <a:spcAft>
                <a:spcPts val="0"/>
              </a:spcAft>
              <a:buNone/>
            </a:pPr>
            <a:endParaRPr sz="900" b="0" i="1" u="none" strike="noStrike" cap="none">
              <a:solidFill>
                <a:srgbClr val="595959"/>
              </a:solidFill>
              <a:latin typeface="Arial"/>
              <a:ea typeface="Arial"/>
              <a:cs typeface="Arial"/>
              <a:sym typeface="Arial"/>
            </a:endParaRPr>
          </a:p>
        </p:txBody>
      </p:sp>
      <p:cxnSp>
        <p:nvCxnSpPr>
          <p:cNvPr id="301" name="Google Shape;301;p45"/>
          <p:cNvCxnSpPr/>
          <p:nvPr/>
        </p:nvCxnSpPr>
        <p:spPr>
          <a:xfrm>
            <a:off x="180473" y="4404895"/>
            <a:ext cx="7134727" cy="0"/>
          </a:xfrm>
          <a:prstGeom prst="straightConnector1">
            <a:avLst/>
          </a:prstGeom>
          <a:noFill/>
          <a:ln w="9525" cap="flat" cmpd="sng">
            <a:solidFill>
              <a:srgbClr val="339966"/>
            </a:solidFill>
            <a:prstDash val="solid"/>
            <a:round/>
            <a:headEnd type="none" w="sm" len="sm"/>
            <a:tailEnd type="none" w="sm" len="sm"/>
          </a:ln>
        </p:spPr>
      </p:cxnSp>
      <p:sp>
        <p:nvSpPr>
          <p:cNvPr id="302" name="Google Shape;302;p45"/>
          <p:cNvSpPr txBox="1"/>
          <p:nvPr/>
        </p:nvSpPr>
        <p:spPr>
          <a:xfrm>
            <a:off x="276726" y="4898987"/>
            <a:ext cx="7038474" cy="184666"/>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4</a:t>
            </a:r>
            <a:r>
              <a:rPr lang="de" sz="900" b="0" i="1" u="none" strike="noStrike" cap="none">
                <a:solidFill>
                  <a:srgbClr val="595959"/>
                </a:solidFill>
                <a:latin typeface="Arial"/>
                <a:ea typeface="Arial"/>
                <a:cs typeface="Arial"/>
                <a:sym typeface="Arial"/>
              </a:rPr>
              <a:t>European Commission. What is personal Data?</a:t>
            </a:r>
            <a:endParaRPr sz="7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85" name="Google Shape;585;p79"/>
          <p:cNvSpPr/>
          <p:nvPr/>
        </p:nvSpPr>
        <p:spPr>
          <a:xfrm>
            <a:off x="371579" y="1181813"/>
            <a:ext cx="8431678" cy="1277272"/>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1" i="0" u="none" strike="noStrike" kern="0" cap="none" spc="0" normalizeH="0" baseline="0" noProof="0">
                <a:ln>
                  <a:noFill/>
                </a:ln>
                <a:solidFill>
                  <a:srgbClr val="339966"/>
                </a:solidFill>
                <a:effectLst/>
                <a:uLnTx/>
                <a:uFillTx/>
                <a:latin typeface="Arial"/>
                <a:ea typeface="Arial"/>
                <a:cs typeface="Arial"/>
                <a:sym typeface="Arial"/>
              </a:rPr>
              <a:t>Prioritising data protection in elderly care is essential.</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By safeguarding privacy and autonomy through informed consent and secure practices, </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we uphold dignity and trust in caregiving!</a:t>
            </a:r>
            <a:endParaRPr kumimoji="0" sz="2000" b="1" i="0" u="none" strike="noStrike" kern="0" cap="none" spc="0" normalizeH="0" baseline="0" noProof="0">
              <a:ln>
                <a:noFill/>
              </a:ln>
              <a:solidFill>
                <a:srgbClr val="339966"/>
              </a:solidFill>
              <a:effectLst/>
              <a:uLnTx/>
              <a:uFillTx/>
              <a:latin typeface="Arial"/>
              <a:ea typeface="Arial"/>
              <a:cs typeface="Arial"/>
              <a:sym typeface="Arial"/>
            </a:endParaRPr>
          </a:p>
        </p:txBody>
      </p:sp>
      <p:pic>
        <p:nvPicPr>
          <p:cNvPr id="586" name="Google Shape;586;p79"/>
          <p:cNvPicPr preferRelativeResize="0"/>
          <p:nvPr/>
        </p:nvPicPr>
        <p:blipFill rotWithShape="1">
          <a:blip r:embed="rId4">
            <a:alphaModFix/>
          </a:blip>
          <a:srcRect t="10523" b="11064"/>
          <a:stretch/>
        </p:blipFill>
        <p:spPr>
          <a:xfrm>
            <a:off x="3014869" y="2577549"/>
            <a:ext cx="2948609" cy="2312504"/>
          </a:xfrm>
          <a:prstGeom prst="rect">
            <a:avLst/>
          </a:prstGeom>
          <a:noFill/>
          <a:ln>
            <a:noFill/>
          </a:ln>
        </p:spPr>
      </p:pic>
      <p:sp>
        <p:nvSpPr>
          <p:cNvPr id="587" name="Google Shape;587;p79"/>
          <p:cNvSpPr txBox="1"/>
          <p:nvPr/>
        </p:nvSpPr>
        <p:spPr>
          <a:xfrm>
            <a:off x="3621490" y="4854627"/>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535492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91"/>
        <p:cNvGrpSpPr/>
        <p:nvPr/>
      </p:nvGrpSpPr>
      <p:grpSpPr>
        <a:xfrm>
          <a:off x="0" y="0"/>
          <a:ext cx="0" cy="0"/>
          <a:chOff x="0" y="0"/>
          <a:chExt cx="0" cy="0"/>
        </a:xfrm>
      </p:grpSpPr>
      <p:grpSp>
        <p:nvGrpSpPr>
          <p:cNvPr id="592" name="Google Shape;592;p80"/>
          <p:cNvGrpSpPr/>
          <p:nvPr/>
        </p:nvGrpSpPr>
        <p:grpSpPr>
          <a:xfrm>
            <a:off x="0" y="3104562"/>
            <a:ext cx="9144000" cy="2038939"/>
            <a:chOff x="0" y="-38100"/>
            <a:chExt cx="4816593" cy="1074009"/>
          </a:xfrm>
        </p:grpSpPr>
        <p:sp>
          <p:nvSpPr>
            <p:cNvPr id="593" name="Google Shape;593;p80"/>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594" name="Google Shape;594;p80"/>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95" name="Google Shape;595;p8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96" name="Google Shape;596;p80"/>
          <p:cNvSpPr txBox="1"/>
          <p:nvPr/>
        </p:nvSpPr>
        <p:spPr>
          <a:xfrm>
            <a:off x="595913" y="891815"/>
            <a:ext cx="8033738" cy="3963778"/>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This module on Data Protection in Elderly Care provides a comprehensive understanding of key principles and practices. It begins with the importance of data protection in the context of caring for the elderly, emphasising the sensitivity of elderly care data. The module covers essential terms, concepts, and regulations related to data protection, including the General Data Protection Regulation (GDPR) and considerations of human rights and ethical technology use. Learners explore the significance of compliance, learn about security measures, and delve into case studies to gain practical insights.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7" name="Google Shape;597;p80"/>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538570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01"/>
        <p:cNvGrpSpPr/>
        <p:nvPr/>
      </p:nvGrpSpPr>
      <p:grpSpPr>
        <a:xfrm>
          <a:off x="0" y="0"/>
          <a:ext cx="0" cy="0"/>
          <a:chOff x="0" y="0"/>
          <a:chExt cx="0" cy="0"/>
        </a:xfrm>
      </p:grpSpPr>
      <p:grpSp>
        <p:nvGrpSpPr>
          <p:cNvPr id="602" name="Google Shape;602;p81"/>
          <p:cNvGrpSpPr/>
          <p:nvPr/>
        </p:nvGrpSpPr>
        <p:grpSpPr>
          <a:xfrm>
            <a:off x="0" y="-72331"/>
            <a:ext cx="3153688" cy="5215831"/>
            <a:chOff x="0" y="-38100"/>
            <a:chExt cx="1661202" cy="2747433"/>
          </a:xfrm>
        </p:grpSpPr>
        <p:sp>
          <p:nvSpPr>
            <p:cNvPr id="603" name="Google Shape;603;p81"/>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604" name="Google Shape;604;p81"/>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05" name="Google Shape;605;p8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06" name="Google Shape;606;p81"/>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7" name="Google Shape;607;p81"/>
          <p:cNvSpPr txBox="1"/>
          <p:nvPr/>
        </p:nvSpPr>
        <p:spPr>
          <a:xfrm>
            <a:off x="3379745" y="1223077"/>
            <a:ext cx="5540537" cy="4524316"/>
          </a:xfrm>
          <a:prstGeom prst="rect">
            <a:avLst/>
          </a:prstGeom>
          <a:noFill/>
          <a:ln>
            <a:noFill/>
          </a:ln>
        </p:spPr>
        <p:txBody>
          <a:bodyPr spcFirstLastPara="1" wrap="square" lIns="0" tIns="0" rIns="0" bIns="0" anchor="t" anchorCtr="0">
            <a:spAutoFit/>
          </a:bodyPr>
          <a:lstStyle/>
          <a:p>
            <a:pPr marL="368300" marR="0" lvl="0" indent="-368300" algn="l"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How can I apply the principles of data protection discussed in this presentation to my role in caring for the elderly? What specific steps can I take to ensure the ethical use of technology and safeguard the privacy and dignity of those under my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l"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368300" marR="0" lvl="0" indent="-368300" algn="l"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After studying the material, how can I take proactive steps to handle potential data protection challenges in my work? What improvements can I recommend in my organisation to strengthen our approach to data security and ethical use, especially in the context of elderly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8" name="Google Shape;608;p8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609" name="Google Shape;609;p81"/>
          <p:cNvPicPr preferRelativeResize="0"/>
          <p:nvPr/>
        </p:nvPicPr>
        <p:blipFill rotWithShape="1">
          <a:blip r:embed="rId4">
            <a:alphaModFix/>
          </a:blip>
          <a:srcRect/>
          <a:stretch/>
        </p:blipFill>
        <p:spPr>
          <a:xfrm>
            <a:off x="92882" y="1223077"/>
            <a:ext cx="2967923" cy="2967923"/>
          </a:xfrm>
          <a:prstGeom prst="rect">
            <a:avLst/>
          </a:prstGeom>
          <a:noFill/>
          <a:ln>
            <a:noFill/>
          </a:ln>
        </p:spPr>
      </p:pic>
      <p:sp>
        <p:nvSpPr>
          <p:cNvPr id="610" name="Google Shape;610;p81"/>
          <p:cNvSpPr txBox="1"/>
          <p:nvPr/>
        </p:nvSpPr>
        <p:spPr>
          <a:xfrm>
            <a:off x="723900" y="4918586"/>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4176366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2"/>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9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pic>
        <p:nvPicPr>
          <p:cNvPr id="616" name="Google Shape;616;p82"/>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617" name="Google Shape;617;p82"/>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2 of the Module 5.</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618" name="Google Shape;618;p8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
        <p:nvSpPr>
          <p:cNvPr id="619" name="Google Shape;619;p82"/>
          <p:cNvSpPr txBox="1"/>
          <p:nvPr/>
        </p:nvSpPr>
        <p:spPr>
          <a:xfrm>
            <a:off x="1249351" y="4751672"/>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6542381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23"/>
        <p:cNvGrpSpPr/>
        <p:nvPr/>
      </p:nvGrpSpPr>
      <p:grpSpPr>
        <a:xfrm>
          <a:off x="0" y="0"/>
          <a:ext cx="0" cy="0"/>
          <a:chOff x="0" y="0"/>
          <a:chExt cx="0" cy="0"/>
        </a:xfrm>
      </p:grpSpPr>
      <p:sp>
        <p:nvSpPr>
          <p:cNvPr id="624" name="Google Shape;624;p83"/>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625" name="Google Shape;625;p83"/>
          <p:cNvGrpSpPr/>
          <p:nvPr/>
        </p:nvGrpSpPr>
        <p:grpSpPr>
          <a:xfrm>
            <a:off x="0" y="2983474"/>
            <a:ext cx="9144000" cy="2160026"/>
            <a:chOff x="0" y="-38100"/>
            <a:chExt cx="4816593" cy="1137791"/>
          </a:xfrm>
        </p:grpSpPr>
        <p:sp>
          <p:nvSpPr>
            <p:cNvPr id="626" name="Google Shape;626;p83"/>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627" name="Google Shape;627;p83"/>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628" name="Google Shape;628;p83"/>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629" name="Google Shape;629;p83"/>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2"/>
            </a:stretch>
          </a:blipFill>
          <a:ln>
            <a:noFill/>
          </a:ln>
        </p:spPr>
      </p:sp>
      <p:grpSp>
        <p:nvGrpSpPr>
          <p:cNvPr id="630" name="Google Shape;630;p83"/>
          <p:cNvGrpSpPr/>
          <p:nvPr/>
        </p:nvGrpSpPr>
        <p:grpSpPr>
          <a:xfrm>
            <a:off x="1894726" y="3243330"/>
            <a:ext cx="5434499" cy="575334"/>
            <a:chOff x="0" y="0"/>
            <a:chExt cx="14491997" cy="1534226"/>
          </a:xfrm>
        </p:grpSpPr>
        <p:sp>
          <p:nvSpPr>
            <p:cNvPr id="631" name="Google Shape;631;p83"/>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632" name="Google Shape;632;p83"/>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633" name="Google Shape;633;p83"/>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634" name="Google Shape;634;p83"/>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635" name="Google Shape;635;p83"/>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636" name="Google Shape;636;p83"/>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7" name="Google Shape;637;p83"/>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38" name="Google Shape;638;p83"/>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22787757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4"/>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4" name="Google Shape;644;p8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45" name="Google Shape;645;p8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646" name="Google Shape;646;p84"/>
          <p:cNvSpPr txBox="1"/>
          <p:nvPr/>
        </p:nvSpPr>
        <p:spPr>
          <a:xfrm>
            <a:off x="514349" y="1343705"/>
            <a:ext cx="8078108" cy="1892826"/>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Porsdam Mann, Savulescu,Sahakian. </a:t>
            </a:r>
            <a:r>
              <a:rPr kumimoji="0" lang="de" sz="1000" b="0" i="1" u="none" strike="noStrike" kern="0" cap="none" spc="0" normalizeH="0" baseline="0" noProof="0">
                <a:ln>
                  <a:noFill/>
                </a:ln>
                <a:solidFill>
                  <a:srgbClr val="595959"/>
                </a:solidFill>
                <a:effectLst/>
                <a:uLnTx/>
                <a:uFillTx/>
                <a:latin typeface="Arial"/>
                <a:ea typeface="Arial"/>
                <a:cs typeface="Arial"/>
                <a:sym typeface="Arial"/>
              </a:rPr>
              <a:t>Facilitating the ethical use of health data for the benefit of society: electronic health records, consent and the duty of easy rescue. </a:t>
            </a:r>
            <a:r>
              <a:rPr kumimoji="0" lang="de" sz="1000" b="0" i="1" u="sng" strike="noStrike" kern="0" cap="none" spc="0" normalizeH="0" baseline="0" noProof="0">
                <a:ln>
                  <a:noFill/>
                </a:ln>
                <a:solidFill>
                  <a:srgbClr val="0000FF"/>
                </a:solidFill>
                <a:effectLst/>
                <a:uLnTx/>
                <a:uFillTx/>
                <a:latin typeface="Arial"/>
                <a:ea typeface="Arial"/>
                <a:cs typeface="Arial"/>
                <a:sym typeface="Arial"/>
                <a:hlinkClick r:id="rId4"/>
              </a:rPr>
              <a:t>https://www.ncbi.nlm.nih.gov/pmc/articles/PMC5124071/</a:t>
            </a:r>
            <a:endParaRPr kumimoji="0" sz="1000" b="0" i="1"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GDPR.EU. </a:t>
            </a:r>
            <a:r>
              <a:rPr kumimoji="0" lang="de" sz="1000" b="0" i="1" u="none" strike="noStrike" kern="0" cap="none" spc="0" normalizeH="0" baseline="0" noProof="0">
                <a:ln>
                  <a:noFill/>
                </a:ln>
                <a:solidFill>
                  <a:srgbClr val="595959"/>
                </a:solidFill>
                <a:effectLst/>
                <a:uLnTx/>
                <a:uFillTx/>
                <a:latin typeface="Arial"/>
                <a:ea typeface="Arial"/>
                <a:cs typeface="Arial"/>
                <a:sym typeface="Arial"/>
              </a:rPr>
              <a:t>Recital 53: Processing of sensitive data in health and social sector. </a:t>
            </a:r>
            <a:r>
              <a:rPr kumimoji="0" lang="de" sz="1000" b="0" i="1" u="sng" strike="noStrike" kern="0" cap="none" spc="0" normalizeH="0" baseline="0" noProof="0">
                <a:ln>
                  <a:noFill/>
                </a:ln>
                <a:solidFill>
                  <a:srgbClr val="0000FF"/>
                </a:solidFill>
                <a:effectLst/>
                <a:uLnTx/>
                <a:uFillTx/>
                <a:latin typeface="Arial"/>
                <a:ea typeface="Arial"/>
                <a:cs typeface="Arial"/>
                <a:sym typeface="Arial"/>
                <a:hlinkClick r:id="rId5"/>
              </a:rPr>
              <a:t>https://gdpr.eu/Recital-53-Processing-of-sensitive-data-in-health-and-social-sector/</a:t>
            </a:r>
            <a:endParaRPr kumimoji="0" sz="1000" b="0" i="1"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GDPR.EU. </a:t>
            </a:r>
            <a:r>
              <a:rPr kumimoji="0" lang="de" sz="1000" b="0" i="1" u="none" strike="noStrike" kern="0" cap="none" spc="0" normalizeH="0" baseline="0" noProof="0">
                <a:ln>
                  <a:noFill/>
                </a:ln>
                <a:solidFill>
                  <a:srgbClr val="595959"/>
                </a:solidFill>
                <a:effectLst/>
                <a:uLnTx/>
                <a:uFillTx/>
                <a:latin typeface="Arial"/>
                <a:ea typeface="Arial"/>
                <a:cs typeface="Arial"/>
                <a:sym typeface="Arial"/>
              </a:rPr>
              <a:t>Recital 54: Processing of sensitive data in public health sector. </a:t>
            </a:r>
            <a:r>
              <a:rPr kumimoji="0" lang="de" sz="1000" b="0" i="1" u="sng" strike="noStrike" kern="0" cap="none" spc="0" normalizeH="0" baseline="0" noProof="0">
                <a:ln>
                  <a:noFill/>
                </a:ln>
                <a:solidFill>
                  <a:srgbClr val="0000FF"/>
                </a:solidFill>
                <a:effectLst/>
                <a:uLnTx/>
                <a:uFillTx/>
                <a:latin typeface="Arial"/>
                <a:ea typeface="Arial"/>
                <a:cs typeface="Arial"/>
                <a:sym typeface="Arial"/>
                <a:hlinkClick r:id="rId6"/>
              </a:rPr>
              <a:t>https://gdpr.eu/recital-54-processing-of-sensitive-data-in-public-health-sector/</a:t>
            </a:r>
            <a:endParaRPr kumimoji="0" sz="1000" b="0" i="1"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sz="1000" b="0" i="1"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sz="1000" b="0" i="1"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1" u="none" strike="noStrike" kern="0" cap="none" spc="0" normalizeH="0" baseline="0" noProof="0">
              <a:ln>
                <a:noFill/>
              </a:ln>
              <a:solidFill>
                <a:srgbClr val="595959"/>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7541490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5337</Words>
  <Application>Microsoft Office PowerPoint</Application>
  <PresentationFormat>Bildschirmpräsentation (16:9)</PresentationFormat>
  <Paragraphs>521</Paragraphs>
  <Slides>95</Slides>
  <Notes>95</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95</vt:i4>
      </vt:variant>
    </vt:vector>
  </HeadingPairs>
  <TitlesOfParts>
    <vt:vector size="105" baseType="lpstr">
      <vt:lpstr>Aharoni</vt:lpstr>
      <vt:lpstr>League Spartan</vt:lpstr>
      <vt:lpstr>Calibri</vt:lpstr>
      <vt:lpstr>Gill Sans</vt:lpstr>
      <vt:lpstr>Noto Sans Symbols</vt:lpstr>
      <vt:lpstr>Arial</vt:lpstr>
      <vt:lpstr>Courier New</vt:lpstr>
      <vt:lpstr>Simple Light</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Kieninger Judith</dc:creator>
  <cp:lastModifiedBy>Kieninger Judith</cp:lastModifiedBy>
  <cp:revision>2</cp:revision>
  <dcterms:modified xsi:type="dcterms:W3CDTF">2024-10-29T18:08:42Z</dcterms:modified>
</cp:coreProperties>
</file>