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  <p:sldId id="445" r:id="rId195"/>
    <p:sldId id="446" r:id="rId196"/>
    <p:sldId id="447" r:id="rId197"/>
    <p:sldId id="448" r:id="rId198"/>
    <p:sldId id="449" r:id="rId199"/>
    <p:sldId id="450" r:id="rId200"/>
    <p:sldId id="451" r:id="rId201"/>
    <p:sldId id="452" r:id="rId202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Relationship Id="rId170" Type="http://schemas.openxmlformats.org/officeDocument/2006/relationships/slide" Target="slides/slide165.xml"/><Relationship Id="rId171" Type="http://schemas.openxmlformats.org/officeDocument/2006/relationships/slide" Target="slides/slide166.xml"/><Relationship Id="rId172" Type="http://schemas.openxmlformats.org/officeDocument/2006/relationships/slide" Target="slides/slide167.xml"/><Relationship Id="rId173" Type="http://schemas.openxmlformats.org/officeDocument/2006/relationships/slide" Target="slides/slide168.xml"/><Relationship Id="rId174" Type="http://schemas.openxmlformats.org/officeDocument/2006/relationships/slide" Target="slides/slide169.xml"/><Relationship Id="rId175" Type="http://schemas.openxmlformats.org/officeDocument/2006/relationships/slide" Target="slides/slide170.xml"/><Relationship Id="rId176" Type="http://schemas.openxmlformats.org/officeDocument/2006/relationships/slide" Target="slides/slide171.xml"/><Relationship Id="rId177" Type="http://schemas.openxmlformats.org/officeDocument/2006/relationships/slide" Target="slides/slide172.xml"/><Relationship Id="rId178" Type="http://schemas.openxmlformats.org/officeDocument/2006/relationships/slide" Target="slides/slide173.xml"/><Relationship Id="rId179" Type="http://schemas.openxmlformats.org/officeDocument/2006/relationships/slide" Target="slides/slide174.xml"/><Relationship Id="rId180" Type="http://schemas.openxmlformats.org/officeDocument/2006/relationships/slide" Target="slides/slide175.xml"/><Relationship Id="rId181" Type="http://schemas.openxmlformats.org/officeDocument/2006/relationships/slide" Target="slides/slide176.xml"/><Relationship Id="rId182" Type="http://schemas.openxmlformats.org/officeDocument/2006/relationships/slide" Target="slides/slide177.xml"/><Relationship Id="rId183" Type="http://schemas.openxmlformats.org/officeDocument/2006/relationships/slide" Target="slides/slide178.xml"/><Relationship Id="rId184" Type="http://schemas.openxmlformats.org/officeDocument/2006/relationships/slide" Target="slides/slide179.xml"/><Relationship Id="rId185" Type="http://schemas.openxmlformats.org/officeDocument/2006/relationships/slide" Target="slides/slide180.xml"/><Relationship Id="rId186" Type="http://schemas.openxmlformats.org/officeDocument/2006/relationships/slide" Target="slides/slide181.xml"/><Relationship Id="rId187" Type="http://schemas.openxmlformats.org/officeDocument/2006/relationships/slide" Target="slides/slide182.xml"/><Relationship Id="rId188" Type="http://schemas.openxmlformats.org/officeDocument/2006/relationships/slide" Target="slides/slide183.xml"/><Relationship Id="rId189" Type="http://schemas.openxmlformats.org/officeDocument/2006/relationships/slide" Target="slides/slide184.xml"/><Relationship Id="rId190" Type="http://schemas.openxmlformats.org/officeDocument/2006/relationships/slide" Target="slides/slide185.xml"/><Relationship Id="rId191" Type="http://schemas.openxmlformats.org/officeDocument/2006/relationships/slide" Target="slides/slide186.xml"/><Relationship Id="rId192" Type="http://schemas.openxmlformats.org/officeDocument/2006/relationships/slide" Target="slides/slide187.xml"/><Relationship Id="rId193" Type="http://schemas.openxmlformats.org/officeDocument/2006/relationships/slide" Target="slides/slide188.xml"/><Relationship Id="rId194" Type="http://schemas.openxmlformats.org/officeDocument/2006/relationships/slide" Target="slides/slide189.xml"/><Relationship Id="rId195" Type="http://schemas.openxmlformats.org/officeDocument/2006/relationships/slide" Target="slides/slide190.xml"/><Relationship Id="rId196" Type="http://schemas.openxmlformats.org/officeDocument/2006/relationships/slide" Target="slides/slide191.xml"/><Relationship Id="rId197" Type="http://schemas.openxmlformats.org/officeDocument/2006/relationships/slide" Target="slides/slide192.xml"/><Relationship Id="rId198" Type="http://schemas.openxmlformats.org/officeDocument/2006/relationships/slide" Target="slides/slide193.xml"/><Relationship Id="rId199" Type="http://schemas.openxmlformats.org/officeDocument/2006/relationships/slide" Target="slides/slide194.xml"/><Relationship Id="rId200" Type="http://schemas.openxmlformats.org/officeDocument/2006/relationships/slide" Target="slides/slide195.xml"/><Relationship Id="rId201" Type="http://schemas.openxmlformats.org/officeDocument/2006/relationships/slide" Target="slides/slide196.xml"/><Relationship Id="rId202" Type="http://schemas.openxmlformats.org/officeDocument/2006/relationships/slide" Target="slides/slide19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821690"/>
          </a:xfrm>
          <a:custGeom>
            <a:avLst/>
            <a:gdLst/>
            <a:ahLst/>
            <a:cxnLst/>
            <a:rect l="l" t="t" r="r" b="b"/>
            <a:pathLst>
              <a:path w="9144000" h="821690">
                <a:moveTo>
                  <a:pt x="0" y="821436"/>
                </a:moveTo>
                <a:lnTo>
                  <a:pt x="9144000" y="821436"/>
                </a:lnTo>
                <a:lnTo>
                  <a:pt x="914400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21435"/>
            <a:ext cx="9144000" cy="4322445"/>
          </a:xfrm>
          <a:custGeom>
            <a:avLst/>
            <a:gdLst/>
            <a:ahLst/>
            <a:cxnLst/>
            <a:rect l="l" t="t" r="r" b="b"/>
            <a:pathLst>
              <a:path w="9144000" h="4322445">
                <a:moveTo>
                  <a:pt x="9144000" y="0"/>
                </a:moveTo>
                <a:lnTo>
                  <a:pt x="0" y="0"/>
                </a:lnTo>
                <a:lnTo>
                  <a:pt x="0" y="4322064"/>
                </a:lnTo>
                <a:lnTo>
                  <a:pt x="9144000" y="43220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451" y="16510"/>
            <a:ext cx="7662951" cy="12193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73455" y="1138555"/>
            <a:ext cx="2818765" cy="3482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938" y="21462"/>
            <a:ext cx="7657465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172" y="1755775"/>
            <a:ext cx="7857490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3.jp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Relationship Id="rId3" Type="http://schemas.openxmlformats.org/officeDocument/2006/relationships/image" Target="../media/image1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jp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airalo.com/blog/digital-communication-what-it-is-and-where-its-headed" TargetMode="External"/><Relationship Id="rId4" Type="http://schemas.openxmlformats.org/officeDocument/2006/relationships/hyperlink" Target="https://support.google.com/mail/answer/56256?hl=en&amp;ref_topic=7065107&amp;sjid=16374137821709521462-EU" TargetMode="External"/><Relationship Id="rId5" Type="http://schemas.openxmlformats.org/officeDocument/2006/relationships/hyperlink" Target="https://www.britannica.com/topic/instant-messaging" TargetMode="External"/><Relationship Id="rId6" Type="http://schemas.openxmlformats.org/officeDocument/2006/relationships/hyperlink" Target="https://it.wikipedia.org/wiki/WhatsApp" TargetMode="External"/><Relationship Id="rId7" Type="http://schemas.openxmlformats.org/officeDocument/2006/relationships/hyperlink" Target="https://faq.whatsapp.com/807139050546238/?helpref=hc_fnav&amp;cms_platform=android%E2%80%8B" TargetMode="External"/><Relationship Id="rId8" Type="http://schemas.openxmlformats.org/officeDocument/2006/relationships/hyperlink" Target="https://support.zoom.com/hc/en/article?id=zm_kb&amp;sysparm_article=KB0059590&amp;h_01FS896ZWMFKY14JBB4RQVDZ19%E2%80%8B" TargetMode="External"/><Relationship Id="rId9" Type="http://schemas.openxmlformats.org/officeDocument/2006/relationships/hyperlink" Target="https://en.wikipedia.org/wiki/Newsletter" TargetMode="External"/><Relationship Id="rId10" Type="http://schemas.openxmlformats.org/officeDocument/2006/relationships/hyperlink" Target="https://www.pcmag.com/encyclopedia/term/internet-forum%E2%80%8B" TargetMode="External"/><Relationship Id="rId11" Type="http://schemas.openxmlformats.org/officeDocument/2006/relationships/hyperlink" Target="https://atlan.com/benefits-of-data-sharing/#what-is-data-sharing%E2%80%8B" TargetMode="External"/><Relationship Id="rId12" Type="http://schemas.openxmlformats.org/officeDocument/2006/relationships/hyperlink" Target="https://atlan.com/benefits-of-data-sharing/%E2%80%8B" TargetMode="External"/><Relationship Id="rId13" Type="http://schemas.openxmlformats.org/officeDocument/2006/relationships/hyperlink" Target="https://en.wikipedia.org/wiki/WeTransfer" TargetMode="External"/><Relationship Id="rId14" Type="http://schemas.openxmlformats.org/officeDocument/2006/relationships/hyperlink" Target="https://www.popsci.com/share-huge-files-online/%E2%80%8B" TargetMode="External"/><Relationship Id="rId15" Type="http://schemas.openxmlformats.org/officeDocument/2006/relationships/hyperlink" Target="https://www.techtarget.com/searchmobilecomputing/definition/Google-Drive" TargetMode="External"/><Relationship Id="rId16" Type="http://schemas.openxmlformats.org/officeDocument/2006/relationships/hyperlink" Target="https://www.znetlive.com/blog/what-is-dropbox-how-does-it-work/%E2%80%8B" TargetMode="External"/><Relationship Id="rId17" Type="http://schemas.openxmlformats.org/officeDocument/2006/relationships/hyperlink" Target="https://telegram.org/faq#q-what-is-telegram-what-do-i-do-here" TargetMode="External"/><Relationship Id="rId18" Type="http://schemas.openxmlformats.org/officeDocument/2006/relationships/hyperlink" Target="http://messenger.com/%E2%80%8B" TargetMode="External"/><Relationship Id="rId19" Type="http://schemas.openxmlformats.org/officeDocument/2006/relationships/hyperlink" Target="https://www.computerhope.com/jargon/v/video-call.htm" TargetMode="External"/><Relationship Id="rId20" Type="http://schemas.openxmlformats.org/officeDocument/2006/relationships/hyperlink" Target="https://www.sherweb.com/blog/g-suite/google-meet/" TargetMode="External"/><Relationship Id="rId21" Type="http://schemas.openxmlformats.org/officeDocument/2006/relationships/hyperlink" Target="https://support.google.com/phoneapp/answer/12387460?hl=en&amp;co=GENIE.Platform%3DAndroid%E2%80%8B" TargetMode="External"/><Relationship Id="rId22" Type="http://schemas.openxmlformats.org/officeDocument/2006/relationships/hyperlink" Target="https://support.zoom.com/hc/en/article?id=zm_kb&amp;sysparm_article=KB0059590" TargetMode="External"/><Relationship Id="rId23" Type="http://schemas.openxmlformats.org/officeDocument/2006/relationships/hyperlink" Target="https://edu.gcfglobal.org/en/mobile-device-tips/what-is-bluetooth/1/" TargetMode="External"/><Relationship Id="rId24" Type="http://schemas.openxmlformats.org/officeDocument/2006/relationships/hyperlink" Target="https://www.wikihow.com/Use-a-Bluetooth-Device" TargetMode="Externa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85.jpg"/><Relationship Id="rId4" Type="http://schemas.openxmlformats.org/officeDocument/2006/relationships/image" Target="../media/image86.pn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87.png"/><Relationship Id="rId4" Type="http://schemas.openxmlformats.org/officeDocument/2006/relationships/image" Target="../media/image88.jp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Relationship Id="rId11" Type="http://schemas.openxmlformats.org/officeDocument/2006/relationships/image" Target="../media/image95.jpg"/><Relationship Id="rId12" Type="http://schemas.openxmlformats.org/officeDocument/2006/relationships/hyperlink" Target="https://www.microsoft.com/en-us/microsoft-365/excel" TargetMode="External"/><Relationship Id="rId13" Type="http://schemas.openxmlformats.org/officeDocument/2006/relationships/hyperlink" Target="https://www.microsoft.com/en-us/microsoft-365/word" TargetMode="Externa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6.jpg"/><Relationship Id="rId4" Type="http://schemas.openxmlformats.org/officeDocument/2006/relationships/image" Target="../media/image97.pn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8.jpg"/><Relationship Id="rId4" Type="http://schemas.openxmlformats.org/officeDocument/2006/relationships/image" Target="../media/image96.jp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9.png"/><Relationship Id="rId4" Type="http://schemas.openxmlformats.org/officeDocument/2006/relationships/image" Target="../media/image9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0.png"/><Relationship Id="rId4" Type="http://schemas.openxmlformats.org/officeDocument/2006/relationships/image" Target="../media/image96.jp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1.jpg"/><Relationship Id="rId4" Type="http://schemas.openxmlformats.org/officeDocument/2006/relationships/image" Target="../media/image96.jp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6.jpg"/><Relationship Id="rId4" Type="http://schemas.openxmlformats.org/officeDocument/2006/relationships/hyperlink" Target="http://www.youtube.com/watch?v=TTAkyQfuIk8" TargetMode="External"/><Relationship Id="rId5" Type="http://schemas.openxmlformats.org/officeDocument/2006/relationships/image" Target="../media/image102.jp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3.png"/><Relationship Id="rId4" Type="http://schemas.openxmlformats.org/officeDocument/2006/relationships/image" Target="../media/image87.pn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6.jpg"/><Relationship Id="rId4" Type="http://schemas.openxmlformats.org/officeDocument/2006/relationships/hyperlink" Target="http://www.youtube.com/watch?v=5_HdVz_lWjI" TargetMode="External"/><Relationship Id="rId5" Type="http://schemas.openxmlformats.org/officeDocument/2006/relationships/image" Target="../media/image104.jp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3.png"/><Relationship Id="rId4" Type="http://schemas.openxmlformats.org/officeDocument/2006/relationships/image" Target="../media/image96.jp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3.png"/><Relationship Id="rId4" Type="http://schemas.openxmlformats.org/officeDocument/2006/relationships/image" Target="../media/image96.jpg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5.jpg"/><Relationship Id="rId4" Type="http://schemas.openxmlformats.org/officeDocument/2006/relationships/image" Target="../media/image103.png"/><Relationship Id="rId5" Type="http://schemas.openxmlformats.org/officeDocument/2006/relationships/image" Target="../media/image96.jpg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6.png"/><Relationship Id="rId4" Type="http://schemas.openxmlformats.org/officeDocument/2006/relationships/image" Target="../media/image103.png"/><Relationship Id="rId5" Type="http://schemas.openxmlformats.org/officeDocument/2006/relationships/image" Target="../media/image96.jp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support.microsoft.com/en-au/office/change-document-layout-d8eae84b-756b-4e7d-8b3d-7fbcb41e50cc" TargetMode="External"/><Relationship Id="rId4" Type="http://schemas.openxmlformats.org/officeDocument/2006/relationships/image" Target="../media/image107.jpg"/><Relationship Id="rId5" Type="http://schemas.openxmlformats.org/officeDocument/2006/relationships/image" Target="../media/image9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3.png"/><Relationship Id="rId4" Type="http://schemas.openxmlformats.org/officeDocument/2006/relationships/image" Target="../media/image96.jpg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6.jpg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6.jpg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6.jpg"/><Relationship Id="rId4" Type="http://schemas.openxmlformats.org/officeDocument/2006/relationships/hyperlink" Target="http://www.youtube.com/live/Dru5Yw-" TargetMode="External"/><Relationship Id="rId5" Type="http://schemas.openxmlformats.org/officeDocument/2006/relationships/hyperlink" Target="http://www.youtube.com/watch?v=Dru5Yw-_ec8" TargetMode="External"/><Relationship Id="rId6" Type="http://schemas.openxmlformats.org/officeDocument/2006/relationships/image" Target="../media/image111.jpg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2.jpg"/><Relationship Id="rId4" Type="http://schemas.openxmlformats.org/officeDocument/2006/relationships/image" Target="../media/image113.png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14.jpg"/><Relationship Id="rId4" Type="http://schemas.openxmlformats.org/officeDocument/2006/relationships/image" Target="../media/image87.png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87.png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15.jpg"/><Relationship Id="rId4" Type="http://schemas.openxmlformats.org/officeDocument/2006/relationships/image" Target="../media/image8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3.png"/><Relationship Id="rId4" Type="http://schemas.openxmlformats.org/officeDocument/2006/relationships/image" Target="../media/image87.png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87.png"/><Relationship Id="rId4" Type="http://schemas.openxmlformats.org/officeDocument/2006/relationships/image" Target="../media/image116.jpg"/><Relationship Id="rId5" Type="http://schemas.openxmlformats.org/officeDocument/2006/relationships/hyperlink" Target="https://support.microsoft.com/en-us/office/create-a-simple-formula-in-excel-11a5f0e5-38a3-4115-85bc-f4a465f64a8a" TargetMode="Externa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87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hyperlink" Target="https://techcommunity.microsoft.com/t5/Excel/ct-p/Excel_Cat" TargetMode="External"/><Relationship Id="rId7" Type="http://schemas.openxmlformats.org/officeDocument/2006/relationships/hyperlink" Target="https://answers.microsoft.com/lang/msoffice/forum/msoffice_excel" TargetMode="Externa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3.png"/><Relationship Id="rId4" Type="http://schemas.openxmlformats.org/officeDocument/2006/relationships/hyperlink" Target="http://www.youtube.com/watch?v=JvSoAAkcWyY" TargetMode="External"/><Relationship Id="rId5" Type="http://schemas.openxmlformats.org/officeDocument/2006/relationships/image" Target="../media/image119.jpg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7.png"/><Relationship Id="rId4" Type="http://schemas.openxmlformats.org/officeDocument/2006/relationships/image" Target="../media/image120.jpg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1.png"/><Relationship Id="rId4" Type="http://schemas.openxmlformats.org/officeDocument/2006/relationships/image" Target="../media/image87.png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3.png"/><Relationship Id="rId4" Type="http://schemas.openxmlformats.org/officeDocument/2006/relationships/hyperlink" Target="https://support.microsoft.com/en-us/office/video-sort-data-in-a-range-or-table-ffb9fcb0-b9cb-48bf-a15c-8bec9fd3a472" TargetMode="Externa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7.png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3.png"/><Relationship Id="rId4" Type="http://schemas.openxmlformats.org/officeDocument/2006/relationships/hyperlink" Target="http://www.youtube.com/watch?v=JMbMn7gy82I" TargetMode="External"/><Relationship Id="rId5" Type="http://schemas.openxmlformats.org/officeDocument/2006/relationships/image" Target="../media/image122.jpg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7.png"/><Relationship Id="rId4" Type="http://schemas.openxmlformats.org/officeDocument/2006/relationships/image" Target="../media/image12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3.png"/><Relationship Id="rId4" Type="http://schemas.openxmlformats.org/officeDocument/2006/relationships/hyperlink" Target="https://support.microsoft.com/en-us/office/video-print-worksheets-and-workbooks-a86daa14-f63a-41d2-8043-1f3c0fa57076" TargetMode="External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7.png"/><Relationship Id="rId4" Type="http://schemas.openxmlformats.org/officeDocument/2006/relationships/hyperlink" Target="https://support.microsoft.com/en-us/office/video-more-print-options-4c22fa89-d8b2-45a5-993f-461a66c046c4" TargetMode="External"/><Relationship Id="rId5" Type="http://schemas.openxmlformats.org/officeDocument/2006/relationships/hyperlink" Target="https://support.microsoft.com/en-us/office/video-print-a-worksheet-on-a-specific-number-of-pages-bc7d8a8b-48a1-485c-a091-23fb9f300a57" TargetMode="External"/><Relationship Id="rId6" Type="http://schemas.openxmlformats.org/officeDocument/2006/relationships/hyperlink" Target="https://support.microsoft.com/en-us/office/video-print-headings-gridlines-formulas-and-more-1e0adb41-cc93-4299-b862-c53ba6d31b54" TargetMode="External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3.jpg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Relationship Id="rId3" Type="http://schemas.openxmlformats.org/officeDocument/2006/relationships/image" Target="../media/image1.png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jpg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/" TargetMode="External"/><Relationship Id="rId3" Type="http://schemas.openxmlformats.org/officeDocument/2006/relationships/hyperlink" Target="https://www.linkedin.com/pulse/should-healthcare-professionals-create-content-john-cordray/" TargetMode="External"/><Relationship Id="rId4" Type="http://schemas.openxmlformats.org/officeDocument/2006/relationships/hyperlink" Target="https://www.microsoft.com/it-it/microsoft-365/word?market=it" TargetMode="External"/><Relationship Id="rId5" Type="http://schemas.openxmlformats.org/officeDocument/2006/relationships/hyperlink" Target="https://www.microsoft.com/it-it/microsoft-365/excel?market=it" TargetMode="External"/><Relationship Id="rId6" Type="http://schemas.openxmlformats.org/officeDocument/2006/relationships/hyperlink" Target="https://support.microsoft.com/en-us/office/enter-data-manually-in-worksheet-cells-c798181d-d75a-41b1-92ad-6c0800f80038#%3A~%3Atext%3DOn%20the%20worksheet%2C%20click%20a%2Cbreak%20by%20pressing%20ALT%2BENTER" TargetMode="External"/><Relationship Id="rId7" Type="http://schemas.openxmlformats.org/officeDocument/2006/relationships/hyperlink" Target="https://support.microsoft.com/en-us/office/create-a-document-28508ada-9a3c-4333-a17b-cb29723eb64c" TargetMode="External"/><Relationship Id="rId8" Type="http://schemas.openxmlformats.org/officeDocument/2006/relationships/hyperlink" Target="https://support.microsoft.com/en-us/office/add-and-edit-text-ed1e3147-a846-41ca-8087-49e324cb50bd" TargetMode="External"/><Relationship Id="rId9" Type="http://schemas.openxmlformats.org/officeDocument/2006/relationships/hyperlink" Target="https://support.microsoft.com/en-au/office/change-document-layout-d8eae84b-756b-4e7d-8b3d-7fbcb41e50cc" TargetMode="External"/><Relationship Id="rId10" Type="http://schemas.openxmlformats.org/officeDocument/2006/relationships/hyperlink" Target="https://support.microsoft.com/en-us/office/insert-tables-and-pictures-9e2be863-fcb8-4f20-af24-905121643da8" TargetMode="External"/><Relationship Id="rId11" Type="http://schemas.openxmlformats.org/officeDocument/2006/relationships/hyperlink" Target="https://www.youtube.com/watch?v=Dru5Yw-_ec8" TargetMode="External"/><Relationship Id="rId12" Type="http://schemas.openxmlformats.org/officeDocument/2006/relationships/hyperlink" Target="https://support.microsoft.com/en-us/office/video-save-a-word-document-fb0f9081-7c62-4fbf-954d-81b9707c0678" TargetMode="External"/><Relationship Id="rId13" Type="http://schemas.openxmlformats.org/officeDocument/2006/relationships/hyperlink" Target="https://support.microsoft.com/en-us/office/print-a-document-in-word-591022c4-53e3-4242-95b5-58ca393ba0ee#%3A~%3Atext%3DSelect%20File%20%3E%20Print.%2Cand%20select%20the%20Print%20button" TargetMode="External"/><Relationship Id="rId14" Type="http://schemas.openxmlformats.org/officeDocument/2006/relationships/hyperlink" Target="https://support.microsoft.com/en-au/office/create-a-simple-formula-3d90ac89-8ad8-4674-8d8b-4017c86d1a11" TargetMode="External"/><Relationship Id="rId15" Type="http://schemas.openxmlformats.org/officeDocument/2006/relationships/hyperlink" Target="https://support.microsoft.com/en-us/office/create-a-named-range-from-selected-cells-in-a-worksheet-fd8905ed-1130-4cca-9bb0-ad02b7e594fd" TargetMode="External"/><Relationship Id="rId16" Type="http://schemas.openxmlformats.org/officeDocument/2006/relationships/hyperlink" Target="https://support.microsoft.com/en-us/office/video-print-worksheets-and-workbooks-a86daa14-f63a-41d2-8043-1f3c0fa57076" TargetMode="External"/><Relationship Id="rId17" Type="http://schemas.openxmlformats.org/officeDocument/2006/relationships/hyperlink" Target="https://support.microsoft.com/en-au/office/video-sort-data-in-a-range-or-table-ffb9fcb0-b9cb-48bf-a15c-8bec9fd3a472" TargetMode="External"/><Relationship Id="rId18" Type="http://schemas.openxmlformats.org/officeDocument/2006/relationships/hyperlink" Target="https://support.microsoft.com/en-us/office/video-more-print-options-4c22fa89-d8b2-45a5-993f-461a66c046c4" TargetMode="External"/><Relationship Id="rId19" Type="http://schemas.openxmlformats.org/officeDocument/2006/relationships/hyperlink" Target="https://support.microsoft.com/en-us/office/video-print-a-worksheet-on-a-specific-number-of-pages-bc7d8a8b-48a1-485c-a091-23fb9f300a57" TargetMode="External"/><Relationship Id="rId20" Type="http://schemas.openxmlformats.org/officeDocument/2006/relationships/hyperlink" Target="https://support.microsoft.com/en-us/office/video-print-headings-gridlines-formulas-and-more-1e0adb41-cc93-4299-b862-c53ba6d31b54" TargetMode="External"/><Relationship Id="rId21" Type="http://schemas.openxmlformats.org/officeDocument/2006/relationships/image" Target="../media/image1.png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24.png"/></Relationships>
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25.jpg"/></Relationships>
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2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
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7.png"/></Relationships>
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image" Target="../media/image131.png"/><Relationship Id="rId7" Type="http://schemas.openxmlformats.org/officeDocument/2006/relationships/image" Target="../media/image132.png"/><Relationship Id="rId8" Type="http://schemas.openxmlformats.org/officeDocument/2006/relationships/image" Target="../media/image133.png"/></Relationships>
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34.jpg"/></Relationships>
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25.jpg"/></Relationships>
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U_GNkhEUJAA" TargetMode="External"/><Relationship Id="rId4" Type="http://schemas.openxmlformats.org/officeDocument/2006/relationships/image" Target="../media/image135.jpg"/></Relationships>
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4.jpg"/><Relationship Id="rId3" Type="http://schemas.openxmlformats.org/officeDocument/2006/relationships/image" Target="../media/image136.jpg"/></Relationships>
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jpg"/><Relationship Id="rId3" Type="http://schemas.openxmlformats.org/officeDocument/2006/relationships/image" Target="../media/image84.jpg"/></Relationships>
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3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hyperlink" Target="http://www.youtube.com/watch?v=O0IDxfQviys" TargetMode="External"/><Relationship Id="rId4" Type="http://schemas.openxmlformats.org/officeDocument/2006/relationships/image" Target="../media/image140.jpg"/><Relationship Id="rId5" Type="http://schemas.openxmlformats.org/officeDocument/2006/relationships/hyperlink" Target="https://youtu.be/O0IDxfQviys?si=Hbvgp2v3pDqW58zS" TargetMode="External"/></Relationships>
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hyperlink" Target="http://www.youtube.com/watch?v=Cm4TJvdmoS4" TargetMode="External"/><Relationship Id="rId4" Type="http://schemas.openxmlformats.org/officeDocument/2006/relationships/image" Target="../media/image141.jpg"/><Relationship Id="rId5" Type="http://schemas.openxmlformats.org/officeDocument/2006/relationships/hyperlink" Target="https://www.youtube.com/watch?v=Cm4TJvdmoS4" TargetMode="External"/></Relationships>
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4.png"/></Relationships>
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42.jpg"/></Relationships>
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Relationship Id="rId3" Type="http://schemas.openxmlformats.org/officeDocument/2006/relationships/image" Target="../media/image84.jpg"/><Relationship Id="rId4" Type="http://schemas.openxmlformats.org/officeDocument/2006/relationships/hyperlink" Target="https://techcommunity.microsoft.com/" TargetMode="External"/><Relationship Id="rId5" Type="http://schemas.openxmlformats.org/officeDocument/2006/relationships/hyperlink" Target="https://discussions.apple.com/welcome" TargetMode="External"/><Relationship Id="rId6" Type="http://schemas.openxmlformats.org/officeDocument/2006/relationships/hyperlink" Target="https://support.google.com/accounts/community?hl=en" TargetMode="External"/></Relationships>
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image" Target="../media/image145.jpg"/><Relationship Id="rId4" Type="http://schemas.openxmlformats.org/officeDocument/2006/relationships/image" Target="../media/image84.jpg"/></Relationships>
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hyperlink" Target="https://www.safetydetectives.com/blog/best-pc-repair-software/" TargetMode="External"/></Relationships>
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
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3.jpg"/></Relationships>
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Relationship Id="rId3" Type="http://schemas.openxmlformats.org/officeDocument/2006/relationships/image" Target="../media/image1.png"/></Relationships>
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jpg"/></Relationships>
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hyperlink" Target="https://asq.org/quality-resources/problem-solving" TargetMode="External"/><Relationship Id="rId4" Type="http://schemas.openxmlformats.org/officeDocument/2006/relationships/hyperlink" Target="https://joint-research-centre.ec.europa.eu/digcomp/digcomp-framework_en" TargetMode="External"/><Relationship Id="rId5" Type="http://schemas.openxmlformats.org/officeDocument/2006/relationships/hyperlink" Target="https://dsgi.wiley.com/wp-content/uploads/2021/10/DSGI-whitepaper.pdf" TargetMode="External"/><Relationship Id="rId6" Type="http://schemas.openxmlformats.org/officeDocument/2006/relationships/hyperlink" Target="https://en.wikipedia.org/wiki/Troubleshooting" TargetMode="External"/><Relationship Id="rId7" Type="http://schemas.openxmlformats.org/officeDocument/2006/relationships/hyperlink" Target="http://www/" TargetMode="External"/><Relationship Id="rId8" Type="http://schemas.openxmlformats.org/officeDocument/2006/relationships/hyperlink" Target="https://www.bbntimes.com/technology/how-to-identify-computer-problems-software-and-hardware-issues-you-may-experience" TargetMode="External"/><Relationship Id="rId9" Type="http://schemas.openxmlformats.org/officeDocument/2006/relationships/hyperlink" Target="https://answers.microsoft.com/en-us" TargetMode="External"/><Relationship Id="rId10" Type="http://schemas.openxmlformats.org/officeDocument/2006/relationships/hyperlink" Target="https://discussions.apple.com/welcome" TargetMode="External"/><Relationship Id="rId11" Type="http://schemas.openxmlformats.org/officeDocument/2006/relationships/hyperlink" Target="https://support.google.com/websearch/community?hl=en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GDKIxBr6yhI" TargetMode="External"/><Relationship Id="rId4" Type="http://schemas.openxmlformats.org/officeDocument/2006/relationships/image" Target="../media/image15.jpg"/><Relationship Id="rId5" Type="http://schemas.openxmlformats.org/officeDocument/2006/relationships/hyperlink" Target="https://youtu.be/GDKIxBr6yhI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bEQ8u3LViDU" TargetMode="External"/><Relationship Id="rId4" Type="http://schemas.openxmlformats.org/officeDocument/2006/relationships/image" Target="../media/image16.jpg"/><Relationship Id="rId5" Type="http://schemas.openxmlformats.org/officeDocument/2006/relationships/hyperlink" Target="https://youtu.be/bEQ8u3LViDU" TargetMode="Externa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J-UUJH_3eGg" TargetMode="External"/><Relationship Id="rId4" Type="http://schemas.openxmlformats.org/officeDocument/2006/relationships/image" Target="../media/image17.jpg"/><Relationship Id="rId5" Type="http://schemas.openxmlformats.org/officeDocument/2006/relationships/hyperlink" Target="https://youtu.be/J-UUJH_3eGg" TargetMode="Externa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0.jpg"/><Relationship Id="rId4" Type="http://schemas.openxmlformats.org/officeDocument/2006/relationships/image" Target="../media/image21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2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7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0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1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93-3zmVvCGU" TargetMode="External"/><Relationship Id="rId4" Type="http://schemas.openxmlformats.org/officeDocument/2006/relationships/image" Target="../media/image32.jpg"/><Relationship Id="rId5" Type="http://schemas.openxmlformats.org/officeDocument/2006/relationships/hyperlink" Target="https://youtu.be/93-3zmVvCGU" TargetMode="Externa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3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FxirRVJWUTs" TargetMode="External"/><Relationship Id="rId4" Type="http://schemas.openxmlformats.org/officeDocument/2006/relationships/image" Target="../media/image44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yahoo.com/?guccounter=1" TargetMode="External"/><Relationship Id="rId4" Type="http://schemas.openxmlformats.org/officeDocument/2006/relationships/hyperlink" Target="https://duckduckgo.com/" TargetMode="External"/><Relationship Id="rId5" Type="http://schemas.openxmlformats.org/officeDocument/2006/relationships/hyperlink" Target="https://www.baidu.com/" TargetMode="Externa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google.com/" TargetMode="External"/><Relationship Id="rId4" Type="http://schemas.openxmlformats.org/officeDocument/2006/relationships/image" Target="../media/image45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6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joint-research-centre.ec.europa.eu/digcomp/digcomp-framework_en" TargetMode="Externa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8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Relationship Id="rId3" Type="http://schemas.openxmlformats.org/officeDocument/2006/relationships/image" Target="../media/image1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digital-competence.eu/dc/en/front/what-is-digital-competence/" TargetMode="External"/><Relationship Id="rId4" Type="http://schemas.openxmlformats.org/officeDocument/2006/relationships/hyperlink" Target="https://www.linkedin.com/pulse/digital-literacy-workplace-why-its-crucial-success-pms-consulting/" TargetMode="External"/><Relationship Id="rId5" Type="http://schemas.openxmlformats.org/officeDocument/2006/relationships/hyperlink" Target="https://joint-research-centre.ec.europa.eu/digcomp_en" TargetMode="External"/><Relationship Id="rId6" Type="http://schemas.openxmlformats.org/officeDocument/2006/relationships/hyperlink" Target="https://www.careerpower.in/school/computer/what-is-a-computer" TargetMode="External"/><Relationship Id="rId7" Type="http://schemas.openxmlformats.org/officeDocument/2006/relationships/hyperlink" Target="http://www/" TargetMode="External"/><Relationship Id="rId8" Type="http://schemas.openxmlformats.org/officeDocument/2006/relationships/hyperlink" Target="https://www.indeed.com/career-advice/career-development/what-is-software-program" TargetMode="External"/><Relationship Id="rId9" Type="http://schemas.openxmlformats.org/officeDocument/2006/relationships/hyperlink" Target="https://www.fingent.com/blog/a-detailed-guide-to-types-of-software-applications/" TargetMode="External"/><Relationship Id="rId10" Type="http://schemas.openxmlformats.org/officeDocument/2006/relationships/hyperlink" Target="https://www.simplilearn.com/tutorials/programming-tutorial/what-is-application-software" TargetMode="External"/><Relationship Id="rId11" Type="http://schemas.openxmlformats.org/officeDocument/2006/relationships/hyperlink" Target="https://edu.gcfglobal.org/en/basic-computer-skills/installing-software-on-your-windows-pc/1/" TargetMode="External"/><Relationship Id="rId12" Type="http://schemas.openxmlformats.org/officeDocument/2006/relationships/hyperlink" Target="https://edu.gcfglobal.org/en/computerbasics/setting-up-a-computer/1/" TargetMode="External"/><Relationship Id="rId13" Type="http://schemas.openxmlformats.org/officeDocument/2006/relationships/hyperlink" Target="https://www.britannica.com/technology/Internet" TargetMode="External"/><Relationship Id="rId14" Type="http://schemas.openxmlformats.org/officeDocument/2006/relationships/hyperlink" Target="https://www.techsolutions.support.com/how-to/how-to-check-connection-on-windows-10-10937" TargetMode="External"/><Relationship Id="rId15" Type="http://schemas.openxmlformats.org/officeDocument/2006/relationships/hyperlink" Target="https://edu.gcfglobal.org/en/computerbasics/connecting-to-the-internet/1/" TargetMode="External"/><Relationship Id="rId16" Type="http://schemas.openxmlformats.org/officeDocument/2006/relationships/hyperlink" Target="https://edu.gcfglobal.org/en/internetbasics/using-a-web-browser/1/" TargetMode="External"/><Relationship Id="rId17" Type="http://schemas.openxmlformats.org/officeDocument/2006/relationships/hyperlink" Target="https://www.highspeedinternet.com/resources/best-web-browsers" TargetMode="External"/><Relationship Id="rId18" Type="http://schemas.openxmlformats.org/officeDocument/2006/relationships/hyperlink" Target="https://edu.gcfglobal.org/en/search-better-2018/introduction-to-searching-online/1/" TargetMode="External"/><Relationship Id="rId19" Type="http://schemas.openxmlformats.org/officeDocument/2006/relationships/hyperlink" Target="https://www.linkedin.com/pulse/best-top-5-search-engines-2023-ayesha-batool/" TargetMode="External"/><Relationship Id="rId20" Type="http://schemas.openxmlformats.org/officeDocument/2006/relationships/hyperlink" Target="https://www.linkedin.com/advice/0/how-do-you-assess-online-information-skills-critical-thinking" TargetMode="Externa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9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support.google.com/mail/answer/56256?hl=en&amp;ref_topic=7065107&amp;sjid=16374137821709521462-EU" TargetMode="External"/><Relationship Id="rId4" Type="http://schemas.openxmlformats.org/officeDocument/2006/relationships/image" Target="../media/image60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hyperlink" Target="https://faq.whatsapp.com/807139050546238/?helpref=hc_fnav&amp;cms_platform=android" TargetMode="External"/><Relationship Id="rId4" Type="http://schemas.openxmlformats.org/officeDocument/2006/relationships/image" Target="../media/image62.jpg"/><Relationship Id="rId5" Type="http://schemas.openxmlformats.org/officeDocument/2006/relationships/hyperlink" Target="https://telegram.org/" TargetMode="External"/><Relationship Id="rId6" Type="http://schemas.openxmlformats.org/officeDocument/2006/relationships/image" Target="../media/image63.jpg"/><Relationship Id="rId7" Type="http://schemas.openxmlformats.org/officeDocument/2006/relationships/hyperlink" Target="https://play.google.com/store/apps/details?id=com.facebook.orca&amp;hl=en" TargetMode="External"/><Relationship Id="rId8" Type="http://schemas.openxmlformats.org/officeDocument/2006/relationships/hyperlink" Target="https://itunes.apple.com/us/app/messenger/id454638411?mt=8" TargetMode="External"/><Relationship Id="rId9" Type="http://schemas.openxmlformats.org/officeDocument/2006/relationships/hyperlink" Target="https://www.microsoft.com/en-us/store/apps/messenger/9wzdncrf0083" TargetMode="External"/><Relationship Id="rId10" Type="http://schemas.openxmlformats.org/officeDocument/2006/relationships/hyperlink" Target="http://messenger.com/" TargetMode="External"/><Relationship Id="rId11" Type="http://schemas.openxmlformats.org/officeDocument/2006/relationships/image" Target="../media/image64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5.jp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6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lb31wbnoz_c" TargetMode="External"/><Relationship Id="rId4" Type="http://schemas.openxmlformats.org/officeDocument/2006/relationships/image" Target="../media/image6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8.jpg"/><Relationship Id="rId4" Type="http://schemas.openxmlformats.org/officeDocument/2006/relationships/hyperlink" Target="https://support.google.com/phoneapp/answer/12387460?hl=en&amp;co=GENIE.Platform%3DAndroid" TargetMode="Externa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support.zoom.com/hc/en/article?id=zm_kb&amp;sysparm_article=KB0059590&amp;h_01FS896ZWMFKY14JBB4RQVDZ19" TargetMode="External"/><Relationship Id="rId4" Type="http://schemas.openxmlformats.org/officeDocument/2006/relationships/image" Target="../media/image69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0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1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2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PsYfFfqV20c" TargetMode="External"/><Relationship Id="rId4" Type="http://schemas.openxmlformats.org/officeDocument/2006/relationships/image" Target="../media/image73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2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4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6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gmzMsSCKj4E" TargetMode="External"/><Relationship Id="rId4" Type="http://schemas.openxmlformats.org/officeDocument/2006/relationships/image" Target="../media/image77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8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6yYvvZSz5XI" TargetMode="External"/><Relationship Id="rId4" Type="http://schemas.openxmlformats.org/officeDocument/2006/relationships/image" Target="../media/image79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0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Bp_BHX4ZbOI" TargetMode="External"/><Relationship Id="rId4" Type="http://schemas.openxmlformats.org/officeDocument/2006/relationships/image" Target="../media/image81.jp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5.jp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wikihow.com/Use-a-Bluetooth-Device" TargetMode="External"/><Relationship Id="rId4" Type="http://schemas.openxmlformats.org/officeDocument/2006/relationships/image" Target="../media/image82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1216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242186"/>
            <a:ext cx="486664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765" indent="-25400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78765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SKABELSE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INDHOLD: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585858"/>
              </a:buClr>
              <a:buFont typeface="Arial"/>
              <a:buAutoNum type="arabicPeriod" startAt="3"/>
            </a:pP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Udvikling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indhold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Integrering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videreudvikling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indhold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Copyright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licenser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Programmering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Nøglekomponenter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digital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kompetence</a:t>
            </a:r>
            <a:endParaRPr sz="2700"/>
          </a:p>
        </p:txBody>
      </p:sp>
      <p:sp>
        <p:nvSpPr>
          <p:cNvPr id="5" name="object 5" descr=""/>
          <p:cNvSpPr txBox="1"/>
          <p:nvPr/>
        </p:nvSpPr>
        <p:spPr>
          <a:xfrm>
            <a:off x="559714" y="3778707"/>
            <a:ext cx="765111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9745" algn="l"/>
                <a:tab pos="835025" algn="l"/>
                <a:tab pos="1855470" algn="l"/>
                <a:tab pos="2557780" algn="l"/>
                <a:tab pos="3376295" algn="l"/>
                <a:tab pos="4397375" algn="l"/>
                <a:tab pos="4734560" algn="l"/>
                <a:tab pos="5473700" algn="l"/>
                <a:tab pos="7371080" algn="l"/>
              </a:tabLst>
            </a:pP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udforske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nyttige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aspekter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indholdsskabelse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plejeassistenter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hjemmehjælpere,</a:t>
            </a:r>
            <a:r>
              <a:rPr dirty="0" sz="18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spc="-5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1,</a:t>
            </a:r>
            <a:r>
              <a:rPr dirty="0" sz="1800" spc="-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4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3.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990" y="243027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771059"/>
            <a:ext cx="5568315" cy="24155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266700" marR="5080" indent="-254635">
              <a:lnSpc>
                <a:spcPct val="140100"/>
              </a:lnSpc>
              <a:spcBef>
                <a:spcPts val="9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Hvilket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centralt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aspekt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kommunikation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finder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mest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virkningsfuldt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spændende?</a:t>
            </a:r>
            <a:r>
              <a:rPr dirty="0" sz="14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anvende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dette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koncept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daglige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liv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arbejde?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algn="just" marL="266700" marR="5080" indent="-254635">
              <a:lnSpc>
                <a:spcPct val="140000"/>
              </a:lnSpc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huske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situation,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kunne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være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vigtigt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anerkende</a:t>
            </a:r>
            <a:r>
              <a:rPr dirty="0" sz="1400" spc="415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fordelene</a:t>
            </a:r>
            <a:r>
              <a:rPr dirty="0" sz="1400" spc="415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ved</a:t>
            </a:r>
            <a:r>
              <a:rPr dirty="0" sz="1400" spc="42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forskellige</a:t>
            </a:r>
            <a:r>
              <a:rPr dirty="0" sz="1400" spc="415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typer</a:t>
            </a:r>
            <a:r>
              <a:rPr dirty="0" sz="1400" spc="42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kommunikationskanaler?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udnytte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kanaler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effektivt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kommunikationsresultater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scenarie?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14446" y="3459784"/>
            <a:ext cx="5568315" cy="1519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Efter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lært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forskellige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metoder</a:t>
            </a:r>
            <a:r>
              <a:rPr dirty="0" sz="1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dele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digitalt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indhold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gennem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forskellige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værktøjer,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hvilken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tilgang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mener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så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mest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effektiv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praktisk?</a:t>
            </a:r>
            <a:r>
              <a:rPr dirty="0" sz="1400" spc="4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4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denne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metode</a:t>
            </a:r>
            <a:r>
              <a:rPr dirty="0" sz="14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strømline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workflow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samarbejde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tværs</a:t>
            </a:r>
            <a:r>
              <a:rPr dirty="0" sz="1400" spc="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flere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enheder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platforme?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405888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>
                <a:solidFill>
                  <a:srgbClr val="FFC000"/>
                </a:solidFill>
                <a:latin typeface="Arial"/>
                <a:cs typeface="Arial"/>
              </a:rPr>
              <a:t>Godt</a:t>
            </a:r>
            <a:r>
              <a:rPr dirty="0" sz="6900" spc="-31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6900" spc="-105">
                <a:solidFill>
                  <a:srgbClr val="FFC000"/>
                </a:solidFill>
                <a:latin typeface="Arial"/>
                <a:cs typeface="Arial"/>
              </a:rPr>
              <a:t>klaret!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857" y="2184681"/>
            <a:ext cx="3015944" cy="25378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-120">
                <a:solidFill>
                  <a:srgbClr val="339966"/>
                </a:solidFill>
                <a:latin typeface="Arial"/>
                <a:cs typeface="Arial"/>
              </a:rPr>
              <a:t>Tillykke</a:t>
            </a:r>
            <a:r>
              <a:rPr dirty="0" sz="3000" spc="-120">
                <a:solidFill>
                  <a:srgbClr val="585858"/>
                </a:solidFill>
                <a:latin typeface="Verdana"/>
                <a:cs typeface="Verdana"/>
              </a:rPr>
              <a:t>,</a:t>
            </a:r>
            <a:r>
              <a:rPr dirty="0" sz="3000" spc="-2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90">
                <a:solidFill>
                  <a:srgbClr val="585858"/>
                </a:solidFill>
                <a:latin typeface="Verdana"/>
                <a:cs typeface="Verdana"/>
              </a:rPr>
              <a:t>du</a:t>
            </a:r>
            <a:r>
              <a:rPr dirty="0" sz="3000" spc="-2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50">
                <a:solidFill>
                  <a:srgbClr val="585858"/>
                </a:solidFill>
                <a:latin typeface="Verdana"/>
                <a:cs typeface="Verdana"/>
              </a:rPr>
              <a:t>har</a:t>
            </a:r>
            <a:r>
              <a:rPr dirty="0" sz="3000" spc="-2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50">
                <a:solidFill>
                  <a:srgbClr val="585858"/>
                </a:solidFill>
                <a:latin typeface="Verdana"/>
                <a:cs typeface="Verdana"/>
              </a:rPr>
              <a:t>gennemført</a:t>
            </a:r>
            <a:r>
              <a:rPr dirty="0" sz="3000" spc="-2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70">
                <a:solidFill>
                  <a:srgbClr val="585858"/>
                </a:solidFill>
                <a:latin typeface="Verdana"/>
                <a:cs typeface="Verdana"/>
              </a:rPr>
              <a:t>enhed</a:t>
            </a:r>
            <a:r>
              <a:rPr dirty="0" sz="3000" spc="-229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425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dirty="0" sz="3000" spc="-2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180">
                <a:solidFill>
                  <a:srgbClr val="585858"/>
                </a:solidFill>
                <a:latin typeface="Verdana"/>
                <a:cs typeface="Verdana"/>
              </a:rPr>
              <a:t>i</a:t>
            </a:r>
            <a:r>
              <a:rPr dirty="0" sz="3000" spc="-2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55">
                <a:solidFill>
                  <a:srgbClr val="585858"/>
                </a:solidFill>
                <a:latin typeface="Verdana"/>
                <a:cs typeface="Verdana"/>
              </a:rPr>
              <a:t>modul</a:t>
            </a:r>
            <a:endParaRPr sz="3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1.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Referencer/Ressourcer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49402" y="950747"/>
            <a:ext cx="7920990" cy="354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200">
              <a:lnSpc>
                <a:spcPct val="15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Sana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Ashraf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(2023).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Digital</a:t>
            </a:r>
            <a:r>
              <a:rPr dirty="0" sz="700" spc="-10">
                <a:latin typeface="Arial"/>
                <a:cs typeface="Arial"/>
              </a:rPr>
              <a:t> kommunikation: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det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er,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 hvor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det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på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vej hen.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Airalo.com.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</a:t>
            </a:r>
            <a:r>
              <a:rPr dirty="0" u="none" sz="700" spc="-1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</a:t>
            </a:r>
            <a:r>
              <a:rPr dirty="0" u="none" sz="700" spc="-10">
                <a:latin typeface="Arial"/>
                <a:cs typeface="Arial"/>
              </a:rPr>
              <a:t>airalo.com/blog/digital-communication-what-it-is-and-where-its-</a:t>
            </a:r>
            <a:r>
              <a:rPr dirty="0" u="none" sz="700">
                <a:latin typeface="Arial"/>
                <a:cs typeface="Arial"/>
              </a:rPr>
              <a:t>headed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Opret</a:t>
            </a:r>
            <a:r>
              <a:rPr dirty="0" u="none" sz="700" spc="7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en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Gmail-</a:t>
            </a:r>
            <a:r>
              <a:rPr dirty="0" u="none" sz="700">
                <a:latin typeface="Arial"/>
                <a:cs typeface="Arial"/>
              </a:rPr>
              <a:t>konto.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Support.google.com.</a:t>
            </a:r>
            <a:r>
              <a:rPr dirty="0" u="none" sz="700" spc="11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https://support.google.com/mail/answer/56256?hl=en&amp;ref_topic=7065107&amp;sjid=16374137821709521462-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EU</a:t>
            </a:r>
            <a:r>
              <a:rPr dirty="0" u="sng" sz="700" spc="9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8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269176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Gary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W.</a:t>
            </a:r>
            <a:r>
              <a:rPr dirty="0" sz="700" spc="-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Larson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(2024).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Instant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messaging.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Britannica.com.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</a:t>
            </a:r>
            <a:r>
              <a:rPr dirty="0" u="none" sz="700" spc="-10">
                <a:latin typeface="Arial"/>
                <a:cs typeface="Arial"/>
              </a:rPr>
              <a:t>britannica.com/topic/instant-</a:t>
            </a:r>
            <a:r>
              <a:rPr dirty="0" u="none" sz="700">
                <a:latin typeface="Arial"/>
                <a:cs typeface="Arial"/>
              </a:rPr>
              <a:t>messaging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WhatsApp.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Wikipedia.org.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https://it.</a:t>
            </a:r>
            <a:r>
              <a:rPr dirty="0" u="none" sz="700" spc="-10">
                <a:latin typeface="Arial"/>
                <a:cs typeface="Arial"/>
              </a:rPr>
              <a:t>wikipedia.org/wiki/WhatsApp</a:t>
            </a:r>
            <a:r>
              <a:rPr dirty="0" u="none" sz="700" spc="8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7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Sådan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downloader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eller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afinstallerer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du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WhatsApp.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Faq.whatsapp.com.</a:t>
            </a:r>
            <a:r>
              <a:rPr dirty="0" sz="700" spc="7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https://faq</a:t>
            </a:r>
            <a:r>
              <a:rPr dirty="0" u="none" sz="700" spc="-10">
                <a:solidFill>
                  <a:srgbClr val="0000FF"/>
                </a:solidFill>
                <a:latin typeface="Arial"/>
                <a:cs typeface="Arial"/>
                <a:hlinkClick r:id="rId7"/>
              </a:rPr>
              <a:t>.</a:t>
            </a:r>
            <a:r>
              <a:rPr dirty="0" u="none" sz="700" spc="-10">
                <a:latin typeface="Arial"/>
                <a:cs typeface="Arial"/>
              </a:rPr>
              <a:t>whatsapp.com/807139050546238/?helpref=hc_fnav&amp;cms_platform=android</a:t>
            </a:r>
            <a:r>
              <a:rPr dirty="0" u="none" sz="700" spc="7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Sådan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bruger</a:t>
            </a:r>
            <a:r>
              <a:rPr dirty="0" sz="700" spc="7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du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Zoom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begyndere.</a:t>
            </a:r>
            <a:r>
              <a:rPr dirty="0" sz="700" spc="8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Support.zoom.com.</a:t>
            </a:r>
            <a:r>
              <a:rPr dirty="0" sz="700" spc="9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https://support.</a:t>
            </a:r>
            <a:r>
              <a:rPr dirty="0" u="none" sz="700" spc="-10">
                <a:latin typeface="Arial"/>
                <a:cs typeface="Arial"/>
              </a:rPr>
              <a:t>zoom.com/hc/en/article?id=zm_kb&amp;sysparm_article=KB0059590#h_01FS896ZWMFKY14JBB4RQVDZ19</a:t>
            </a:r>
            <a:r>
              <a:rPr dirty="0" u="none" sz="700" spc="9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 spc="-10">
                <a:latin typeface="Arial"/>
                <a:cs typeface="Arial"/>
              </a:rPr>
              <a:t>Nyhedsbrev.</a:t>
            </a:r>
            <a:r>
              <a:rPr dirty="0" sz="700" spc="10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Wikipedia.org.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https://en.</a:t>
            </a:r>
            <a:r>
              <a:rPr dirty="0" u="none" sz="700" spc="-10">
                <a:latin typeface="Arial"/>
                <a:cs typeface="Arial"/>
              </a:rPr>
              <a:t>wikipedia.org/wiki/Newsletter</a:t>
            </a:r>
            <a:r>
              <a:rPr dirty="0" u="none" sz="700" spc="10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Internet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Forum.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Pcmag.com.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https://www.</a:t>
            </a:r>
            <a:r>
              <a:rPr dirty="0" u="none" sz="700" spc="-10">
                <a:latin typeface="Arial"/>
                <a:cs typeface="Arial"/>
              </a:rPr>
              <a:t>pcmag.com/encyclopedia/term/internet-</a:t>
            </a:r>
            <a:r>
              <a:rPr dirty="0" u="none" sz="700">
                <a:latin typeface="Arial"/>
                <a:cs typeface="Arial"/>
              </a:rPr>
              <a:t>forum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datadeling?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Atlan.com.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https://atlan</a:t>
            </a:r>
            <a:r>
              <a:rPr dirty="0" u="none" sz="700" spc="-10">
                <a:solidFill>
                  <a:srgbClr val="0000FF"/>
                </a:solidFill>
                <a:latin typeface="Arial"/>
                <a:cs typeface="Arial"/>
                <a:hlinkClick r:id="rId11"/>
              </a:rPr>
              <a:t>.</a:t>
            </a:r>
            <a:r>
              <a:rPr dirty="0" u="none" sz="700" spc="-10">
                <a:latin typeface="Arial"/>
                <a:cs typeface="Arial"/>
              </a:rPr>
              <a:t>com/benefits-of-data-sharing/#what-is-data-</a:t>
            </a:r>
            <a:r>
              <a:rPr dirty="0" u="none" sz="700">
                <a:latin typeface="Arial"/>
                <a:cs typeface="Arial"/>
              </a:rPr>
              <a:t>sharing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281432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 fordelene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ved </a:t>
            </a:r>
            <a:r>
              <a:rPr dirty="0" sz="700" spc="-10">
                <a:latin typeface="Arial"/>
                <a:cs typeface="Arial"/>
              </a:rPr>
              <a:t>datadeling</a:t>
            </a:r>
            <a:r>
              <a:rPr dirty="0" sz="700">
                <a:latin typeface="Arial"/>
                <a:cs typeface="Arial"/>
              </a:rPr>
              <a:t> i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sundhedsvæsenet?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Atlan.com.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https://atlan</a:t>
            </a:r>
            <a:r>
              <a:rPr dirty="0" u="none" sz="700" spc="-10">
                <a:solidFill>
                  <a:srgbClr val="0000FF"/>
                </a:solidFill>
                <a:latin typeface="Arial"/>
                <a:cs typeface="Arial"/>
                <a:hlinkClick r:id="rId12"/>
              </a:rPr>
              <a:t>.</a:t>
            </a:r>
            <a:r>
              <a:rPr dirty="0" u="none" sz="700" spc="-10">
                <a:latin typeface="Arial"/>
                <a:cs typeface="Arial"/>
              </a:rPr>
              <a:t>com/benefits-of-data-</a:t>
            </a:r>
            <a:r>
              <a:rPr dirty="0" u="none" sz="700">
                <a:latin typeface="Arial"/>
                <a:cs typeface="Arial"/>
              </a:rPr>
              <a:t>sharing/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 marts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WeTransfer.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Wikipedia.org.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https://en.</a:t>
            </a:r>
            <a:r>
              <a:rPr dirty="0" u="none" sz="700" spc="-10">
                <a:latin typeface="Arial"/>
                <a:cs typeface="Arial"/>
              </a:rPr>
              <a:t>wikipedia.org/wiki/WeTransfer</a:t>
            </a:r>
            <a:r>
              <a:rPr dirty="0" u="none" sz="700" spc="8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David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Nield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(2022).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Sådan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deler du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store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filer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online. </a:t>
            </a:r>
            <a:r>
              <a:rPr dirty="0" sz="700" spc="-10">
                <a:latin typeface="Arial"/>
                <a:cs typeface="Arial"/>
              </a:rPr>
              <a:t>Popsci.com.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https://www.</a:t>
            </a:r>
            <a:r>
              <a:rPr dirty="0" u="none" sz="700" spc="-10">
                <a:latin typeface="Arial"/>
                <a:cs typeface="Arial"/>
              </a:rPr>
              <a:t>popsci.com/share-huge-files-</a:t>
            </a:r>
            <a:r>
              <a:rPr dirty="0" u="none" sz="700">
                <a:latin typeface="Arial"/>
                <a:cs typeface="Arial"/>
              </a:rPr>
              <a:t>online/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1196975">
              <a:lnSpc>
                <a:spcPct val="150000"/>
              </a:lnSpc>
              <a:spcBef>
                <a:spcPts val="5"/>
              </a:spcBef>
            </a:pPr>
            <a:r>
              <a:rPr dirty="0" sz="700">
                <a:latin typeface="Arial"/>
                <a:cs typeface="Arial"/>
              </a:rPr>
              <a:t>Erica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Mixon,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Ivy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Wigmore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(2023).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Google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Drev?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Techtarget.com.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https://www</a:t>
            </a:r>
            <a:r>
              <a:rPr dirty="0" u="none" sz="700" spc="-10">
                <a:solidFill>
                  <a:srgbClr val="0000FF"/>
                </a:solidFill>
                <a:latin typeface="Arial"/>
                <a:cs typeface="Arial"/>
                <a:hlinkClick r:id="rId15"/>
              </a:rPr>
              <a:t>.</a:t>
            </a:r>
            <a:r>
              <a:rPr dirty="0" u="none" sz="700" spc="-10">
                <a:latin typeface="Arial"/>
                <a:cs typeface="Arial"/>
              </a:rPr>
              <a:t>techtarget.com/searchmobilecomputing/definition/Google-</a:t>
            </a:r>
            <a:r>
              <a:rPr dirty="0" u="none" sz="700">
                <a:latin typeface="Arial"/>
                <a:cs typeface="Arial"/>
              </a:rPr>
              <a:t>Drive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Linika</a:t>
            </a:r>
            <a:r>
              <a:rPr dirty="0" u="none" sz="700" spc="-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Ghosh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(2023).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Hvad</a:t>
            </a:r>
            <a:r>
              <a:rPr dirty="0" u="none" sz="700" spc="-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er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Dropbox?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Hvordan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fungerer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det?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Znetlive.com.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https://www</a:t>
            </a:r>
            <a:r>
              <a:rPr dirty="0" u="none" sz="700" spc="-10">
                <a:solidFill>
                  <a:srgbClr val="0000FF"/>
                </a:solidFill>
                <a:latin typeface="Arial"/>
                <a:cs typeface="Arial"/>
                <a:hlinkClick r:id="rId16"/>
              </a:rPr>
              <a:t>.</a:t>
            </a:r>
            <a:r>
              <a:rPr dirty="0" u="none" sz="700" spc="-10">
                <a:latin typeface="Arial"/>
                <a:cs typeface="Arial"/>
              </a:rPr>
              <a:t>znetlive.com/blog/what-is-dropbox-how-does-</a:t>
            </a:r>
            <a:r>
              <a:rPr dirty="0" u="none" sz="700">
                <a:latin typeface="Arial"/>
                <a:cs typeface="Arial"/>
              </a:rPr>
              <a:t>it-work/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232791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Telegram?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kan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jeg gøre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her?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Telegram.org.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https://telegram</a:t>
            </a:r>
            <a:r>
              <a:rPr dirty="0" u="none" sz="700" spc="-10">
                <a:solidFill>
                  <a:srgbClr val="0000FF"/>
                </a:solidFill>
                <a:latin typeface="Arial"/>
                <a:cs typeface="Arial"/>
                <a:hlinkClick r:id="rId17"/>
              </a:rPr>
              <a:t>.</a:t>
            </a:r>
            <a:r>
              <a:rPr dirty="0" u="none" sz="700" spc="-10">
                <a:latin typeface="Arial"/>
                <a:cs typeface="Arial"/>
              </a:rPr>
              <a:t>org/faq#q-what-is-telegram-what-do-i-do-</a:t>
            </a:r>
            <a:r>
              <a:rPr dirty="0" u="none" sz="700">
                <a:latin typeface="Arial"/>
                <a:cs typeface="Arial"/>
              </a:rPr>
              <a:t>here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Grundlæggende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om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beskeder.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Messenger.com.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https://www.</a:t>
            </a:r>
            <a:r>
              <a:rPr dirty="0" u="none" sz="700" spc="-10">
                <a:latin typeface="Arial"/>
                <a:cs typeface="Arial"/>
              </a:rPr>
              <a:t>messenger.com/help/345021679200618/?helpref=hc_fnav</a:t>
            </a:r>
            <a:r>
              <a:rPr dirty="0" u="none" sz="700" spc="8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Videoopkald. </a:t>
            </a:r>
            <a:r>
              <a:rPr dirty="0" u="none" sz="700" spc="-10">
                <a:latin typeface="Arial"/>
                <a:cs typeface="Arial"/>
              </a:rPr>
              <a:t>Computerhope.com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https://www.com</a:t>
            </a:r>
            <a:r>
              <a:rPr dirty="0" u="none" sz="700" spc="-10">
                <a:latin typeface="Arial"/>
                <a:cs typeface="Arial"/>
              </a:rPr>
              <a:t>puterhope.com/jargon/v/video-</a:t>
            </a:r>
            <a:r>
              <a:rPr dirty="0" u="none" sz="700">
                <a:latin typeface="Arial"/>
                <a:cs typeface="Arial"/>
              </a:rPr>
              <a:t>call.htm</a:t>
            </a:r>
            <a:r>
              <a:rPr dirty="0" u="none" sz="700" spc="7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Alt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hvad du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behøver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at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vide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om Google Meet.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Sherweb.com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0"/>
              </a:rPr>
              <a:t>https://www.sherweb.com</a:t>
            </a:r>
            <a:r>
              <a:rPr dirty="0" u="none" sz="700" spc="-10">
                <a:latin typeface="Arial"/>
                <a:cs typeface="Arial"/>
              </a:rPr>
              <a:t>/blog/g-suite/google-</a:t>
            </a:r>
            <a:r>
              <a:rPr dirty="0" u="none" sz="700">
                <a:latin typeface="Arial"/>
                <a:cs typeface="Arial"/>
              </a:rPr>
              <a:t>meet/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483234">
              <a:lnSpc>
                <a:spcPts val="1260"/>
              </a:lnSpc>
              <a:spcBef>
                <a:spcPts val="110"/>
              </a:spcBef>
            </a:pPr>
            <a:r>
              <a:rPr dirty="0" sz="700">
                <a:latin typeface="Arial"/>
                <a:cs typeface="Arial"/>
              </a:rPr>
              <a:t>Foretag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video-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eller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taleopkald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med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Google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Meet.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Support.google.com</a:t>
            </a:r>
            <a:r>
              <a:rPr dirty="0" sz="700" spc="7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1"/>
              </a:rPr>
              <a:t>https://support.google.com</a:t>
            </a:r>
            <a:r>
              <a:rPr dirty="0" u="none" sz="700" spc="-10">
                <a:latin typeface="Arial"/>
                <a:cs typeface="Arial"/>
              </a:rPr>
              <a:t>/phoneapp/answer/12387460?hl=en&amp;co=GENIE.Platform%3DAndroid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Hvad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er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Zoom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videokonference?</a:t>
            </a:r>
            <a:r>
              <a:rPr dirty="0" u="none" sz="700" spc="7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Support.zoom.com.</a:t>
            </a:r>
            <a:r>
              <a:rPr dirty="0" u="none" sz="700" spc="8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2"/>
              </a:rPr>
              <a:t>https://support.</a:t>
            </a:r>
            <a:r>
              <a:rPr dirty="0" u="none" sz="700" spc="-10">
                <a:latin typeface="Arial"/>
                <a:cs typeface="Arial"/>
              </a:rPr>
              <a:t>zoom.com/hc/en/article?id=zm_kb&amp;sysparm_article=KB0059590</a:t>
            </a:r>
            <a:r>
              <a:rPr dirty="0" u="none" sz="700" spc="8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Bluetooth?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Gcfglobal.org.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3"/>
              </a:rPr>
              <a:t>https://edu.</a:t>
            </a:r>
            <a:r>
              <a:rPr dirty="0" u="none" sz="700" spc="-10">
                <a:latin typeface="Arial"/>
                <a:cs typeface="Arial"/>
              </a:rPr>
              <a:t>gcfglobal.org/en/mobile-device-tips/what-is-</a:t>
            </a:r>
            <a:r>
              <a:rPr dirty="0" u="none" sz="700">
                <a:latin typeface="Arial"/>
                <a:cs typeface="Arial"/>
              </a:rPr>
              <a:t>bluetooth/1/#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Spike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Baron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(2023).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En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begynderguide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til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brug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tilslutning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af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Bluetooth-</a:t>
            </a:r>
            <a:r>
              <a:rPr dirty="0" sz="700">
                <a:latin typeface="Arial"/>
                <a:cs typeface="Arial"/>
              </a:rPr>
              <a:t>enheder.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Wikihow.com.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4"/>
              </a:rPr>
              <a:t>https://www.</a:t>
            </a:r>
            <a:r>
              <a:rPr dirty="0" u="none" sz="700" spc="-10">
                <a:latin typeface="Arial"/>
                <a:cs typeface="Arial"/>
              </a:rPr>
              <a:t>wikihow.com/Use-a-Bluetooth-</a:t>
            </a:r>
            <a:r>
              <a:rPr dirty="0" u="none" sz="700">
                <a:latin typeface="Arial"/>
                <a:cs typeface="Arial"/>
              </a:rPr>
              <a:t>Device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17367" y="798067"/>
            <a:ext cx="3488054" cy="2485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159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240">
                <a:solidFill>
                  <a:srgbClr val="FFFFFF"/>
                </a:solidFill>
                <a:latin typeface="Verdana"/>
                <a:cs typeface="Verdana"/>
              </a:rPr>
              <a:t>Grundlæggende</a:t>
            </a:r>
            <a:r>
              <a:rPr dirty="0" sz="18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95">
                <a:solidFill>
                  <a:srgbClr val="FFFFFF"/>
                </a:solidFill>
                <a:latin typeface="Verdana"/>
                <a:cs typeface="Verdana"/>
              </a:rPr>
              <a:t>digitale</a:t>
            </a:r>
            <a:r>
              <a:rPr dirty="0" sz="18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75">
                <a:solidFill>
                  <a:srgbClr val="FFFFFF"/>
                </a:solidFill>
                <a:latin typeface="Verdana"/>
                <a:cs typeface="Verdana"/>
              </a:rPr>
              <a:t>kompetencer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1800">
              <a:latin typeface="Verdana"/>
              <a:cs typeface="Verdana"/>
            </a:endParaRPr>
          </a:p>
          <a:p>
            <a:pPr algn="ctr" marL="1544955" marR="1365250">
              <a:lnSpc>
                <a:spcPct val="140000"/>
              </a:lnSpc>
              <a:spcBef>
                <a:spcPts val="5"/>
              </a:spcBef>
            </a:pPr>
            <a:r>
              <a:rPr dirty="0" sz="1800" spc="-160">
                <a:solidFill>
                  <a:srgbClr val="FFFFFF"/>
                </a:solidFill>
                <a:latin typeface="Arial"/>
                <a:cs typeface="Arial"/>
              </a:rPr>
              <a:t>Enhed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algn="ctr" marL="20955">
              <a:lnSpc>
                <a:spcPct val="100000"/>
              </a:lnSpc>
              <a:spcBef>
                <a:spcPts val="395"/>
              </a:spcBef>
            </a:pP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Skabelse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digitalt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indhold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93903" y="121686"/>
            <a:ext cx="3710304" cy="207835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01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Skabelse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digitalt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indhold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indhold?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Digitale</a:t>
            </a:r>
            <a:r>
              <a:rPr dirty="0" sz="1000" spc="-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0">
                <a:solidFill>
                  <a:srgbClr val="585858"/>
                </a:solidFill>
                <a:latin typeface="Verdana"/>
                <a:cs typeface="Verdana"/>
              </a:rPr>
              <a:t>værktøjer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til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5">
                <a:solidFill>
                  <a:srgbClr val="585858"/>
                </a:solidFill>
                <a:latin typeface="Verdana"/>
                <a:cs typeface="Verdana"/>
              </a:rPr>
              <a:t>at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5">
                <a:solidFill>
                  <a:srgbClr val="585858"/>
                </a:solidFill>
                <a:latin typeface="Verdana"/>
                <a:cs typeface="Verdana"/>
              </a:rPr>
              <a:t>skabe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0">
                <a:solidFill>
                  <a:srgbClr val="585858"/>
                </a:solidFill>
                <a:latin typeface="Verdana"/>
                <a:cs typeface="Verdana"/>
              </a:rPr>
              <a:t>og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4">
                <a:solidFill>
                  <a:srgbClr val="585858"/>
                </a:solidFill>
                <a:latin typeface="Verdana"/>
                <a:cs typeface="Verdana"/>
              </a:rPr>
              <a:t>administrere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tekstindhold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Microsoft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Excel: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det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grundlæggende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Excel?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Indtast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i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regneark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Indtast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simpel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formel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Opret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et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5">
                <a:solidFill>
                  <a:srgbClr val="585858"/>
                </a:solidFill>
                <a:latin typeface="Verdana"/>
                <a:cs typeface="Verdana"/>
              </a:rPr>
              <a:t>navngivet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0">
                <a:solidFill>
                  <a:srgbClr val="585858"/>
                </a:solidFill>
                <a:latin typeface="Verdana"/>
                <a:cs typeface="Verdana"/>
              </a:rPr>
              <a:t>område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fra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5">
                <a:solidFill>
                  <a:srgbClr val="585858"/>
                </a:solidFill>
                <a:latin typeface="Verdana"/>
                <a:cs typeface="Verdana"/>
              </a:rPr>
              <a:t>udvalgte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85">
                <a:solidFill>
                  <a:srgbClr val="585858"/>
                </a:solidFill>
                <a:latin typeface="Verdana"/>
                <a:cs typeface="Verdana"/>
              </a:rPr>
              <a:t>celler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i</a:t>
            </a: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et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regneark</a:t>
            </a:r>
            <a:endParaRPr sz="1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-160">
                <a:solidFill>
                  <a:srgbClr val="585858"/>
                </a:solidFill>
                <a:latin typeface="Verdana"/>
                <a:cs typeface="Verdana"/>
              </a:rPr>
              <a:t>Indsæt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80">
                <a:solidFill>
                  <a:srgbClr val="585858"/>
                </a:solidFill>
                <a:latin typeface="Verdana"/>
                <a:cs typeface="Verdana"/>
              </a:rPr>
              <a:t>eller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slet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5">
                <a:solidFill>
                  <a:srgbClr val="585858"/>
                </a:solidFill>
                <a:latin typeface="Verdana"/>
                <a:cs typeface="Verdana"/>
              </a:rPr>
              <a:t>rækker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0">
                <a:solidFill>
                  <a:srgbClr val="585858"/>
                </a:solidFill>
                <a:latin typeface="Verdana"/>
                <a:cs typeface="Verdana"/>
              </a:rPr>
              <a:t>og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kolonner</a:t>
            </a:r>
            <a:endParaRPr sz="1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Sorter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filtrer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Opret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formater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tabeller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93903" y="2154681"/>
            <a:ext cx="3766820" cy="566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Udskriv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Excel-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Microsoft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Word: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det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grundlæggende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93903" y="2703017"/>
            <a:ext cx="15411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Word?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3903" y="2856102"/>
            <a:ext cx="16357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Opret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i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Word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93903" y="3008502"/>
            <a:ext cx="1718310" cy="502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Font typeface="Arial"/>
              <a:buChar char="•"/>
              <a:tabLst>
                <a:tab pos="190500" algn="l"/>
              </a:tabLst>
            </a:pPr>
            <a:r>
              <a:rPr dirty="0" sz="1000" spc="-75">
                <a:solidFill>
                  <a:srgbClr val="585858"/>
                </a:solidFill>
                <a:latin typeface="Verdana"/>
                <a:cs typeface="Verdana"/>
              </a:rPr>
              <a:t>Tilføj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0">
                <a:solidFill>
                  <a:srgbClr val="585858"/>
                </a:solidFill>
                <a:latin typeface="Verdana"/>
                <a:cs typeface="Verdana"/>
              </a:rPr>
              <a:t>og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rediger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tekst</a:t>
            </a:r>
            <a:endParaRPr sz="1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SzPct val="180000"/>
              <a:buFont typeface="Arial"/>
              <a:buChar char="•"/>
              <a:tabLst>
                <a:tab pos="190500" algn="l"/>
              </a:tabLst>
            </a:pPr>
            <a:r>
              <a:rPr dirty="0" sz="1000" spc="-160">
                <a:solidFill>
                  <a:srgbClr val="585858"/>
                </a:solidFill>
                <a:latin typeface="Verdana"/>
                <a:cs typeface="Verdana"/>
              </a:rPr>
              <a:t>Indsæt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tabeller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0">
                <a:solidFill>
                  <a:srgbClr val="585858"/>
                </a:solidFill>
                <a:latin typeface="Verdana"/>
                <a:cs typeface="Verdana"/>
              </a:rPr>
              <a:t>og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billeder</a:t>
            </a:r>
            <a:endParaRPr sz="1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Gem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udskriv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et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49466" y="2139823"/>
            <a:ext cx="2559050" cy="819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00"/>
              </a:spcBef>
            </a:pPr>
            <a:r>
              <a:rPr dirty="0" sz="2600" spc="-10">
                <a:solidFill>
                  <a:srgbClr val="FFFFFF"/>
                </a:solidFill>
                <a:latin typeface="Arial Black"/>
                <a:cs typeface="Arial Black"/>
              </a:rPr>
              <a:t>INDHOLDS- </a:t>
            </a:r>
            <a:r>
              <a:rPr dirty="0" sz="2600" spc="-140">
                <a:solidFill>
                  <a:srgbClr val="FFFFFF"/>
                </a:solidFill>
                <a:latin typeface="Arial Black"/>
                <a:cs typeface="Arial Black"/>
              </a:rPr>
              <a:t>FORTEGNELSE</a:t>
            </a:r>
            <a:endParaRPr sz="2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451" y="215595"/>
            <a:ext cx="442214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300">
                <a:solidFill>
                  <a:srgbClr val="FFFFFF"/>
                </a:solidFill>
                <a:latin typeface="Arial Black"/>
                <a:cs typeface="Arial Black"/>
              </a:rPr>
              <a:t>01</a:t>
            </a:r>
            <a:r>
              <a:rPr dirty="0" sz="2500" spc="-1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FFFFFF"/>
                </a:solidFill>
                <a:latin typeface="Arial Black"/>
                <a:cs typeface="Arial Black"/>
              </a:rPr>
              <a:t>Skabelse</a:t>
            </a:r>
            <a:r>
              <a:rPr dirty="0" sz="25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25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10">
                <a:solidFill>
                  <a:srgbClr val="FFFFFF"/>
                </a:solidFill>
                <a:latin typeface="Arial Black"/>
                <a:cs typeface="Arial Black"/>
              </a:rPr>
              <a:t>digitalt</a:t>
            </a:r>
            <a:r>
              <a:rPr dirty="0" sz="25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70">
                <a:solidFill>
                  <a:srgbClr val="FFFFFF"/>
                </a:solidFill>
                <a:latin typeface="Arial Black"/>
                <a:cs typeface="Arial Black"/>
              </a:rPr>
              <a:t>indhold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40054" y="2152853"/>
            <a:ext cx="482155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4800" spc="-10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endParaRPr sz="4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4800" spc="15" b="1">
                <a:solidFill>
                  <a:srgbClr val="3E3E3E"/>
                </a:solidFill>
                <a:latin typeface="Arial"/>
                <a:cs typeface="Arial"/>
              </a:rPr>
              <a:t>digi</a:t>
            </a:r>
            <a:r>
              <a:rPr dirty="0" sz="4800" spc="-5" b="1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dirty="0" sz="4800" spc="-1070" b="1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dirty="0" baseline="152777" sz="900" spc="2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52777" sz="900" spc="307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lt</a:t>
            </a:r>
            <a:r>
              <a:rPr dirty="0" sz="4800" spc="-114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indhold?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81380"/>
            </a:xfrm>
            <a:custGeom>
              <a:avLst/>
              <a:gdLst/>
              <a:ahLst/>
              <a:cxnLst/>
              <a:rect l="l" t="t" r="r" b="b"/>
              <a:pathLst>
                <a:path w="9144000" h="881380">
                  <a:moveTo>
                    <a:pt x="0" y="880872"/>
                  </a:moveTo>
                  <a:lnTo>
                    <a:pt x="9144000" y="88087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8087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80872"/>
              <a:ext cx="9144000" cy="4262755"/>
            </a:xfrm>
            <a:custGeom>
              <a:avLst/>
              <a:gdLst/>
              <a:ahLst/>
              <a:cxnLst/>
              <a:rect l="l" t="t" r="r" b="b"/>
              <a:pathLst>
                <a:path w="9144000" h="4262755">
                  <a:moveTo>
                    <a:pt x="9144000" y="0"/>
                  </a:moveTo>
                  <a:lnTo>
                    <a:pt x="0" y="0"/>
                  </a:lnTo>
                  <a:lnTo>
                    <a:pt x="0" y="4262626"/>
                  </a:lnTo>
                  <a:lnTo>
                    <a:pt x="9144000" y="426262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442214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01</a:t>
            </a:r>
            <a:r>
              <a:rPr dirty="0" spc="-130"/>
              <a:t> </a:t>
            </a:r>
            <a:r>
              <a:rPr dirty="0" spc="-295"/>
              <a:t>Skabelse</a:t>
            </a:r>
            <a:r>
              <a:rPr dirty="0" spc="-110"/>
              <a:t> </a:t>
            </a:r>
            <a:r>
              <a:rPr dirty="0" spc="-295"/>
              <a:t>af</a:t>
            </a:r>
            <a:r>
              <a:rPr dirty="0" spc="-114"/>
              <a:t> </a:t>
            </a:r>
            <a:r>
              <a:rPr dirty="0" spc="-210"/>
              <a:t>digitalt</a:t>
            </a:r>
            <a:r>
              <a:rPr dirty="0" spc="-95"/>
              <a:t> </a:t>
            </a:r>
            <a:r>
              <a:rPr dirty="0" spc="-17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64363" y="1237615"/>
            <a:ext cx="8574405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Digitalt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indhold</a:t>
            </a:r>
            <a:r>
              <a:rPr dirty="0" sz="1800" spc="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næsten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alt,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møder,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tænder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vores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computer,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for: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Tekstfiler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Billedfiler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Videofiler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Lydfiler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762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skriver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skabt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indhold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transmitteret information.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præsentere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nyttige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værktøjer,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plejeassistenter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administrere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tekstindhold.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254709"/>
            <a:ext cx="4307840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130" indent="-253365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278130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SIKKERHED: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585858"/>
              </a:buClr>
              <a:buFont typeface="Arial"/>
              <a:buAutoNum type="arabicPeriod" startAt="4"/>
            </a:pP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privatliv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velvære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miljøet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Nøglekomponenter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digital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kompetence</a:t>
            </a:r>
            <a:endParaRPr sz="2700"/>
          </a:p>
        </p:txBody>
      </p:sp>
      <p:sp>
        <p:nvSpPr>
          <p:cNvPr id="5" name="object 5" descr=""/>
          <p:cNvSpPr txBox="1"/>
          <p:nvPr/>
        </p:nvSpPr>
        <p:spPr>
          <a:xfrm>
            <a:off x="559714" y="3778707"/>
            <a:ext cx="764984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1959" algn="l"/>
                <a:tab pos="1280160" algn="l"/>
                <a:tab pos="1556385" algn="l"/>
                <a:tab pos="1974214" algn="l"/>
                <a:tab pos="2315210" algn="l"/>
                <a:tab pos="3341370" algn="l"/>
                <a:tab pos="4050029" algn="l"/>
                <a:tab pos="4874260" algn="l"/>
                <a:tab pos="5900420" algn="l"/>
                <a:tab pos="6243320" algn="l"/>
                <a:tab pos="7369809" algn="l"/>
              </a:tabLst>
            </a:pP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 b="1" i="1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 b="1" i="1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udforske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nyttige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aspekter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sikkerhed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plejeassistenter</a:t>
            </a:r>
            <a:r>
              <a:rPr dirty="0" sz="18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hjemmehjælpere.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470736"/>
            <a:ext cx="8665845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Omsorgsassistenter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spiller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rolle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yde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støtte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aktiviteter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alder,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sygdom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handicap.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praktiske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plejeopgaver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beskæftiger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administrative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opgaver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953260">
              <a:lnSpc>
                <a:spcPct val="100000"/>
              </a:lnSpc>
              <a:spcBef>
                <a:spcPts val="71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600">
              <a:latin typeface="Carlito"/>
              <a:cs typeface="Carlito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Plejeassistenter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nødt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indarbejde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3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værktøjer</a:t>
            </a:r>
            <a:r>
              <a:rPr dirty="0" sz="1800" spc="3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daglige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strømline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administrative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processer,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forbedre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dokumentationsnøjagtigheden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øge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generelle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effektivitet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leveringen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kvalitetspleje.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131" y="165938"/>
            <a:ext cx="5263515" cy="854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til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at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55">
                <a:solidFill>
                  <a:srgbClr val="379C73"/>
                </a:solidFill>
              </a:rPr>
              <a:t>skabe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og</a:t>
            </a:r>
            <a:endParaRPr sz="270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700" spc="-220">
                <a:solidFill>
                  <a:srgbClr val="379C73"/>
                </a:solidFill>
              </a:rPr>
              <a:t>administrere</a:t>
            </a:r>
            <a:r>
              <a:rPr dirty="0" sz="2700" spc="-10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tekstindhold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6931" y="1977593"/>
            <a:ext cx="5556250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889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1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Office</a:t>
            </a:r>
            <a:r>
              <a:rPr dirty="0" sz="1800" spc="1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værdifuldt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algn="just" marL="889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plejeassistenter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skabe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tekstindhold.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88900" marR="558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effektivt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plejeassistenter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strømline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69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baseline="13888" sz="900" spc="-22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3888" sz="900" spc="592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dministrative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opgaver,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forbedre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kommunikationen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øge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generelle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kvalitet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ydes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 med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behov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131" y="165938"/>
            <a:ext cx="5263515" cy="854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til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at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55">
                <a:solidFill>
                  <a:srgbClr val="379C73"/>
                </a:solidFill>
              </a:rPr>
              <a:t>skabe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og</a:t>
            </a:r>
            <a:endParaRPr sz="270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700" spc="-220">
                <a:solidFill>
                  <a:srgbClr val="379C73"/>
                </a:solidFill>
              </a:rPr>
              <a:t>administrere</a:t>
            </a:r>
            <a:r>
              <a:rPr dirty="0" sz="2700" spc="-10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tekstindhold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2096" y="1376172"/>
            <a:ext cx="2357627" cy="29077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5587" y="4427318"/>
            <a:ext cx="1357312" cy="128753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339977"/>
            <a:ext cx="866648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43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Office</a:t>
            </a:r>
            <a:r>
              <a:rPr dirty="0" sz="1800" spc="4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kontorsoftwarepakke,</a:t>
            </a:r>
            <a:r>
              <a:rPr dirty="0" sz="1800" spc="4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anses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mest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udbredte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slags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både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privat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erhvervsmæssig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brug.</a:t>
            </a:r>
            <a:endParaRPr sz="18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Pakken,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udviklet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Microsoft,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indeholder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tekst-</a:t>
            </a:r>
            <a:r>
              <a:rPr dirty="0" sz="1800" spc="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databehandling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populære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Word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Excel,</a:t>
            </a:r>
            <a:r>
              <a:rPr dirty="0" sz="1800" spc="3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PowerPoint,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Access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Outlook.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3131" y="3535171"/>
            <a:ext cx="866584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Office-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pakken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fås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betaling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versioner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MacOS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pc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mobile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versioner.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Prisen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inkluderede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komponenter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varierer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model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model.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køber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Windows-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operativsystem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computer,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forudinstalleret, får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prøveversion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Office.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131" y="165938"/>
            <a:ext cx="5263515" cy="854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til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at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55">
                <a:solidFill>
                  <a:srgbClr val="379C73"/>
                </a:solidFill>
              </a:rPr>
              <a:t>skabe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og</a:t>
            </a:r>
            <a:endParaRPr sz="270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700" spc="-220">
                <a:solidFill>
                  <a:srgbClr val="379C73"/>
                </a:solidFill>
              </a:rPr>
              <a:t>administrere</a:t>
            </a:r>
            <a:r>
              <a:rPr dirty="0" sz="2700" spc="-10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tekstindhold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165938"/>
            <a:ext cx="5263515" cy="854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til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at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55">
                <a:solidFill>
                  <a:srgbClr val="379C73"/>
                </a:solidFill>
              </a:rPr>
              <a:t>skabe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og</a:t>
            </a:r>
            <a:endParaRPr sz="270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700" spc="-220">
                <a:solidFill>
                  <a:srgbClr val="379C73"/>
                </a:solidFill>
              </a:rPr>
              <a:t>administrere</a:t>
            </a:r>
            <a:r>
              <a:rPr dirty="0" sz="2700" spc="-10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tekstindhold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5707" y="3531108"/>
            <a:ext cx="1219199" cy="12096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5707" y="2046732"/>
            <a:ext cx="1219199" cy="1219200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729206" y="3579876"/>
            <a:ext cx="5050790" cy="1160145"/>
            <a:chOff x="3729206" y="3579876"/>
            <a:chExt cx="5050790" cy="116014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9206" y="3589007"/>
              <a:ext cx="5041424" cy="114148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772662" y="3621786"/>
              <a:ext cx="4950460" cy="1041400"/>
            </a:xfrm>
            <a:custGeom>
              <a:avLst/>
              <a:gdLst/>
              <a:ahLst/>
              <a:cxnLst/>
              <a:rect l="l" t="t" r="r" b="b"/>
              <a:pathLst>
                <a:path w="4950459" h="1041400">
                  <a:moveTo>
                    <a:pt x="4949952" y="0"/>
                  </a:moveTo>
                  <a:lnTo>
                    <a:pt x="520446" y="0"/>
                  </a:lnTo>
                  <a:lnTo>
                    <a:pt x="0" y="520445"/>
                  </a:lnTo>
                  <a:lnTo>
                    <a:pt x="520446" y="1040891"/>
                  </a:lnTo>
                  <a:lnTo>
                    <a:pt x="4949952" y="1040891"/>
                  </a:lnTo>
                  <a:lnTo>
                    <a:pt x="494995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772662" y="3621786"/>
              <a:ext cx="4950460" cy="1041400"/>
            </a:xfrm>
            <a:custGeom>
              <a:avLst/>
              <a:gdLst/>
              <a:ahLst/>
              <a:cxnLst/>
              <a:rect l="l" t="t" r="r" b="b"/>
              <a:pathLst>
                <a:path w="4950459" h="1041400">
                  <a:moveTo>
                    <a:pt x="4949952" y="1040891"/>
                  </a:moveTo>
                  <a:lnTo>
                    <a:pt x="520446" y="1040891"/>
                  </a:lnTo>
                  <a:lnTo>
                    <a:pt x="0" y="520445"/>
                  </a:lnTo>
                  <a:lnTo>
                    <a:pt x="520446" y="0"/>
                  </a:lnTo>
                  <a:lnTo>
                    <a:pt x="4949952" y="0"/>
                  </a:lnTo>
                  <a:lnTo>
                    <a:pt x="4949952" y="104089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1064" y="3579876"/>
              <a:ext cx="4838699" cy="1159751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3742916" y="2112264"/>
            <a:ext cx="5022215" cy="1130935"/>
            <a:chOff x="3742916" y="2112264"/>
            <a:chExt cx="5022215" cy="1130935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2916" y="2121383"/>
              <a:ext cx="5012477" cy="111256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1900" y="2136648"/>
              <a:ext cx="4949952" cy="1040891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771900" y="2136648"/>
              <a:ext cx="4950460" cy="1041400"/>
            </a:xfrm>
            <a:custGeom>
              <a:avLst/>
              <a:gdLst/>
              <a:ahLst/>
              <a:cxnLst/>
              <a:rect l="l" t="t" r="r" b="b"/>
              <a:pathLst>
                <a:path w="4950459" h="1041400">
                  <a:moveTo>
                    <a:pt x="4949952" y="1040891"/>
                  </a:moveTo>
                  <a:lnTo>
                    <a:pt x="520446" y="1040891"/>
                  </a:lnTo>
                  <a:lnTo>
                    <a:pt x="0" y="520445"/>
                  </a:lnTo>
                  <a:lnTo>
                    <a:pt x="520446" y="0"/>
                  </a:lnTo>
                  <a:lnTo>
                    <a:pt x="4949952" y="0"/>
                  </a:lnTo>
                  <a:lnTo>
                    <a:pt x="4949952" y="1040891"/>
                  </a:lnTo>
                  <a:close/>
                </a:path>
              </a:pathLst>
            </a:custGeom>
            <a:ln w="9525">
              <a:solidFill>
                <a:srgbClr val="497C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54780" y="2112264"/>
              <a:ext cx="4809744" cy="113080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2024" y="2136648"/>
              <a:ext cx="4719828" cy="1040891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260" y="2872739"/>
            <a:ext cx="1744980" cy="976884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4002785" y="3621785"/>
            <a:ext cx="4719955" cy="1041400"/>
          </a:xfrm>
          <a:prstGeom prst="rect">
            <a:avLst/>
          </a:prstGeom>
          <a:solidFill>
            <a:srgbClr val="9BBA58"/>
          </a:solidFill>
          <a:ln w="38100">
            <a:solidFill>
              <a:srgbClr val="FFFFFF"/>
            </a:solidFill>
          </a:ln>
        </p:spPr>
        <p:txBody>
          <a:bodyPr wrap="square" lIns="0" tIns="1130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90"/>
              </a:spcBef>
            </a:pPr>
            <a:endParaRPr sz="1800">
              <a:latin typeface="Times New Roman"/>
              <a:cs typeface="Times New Roman"/>
            </a:endParaRPr>
          </a:p>
          <a:p>
            <a:pPr marL="527685">
              <a:lnSpc>
                <a:spcPct val="100000"/>
              </a:lnSpc>
            </a:pP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Microsoft</a:t>
            </a:r>
            <a:r>
              <a:rPr dirty="0" u="sng" sz="1800" spc="-7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dirty="0" u="sng" sz="1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Excel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002023" y="2136648"/>
            <a:ext cx="4719955" cy="1041400"/>
          </a:xfrm>
          <a:prstGeom prst="rect">
            <a:avLst/>
          </a:prstGeom>
          <a:ln w="9525">
            <a:solidFill>
              <a:srgbClr val="497CB9"/>
            </a:solidFill>
          </a:ln>
        </p:spPr>
        <p:txBody>
          <a:bodyPr wrap="square" lIns="0" tIns="1130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90"/>
              </a:spcBef>
            </a:pPr>
            <a:endParaRPr sz="1800">
              <a:latin typeface="Times New Roman"/>
              <a:cs typeface="Times New Roman"/>
            </a:endParaRPr>
          </a:p>
          <a:p>
            <a:pPr marL="528320">
              <a:lnSpc>
                <a:spcPct val="100000"/>
              </a:lnSpc>
            </a:pP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Microsoft</a:t>
            </a:r>
            <a:r>
              <a:rPr dirty="0" u="sng" sz="1800" spc="-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 </a:t>
            </a:r>
            <a:r>
              <a:rPr dirty="0" u="sng" sz="1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Word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58851" y="1347978"/>
            <a:ext cx="84175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vigtigste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indholdsskabelse: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234821"/>
            <a:ext cx="8665845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Word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oprettelse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tekstindhold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datahåndtering: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rapporter: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formatere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plejeplaner, statusrapporter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hændelsesdokumentation.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skabeloner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strømline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oprettelsen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standarddokumenter.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Indsæt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tabeller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organisering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information,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medicinskemaer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rutiner.</a:t>
            </a:r>
            <a:endParaRPr sz="1800">
              <a:latin typeface="Arial"/>
              <a:cs typeface="Arial"/>
            </a:endParaRPr>
          </a:p>
          <a:p>
            <a:pPr marL="1953260">
              <a:lnSpc>
                <a:spcPct val="100000"/>
              </a:lnSpc>
              <a:spcBef>
                <a:spcPts val="409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Kommunikation: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Udarbejde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breve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mails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sundhedspersonale,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beboere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familier.</a:t>
            </a:r>
            <a:endParaRPr sz="1800">
              <a:latin typeface="Arial"/>
              <a:cs typeface="Arial"/>
            </a:endParaRPr>
          </a:p>
          <a:p>
            <a:pPr marL="304800" marR="6350" indent="-29273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review-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funktionerne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fælles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redigering,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præcist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velreviewet indhold.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131" y="165938"/>
            <a:ext cx="5263515" cy="854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til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at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55">
                <a:solidFill>
                  <a:srgbClr val="379C73"/>
                </a:solidFill>
              </a:rPr>
              <a:t>skabe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og</a:t>
            </a:r>
            <a:endParaRPr sz="270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700" spc="-220">
                <a:solidFill>
                  <a:srgbClr val="379C73"/>
                </a:solidFill>
              </a:rPr>
              <a:t>administrere</a:t>
            </a:r>
            <a:r>
              <a:rPr dirty="0" sz="2700" spc="-10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tekstindhold</a:t>
            </a:r>
            <a:endParaRPr sz="270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156208"/>
            <a:ext cx="8667115" cy="392811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Excel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oprettelse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tekstindhold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datahåndtering: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Datahåndtering:</a:t>
            </a:r>
            <a:endParaRPr sz="1800">
              <a:latin typeface="Arial"/>
              <a:cs typeface="Arial"/>
            </a:endParaRPr>
          </a:p>
          <a:p>
            <a:pPr marL="304800" marR="6985" indent="-292735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  <a:tab pos="1780539" algn="l"/>
                <a:tab pos="2188845" algn="l"/>
                <a:tab pos="3282950" algn="l"/>
                <a:tab pos="3882390" algn="l"/>
                <a:tab pos="5955030" algn="l"/>
                <a:tab pos="7023734" algn="l"/>
                <a:tab pos="839851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Vedligeholde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database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patientoplysninger,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sygehistorie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præferencer.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Hold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medicinskemaer,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aftaler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detaljer.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Budgettering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økonomi: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administrere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budgetter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beboere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opfølgning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udgifter.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beregninger.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Opgavelister: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Generer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to-do-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lister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 opgaver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påmindelser.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Anvend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filtre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sorteringsmuligheder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organisere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baseret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prioritet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hurtighed.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131" y="165938"/>
            <a:ext cx="5263515" cy="854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til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at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55">
                <a:solidFill>
                  <a:srgbClr val="379C73"/>
                </a:solidFill>
              </a:rPr>
              <a:t>skabe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og</a:t>
            </a:r>
            <a:endParaRPr sz="270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700" spc="-220">
                <a:solidFill>
                  <a:srgbClr val="379C73"/>
                </a:solidFill>
              </a:rPr>
              <a:t>administrere</a:t>
            </a:r>
            <a:r>
              <a:rPr dirty="0" sz="2700" spc="-10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tekstindhold</a:t>
            </a:r>
            <a:endParaRPr sz="270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03</a:t>
            </a:r>
            <a:r>
              <a:rPr dirty="0" spc="-145"/>
              <a:t> </a:t>
            </a:r>
            <a:r>
              <a:rPr dirty="0" spc="-225"/>
              <a:t>Microsoft</a:t>
            </a:r>
            <a:r>
              <a:rPr dirty="0" spc="-120"/>
              <a:t> </a:t>
            </a:r>
            <a:r>
              <a:rPr dirty="0" spc="-20"/>
              <a:t>Word:</a:t>
            </a:r>
            <a:r>
              <a:rPr dirty="0" spc="-120"/>
              <a:t> </a:t>
            </a:r>
            <a:r>
              <a:rPr dirty="0" spc="-215"/>
              <a:t>det</a:t>
            </a:r>
            <a:r>
              <a:rPr dirty="0" spc="-135"/>
              <a:t> </a:t>
            </a:r>
            <a:r>
              <a:rPr dirty="0" spc="-275"/>
              <a:t>grundlæggende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40054" y="2152853"/>
            <a:ext cx="522922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48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48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Microsoft </a:t>
            </a:r>
            <a:r>
              <a:rPr dirty="0" sz="4800" spc="-5" b="1">
                <a:solidFill>
                  <a:srgbClr val="3E3E3E"/>
                </a:solidFill>
                <a:latin typeface="Arial"/>
                <a:cs typeface="Arial"/>
              </a:rPr>
              <a:t>Wor</a:t>
            </a:r>
            <a:r>
              <a:rPr dirty="0" sz="4800" spc="-565" b="1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dirty="0" baseline="152777" sz="900" spc="-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52777" sz="900" spc="16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4800" spc="-50" b="1">
                <a:solidFill>
                  <a:srgbClr val="3E3E3E"/>
                </a:solidFill>
                <a:latin typeface="Arial"/>
                <a:cs typeface="Arial"/>
              </a:rPr>
              <a:t>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03</a:t>
            </a:r>
            <a:r>
              <a:rPr dirty="0" spc="-145"/>
              <a:t> </a:t>
            </a:r>
            <a:r>
              <a:rPr dirty="0" spc="-225"/>
              <a:t>Microsoft</a:t>
            </a:r>
            <a:r>
              <a:rPr dirty="0" spc="-120"/>
              <a:t> </a:t>
            </a:r>
            <a:r>
              <a:rPr dirty="0" spc="-20"/>
              <a:t>Word:</a:t>
            </a:r>
            <a:r>
              <a:rPr dirty="0" spc="-120"/>
              <a:t> </a:t>
            </a:r>
            <a:r>
              <a:rPr dirty="0" spc="-215"/>
              <a:t>det</a:t>
            </a:r>
            <a:r>
              <a:rPr dirty="0" spc="-135"/>
              <a:t> </a:t>
            </a:r>
            <a:r>
              <a:rPr dirty="0" spc="-275"/>
              <a:t>grundlæggende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60502" y="1211960"/>
            <a:ext cx="534543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01600" marR="5270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Word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tekstbehandlingsprogram,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1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redigere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tekster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adskiller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teksteditor,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fordi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tillader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kompleks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formatering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(fed,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kursiv,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understreget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tekst),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tegn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forskellige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størrelser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skrifttyper.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101600" marR="53975">
              <a:lnSpc>
                <a:spcPct val="100000"/>
              </a:lnSpc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9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Wor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800" spc="9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4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55555" sz="900" spc="-359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55555" sz="900" spc="44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1800" spc="9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1800" spc="9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Microsoft-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pr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kt</a:t>
            </a:r>
            <a:r>
              <a:rPr dirty="0" sz="1800" spc="9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1800" spc="9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er 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æ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kket</a:t>
            </a:r>
            <a:r>
              <a:rPr dirty="0" sz="1800" spc="6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</a:t>
            </a:r>
            <a:r>
              <a:rPr dirty="0" sz="1800" spc="7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copyright,</a:t>
            </a:r>
            <a:r>
              <a:rPr dirty="0" sz="1800" spc="7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1800" spc="7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distribueres</a:t>
            </a:r>
            <a:r>
              <a:rPr dirty="0" sz="1800" spc="7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6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mm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rc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</a:t>
            </a:r>
            <a:r>
              <a:rPr dirty="0" sz="1800" spc="8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s;</a:t>
            </a:r>
            <a:r>
              <a:rPr dirty="0" sz="1800" spc="81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1800" spc="81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1800" spc="8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800" spc="8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1800" spc="8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</a:t>
            </a:r>
            <a:r>
              <a:rPr dirty="0" sz="1800" spc="81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cr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ft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Office-p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kke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me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personlig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produktivitetssoftware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fås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ti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 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Windows-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MacOS-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operativsystemer.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980176" y="1133855"/>
            <a:ext cx="2994660" cy="3881754"/>
            <a:chOff x="5980176" y="1133855"/>
            <a:chExt cx="2994660" cy="3881754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60" y="4483608"/>
              <a:ext cx="531876" cy="53187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0176" y="1133855"/>
              <a:ext cx="2462783" cy="12875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325">
                <a:solidFill>
                  <a:srgbClr val="379C73"/>
                </a:solidFill>
              </a:rPr>
              <a:t>03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Microsoft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">
                <a:solidFill>
                  <a:srgbClr val="379C73"/>
                </a:solidFill>
              </a:rPr>
              <a:t>Word: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det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grundlæggende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37768" y="864488"/>
            <a:ext cx="3935095" cy="614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følgende formål: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7768" y="1820909"/>
            <a:ext cx="4152900" cy="29622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05435" marR="156845" indent="-293370">
              <a:lnSpc>
                <a:spcPct val="107000"/>
              </a:lnSpc>
              <a:spcBef>
                <a:spcPts val="11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Oprettelse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grafik,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billeder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diagrammer.</a:t>
            </a:r>
            <a:endParaRPr sz="1800">
              <a:latin typeface="Arial"/>
              <a:cs typeface="Arial"/>
            </a:endParaRPr>
          </a:p>
          <a:p>
            <a:pPr marL="305435" marR="17145" indent="-293370">
              <a:lnSpc>
                <a:spcPct val="107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Oprettelse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breve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brevhoveder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forretningsmæssige formål.</a:t>
            </a:r>
            <a:endParaRPr sz="18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155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Design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curricula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vitae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eller</a:t>
            </a:r>
            <a:endParaRPr sz="1800">
              <a:latin typeface="Arial"/>
              <a:cs typeface="Arial"/>
            </a:endParaRPr>
          </a:p>
          <a:p>
            <a:pPr marL="305435">
              <a:lnSpc>
                <a:spcPct val="100000"/>
              </a:lnSpc>
              <a:spcBef>
                <a:spcPts val="14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invitationskort.</a:t>
            </a:r>
            <a:endParaRPr sz="1800">
              <a:latin typeface="Arial"/>
              <a:cs typeface="Arial"/>
            </a:endParaRPr>
          </a:p>
          <a:p>
            <a:pPr marL="305435" marR="5080" indent="-293370">
              <a:lnSpc>
                <a:spcPct val="106700"/>
              </a:lnSpc>
              <a:spcBef>
                <a:spcPts val="1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Gemme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genbruge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forudbygget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formateret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indhold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forsider.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444" y="928116"/>
            <a:ext cx="3848100" cy="256489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581647" y="3574796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125">
                <a:solidFill>
                  <a:srgbClr val="379C73"/>
                </a:solidFill>
              </a:rPr>
              <a:t>Opret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dokument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">
                <a:solidFill>
                  <a:srgbClr val="379C73"/>
                </a:solidFill>
              </a:rPr>
              <a:t>Word</a:t>
            </a:r>
            <a:endParaRPr sz="2700"/>
          </a:p>
        </p:txBody>
      </p:sp>
      <p:grpSp>
        <p:nvGrpSpPr>
          <p:cNvPr id="4" name="object 4" descr=""/>
          <p:cNvGrpSpPr/>
          <p:nvPr/>
        </p:nvGrpSpPr>
        <p:grpSpPr>
          <a:xfrm>
            <a:off x="549783" y="837819"/>
            <a:ext cx="6356350" cy="3751579"/>
            <a:chOff x="549783" y="837819"/>
            <a:chExt cx="6356350" cy="3751579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308" y="847344"/>
              <a:ext cx="6336792" cy="373227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54545" y="842581"/>
              <a:ext cx="6346825" cy="3742054"/>
            </a:xfrm>
            <a:custGeom>
              <a:avLst/>
              <a:gdLst/>
              <a:ahLst/>
              <a:cxnLst/>
              <a:rect l="l" t="t" r="r" b="b"/>
              <a:pathLst>
                <a:path w="6346825" h="3742054">
                  <a:moveTo>
                    <a:pt x="0" y="3741801"/>
                  </a:moveTo>
                  <a:lnTo>
                    <a:pt x="6346317" y="3741801"/>
                  </a:lnTo>
                  <a:lnTo>
                    <a:pt x="6346317" y="0"/>
                  </a:lnTo>
                  <a:lnTo>
                    <a:pt x="0" y="0"/>
                  </a:lnTo>
                  <a:lnTo>
                    <a:pt x="0" y="37418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178167" y="851408"/>
            <a:ext cx="1484630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skærmbilledet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båndet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(A)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kernen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brugerfladen.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godt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overblik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over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alle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indstillingsm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uligheder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programmet.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231138"/>
            <a:ext cx="499364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765" indent="-254000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278765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PROBLEMLØSNING: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585858"/>
              </a:buClr>
              <a:buFont typeface="Arial"/>
              <a:buAutoNum type="arabicPeriod" startAt="5"/>
            </a:pP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Løsning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tekniske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behov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teknologiske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løsninger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Kreativ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Identificering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kompetencegab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Nøglekomponenter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digital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kompetence</a:t>
            </a:r>
            <a:endParaRPr sz="2700"/>
          </a:p>
        </p:txBody>
      </p:sp>
      <p:sp>
        <p:nvSpPr>
          <p:cNvPr id="5" name="object 5" descr=""/>
          <p:cNvSpPr txBox="1"/>
          <p:nvPr/>
        </p:nvSpPr>
        <p:spPr>
          <a:xfrm>
            <a:off x="559714" y="3778707"/>
            <a:ext cx="765111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7220" algn="l"/>
                <a:tab pos="1068705" algn="l"/>
                <a:tab pos="2205990" algn="l"/>
                <a:tab pos="3023870" algn="l"/>
                <a:tab pos="3958590" algn="l"/>
                <a:tab pos="5097145" algn="l"/>
                <a:tab pos="5548630" algn="l"/>
                <a:tab pos="7371080" algn="l"/>
              </a:tabLst>
            </a:pP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udforske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nyttige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aspekter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problemløsning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plejeassistenter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hjemmehjælpere,</a:t>
            </a:r>
            <a:r>
              <a:rPr dirty="0" sz="18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spc="-5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1,</a:t>
            </a:r>
            <a:r>
              <a:rPr dirty="0" sz="1800" spc="-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4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125">
                <a:solidFill>
                  <a:srgbClr val="379C73"/>
                </a:solidFill>
              </a:rPr>
              <a:t>Opret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dokument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">
                <a:solidFill>
                  <a:srgbClr val="379C73"/>
                </a:solidFill>
              </a:rPr>
              <a:t>Word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1195" y="906780"/>
            <a:ext cx="5664708" cy="327964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891921"/>
            <a:ext cx="7783830" cy="3684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6053455">
              <a:lnSpc>
                <a:spcPct val="107000"/>
              </a:lnSpc>
              <a:spcBef>
                <a:spcPts val="105"/>
              </a:spcBef>
              <a:tabLst>
                <a:tab pos="692150" algn="l"/>
                <a:tab pos="962025" algn="l"/>
                <a:tab pos="1147445" algn="l"/>
                <a:tab pos="167068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Desuden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se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forskellige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faner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	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(B)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skærmbilledet ovenfor.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Disse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indeholder forskellige funktionsgrupper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(C)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	</a:t>
            </a:r>
            <a:r>
              <a:rPr dirty="0" sz="1800" spc="-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nogle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indstillinger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arbejdsområdet (D)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indhold,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billeder.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125">
                <a:solidFill>
                  <a:srgbClr val="379C73"/>
                </a:solidFill>
              </a:rPr>
              <a:t>Opret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dokument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">
                <a:solidFill>
                  <a:srgbClr val="379C73"/>
                </a:solidFill>
              </a:rPr>
              <a:t>Word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47522" y="2496183"/>
            <a:ext cx="8116570" cy="189992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"Start"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åben.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56285" algn="l"/>
                <a:tab pos="1156970" algn="l"/>
                <a:tab pos="1977389" algn="l"/>
                <a:tab pos="2225675" algn="l"/>
                <a:tab pos="4377690" algn="l"/>
                <a:tab pos="6381750" algn="l"/>
                <a:tab pos="784987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opdelt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funktionsgrupperne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"Udklipsholder"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"Skrifttype"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"Stilarter"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07000"/>
              </a:lnSpc>
              <a:spcBef>
                <a:spcPts val="3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fanen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"Filer"</a:t>
            </a:r>
            <a:r>
              <a:rPr dirty="0" sz="1800" spc="2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indsætte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eksisterende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filer.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Brugergrænsefladen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struktureret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samme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Office-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adskiller sig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funktionerne.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823" y="1098803"/>
            <a:ext cx="8144256" cy="111252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VIDEOINDHOLD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543427" y="4080459"/>
            <a:ext cx="21291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Opret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00529" y="1368933"/>
            <a:ext cx="574167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73555" marR="30480" indent="-1736089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opretter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ved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87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1165" y="4483608"/>
            <a:ext cx="8794115" cy="532130"/>
            <a:chOff x="181165" y="4483608"/>
            <a:chExt cx="8794115" cy="532130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59" y="4483608"/>
              <a:ext cx="531876" cy="53187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302971" y="4680305"/>
            <a:ext cx="81337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Opret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dokument,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Support,</a:t>
            </a:r>
            <a:r>
              <a:rPr dirty="0" sz="9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https://support.microsoft.com/en-us/office/create-a-document-28508ada-9a3c-4333-a17b-cb29723eb64c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4" name="object 14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6455" y="2010155"/>
            <a:ext cx="3479292" cy="1956816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65">
                <a:solidFill>
                  <a:srgbClr val="379C73"/>
                </a:solidFill>
              </a:rPr>
              <a:t>Øvelse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47522" y="1261998"/>
            <a:ext cx="7100570" cy="32848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Word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Tomt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 Word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allerede 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åben,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Filer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Ny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Tomt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opretter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skabelon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 Word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allerede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Fil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Ny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Dobbeltklik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skabelon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17" y="372088"/>
            <a:ext cx="1523964" cy="13238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4533898"/>
            <a:ext cx="531876" cy="52772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91589" y="1405254"/>
            <a:ext cx="556768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49780" marR="30480" indent="-2012314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tilføjer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redigerer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følgende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26455" sz="1575" spc="-7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6455" sz="1575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81165" y="4483608"/>
            <a:ext cx="8794115" cy="532130"/>
            <a:chOff x="181165" y="4483608"/>
            <a:chExt cx="8794115" cy="532130"/>
          </a:xfrm>
        </p:grpSpPr>
        <p:sp>
          <p:nvSpPr>
            <p:cNvPr id="10" name="object 10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59" y="4483608"/>
              <a:ext cx="531876" cy="531876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74098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52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Tilføj</a:t>
            </a:r>
            <a:r>
              <a:rPr dirty="0" sz="9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rediger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tekst,</a:t>
            </a:r>
            <a:r>
              <a:rPr dirty="0" sz="9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Support,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https://support.microsoft.com/en-us/office/add-and-edit-text-ed1e3147-a846-41ca-8087- 49e324cb50bd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3" name="object 13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9900" y="2258567"/>
            <a:ext cx="3048000" cy="171450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3455034" y="4181043"/>
            <a:ext cx="2158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Tilføj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rediger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65">
                <a:solidFill>
                  <a:srgbClr val="379C73"/>
                </a:solidFill>
              </a:rPr>
              <a:t>Øvelse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47522" y="1594230"/>
            <a:ext cx="4725670" cy="1626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Tilføj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Placer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markøren,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tilføje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teksten.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Begynd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skrive.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17" y="372088"/>
            <a:ext cx="1523964" cy="13238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7522" y="1261998"/>
            <a:ext cx="5689600" cy="2621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Udskift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erstatte.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  <a:buFont typeface="Arial"/>
              <a:buAutoNum type="arabicPeriod"/>
            </a:pPr>
            <a:endParaRPr sz="1800">
              <a:latin typeface="Arial"/>
              <a:cs typeface="Arial"/>
            </a:endParaRPr>
          </a:p>
          <a:p>
            <a:pPr lvl="1"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Dobbeltklik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 ord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det.</a:t>
            </a:r>
            <a:endParaRPr sz="1800">
              <a:latin typeface="Arial"/>
              <a:cs typeface="Arial"/>
            </a:endParaRPr>
          </a:p>
          <a:p>
            <a:pPr lvl="1" marL="304800" indent="-292100">
              <a:lnSpc>
                <a:spcPct val="100000"/>
              </a:lnSpc>
              <a:spcBef>
                <a:spcPts val="45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linje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venstre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2.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Begynd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skrive.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Træning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17" y="372088"/>
            <a:ext cx="1523964" cy="13238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7522" y="1261998"/>
            <a:ext cx="8004809" cy="2214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Formater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formatere.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800">
              <a:latin typeface="Arial"/>
              <a:cs typeface="Arial"/>
            </a:endParaRPr>
          </a:p>
          <a:p>
            <a:pPr algn="just" marL="381000" marR="5080" indent="-368935">
              <a:lnSpc>
                <a:spcPct val="107300"/>
              </a:lnSpc>
              <a:spcBef>
                <a:spcPts val="5"/>
              </a:spcBef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175"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pop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værktøjslinjen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fanen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Hjem</a:t>
            </a:r>
            <a:r>
              <a:rPr dirty="0" sz="1800" spc="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ændre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skrifttype,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skriftstørrelse,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skriftfarve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teksten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fed,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kursiv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understreget.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8651" y="3444240"/>
            <a:ext cx="3951732" cy="11445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Træning</a:t>
            </a:r>
            <a:endParaRPr sz="2700"/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17" y="372088"/>
            <a:ext cx="1523964" cy="132389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7522" y="1261998"/>
            <a:ext cx="5434330" cy="9632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Formatering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kopier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formatering,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kopiere.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47522" y="2899901"/>
            <a:ext cx="8004175" cy="61531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Format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Painter-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ikonet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Format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Painter,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derefter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tekst,</a:t>
            </a:r>
            <a:endParaRPr sz="18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spcBef>
                <a:spcPts val="1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kopiere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formateringen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til.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3087" y="2598420"/>
            <a:ext cx="323765" cy="30327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Træning</a:t>
            </a:r>
            <a:endParaRPr sz="2700"/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17" y="372088"/>
            <a:ext cx="1523964" cy="132389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INDHOLD</a:t>
            </a:r>
          </a:p>
        </p:txBody>
      </p:sp>
      <p:pic>
        <p:nvPicPr>
          <p:cNvPr id="7" name="object 7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93864" y="2156460"/>
            <a:ext cx="1621535" cy="166420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802129" y="1376934"/>
            <a:ext cx="5539105" cy="1590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50165" marR="431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ændrer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dokumentlayout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se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endParaRPr sz="1600">
              <a:latin typeface="Arial"/>
              <a:cs typeface="Arial"/>
            </a:endParaRPr>
          </a:p>
          <a:p>
            <a:pPr algn="ctr" marL="1905">
              <a:lnSpc>
                <a:spcPts val="2035"/>
              </a:lnSpc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"Skift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dokumentlayout"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700">
              <a:latin typeface="Arial"/>
              <a:cs typeface="Arial"/>
            </a:endParaRPr>
          </a:p>
          <a:p>
            <a:pPr algn="ctr" marR="26670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Klik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her</a:t>
            </a:r>
            <a:r>
              <a:rPr dirty="0" u="sng" sz="20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u="none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u="none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u="none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 spc="-1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5928" y="4483608"/>
            <a:ext cx="8789035" cy="532130"/>
            <a:chOff x="185928" y="4483608"/>
            <a:chExt cx="8789035" cy="532130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42959" y="4483608"/>
              <a:ext cx="531876" cy="53187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300532" y="4712309"/>
            <a:ext cx="781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82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Skift</a:t>
            </a:r>
            <a:r>
              <a:rPr dirty="0" sz="9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dokumentlayout,</a:t>
            </a:r>
            <a:r>
              <a:rPr dirty="0" sz="9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Support,</a:t>
            </a:r>
            <a:r>
              <a:rPr dirty="0" sz="9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https://support.microsoft.com/en-au/office/change-document-layout-d8eae84b-756b-4e7d-8b3d- 7fbcb41e50cc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73760" y="1658873"/>
            <a:ext cx="834644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FORBEDRET</a:t>
            </a:r>
            <a:r>
              <a:rPr dirty="0" sz="18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KOMMUNIKATION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SAMARBEJDE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kommunikere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samarbejde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effektivt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e-mail,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instant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messaging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videoopkald.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ØGET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PRODUKTIVITET OG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EFFEKTIVITET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øge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produktiviteten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strømline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opgaverne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udnytte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software,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reducerer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tid,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manuelle processer.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118109"/>
            <a:ext cx="7303134" cy="12604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45">
                <a:solidFill>
                  <a:srgbClr val="379C73"/>
                </a:solidFill>
              </a:rPr>
              <a:t>Hvorfor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færdigheder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65">
                <a:solidFill>
                  <a:srgbClr val="379C73"/>
                </a:solidFill>
              </a:rPr>
              <a:t>afgørende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">
                <a:solidFill>
                  <a:srgbClr val="379C73"/>
                </a:solidFill>
              </a:rPr>
              <a:t>for</a:t>
            </a:r>
            <a:endParaRPr sz="2700"/>
          </a:p>
          <a:p>
            <a:pPr marL="12700" marR="4638040">
              <a:lnSpc>
                <a:spcPts val="3200"/>
              </a:lnSpc>
              <a:spcBef>
                <a:spcPts val="175"/>
              </a:spcBef>
            </a:pPr>
            <a:r>
              <a:rPr dirty="0" sz="2700" spc="-55">
                <a:solidFill>
                  <a:srgbClr val="379C73"/>
                </a:solidFill>
              </a:rPr>
              <a:t>pleje </a:t>
            </a:r>
            <a:r>
              <a:rPr dirty="0" sz="2700" spc="-280">
                <a:solidFill>
                  <a:srgbClr val="379C73"/>
                </a:solidFill>
              </a:rPr>
              <a:t>Professionelle?/1</a:t>
            </a:r>
            <a:endParaRPr sz="270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6316" y="1098355"/>
            <a:ext cx="8232775" cy="396875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Margener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455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Layout &gt;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Margener.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445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marginer,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ønsker,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Brugerdefinerede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marginer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definere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egne.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Sideorientering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455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ændre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retning,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Layout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Retning.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445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Portræt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Landskab.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Linjeafstand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Home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Paragraph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Options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Spacing.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445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afstand,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ønsker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65">
                <a:solidFill>
                  <a:srgbClr val="379C73"/>
                </a:solidFill>
              </a:rPr>
              <a:t>Øvelse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17" y="372088"/>
            <a:ext cx="1523964" cy="13238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310">
                <a:solidFill>
                  <a:srgbClr val="379C73"/>
                </a:solidFill>
              </a:rPr>
              <a:t>Indsæt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tabeller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billeder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92632" y="1060450"/>
            <a:ext cx="8003540" cy="3496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Indsæt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billede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struktur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visuelt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præg.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Indsæt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1380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Indsæt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Tabel.</a:t>
            </a:r>
            <a:endParaRPr sz="1800">
              <a:latin typeface="Arial"/>
              <a:cs typeface="Arial"/>
            </a:endParaRPr>
          </a:p>
          <a:p>
            <a:pPr marL="201930" indent="-193675">
              <a:lnSpc>
                <a:spcPct val="100000"/>
              </a:lnSpc>
              <a:spcBef>
                <a:spcPts val="1380"/>
              </a:spcBef>
              <a:buClr>
                <a:srgbClr val="000000"/>
              </a:buClr>
              <a:buSzPct val="94444"/>
              <a:buAutoNum type="arabicPeriod"/>
              <a:tabLst>
                <a:tab pos="20193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Markér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antal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kolonner 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derefter.</a:t>
            </a:r>
            <a:endParaRPr sz="1800">
              <a:latin typeface="Arial"/>
              <a:cs typeface="Arial"/>
            </a:endParaRPr>
          </a:p>
          <a:p>
            <a:pPr marL="127000" marR="5080" indent="-118110">
              <a:lnSpc>
                <a:spcPct val="150000"/>
              </a:lnSpc>
              <a:spcBef>
                <a:spcPts val="305"/>
              </a:spcBef>
              <a:buClr>
                <a:srgbClr val="000000"/>
              </a:buClr>
              <a:buSzPct val="94444"/>
              <a:buAutoNum type="arabicPeriod"/>
              <a:tabLst>
                <a:tab pos="127000" algn="l"/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større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tabel,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Indsæt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Indsæt tabel.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1380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antal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ønsker.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50875" y="1050416"/>
            <a:ext cx="8439785" cy="3219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65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Gem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mister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hårde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udskriv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derefter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andre.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18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  <a:tabLst>
                <a:tab pos="583565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kopi.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  <a:tabLst>
                <a:tab pos="583565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dialogboksen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placering (f.eks.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skrivebord).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  <a:tabLst>
                <a:tab pos="583565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Opdater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filtype,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vil,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knappen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dialogboksen</a:t>
            </a:r>
            <a:endParaRPr sz="18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865"/>
              </a:spcBef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Gem.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1813" rIns="0" bIns="0" rtlCol="0" vert="horz">
            <a:spAutoFit/>
          </a:bodyPr>
          <a:lstStyle/>
          <a:p>
            <a:pPr marL="116205">
              <a:lnSpc>
                <a:spcPct val="100000"/>
              </a:lnSpc>
              <a:spcBef>
                <a:spcPts val="100"/>
              </a:spcBef>
            </a:pPr>
            <a:r>
              <a:rPr dirty="0" sz="2700" spc="-180">
                <a:solidFill>
                  <a:srgbClr val="379C73"/>
                </a:solidFill>
              </a:rPr>
              <a:t>Gem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54">
                <a:solidFill>
                  <a:srgbClr val="379C73"/>
                </a:solidFill>
              </a:rPr>
              <a:t>udskriv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dokument</a:t>
            </a:r>
            <a:endParaRPr sz="270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1386840"/>
            <a:chOff x="0" y="0"/>
            <a:chExt cx="9144000" cy="1386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9144000" cy="1386840"/>
            </a:xfrm>
            <a:custGeom>
              <a:avLst/>
              <a:gdLst/>
              <a:ahLst/>
              <a:cxnLst/>
              <a:rect l="l" t="t" r="r" b="b"/>
              <a:pathLst>
                <a:path w="9144000" h="1386840">
                  <a:moveTo>
                    <a:pt x="9144000" y="0"/>
                  </a:moveTo>
                  <a:lnTo>
                    <a:pt x="0" y="0"/>
                  </a:lnTo>
                  <a:lnTo>
                    <a:pt x="0" y="1386839"/>
                  </a:lnTo>
                  <a:lnTo>
                    <a:pt x="9144000" y="13868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8046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r>
              <a:rPr dirty="0" sz="2700" spc="-180">
                <a:solidFill>
                  <a:srgbClr val="379C73"/>
                </a:solidFill>
              </a:rPr>
              <a:t>Gem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4">
                <a:solidFill>
                  <a:srgbClr val="379C73"/>
                </a:solidFill>
              </a:rPr>
              <a:t>udskriv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dokument</a:t>
            </a:r>
            <a:endParaRPr sz="2700"/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9516" y="220979"/>
            <a:ext cx="772668" cy="42062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14071" y="1235709"/>
            <a:ext cx="382079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eksempel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dokument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1.Vælg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Filer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Udskriv.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1.Vælg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pilene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tilbage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nederst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siden for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forhåndsvisning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side.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14071" y="3430904"/>
            <a:ext cx="3796029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lille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læse,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zoomskyderen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nederst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forstørre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59" y="2432304"/>
            <a:ext cx="2660904" cy="461772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3610355" y="693419"/>
            <a:ext cx="5203190" cy="4318000"/>
            <a:chOff x="3610355" y="693419"/>
            <a:chExt cx="5203190" cy="431800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0355" y="1351787"/>
              <a:ext cx="3073907" cy="91135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1340" y="693419"/>
              <a:ext cx="1901952" cy="4317492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4322826" y="3439490"/>
            <a:ext cx="2167890" cy="139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3.Vælg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antallet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kopier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andre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indstillinger,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knappen Udskriv.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VIDEOINDHOLD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887982" y="3958234"/>
            <a:ext cx="543814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10665" marR="5080" indent="-14986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gemmer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Word-dokumenter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20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filformater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118105" y="1405254"/>
            <a:ext cx="491045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7465" marR="30480" indent="-190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gemmer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Word-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dokumenter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filformater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1165" y="4483608"/>
            <a:ext cx="8794115" cy="532130"/>
            <a:chOff x="181165" y="4483608"/>
            <a:chExt cx="8794115" cy="532130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59" y="4483608"/>
              <a:ext cx="531876" cy="53187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302971" y="4692192"/>
            <a:ext cx="7679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gemmer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Word-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dokumenter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filformater,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Intelos,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10.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januar,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2023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</a:t>
            </a:r>
            <a:r>
              <a:rPr dirty="0" sz="900" spc="-10">
                <a:latin typeface="Arial"/>
                <a:cs typeface="Arial"/>
                <a:hlinkClick r:id="rId4"/>
              </a:rPr>
              <a:t>/www.youtube.com/live/Dru5Yw-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_ec8?si=VmIqyxoogFx3WKwO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4" name="object 14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8000" y="2089404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130"/>
              <a:t> </a:t>
            </a:r>
            <a:r>
              <a:rPr dirty="0" spc="-225"/>
              <a:t>Microsoft</a:t>
            </a:r>
            <a:r>
              <a:rPr dirty="0" spc="-105"/>
              <a:t> </a:t>
            </a:r>
            <a:r>
              <a:rPr dirty="0" spc="-254"/>
              <a:t>Excel:</a:t>
            </a:r>
            <a:r>
              <a:rPr dirty="0" spc="-125"/>
              <a:t> </a:t>
            </a:r>
            <a:r>
              <a:rPr dirty="0" spc="-215"/>
              <a:t>det</a:t>
            </a:r>
            <a:r>
              <a:rPr dirty="0" spc="-120"/>
              <a:t> </a:t>
            </a:r>
            <a:r>
              <a:rPr dirty="0" spc="-275"/>
              <a:t>grundlæggende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40054" y="2152853"/>
            <a:ext cx="522922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48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48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Microsoft </a:t>
            </a:r>
            <a:r>
              <a:rPr dirty="0" sz="4800" spc="5" b="1">
                <a:solidFill>
                  <a:srgbClr val="3E3E3E"/>
                </a:solidFill>
                <a:latin typeface="Arial"/>
                <a:cs typeface="Arial"/>
              </a:rPr>
              <a:t>Exce</a:t>
            </a:r>
            <a:r>
              <a:rPr dirty="0" sz="4800" spc="-835" b="1">
                <a:solidFill>
                  <a:srgbClr val="3E3E3E"/>
                </a:solidFill>
                <a:latin typeface="Arial"/>
                <a:cs typeface="Arial"/>
              </a:rPr>
              <a:t>l</a:t>
            </a:r>
            <a:r>
              <a:rPr dirty="0" baseline="152777" sz="900" spc="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52777" sz="900" spc="367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4800" spc="-50" b="1">
                <a:solidFill>
                  <a:srgbClr val="3E3E3E"/>
                </a:solidFill>
                <a:latin typeface="Arial"/>
                <a:cs typeface="Arial"/>
              </a:rPr>
              <a:t>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130"/>
              <a:t> </a:t>
            </a:r>
            <a:r>
              <a:rPr dirty="0" spc="-225"/>
              <a:t>Microsoft</a:t>
            </a:r>
            <a:r>
              <a:rPr dirty="0" spc="-105"/>
              <a:t> </a:t>
            </a:r>
            <a:r>
              <a:rPr dirty="0" spc="-254"/>
              <a:t>Excel:</a:t>
            </a:r>
            <a:r>
              <a:rPr dirty="0" spc="-125"/>
              <a:t> </a:t>
            </a:r>
            <a:r>
              <a:rPr dirty="0" spc="-215"/>
              <a:t>det</a:t>
            </a:r>
            <a:r>
              <a:rPr dirty="0" spc="-120"/>
              <a:t> </a:t>
            </a:r>
            <a:r>
              <a:rPr dirty="0" spc="-275"/>
              <a:t>grundlæggende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7211" y="970788"/>
            <a:ext cx="2621280" cy="123139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06247" y="1023620"/>
            <a:ext cx="8674735" cy="37357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316865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Excel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udviklet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administrere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regneark.</a:t>
            </a:r>
            <a:endParaRPr sz="1800">
              <a:latin typeface="Arial"/>
              <a:cs typeface="Arial"/>
            </a:endParaRPr>
          </a:p>
          <a:p>
            <a:pPr marL="63500" marR="349885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Office-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pakken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produktivitetssoftware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Microsoft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MacOS-operativsystemer.</a:t>
            </a:r>
            <a:endParaRPr sz="1800">
              <a:latin typeface="Arial"/>
              <a:cs typeface="Arial"/>
            </a:endParaRPr>
          </a:p>
          <a:p>
            <a:pPr algn="just" marL="63500" marR="55880">
              <a:lnSpc>
                <a:spcPct val="100000"/>
              </a:lnSpc>
              <a:spcBef>
                <a:spcPts val="1664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utroligt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stærkt</a:t>
            </a:r>
            <a:r>
              <a:rPr dirty="0" sz="1800" spc="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værktøj</a:t>
            </a:r>
            <a:r>
              <a:rPr dirty="0" sz="1800" spc="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til</a:t>
            </a:r>
            <a:r>
              <a:rPr dirty="0" sz="1800" spc="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800" spc="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uddrage</a:t>
            </a:r>
            <a:r>
              <a:rPr dirty="0" sz="1800" spc="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mening</a:t>
            </a:r>
            <a:r>
              <a:rPr dirty="0" sz="1800" spc="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af</a:t>
            </a:r>
            <a:r>
              <a:rPr dirty="0" sz="1800" spc="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store</a:t>
            </a:r>
            <a:r>
              <a:rPr dirty="0" sz="1800" spc="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mængder</a:t>
            </a:r>
            <a:r>
              <a:rPr dirty="0" sz="1800" spc="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data.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rigtig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godt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simple</a:t>
            </a:r>
            <a:r>
              <a:rPr dirty="0" sz="1800" spc="3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beregninger</a:t>
            </a:r>
            <a:r>
              <a:rPr dirty="0" sz="1800" spc="3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sporing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næsten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enhver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 for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585858"/>
                </a:solidFill>
                <a:latin typeface="Arial"/>
                <a:cs typeface="Arial"/>
              </a:rPr>
              <a:t>infor</a:t>
            </a:r>
            <a:r>
              <a:rPr dirty="0" baseline="74074" sz="900" spc="-13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74074" sz="900" spc="3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mation</a:t>
            </a:r>
            <a:endParaRPr sz="1800">
              <a:latin typeface="Arial"/>
              <a:cs typeface="Arial"/>
            </a:endParaRPr>
          </a:p>
          <a:p>
            <a:pPr marL="2803525">
              <a:lnSpc>
                <a:spcPts val="220"/>
              </a:lnSpc>
            </a:pPr>
            <a:r>
              <a:rPr dirty="0" sz="700" spc="-5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700">
              <a:latin typeface="Arial"/>
              <a:cs typeface="Arial"/>
            </a:endParaRPr>
          </a:p>
          <a:p>
            <a:pPr algn="just" marL="63500" marR="5334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Nøglen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 at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frigøre alt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 potentiale 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gitteret</a:t>
            </a:r>
            <a:r>
              <a:rPr dirty="0" sz="18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af celler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.</a:t>
            </a:r>
            <a:r>
              <a:rPr dirty="0" sz="1800" spc="1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Celler 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indeholde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tal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tekst</a:t>
            </a:r>
            <a:r>
              <a:rPr dirty="0" sz="1800" spc="2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formler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indtaster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celler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grupperer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rækker</a:t>
            </a:r>
            <a:r>
              <a:rPr dirty="0" sz="1800" spc="2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kolonner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lægge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sammen,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sortere</a:t>
            </a:r>
            <a:r>
              <a:rPr dirty="0" sz="1800" spc="47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filtrere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sætte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tabeller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flotte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diagrammer.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31707" y="4518659"/>
            <a:ext cx="531876" cy="531874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261617"/>
            <a:ext cx="304101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0"/>
              </a:spcBef>
              <a:tabLst>
                <a:tab pos="704215" algn="l"/>
                <a:tab pos="2207260" algn="l"/>
                <a:tab pos="283527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skærmbillede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viser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tomt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Excel-dokument.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546860" algn="l"/>
                <a:tab pos="2052955" algn="l"/>
                <a:tab pos="297688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Dokumentet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opdelt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kolonner</a:t>
            </a:r>
            <a:r>
              <a:rPr dirty="0" sz="18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(A)</a:t>
            </a:r>
            <a:r>
              <a:rPr dirty="0" sz="1800" spc="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rækker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(B)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35306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Kolonnerne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arrangeret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alfabetisk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rækkefølge,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rækkerne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nummereret fortløbende.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06095" algn="l"/>
                <a:tab pos="1926589" algn="l"/>
                <a:tab pos="2370455" algn="l"/>
                <a:tab pos="282575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fremhævede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felt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(C)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position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G1.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131" y="286334"/>
            <a:ext cx="409956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4">
                <a:solidFill>
                  <a:srgbClr val="379C73"/>
                </a:solidFill>
              </a:rPr>
              <a:t>Indtast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data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regneark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667" y="1644395"/>
            <a:ext cx="5050536" cy="259537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7243" y="1375028"/>
            <a:ext cx="624840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programmerne 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oprette: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 former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beregninger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Grafer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diagrammer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tidsplaner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Opgavelister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Formularer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E-mail-lister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Analyse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meget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mere...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757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4">
                <a:solidFill>
                  <a:srgbClr val="379C73"/>
                </a:solidFill>
              </a:rPr>
              <a:t>Indtast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data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regneark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009649"/>
            <a:ext cx="8667115" cy="252603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3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Excel-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kaldes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projektmapper.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2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projektmappe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ark,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typisk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kaldet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regneark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tilføje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ark,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vil,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projektmappe,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nye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projektmapper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holde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dine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adskilt.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File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derefter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New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Blank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projektmappe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Ny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131" y="286334"/>
            <a:ext cx="409956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4">
                <a:solidFill>
                  <a:srgbClr val="379C73"/>
                </a:solidFill>
              </a:rPr>
              <a:t>Indtast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data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regneark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7591" y="2365248"/>
            <a:ext cx="2970933" cy="258440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4533898"/>
            <a:ext cx="531876" cy="5277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7522" y="1651254"/>
            <a:ext cx="834834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PROBLEMFRI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ADGANG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INFORMATION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RESSOURCER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dannelse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information,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analysere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viden,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lettere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træffe beslutninger.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ØGET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TILPASNINGSEVNE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MODSTANDSDYGTIGHED</a:t>
            </a: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dynamiske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teknologiske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landskab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ubesværet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tilpasse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værktøjer,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systemer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processer,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hvilket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fremmer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større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tilpasningsevne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modstandsdygtighed.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101600"/>
            <a:ext cx="7303134" cy="12604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45">
                <a:solidFill>
                  <a:srgbClr val="379C73"/>
                </a:solidFill>
              </a:rPr>
              <a:t>Hvorfor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færdigheder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65">
                <a:solidFill>
                  <a:srgbClr val="379C73"/>
                </a:solidFill>
              </a:rPr>
              <a:t>afgørende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">
                <a:solidFill>
                  <a:srgbClr val="379C73"/>
                </a:solidFill>
              </a:rPr>
              <a:t>for</a:t>
            </a:r>
            <a:endParaRPr sz="2700"/>
          </a:p>
          <a:p>
            <a:pPr marL="12700" marR="4664075">
              <a:lnSpc>
                <a:spcPts val="3210"/>
              </a:lnSpc>
              <a:spcBef>
                <a:spcPts val="160"/>
              </a:spcBef>
            </a:pPr>
            <a:r>
              <a:rPr dirty="0" sz="2700" spc="-55">
                <a:solidFill>
                  <a:srgbClr val="379C73"/>
                </a:solidFill>
              </a:rPr>
              <a:t>pleje </a:t>
            </a:r>
            <a:r>
              <a:rPr dirty="0" sz="2700" spc="-280">
                <a:solidFill>
                  <a:srgbClr val="379C73"/>
                </a:solidFill>
              </a:rPr>
              <a:t>professionelle?/2</a:t>
            </a:r>
            <a:endParaRPr sz="270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Træning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47522" y="1261998"/>
            <a:ext cx="8142605" cy="3246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Indtast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celle.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eksempel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A1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ark.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refereres efter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placering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arket, så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første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AutoNum type="arabicPeriod" startAt="2"/>
              <a:tabLst>
                <a:tab pos="2667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Skriv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 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cellen.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  <a:buAutoNum type="arabicPeriod" startAt="2"/>
            </a:pP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AutoNum type="arabicPeriod" startAt="2"/>
              <a:tabLst>
                <a:tab pos="2667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Tryk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næste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celle.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17" y="372088"/>
            <a:ext cx="1523964" cy="13238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4533898"/>
            <a:ext cx="531876" cy="527720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1243" y="1010539"/>
            <a:ext cx="8406130" cy="3034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lægge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tal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bare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ting,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gøre,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lave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anden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matematik.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Prøv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enkle</a:t>
            </a:r>
            <a:r>
              <a:rPr dirty="0" sz="1800" spc="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formler</a:t>
            </a:r>
            <a:r>
              <a:rPr dirty="0" sz="1800" spc="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addere,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subtrahere,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multiplicere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dividere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tal.</a:t>
            </a:r>
            <a:endParaRPr sz="1800">
              <a:latin typeface="Arial"/>
              <a:cs typeface="Arial"/>
            </a:endParaRPr>
          </a:p>
          <a:p>
            <a:pPr algn="just" marL="12700" marR="2779395" indent="299720">
              <a:lnSpc>
                <a:spcPct val="100000"/>
              </a:lnSpc>
              <a:spcBef>
                <a:spcPts val="890"/>
              </a:spcBef>
              <a:buFont typeface="Arial"/>
              <a:buAutoNum type="arabicPeriod"/>
              <a:tabLst>
                <a:tab pos="31242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3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celle,</a:t>
            </a:r>
            <a:r>
              <a:rPr dirty="0" sz="1800" spc="3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skriv</a:t>
            </a:r>
            <a:r>
              <a:rPr dirty="0" sz="1800" spc="3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derefter</a:t>
            </a:r>
            <a:r>
              <a:rPr dirty="0" sz="1800" spc="3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3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lighedstegn 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(=).</a:t>
            </a:r>
            <a:endParaRPr sz="1800">
              <a:latin typeface="Arial"/>
              <a:cs typeface="Arial"/>
            </a:endParaRPr>
          </a:p>
          <a:p>
            <a:pPr algn="just" marL="12700" marR="277749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fortæller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Excel,  at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indeholde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formel</a:t>
            </a:r>
            <a:endParaRPr sz="1800">
              <a:latin typeface="Arial"/>
              <a:cs typeface="Arial"/>
            </a:endParaRPr>
          </a:p>
          <a:p>
            <a:pPr algn="just" marL="12700" marR="2776855" indent="283210">
              <a:lnSpc>
                <a:spcPct val="100000"/>
              </a:lnSpc>
              <a:spcBef>
                <a:spcPts val="1200"/>
              </a:spcBef>
              <a:buFont typeface="Arial"/>
              <a:buAutoNum type="arabicPeriod" startAt="2"/>
              <a:tabLst>
                <a:tab pos="29591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Skriv</a:t>
            </a:r>
            <a:r>
              <a:rPr dirty="0" sz="1800" spc="1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kombination</a:t>
            </a:r>
            <a:r>
              <a:rPr dirty="0" sz="1800" spc="20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2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tal</a:t>
            </a:r>
            <a:r>
              <a:rPr dirty="0" sz="1800" spc="2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regneoperatorer,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43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plustegnet</a:t>
            </a:r>
            <a:r>
              <a:rPr dirty="0" sz="1800" spc="4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(+)</a:t>
            </a:r>
            <a:r>
              <a:rPr dirty="0" sz="1800" spc="4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addition,</a:t>
            </a:r>
            <a:r>
              <a:rPr dirty="0" sz="1800" spc="4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minustegnet</a:t>
            </a:r>
            <a:r>
              <a:rPr dirty="0" sz="1800" spc="4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(-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)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subtraktion,</a:t>
            </a:r>
            <a:r>
              <a:rPr dirty="0" sz="1800" spc="2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stjernen</a:t>
            </a:r>
            <a:r>
              <a:rPr dirty="0" sz="1800" spc="2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(*)</a:t>
            </a:r>
            <a:r>
              <a:rPr dirty="0" sz="1800" spc="2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multiplikation</a:t>
            </a:r>
            <a:r>
              <a:rPr dirty="0" sz="1800" spc="2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9272" y="193040"/>
            <a:ext cx="394779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4">
                <a:solidFill>
                  <a:srgbClr val="379C73"/>
                </a:solidFill>
              </a:rPr>
              <a:t>Indtast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4">
                <a:solidFill>
                  <a:srgbClr val="379C73"/>
                </a:solidFill>
              </a:rPr>
              <a:t>simpel</a:t>
            </a:r>
            <a:r>
              <a:rPr dirty="0" sz="2700" spc="-140">
                <a:solidFill>
                  <a:srgbClr val="379C73"/>
                </a:solidFill>
              </a:rPr>
              <a:t> formel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33898"/>
            <a:ext cx="531876" cy="52772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01243" y="3867403"/>
            <a:ext cx="2957830" cy="115379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skråstregen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(/)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division.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3.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Tryk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Enter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kører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beregningen.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06667" y="1941576"/>
            <a:ext cx="2587751" cy="189280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999734" y="3992371"/>
            <a:ext cx="27209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1E1E1E"/>
                </a:solidFill>
                <a:latin typeface="Arial"/>
                <a:cs typeface="Arial"/>
              </a:rPr>
              <a:t>For</a:t>
            </a:r>
            <a:r>
              <a:rPr dirty="0" sz="1000" spc="-15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E1E1E"/>
                </a:solidFill>
                <a:latin typeface="Arial"/>
                <a:cs typeface="Arial"/>
              </a:rPr>
              <a:t>mere</a:t>
            </a:r>
            <a:r>
              <a:rPr dirty="0" sz="1000" spc="-35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E1E1E"/>
                </a:solidFill>
                <a:latin typeface="Arial"/>
                <a:cs typeface="Arial"/>
              </a:rPr>
              <a:t>information,</a:t>
            </a:r>
            <a:r>
              <a:rPr dirty="0" sz="1000" spc="-25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E1E1E"/>
                </a:solidFill>
                <a:latin typeface="Arial"/>
                <a:cs typeface="Arial"/>
              </a:rPr>
              <a:t>se</a:t>
            </a:r>
            <a:r>
              <a:rPr dirty="0" sz="1000" spc="-3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Opret</a:t>
            </a:r>
            <a:r>
              <a:rPr dirty="0" u="sng" sz="10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en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simpel</a:t>
            </a:r>
            <a:r>
              <a:rPr dirty="0" u="sng" sz="10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formel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097407"/>
            <a:ext cx="47961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navngivet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område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udvalg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celler 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regnearket.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3131" y="1920062"/>
            <a:ext cx="47961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område,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navngive,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inklusive</a:t>
            </a:r>
            <a:endParaRPr sz="18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række-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kolonneetiketter.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3131" y="165938"/>
            <a:ext cx="6414135" cy="854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25">
                <a:solidFill>
                  <a:srgbClr val="379C73"/>
                </a:solidFill>
              </a:rPr>
              <a:t>Opret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65">
                <a:solidFill>
                  <a:srgbClr val="379C73"/>
                </a:solidFill>
              </a:rPr>
              <a:t>navngivet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område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fra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udvalgte</a:t>
            </a:r>
            <a:endParaRPr sz="270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700" spc="-250">
                <a:solidFill>
                  <a:srgbClr val="379C73"/>
                </a:solidFill>
              </a:rPr>
              <a:t>celler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14">
                <a:solidFill>
                  <a:srgbClr val="379C73"/>
                </a:solidFill>
              </a:rPr>
              <a:t>regneark</a:t>
            </a:r>
            <a:endParaRPr sz="2700"/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33898"/>
            <a:ext cx="531876" cy="52772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99720" y="2626486"/>
            <a:ext cx="8382634" cy="2454910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algn="just" marL="26034">
              <a:lnSpc>
                <a:spcPct val="100000"/>
              </a:lnSpc>
              <a:spcBef>
                <a:spcPts val="1019"/>
              </a:spcBef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185"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Formler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Opret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valg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92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dialogboksen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Create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Names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from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Selection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afkrydsningsfelt(er)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afhængigt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placeringen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række-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/kolonneoverskrift.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overskriftsrække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øverst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tabellen,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bare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Øverste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række.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har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øverste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venstre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kolonneoverskrift,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Øverste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række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Venstre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3.</a:t>
            </a:r>
            <a:r>
              <a:rPr dirty="0" sz="1800" spc="190"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 på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OK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202935" y="1237488"/>
            <a:ext cx="3642360" cy="1384300"/>
            <a:chOff x="5202935" y="1237488"/>
            <a:chExt cx="3642360" cy="138430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3503" y="1290817"/>
              <a:ext cx="3441224" cy="132437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2935" y="1237488"/>
              <a:ext cx="3642360" cy="1383792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337047" y="1301496"/>
            <a:ext cx="3378835" cy="1262380"/>
          </a:xfrm>
          <a:prstGeom prst="rect">
            <a:avLst/>
          </a:prstGeom>
          <a:solidFill>
            <a:srgbClr val="379C73"/>
          </a:solidFill>
        </p:spPr>
        <p:txBody>
          <a:bodyPr wrap="square" lIns="0" tIns="17780" rIns="0" bIns="0" rtlCol="0" vert="horz">
            <a:spAutoFit/>
          </a:bodyPr>
          <a:lstStyle/>
          <a:p>
            <a:pPr algn="just" marL="46355">
              <a:lnSpc>
                <a:spcPct val="100000"/>
              </a:lnSpc>
              <a:spcBef>
                <a:spcPts val="14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mere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hjælp?</a:t>
            </a:r>
            <a:endParaRPr sz="1800">
              <a:latin typeface="Arial"/>
              <a:cs typeface="Arial"/>
            </a:endParaRPr>
          </a:p>
          <a:p>
            <a:pPr algn="just" marL="46355" marR="3429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8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altid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spørge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ekspert</a:t>
            </a:r>
            <a:r>
              <a:rPr dirty="0" sz="18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Excel</a:t>
            </a:r>
            <a:r>
              <a:rPr dirty="0" u="sng" sz="1800" spc="3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Tech</a:t>
            </a:r>
            <a:r>
              <a:rPr dirty="0" u="sng" sz="1800" spc="3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Community</a:t>
            </a:r>
            <a:r>
              <a:rPr dirty="0" u="sng" sz="1800" spc="3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8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u="none" sz="18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800" spc="-25">
                <a:solidFill>
                  <a:srgbClr val="FFFFFF"/>
                </a:solidFill>
                <a:latin typeface="Arial"/>
                <a:cs typeface="Arial"/>
              </a:rPr>
              <a:t>få </a:t>
            </a:r>
            <a:r>
              <a:rPr dirty="0" u="none" sz="18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u="none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u="none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Communities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VIDEOINDHOLD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534157" y="4063695"/>
            <a:ext cx="407606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Indsæt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slet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rækker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kolonner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54480" y="1420748"/>
            <a:ext cx="603440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indsætter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sletter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rækker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kolonner</a:t>
            </a:r>
            <a:endParaRPr sz="16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organisere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regneark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bedre, ved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5928" y="2107692"/>
            <a:ext cx="8709660" cy="2958465"/>
            <a:chOff x="185928" y="2107692"/>
            <a:chExt cx="8709660" cy="2958465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3711" y="4533898"/>
              <a:ext cx="531876" cy="531876"/>
            </a:xfrm>
            <a:prstGeom prst="rect">
              <a:avLst/>
            </a:prstGeom>
          </p:spPr>
        </p:pic>
        <p:pic>
          <p:nvPicPr>
            <p:cNvPr id="13" name="object 13" descr="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9900" y="2107692"/>
              <a:ext cx="3048000" cy="171450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300532" y="4712309"/>
            <a:ext cx="7626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3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Indsæt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slet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rækker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kolonner,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Support,</a:t>
            </a:r>
            <a:r>
              <a:rPr dirty="0" sz="9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https://support.microsoft.com/en-us/office/insert-or-delete-rows-and-columns- </a:t>
            </a:r>
            <a:r>
              <a:rPr dirty="0" sz="900">
                <a:latin typeface="Arial"/>
                <a:cs typeface="Arial"/>
              </a:rPr>
              <a:t>6f40e6e4-</a:t>
            </a:r>
            <a:r>
              <a:rPr dirty="0" sz="900" spc="-10">
                <a:latin typeface="Arial"/>
                <a:cs typeface="Arial"/>
              </a:rPr>
              <a:t>85af-45e0-b39d-65dd504a3246#ID0EBBH=Windows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968" y="121996"/>
            <a:ext cx="2856865" cy="141795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44450" marR="252729">
              <a:lnSpc>
                <a:spcPct val="101200"/>
              </a:lnSpc>
              <a:spcBef>
                <a:spcPts val="60"/>
              </a:spcBef>
            </a:pPr>
            <a:r>
              <a:rPr dirty="0" sz="2700" spc="-165">
                <a:solidFill>
                  <a:srgbClr val="379C73"/>
                </a:solidFill>
              </a:rPr>
              <a:t>Sorter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45">
                <a:solidFill>
                  <a:srgbClr val="379C73"/>
                </a:solidFill>
              </a:rPr>
              <a:t>filtrer </a:t>
            </a:r>
            <a:r>
              <a:rPr dirty="0" sz="2700" spc="-300">
                <a:solidFill>
                  <a:srgbClr val="379C73"/>
                </a:solidFill>
              </a:rPr>
              <a:t>data</a:t>
            </a:r>
            <a:endParaRPr sz="2700"/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fantastisk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værktøj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analyse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data.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4384" y="1043939"/>
            <a:ext cx="5061204" cy="309981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13968" y="1756613"/>
            <a:ext cx="2856865" cy="10331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sortering</a:t>
            </a:r>
            <a:r>
              <a:rPr dirty="0" sz="1800" spc="7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filtrering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6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6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anvendte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funktioner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gøre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dette: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3968" y="3008756"/>
            <a:ext cx="13792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1480" algn="l"/>
                <a:tab pos="1140460" algn="l"/>
              </a:tabLst>
            </a:pP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du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3968" y="3252597"/>
            <a:ext cx="15995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2715" algn="l"/>
              </a:tabLst>
            </a:pP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rækkefølgen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99842" y="3008756"/>
            <a:ext cx="11684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1280" marR="5080" indent="-68580">
              <a:lnSpc>
                <a:spcPct val="100000"/>
              </a:lnSpc>
              <a:spcBef>
                <a:spcPts val="95"/>
              </a:spcBef>
              <a:tabLst>
                <a:tab pos="536575" algn="l"/>
                <a:tab pos="681355" algn="l"/>
              </a:tabLst>
            </a:pP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0" b="1">
                <a:solidFill>
                  <a:srgbClr val="585858"/>
                </a:solidFill>
                <a:latin typeface="Arial"/>
                <a:cs typeface="Arial"/>
              </a:rPr>
              <a:t>ændre dine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3968" y="3494913"/>
            <a:ext cx="20148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sortere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dem.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3968" y="4014317"/>
            <a:ext cx="202818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3845" algn="l"/>
                <a:tab pos="794385" algn="l"/>
                <a:tab pos="1169670" algn="l"/>
              </a:tabLst>
            </a:pP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fokusere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13968" y="4014317"/>
            <a:ext cx="285686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  <a:tabLst>
                <a:tab pos="440055" algn="l"/>
              </a:tabLst>
            </a:pP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  <a:tabLst>
                <a:tab pos="1048385" algn="l"/>
                <a:tab pos="2052955" algn="l"/>
                <a:tab pos="2604770" algn="l"/>
              </a:tabLst>
            </a:pP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specifikt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datasæt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13968" y="4501083"/>
            <a:ext cx="2857500" cy="54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filtrere</a:t>
            </a:r>
            <a:r>
              <a:rPr dirty="0" sz="1800" spc="4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række</a:t>
            </a:r>
            <a:r>
              <a:rPr dirty="0" sz="16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celler</a:t>
            </a:r>
            <a:r>
              <a:rPr dirty="0" sz="16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tabel.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Træning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47522" y="932815"/>
            <a:ext cx="8145145" cy="3693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sortere</a:t>
            </a: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07300"/>
              </a:lnSpc>
              <a:spcBef>
                <a:spcPts val="1614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dataområde,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A1:L5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(flere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rækker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kolonner)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C1:C80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(en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kolonne).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Området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indeholde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titler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(overskrifter),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opretter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rækker.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203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Sorter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endParaRPr sz="18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spcBef>
                <a:spcPts val="1955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sortere.</a:t>
            </a:r>
            <a:endParaRPr sz="1800">
              <a:latin typeface="Arial"/>
              <a:cs typeface="Arial"/>
            </a:endParaRPr>
          </a:p>
          <a:p>
            <a:pPr marL="381000" marR="5080" indent="-368935">
              <a:lnSpc>
                <a:spcPct val="107200"/>
              </a:lnSpc>
              <a:spcBef>
                <a:spcPts val="290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Sortér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stigende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sortering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(A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mindste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største).</a:t>
            </a:r>
            <a:endParaRPr sz="18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Sortér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faldende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sortering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(Z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største</a:t>
            </a:r>
            <a:endParaRPr sz="18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spcBef>
                <a:spcPts val="14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mindste).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2352" y="0"/>
            <a:ext cx="1562100" cy="15179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4533898"/>
            <a:ext cx="531876" cy="527720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85928" y="4533898"/>
            <a:ext cx="8709660" cy="532130"/>
            <a:chOff x="185928" y="4533898"/>
            <a:chExt cx="8709660" cy="532130"/>
          </a:xfrm>
        </p:grpSpPr>
        <p:sp>
          <p:nvSpPr>
            <p:cNvPr id="9" name="object 9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3711" y="4533898"/>
              <a:ext cx="531876" cy="531876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300532" y="4712309"/>
            <a:ext cx="80956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Sorter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filtrer</a:t>
            </a:r>
            <a:r>
              <a:rPr dirty="0" sz="9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Support,</a:t>
            </a:r>
            <a:r>
              <a:rPr dirty="0" sz="9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https://support.microsoft.com/en-us/office/video-sort-data-in-a-range-or-table-ffb9fcb0-b9cb-48bf-a15c- 8bec9fd3a472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38757" y="1278762"/>
            <a:ext cx="5667375" cy="2025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2865" marR="558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sortering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filtrering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leveret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1600">
              <a:latin typeface="Arial"/>
              <a:cs typeface="Arial"/>
            </a:endParaRPr>
          </a:p>
          <a:p>
            <a:pPr algn="ctr" marR="9525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Sorter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filtrer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39"/>
              </a:spcBef>
            </a:pPr>
            <a:endParaRPr sz="2000">
              <a:latin typeface="Arial"/>
              <a:cs typeface="Arial"/>
            </a:endParaRPr>
          </a:p>
          <a:p>
            <a:pPr algn="ctr" marL="240029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Klik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her</a:t>
            </a:r>
            <a:r>
              <a:rPr dirty="0" u="sng" sz="20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u="none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u="none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u="none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 spc="-1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125">
                <a:solidFill>
                  <a:srgbClr val="379C73"/>
                </a:solidFill>
              </a:rPr>
              <a:t>Opret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75">
                <a:solidFill>
                  <a:srgbClr val="379C73"/>
                </a:solidFill>
              </a:rPr>
              <a:t>formater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tabeller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98728" y="1316863"/>
            <a:ext cx="6385560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 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data.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Hjem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Formater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 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stil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bord.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dialogboksen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Opret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indstille dit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celleområde.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Marker,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overskrifter.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OK</a:t>
            </a:r>
            <a:r>
              <a:rPr dirty="0" sz="1600" spc="-2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VIDEOINDHOLD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604642" y="4086859"/>
            <a:ext cx="39344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Opret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formularer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dataindtastning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81936" y="1375410"/>
            <a:ext cx="55880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28470" marR="5080" indent="-171640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opretter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formaterer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tabeller,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ved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5928" y="2019300"/>
            <a:ext cx="8709660" cy="3046730"/>
            <a:chOff x="185928" y="2019300"/>
            <a:chExt cx="8709660" cy="3046730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3711" y="4533898"/>
              <a:ext cx="531876" cy="531876"/>
            </a:xfrm>
            <a:prstGeom prst="rect">
              <a:avLst/>
            </a:prstGeom>
          </p:spPr>
        </p:pic>
        <p:pic>
          <p:nvPicPr>
            <p:cNvPr id="13" name="object 13" descr="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0" y="2019300"/>
              <a:ext cx="3048000" cy="1714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355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35">
                <a:solidFill>
                  <a:srgbClr val="379C73"/>
                </a:solidFill>
              </a:rPr>
              <a:t>Udskriv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Excel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1426" y="1104138"/>
            <a:ext cx="4215130" cy="1703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651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Udskriv</a:t>
            </a:r>
            <a:r>
              <a:rPr dirty="0" sz="20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Excel-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regneark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projektmapper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ét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gangen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ad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gangen.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udskrive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delvist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regneark,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 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Excel-tabel.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17235" y="249934"/>
            <a:ext cx="2385060" cy="48935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232410"/>
            <a:ext cx="46990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90"/>
              <a:t> </a:t>
            </a:r>
            <a:r>
              <a:rPr dirty="0" spc="-250"/>
              <a:t>Grundlæggende</a:t>
            </a:r>
            <a:r>
              <a:rPr dirty="0" spc="-20"/>
              <a:t> </a:t>
            </a:r>
            <a:r>
              <a:rPr dirty="0" spc="-225"/>
              <a:t>digital</a:t>
            </a:r>
            <a:r>
              <a:rPr dirty="0" spc="-60"/>
              <a:t> </a:t>
            </a:r>
            <a:r>
              <a:rPr dirty="0" spc="-180"/>
              <a:t>viden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54584" y="1007744"/>
            <a:ext cx="8437245" cy="3729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nutidens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teknologidrevne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sundhedslandskab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det</a:t>
            </a:r>
            <a:r>
              <a:rPr dirty="0" sz="1800" spc="4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bydende</a:t>
            </a:r>
            <a:r>
              <a:rPr dirty="0" sz="1800" spc="4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nødvendigt,</a:t>
            </a:r>
            <a:r>
              <a:rPr dirty="0" sz="1800" spc="4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at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sundhedspersonalet</a:t>
            </a:r>
            <a:r>
              <a:rPr dirty="0" sz="1800" spc="1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besidder</a:t>
            </a:r>
            <a:r>
              <a:rPr dirty="0" sz="1800" spc="2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vigtige</a:t>
            </a:r>
            <a:r>
              <a:rPr dirty="0" sz="1800" spc="1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1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færdigheder,</a:t>
            </a:r>
            <a:r>
              <a:rPr dirty="0" sz="1800" spc="1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tager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patienter.</a:t>
            </a: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5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kursus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formål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løse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problemet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hjemmehjælpere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struktureret</a:t>
            </a:r>
            <a:r>
              <a:rPr dirty="0" sz="1800" spc="4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vej</a:t>
            </a:r>
            <a:r>
              <a:rPr dirty="0" sz="1800" spc="3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</a:t>
            </a:r>
            <a:r>
              <a:rPr dirty="0" sz="1800" spc="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kompetence,</a:t>
            </a:r>
            <a:r>
              <a:rPr dirty="0" sz="1800" spc="3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800" spc="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starter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med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grundlæggende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viden.</a:t>
            </a: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5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Programmet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henvender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uddannelsesmæssige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baggrunde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sikrer,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tilegner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nødvendige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udmærke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08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udviklende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sundhedsmiljø.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99160"/>
            </a:xfrm>
            <a:custGeom>
              <a:avLst/>
              <a:gdLst/>
              <a:ahLst/>
              <a:cxnLst/>
              <a:rect l="l" t="t" r="r" b="b"/>
              <a:pathLst>
                <a:path w="9144000" h="899160">
                  <a:moveTo>
                    <a:pt x="0" y="899160"/>
                  </a:moveTo>
                  <a:lnTo>
                    <a:pt x="9144000" y="89916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9916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99160"/>
              <a:ext cx="9144000" cy="4244340"/>
            </a:xfrm>
            <a:custGeom>
              <a:avLst/>
              <a:gdLst/>
              <a:ahLst/>
              <a:cxnLst/>
              <a:rect l="l" t="t" r="r" b="b"/>
              <a:pathLst>
                <a:path w="9144000" h="4244340">
                  <a:moveTo>
                    <a:pt x="9144000" y="0"/>
                  </a:moveTo>
                  <a:lnTo>
                    <a:pt x="0" y="0"/>
                  </a:lnTo>
                  <a:lnTo>
                    <a:pt x="0" y="4244338"/>
                  </a:lnTo>
                  <a:lnTo>
                    <a:pt x="9144000" y="424433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13398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85928" y="4533898"/>
            <a:ext cx="8709660" cy="532130"/>
            <a:chOff x="185928" y="4533898"/>
            <a:chExt cx="8709660" cy="532130"/>
          </a:xfrm>
        </p:grpSpPr>
        <p:sp>
          <p:nvSpPr>
            <p:cNvPr id="9" name="object 9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3711" y="4533898"/>
              <a:ext cx="531876" cy="531876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302971" y="4680305"/>
            <a:ext cx="781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52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Udskriv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regneark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projektmapper, [online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Support,</a:t>
            </a:r>
            <a:r>
              <a:rPr dirty="0" sz="9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https://support.microsoft.com/en-us/office/video-print-worksheets-and-workbooks- a86daa14-f63a-41d2-8043-1f3c0fa57076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334005" y="1377187"/>
            <a:ext cx="4475480" cy="1890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50165" marR="431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udskriver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regneark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projektmapper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3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359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leveret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endParaRPr sz="1600">
              <a:latin typeface="Arial"/>
              <a:cs typeface="Arial"/>
            </a:endParaRPr>
          </a:p>
          <a:p>
            <a:pPr marL="382270">
              <a:lnSpc>
                <a:spcPts val="231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Udskriv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regneark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arbejdsbøger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5"/>
              </a:spcBef>
            </a:pPr>
            <a:endParaRPr sz="2000">
              <a:latin typeface="Arial"/>
              <a:cs typeface="Arial"/>
            </a:endParaRPr>
          </a:p>
          <a:p>
            <a:pPr algn="ctr" marR="53975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Klik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her</a:t>
            </a:r>
            <a:r>
              <a:rPr dirty="0" u="sng" sz="20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u="none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u="none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u="none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 spc="-1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355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35">
                <a:solidFill>
                  <a:srgbClr val="379C73"/>
                </a:solidFill>
              </a:rPr>
              <a:t>Udskriv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Excel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30174" y="846201"/>
            <a:ext cx="8579485" cy="3816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nyttige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links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kompleks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udskrivning 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excel-dokumenter: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printmuligheder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VIDEO: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https://support.microsoft.com/en-us/office/video-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80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more-print-options-4c22fa89-d8b2-45a5-993f-461a66c046c4</a:t>
            </a:r>
            <a:endParaRPr sz="1800">
              <a:latin typeface="Arial"/>
              <a:cs typeface="Arial"/>
            </a:endParaRPr>
          </a:p>
          <a:p>
            <a:pPr marL="304800" marR="114300" indent="-292735">
              <a:lnSpc>
                <a:spcPct val="15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Udskriv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sider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VIDEO: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https://support.microsoft.com/en-us/office/video-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print-a-worksheet-on-a-specific-number-of-pages-bc7d8a8b-48a1-485c-a091-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23fb9f300a57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Udskriv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overskrifter,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gitterlinjer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formler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VIDEO:</a:t>
            </a:r>
            <a:endParaRPr sz="1800">
              <a:latin typeface="Arial"/>
              <a:cs typeface="Arial"/>
            </a:endParaRPr>
          </a:p>
          <a:p>
            <a:pPr marL="304800" marR="5080">
              <a:lnSpc>
                <a:spcPct val="150000"/>
              </a:lnSpc>
              <a:spcBef>
                <a:spcPts val="5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https://support.microsoft.com/en-us/office/video-print-headings-gridlines-formulas-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and-more-1e0adb41-cc93-4299-b862-c53ba6d31b54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286125"/>
            </a:xfrm>
            <a:custGeom>
              <a:avLst/>
              <a:gdLst/>
              <a:ahLst/>
              <a:cxnLst/>
              <a:rect l="l" t="t" r="r" b="b"/>
              <a:pathLst>
                <a:path w="9144000" h="3286125">
                  <a:moveTo>
                    <a:pt x="0" y="3285744"/>
                  </a:moveTo>
                  <a:lnTo>
                    <a:pt x="9144000" y="32857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28574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285744"/>
              <a:ext cx="9144000" cy="1858010"/>
            </a:xfrm>
            <a:custGeom>
              <a:avLst/>
              <a:gdLst/>
              <a:ahLst/>
              <a:cxnLst/>
              <a:rect l="l" t="t" r="r" b="b"/>
              <a:pathLst>
                <a:path w="9144000" h="1858010">
                  <a:moveTo>
                    <a:pt x="9144000" y="0"/>
                  </a:moveTo>
                  <a:lnTo>
                    <a:pt x="0" y="0"/>
                  </a:lnTo>
                  <a:lnTo>
                    <a:pt x="0" y="1857754"/>
                  </a:lnTo>
                  <a:lnTo>
                    <a:pt x="9144000" y="18577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840460"/>
            <a:ext cx="8061325" cy="2117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">
              <a:lnSpc>
                <a:spcPct val="14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udviklet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vigtige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færdigheder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Creation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fokus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Microsoft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Word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Excel.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  <a:tabLst>
                <a:tab pos="400685" algn="l"/>
                <a:tab pos="817244" algn="l"/>
                <a:tab pos="1263650" algn="l"/>
                <a:tab pos="1621790" algn="l"/>
                <a:tab pos="1979930" algn="l"/>
                <a:tab pos="2633980" algn="l"/>
                <a:tab pos="3799840" algn="l"/>
                <a:tab pos="4668520" algn="l"/>
                <a:tab pos="6444615" algn="l"/>
                <a:tab pos="6753859" algn="l"/>
                <a:tab pos="7849870" algn="l"/>
              </a:tabLst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styr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række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færdigheder,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herunder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oprettelse/redigering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dokumenter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tekstmanipulationsmetoder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Word.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 Excel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opnået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ekspertise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opgaver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dataindtastning,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formeloprettelse,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sortering/filtrering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formatering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tabeller.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færdigheder sætter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stand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producere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dokumenter og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rapporter,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så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udføre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daglige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opgaver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få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positiv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indflydelse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professionelle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rejse.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468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468" rIns="0" bIns="0" rtlCol="0" vert="horz">
            <a:spAutoFit/>
          </a:bodyPr>
          <a:lstStyle/>
          <a:p>
            <a:pPr marL="304165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8659"/>
            <a:ext cx="5568315" cy="9220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centralt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aspekt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skabelsen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digitalt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indhold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Word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Excel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synes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mest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betydningsfuldt?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anvende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koncept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daglige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liv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arbejde?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14446" y="2103856"/>
            <a:ext cx="5568950" cy="1220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huske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situation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personlige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professionelle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liv,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effektiv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indholdsskabelse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som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Word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Excel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var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afgørende?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påvirkede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færdighed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udfaldet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situation?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314446" y="3598054"/>
            <a:ext cx="5567680" cy="9220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66700" marR="5080" indent="-254635">
              <a:lnSpc>
                <a:spcPct val="140100"/>
              </a:lnSpc>
              <a:spcBef>
                <a:spcPts val="9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Efter</a:t>
            </a:r>
            <a:r>
              <a:rPr dirty="0" sz="1400" spc="4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4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400" spc="45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lært</a:t>
            </a:r>
            <a:r>
              <a:rPr dirty="0" sz="1400" spc="4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4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forskellige</a:t>
            </a:r>
            <a:r>
              <a:rPr dirty="0" sz="1400" spc="4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funktioner</a:t>
            </a:r>
            <a:r>
              <a:rPr dirty="0" sz="1400" spc="4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4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digital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indholdsproduktion</a:t>
            </a:r>
            <a:r>
              <a:rPr dirty="0" sz="14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Word</a:t>
            </a:r>
            <a:r>
              <a:rPr dirty="0" sz="14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Excel,</a:t>
            </a:r>
            <a:r>
              <a:rPr dirty="0" sz="14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hvilket</a:t>
            </a:r>
            <a:r>
              <a:rPr dirty="0" sz="14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aspekt</a:t>
            </a:r>
            <a:r>
              <a:rPr dirty="0" sz="14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mener</a:t>
            </a:r>
            <a:r>
              <a:rPr dirty="0" sz="14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så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mest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værdifuldt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plejeassistenter?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405888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>
                <a:solidFill>
                  <a:srgbClr val="FFC000"/>
                </a:solidFill>
                <a:latin typeface="Arial"/>
                <a:cs typeface="Arial"/>
              </a:rPr>
              <a:t>Godt</a:t>
            </a:r>
            <a:r>
              <a:rPr dirty="0" sz="6900" spc="-31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6900" spc="-105">
                <a:solidFill>
                  <a:srgbClr val="FFC000"/>
                </a:solidFill>
                <a:latin typeface="Arial"/>
                <a:cs typeface="Arial"/>
              </a:rPr>
              <a:t>klaret!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857" y="2184681"/>
            <a:ext cx="3015944" cy="25378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-120">
                <a:solidFill>
                  <a:srgbClr val="339966"/>
                </a:solidFill>
                <a:latin typeface="Arial"/>
                <a:cs typeface="Arial"/>
              </a:rPr>
              <a:t>Tillykke</a:t>
            </a:r>
            <a:r>
              <a:rPr dirty="0" sz="3000" spc="-120">
                <a:solidFill>
                  <a:srgbClr val="585858"/>
                </a:solidFill>
                <a:latin typeface="Verdana"/>
                <a:cs typeface="Verdana"/>
              </a:rPr>
              <a:t>,</a:t>
            </a:r>
            <a:r>
              <a:rPr dirty="0" sz="3000" spc="-2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90">
                <a:solidFill>
                  <a:srgbClr val="585858"/>
                </a:solidFill>
                <a:latin typeface="Verdana"/>
                <a:cs typeface="Verdana"/>
              </a:rPr>
              <a:t>du</a:t>
            </a:r>
            <a:r>
              <a:rPr dirty="0" sz="3000" spc="-2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50">
                <a:solidFill>
                  <a:srgbClr val="585858"/>
                </a:solidFill>
                <a:latin typeface="Verdana"/>
                <a:cs typeface="Verdana"/>
              </a:rPr>
              <a:t>har</a:t>
            </a:r>
            <a:r>
              <a:rPr dirty="0" sz="3000" spc="-2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50">
                <a:solidFill>
                  <a:srgbClr val="585858"/>
                </a:solidFill>
                <a:latin typeface="Verdana"/>
                <a:cs typeface="Verdana"/>
              </a:rPr>
              <a:t>gennemført</a:t>
            </a:r>
            <a:r>
              <a:rPr dirty="0" sz="3000" spc="-2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70">
                <a:solidFill>
                  <a:srgbClr val="585858"/>
                </a:solidFill>
                <a:latin typeface="Verdana"/>
                <a:cs typeface="Verdana"/>
              </a:rPr>
              <a:t>enhed</a:t>
            </a:r>
            <a:r>
              <a:rPr dirty="0" sz="3000" spc="-229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425">
                <a:solidFill>
                  <a:srgbClr val="585858"/>
                </a:solidFill>
                <a:latin typeface="Verdana"/>
                <a:cs typeface="Verdana"/>
              </a:rPr>
              <a:t>3</a:t>
            </a:r>
            <a:r>
              <a:rPr dirty="0" sz="3000" spc="-2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180">
                <a:solidFill>
                  <a:srgbClr val="585858"/>
                </a:solidFill>
                <a:latin typeface="Verdana"/>
                <a:cs typeface="Verdana"/>
              </a:rPr>
              <a:t>i</a:t>
            </a:r>
            <a:r>
              <a:rPr dirty="0" sz="3000" spc="-2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55">
                <a:solidFill>
                  <a:srgbClr val="585858"/>
                </a:solidFill>
                <a:latin typeface="Verdana"/>
                <a:cs typeface="Verdana"/>
              </a:rPr>
              <a:t>modul</a:t>
            </a:r>
            <a:endParaRPr sz="3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1.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321056" y="915695"/>
            <a:ext cx="8396605" cy="4027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39750">
              <a:lnSpc>
                <a:spcPct val="15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Cordray,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J.,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10.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oktober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2023.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Bør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sundhedspersonale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skabe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indhold? </a:t>
            </a:r>
            <a:r>
              <a:rPr dirty="0" sz="700" spc="-10">
                <a:latin typeface="Arial"/>
                <a:cs typeface="Arial"/>
              </a:rPr>
              <a:t>LinkedIn.com.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</a:t>
            </a:r>
            <a:r>
              <a:rPr dirty="0" sz="700" spc="-10">
                <a:latin typeface="Arial"/>
                <a:cs typeface="Arial"/>
                <a:hlinkClick r:id="rId2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linkedin.com/pulse/should-healthcare-professionals-create-content-john-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cordray/</a:t>
            </a:r>
            <a:r>
              <a:rPr dirty="0" u="sng" sz="700" spc="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7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Word,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9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https://www.microsoft.com/it-it/microsoft-365/word?market=it</a:t>
            </a:r>
            <a:r>
              <a:rPr dirty="0" u="sng" sz="700" spc="8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Excel,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https://www.microsoft.com/it-it/microsoft-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365/excel?market=it</a:t>
            </a:r>
            <a:r>
              <a:rPr dirty="0" u="sng" sz="700" spc="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31686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Enter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data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manually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in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worksheet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cells, Microsoft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Support,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7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https://support.microsoft.com/en-us/office/enter-data-manually-in-worksheet-cells-c798181d-d75a-41b1-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92ad-</a:t>
            </a:r>
            <a:r>
              <a:rPr dirty="0" u="sng" sz="700" spc="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6c0800f80038#:~:text=On%20the%20worksheet%2C%20click%20a,break%20by%20pressing%20ALT%2BENTER</a:t>
            </a:r>
            <a:r>
              <a:rPr dirty="0" u="sng" sz="700" spc="1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114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1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Opret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et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dokument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Word.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8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9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https://support.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microsoft.com/en-us/office/create-a-document-28508ada-9a3c-4333-a17b-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cb29723eb64c</a:t>
            </a:r>
            <a:r>
              <a:rPr dirty="0" u="sng" sz="700" spc="8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93726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Tilføj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rediger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en ext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Word,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7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https://support.microsoft.com/en-us/office/add-and-edit-text-ed1e3147-a846-41ca-8087-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49e324cb50bd</a:t>
            </a:r>
            <a:r>
              <a:rPr dirty="0" u="sng" sz="700" spc="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Dokumentlayout,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7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Support.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8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https://support.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microsoft.com/en-au/office/change-document-layout-d8eae84b-756b-4e7d-8b3d-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7fbcb41e50cc</a:t>
            </a:r>
            <a:r>
              <a:rPr dirty="0" u="sng" sz="700" spc="8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23939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Indsæt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tabeller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 billeder i dit dokument.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7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https://support.microsoft.com/en-us/office/insert-tables-and-pictures-9e2be863-fcb8-4f20-af24-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905121643da8</a:t>
            </a:r>
            <a:r>
              <a:rPr dirty="0" u="sng" sz="700" spc="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Sådan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gemmer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du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Word-dokumenter</a:t>
            </a:r>
            <a:r>
              <a:rPr dirty="0" u="none" sz="700">
                <a:latin typeface="Arial"/>
                <a:cs typeface="Arial"/>
              </a:rPr>
              <a:t> i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forskellige</a:t>
            </a:r>
            <a:r>
              <a:rPr dirty="0" u="none" sz="700" spc="-10">
                <a:latin typeface="Arial"/>
                <a:cs typeface="Arial"/>
              </a:rPr>
              <a:t> filformater.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Support.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https:/</a:t>
            </a:r>
            <a:r>
              <a:rPr dirty="0" u="none" sz="700" spc="-10">
                <a:latin typeface="Arial"/>
                <a:cs typeface="Arial"/>
                <a:hlinkClick r:id="rId2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youtube.com/watch?v=Dru5Yw-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_ec8</a:t>
            </a:r>
            <a:r>
              <a:rPr dirty="0" u="sng" sz="700" spc="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 marts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76962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Gem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et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Word-</a:t>
            </a:r>
            <a:r>
              <a:rPr dirty="0" sz="700">
                <a:latin typeface="Arial"/>
                <a:cs typeface="Arial"/>
              </a:rPr>
              <a:t>dokument.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7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https://support.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microsoft.com/en-us/office/video-save-a-word-document-fb0f9081-7c62-4fbf-954d-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81b9707c0678</a:t>
            </a:r>
            <a:r>
              <a:rPr dirty="0" u="sng" sz="700" spc="6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Udskriv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et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dokument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i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word.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Support.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7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https://support.microsoft.com/en-us/office/print-a-document-in-word-591022c4-53e3-4242-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95b5-</a:t>
            </a:r>
            <a:r>
              <a:rPr dirty="0" u="sng" sz="7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58ca393ba0ee#:~:text=Select%20File%20%3E%20Print.,and%20select%20the%20Print%20button</a:t>
            </a:r>
            <a:r>
              <a:rPr dirty="0" u="sng" sz="700" spc="1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9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10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Opret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en simpel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formel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Excel.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https://support.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microsoft.com/en-au/office/create-a-simple-formula-3d90ac89-8ad8-4674-8d8b-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4017c86d1a11</a:t>
            </a:r>
            <a:r>
              <a:rPr dirty="0" u="sng" sz="700" spc="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8064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Opret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et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navngivet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område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fra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udvalgte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celler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et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regneark.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https://support.microsoft.com/en-us/office/create-a-named-range-from-selected-cells-in-a-worksheet-fd8905ed-1130-</a:t>
            </a:r>
            <a:r>
              <a:rPr dirty="0" u="none" sz="700" spc="5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4cca-9bb0-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ad02b7e594fd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-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-3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40195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Træning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Excel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2013.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Udskriv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regneark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projektmapper.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9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https://support.microsoft.com/en-us/office/video-print-worksheets-and-workbooks-a86daa14-f63a-41d2-8043-</a:t>
            </a:r>
            <a:r>
              <a:rPr dirty="0" u="none" sz="700" spc="5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1f3c0fa57076</a:t>
            </a:r>
            <a:r>
              <a:rPr dirty="0" u="sng" sz="700" spc="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518159">
              <a:lnSpc>
                <a:spcPct val="150100"/>
              </a:lnSpc>
            </a:pPr>
            <a:r>
              <a:rPr dirty="0" sz="700">
                <a:latin typeface="Arial"/>
                <a:cs typeface="Arial"/>
              </a:rPr>
              <a:t>Sorter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filtrer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data.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https://support.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microsoft.com/en-au/office/video-sort-data-in-a-range-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or-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table-ffb9fcb0-b9cb-48bf-a15c-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8bec9fd3a472</a:t>
            </a:r>
            <a:r>
              <a:rPr dirty="0" u="sng" sz="700" spc="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 </a:t>
            </a:r>
            <a:r>
              <a:rPr dirty="0" u="none" sz="700">
                <a:latin typeface="Arial"/>
                <a:cs typeface="Arial"/>
              </a:rPr>
              <a:t>Opret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og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formater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tabeller.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Support.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7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https://support.microsoft.com/en-au/office/video-sort-data-in-a-range-or-table-ffb9fcb0-b9cb-48bf-a15c-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8bec9fd3a472</a:t>
            </a:r>
            <a:r>
              <a:rPr dirty="0" u="sng" sz="700" spc="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Flere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printmuligheder.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7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Support.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8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https://support.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microsoft.com/en-us/office/video-more-print-options-4c22fa89-d8b2-45a5-993f-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461a66c046c4</a:t>
            </a:r>
            <a:r>
              <a:rPr dirty="0" u="sng" sz="700" spc="8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Udskriv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specifikke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sider.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8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9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https://support.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microsoft.com/en-us/office/video-print-a-worksheet-on-a-specific-number-of-pages-bc7d8a8b-48a1-485c-a091-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23fb9f300a57</a:t>
            </a:r>
            <a:r>
              <a:rPr dirty="0" u="sng" sz="700" spc="7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marts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3683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Udskriv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overskrifter,</a:t>
            </a:r>
            <a:r>
              <a:rPr dirty="0" sz="700" spc="9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gitterlinjer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formler.</a:t>
            </a:r>
            <a:r>
              <a:rPr dirty="0" sz="700" spc="7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9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8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10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https://support.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0"/>
              </a:rPr>
              <a:t>microsoft.com/en-us/office/video-print-headings-gridlines-formulas-and-more-1e0adb41-cc93-4299-b862-c53ba6d31b54</a:t>
            </a:r>
            <a:r>
              <a:rPr dirty="0" u="none" sz="700" spc="5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-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-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Referencer/Ressourcer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922" y="220471"/>
            <a:ext cx="36004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Hvad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en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computer?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55142" y="1173851"/>
            <a:ext cx="5282565" cy="2331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COMPUTER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alsidig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modtager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rådata,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behandler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interaktion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hardware-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softwarekomponenter,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gemmer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mellem-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slutresultater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hukommelsen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producerer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output.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55142" y="3863746"/>
            <a:ext cx="5283835" cy="1177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spiller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rolle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aspekter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moderne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liv,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databehandling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komplekse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videnskabelige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simuleringer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0508" y="1270863"/>
            <a:ext cx="2629014" cy="264307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089140" y="3931107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4186" y="1325067"/>
            <a:ext cx="5036820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340">
                <a:latin typeface="Verdana"/>
                <a:cs typeface="Verdana"/>
              </a:rPr>
              <a:t>Grundlæggende</a:t>
            </a:r>
            <a:r>
              <a:rPr dirty="0" sz="2600" spc="-195">
                <a:latin typeface="Verdana"/>
                <a:cs typeface="Verdana"/>
              </a:rPr>
              <a:t> </a:t>
            </a:r>
            <a:r>
              <a:rPr dirty="0" sz="2600" spc="-275">
                <a:latin typeface="Verdana"/>
                <a:cs typeface="Verdana"/>
              </a:rPr>
              <a:t>digitale</a:t>
            </a:r>
            <a:r>
              <a:rPr dirty="0" sz="2600" spc="-175">
                <a:latin typeface="Verdana"/>
                <a:cs typeface="Verdana"/>
              </a:rPr>
              <a:t> </a:t>
            </a:r>
            <a:r>
              <a:rPr dirty="0" sz="2600" spc="-290">
                <a:latin typeface="Verdana"/>
                <a:cs typeface="Verdana"/>
              </a:rPr>
              <a:t>kompetencer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43934" y="768223"/>
            <a:ext cx="9582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408045" y="2439866"/>
            <a:ext cx="2645410" cy="125095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ctr" marR="404495">
              <a:lnSpc>
                <a:spcPct val="100000"/>
              </a:lnSpc>
              <a:spcBef>
                <a:spcPts val="96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Enhed</a:t>
            </a:r>
            <a:endParaRPr sz="1800">
              <a:latin typeface="Arial"/>
              <a:cs typeface="Arial"/>
            </a:endParaRPr>
          </a:p>
          <a:p>
            <a:pPr algn="ctr" marR="405130">
              <a:lnSpc>
                <a:spcPct val="100000"/>
              </a:lnSpc>
              <a:spcBef>
                <a:spcPts val="865"/>
              </a:spcBef>
            </a:pP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spc="-280">
                <a:solidFill>
                  <a:srgbClr val="FFFFFF"/>
                </a:solidFill>
                <a:latin typeface="Verdana"/>
                <a:cs typeface="Verdana"/>
              </a:rPr>
              <a:t>Løsning</a:t>
            </a:r>
            <a:r>
              <a:rPr dirty="0" sz="24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335">
                <a:solidFill>
                  <a:srgbClr val="FFFFFF"/>
                </a:solidFill>
                <a:latin typeface="Verdana"/>
                <a:cs typeface="Verdana"/>
              </a:rPr>
              <a:t>af</a:t>
            </a:r>
            <a:r>
              <a:rPr dirty="0" sz="240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25">
                <a:solidFill>
                  <a:srgbClr val="FFFFFF"/>
                </a:solidFill>
                <a:latin typeface="Verdana"/>
                <a:cs typeface="Verdana"/>
              </a:rPr>
              <a:t>problemer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2574" y="1172972"/>
            <a:ext cx="179451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</a:rPr>
              <a:t>01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30">
                <a:solidFill>
                  <a:srgbClr val="FFC000"/>
                </a:solidFill>
              </a:rPr>
              <a:t>Problemløsning</a:t>
            </a:r>
            <a:endParaRPr sz="1600"/>
          </a:p>
        </p:txBody>
      </p:sp>
      <p:sp>
        <p:nvSpPr>
          <p:cNvPr id="7" name="object 7" descr=""/>
          <p:cNvSpPr txBox="1"/>
          <p:nvPr/>
        </p:nvSpPr>
        <p:spPr>
          <a:xfrm>
            <a:off x="582574" y="1424431"/>
            <a:ext cx="3239135" cy="2494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Definition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faser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Digital</a:t>
            </a:r>
            <a:r>
              <a:rPr dirty="0" sz="1000" spc="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problemløsning</a:t>
            </a:r>
            <a:endParaRPr sz="1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Fejlfinding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Digitale</a:t>
            </a:r>
            <a:r>
              <a:rPr dirty="0" sz="1000" spc="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0">
                <a:solidFill>
                  <a:srgbClr val="585858"/>
                </a:solidFill>
                <a:latin typeface="Verdana"/>
                <a:cs typeface="Verdana"/>
              </a:rPr>
              <a:t>færdigheder</a:t>
            </a:r>
            <a:r>
              <a:rPr dirty="0" sz="1000" spc="-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til</a:t>
            </a:r>
            <a:r>
              <a:rPr dirty="0" sz="10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0">
                <a:solidFill>
                  <a:srgbClr val="585858"/>
                </a:solidFill>
                <a:latin typeface="Verdana"/>
                <a:cs typeface="Verdana"/>
              </a:rPr>
              <a:t>problemløsning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i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sundhedssektoren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Identifikation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problemet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45"/>
              </a:spcBef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-175">
                <a:solidFill>
                  <a:srgbClr val="585858"/>
                </a:solidFill>
                <a:latin typeface="Verdana"/>
                <a:cs typeface="Verdana"/>
              </a:rPr>
              <a:t>Sådan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identificerer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0">
                <a:solidFill>
                  <a:srgbClr val="585858"/>
                </a:solidFill>
                <a:latin typeface="Verdana"/>
                <a:cs typeface="Verdana"/>
              </a:rPr>
              <a:t>du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et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4">
                <a:solidFill>
                  <a:srgbClr val="585858"/>
                </a:solidFill>
                <a:latin typeface="Verdana"/>
                <a:cs typeface="Verdana"/>
              </a:rPr>
              <a:t>problem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i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hardwaren</a:t>
            </a:r>
            <a:endParaRPr sz="1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Liste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over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problemer,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der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50">
                <a:solidFill>
                  <a:srgbClr val="585858"/>
                </a:solidFill>
                <a:latin typeface="Verdana"/>
                <a:cs typeface="Verdana"/>
              </a:rPr>
              <a:t>kan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0">
                <a:solidFill>
                  <a:srgbClr val="585858"/>
                </a:solidFill>
                <a:latin typeface="Verdana"/>
                <a:cs typeface="Verdana"/>
              </a:rPr>
              <a:t>påvirke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hardwaren</a:t>
            </a:r>
            <a:endParaRPr sz="1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-175">
                <a:solidFill>
                  <a:srgbClr val="585858"/>
                </a:solidFill>
                <a:latin typeface="Verdana"/>
                <a:cs typeface="Verdana"/>
              </a:rPr>
              <a:t>Sådan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identificerer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0">
                <a:solidFill>
                  <a:srgbClr val="585858"/>
                </a:solidFill>
                <a:latin typeface="Verdana"/>
                <a:cs typeface="Verdana"/>
              </a:rPr>
              <a:t>du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et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4">
                <a:solidFill>
                  <a:srgbClr val="585858"/>
                </a:solidFill>
                <a:latin typeface="Verdana"/>
                <a:cs typeface="Verdana"/>
              </a:rPr>
              <a:t>problem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i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softwaren</a:t>
            </a:r>
            <a:endParaRPr sz="1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Anti-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virus/anti-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malware-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Liste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over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problemer,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der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50">
                <a:solidFill>
                  <a:srgbClr val="585858"/>
                </a:solidFill>
                <a:latin typeface="Verdana"/>
                <a:cs typeface="Verdana"/>
              </a:rPr>
              <a:t>kan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0">
                <a:solidFill>
                  <a:srgbClr val="585858"/>
                </a:solidFill>
                <a:latin typeface="Verdana"/>
                <a:cs typeface="Verdana"/>
              </a:rPr>
              <a:t>påvirke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softwaren</a:t>
            </a:r>
            <a:endParaRPr sz="1000">
              <a:latin typeface="Verdana"/>
              <a:cs typeface="Verdana"/>
            </a:endParaRPr>
          </a:p>
          <a:p>
            <a:pPr algn="ctr" marL="167640">
              <a:lnSpc>
                <a:spcPct val="100000"/>
              </a:lnSpc>
              <a:spcBef>
                <a:spcPts val="125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Støtte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ressourcer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50"/>
              </a:spcBef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-114">
                <a:solidFill>
                  <a:srgbClr val="585858"/>
                </a:solidFill>
                <a:latin typeface="Verdana"/>
                <a:cs typeface="Verdana"/>
              </a:rPr>
              <a:t>Forskning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55">
                <a:solidFill>
                  <a:srgbClr val="585858"/>
                </a:solidFill>
                <a:latin typeface="Verdana"/>
                <a:cs typeface="Verdana"/>
              </a:rPr>
              <a:t>på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internettet</a:t>
            </a:r>
            <a:endParaRPr sz="1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-75">
                <a:solidFill>
                  <a:srgbClr val="585858"/>
                </a:solidFill>
                <a:latin typeface="Verdana"/>
                <a:cs typeface="Verdana"/>
              </a:rPr>
              <a:t>Hvor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finder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80">
                <a:solidFill>
                  <a:srgbClr val="585858"/>
                </a:solidFill>
                <a:latin typeface="Verdana"/>
                <a:cs typeface="Verdana"/>
              </a:rPr>
              <a:t>man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professionel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55">
                <a:solidFill>
                  <a:srgbClr val="585858"/>
                </a:solidFill>
                <a:latin typeface="Verdana"/>
                <a:cs typeface="Verdana"/>
              </a:rPr>
              <a:t>hjælp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til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enheder?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215595"/>
            <a:ext cx="278638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300">
                <a:solidFill>
                  <a:srgbClr val="FFFFFF"/>
                </a:solidFill>
                <a:latin typeface="Arial Black"/>
                <a:cs typeface="Arial Black"/>
              </a:rPr>
              <a:t>01</a:t>
            </a:r>
            <a:r>
              <a:rPr dirty="0" sz="2500" spc="-1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00">
                <a:solidFill>
                  <a:srgbClr val="FFFFFF"/>
                </a:solidFill>
                <a:latin typeface="Arial Black"/>
                <a:cs typeface="Arial Black"/>
              </a:rPr>
              <a:t>Problemløsning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215639" y="0"/>
            <a:ext cx="5928360" cy="5143500"/>
            <a:chOff x="3215639" y="0"/>
            <a:chExt cx="592836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9" y="0"/>
              <a:ext cx="5928359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97726" y="115316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7" y="914272"/>
                  </a:lnTo>
                  <a:lnTo>
                    <a:pt x="1718971" y="965649"/>
                  </a:lnTo>
                  <a:lnTo>
                    <a:pt x="1709148" y="1015239"/>
                  </a:lnTo>
                  <a:lnTo>
                    <a:pt x="1692785" y="1063055"/>
                  </a:lnTo>
                  <a:lnTo>
                    <a:pt x="1669886" y="1109109"/>
                  </a:lnTo>
                  <a:lnTo>
                    <a:pt x="1640458" y="1153414"/>
                  </a:lnTo>
                  <a:lnTo>
                    <a:pt x="1606002" y="1191438"/>
                  </a:lnTo>
                  <a:lnTo>
                    <a:pt x="1549887" y="1244552"/>
                  </a:lnTo>
                  <a:lnTo>
                    <a:pt x="1513714" y="1276768"/>
                  </a:lnTo>
                  <a:lnTo>
                    <a:pt x="1472132" y="1312756"/>
                  </a:lnTo>
                  <a:lnTo>
                    <a:pt x="1425144" y="1352517"/>
                  </a:lnTo>
                  <a:lnTo>
                    <a:pt x="1372752" y="1396049"/>
                  </a:lnTo>
                  <a:lnTo>
                    <a:pt x="1314957" y="1443354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7" y="2293492"/>
                  </a:lnTo>
                  <a:lnTo>
                    <a:pt x="861310" y="2312705"/>
                  </a:lnTo>
                  <a:lnTo>
                    <a:pt x="861695" y="2343848"/>
                  </a:lnTo>
                  <a:lnTo>
                    <a:pt x="862365" y="2386897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3" y="1777390"/>
                  </a:lnTo>
                  <a:lnTo>
                    <a:pt x="1819042" y="1734194"/>
                  </a:lnTo>
                  <a:lnTo>
                    <a:pt x="1866690" y="1692356"/>
                  </a:lnTo>
                  <a:lnTo>
                    <a:pt x="1911638" y="1651873"/>
                  </a:lnTo>
                  <a:lnTo>
                    <a:pt x="1953886" y="1612745"/>
                  </a:lnTo>
                  <a:lnTo>
                    <a:pt x="1993435" y="1574974"/>
                  </a:lnTo>
                  <a:lnTo>
                    <a:pt x="2030285" y="1538557"/>
                  </a:lnTo>
                  <a:lnTo>
                    <a:pt x="2064437" y="1503495"/>
                  </a:lnTo>
                  <a:lnTo>
                    <a:pt x="2095892" y="1469788"/>
                  </a:lnTo>
                  <a:lnTo>
                    <a:pt x="2124649" y="1437435"/>
                  </a:lnTo>
                  <a:lnTo>
                    <a:pt x="2150710" y="1406436"/>
                  </a:lnTo>
                  <a:lnTo>
                    <a:pt x="2194745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6" y="276732"/>
                  </a:lnTo>
                  <a:lnTo>
                    <a:pt x="299544" y="311777"/>
                  </a:lnTo>
                  <a:lnTo>
                    <a:pt x="263777" y="347759"/>
                  </a:lnTo>
                  <a:lnTo>
                    <a:pt x="230264" y="384677"/>
                  </a:lnTo>
                  <a:lnTo>
                    <a:pt x="199007" y="422532"/>
                  </a:lnTo>
                  <a:lnTo>
                    <a:pt x="170004" y="461324"/>
                  </a:lnTo>
                  <a:lnTo>
                    <a:pt x="143258" y="501051"/>
                  </a:lnTo>
                  <a:lnTo>
                    <a:pt x="118768" y="541713"/>
                  </a:lnTo>
                  <a:lnTo>
                    <a:pt x="96535" y="583311"/>
                  </a:lnTo>
                  <a:lnTo>
                    <a:pt x="76561" y="625843"/>
                  </a:lnTo>
                  <a:lnTo>
                    <a:pt x="58844" y="669309"/>
                  </a:lnTo>
                  <a:lnTo>
                    <a:pt x="43386" y="713709"/>
                  </a:lnTo>
                  <a:lnTo>
                    <a:pt x="30188" y="759043"/>
                  </a:lnTo>
                  <a:lnTo>
                    <a:pt x="19249" y="805310"/>
                  </a:lnTo>
                  <a:lnTo>
                    <a:pt x="10572" y="852509"/>
                  </a:lnTo>
                  <a:lnTo>
                    <a:pt x="4155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675" y="580366"/>
                  </a:lnTo>
                  <a:lnTo>
                    <a:pt x="864955" y="555360"/>
                  </a:lnTo>
                  <a:lnTo>
                    <a:pt x="905157" y="533691"/>
                  </a:lnTo>
                  <a:lnTo>
                    <a:pt x="947278" y="515359"/>
                  </a:lnTo>
                  <a:lnTo>
                    <a:pt x="991315" y="500362"/>
                  </a:lnTo>
                  <a:lnTo>
                    <a:pt x="1037265" y="488700"/>
                  </a:lnTo>
                  <a:lnTo>
                    <a:pt x="1085125" y="480371"/>
                  </a:lnTo>
                  <a:lnTo>
                    <a:pt x="1134891" y="475375"/>
                  </a:lnTo>
                  <a:lnTo>
                    <a:pt x="1186561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40054" y="1853310"/>
            <a:ext cx="5642610" cy="17932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58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endParaRPr sz="5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tabLst>
                <a:tab pos="1715770" algn="l"/>
              </a:tabLst>
            </a:pP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Pro</a:t>
            </a:r>
            <a:r>
              <a:rPr dirty="0" sz="5800" spc="-1500" b="1">
                <a:solidFill>
                  <a:srgbClr val="3E3E3E"/>
                </a:solidFill>
                <a:latin typeface="Arial"/>
                <a:cs typeface="Arial"/>
              </a:rPr>
              <a:t>b</a:t>
            </a:r>
            <a:r>
              <a:rPr dirty="0" baseline="138888" sz="900" spc="-1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38888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lemløsning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Løsning</a:t>
            </a:r>
            <a:r>
              <a:rPr dirty="0" spc="-110"/>
              <a:t> </a:t>
            </a:r>
            <a:r>
              <a:rPr dirty="0" spc="-295"/>
              <a:t>af</a:t>
            </a:r>
            <a:r>
              <a:rPr dirty="0" spc="-110"/>
              <a:t> </a:t>
            </a:r>
            <a:r>
              <a:rPr dirty="0" spc="-150"/>
              <a:t>problemer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18947" y="1068785"/>
            <a:ext cx="8904605" cy="3319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 marR="203835">
              <a:lnSpc>
                <a:spcPct val="150100"/>
              </a:lnSpc>
              <a:spcBef>
                <a:spcPts val="105"/>
              </a:spcBef>
            </a:pP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Problemløsning</a:t>
            </a:r>
            <a:r>
              <a:rPr dirty="0" sz="1800" spc="-60" b="1" i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handling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definere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problem;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bestemme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årsagen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problemet;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identificere,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prioritere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alternativer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løsning;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implementere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løsning.</a:t>
            </a:r>
            <a:r>
              <a:rPr dirty="0" baseline="25462" sz="1800" spc="-15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5462"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vigtigste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færdigheder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medarbejderne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succes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næste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år?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085"/>
              </a:spcBef>
              <a:tabLst>
                <a:tab pos="629285" algn="l"/>
                <a:tab pos="1629410" algn="l"/>
                <a:tab pos="2816860" algn="l"/>
                <a:tab pos="3232785" algn="l"/>
                <a:tab pos="3711575" algn="l"/>
                <a:tab pos="4190365" algn="l"/>
                <a:tab pos="5630545" algn="l"/>
                <a:tab pos="715137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vigtigste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færdighed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21.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århundredes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arbejdsplads: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Problemløsning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(85,3%).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48411" y="4686300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302971" y="4790033"/>
            <a:ext cx="2619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58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https://asq.org/quality-resources/problem-solving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378076"/>
            <a:ext cx="38068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4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faser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problemløsning?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metoden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problemer.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3131" y="2612897"/>
            <a:ext cx="3562985" cy="167195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18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Definer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problemet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Generere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nye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ideer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Evaluere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vælge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løsninger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Implementering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evaluering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131" y="288416"/>
            <a:ext cx="296926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95">
                <a:solidFill>
                  <a:srgbClr val="379C73"/>
                </a:solidFill>
              </a:rPr>
              <a:t>Definition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05">
                <a:solidFill>
                  <a:srgbClr val="379C73"/>
                </a:solidFill>
              </a:rPr>
              <a:t>faser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5512561" y="1790954"/>
            <a:ext cx="3119120" cy="2273300"/>
            <a:chOff x="5512561" y="1790954"/>
            <a:chExt cx="3119120" cy="2273300"/>
          </a:xfrm>
        </p:grpSpPr>
        <p:sp>
          <p:nvSpPr>
            <p:cNvPr id="7" name="object 7" descr=""/>
            <p:cNvSpPr/>
            <p:nvPr/>
          </p:nvSpPr>
          <p:spPr>
            <a:xfrm>
              <a:off x="5525261" y="1803654"/>
              <a:ext cx="2886710" cy="2247900"/>
            </a:xfrm>
            <a:custGeom>
              <a:avLst/>
              <a:gdLst/>
              <a:ahLst/>
              <a:cxnLst/>
              <a:rect l="l" t="t" r="r" b="b"/>
              <a:pathLst>
                <a:path w="2886709" h="2247900">
                  <a:moveTo>
                    <a:pt x="1443228" y="0"/>
                  </a:moveTo>
                  <a:lnTo>
                    <a:pt x="1389123" y="775"/>
                  </a:lnTo>
                  <a:lnTo>
                    <a:pt x="1335520" y="3082"/>
                  </a:lnTo>
                  <a:lnTo>
                    <a:pt x="1282455" y="6895"/>
                  </a:lnTo>
                  <a:lnTo>
                    <a:pt x="1229963" y="12185"/>
                  </a:lnTo>
                  <a:lnTo>
                    <a:pt x="1178077" y="18927"/>
                  </a:lnTo>
                  <a:lnTo>
                    <a:pt x="1126833" y="27091"/>
                  </a:lnTo>
                  <a:lnTo>
                    <a:pt x="1076267" y="36653"/>
                  </a:lnTo>
                  <a:lnTo>
                    <a:pt x="1026412" y="47584"/>
                  </a:lnTo>
                  <a:lnTo>
                    <a:pt x="977304" y="59856"/>
                  </a:lnTo>
                  <a:lnTo>
                    <a:pt x="928977" y="73444"/>
                  </a:lnTo>
                  <a:lnTo>
                    <a:pt x="881467" y="88320"/>
                  </a:lnTo>
                  <a:lnTo>
                    <a:pt x="834808" y="104456"/>
                  </a:lnTo>
                  <a:lnTo>
                    <a:pt x="789035" y="121826"/>
                  </a:lnTo>
                  <a:lnTo>
                    <a:pt x="744184" y="140403"/>
                  </a:lnTo>
                  <a:lnTo>
                    <a:pt x="700289" y="160158"/>
                  </a:lnTo>
                  <a:lnTo>
                    <a:pt x="657384" y="181066"/>
                  </a:lnTo>
                  <a:lnTo>
                    <a:pt x="615505" y="203098"/>
                  </a:lnTo>
                  <a:lnTo>
                    <a:pt x="574687" y="226228"/>
                  </a:lnTo>
                  <a:lnTo>
                    <a:pt x="534964" y="250429"/>
                  </a:lnTo>
                  <a:lnTo>
                    <a:pt x="496372" y="275673"/>
                  </a:lnTo>
                  <a:lnTo>
                    <a:pt x="458946" y="301934"/>
                  </a:lnTo>
                  <a:lnTo>
                    <a:pt x="422719" y="329183"/>
                  </a:lnTo>
                  <a:lnTo>
                    <a:pt x="387728" y="357395"/>
                  </a:lnTo>
                  <a:lnTo>
                    <a:pt x="354006" y="386541"/>
                  </a:lnTo>
                  <a:lnTo>
                    <a:pt x="321589" y="416595"/>
                  </a:lnTo>
                  <a:lnTo>
                    <a:pt x="290513" y="447530"/>
                  </a:lnTo>
                  <a:lnTo>
                    <a:pt x="260810" y="479317"/>
                  </a:lnTo>
                  <a:lnTo>
                    <a:pt x="232518" y="511931"/>
                  </a:lnTo>
                  <a:lnTo>
                    <a:pt x="205669" y="545344"/>
                  </a:lnTo>
                  <a:lnTo>
                    <a:pt x="180301" y="579529"/>
                  </a:lnTo>
                  <a:lnTo>
                    <a:pt x="156446" y="614458"/>
                  </a:lnTo>
                  <a:lnTo>
                    <a:pt x="134140" y="650105"/>
                  </a:lnTo>
                  <a:lnTo>
                    <a:pt x="113418" y="686442"/>
                  </a:lnTo>
                  <a:lnTo>
                    <a:pt x="94316" y="723443"/>
                  </a:lnTo>
                  <a:lnTo>
                    <a:pt x="76867" y="761079"/>
                  </a:lnTo>
                  <a:lnTo>
                    <a:pt x="61106" y="799325"/>
                  </a:lnTo>
                  <a:lnTo>
                    <a:pt x="47069" y="838152"/>
                  </a:lnTo>
                  <a:lnTo>
                    <a:pt x="34791" y="877534"/>
                  </a:lnTo>
                  <a:lnTo>
                    <a:pt x="24305" y="917443"/>
                  </a:lnTo>
                  <a:lnTo>
                    <a:pt x="15648" y="957852"/>
                  </a:lnTo>
                  <a:lnTo>
                    <a:pt x="8854" y="998735"/>
                  </a:lnTo>
                  <a:lnTo>
                    <a:pt x="3958" y="1040063"/>
                  </a:lnTo>
                  <a:lnTo>
                    <a:pt x="995" y="1081811"/>
                  </a:lnTo>
                  <a:lnTo>
                    <a:pt x="0" y="1123950"/>
                  </a:lnTo>
                  <a:lnTo>
                    <a:pt x="995" y="1166088"/>
                  </a:lnTo>
                  <a:lnTo>
                    <a:pt x="3958" y="1207836"/>
                  </a:lnTo>
                  <a:lnTo>
                    <a:pt x="8854" y="1249164"/>
                  </a:lnTo>
                  <a:lnTo>
                    <a:pt x="15648" y="1290047"/>
                  </a:lnTo>
                  <a:lnTo>
                    <a:pt x="24305" y="1330456"/>
                  </a:lnTo>
                  <a:lnTo>
                    <a:pt x="34791" y="1370365"/>
                  </a:lnTo>
                  <a:lnTo>
                    <a:pt x="47069" y="1409747"/>
                  </a:lnTo>
                  <a:lnTo>
                    <a:pt x="61106" y="1448574"/>
                  </a:lnTo>
                  <a:lnTo>
                    <a:pt x="76867" y="1486820"/>
                  </a:lnTo>
                  <a:lnTo>
                    <a:pt x="94316" y="1524456"/>
                  </a:lnTo>
                  <a:lnTo>
                    <a:pt x="113418" y="1561457"/>
                  </a:lnTo>
                  <a:lnTo>
                    <a:pt x="134140" y="1597794"/>
                  </a:lnTo>
                  <a:lnTo>
                    <a:pt x="156446" y="1633441"/>
                  </a:lnTo>
                  <a:lnTo>
                    <a:pt x="180301" y="1668370"/>
                  </a:lnTo>
                  <a:lnTo>
                    <a:pt x="205669" y="1702555"/>
                  </a:lnTo>
                  <a:lnTo>
                    <a:pt x="232518" y="1735968"/>
                  </a:lnTo>
                  <a:lnTo>
                    <a:pt x="260810" y="1768582"/>
                  </a:lnTo>
                  <a:lnTo>
                    <a:pt x="290513" y="1800369"/>
                  </a:lnTo>
                  <a:lnTo>
                    <a:pt x="321589" y="1831304"/>
                  </a:lnTo>
                  <a:lnTo>
                    <a:pt x="354006" y="1861358"/>
                  </a:lnTo>
                  <a:lnTo>
                    <a:pt x="387728" y="1890504"/>
                  </a:lnTo>
                  <a:lnTo>
                    <a:pt x="422719" y="1918715"/>
                  </a:lnTo>
                  <a:lnTo>
                    <a:pt x="458946" y="1945965"/>
                  </a:lnTo>
                  <a:lnTo>
                    <a:pt x="496372" y="1972226"/>
                  </a:lnTo>
                  <a:lnTo>
                    <a:pt x="534964" y="1997470"/>
                  </a:lnTo>
                  <a:lnTo>
                    <a:pt x="574687" y="2021671"/>
                  </a:lnTo>
                  <a:lnTo>
                    <a:pt x="615505" y="2044801"/>
                  </a:lnTo>
                  <a:lnTo>
                    <a:pt x="657384" y="2066833"/>
                  </a:lnTo>
                  <a:lnTo>
                    <a:pt x="700289" y="2087741"/>
                  </a:lnTo>
                  <a:lnTo>
                    <a:pt x="744184" y="2107496"/>
                  </a:lnTo>
                  <a:lnTo>
                    <a:pt x="789035" y="2126073"/>
                  </a:lnTo>
                  <a:lnTo>
                    <a:pt x="834808" y="2143443"/>
                  </a:lnTo>
                  <a:lnTo>
                    <a:pt x="881467" y="2159579"/>
                  </a:lnTo>
                  <a:lnTo>
                    <a:pt x="928977" y="2174455"/>
                  </a:lnTo>
                  <a:lnTo>
                    <a:pt x="977304" y="2188043"/>
                  </a:lnTo>
                  <a:lnTo>
                    <a:pt x="1026412" y="2200315"/>
                  </a:lnTo>
                  <a:lnTo>
                    <a:pt x="1076267" y="2211246"/>
                  </a:lnTo>
                  <a:lnTo>
                    <a:pt x="1126833" y="2220808"/>
                  </a:lnTo>
                  <a:lnTo>
                    <a:pt x="1178077" y="2228972"/>
                  </a:lnTo>
                  <a:lnTo>
                    <a:pt x="1229963" y="2235714"/>
                  </a:lnTo>
                  <a:lnTo>
                    <a:pt x="1282455" y="2241004"/>
                  </a:lnTo>
                  <a:lnTo>
                    <a:pt x="1335520" y="2244817"/>
                  </a:lnTo>
                  <a:lnTo>
                    <a:pt x="1389123" y="2247124"/>
                  </a:lnTo>
                  <a:lnTo>
                    <a:pt x="1443228" y="2247900"/>
                  </a:lnTo>
                  <a:lnTo>
                    <a:pt x="1497332" y="2247124"/>
                  </a:lnTo>
                  <a:lnTo>
                    <a:pt x="1550935" y="2244817"/>
                  </a:lnTo>
                  <a:lnTo>
                    <a:pt x="1604000" y="2241004"/>
                  </a:lnTo>
                  <a:lnTo>
                    <a:pt x="1656492" y="2235714"/>
                  </a:lnTo>
                  <a:lnTo>
                    <a:pt x="1708378" y="2228972"/>
                  </a:lnTo>
                  <a:lnTo>
                    <a:pt x="1759622" y="2220808"/>
                  </a:lnTo>
                  <a:lnTo>
                    <a:pt x="1810188" y="2211246"/>
                  </a:lnTo>
                  <a:lnTo>
                    <a:pt x="1860043" y="2200315"/>
                  </a:lnTo>
                  <a:lnTo>
                    <a:pt x="1909151" y="2188043"/>
                  </a:lnTo>
                  <a:lnTo>
                    <a:pt x="1957478" y="2174455"/>
                  </a:lnTo>
                  <a:lnTo>
                    <a:pt x="2004988" y="2159579"/>
                  </a:lnTo>
                  <a:lnTo>
                    <a:pt x="2051647" y="2143443"/>
                  </a:lnTo>
                  <a:lnTo>
                    <a:pt x="2097420" y="2126073"/>
                  </a:lnTo>
                  <a:lnTo>
                    <a:pt x="2142271" y="2107496"/>
                  </a:lnTo>
                  <a:lnTo>
                    <a:pt x="2186166" y="2087741"/>
                  </a:lnTo>
                  <a:lnTo>
                    <a:pt x="2229071" y="2066833"/>
                  </a:lnTo>
                  <a:lnTo>
                    <a:pt x="2270950" y="2044801"/>
                  </a:lnTo>
                  <a:lnTo>
                    <a:pt x="2311768" y="2021671"/>
                  </a:lnTo>
                  <a:lnTo>
                    <a:pt x="2351491" y="1997470"/>
                  </a:lnTo>
                  <a:lnTo>
                    <a:pt x="2390083" y="1972226"/>
                  </a:lnTo>
                  <a:lnTo>
                    <a:pt x="2427509" y="1945965"/>
                  </a:lnTo>
                  <a:lnTo>
                    <a:pt x="2463736" y="1918715"/>
                  </a:lnTo>
                  <a:lnTo>
                    <a:pt x="2498727" y="1890504"/>
                  </a:lnTo>
                  <a:lnTo>
                    <a:pt x="2532449" y="1861358"/>
                  </a:lnTo>
                  <a:lnTo>
                    <a:pt x="2564866" y="1831304"/>
                  </a:lnTo>
                  <a:lnTo>
                    <a:pt x="2595942" y="1800369"/>
                  </a:lnTo>
                  <a:lnTo>
                    <a:pt x="2625645" y="1768582"/>
                  </a:lnTo>
                  <a:lnTo>
                    <a:pt x="2653937" y="1735968"/>
                  </a:lnTo>
                  <a:lnTo>
                    <a:pt x="2680786" y="1702555"/>
                  </a:lnTo>
                  <a:lnTo>
                    <a:pt x="2706154" y="1668370"/>
                  </a:lnTo>
                  <a:lnTo>
                    <a:pt x="2730009" y="1633441"/>
                  </a:lnTo>
                  <a:lnTo>
                    <a:pt x="2752315" y="1597794"/>
                  </a:lnTo>
                  <a:lnTo>
                    <a:pt x="2773037" y="1561457"/>
                  </a:lnTo>
                  <a:lnTo>
                    <a:pt x="2792139" y="1524456"/>
                  </a:lnTo>
                  <a:lnTo>
                    <a:pt x="2809588" y="1486820"/>
                  </a:lnTo>
                  <a:lnTo>
                    <a:pt x="2825349" y="1448574"/>
                  </a:lnTo>
                  <a:lnTo>
                    <a:pt x="2839386" y="1409747"/>
                  </a:lnTo>
                  <a:lnTo>
                    <a:pt x="2851664" y="1370365"/>
                  </a:lnTo>
                  <a:lnTo>
                    <a:pt x="2862150" y="1330456"/>
                  </a:lnTo>
                  <a:lnTo>
                    <a:pt x="2870807" y="1290047"/>
                  </a:lnTo>
                  <a:lnTo>
                    <a:pt x="2877601" y="1249164"/>
                  </a:lnTo>
                  <a:lnTo>
                    <a:pt x="2882497" y="1207836"/>
                  </a:lnTo>
                  <a:lnTo>
                    <a:pt x="2885460" y="1166088"/>
                  </a:lnTo>
                  <a:lnTo>
                    <a:pt x="2886456" y="1123950"/>
                  </a:lnTo>
                  <a:lnTo>
                    <a:pt x="2885460" y="1081811"/>
                  </a:lnTo>
                  <a:lnTo>
                    <a:pt x="2882497" y="1040063"/>
                  </a:lnTo>
                  <a:lnTo>
                    <a:pt x="2877601" y="998735"/>
                  </a:lnTo>
                  <a:lnTo>
                    <a:pt x="2870807" y="957852"/>
                  </a:lnTo>
                  <a:lnTo>
                    <a:pt x="2862150" y="917443"/>
                  </a:lnTo>
                  <a:lnTo>
                    <a:pt x="2851664" y="877534"/>
                  </a:lnTo>
                  <a:lnTo>
                    <a:pt x="2839386" y="838152"/>
                  </a:lnTo>
                  <a:lnTo>
                    <a:pt x="2825349" y="799325"/>
                  </a:lnTo>
                  <a:lnTo>
                    <a:pt x="2809588" y="761079"/>
                  </a:lnTo>
                  <a:lnTo>
                    <a:pt x="2792139" y="723443"/>
                  </a:lnTo>
                  <a:lnTo>
                    <a:pt x="2773037" y="686442"/>
                  </a:lnTo>
                  <a:lnTo>
                    <a:pt x="2752315" y="650105"/>
                  </a:lnTo>
                  <a:lnTo>
                    <a:pt x="2730009" y="614458"/>
                  </a:lnTo>
                  <a:lnTo>
                    <a:pt x="2706154" y="579529"/>
                  </a:lnTo>
                  <a:lnTo>
                    <a:pt x="2680786" y="545344"/>
                  </a:lnTo>
                  <a:lnTo>
                    <a:pt x="2653937" y="511931"/>
                  </a:lnTo>
                  <a:lnTo>
                    <a:pt x="2625645" y="479317"/>
                  </a:lnTo>
                  <a:lnTo>
                    <a:pt x="2595942" y="447530"/>
                  </a:lnTo>
                  <a:lnTo>
                    <a:pt x="2564866" y="416595"/>
                  </a:lnTo>
                  <a:lnTo>
                    <a:pt x="2532449" y="386541"/>
                  </a:lnTo>
                  <a:lnTo>
                    <a:pt x="2498727" y="357395"/>
                  </a:lnTo>
                  <a:lnTo>
                    <a:pt x="2463736" y="329183"/>
                  </a:lnTo>
                  <a:lnTo>
                    <a:pt x="2427509" y="301934"/>
                  </a:lnTo>
                  <a:lnTo>
                    <a:pt x="2390083" y="275673"/>
                  </a:lnTo>
                  <a:lnTo>
                    <a:pt x="2351491" y="250429"/>
                  </a:lnTo>
                  <a:lnTo>
                    <a:pt x="2311768" y="226228"/>
                  </a:lnTo>
                  <a:lnTo>
                    <a:pt x="2270950" y="203098"/>
                  </a:lnTo>
                  <a:lnTo>
                    <a:pt x="2229071" y="181066"/>
                  </a:lnTo>
                  <a:lnTo>
                    <a:pt x="2186166" y="160158"/>
                  </a:lnTo>
                  <a:lnTo>
                    <a:pt x="2142271" y="140403"/>
                  </a:lnTo>
                  <a:lnTo>
                    <a:pt x="2097420" y="121826"/>
                  </a:lnTo>
                  <a:lnTo>
                    <a:pt x="2051647" y="104456"/>
                  </a:lnTo>
                  <a:lnTo>
                    <a:pt x="2004988" y="88320"/>
                  </a:lnTo>
                  <a:lnTo>
                    <a:pt x="1957478" y="73444"/>
                  </a:lnTo>
                  <a:lnTo>
                    <a:pt x="1909151" y="59856"/>
                  </a:lnTo>
                  <a:lnTo>
                    <a:pt x="1860043" y="47584"/>
                  </a:lnTo>
                  <a:lnTo>
                    <a:pt x="1810188" y="36653"/>
                  </a:lnTo>
                  <a:lnTo>
                    <a:pt x="1759622" y="27091"/>
                  </a:lnTo>
                  <a:lnTo>
                    <a:pt x="1708378" y="18927"/>
                  </a:lnTo>
                  <a:lnTo>
                    <a:pt x="1656492" y="12185"/>
                  </a:lnTo>
                  <a:lnTo>
                    <a:pt x="1604000" y="6895"/>
                  </a:lnTo>
                  <a:lnTo>
                    <a:pt x="1550935" y="3082"/>
                  </a:lnTo>
                  <a:lnTo>
                    <a:pt x="1497332" y="775"/>
                  </a:lnTo>
                  <a:lnTo>
                    <a:pt x="1443228" y="0"/>
                  </a:lnTo>
                  <a:close/>
                </a:path>
              </a:pathLst>
            </a:custGeom>
            <a:solidFill>
              <a:srgbClr val="ADD2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525261" y="1803654"/>
              <a:ext cx="2886710" cy="2247900"/>
            </a:xfrm>
            <a:custGeom>
              <a:avLst/>
              <a:gdLst/>
              <a:ahLst/>
              <a:cxnLst/>
              <a:rect l="l" t="t" r="r" b="b"/>
              <a:pathLst>
                <a:path w="2886709" h="2247900">
                  <a:moveTo>
                    <a:pt x="0" y="1123950"/>
                  </a:moveTo>
                  <a:lnTo>
                    <a:pt x="995" y="1081811"/>
                  </a:lnTo>
                  <a:lnTo>
                    <a:pt x="3958" y="1040063"/>
                  </a:lnTo>
                  <a:lnTo>
                    <a:pt x="8854" y="998735"/>
                  </a:lnTo>
                  <a:lnTo>
                    <a:pt x="15648" y="957852"/>
                  </a:lnTo>
                  <a:lnTo>
                    <a:pt x="24305" y="917443"/>
                  </a:lnTo>
                  <a:lnTo>
                    <a:pt x="34791" y="877534"/>
                  </a:lnTo>
                  <a:lnTo>
                    <a:pt x="47069" y="838152"/>
                  </a:lnTo>
                  <a:lnTo>
                    <a:pt x="61106" y="799325"/>
                  </a:lnTo>
                  <a:lnTo>
                    <a:pt x="76867" y="761079"/>
                  </a:lnTo>
                  <a:lnTo>
                    <a:pt x="94316" y="723443"/>
                  </a:lnTo>
                  <a:lnTo>
                    <a:pt x="113418" y="686442"/>
                  </a:lnTo>
                  <a:lnTo>
                    <a:pt x="134140" y="650105"/>
                  </a:lnTo>
                  <a:lnTo>
                    <a:pt x="156446" y="614458"/>
                  </a:lnTo>
                  <a:lnTo>
                    <a:pt x="180301" y="579529"/>
                  </a:lnTo>
                  <a:lnTo>
                    <a:pt x="205669" y="545344"/>
                  </a:lnTo>
                  <a:lnTo>
                    <a:pt x="232518" y="511931"/>
                  </a:lnTo>
                  <a:lnTo>
                    <a:pt x="260810" y="479317"/>
                  </a:lnTo>
                  <a:lnTo>
                    <a:pt x="290513" y="447530"/>
                  </a:lnTo>
                  <a:lnTo>
                    <a:pt x="321589" y="416595"/>
                  </a:lnTo>
                  <a:lnTo>
                    <a:pt x="354006" y="386541"/>
                  </a:lnTo>
                  <a:lnTo>
                    <a:pt x="387728" y="357395"/>
                  </a:lnTo>
                  <a:lnTo>
                    <a:pt x="422719" y="329183"/>
                  </a:lnTo>
                  <a:lnTo>
                    <a:pt x="458946" y="301934"/>
                  </a:lnTo>
                  <a:lnTo>
                    <a:pt x="496372" y="275673"/>
                  </a:lnTo>
                  <a:lnTo>
                    <a:pt x="534964" y="250429"/>
                  </a:lnTo>
                  <a:lnTo>
                    <a:pt x="574687" y="226228"/>
                  </a:lnTo>
                  <a:lnTo>
                    <a:pt x="615505" y="203098"/>
                  </a:lnTo>
                  <a:lnTo>
                    <a:pt x="657384" y="181066"/>
                  </a:lnTo>
                  <a:lnTo>
                    <a:pt x="700289" y="160158"/>
                  </a:lnTo>
                  <a:lnTo>
                    <a:pt x="744184" y="140403"/>
                  </a:lnTo>
                  <a:lnTo>
                    <a:pt x="789035" y="121826"/>
                  </a:lnTo>
                  <a:lnTo>
                    <a:pt x="834808" y="104456"/>
                  </a:lnTo>
                  <a:lnTo>
                    <a:pt x="881467" y="88320"/>
                  </a:lnTo>
                  <a:lnTo>
                    <a:pt x="928977" y="73444"/>
                  </a:lnTo>
                  <a:lnTo>
                    <a:pt x="977304" y="59856"/>
                  </a:lnTo>
                  <a:lnTo>
                    <a:pt x="1026412" y="47584"/>
                  </a:lnTo>
                  <a:lnTo>
                    <a:pt x="1076267" y="36653"/>
                  </a:lnTo>
                  <a:lnTo>
                    <a:pt x="1126833" y="27091"/>
                  </a:lnTo>
                  <a:lnTo>
                    <a:pt x="1178077" y="18927"/>
                  </a:lnTo>
                  <a:lnTo>
                    <a:pt x="1229963" y="12185"/>
                  </a:lnTo>
                  <a:lnTo>
                    <a:pt x="1282455" y="6895"/>
                  </a:lnTo>
                  <a:lnTo>
                    <a:pt x="1335520" y="3082"/>
                  </a:lnTo>
                  <a:lnTo>
                    <a:pt x="1389123" y="775"/>
                  </a:lnTo>
                  <a:lnTo>
                    <a:pt x="1443228" y="0"/>
                  </a:lnTo>
                  <a:lnTo>
                    <a:pt x="1497332" y="775"/>
                  </a:lnTo>
                  <a:lnTo>
                    <a:pt x="1550935" y="3082"/>
                  </a:lnTo>
                  <a:lnTo>
                    <a:pt x="1604000" y="6895"/>
                  </a:lnTo>
                  <a:lnTo>
                    <a:pt x="1656492" y="12185"/>
                  </a:lnTo>
                  <a:lnTo>
                    <a:pt x="1708378" y="18927"/>
                  </a:lnTo>
                  <a:lnTo>
                    <a:pt x="1759622" y="27091"/>
                  </a:lnTo>
                  <a:lnTo>
                    <a:pt x="1810188" y="36653"/>
                  </a:lnTo>
                  <a:lnTo>
                    <a:pt x="1860043" y="47584"/>
                  </a:lnTo>
                  <a:lnTo>
                    <a:pt x="1909151" y="59856"/>
                  </a:lnTo>
                  <a:lnTo>
                    <a:pt x="1957478" y="73444"/>
                  </a:lnTo>
                  <a:lnTo>
                    <a:pt x="2004988" y="88320"/>
                  </a:lnTo>
                  <a:lnTo>
                    <a:pt x="2051647" y="104456"/>
                  </a:lnTo>
                  <a:lnTo>
                    <a:pt x="2097420" y="121826"/>
                  </a:lnTo>
                  <a:lnTo>
                    <a:pt x="2142271" y="140403"/>
                  </a:lnTo>
                  <a:lnTo>
                    <a:pt x="2186166" y="160158"/>
                  </a:lnTo>
                  <a:lnTo>
                    <a:pt x="2229071" y="181066"/>
                  </a:lnTo>
                  <a:lnTo>
                    <a:pt x="2270950" y="203098"/>
                  </a:lnTo>
                  <a:lnTo>
                    <a:pt x="2311768" y="226228"/>
                  </a:lnTo>
                  <a:lnTo>
                    <a:pt x="2351491" y="250429"/>
                  </a:lnTo>
                  <a:lnTo>
                    <a:pt x="2390083" y="275673"/>
                  </a:lnTo>
                  <a:lnTo>
                    <a:pt x="2427509" y="301934"/>
                  </a:lnTo>
                  <a:lnTo>
                    <a:pt x="2463736" y="329183"/>
                  </a:lnTo>
                  <a:lnTo>
                    <a:pt x="2498727" y="357395"/>
                  </a:lnTo>
                  <a:lnTo>
                    <a:pt x="2532449" y="386541"/>
                  </a:lnTo>
                  <a:lnTo>
                    <a:pt x="2564866" y="416595"/>
                  </a:lnTo>
                  <a:lnTo>
                    <a:pt x="2595942" y="447530"/>
                  </a:lnTo>
                  <a:lnTo>
                    <a:pt x="2625645" y="479317"/>
                  </a:lnTo>
                  <a:lnTo>
                    <a:pt x="2653937" y="511931"/>
                  </a:lnTo>
                  <a:lnTo>
                    <a:pt x="2680786" y="545344"/>
                  </a:lnTo>
                  <a:lnTo>
                    <a:pt x="2706154" y="579529"/>
                  </a:lnTo>
                  <a:lnTo>
                    <a:pt x="2730009" y="614458"/>
                  </a:lnTo>
                  <a:lnTo>
                    <a:pt x="2752315" y="650105"/>
                  </a:lnTo>
                  <a:lnTo>
                    <a:pt x="2773037" y="686442"/>
                  </a:lnTo>
                  <a:lnTo>
                    <a:pt x="2792139" y="723443"/>
                  </a:lnTo>
                  <a:lnTo>
                    <a:pt x="2809588" y="761079"/>
                  </a:lnTo>
                  <a:lnTo>
                    <a:pt x="2825349" y="799325"/>
                  </a:lnTo>
                  <a:lnTo>
                    <a:pt x="2839386" y="838152"/>
                  </a:lnTo>
                  <a:lnTo>
                    <a:pt x="2851664" y="877534"/>
                  </a:lnTo>
                  <a:lnTo>
                    <a:pt x="2862150" y="917443"/>
                  </a:lnTo>
                  <a:lnTo>
                    <a:pt x="2870807" y="957852"/>
                  </a:lnTo>
                  <a:lnTo>
                    <a:pt x="2877601" y="998735"/>
                  </a:lnTo>
                  <a:lnTo>
                    <a:pt x="2882497" y="1040063"/>
                  </a:lnTo>
                  <a:lnTo>
                    <a:pt x="2885460" y="1081811"/>
                  </a:lnTo>
                  <a:lnTo>
                    <a:pt x="2886456" y="1123950"/>
                  </a:lnTo>
                  <a:lnTo>
                    <a:pt x="2885460" y="1166088"/>
                  </a:lnTo>
                  <a:lnTo>
                    <a:pt x="2882497" y="1207836"/>
                  </a:lnTo>
                  <a:lnTo>
                    <a:pt x="2877601" y="1249164"/>
                  </a:lnTo>
                  <a:lnTo>
                    <a:pt x="2870807" y="1290047"/>
                  </a:lnTo>
                  <a:lnTo>
                    <a:pt x="2862150" y="1330456"/>
                  </a:lnTo>
                  <a:lnTo>
                    <a:pt x="2851664" y="1370365"/>
                  </a:lnTo>
                  <a:lnTo>
                    <a:pt x="2839386" y="1409747"/>
                  </a:lnTo>
                  <a:lnTo>
                    <a:pt x="2825349" y="1448574"/>
                  </a:lnTo>
                  <a:lnTo>
                    <a:pt x="2809588" y="1486820"/>
                  </a:lnTo>
                  <a:lnTo>
                    <a:pt x="2792139" y="1524456"/>
                  </a:lnTo>
                  <a:lnTo>
                    <a:pt x="2773037" y="1561457"/>
                  </a:lnTo>
                  <a:lnTo>
                    <a:pt x="2752315" y="1597794"/>
                  </a:lnTo>
                  <a:lnTo>
                    <a:pt x="2730009" y="1633441"/>
                  </a:lnTo>
                  <a:lnTo>
                    <a:pt x="2706154" y="1668370"/>
                  </a:lnTo>
                  <a:lnTo>
                    <a:pt x="2680786" y="1702555"/>
                  </a:lnTo>
                  <a:lnTo>
                    <a:pt x="2653937" y="1735968"/>
                  </a:lnTo>
                  <a:lnTo>
                    <a:pt x="2625645" y="1768582"/>
                  </a:lnTo>
                  <a:lnTo>
                    <a:pt x="2595942" y="1800369"/>
                  </a:lnTo>
                  <a:lnTo>
                    <a:pt x="2564866" y="1831304"/>
                  </a:lnTo>
                  <a:lnTo>
                    <a:pt x="2532449" y="1861358"/>
                  </a:lnTo>
                  <a:lnTo>
                    <a:pt x="2498727" y="1890504"/>
                  </a:lnTo>
                  <a:lnTo>
                    <a:pt x="2463736" y="1918715"/>
                  </a:lnTo>
                  <a:lnTo>
                    <a:pt x="2427509" y="1945965"/>
                  </a:lnTo>
                  <a:lnTo>
                    <a:pt x="2390083" y="1972226"/>
                  </a:lnTo>
                  <a:lnTo>
                    <a:pt x="2351491" y="1997470"/>
                  </a:lnTo>
                  <a:lnTo>
                    <a:pt x="2311768" y="2021671"/>
                  </a:lnTo>
                  <a:lnTo>
                    <a:pt x="2270950" y="2044801"/>
                  </a:lnTo>
                  <a:lnTo>
                    <a:pt x="2229071" y="2066833"/>
                  </a:lnTo>
                  <a:lnTo>
                    <a:pt x="2186166" y="2087741"/>
                  </a:lnTo>
                  <a:lnTo>
                    <a:pt x="2142271" y="2107496"/>
                  </a:lnTo>
                  <a:lnTo>
                    <a:pt x="2097420" y="2126073"/>
                  </a:lnTo>
                  <a:lnTo>
                    <a:pt x="2051647" y="2143443"/>
                  </a:lnTo>
                  <a:lnTo>
                    <a:pt x="2004988" y="2159579"/>
                  </a:lnTo>
                  <a:lnTo>
                    <a:pt x="1957478" y="2174455"/>
                  </a:lnTo>
                  <a:lnTo>
                    <a:pt x="1909151" y="2188043"/>
                  </a:lnTo>
                  <a:lnTo>
                    <a:pt x="1860043" y="2200315"/>
                  </a:lnTo>
                  <a:lnTo>
                    <a:pt x="1810188" y="2211246"/>
                  </a:lnTo>
                  <a:lnTo>
                    <a:pt x="1759622" y="2220808"/>
                  </a:lnTo>
                  <a:lnTo>
                    <a:pt x="1708378" y="2228972"/>
                  </a:lnTo>
                  <a:lnTo>
                    <a:pt x="1656492" y="2235714"/>
                  </a:lnTo>
                  <a:lnTo>
                    <a:pt x="1604000" y="2241004"/>
                  </a:lnTo>
                  <a:lnTo>
                    <a:pt x="1550935" y="2244817"/>
                  </a:lnTo>
                  <a:lnTo>
                    <a:pt x="1497332" y="2247124"/>
                  </a:lnTo>
                  <a:lnTo>
                    <a:pt x="1443228" y="2247900"/>
                  </a:lnTo>
                  <a:lnTo>
                    <a:pt x="1389123" y="2247124"/>
                  </a:lnTo>
                  <a:lnTo>
                    <a:pt x="1335520" y="2244817"/>
                  </a:lnTo>
                  <a:lnTo>
                    <a:pt x="1282455" y="2241004"/>
                  </a:lnTo>
                  <a:lnTo>
                    <a:pt x="1229963" y="2235714"/>
                  </a:lnTo>
                  <a:lnTo>
                    <a:pt x="1178077" y="2228972"/>
                  </a:lnTo>
                  <a:lnTo>
                    <a:pt x="1126833" y="2220808"/>
                  </a:lnTo>
                  <a:lnTo>
                    <a:pt x="1076267" y="2211246"/>
                  </a:lnTo>
                  <a:lnTo>
                    <a:pt x="1026412" y="2200315"/>
                  </a:lnTo>
                  <a:lnTo>
                    <a:pt x="977304" y="2188043"/>
                  </a:lnTo>
                  <a:lnTo>
                    <a:pt x="928977" y="2174455"/>
                  </a:lnTo>
                  <a:lnTo>
                    <a:pt x="881467" y="2159579"/>
                  </a:lnTo>
                  <a:lnTo>
                    <a:pt x="834808" y="2143443"/>
                  </a:lnTo>
                  <a:lnTo>
                    <a:pt x="789035" y="2126073"/>
                  </a:lnTo>
                  <a:lnTo>
                    <a:pt x="744184" y="2107496"/>
                  </a:lnTo>
                  <a:lnTo>
                    <a:pt x="700289" y="2087741"/>
                  </a:lnTo>
                  <a:lnTo>
                    <a:pt x="657384" y="2066833"/>
                  </a:lnTo>
                  <a:lnTo>
                    <a:pt x="615505" y="2044801"/>
                  </a:lnTo>
                  <a:lnTo>
                    <a:pt x="574687" y="2021671"/>
                  </a:lnTo>
                  <a:lnTo>
                    <a:pt x="534964" y="1997470"/>
                  </a:lnTo>
                  <a:lnTo>
                    <a:pt x="496372" y="1972226"/>
                  </a:lnTo>
                  <a:lnTo>
                    <a:pt x="458946" y="1945965"/>
                  </a:lnTo>
                  <a:lnTo>
                    <a:pt x="422719" y="1918715"/>
                  </a:lnTo>
                  <a:lnTo>
                    <a:pt x="387728" y="1890504"/>
                  </a:lnTo>
                  <a:lnTo>
                    <a:pt x="354006" y="1861358"/>
                  </a:lnTo>
                  <a:lnTo>
                    <a:pt x="321589" y="1831304"/>
                  </a:lnTo>
                  <a:lnTo>
                    <a:pt x="290513" y="1800369"/>
                  </a:lnTo>
                  <a:lnTo>
                    <a:pt x="260810" y="1768582"/>
                  </a:lnTo>
                  <a:lnTo>
                    <a:pt x="232518" y="1735968"/>
                  </a:lnTo>
                  <a:lnTo>
                    <a:pt x="205669" y="1702555"/>
                  </a:lnTo>
                  <a:lnTo>
                    <a:pt x="180301" y="1668370"/>
                  </a:lnTo>
                  <a:lnTo>
                    <a:pt x="156446" y="1633441"/>
                  </a:lnTo>
                  <a:lnTo>
                    <a:pt x="134140" y="1597794"/>
                  </a:lnTo>
                  <a:lnTo>
                    <a:pt x="113418" y="1561457"/>
                  </a:lnTo>
                  <a:lnTo>
                    <a:pt x="94316" y="1524456"/>
                  </a:lnTo>
                  <a:lnTo>
                    <a:pt x="76867" y="1486820"/>
                  </a:lnTo>
                  <a:lnTo>
                    <a:pt x="61106" y="1448574"/>
                  </a:lnTo>
                  <a:lnTo>
                    <a:pt x="47069" y="1409747"/>
                  </a:lnTo>
                  <a:lnTo>
                    <a:pt x="34791" y="1370365"/>
                  </a:lnTo>
                  <a:lnTo>
                    <a:pt x="24305" y="1330456"/>
                  </a:lnTo>
                  <a:lnTo>
                    <a:pt x="15648" y="1290047"/>
                  </a:lnTo>
                  <a:lnTo>
                    <a:pt x="8854" y="1249164"/>
                  </a:lnTo>
                  <a:lnTo>
                    <a:pt x="3958" y="1207836"/>
                  </a:lnTo>
                  <a:lnTo>
                    <a:pt x="995" y="1166088"/>
                  </a:lnTo>
                  <a:lnTo>
                    <a:pt x="0" y="1123950"/>
                  </a:lnTo>
                  <a:close/>
                </a:path>
              </a:pathLst>
            </a:custGeom>
            <a:ln w="25399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222997" y="3333750"/>
              <a:ext cx="1396365" cy="541020"/>
            </a:xfrm>
            <a:custGeom>
              <a:avLst/>
              <a:gdLst/>
              <a:ahLst/>
              <a:cxnLst/>
              <a:rect l="l" t="t" r="r" b="b"/>
              <a:pathLst>
                <a:path w="1396365" h="541020">
                  <a:moveTo>
                    <a:pt x="1395983" y="0"/>
                  </a:moveTo>
                  <a:lnTo>
                    <a:pt x="0" y="0"/>
                  </a:lnTo>
                  <a:lnTo>
                    <a:pt x="0" y="541019"/>
                  </a:lnTo>
                  <a:lnTo>
                    <a:pt x="1395983" y="541019"/>
                  </a:lnTo>
                  <a:lnTo>
                    <a:pt x="1395983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222997" y="3333750"/>
              <a:ext cx="1396365" cy="541020"/>
            </a:xfrm>
            <a:custGeom>
              <a:avLst/>
              <a:gdLst/>
              <a:ahLst/>
              <a:cxnLst/>
              <a:rect l="l" t="t" r="r" b="b"/>
              <a:pathLst>
                <a:path w="1396365" h="541020">
                  <a:moveTo>
                    <a:pt x="0" y="541019"/>
                  </a:moveTo>
                  <a:lnTo>
                    <a:pt x="1395983" y="541019"/>
                  </a:lnTo>
                  <a:lnTo>
                    <a:pt x="1395983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25399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353681" y="3312667"/>
            <a:ext cx="11341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EVALUERE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VÆLGE LØSNINGER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322061" y="3311905"/>
            <a:ext cx="1423035" cy="566420"/>
            <a:chOff x="5322061" y="3311905"/>
            <a:chExt cx="1423035" cy="566420"/>
          </a:xfrm>
        </p:grpSpPr>
        <p:sp>
          <p:nvSpPr>
            <p:cNvPr id="13" name="object 13" descr=""/>
            <p:cNvSpPr/>
            <p:nvPr/>
          </p:nvSpPr>
          <p:spPr>
            <a:xfrm>
              <a:off x="5334761" y="3324605"/>
              <a:ext cx="1397635" cy="541020"/>
            </a:xfrm>
            <a:custGeom>
              <a:avLst/>
              <a:gdLst/>
              <a:ahLst/>
              <a:cxnLst/>
              <a:rect l="l" t="t" r="r" b="b"/>
              <a:pathLst>
                <a:path w="1397634" h="541020">
                  <a:moveTo>
                    <a:pt x="1397508" y="0"/>
                  </a:moveTo>
                  <a:lnTo>
                    <a:pt x="0" y="0"/>
                  </a:lnTo>
                  <a:lnTo>
                    <a:pt x="0" y="541020"/>
                  </a:lnTo>
                  <a:lnTo>
                    <a:pt x="1397508" y="541020"/>
                  </a:lnTo>
                  <a:lnTo>
                    <a:pt x="1397508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334761" y="3324605"/>
              <a:ext cx="1397635" cy="541020"/>
            </a:xfrm>
            <a:custGeom>
              <a:avLst/>
              <a:gdLst/>
              <a:ahLst/>
              <a:cxnLst/>
              <a:rect l="l" t="t" r="r" b="b"/>
              <a:pathLst>
                <a:path w="1397634" h="541020">
                  <a:moveTo>
                    <a:pt x="0" y="541020"/>
                  </a:moveTo>
                  <a:lnTo>
                    <a:pt x="1397508" y="541020"/>
                  </a:lnTo>
                  <a:lnTo>
                    <a:pt x="1397508" y="0"/>
                  </a:lnTo>
                  <a:lnTo>
                    <a:pt x="0" y="0"/>
                  </a:lnTo>
                  <a:lnTo>
                    <a:pt x="0" y="541020"/>
                  </a:lnTo>
                  <a:close/>
                </a:path>
              </a:pathLst>
            </a:custGeom>
            <a:ln w="25400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414009" y="3395217"/>
            <a:ext cx="12369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IMPLEMENTERE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EVALUERE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210297" y="2060701"/>
            <a:ext cx="1421765" cy="566420"/>
            <a:chOff x="7210297" y="2060701"/>
            <a:chExt cx="1421765" cy="566420"/>
          </a:xfrm>
        </p:grpSpPr>
        <p:sp>
          <p:nvSpPr>
            <p:cNvPr id="17" name="object 17" descr=""/>
            <p:cNvSpPr/>
            <p:nvPr/>
          </p:nvSpPr>
          <p:spPr>
            <a:xfrm>
              <a:off x="7222997" y="2073401"/>
              <a:ext cx="1396365" cy="541020"/>
            </a:xfrm>
            <a:custGeom>
              <a:avLst/>
              <a:gdLst/>
              <a:ahLst/>
              <a:cxnLst/>
              <a:rect l="l" t="t" r="r" b="b"/>
              <a:pathLst>
                <a:path w="1396365" h="541019">
                  <a:moveTo>
                    <a:pt x="1395983" y="0"/>
                  </a:moveTo>
                  <a:lnTo>
                    <a:pt x="0" y="0"/>
                  </a:lnTo>
                  <a:lnTo>
                    <a:pt x="0" y="541019"/>
                  </a:lnTo>
                  <a:lnTo>
                    <a:pt x="1395983" y="541019"/>
                  </a:lnTo>
                  <a:lnTo>
                    <a:pt x="1395983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222997" y="2073401"/>
              <a:ext cx="1396365" cy="541020"/>
            </a:xfrm>
            <a:custGeom>
              <a:avLst/>
              <a:gdLst/>
              <a:ahLst/>
              <a:cxnLst/>
              <a:rect l="l" t="t" r="r" b="b"/>
              <a:pathLst>
                <a:path w="1396365" h="541019">
                  <a:moveTo>
                    <a:pt x="0" y="541019"/>
                  </a:moveTo>
                  <a:lnTo>
                    <a:pt x="1395983" y="541019"/>
                  </a:lnTo>
                  <a:lnTo>
                    <a:pt x="1395983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25399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7303389" y="2143505"/>
            <a:ext cx="12350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GENERERE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NYE</a:t>
            </a:r>
            <a:endParaRPr sz="12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IDÉER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322061" y="2040889"/>
            <a:ext cx="1423035" cy="565150"/>
            <a:chOff x="5322061" y="2040889"/>
            <a:chExt cx="1423035" cy="565150"/>
          </a:xfrm>
        </p:grpSpPr>
        <p:sp>
          <p:nvSpPr>
            <p:cNvPr id="21" name="object 21" descr=""/>
            <p:cNvSpPr/>
            <p:nvPr/>
          </p:nvSpPr>
          <p:spPr>
            <a:xfrm>
              <a:off x="5334761" y="2053589"/>
              <a:ext cx="1397635" cy="539750"/>
            </a:xfrm>
            <a:custGeom>
              <a:avLst/>
              <a:gdLst/>
              <a:ahLst/>
              <a:cxnLst/>
              <a:rect l="l" t="t" r="r" b="b"/>
              <a:pathLst>
                <a:path w="1397634" h="539750">
                  <a:moveTo>
                    <a:pt x="1397508" y="0"/>
                  </a:moveTo>
                  <a:lnTo>
                    <a:pt x="0" y="0"/>
                  </a:lnTo>
                  <a:lnTo>
                    <a:pt x="0" y="539495"/>
                  </a:lnTo>
                  <a:lnTo>
                    <a:pt x="1397508" y="539495"/>
                  </a:lnTo>
                  <a:lnTo>
                    <a:pt x="1397508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334761" y="2053589"/>
              <a:ext cx="1397635" cy="539750"/>
            </a:xfrm>
            <a:custGeom>
              <a:avLst/>
              <a:gdLst/>
              <a:ahLst/>
              <a:cxnLst/>
              <a:rect l="l" t="t" r="r" b="b"/>
              <a:pathLst>
                <a:path w="1397634" h="539750">
                  <a:moveTo>
                    <a:pt x="0" y="539495"/>
                  </a:moveTo>
                  <a:lnTo>
                    <a:pt x="1397508" y="539495"/>
                  </a:lnTo>
                  <a:lnTo>
                    <a:pt x="1397508" y="0"/>
                  </a:lnTo>
                  <a:lnTo>
                    <a:pt x="0" y="0"/>
                  </a:lnTo>
                  <a:lnTo>
                    <a:pt x="0" y="539495"/>
                  </a:lnTo>
                  <a:close/>
                </a:path>
              </a:pathLst>
            </a:custGeom>
            <a:ln w="25400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5516117" y="2123058"/>
            <a:ext cx="103314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DEFINERE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endParaRPr sz="12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564121" y="2319782"/>
            <a:ext cx="798830" cy="452120"/>
            <a:chOff x="6564121" y="2319782"/>
            <a:chExt cx="798830" cy="452120"/>
          </a:xfrm>
        </p:grpSpPr>
        <p:sp>
          <p:nvSpPr>
            <p:cNvPr id="25" name="object 25" descr=""/>
            <p:cNvSpPr/>
            <p:nvPr/>
          </p:nvSpPr>
          <p:spPr>
            <a:xfrm>
              <a:off x="6888479" y="2332482"/>
              <a:ext cx="462280" cy="426720"/>
            </a:xfrm>
            <a:custGeom>
              <a:avLst/>
              <a:gdLst/>
              <a:ahLst/>
              <a:cxnLst/>
              <a:rect l="l" t="t" r="r" b="b"/>
              <a:pathLst>
                <a:path w="462279" h="426719">
                  <a:moveTo>
                    <a:pt x="106679" y="0"/>
                  </a:moveTo>
                  <a:lnTo>
                    <a:pt x="0" y="0"/>
                  </a:lnTo>
                  <a:lnTo>
                    <a:pt x="42022" y="3872"/>
                  </a:lnTo>
                  <a:lnTo>
                    <a:pt x="82539" y="15191"/>
                  </a:lnTo>
                  <a:lnTo>
                    <a:pt x="121129" y="33508"/>
                  </a:lnTo>
                  <a:lnTo>
                    <a:pt x="157368" y="58375"/>
                  </a:lnTo>
                  <a:lnTo>
                    <a:pt x="190833" y="89344"/>
                  </a:lnTo>
                  <a:lnTo>
                    <a:pt x="221101" y="125967"/>
                  </a:lnTo>
                  <a:lnTo>
                    <a:pt x="247750" y="167796"/>
                  </a:lnTo>
                  <a:lnTo>
                    <a:pt x="270357" y="214384"/>
                  </a:lnTo>
                  <a:lnTo>
                    <a:pt x="288498" y="265281"/>
                  </a:lnTo>
                  <a:lnTo>
                    <a:pt x="301751" y="320040"/>
                  </a:lnTo>
                  <a:lnTo>
                    <a:pt x="248412" y="320040"/>
                  </a:lnTo>
                  <a:lnTo>
                    <a:pt x="364998" y="426719"/>
                  </a:lnTo>
                  <a:lnTo>
                    <a:pt x="461772" y="320040"/>
                  </a:lnTo>
                  <a:lnTo>
                    <a:pt x="408431" y="320040"/>
                  </a:lnTo>
                  <a:lnTo>
                    <a:pt x="395178" y="265281"/>
                  </a:lnTo>
                  <a:lnTo>
                    <a:pt x="377037" y="214384"/>
                  </a:lnTo>
                  <a:lnTo>
                    <a:pt x="354430" y="167796"/>
                  </a:lnTo>
                  <a:lnTo>
                    <a:pt x="327781" y="125967"/>
                  </a:lnTo>
                  <a:lnTo>
                    <a:pt x="297513" y="89344"/>
                  </a:lnTo>
                  <a:lnTo>
                    <a:pt x="264048" y="58375"/>
                  </a:lnTo>
                  <a:lnTo>
                    <a:pt x="227809" y="33508"/>
                  </a:lnTo>
                  <a:lnTo>
                    <a:pt x="189219" y="15191"/>
                  </a:lnTo>
                  <a:lnTo>
                    <a:pt x="148702" y="3872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576821" y="2332482"/>
              <a:ext cx="365125" cy="426720"/>
            </a:xfrm>
            <a:custGeom>
              <a:avLst/>
              <a:gdLst/>
              <a:ahLst/>
              <a:cxnLst/>
              <a:rect l="l" t="t" r="r" b="b"/>
              <a:pathLst>
                <a:path w="365125" h="426719">
                  <a:moveTo>
                    <a:pt x="311657" y="0"/>
                  </a:moveTo>
                  <a:lnTo>
                    <a:pt x="272571" y="3324"/>
                  </a:lnTo>
                  <a:lnTo>
                    <a:pt x="234932" y="13029"/>
                  </a:lnTo>
                  <a:lnTo>
                    <a:pt x="199032" y="28718"/>
                  </a:lnTo>
                  <a:lnTo>
                    <a:pt x="165163" y="49988"/>
                  </a:lnTo>
                  <a:lnTo>
                    <a:pt x="133618" y="76442"/>
                  </a:lnTo>
                  <a:lnTo>
                    <a:pt x="104689" y="107680"/>
                  </a:lnTo>
                  <a:lnTo>
                    <a:pt x="78668" y="143301"/>
                  </a:lnTo>
                  <a:lnTo>
                    <a:pt x="55849" y="182907"/>
                  </a:lnTo>
                  <a:lnTo>
                    <a:pt x="36523" y="226098"/>
                  </a:lnTo>
                  <a:lnTo>
                    <a:pt x="20982" y="272474"/>
                  </a:lnTo>
                  <a:lnTo>
                    <a:pt x="9520" y="321636"/>
                  </a:lnTo>
                  <a:lnTo>
                    <a:pt x="2428" y="373185"/>
                  </a:lnTo>
                  <a:lnTo>
                    <a:pt x="0" y="426719"/>
                  </a:lnTo>
                  <a:lnTo>
                    <a:pt x="106679" y="426719"/>
                  </a:lnTo>
                  <a:lnTo>
                    <a:pt x="109330" y="370954"/>
                  </a:lnTo>
                  <a:lnTo>
                    <a:pt x="117074" y="317185"/>
                  </a:lnTo>
                  <a:lnTo>
                    <a:pt x="129603" y="265918"/>
                  </a:lnTo>
                  <a:lnTo>
                    <a:pt x="146608" y="217656"/>
                  </a:lnTo>
                  <a:lnTo>
                    <a:pt x="167780" y="172905"/>
                  </a:lnTo>
                  <a:lnTo>
                    <a:pt x="192809" y="132167"/>
                  </a:lnTo>
                  <a:lnTo>
                    <a:pt x="221387" y="95949"/>
                  </a:lnTo>
                  <a:lnTo>
                    <a:pt x="253203" y="64753"/>
                  </a:lnTo>
                  <a:lnTo>
                    <a:pt x="287950" y="39085"/>
                  </a:lnTo>
                  <a:lnTo>
                    <a:pt x="325318" y="19449"/>
                  </a:lnTo>
                  <a:lnTo>
                    <a:pt x="364998" y="6350"/>
                  </a:lnTo>
                  <a:lnTo>
                    <a:pt x="351734" y="3589"/>
                  </a:lnTo>
                  <a:lnTo>
                    <a:pt x="338423" y="1603"/>
                  </a:lnTo>
                  <a:lnTo>
                    <a:pt x="325064" y="402"/>
                  </a:lnTo>
                  <a:lnTo>
                    <a:pt x="311657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576821" y="2332482"/>
              <a:ext cx="773430" cy="426720"/>
            </a:xfrm>
            <a:custGeom>
              <a:avLst/>
              <a:gdLst/>
              <a:ahLst/>
              <a:cxnLst/>
              <a:rect l="l" t="t" r="r" b="b"/>
              <a:pathLst>
                <a:path w="773429" h="426719">
                  <a:moveTo>
                    <a:pt x="364998" y="6350"/>
                  </a:moveTo>
                  <a:lnTo>
                    <a:pt x="325318" y="19449"/>
                  </a:lnTo>
                  <a:lnTo>
                    <a:pt x="287950" y="39085"/>
                  </a:lnTo>
                  <a:lnTo>
                    <a:pt x="253203" y="64753"/>
                  </a:lnTo>
                  <a:lnTo>
                    <a:pt x="221387" y="95949"/>
                  </a:lnTo>
                  <a:lnTo>
                    <a:pt x="192809" y="132167"/>
                  </a:lnTo>
                  <a:lnTo>
                    <a:pt x="167780" y="172905"/>
                  </a:lnTo>
                  <a:lnTo>
                    <a:pt x="146608" y="217656"/>
                  </a:lnTo>
                  <a:lnTo>
                    <a:pt x="129603" y="265918"/>
                  </a:lnTo>
                  <a:lnTo>
                    <a:pt x="117074" y="317185"/>
                  </a:lnTo>
                  <a:lnTo>
                    <a:pt x="109330" y="370954"/>
                  </a:lnTo>
                  <a:lnTo>
                    <a:pt x="106679" y="426719"/>
                  </a:lnTo>
                  <a:lnTo>
                    <a:pt x="0" y="426719"/>
                  </a:lnTo>
                  <a:lnTo>
                    <a:pt x="2428" y="373185"/>
                  </a:lnTo>
                  <a:lnTo>
                    <a:pt x="9520" y="321636"/>
                  </a:lnTo>
                  <a:lnTo>
                    <a:pt x="20982" y="272474"/>
                  </a:lnTo>
                  <a:lnTo>
                    <a:pt x="36523" y="226098"/>
                  </a:lnTo>
                  <a:lnTo>
                    <a:pt x="55849" y="182907"/>
                  </a:lnTo>
                  <a:lnTo>
                    <a:pt x="78668" y="143301"/>
                  </a:lnTo>
                  <a:lnTo>
                    <a:pt x="104689" y="107680"/>
                  </a:lnTo>
                  <a:lnTo>
                    <a:pt x="133618" y="76442"/>
                  </a:lnTo>
                  <a:lnTo>
                    <a:pt x="165163" y="49988"/>
                  </a:lnTo>
                  <a:lnTo>
                    <a:pt x="199032" y="28718"/>
                  </a:lnTo>
                  <a:lnTo>
                    <a:pt x="234932" y="13029"/>
                  </a:lnTo>
                  <a:lnTo>
                    <a:pt x="272571" y="3324"/>
                  </a:lnTo>
                  <a:lnTo>
                    <a:pt x="311657" y="0"/>
                  </a:lnTo>
                  <a:lnTo>
                    <a:pt x="418337" y="0"/>
                  </a:lnTo>
                  <a:lnTo>
                    <a:pt x="460360" y="3872"/>
                  </a:lnTo>
                  <a:lnTo>
                    <a:pt x="500877" y="15191"/>
                  </a:lnTo>
                  <a:lnTo>
                    <a:pt x="539467" y="33508"/>
                  </a:lnTo>
                  <a:lnTo>
                    <a:pt x="575706" y="58375"/>
                  </a:lnTo>
                  <a:lnTo>
                    <a:pt x="609171" y="89344"/>
                  </a:lnTo>
                  <a:lnTo>
                    <a:pt x="639439" y="125967"/>
                  </a:lnTo>
                  <a:lnTo>
                    <a:pt x="666088" y="167796"/>
                  </a:lnTo>
                  <a:lnTo>
                    <a:pt x="688695" y="214384"/>
                  </a:lnTo>
                  <a:lnTo>
                    <a:pt x="706836" y="265281"/>
                  </a:lnTo>
                  <a:lnTo>
                    <a:pt x="720089" y="320040"/>
                  </a:lnTo>
                  <a:lnTo>
                    <a:pt x="773429" y="320040"/>
                  </a:lnTo>
                  <a:lnTo>
                    <a:pt x="676655" y="426719"/>
                  </a:lnTo>
                  <a:lnTo>
                    <a:pt x="560070" y="320040"/>
                  </a:lnTo>
                  <a:lnTo>
                    <a:pt x="613409" y="320040"/>
                  </a:lnTo>
                  <a:lnTo>
                    <a:pt x="600156" y="265281"/>
                  </a:lnTo>
                  <a:lnTo>
                    <a:pt x="582015" y="214384"/>
                  </a:lnTo>
                  <a:lnTo>
                    <a:pt x="559408" y="167796"/>
                  </a:lnTo>
                  <a:lnTo>
                    <a:pt x="532759" y="125967"/>
                  </a:lnTo>
                  <a:lnTo>
                    <a:pt x="502491" y="89344"/>
                  </a:lnTo>
                  <a:lnTo>
                    <a:pt x="469026" y="58375"/>
                  </a:lnTo>
                  <a:lnTo>
                    <a:pt x="432787" y="33508"/>
                  </a:lnTo>
                  <a:lnTo>
                    <a:pt x="394197" y="15191"/>
                  </a:lnTo>
                  <a:lnTo>
                    <a:pt x="353680" y="3872"/>
                  </a:lnTo>
                  <a:lnTo>
                    <a:pt x="311657" y="0"/>
                  </a:lnTo>
                </a:path>
              </a:pathLst>
            </a:custGeom>
            <a:ln w="25400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6549643" y="3080257"/>
            <a:ext cx="797560" cy="452120"/>
            <a:chOff x="6549643" y="3080257"/>
            <a:chExt cx="797560" cy="452120"/>
          </a:xfrm>
        </p:grpSpPr>
        <p:sp>
          <p:nvSpPr>
            <p:cNvPr id="29" name="object 29" descr=""/>
            <p:cNvSpPr/>
            <p:nvPr/>
          </p:nvSpPr>
          <p:spPr>
            <a:xfrm>
              <a:off x="6562343" y="3092957"/>
              <a:ext cx="461009" cy="426720"/>
            </a:xfrm>
            <a:custGeom>
              <a:avLst/>
              <a:gdLst/>
              <a:ahLst/>
              <a:cxnLst/>
              <a:rect l="l" t="t" r="r" b="b"/>
              <a:pathLst>
                <a:path w="461009" h="426720">
                  <a:moveTo>
                    <a:pt x="96774" y="0"/>
                  </a:moveTo>
                  <a:lnTo>
                    <a:pt x="0" y="106680"/>
                  </a:lnTo>
                  <a:lnTo>
                    <a:pt x="53339" y="106680"/>
                  </a:lnTo>
                  <a:lnTo>
                    <a:pt x="66551" y="161407"/>
                  </a:lnTo>
                  <a:lnTo>
                    <a:pt x="84642" y="212287"/>
                  </a:lnTo>
                  <a:lnTo>
                    <a:pt x="107192" y="258867"/>
                  </a:lnTo>
                  <a:lnTo>
                    <a:pt x="133776" y="300697"/>
                  </a:lnTo>
                  <a:lnTo>
                    <a:pt x="163972" y="337327"/>
                  </a:lnTo>
                  <a:lnTo>
                    <a:pt x="197357" y="368308"/>
                  </a:lnTo>
                  <a:lnTo>
                    <a:pt x="233509" y="393187"/>
                  </a:lnTo>
                  <a:lnTo>
                    <a:pt x="272003" y="411516"/>
                  </a:lnTo>
                  <a:lnTo>
                    <a:pt x="312418" y="422844"/>
                  </a:lnTo>
                  <a:lnTo>
                    <a:pt x="354329" y="426720"/>
                  </a:lnTo>
                  <a:lnTo>
                    <a:pt x="461009" y="426720"/>
                  </a:lnTo>
                  <a:lnTo>
                    <a:pt x="419098" y="422847"/>
                  </a:lnTo>
                  <a:lnTo>
                    <a:pt x="378683" y="411528"/>
                  </a:lnTo>
                  <a:lnTo>
                    <a:pt x="340189" y="393211"/>
                  </a:lnTo>
                  <a:lnTo>
                    <a:pt x="304037" y="368344"/>
                  </a:lnTo>
                  <a:lnTo>
                    <a:pt x="270652" y="337375"/>
                  </a:lnTo>
                  <a:lnTo>
                    <a:pt x="240456" y="300752"/>
                  </a:lnTo>
                  <a:lnTo>
                    <a:pt x="213872" y="258923"/>
                  </a:lnTo>
                  <a:lnTo>
                    <a:pt x="191322" y="212335"/>
                  </a:lnTo>
                  <a:lnTo>
                    <a:pt x="173231" y="161438"/>
                  </a:lnTo>
                  <a:lnTo>
                    <a:pt x="160020" y="106680"/>
                  </a:lnTo>
                  <a:lnTo>
                    <a:pt x="213359" y="106680"/>
                  </a:lnTo>
                  <a:lnTo>
                    <a:pt x="967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970013" y="3092957"/>
              <a:ext cx="364490" cy="426720"/>
            </a:xfrm>
            <a:custGeom>
              <a:avLst/>
              <a:gdLst/>
              <a:ahLst/>
              <a:cxnLst/>
              <a:rect l="l" t="t" r="r" b="b"/>
              <a:pathLst>
                <a:path w="364490" h="426720">
                  <a:moveTo>
                    <a:pt x="364235" y="0"/>
                  </a:moveTo>
                  <a:lnTo>
                    <a:pt x="257555" y="0"/>
                  </a:lnTo>
                  <a:lnTo>
                    <a:pt x="254912" y="55734"/>
                  </a:lnTo>
                  <a:lnTo>
                    <a:pt x="247186" y="109477"/>
                  </a:lnTo>
                  <a:lnTo>
                    <a:pt x="234689" y="160725"/>
                  </a:lnTo>
                  <a:lnTo>
                    <a:pt x="217728" y="208975"/>
                  </a:lnTo>
                  <a:lnTo>
                    <a:pt x="196613" y="253720"/>
                  </a:lnTo>
                  <a:lnTo>
                    <a:pt x="171653" y="294457"/>
                  </a:lnTo>
                  <a:lnTo>
                    <a:pt x="143157" y="330682"/>
                  </a:lnTo>
                  <a:lnTo>
                    <a:pt x="111435" y="361890"/>
                  </a:lnTo>
                  <a:lnTo>
                    <a:pt x="76795" y="387577"/>
                  </a:lnTo>
                  <a:lnTo>
                    <a:pt x="39547" y="407238"/>
                  </a:lnTo>
                  <a:lnTo>
                    <a:pt x="0" y="420369"/>
                  </a:lnTo>
                  <a:lnTo>
                    <a:pt x="13263" y="423130"/>
                  </a:lnTo>
                  <a:lnTo>
                    <a:pt x="26574" y="425116"/>
                  </a:lnTo>
                  <a:lnTo>
                    <a:pt x="39933" y="426317"/>
                  </a:lnTo>
                  <a:lnTo>
                    <a:pt x="53339" y="426720"/>
                  </a:lnTo>
                  <a:lnTo>
                    <a:pt x="92338" y="423395"/>
                  </a:lnTo>
                  <a:lnTo>
                    <a:pt x="129890" y="413690"/>
                  </a:lnTo>
                  <a:lnTo>
                    <a:pt x="165706" y="398001"/>
                  </a:lnTo>
                  <a:lnTo>
                    <a:pt x="199494" y="376731"/>
                  </a:lnTo>
                  <a:lnTo>
                    <a:pt x="230961" y="350277"/>
                  </a:lnTo>
                  <a:lnTo>
                    <a:pt x="259818" y="319039"/>
                  </a:lnTo>
                  <a:lnTo>
                    <a:pt x="285773" y="283418"/>
                  </a:lnTo>
                  <a:lnTo>
                    <a:pt x="308534" y="243812"/>
                  </a:lnTo>
                  <a:lnTo>
                    <a:pt x="327809" y="200621"/>
                  </a:lnTo>
                  <a:lnTo>
                    <a:pt x="343309" y="154245"/>
                  </a:lnTo>
                  <a:lnTo>
                    <a:pt x="354741" y="105083"/>
                  </a:lnTo>
                  <a:lnTo>
                    <a:pt x="361813" y="53534"/>
                  </a:lnTo>
                  <a:lnTo>
                    <a:pt x="364235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562343" y="3092957"/>
              <a:ext cx="772160" cy="426720"/>
            </a:xfrm>
            <a:custGeom>
              <a:avLst/>
              <a:gdLst/>
              <a:ahLst/>
              <a:cxnLst/>
              <a:rect l="l" t="t" r="r" b="b"/>
              <a:pathLst>
                <a:path w="772159" h="426720">
                  <a:moveTo>
                    <a:pt x="407670" y="420369"/>
                  </a:moveTo>
                  <a:lnTo>
                    <a:pt x="447217" y="407238"/>
                  </a:lnTo>
                  <a:lnTo>
                    <a:pt x="484465" y="387577"/>
                  </a:lnTo>
                  <a:lnTo>
                    <a:pt x="519105" y="361890"/>
                  </a:lnTo>
                  <a:lnTo>
                    <a:pt x="550827" y="330682"/>
                  </a:lnTo>
                  <a:lnTo>
                    <a:pt x="579323" y="294457"/>
                  </a:lnTo>
                  <a:lnTo>
                    <a:pt x="604283" y="253720"/>
                  </a:lnTo>
                  <a:lnTo>
                    <a:pt x="625398" y="208975"/>
                  </a:lnTo>
                  <a:lnTo>
                    <a:pt x="642359" y="160725"/>
                  </a:lnTo>
                  <a:lnTo>
                    <a:pt x="654856" y="109477"/>
                  </a:lnTo>
                  <a:lnTo>
                    <a:pt x="662582" y="55734"/>
                  </a:lnTo>
                  <a:lnTo>
                    <a:pt x="665226" y="0"/>
                  </a:lnTo>
                  <a:lnTo>
                    <a:pt x="771905" y="0"/>
                  </a:lnTo>
                  <a:lnTo>
                    <a:pt x="769483" y="53534"/>
                  </a:lnTo>
                  <a:lnTo>
                    <a:pt x="762411" y="105083"/>
                  </a:lnTo>
                  <a:lnTo>
                    <a:pt x="750979" y="154245"/>
                  </a:lnTo>
                  <a:lnTo>
                    <a:pt x="735479" y="200621"/>
                  </a:lnTo>
                  <a:lnTo>
                    <a:pt x="716204" y="243812"/>
                  </a:lnTo>
                  <a:lnTo>
                    <a:pt x="693443" y="283418"/>
                  </a:lnTo>
                  <a:lnTo>
                    <a:pt x="667488" y="319039"/>
                  </a:lnTo>
                  <a:lnTo>
                    <a:pt x="638631" y="350277"/>
                  </a:lnTo>
                  <a:lnTo>
                    <a:pt x="607164" y="376731"/>
                  </a:lnTo>
                  <a:lnTo>
                    <a:pt x="573376" y="398001"/>
                  </a:lnTo>
                  <a:lnTo>
                    <a:pt x="537560" y="413690"/>
                  </a:lnTo>
                  <a:lnTo>
                    <a:pt x="500008" y="423395"/>
                  </a:lnTo>
                  <a:lnTo>
                    <a:pt x="461009" y="426720"/>
                  </a:lnTo>
                  <a:lnTo>
                    <a:pt x="354329" y="426720"/>
                  </a:lnTo>
                  <a:lnTo>
                    <a:pt x="312418" y="422844"/>
                  </a:lnTo>
                  <a:lnTo>
                    <a:pt x="272003" y="411516"/>
                  </a:lnTo>
                  <a:lnTo>
                    <a:pt x="233509" y="393187"/>
                  </a:lnTo>
                  <a:lnTo>
                    <a:pt x="197357" y="368308"/>
                  </a:lnTo>
                  <a:lnTo>
                    <a:pt x="163972" y="337327"/>
                  </a:lnTo>
                  <a:lnTo>
                    <a:pt x="133776" y="300697"/>
                  </a:lnTo>
                  <a:lnTo>
                    <a:pt x="107192" y="258867"/>
                  </a:lnTo>
                  <a:lnTo>
                    <a:pt x="84642" y="212287"/>
                  </a:lnTo>
                  <a:lnTo>
                    <a:pt x="66551" y="161407"/>
                  </a:lnTo>
                  <a:lnTo>
                    <a:pt x="53339" y="106680"/>
                  </a:lnTo>
                  <a:lnTo>
                    <a:pt x="0" y="106680"/>
                  </a:lnTo>
                  <a:lnTo>
                    <a:pt x="96774" y="0"/>
                  </a:lnTo>
                  <a:lnTo>
                    <a:pt x="213359" y="106680"/>
                  </a:lnTo>
                  <a:lnTo>
                    <a:pt x="160020" y="106680"/>
                  </a:lnTo>
                  <a:lnTo>
                    <a:pt x="173231" y="161438"/>
                  </a:lnTo>
                  <a:lnTo>
                    <a:pt x="191322" y="212335"/>
                  </a:lnTo>
                  <a:lnTo>
                    <a:pt x="213872" y="258923"/>
                  </a:lnTo>
                  <a:lnTo>
                    <a:pt x="240456" y="300752"/>
                  </a:lnTo>
                  <a:lnTo>
                    <a:pt x="270652" y="337375"/>
                  </a:lnTo>
                  <a:lnTo>
                    <a:pt x="304037" y="368344"/>
                  </a:lnTo>
                  <a:lnTo>
                    <a:pt x="340189" y="393211"/>
                  </a:lnTo>
                  <a:lnTo>
                    <a:pt x="378683" y="411528"/>
                  </a:lnTo>
                  <a:lnTo>
                    <a:pt x="419098" y="422847"/>
                  </a:lnTo>
                  <a:lnTo>
                    <a:pt x="461009" y="426720"/>
                  </a:lnTo>
                </a:path>
              </a:pathLst>
            </a:custGeom>
            <a:ln w="25400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70732" y="1460860"/>
            <a:ext cx="4918710" cy="2494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50000"/>
              </a:lnSpc>
              <a:spcBef>
                <a:spcPts val="95"/>
              </a:spcBef>
            </a:pP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Digital</a:t>
            </a:r>
            <a:r>
              <a:rPr dirty="0" sz="1800" spc="-40" b="1" i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problemløsning</a:t>
            </a:r>
            <a:r>
              <a:rPr dirty="0" sz="1800" spc="-40" b="1" i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evnen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"at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18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behov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løse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konceptuelle</a:t>
            </a:r>
            <a:r>
              <a:rPr dirty="0" sz="18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7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problemsituationer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miljøer".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at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innovere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processer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produkter.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holde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sig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ajour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udvikling."</a:t>
            </a:r>
            <a:r>
              <a:rPr dirty="0" sz="1800" spc="-1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25462" sz="1800" spc="-75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baseline="25462"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651" y="255523"/>
            <a:ext cx="367347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95">
                <a:solidFill>
                  <a:srgbClr val="379C73"/>
                </a:solidFill>
              </a:rPr>
              <a:t>Digital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problemløsning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2971" y="4790033"/>
            <a:ext cx="5794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baseline="27777" sz="900" spc="2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EU-Kommissionen;</a:t>
            </a:r>
            <a:r>
              <a:rPr dirty="0" sz="900" spc="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900" spc="8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Science</a:t>
            </a:r>
            <a:r>
              <a:rPr dirty="0" sz="900" spc="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Lab</a:t>
            </a:r>
            <a:r>
              <a:rPr dirty="0" sz="900" spc="7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https://joint-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research-centre.ec.europa.eu/digcomp/digcomp-framework_en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48411" y="4686300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" y="1101637"/>
            <a:ext cx="2811016" cy="309741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312291" y="4269435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269237"/>
            <a:ext cx="8367395" cy="3729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jargon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kaldes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problemløsning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fejlfinding,</a:t>
            </a:r>
            <a:r>
              <a:rPr dirty="0" sz="1800" spc="2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som</a:t>
            </a:r>
            <a:r>
              <a:rPr dirty="0" sz="1800" spc="22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problemløsning,</a:t>
            </a:r>
            <a:r>
              <a:rPr dirty="0" sz="1800" spc="2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anvendes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reparere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fejlbehæftede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produkter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processer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maskine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system.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logisk,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systematisk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søgen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kilden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produktet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processen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funktionsdygtig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 spc="-74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600" spc="5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600" spc="31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Fejlfinding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nødvendig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symptomerne.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bestemme</a:t>
            </a:r>
            <a:r>
              <a:rPr dirty="0" sz="1800" spc="2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25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800" spc="2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sandsynlige</a:t>
            </a:r>
            <a:r>
              <a:rPr dirty="0" sz="1800" spc="25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årsag</a:t>
            </a:r>
            <a:r>
              <a:rPr dirty="0" sz="1800" spc="2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5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proces,</a:t>
            </a:r>
            <a:r>
              <a:rPr dirty="0" sz="1800" spc="25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2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800" spc="25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eliminerer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potentielle</a:t>
            </a:r>
            <a:r>
              <a:rPr dirty="0" sz="1800" spc="1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årsager</a:t>
            </a:r>
            <a:r>
              <a:rPr dirty="0" sz="1800" spc="1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problem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Endelig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kræver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fejlfinding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bekræftelse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løsningen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genopretter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produktet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processen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dets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funktionsdygtige tilstand.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131" y="286334"/>
            <a:ext cx="168338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Fejlfinding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018793"/>
            <a:ext cx="8355330" cy="414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972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fejlfinding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involverer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typisk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forenklet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faser: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Identifikation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problemet: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Genkend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symptomer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problemer,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påvirker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systemet/enheden.</a:t>
            </a:r>
            <a:endParaRPr sz="1800">
              <a:latin typeface="Arial"/>
              <a:cs typeface="Arial"/>
            </a:endParaRPr>
          </a:p>
          <a:p>
            <a:pPr marL="12700" marR="146050">
              <a:lnSpc>
                <a:spcPct val="15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Isolering: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Indskrænk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årsager,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generelle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område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komponent,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stammer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fra.</a:t>
            </a:r>
            <a:endParaRPr sz="1800">
              <a:latin typeface="Arial"/>
              <a:cs typeface="Arial"/>
            </a:endParaRPr>
          </a:p>
          <a:p>
            <a:pPr marL="12700" marR="516255">
              <a:lnSpc>
                <a:spcPct val="150000"/>
              </a:lnSpc>
              <a:spcBef>
                <a:spcPts val="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Implementering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løsning: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Anvend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ligetil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baseret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almindelige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genstarte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systemet,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forbindelser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justere indstillinger.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Verificering: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Bekræft,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anvendte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tjekke,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symptomerne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fortsætter.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131" y="294513"/>
            <a:ext cx="16827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Fejlfinding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3770782"/>
            <a:ext cx="49403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sundhedsstyring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uformelle</a:t>
            </a:r>
            <a:r>
              <a:rPr dirty="0" sz="18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miljøer.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131" y="320116"/>
            <a:ext cx="6506209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færdigheder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til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problemløsning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50">
                <a:solidFill>
                  <a:srgbClr val="379C73"/>
                </a:solidFill>
              </a:rPr>
              <a:t>i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313131" y="702898"/>
            <a:ext cx="5281930" cy="3093085"/>
          </a:xfrm>
          <a:prstGeom prst="rect">
            <a:avLst/>
          </a:prstGeom>
        </p:spPr>
        <p:txBody>
          <a:bodyPr wrap="square" lIns="0" tIns="206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dirty="0" sz="2700" spc="-295">
                <a:solidFill>
                  <a:srgbClr val="379C73"/>
                </a:solidFill>
                <a:latin typeface="Arial Black"/>
                <a:cs typeface="Arial Black"/>
              </a:rPr>
              <a:t>sundhedssektoren</a:t>
            </a:r>
            <a:endParaRPr sz="2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uformelle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sundhedsvæsen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problemløsningsfærdigheder</a:t>
            </a:r>
            <a:r>
              <a:rPr dirty="0" sz="18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afgørende.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giver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enkeltpersoner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tekniske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hvilket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kontinuerlig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onlineressourcer.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selvhjulpenhed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fremmer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2647" y="1699243"/>
            <a:ext cx="2186189" cy="220024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697726" y="4022547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70712" y="1144904"/>
            <a:ext cx="515429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STATIONÆRE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COMPUTERE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Stationære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blive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placeret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skrivebord,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består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typisk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dele,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computerkabinettet,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skærmen,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tastaturet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musen.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0712" y="2791460"/>
            <a:ext cx="51542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BÆRBARE</a:t>
            </a:r>
            <a:r>
              <a:rPr dirty="0" sz="1800" spc="-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COMPUTERE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Laptops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batteridrevne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computere,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bærbare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stationære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computere,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næsten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overalt.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9967" y="1677923"/>
            <a:ext cx="2790443" cy="180136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70712" y="4199940"/>
            <a:ext cx="812609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hovedtyper: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PC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Mac.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Begge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fuldt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funktionelle,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udseende,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 mange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foretrækker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anden</a:t>
            </a:r>
            <a:r>
              <a:rPr dirty="0" sz="1500" spc="-1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816090" y="3497326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8922" y="220471"/>
            <a:ext cx="36004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Hvad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en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computer?</a:t>
            </a:r>
            <a:endParaRPr sz="2700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145"/>
              <a:t> </a:t>
            </a:r>
            <a:r>
              <a:rPr dirty="0" spc="-210"/>
              <a:t>Identifikation</a:t>
            </a:r>
            <a:r>
              <a:rPr dirty="0" spc="-85"/>
              <a:t> </a:t>
            </a:r>
            <a:r>
              <a:rPr dirty="0" spc="-295"/>
              <a:t>af</a:t>
            </a:r>
            <a:r>
              <a:rPr dirty="0" spc="-130"/>
              <a:t> </a:t>
            </a:r>
            <a:r>
              <a:rPr dirty="0" spc="-150"/>
              <a:t>problemet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259835" y="0"/>
            <a:ext cx="5884545" cy="5143500"/>
            <a:chOff x="3259835" y="0"/>
            <a:chExt cx="5884545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9835" y="0"/>
              <a:ext cx="5884164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40779" y="1293241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930" y="473837"/>
                  </a:moveTo>
                  <a:lnTo>
                    <a:pt x="1186688" y="473837"/>
                  </a:lnTo>
                  <a:lnTo>
                    <a:pt x="1246546" y="475861"/>
                  </a:lnTo>
                  <a:lnTo>
                    <a:pt x="1303252" y="481933"/>
                  </a:lnTo>
                  <a:lnTo>
                    <a:pt x="1356805" y="492053"/>
                  </a:lnTo>
                  <a:lnTo>
                    <a:pt x="1407207" y="506222"/>
                  </a:lnTo>
                  <a:lnTo>
                    <a:pt x="1454460" y="524438"/>
                  </a:lnTo>
                  <a:lnTo>
                    <a:pt x="1498566" y="546703"/>
                  </a:lnTo>
                  <a:lnTo>
                    <a:pt x="1539525" y="573016"/>
                  </a:lnTo>
                  <a:lnTo>
                    <a:pt x="1577340" y="603377"/>
                  </a:lnTo>
                  <a:lnTo>
                    <a:pt x="1615845" y="641406"/>
                  </a:lnTo>
                  <a:lnTo>
                    <a:pt x="1648414" y="681577"/>
                  </a:lnTo>
                  <a:lnTo>
                    <a:pt x="1675051" y="723885"/>
                  </a:lnTo>
                  <a:lnTo>
                    <a:pt x="1695761" y="768325"/>
                  </a:lnTo>
                  <a:lnTo>
                    <a:pt x="1710549" y="814894"/>
                  </a:lnTo>
                  <a:lnTo>
                    <a:pt x="1719418" y="863587"/>
                  </a:lnTo>
                  <a:lnTo>
                    <a:pt x="1722374" y="914400"/>
                  </a:lnTo>
                  <a:lnTo>
                    <a:pt x="1719097" y="965726"/>
                  </a:lnTo>
                  <a:lnTo>
                    <a:pt x="1709267" y="1015303"/>
                  </a:lnTo>
                  <a:lnTo>
                    <a:pt x="1692884" y="1063118"/>
                  </a:lnTo>
                  <a:lnTo>
                    <a:pt x="1669948" y="1109159"/>
                  </a:lnTo>
                  <a:lnTo>
                    <a:pt x="1640459" y="1153414"/>
                  </a:lnTo>
                  <a:lnTo>
                    <a:pt x="1606018" y="1191505"/>
                  </a:lnTo>
                  <a:lnTo>
                    <a:pt x="1549940" y="1244658"/>
                  </a:lnTo>
                  <a:lnTo>
                    <a:pt x="1513788" y="1276884"/>
                  </a:lnTo>
                  <a:lnTo>
                    <a:pt x="1472226" y="1312878"/>
                  </a:lnTo>
                  <a:lnTo>
                    <a:pt x="1425255" y="1352642"/>
                  </a:lnTo>
                  <a:lnTo>
                    <a:pt x="1372874" y="1396176"/>
                  </a:lnTo>
                  <a:lnTo>
                    <a:pt x="1315085" y="1443482"/>
                  </a:lnTo>
                  <a:lnTo>
                    <a:pt x="1267056" y="1483364"/>
                  </a:lnTo>
                  <a:lnTo>
                    <a:pt x="1222032" y="1522515"/>
                  </a:lnTo>
                  <a:lnTo>
                    <a:pt x="1180012" y="1560937"/>
                  </a:lnTo>
                  <a:lnTo>
                    <a:pt x="1140996" y="1598627"/>
                  </a:lnTo>
                  <a:lnTo>
                    <a:pt x="1104983" y="1635587"/>
                  </a:lnTo>
                  <a:lnTo>
                    <a:pt x="1071975" y="1671817"/>
                  </a:lnTo>
                  <a:lnTo>
                    <a:pt x="1041970" y="1707316"/>
                  </a:lnTo>
                  <a:lnTo>
                    <a:pt x="1014970" y="1742085"/>
                  </a:lnTo>
                  <a:lnTo>
                    <a:pt x="990973" y="1776123"/>
                  </a:lnTo>
                  <a:lnTo>
                    <a:pt x="969980" y="1809430"/>
                  </a:lnTo>
                  <a:lnTo>
                    <a:pt x="932923" y="1882544"/>
                  </a:lnTo>
                  <a:lnTo>
                    <a:pt x="916101" y="1925495"/>
                  </a:lnTo>
                  <a:lnTo>
                    <a:pt x="901525" y="1970861"/>
                  </a:lnTo>
                  <a:lnTo>
                    <a:pt x="889195" y="2018637"/>
                  </a:lnTo>
                  <a:lnTo>
                    <a:pt x="879109" y="2068824"/>
                  </a:lnTo>
                  <a:lnTo>
                    <a:pt x="871267" y="2121417"/>
                  </a:lnTo>
                  <a:lnTo>
                    <a:pt x="865666" y="2176415"/>
                  </a:lnTo>
                  <a:lnTo>
                    <a:pt x="862306" y="2233817"/>
                  </a:lnTo>
                  <a:lnTo>
                    <a:pt x="861187" y="2293620"/>
                  </a:lnTo>
                  <a:lnTo>
                    <a:pt x="861329" y="2312814"/>
                  </a:lnTo>
                  <a:lnTo>
                    <a:pt x="861758" y="2343927"/>
                  </a:lnTo>
                  <a:lnTo>
                    <a:pt x="862472" y="2386970"/>
                  </a:lnTo>
                  <a:lnTo>
                    <a:pt x="863473" y="2441956"/>
                  </a:lnTo>
                  <a:lnTo>
                    <a:pt x="1427988" y="2441956"/>
                  </a:lnTo>
                  <a:lnTo>
                    <a:pt x="1427753" y="2371750"/>
                  </a:lnTo>
                  <a:lnTo>
                    <a:pt x="1429661" y="2307978"/>
                  </a:lnTo>
                  <a:lnTo>
                    <a:pt x="1433706" y="2250635"/>
                  </a:lnTo>
                  <a:lnTo>
                    <a:pt x="1439883" y="2199717"/>
                  </a:lnTo>
                  <a:lnTo>
                    <a:pt x="1448189" y="2155219"/>
                  </a:lnTo>
                  <a:lnTo>
                    <a:pt x="1458619" y="2117137"/>
                  </a:lnTo>
                  <a:lnTo>
                    <a:pt x="1487783" y="2055694"/>
                  </a:lnTo>
                  <a:lnTo>
                    <a:pt x="1510518" y="2023306"/>
                  </a:lnTo>
                  <a:lnTo>
                    <a:pt x="1539368" y="1988302"/>
                  </a:lnTo>
                  <a:lnTo>
                    <a:pt x="1574324" y="1950678"/>
                  </a:lnTo>
                  <a:lnTo>
                    <a:pt x="1615381" y="1910432"/>
                  </a:lnTo>
                  <a:lnTo>
                    <a:pt x="1662532" y="1867563"/>
                  </a:lnTo>
                  <a:lnTo>
                    <a:pt x="1715770" y="1822069"/>
                  </a:lnTo>
                  <a:lnTo>
                    <a:pt x="1768820" y="1777517"/>
                  </a:lnTo>
                  <a:lnTo>
                    <a:pt x="1819169" y="1734321"/>
                  </a:lnTo>
                  <a:lnTo>
                    <a:pt x="1866816" y="1692483"/>
                  </a:lnTo>
                  <a:lnTo>
                    <a:pt x="1911762" y="1652000"/>
                  </a:lnTo>
                  <a:lnTo>
                    <a:pt x="1954007" y="1612872"/>
                  </a:lnTo>
                  <a:lnTo>
                    <a:pt x="1993552" y="1575101"/>
                  </a:lnTo>
                  <a:lnTo>
                    <a:pt x="2030396" y="1538684"/>
                  </a:lnTo>
                  <a:lnTo>
                    <a:pt x="2064540" y="1503622"/>
                  </a:lnTo>
                  <a:lnTo>
                    <a:pt x="2095985" y="1469915"/>
                  </a:lnTo>
                  <a:lnTo>
                    <a:pt x="2124730" y="1437562"/>
                  </a:lnTo>
                  <a:lnTo>
                    <a:pt x="2150776" y="1406563"/>
                  </a:lnTo>
                  <a:lnTo>
                    <a:pt x="2194771" y="1348627"/>
                  </a:lnTo>
                  <a:lnTo>
                    <a:pt x="2239956" y="1275427"/>
                  </a:lnTo>
                  <a:lnTo>
                    <a:pt x="2263560" y="1228465"/>
                  </a:lnTo>
                  <a:lnTo>
                    <a:pt x="2283533" y="1180803"/>
                  </a:lnTo>
                  <a:lnTo>
                    <a:pt x="2299874" y="1132443"/>
                  </a:lnTo>
                  <a:lnTo>
                    <a:pt x="2312584" y="1083386"/>
                  </a:lnTo>
                  <a:lnTo>
                    <a:pt x="2321663" y="1033635"/>
                  </a:lnTo>
                  <a:lnTo>
                    <a:pt x="2327110" y="983190"/>
                  </a:lnTo>
                  <a:lnTo>
                    <a:pt x="2328926" y="932053"/>
                  </a:lnTo>
                  <a:lnTo>
                    <a:pt x="2327518" y="882880"/>
                  </a:lnTo>
                  <a:lnTo>
                    <a:pt x="2323297" y="834523"/>
                  </a:lnTo>
                  <a:lnTo>
                    <a:pt x="2316262" y="786983"/>
                  </a:lnTo>
                  <a:lnTo>
                    <a:pt x="2306413" y="740259"/>
                  </a:lnTo>
                  <a:lnTo>
                    <a:pt x="2293751" y="694351"/>
                  </a:lnTo>
                  <a:lnTo>
                    <a:pt x="2278276" y="649259"/>
                  </a:lnTo>
                  <a:lnTo>
                    <a:pt x="2259988" y="604983"/>
                  </a:lnTo>
                  <a:lnTo>
                    <a:pt x="2238887" y="561524"/>
                  </a:lnTo>
                  <a:lnTo>
                    <a:pt x="2214973" y="518881"/>
                  </a:lnTo>
                  <a:lnTo>
                    <a:pt x="2188247" y="477054"/>
                  </a:lnTo>
                  <a:lnTo>
                    <a:pt x="2185930" y="473837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63" y="854"/>
                  </a:lnTo>
                  <a:lnTo>
                    <a:pt x="1049316" y="3419"/>
                  </a:lnTo>
                  <a:lnTo>
                    <a:pt x="995776" y="7692"/>
                  </a:lnTo>
                  <a:lnTo>
                    <a:pt x="943443" y="13675"/>
                  </a:lnTo>
                  <a:lnTo>
                    <a:pt x="892318" y="21367"/>
                  </a:lnTo>
                  <a:lnTo>
                    <a:pt x="842400" y="30766"/>
                  </a:lnTo>
                  <a:lnTo>
                    <a:pt x="793690" y="41875"/>
                  </a:lnTo>
                  <a:lnTo>
                    <a:pt x="746189" y="54691"/>
                  </a:lnTo>
                  <a:lnTo>
                    <a:pt x="699897" y="69214"/>
                  </a:lnTo>
                  <a:lnTo>
                    <a:pt x="654813" y="85446"/>
                  </a:lnTo>
                  <a:lnTo>
                    <a:pt x="610938" y="103384"/>
                  </a:lnTo>
                  <a:lnTo>
                    <a:pt x="568273" y="123030"/>
                  </a:lnTo>
                  <a:lnTo>
                    <a:pt x="526817" y="144382"/>
                  </a:lnTo>
                  <a:lnTo>
                    <a:pt x="486571" y="167440"/>
                  </a:lnTo>
                  <a:lnTo>
                    <a:pt x="447536" y="192205"/>
                  </a:lnTo>
                  <a:lnTo>
                    <a:pt x="409711" y="218675"/>
                  </a:lnTo>
                  <a:lnTo>
                    <a:pt x="373096" y="246851"/>
                  </a:lnTo>
                  <a:lnTo>
                    <a:pt x="337693" y="276733"/>
                  </a:lnTo>
                  <a:lnTo>
                    <a:pt x="299651" y="311798"/>
                  </a:lnTo>
                  <a:lnTo>
                    <a:pt x="263868" y="347795"/>
                  </a:lnTo>
                  <a:lnTo>
                    <a:pt x="230343" y="384725"/>
                  </a:lnTo>
                  <a:lnTo>
                    <a:pt x="199078" y="422588"/>
                  </a:lnTo>
                  <a:lnTo>
                    <a:pt x="170071" y="461384"/>
                  </a:lnTo>
                  <a:lnTo>
                    <a:pt x="143322" y="501113"/>
                  </a:lnTo>
                  <a:lnTo>
                    <a:pt x="118832" y="541776"/>
                  </a:lnTo>
                  <a:lnTo>
                    <a:pt x="96599" y="583374"/>
                  </a:lnTo>
                  <a:lnTo>
                    <a:pt x="76624" y="625906"/>
                  </a:lnTo>
                  <a:lnTo>
                    <a:pt x="58906" y="669373"/>
                  </a:lnTo>
                  <a:lnTo>
                    <a:pt x="43446" y="713776"/>
                  </a:lnTo>
                  <a:lnTo>
                    <a:pt x="30243" y="759114"/>
                  </a:lnTo>
                  <a:lnTo>
                    <a:pt x="19297" y="805389"/>
                  </a:lnTo>
                  <a:lnTo>
                    <a:pt x="10608" y="852600"/>
                  </a:lnTo>
                  <a:lnTo>
                    <a:pt x="4176" y="900747"/>
                  </a:lnTo>
                  <a:lnTo>
                    <a:pt x="0" y="949833"/>
                  </a:lnTo>
                  <a:lnTo>
                    <a:pt x="571246" y="1020572"/>
                  </a:lnTo>
                  <a:lnTo>
                    <a:pt x="584172" y="966664"/>
                  </a:lnTo>
                  <a:lnTo>
                    <a:pt x="599101" y="915584"/>
                  </a:lnTo>
                  <a:lnTo>
                    <a:pt x="616029" y="867333"/>
                  </a:lnTo>
                  <a:lnTo>
                    <a:pt x="634955" y="821911"/>
                  </a:lnTo>
                  <a:lnTo>
                    <a:pt x="655875" y="779319"/>
                  </a:lnTo>
                  <a:lnTo>
                    <a:pt x="678788" y="739558"/>
                  </a:lnTo>
                  <a:lnTo>
                    <a:pt x="703691" y="702629"/>
                  </a:lnTo>
                  <a:lnTo>
                    <a:pt x="730583" y="668532"/>
                  </a:lnTo>
                  <a:lnTo>
                    <a:pt x="759460" y="637268"/>
                  </a:lnTo>
                  <a:lnTo>
                    <a:pt x="790321" y="608838"/>
                  </a:lnTo>
                  <a:lnTo>
                    <a:pt x="826709" y="580493"/>
                  </a:lnTo>
                  <a:lnTo>
                    <a:pt x="865007" y="555487"/>
                  </a:lnTo>
                  <a:lnTo>
                    <a:pt x="905218" y="533818"/>
                  </a:lnTo>
                  <a:lnTo>
                    <a:pt x="947341" y="515486"/>
                  </a:lnTo>
                  <a:lnTo>
                    <a:pt x="991379" y="500489"/>
                  </a:lnTo>
                  <a:lnTo>
                    <a:pt x="1037331" y="488827"/>
                  </a:lnTo>
                  <a:lnTo>
                    <a:pt x="1085199" y="480498"/>
                  </a:lnTo>
                  <a:lnTo>
                    <a:pt x="1134984" y="475502"/>
                  </a:lnTo>
                  <a:lnTo>
                    <a:pt x="1186688" y="473837"/>
                  </a:lnTo>
                  <a:lnTo>
                    <a:pt x="2185930" y="473837"/>
                  </a:lnTo>
                  <a:lnTo>
                    <a:pt x="2158709" y="436043"/>
                  </a:lnTo>
                  <a:lnTo>
                    <a:pt x="2126359" y="395848"/>
                  </a:lnTo>
                  <a:lnTo>
                    <a:pt x="2091198" y="356470"/>
                  </a:lnTo>
                  <a:lnTo>
                    <a:pt x="2053225" y="317908"/>
                  </a:lnTo>
                  <a:lnTo>
                    <a:pt x="2012442" y="280162"/>
                  </a:lnTo>
                  <a:lnTo>
                    <a:pt x="1976586" y="249891"/>
                  </a:lnTo>
                  <a:lnTo>
                    <a:pt x="1939379" y="221351"/>
                  </a:lnTo>
                  <a:lnTo>
                    <a:pt x="1900818" y="194542"/>
                  </a:lnTo>
                  <a:lnTo>
                    <a:pt x="1860906" y="169463"/>
                  </a:lnTo>
                  <a:lnTo>
                    <a:pt x="1819640" y="146115"/>
                  </a:lnTo>
                  <a:lnTo>
                    <a:pt x="1777021" y="124497"/>
                  </a:lnTo>
                  <a:lnTo>
                    <a:pt x="1733049" y="104609"/>
                  </a:lnTo>
                  <a:lnTo>
                    <a:pt x="1687724" y="86452"/>
                  </a:lnTo>
                  <a:lnTo>
                    <a:pt x="1641046" y="70024"/>
                  </a:lnTo>
                  <a:lnTo>
                    <a:pt x="1593014" y="55326"/>
                  </a:lnTo>
                  <a:lnTo>
                    <a:pt x="1543628" y="42358"/>
                  </a:lnTo>
                  <a:lnTo>
                    <a:pt x="1492889" y="31119"/>
                  </a:lnTo>
                  <a:lnTo>
                    <a:pt x="1440796" y="21610"/>
                  </a:lnTo>
                  <a:lnTo>
                    <a:pt x="1387349" y="13830"/>
                  </a:lnTo>
                  <a:lnTo>
                    <a:pt x="1332548" y="7779"/>
                  </a:lnTo>
                  <a:lnTo>
                    <a:pt x="1276392" y="3457"/>
                  </a:lnTo>
                  <a:lnTo>
                    <a:pt x="121888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519" y="2656636"/>
                  </a:moveTo>
                  <a:lnTo>
                    <a:pt x="863473" y="2656636"/>
                  </a:lnTo>
                  <a:lnTo>
                    <a:pt x="863473" y="3278720"/>
                  </a:lnTo>
                  <a:lnTo>
                    <a:pt x="1485519" y="3278720"/>
                  </a:lnTo>
                  <a:lnTo>
                    <a:pt x="1485519" y="265663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86130" y="1964181"/>
            <a:ext cx="5807075" cy="2677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5800" spc="-10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58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jeg </a:t>
            </a:r>
            <a:r>
              <a:rPr dirty="0" sz="5800" spc="20" b="1">
                <a:solidFill>
                  <a:srgbClr val="3E3E3E"/>
                </a:solidFill>
                <a:latin typeface="Arial"/>
                <a:cs typeface="Arial"/>
              </a:rPr>
              <a:t>iden</a:t>
            </a:r>
            <a:r>
              <a:rPr dirty="0" sz="5800" spc="-900" b="1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dirty="0" baseline="217592" sz="900" spc="3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17592" sz="900" spc="569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ificere</a:t>
            </a:r>
            <a:r>
              <a:rPr dirty="0" sz="5800" spc="-2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et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problem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13131" y="1106759"/>
            <a:ext cx="8201659" cy="849630"/>
          </a:xfrm>
          <a:prstGeom prst="rect">
            <a:avLst/>
          </a:prstGeom>
        </p:spPr>
        <p:txBody>
          <a:bodyPr wrap="square" lIns="0" tIns="150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problemer, 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variere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dem,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relateret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hardwaren,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relateret 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softwaren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599944" y="2502407"/>
            <a:ext cx="6108700" cy="2182495"/>
            <a:chOff x="2599944" y="2502407"/>
            <a:chExt cx="6108700" cy="218249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9944" y="2502407"/>
              <a:ext cx="6108191" cy="218236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757678" y="2580131"/>
              <a:ext cx="5912485" cy="1986914"/>
            </a:xfrm>
            <a:custGeom>
              <a:avLst/>
              <a:gdLst/>
              <a:ahLst/>
              <a:cxnLst/>
              <a:rect l="l" t="t" r="r" b="b"/>
              <a:pathLst>
                <a:path w="5912484" h="1986914">
                  <a:moveTo>
                    <a:pt x="3642741" y="1871992"/>
                  </a:moveTo>
                  <a:lnTo>
                    <a:pt x="3528441" y="1929142"/>
                  </a:lnTo>
                  <a:lnTo>
                    <a:pt x="3642741" y="1986292"/>
                  </a:lnTo>
                  <a:lnTo>
                    <a:pt x="3642741" y="1948192"/>
                  </a:lnTo>
                  <a:lnTo>
                    <a:pt x="3623691" y="1948192"/>
                  </a:lnTo>
                  <a:lnTo>
                    <a:pt x="3623691" y="1910092"/>
                  </a:lnTo>
                  <a:lnTo>
                    <a:pt x="3642741" y="1910092"/>
                  </a:lnTo>
                  <a:lnTo>
                    <a:pt x="3642741" y="1871992"/>
                  </a:lnTo>
                  <a:close/>
                </a:path>
                <a:path w="5912484" h="1986914">
                  <a:moveTo>
                    <a:pt x="3642741" y="1910092"/>
                  </a:moveTo>
                  <a:lnTo>
                    <a:pt x="3623691" y="1910092"/>
                  </a:lnTo>
                  <a:lnTo>
                    <a:pt x="3623691" y="1948192"/>
                  </a:lnTo>
                  <a:lnTo>
                    <a:pt x="3642741" y="1948192"/>
                  </a:lnTo>
                  <a:lnTo>
                    <a:pt x="3642741" y="1910092"/>
                  </a:lnTo>
                  <a:close/>
                </a:path>
                <a:path w="5912484" h="1986914">
                  <a:moveTo>
                    <a:pt x="5874385" y="1910092"/>
                  </a:moveTo>
                  <a:lnTo>
                    <a:pt x="3642741" y="1910092"/>
                  </a:lnTo>
                  <a:lnTo>
                    <a:pt x="3642741" y="1948192"/>
                  </a:lnTo>
                  <a:lnTo>
                    <a:pt x="5893435" y="1948192"/>
                  </a:lnTo>
                  <a:lnTo>
                    <a:pt x="5900858" y="1946696"/>
                  </a:lnTo>
                  <a:lnTo>
                    <a:pt x="5906912" y="1942615"/>
                  </a:lnTo>
                  <a:lnTo>
                    <a:pt x="5910990" y="1936560"/>
                  </a:lnTo>
                  <a:lnTo>
                    <a:pt x="5912485" y="1929142"/>
                  </a:lnTo>
                  <a:lnTo>
                    <a:pt x="5874385" y="1929142"/>
                  </a:lnTo>
                  <a:lnTo>
                    <a:pt x="5874385" y="1910092"/>
                  </a:lnTo>
                  <a:close/>
                </a:path>
                <a:path w="5912484" h="1986914">
                  <a:moveTo>
                    <a:pt x="5874385" y="57150"/>
                  </a:moveTo>
                  <a:lnTo>
                    <a:pt x="5874385" y="1929142"/>
                  </a:lnTo>
                  <a:lnTo>
                    <a:pt x="5893435" y="1910092"/>
                  </a:lnTo>
                  <a:lnTo>
                    <a:pt x="5912485" y="1910092"/>
                  </a:lnTo>
                  <a:lnTo>
                    <a:pt x="5912485" y="76200"/>
                  </a:lnTo>
                  <a:lnTo>
                    <a:pt x="5893435" y="76200"/>
                  </a:lnTo>
                  <a:lnTo>
                    <a:pt x="5874385" y="57150"/>
                  </a:lnTo>
                  <a:close/>
                </a:path>
                <a:path w="5912484" h="1986914">
                  <a:moveTo>
                    <a:pt x="5912485" y="1910092"/>
                  </a:moveTo>
                  <a:lnTo>
                    <a:pt x="5893435" y="1910092"/>
                  </a:lnTo>
                  <a:lnTo>
                    <a:pt x="5874385" y="1929142"/>
                  </a:lnTo>
                  <a:lnTo>
                    <a:pt x="5912485" y="1929142"/>
                  </a:lnTo>
                  <a:lnTo>
                    <a:pt x="5912485" y="1910092"/>
                  </a:lnTo>
                  <a:close/>
                </a:path>
                <a:path w="5912484" h="1986914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5912484" h="1986914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5912484" h="1986914">
                  <a:moveTo>
                    <a:pt x="5893435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5874385" y="76200"/>
                  </a:lnTo>
                  <a:lnTo>
                    <a:pt x="5874385" y="57150"/>
                  </a:lnTo>
                  <a:lnTo>
                    <a:pt x="5912485" y="57150"/>
                  </a:lnTo>
                  <a:lnTo>
                    <a:pt x="5910990" y="49726"/>
                  </a:lnTo>
                  <a:lnTo>
                    <a:pt x="5906912" y="43672"/>
                  </a:lnTo>
                  <a:lnTo>
                    <a:pt x="5900858" y="39594"/>
                  </a:lnTo>
                  <a:lnTo>
                    <a:pt x="5893435" y="38100"/>
                  </a:lnTo>
                  <a:close/>
                </a:path>
                <a:path w="5912484" h="1986914">
                  <a:moveTo>
                    <a:pt x="5912485" y="57150"/>
                  </a:moveTo>
                  <a:lnTo>
                    <a:pt x="5874385" y="57150"/>
                  </a:lnTo>
                  <a:lnTo>
                    <a:pt x="5893435" y="76200"/>
                  </a:lnTo>
                  <a:lnTo>
                    <a:pt x="5912485" y="76200"/>
                  </a:lnTo>
                  <a:lnTo>
                    <a:pt x="5912485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2819" y="3073857"/>
              <a:ext cx="2327148" cy="130759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7288" y="3233927"/>
              <a:ext cx="2456688" cy="1091082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543300" y="3104388"/>
            <a:ext cx="1957070" cy="937260"/>
          </a:xfrm>
          <a:prstGeom prst="rect">
            <a:avLst/>
          </a:prstGeom>
          <a:solidFill>
            <a:srgbClr val="379C73"/>
          </a:solidFill>
        </p:spPr>
        <p:txBody>
          <a:bodyPr wrap="square" lIns="0" tIns="254635" rIns="0" bIns="0" rtlCol="0" vert="horz">
            <a:spAutoFit/>
          </a:bodyPr>
          <a:lstStyle/>
          <a:p>
            <a:pPr marL="140335">
              <a:lnSpc>
                <a:spcPct val="100000"/>
              </a:lnSpc>
              <a:spcBef>
                <a:spcPts val="2005"/>
              </a:spcBef>
            </a:pPr>
            <a:r>
              <a:rPr dirty="0" sz="2700" spc="-10">
                <a:latin typeface="Arial"/>
                <a:cs typeface="Arial"/>
              </a:rPr>
              <a:t>PROBLEM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92836" y="2276843"/>
            <a:ext cx="2266950" cy="2177415"/>
            <a:chOff x="592836" y="2276843"/>
            <a:chExt cx="2266950" cy="2177415"/>
          </a:xfrm>
        </p:grpSpPr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836" y="2276843"/>
              <a:ext cx="2266823" cy="217716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" y="2918460"/>
              <a:ext cx="2228850" cy="971626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816863" y="2453640"/>
              <a:ext cx="1828800" cy="1739264"/>
            </a:xfrm>
            <a:custGeom>
              <a:avLst/>
              <a:gdLst/>
              <a:ahLst/>
              <a:cxnLst/>
              <a:rect l="l" t="t" r="r" b="b"/>
              <a:pathLst>
                <a:path w="1828800" h="1739264">
                  <a:moveTo>
                    <a:pt x="1538986" y="0"/>
                  </a:moveTo>
                  <a:lnTo>
                    <a:pt x="289814" y="0"/>
                  </a:lnTo>
                  <a:lnTo>
                    <a:pt x="242805" y="3794"/>
                  </a:lnTo>
                  <a:lnTo>
                    <a:pt x="198211" y="14778"/>
                  </a:lnTo>
                  <a:lnTo>
                    <a:pt x="156628" y="32356"/>
                  </a:lnTo>
                  <a:lnTo>
                    <a:pt x="118654" y="55928"/>
                  </a:lnTo>
                  <a:lnTo>
                    <a:pt x="84885" y="84899"/>
                  </a:lnTo>
                  <a:lnTo>
                    <a:pt x="55917" y="118670"/>
                  </a:lnTo>
                  <a:lnTo>
                    <a:pt x="32348" y="156645"/>
                  </a:lnTo>
                  <a:lnTo>
                    <a:pt x="14775" y="198225"/>
                  </a:lnTo>
                  <a:lnTo>
                    <a:pt x="3793" y="242814"/>
                  </a:lnTo>
                  <a:lnTo>
                    <a:pt x="0" y="289814"/>
                  </a:lnTo>
                  <a:lnTo>
                    <a:pt x="0" y="1449057"/>
                  </a:lnTo>
                  <a:lnTo>
                    <a:pt x="3793" y="1496069"/>
                  </a:lnTo>
                  <a:lnTo>
                    <a:pt x="14775" y="1540666"/>
                  </a:lnTo>
                  <a:lnTo>
                    <a:pt x="32348" y="1582251"/>
                  </a:lnTo>
                  <a:lnTo>
                    <a:pt x="55917" y="1620226"/>
                  </a:lnTo>
                  <a:lnTo>
                    <a:pt x="84885" y="1653997"/>
                  </a:lnTo>
                  <a:lnTo>
                    <a:pt x="118654" y="1682965"/>
                  </a:lnTo>
                  <a:lnTo>
                    <a:pt x="156628" y="1706534"/>
                  </a:lnTo>
                  <a:lnTo>
                    <a:pt x="198211" y="1724108"/>
                  </a:lnTo>
                  <a:lnTo>
                    <a:pt x="242805" y="1735090"/>
                  </a:lnTo>
                  <a:lnTo>
                    <a:pt x="289814" y="1738884"/>
                  </a:lnTo>
                  <a:lnTo>
                    <a:pt x="1538986" y="1738884"/>
                  </a:lnTo>
                  <a:lnTo>
                    <a:pt x="1585985" y="1735090"/>
                  </a:lnTo>
                  <a:lnTo>
                    <a:pt x="1630574" y="1724108"/>
                  </a:lnTo>
                  <a:lnTo>
                    <a:pt x="1672154" y="1706534"/>
                  </a:lnTo>
                  <a:lnTo>
                    <a:pt x="1710129" y="1682965"/>
                  </a:lnTo>
                  <a:lnTo>
                    <a:pt x="1743900" y="1653997"/>
                  </a:lnTo>
                  <a:lnTo>
                    <a:pt x="1772871" y="1620226"/>
                  </a:lnTo>
                  <a:lnTo>
                    <a:pt x="1796443" y="1582251"/>
                  </a:lnTo>
                  <a:lnTo>
                    <a:pt x="1814021" y="1540666"/>
                  </a:lnTo>
                  <a:lnTo>
                    <a:pt x="1825005" y="1496069"/>
                  </a:lnTo>
                  <a:lnTo>
                    <a:pt x="1828800" y="1449057"/>
                  </a:lnTo>
                  <a:lnTo>
                    <a:pt x="1828800" y="289814"/>
                  </a:lnTo>
                  <a:lnTo>
                    <a:pt x="1825005" y="242814"/>
                  </a:lnTo>
                  <a:lnTo>
                    <a:pt x="1814021" y="198225"/>
                  </a:lnTo>
                  <a:lnTo>
                    <a:pt x="1796443" y="156645"/>
                  </a:lnTo>
                  <a:lnTo>
                    <a:pt x="1772871" y="118670"/>
                  </a:lnTo>
                  <a:lnTo>
                    <a:pt x="1743900" y="84899"/>
                  </a:lnTo>
                  <a:lnTo>
                    <a:pt x="1710129" y="55928"/>
                  </a:lnTo>
                  <a:lnTo>
                    <a:pt x="1672154" y="32356"/>
                  </a:lnTo>
                  <a:lnTo>
                    <a:pt x="1630574" y="14778"/>
                  </a:lnTo>
                  <a:lnTo>
                    <a:pt x="1585985" y="3794"/>
                  </a:lnTo>
                  <a:lnTo>
                    <a:pt x="1538986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948842" y="3151377"/>
            <a:ext cx="15621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HARDWAR</a:t>
            </a:r>
            <a:r>
              <a:rPr dirty="0" baseline="87962" sz="900" spc="-1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885688" y="2659329"/>
            <a:ext cx="2369820" cy="2270760"/>
            <a:chOff x="5885688" y="2659329"/>
            <a:chExt cx="2369820" cy="2270760"/>
          </a:xfrm>
        </p:grpSpPr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85688" y="2659329"/>
              <a:ext cx="2369819" cy="227076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399276" y="2982467"/>
              <a:ext cx="1828800" cy="1739264"/>
            </a:xfrm>
            <a:custGeom>
              <a:avLst/>
              <a:gdLst/>
              <a:ahLst/>
              <a:cxnLst/>
              <a:rect l="l" t="t" r="r" b="b"/>
              <a:pathLst>
                <a:path w="1828800" h="1739264">
                  <a:moveTo>
                    <a:pt x="1538985" y="0"/>
                  </a:moveTo>
                  <a:lnTo>
                    <a:pt x="289814" y="0"/>
                  </a:lnTo>
                  <a:lnTo>
                    <a:pt x="242814" y="3794"/>
                  </a:lnTo>
                  <a:lnTo>
                    <a:pt x="198225" y="14778"/>
                  </a:lnTo>
                  <a:lnTo>
                    <a:pt x="156645" y="32356"/>
                  </a:lnTo>
                  <a:lnTo>
                    <a:pt x="118670" y="55928"/>
                  </a:lnTo>
                  <a:lnTo>
                    <a:pt x="84899" y="84899"/>
                  </a:lnTo>
                  <a:lnTo>
                    <a:pt x="55928" y="118670"/>
                  </a:lnTo>
                  <a:lnTo>
                    <a:pt x="32356" y="156645"/>
                  </a:lnTo>
                  <a:lnTo>
                    <a:pt x="14778" y="198225"/>
                  </a:lnTo>
                  <a:lnTo>
                    <a:pt x="3794" y="242814"/>
                  </a:lnTo>
                  <a:lnTo>
                    <a:pt x="0" y="289813"/>
                  </a:lnTo>
                  <a:lnTo>
                    <a:pt x="0" y="1449070"/>
                  </a:lnTo>
                  <a:lnTo>
                    <a:pt x="3794" y="1496078"/>
                  </a:lnTo>
                  <a:lnTo>
                    <a:pt x="14778" y="1540672"/>
                  </a:lnTo>
                  <a:lnTo>
                    <a:pt x="32356" y="1582255"/>
                  </a:lnTo>
                  <a:lnTo>
                    <a:pt x="55928" y="1620229"/>
                  </a:lnTo>
                  <a:lnTo>
                    <a:pt x="84899" y="1653998"/>
                  </a:lnTo>
                  <a:lnTo>
                    <a:pt x="118670" y="1682966"/>
                  </a:lnTo>
                  <a:lnTo>
                    <a:pt x="156645" y="1706535"/>
                  </a:lnTo>
                  <a:lnTo>
                    <a:pt x="198225" y="1724108"/>
                  </a:lnTo>
                  <a:lnTo>
                    <a:pt x="242814" y="1735090"/>
                  </a:lnTo>
                  <a:lnTo>
                    <a:pt x="289814" y="1738883"/>
                  </a:lnTo>
                  <a:lnTo>
                    <a:pt x="1538985" y="1738883"/>
                  </a:lnTo>
                  <a:lnTo>
                    <a:pt x="1585985" y="1735090"/>
                  </a:lnTo>
                  <a:lnTo>
                    <a:pt x="1630574" y="1724108"/>
                  </a:lnTo>
                  <a:lnTo>
                    <a:pt x="1672154" y="1706535"/>
                  </a:lnTo>
                  <a:lnTo>
                    <a:pt x="1710129" y="1682966"/>
                  </a:lnTo>
                  <a:lnTo>
                    <a:pt x="1743900" y="1653998"/>
                  </a:lnTo>
                  <a:lnTo>
                    <a:pt x="1772871" y="1620229"/>
                  </a:lnTo>
                  <a:lnTo>
                    <a:pt x="1796443" y="1582255"/>
                  </a:lnTo>
                  <a:lnTo>
                    <a:pt x="1814021" y="1540672"/>
                  </a:lnTo>
                  <a:lnTo>
                    <a:pt x="1825005" y="1496078"/>
                  </a:lnTo>
                  <a:lnTo>
                    <a:pt x="1828800" y="1449070"/>
                  </a:lnTo>
                  <a:lnTo>
                    <a:pt x="1828800" y="289813"/>
                  </a:lnTo>
                  <a:lnTo>
                    <a:pt x="1825005" y="242814"/>
                  </a:lnTo>
                  <a:lnTo>
                    <a:pt x="1814021" y="198225"/>
                  </a:lnTo>
                  <a:lnTo>
                    <a:pt x="1796443" y="156645"/>
                  </a:lnTo>
                  <a:lnTo>
                    <a:pt x="1772871" y="118670"/>
                  </a:lnTo>
                  <a:lnTo>
                    <a:pt x="1743900" y="84899"/>
                  </a:lnTo>
                  <a:lnTo>
                    <a:pt x="1710129" y="55928"/>
                  </a:lnTo>
                  <a:lnTo>
                    <a:pt x="1672154" y="32356"/>
                  </a:lnTo>
                  <a:lnTo>
                    <a:pt x="1630574" y="14778"/>
                  </a:lnTo>
                  <a:lnTo>
                    <a:pt x="1585985" y="3794"/>
                  </a:lnTo>
                  <a:lnTo>
                    <a:pt x="1538985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6580378" y="3679647"/>
            <a:ext cx="146748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145"/>
              <a:t> </a:t>
            </a:r>
            <a:r>
              <a:rPr dirty="0" spc="-210"/>
              <a:t>Identifikation</a:t>
            </a:r>
            <a:r>
              <a:rPr dirty="0" spc="-85"/>
              <a:t> </a:t>
            </a:r>
            <a:r>
              <a:rPr dirty="0" spc="-295"/>
              <a:t>af</a:t>
            </a:r>
            <a:r>
              <a:rPr dirty="0" spc="-130"/>
              <a:t> </a:t>
            </a:r>
            <a:r>
              <a:rPr dirty="0" spc="-150"/>
              <a:t>problemet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2450" y="862965"/>
            <a:ext cx="6543675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120"/>
              </a:lnSpc>
              <a:spcBef>
                <a:spcPts val="100"/>
              </a:spcBef>
            </a:pPr>
            <a:r>
              <a:rPr dirty="0" sz="2700" spc="-140">
                <a:solidFill>
                  <a:srgbClr val="379C73"/>
                </a:solidFill>
                <a:latin typeface="Arial Black"/>
                <a:cs typeface="Arial Black"/>
              </a:rPr>
              <a:t>hardwaren</a:t>
            </a:r>
            <a:endParaRPr sz="2700">
              <a:latin typeface="Arial Black"/>
              <a:cs typeface="Arial Black"/>
            </a:endParaRPr>
          </a:p>
          <a:p>
            <a:pPr marL="2482215">
              <a:lnSpc>
                <a:spcPts val="2039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generel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guide 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endParaRPr sz="1800">
              <a:latin typeface="Arial"/>
              <a:cs typeface="Arial"/>
            </a:endParaRPr>
          </a:p>
          <a:p>
            <a:pPr marL="2482215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hardwareproblemer: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822194" y="2342515"/>
            <a:ext cx="5827395" cy="2906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5435" marR="117475" indent="-293370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54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Observer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fysiske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tegn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Tjek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tydelige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tegn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funktionsfejl.</a:t>
            </a:r>
            <a:endParaRPr sz="18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54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Analyser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fejlmeddelelser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opmærksom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endParaRPr sz="1800">
              <a:latin typeface="Arial"/>
              <a:cs typeface="Arial"/>
            </a:endParaRPr>
          </a:p>
          <a:p>
            <a:pPr marL="305435" marR="5080">
              <a:lnSpc>
                <a:spcPct val="15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eventuelle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fejlmeddelelser, 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udsendes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operativsystemet.</a:t>
            </a:r>
            <a:endParaRPr sz="18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54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Test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specifikke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hardwarekomponenter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Udfør</a:t>
            </a:r>
            <a:endParaRPr sz="1800">
              <a:latin typeface="Arial"/>
              <a:cs typeface="Arial"/>
            </a:endParaRPr>
          </a:p>
          <a:p>
            <a:pPr marL="305435">
              <a:lnSpc>
                <a:spcPct val="100000"/>
              </a:lnSpc>
              <a:spcBef>
                <a:spcPts val="108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tests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involverede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2450" y="286334"/>
            <a:ext cx="563181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15">
                <a:solidFill>
                  <a:srgbClr val="379C73"/>
                </a:solidFill>
              </a:rPr>
              <a:t>Sådan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identificerer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problem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50">
                <a:solidFill>
                  <a:srgbClr val="379C73"/>
                </a:solidFill>
              </a:rPr>
              <a:t>i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59" y="1414272"/>
            <a:ext cx="2173224" cy="326288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032154" y="4771745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50998" y="1315593"/>
            <a:ext cx="603250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Tjek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fysiske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forbindelser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Sørg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kabler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forbindelser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forsvarligt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tilsluttet.</a:t>
            </a:r>
            <a:endParaRPr sz="1800">
              <a:latin typeface="Arial"/>
              <a:cs typeface="Arial"/>
            </a:endParaRPr>
          </a:p>
          <a:p>
            <a:pPr marL="304800" marR="65405" indent="-292735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Overvåg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temperaturerne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Brug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temperaturovervågningsprogrammer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komponenterne,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CPU'en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grafikkortet,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bliver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varme.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865" y="286334"/>
            <a:ext cx="563181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15">
                <a:solidFill>
                  <a:srgbClr val="379C73"/>
                </a:solidFill>
              </a:rPr>
              <a:t>Sådan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identificerer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problem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50">
                <a:solidFill>
                  <a:srgbClr val="379C73"/>
                </a:solidFill>
              </a:rPr>
              <a:t>i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397865" y="862965"/>
            <a:ext cx="1752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  <a:latin typeface="Arial Black"/>
                <a:cs typeface="Arial Black"/>
              </a:rPr>
              <a:t>hardwaren</a:t>
            </a:r>
            <a:endParaRPr sz="27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955" y="1494998"/>
            <a:ext cx="2114969" cy="203878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071168" y="3600958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7725"/>
            </a:xfrm>
            <a:custGeom>
              <a:avLst/>
              <a:gdLst/>
              <a:ahLst/>
              <a:cxnLst/>
              <a:rect l="l" t="t" r="r" b="b"/>
              <a:pathLst>
                <a:path w="9144000" h="847725">
                  <a:moveTo>
                    <a:pt x="0" y="847344"/>
                  </a:moveTo>
                  <a:lnTo>
                    <a:pt x="9144000" y="8473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4734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47344"/>
              <a:ext cx="9144000" cy="4296410"/>
            </a:xfrm>
            <a:custGeom>
              <a:avLst/>
              <a:gdLst/>
              <a:ahLst/>
              <a:cxnLst/>
              <a:rect l="l" t="t" r="r" b="b"/>
              <a:pathLst>
                <a:path w="9144000" h="4296410">
                  <a:moveTo>
                    <a:pt x="9144000" y="0"/>
                  </a:moveTo>
                  <a:lnTo>
                    <a:pt x="0" y="0"/>
                  </a:lnTo>
                  <a:lnTo>
                    <a:pt x="0" y="4296154"/>
                  </a:lnTo>
                  <a:lnTo>
                    <a:pt x="9144000" y="42961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202232" y="4115206"/>
            <a:ext cx="645731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tjekker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processorens,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CPU'ens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harddiskens</a:t>
            </a:r>
            <a:endParaRPr sz="20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tilstand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(2022)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568830" y="1387551"/>
            <a:ext cx="572706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tjekker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processorens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CPU-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og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harddisksundhed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57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2092451"/>
            <a:ext cx="5660390" cy="2548890"/>
            <a:chOff x="295656" y="2092451"/>
            <a:chExt cx="5660390" cy="2548890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7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7791" y="2092451"/>
              <a:ext cx="3048000" cy="171450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62083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1115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tjekker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processorens,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CPU'ens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harddiskens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helbred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(2022)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EasyTechGeek,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29.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marts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2022, </a:t>
            </a:r>
            <a:r>
              <a:rPr dirty="0" sz="900" spc="-10">
                <a:latin typeface="Arial"/>
                <a:cs typeface="Arial"/>
              </a:rPr>
              <a:t>https:/</a:t>
            </a:r>
            <a:r>
              <a:rPr dirty="0" sz="900" spc="-10">
                <a:latin typeface="Arial"/>
                <a:cs typeface="Arial"/>
                <a:hlinkClick r:id="rId3"/>
              </a:rPr>
              <a:t>/www.youtube.com/watch?v=U_GNkhEUJAA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9747" y="842390"/>
            <a:ext cx="2983230" cy="4290060"/>
          </a:xfrm>
          <a:prstGeom prst="rect">
            <a:avLst/>
          </a:prstGeom>
        </p:spPr>
        <p:txBody>
          <a:bodyPr wrap="square" lIns="0" tIns="1841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50"/>
              </a:spcBef>
            </a:pPr>
            <a:r>
              <a:rPr dirty="0" sz="1800" spc="-680">
                <a:latin typeface="Arial"/>
                <a:cs typeface="Arial"/>
              </a:rPr>
              <a:t>•</a:t>
            </a:r>
            <a:r>
              <a:rPr dirty="0" baseline="23662" sz="4050" spc="-67">
                <a:solidFill>
                  <a:srgbClr val="379C73"/>
                </a:solidFill>
                <a:latin typeface="Arial Black"/>
                <a:cs typeface="Arial Black"/>
              </a:rPr>
              <a:t>h</a:t>
            </a:r>
            <a:r>
              <a:rPr dirty="0" baseline="23662" sz="4050" spc="-2370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1800" spc="-145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baseline="23662" sz="4050" spc="-1747">
                <a:solidFill>
                  <a:srgbClr val="379C73"/>
                </a:solidFill>
                <a:latin typeface="Arial Black"/>
                <a:cs typeface="Arial Black"/>
              </a:rPr>
              <a:t>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1800" spc="-1435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baseline="23662" sz="4050" spc="-427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sz="1800" spc="-844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baseline="23662" sz="4050" spc="-2475">
                <a:solidFill>
                  <a:srgbClr val="379C73"/>
                </a:solidFill>
                <a:latin typeface="Arial Black"/>
                <a:cs typeface="Arial Black"/>
              </a:rPr>
              <a:t>w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229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baseline="23662" sz="4050" spc="-2452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 spc="-409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baseline="23662" sz="4050" spc="-1350">
                <a:solidFill>
                  <a:srgbClr val="379C73"/>
                </a:solidFill>
                <a:latin typeface="Arial Black"/>
                <a:cs typeface="Arial Black"/>
              </a:rPr>
              <a:t>r</a:t>
            </a:r>
            <a:r>
              <a:rPr dirty="0" sz="1800" spc="-19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23662" sz="4050" spc="-2542">
                <a:solidFill>
                  <a:srgbClr val="379C73"/>
                </a:solidFill>
                <a:latin typeface="Arial Black"/>
                <a:cs typeface="Arial Black"/>
              </a:rPr>
              <a:t>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8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23662" sz="4050" spc="-2429">
                <a:solidFill>
                  <a:srgbClr val="379C73"/>
                </a:solidFill>
                <a:latin typeface="Arial Black"/>
                <a:cs typeface="Arial Black"/>
              </a:rPr>
              <a:t>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tæ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endParaRPr sz="1800">
              <a:latin typeface="Arial"/>
              <a:cs typeface="Arial"/>
            </a:endParaRPr>
          </a:p>
          <a:p>
            <a:pPr marL="266065" indent="-227965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660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Langsom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ydeevne</a:t>
            </a:r>
            <a:endParaRPr sz="1800">
              <a:latin typeface="Arial"/>
              <a:cs typeface="Arial"/>
            </a:endParaRPr>
          </a:p>
          <a:p>
            <a:pPr marL="2660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660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Støjende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harddisk</a:t>
            </a:r>
            <a:endParaRPr sz="1800">
              <a:latin typeface="Arial"/>
              <a:cs typeface="Arial"/>
            </a:endParaRPr>
          </a:p>
          <a:p>
            <a:pPr marL="2660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660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død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(BSOD)</a:t>
            </a:r>
            <a:endParaRPr sz="1800">
              <a:latin typeface="Arial"/>
              <a:cs typeface="Arial"/>
            </a:endParaRPr>
          </a:p>
          <a:p>
            <a:pPr marL="2660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660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Ingen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visning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skærmen</a:t>
            </a:r>
            <a:endParaRPr sz="1800">
              <a:latin typeface="Arial"/>
              <a:cs typeface="Arial"/>
            </a:endParaRPr>
          </a:p>
          <a:p>
            <a:pPr marL="266700" marR="81915" indent="-228600">
              <a:lnSpc>
                <a:spcPct val="15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2667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Perifere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baseline="97222" sz="900" spc="-3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97222" sz="900" spc="434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ikke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reagerer</a:t>
            </a:r>
            <a:endParaRPr sz="1800">
              <a:latin typeface="Arial"/>
              <a:cs typeface="Arial"/>
            </a:endParaRPr>
          </a:p>
          <a:p>
            <a:pPr marL="2660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660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endParaRPr sz="18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internetforbindelse</a:t>
            </a:r>
            <a:endParaRPr sz="1800">
              <a:latin typeface="Arial"/>
              <a:cs typeface="Arial"/>
            </a:endParaRPr>
          </a:p>
          <a:p>
            <a:pPr marL="2660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660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Forvrænget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grafik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147" y="291795"/>
            <a:ext cx="610362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4">
                <a:solidFill>
                  <a:srgbClr val="379C73"/>
                </a:solidFill>
              </a:rPr>
              <a:t>Liste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175">
                <a:solidFill>
                  <a:srgbClr val="379C73"/>
                </a:solidFill>
              </a:rPr>
              <a:t>problemer,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der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kan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påvirke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885438" y="990980"/>
            <a:ext cx="3086735" cy="372999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8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Frysning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systemet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Laptop-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batteri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oplades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Støjende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ventilatorer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printerforbindelsen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5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Eksternt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drev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fundet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Forkert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dato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klokkeslæt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CD/DVD-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drev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virker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USB-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genkendes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7206" y="3462528"/>
            <a:ext cx="1632305" cy="156971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786243" y="3110864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8808" y="910776"/>
            <a:ext cx="8406765" cy="4104640"/>
            <a:chOff x="368808" y="910776"/>
            <a:chExt cx="8406765" cy="41046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8564" y="910776"/>
              <a:ext cx="4554588" cy="410445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68808" y="2779775"/>
              <a:ext cx="8406765" cy="1163320"/>
            </a:xfrm>
            <a:custGeom>
              <a:avLst/>
              <a:gdLst/>
              <a:ahLst/>
              <a:cxnLst/>
              <a:rect l="l" t="t" r="r" b="b"/>
              <a:pathLst>
                <a:path w="8406765" h="1163320">
                  <a:moveTo>
                    <a:pt x="8406384" y="0"/>
                  </a:moveTo>
                  <a:lnTo>
                    <a:pt x="0" y="0"/>
                  </a:lnTo>
                  <a:lnTo>
                    <a:pt x="0" y="1162812"/>
                  </a:lnTo>
                  <a:lnTo>
                    <a:pt x="8406384" y="1162812"/>
                  </a:lnTo>
                  <a:lnTo>
                    <a:pt x="84063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404" y="286334"/>
            <a:ext cx="563181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15">
                <a:solidFill>
                  <a:srgbClr val="379C73"/>
                </a:solidFill>
              </a:rPr>
              <a:t>Sådan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identificerer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problem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50">
                <a:solidFill>
                  <a:srgbClr val="379C73"/>
                </a:solidFill>
              </a:rPr>
              <a:t>i</a:t>
            </a:r>
            <a:endParaRPr sz="2700"/>
          </a:p>
        </p:txBody>
      </p:sp>
      <p:sp>
        <p:nvSpPr>
          <p:cNvPr id="6" name="object 6" descr=""/>
          <p:cNvSpPr txBox="1"/>
          <p:nvPr/>
        </p:nvSpPr>
        <p:spPr>
          <a:xfrm>
            <a:off x="292404" y="862965"/>
            <a:ext cx="161099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75">
                <a:solidFill>
                  <a:srgbClr val="379C73"/>
                </a:solidFill>
                <a:latin typeface="Arial Black"/>
                <a:cs typeface="Arial Black"/>
              </a:rPr>
              <a:t>softwaren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1108" y="2826207"/>
            <a:ext cx="8150859" cy="1452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Softwareproblemer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opstår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regel,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"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boot-processen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"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(processen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1675130">
              <a:lnSpc>
                <a:spcPts val="375"/>
              </a:lnSpc>
              <a:spcBef>
                <a:spcPts val="84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algn="ctr">
              <a:lnSpc>
                <a:spcPts val="1814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starte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enhed)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afsluttet.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oplever,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endParaRPr sz="18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hurtigt,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skyldes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sandsynligvis</a:t>
            </a:r>
            <a:endParaRPr sz="18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865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softwareproblemer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259573" y="4740960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862965"/>
            <a:ext cx="7994650" cy="3151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120"/>
              </a:lnSpc>
              <a:spcBef>
                <a:spcPts val="100"/>
              </a:spcBef>
            </a:pPr>
            <a:r>
              <a:rPr dirty="0" sz="2700" spc="-275">
                <a:solidFill>
                  <a:srgbClr val="379C73"/>
                </a:solidFill>
                <a:latin typeface="Arial Black"/>
                <a:cs typeface="Arial Black"/>
              </a:rPr>
              <a:t>softwaren</a:t>
            </a:r>
            <a:endParaRPr sz="2700">
              <a:latin typeface="Arial Black"/>
              <a:cs typeface="Arial Black"/>
            </a:endParaRPr>
          </a:p>
          <a:p>
            <a:pPr marL="12700">
              <a:lnSpc>
                <a:spcPts val="2039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generel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guide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softwareproblemer: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501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Udeluk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softwareproblemer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Kontrollér,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skyldes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software.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Genstart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systemet,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nødvendigt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geninstallation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operativsystemet.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Konsulter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online-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ressourcer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Konsulter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onlinefora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producentens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supportressourcer.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131" y="286334"/>
            <a:ext cx="563181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15">
                <a:solidFill>
                  <a:srgbClr val="379C73"/>
                </a:solidFill>
              </a:rPr>
              <a:t>Sådan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identificerer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problem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50">
                <a:solidFill>
                  <a:srgbClr val="379C73"/>
                </a:solidFill>
              </a:rPr>
              <a:t>i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3118" y="1480693"/>
            <a:ext cx="7835265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08585" indent="-292735">
              <a:lnSpc>
                <a:spcPct val="1501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Test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udskiftningskomponenter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komponenterne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udskiftes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 reservedele,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 vides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god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stand.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Opdater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drivere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firmware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Sørg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nyeste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drivere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alle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hardwarekomponenter.</a:t>
            </a:r>
            <a:endParaRPr sz="1800">
              <a:latin typeface="Arial"/>
              <a:cs typeface="Arial"/>
            </a:endParaRPr>
          </a:p>
          <a:p>
            <a:pPr marL="304800" marR="271780" indent="-292735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Brug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producentens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diagnoseværktøjer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virksomheder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leverer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hardwarediagnostik.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118" y="286334"/>
            <a:ext cx="563181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15">
                <a:solidFill>
                  <a:srgbClr val="379C73"/>
                </a:solidFill>
              </a:rPr>
              <a:t>Sådan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identificerer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problem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50">
                <a:solidFill>
                  <a:srgbClr val="379C73"/>
                </a:solidFill>
              </a:rPr>
              <a:t>i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363118" y="862965"/>
            <a:ext cx="161099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75">
                <a:solidFill>
                  <a:srgbClr val="379C73"/>
                </a:solidFill>
                <a:latin typeface="Arial Black"/>
                <a:cs typeface="Arial Black"/>
              </a:rPr>
              <a:t>softwaren</a:t>
            </a:r>
            <a:endParaRPr sz="27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3631" y="1112891"/>
            <a:ext cx="5948045" cy="34290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635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softwareproblemer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også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kontrollere,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antivirus-</a:t>
            </a:r>
            <a:r>
              <a:rPr dirty="0" sz="1800" spc="165" b="1" i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339966"/>
                </a:solidFill>
                <a:latin typeface="Arial"/>
                <a:cs typeface="Arial"/>
              </a:rPr>
              <a:t>anti-malware-software</a:t>
            </a:r>
            <a:r>
              <a:rPr dirty="0" sz="1800" spc="-10" b="1" i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kører,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kører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korrekt,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opdaterede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nyeste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version.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  <a:tab pos="2187575" algn="l"/>
                <a:tab pos="2698115" algn="l"/>
                <a:tab pos="3946525" algn="l"/>
                <a:tab pos="4342765" algn="l"/>
                <a:tab pos="523557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Antivirussoftware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blokere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vira,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inficere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spcBef>
                <a:spcPts val="5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  <a:tab pos="1804670" algn="l"/>
                <a:tab pos="2312035" algn="l"/>
                <a:tab pos="3188335" algn="l"/>
                <a:tab pos="3521075" algn="l"/>
                <a:tab pos="5337810" algn="l"/>
                <a:tab pos="5744845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Antimalware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scanne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computersystem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forhindre,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fjerne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malware.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131" y="286334"/>
            <a:ext cx="532892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20">
                <a:solidFill>
                  <a:srgbClr val="379C73"/>
                </a:solidFill>
              </a:rPr>
              <a:t>Anti-</a:t>
            </a:r>
            <a:r>
              <a:rPr dirty="0" sz="2700" spc="-200">
                <a:solidFill>
                  <a:srgbClr val="379C73"/>
                </a:solidFill>
              </a:rPr>
              <a:t>virus/anti-</a:t>
            </a:r>
            <a:r>
              <a:rPr dirty="0" sz="2700" spc="-229">
                <a:solidFill>
                  <a:srgbClr val="379C73"/>
                </a:solidFill>
              </a:rPr>
              <a:t>malware-</a:t>
            </a:r>
            <a:r>
              <a:rPr dirty="0" sz="2700" spc="-290">
                <a:solidFill>
                  <a:srgbClr val="379C73"/>
                </a:solidFill>
              </a:rPr>
              <a:t>software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3171" y="2754610"/>
            <a:ext cx="1792385" cy="180518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557643" y="4620869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08838" y="985773"/>
            <a:ext cx="361822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egenskaber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8838" y="1809114"/>
            <a:ext cx="57873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614295" algn="l"/>
                <a:tab pos="3395979" algn="l"/>
                <a:tab pos="4521200" algn="l"/>
                <a:tab pos="4886960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TIDSEFFEKTIVITET: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Hurtig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udførelse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opgaver,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44158" y="1809114"/>
            <a:ext cx="2392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2019" algn="l"/>
                <a:tab pos="128651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løsning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komplekse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08838" y="2083435"/>
            <a:ext cx="8326755" cy="312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sekunder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besparelse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værdifuld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tid.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1300" algn="l"/>
                <a:tab pos="3227070" algn="l"/>
                <a:tab pos="3900804" algn="l"/>
                <a:tab pos="4790440" algn="l"/>
                <a:tab pos="5083175" algn="l"/>
                <a:tab pos="5744845" algn="l"/>
                <a:tab pos="7066280" algn="l"/>
                <a:tab pos="7703820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INTERNETFORBINDELSE: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vigtig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information,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letter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global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internettet.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41300" marR="5715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LAGRINGSKAPACITET:</a:t>
            </a:r>
            <a:r>
              <a:rPr dirty="0" sz="1800" spc="3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Muliggør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lagring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store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mængder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herunder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projekter,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multimedieindhold.</a:t>
            </a:r>
            <a:endParaRPr sz="1800">
              <a:latin typeface="Arial"/>
              <a:cs typeface="Arial"/>
            </a:endParaRPr>
          </a:p>
          <a:p>
            <a:pPr marL="7881620">
              <a:lnSpc>
                <a:spcPct val="100000"/>
              </a:lnSpc>
              <a:spcBef>
                <a:spcPts val="635"/>
              </a:spcBef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1/</a:t>
            </a:r>
            <a:endParaRPr sz="1800">
              <a:latin typeface="Arial"/>
              <a:cs typeface="Arial"/>
            </a:endParaRPr>
          </a:p>
          <a:p>
            <a:pPr marL="7881620">
              <a:lnSpc>
                <a:spcPct val="100000"/>
              </a:lnSpc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8922" y="220471"/>
            <a:ext cx="36004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Hvad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en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computer?</a:t>
            </a:r>
            <a:endParaRPr sz="2700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2689" y="3264103"/>
            <a:ext cx="8696325" cy="1671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5435" marR="118745" indent="-293370">
              <a:lnSpc>
                <a:spcPct val="1501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3054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Computeren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kører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sneglefart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software-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hardwarerelateret.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softwaren, kan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resultat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malware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ophobning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midlertidige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filer.</a:t>
            </a:r>
            <a:endParaRPr sz="18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54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Frossen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computer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softwareproblem.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Prøv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hvilken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271" y="215849"/>
            <a:ext cx="610362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4">
                <a:solidFill>
                  <a:srgbClr val="379C73"/>
                </a:solidFill>
              </a:rPr>
              <a:t>Liste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175">
                <a:solidFill>
                  <a:srgbClr val="379C73"/>
                </a:solidFill>
              </a:rPr>
              <a:t>problemer,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der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kan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påvirke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132689" y="646176"/>
            <a:ext cx="8633460" cy="2643505"/>
          </a:xfrm>
          <a:prstGeom prst="rect">
            <a:avLst/>
          </a:prstGeom>
        </p:spPr>
        <p:txBody>
          <a:bodyPr wrap="square" lIns="0" tIns="197485" rIns="0" bIns="0" rtlCol="0" vert="horz">
            <a:spAutoFit/>
          </a:bodyPr>
          <a:lstStyle/>
          <a:p>
            <a:pPr marL="169545" marR="117475" indent="-157480">
              <a:lnSpc>
                <a:spcPts val="3240"/>
              </a:lnSpc>
              <a:spcBef>
                <a:spcPts val="1555"/>
              </a:spcBef>
              <a:buClr>
                <a:srgbClr val="000000"/>
              </a:buClr>
              <a:buSzPct val="66666"/>
              <a:buFont typeface="Arial"/>
              <a:buChar char="•"/>
              <a:tabLst>
                <a:tab pos="305435" algn="l"/>
              </a:tabLst>
            </a:pPr>
            <a:r>
              <a:rPr dirty="0" baseline="4115" sz="4050" spc="-284">
                <a:solidFill>
                  <a:srgbClr val="379C73"/>
                </a:solidFill>
                <a:latin typeface="Arial Black"/>
                <a:cs typeface="Arial Black"/>
              </a:rPr>
              <a:t>s</a:t>
            </a:r>
            <a:r>
              <a:rPr dirty="0" sz="1800" spc="-1285" b="1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dirty="0" baseline="4115" sz="4050" spc="-750">
                <a:solidFill>
                  <a:srgbClr val="379C73"/>
                </a:solidFill>
                <a:latin typeface="Arial Black"/>
                <a:cs typeface="Arial Black"/>
              </a:rPr>
              <a:t>o</a:t>
            </a:r>
            <a:r>
              <a:rPr dirty="0" sz="1800" spc="-775" b="1">
                <a:solidFill>
                  <a:srgbClr val="339966"/>
                </a:solidFill>
                <a:latin typeface="Arial"/>
                <a:cs typeface="Arial"/>
              </a:rPr>
              <a:t>o</a:t>
            </a:r>
            <a:r>
              <a:rPr dirty="0" baseline="4115" sz="4050" spc="-300">
                <a:solidFill>
                  <a:srgbClr val="379C73"/>
                </a:solidFill>
                <a:latin typeface="Arial Black"/>
                <a:cs typeface="Arial Black"/>
              </a:rPr>
              <a:t>f</a:t>
            </a:r>
            <a:r>
              <a:rPr dirty="0" sz="1800" spc="-1550" b="1">
                <a:solidFill>
                  <a:srgbClr val="339966"/>
                </a:solidFill>
                <a:latin typeface="Arial"/>
                <a:cs typeface="Arial"/>
              </a:rPr>
              <a:t>m</a:t>
            </a:r>
            <a:r>
              <a:rPr dirty="0" baseline="4115" sz="4050" spc="-82">
                <a:solidFill>
                  <a:srgbClr val="379C73"/>
                </a:solidFill>
                <a:latin typeface="Arial Black"/>
                <a:cs typeface="Arial Black"/>
              </a:rPr>
              <a:t>t</a:t>
            </a:r>
            <a:r>
              <a:rPr dirty="0" baseline="4115" sz="4050" spc="-3217">
                <a:solidFill>
                  <a:srgbClr val="379C73"/>
                </a:solidFill>
                <a:latin typeface="Arial Black"/>
                <a:cs typeface="Arial Black"/>
              </a:rPr>
              <a:t>w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p</a:t>
            </a:r>
            <a:r>
              <a:rPr dirty="0" sz="1800" spc="-550" b="1">
                <a:solidFill>
                  <a:srgbClr val="339966"/>
                </a:solidFill>
                <a:latin typeface="Arial"/>
                <a:cs typeface="Arial"/>
              </a:rPr>
              <a:t>u</a:t>
            </a:r>
            <a:r>
              <a:rPr dirty="0" baseline="4115" sz="4050" spc="-1882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dirty="0" sz="1800" spc="-720" b="1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dirty="0" baseline="4115" sz="4050" spc="-914">
                <a:solidFill>
                  <a:srgbClr val="379C73"/>
                </a:solidFill>
                <a:latin typeface="Arial Black"/>
                <a:cs typeface="Arial Black"/>
              </a:rPr>
              <a:t>r</a:t>
            </a:r>
            <a:r>
              <a:rPr dirty="0" sz="1800" spc="-210" b="1">
                <a:solidFill>
                  <a:srgbClr val="339966"/>
                </a:solidFill>
                <a:latin typeface="Arial"/>
                <a:cs typeface="Arial"/>
              </a:rPr>
              <a:t>r</a:t>
            </a:r>
            <a:r>
              <a:rPr dirty="0" baseline="4115" sz="4050" spc="-2557">
                <a:solidFill>
                  <a:srgbClr val="379C73"/>
                </a:solidFill>
                <a:latin typeface="Arial Black"/>
                <a:cs typeface="Arial Black"/>
              </a:rPr>
              <a:t>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dirty="0" sz="1800" spc="-819" b="1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dirty="0" baseline="4115" sz="4050" spc="-644">
                <a:solidFill>
                  <a:srgbClr val="379C73"/>
                </a:solidFill>
                <a:latin typeface="Arial Black"/>
                <a:cs typeface="Arial Black"/>
              </a:rPr>
              <a:t>n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b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l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800" spc="-100" b="1">
                <a:solidFill>
                  <a:srgbClr val="339966"/>
                </a:solidFill>
                <a:latin typeface="Arial"/>
                <a:cs typeface="Arial"/>
              </a:rPr>
              <a:t>v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r</a:t>
            </a:r>
            <a:r>
              <a:rPr dirty="0" sz="1800" spc="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ved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med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genstarte: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grafikkort,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bundkort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netværksdrivere,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skyldes,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opdatere.</a:t>
            </a:r>
            <a:endParaRPr sz="1800">
              <a:latin typeface="Arial"/>
              <a:cs typeface="Arial"/>
            </a:endParaRPr>
          </a:p>
          <a:p>
            <a:pPr algn="just" marL="305435" marR="5080" indent="-293370">
              <a:lnSpc>
                <a:spcPts val="3240"/>
              </a:lnSpc>
              <a:buClr>
                <a:srgbClr val="000000"/>
              </a:buClr>
              <a:buFont typeface="Arial"/>
              <a:buChar char="•"/>
              <a:tabLst>
                <a:tab pos="3054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Langsomt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internet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 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ting,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leverandør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hastighed,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potentielt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harddisken,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vej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749935"/>
            <a:chOff x="0" y="0"/>
            <a:chExt cx="9144000" cy="74993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749935"/>
            </a:xfrm>
            <a:custGeom>
              <a:avLst/>
              <a:gdLst/>
              <a:ahLst/>
              <a:cxnLst/>
              <a:rect l="l" t="t" r="r" b="b"/>
              <a:pathLst>
                <a:path w="9144000" h="749935">
                  <a:moveTo>
                    <a:pt x="0" y="749808"/>
                  </a:moveTo>
                  <a:lnTo>
                    <a:pt x="9144000" y="7498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2856" y="24383"/>
              <a:ext cx="771144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INDHOLD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749807"/>
            <a:ext cx="9144000" cy="4394200"/>
          </a:xfrm>
          <a:custGeom>
            <a:avLst/>
            <a:gdLst/>
            <a:ahLst/>
            <a:cxnLst/>
            <a:rect l="l" t="t" r="r" b="b"/>
            <a:pathLst>
              <a:path w="9144000" h="4394200">
                <a:moveTo>
                  <a:pt x="9144000" y="0"/>
                </a:moveTo>
                <a:lnTo>
                  <a:pt x="0" y="0"/>
                </a:lnTo>
                <a:lnTo>
                  <a:pt x="0" y="4393692"/>
                </a:lnTo>
                <a:lnTo>
                  <a:pt x="9144000" y="439369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8435" y="4099661"/>
            <a:ext cx="89858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tjekker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hardware-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softwareproblemer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PC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72438" y="1432382"/>
            <a:ext cx="619887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tjekker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hardware- og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softwareproblemer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 i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endParaRPr sz="16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PC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 se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6455" sz="1575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5928" y="2098548"/>
            <a:ext cx="5872480" cy="2557780"/>
            <a:chOff x="185928" y="2098548"/>
            <a:chExt cx="5872480" cy="2557780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9900" y="2098548"/>
              <a:ext cx="3048000" cy="171450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94462" y="4699203"/>
            <a:ext cx="8991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tjekker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hardware-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softwareproblemer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 Windows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PC uden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MJ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Tube,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20.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januar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2016,</a:t>
            </a:r>
            <a:r>
              <a:rPr dirty="0" sz="9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https://youtu.be/O0IDxfQviys?si=Hbvgp2v3pDqW58z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749935"/>
            <a:chOff x="0" y="0"/>
            <a:chExt cx="9144000" cy="74993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749935"/>
            </a:xfrm>
            <a:custGeom>
              <a:avLst/>
              <a:gdLst/>
              <a:ahLst/>
              <a:cxnLst/>
              <a:rect l="l" t="t" r="r" b="b"/>
              <a:pathLst>
                <a:path w="9144000" h="749935">
                  <a:moveTo>
                    <a:pt x="0" y="749808"/>
                  </a:moveTo>
                  <a:lnTo>
                    <a:pt x="9144000" y="7498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2856" y="24383"/>
              <a:ext cx="771144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INDHOLD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749807"/>
            <a:ext cx="9144000" cy="4394200"/>
          </a:xfrm>
          <a:custGeom>
            <a:avLst/>
            <a:gdLst/>
            <a:ahLst/>
            <a:cxnLst/>
            <a:rect l="l" t="t" r="r" b="b"/>
            <a:pathLst>
              <a:path w="9144000" h="4394200">
                <a:moveTo>
                  <a:pt x="9144000" y="0"/>
                </a:moveTo>
                <a:lnTo>
                  <a:pt x="0" y="0"/>
                </a:lnTo>
                <a:lnTo>
                  <a:pt x="0" y="4393692"/>
                </a:lnTo>
                <a:lnTo>
                  <a:pt x="9144000" y="439369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98703" y="4099661"/>
            <a:ext cx="77463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kører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 en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diagnostisk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r>
              <a:rPr dirty="0" sz="2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Macintosh-computer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56258" y="1432382"/>
            <a:ext cx="60325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kører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diagnostisk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Macintosh-</a:t>
            </a:r>
            <a:endParaRPr sz="16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baseline="26455" sz="1575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5928" y="2141220"/>
            <a:ext cx="5910580" cy="2515235"/>
            <a:chOff x="185928" y="2141220"/>
            <a:chExt cx="5910580" cy="2515235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2141220"/>
              <a:ext cx="3048000" cy="171450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94462" y="4699203"/>
            <a:ext cx="58851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kører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diagnostisk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Macintosh-computer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mydoodads,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august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2021,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u="sng" sz="9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https://www.youtube.com/watch?v=Cm4TJvdmoS4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03</a:t>
            </a:r>
            <a:r>
              <a:rPr dirty="0" spc="-135"/>
              <a:t> </a:t>
            </a:r>
            <a:r>
              <a:rPr dirty="0" spc="-195"/>
              <a:t>Støtte</a:t>
            </a:r>
            <a:r>
              <a:rPr dirty="0" spc="-95"/>
              <a:t> </a:t>
            </a:r>
            <a:r>
              <a:rPr dirty="0" spc="-254"/>
              <a:t>og</a:t>
            </a:r>
            <a:r>
              <a:rPr dirty="0" spc="-125"/>
              <a:t> </a:t>
            </a:r>
            <a:r>
              <a:rPr dirty="0" spc="-220"/>
              <a:t>ressourcer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215639" y="0"/>
            <a:ext cx="5928360" cy="5143500"/>
            <a:chOff x="3215639" y="0"/>
            <a:chExt cx="592836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5639" y="0"/>
              <a:ext cx="5928359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97726" y="115316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7" y="914272"/>
                  </a:lnTo>
                  <a:lnTo>
                    <a:pt x="1718971" y="965649"/>
                  </a:lnTo>
                  <a:lnTo>
                    <a:pt x="1709148" y="1015239"/>
                  </a:lnTo>
                  <a:lnTo>
                    <a:pt x="1692785" y="1063055"/>
                  </a:lnTo>
                  <a:lnTo>
                    <a:pt x="1669886" y="1109109"/>
                  </a:lnTo>
                  <a:lnTo>
                    <a:pt x="1640458" y="1153414"/>
                  </a:lnTo>
                  <a:lnTo>
                    <a:pt x="1606002" y="1191438"/>
                  </a:lnTo>
                  <a:lnTo>
                    <a:pt x="1549887" y="1244552"/>
                  </a:lnTo>
                  <a:lnTo>
                    <a:pt x="1513714" y="1276768"/>
                  </a:lnTo>
                  <a:lnTo>
                    <a:pt x="1472132" y="1312756"/>
                  </a:lnTo>
                  <a:lnTo>
                    <a:pt x="1425144" y="1352517"/>
                  </a:lnTo>
                  <a:lnTo>
                    <a:pt x="1372752" y="1396049"/>
                  </a:lnTo>
                  <a:lnTo>
                    <a:pt x="1314957" y="1443354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7" y="2293492"/>
                  </a:lnTo>
                  <a:lnTo>
                    <a:pt x="861310" y="2312705"/>
                  </a:lnTo>
                  <a:lnTo>
                    <a:pt x="861695" y="2343848"/>
                  </a:lnTo>
                  <a:lnTo>
                    <a:pt x="862365" y="2386897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3" y="1777390"/>
                  </a:lnTo>
                  <a:lnTo>
                    <a:pt x="1819042" y="1734194"/>
                  </a:lnTo>
                  <a:lnTo>
                    <a:pt x="1866690" y="1692356"/>
                  </a:lnTo>
                  <a:lnTo>
                    <a:pt x="1911638" y="1651873"/>
                  </a:lnTo>
                  <a:lnTo>
                    <a:pt x="1953886" y="1612745"/>
                  </a:lnTo>
                  <a:lnTo>
                    <a:pt x="1993435" y="1574974"/>
                  </a:lnTo>
                  <a:lnTo>
                    <a:pt x="2030285" y="1538557"/>
                  </a:lnTo>
                  <a:lnTo>
                    <a:pt x="2064437" y="1503495"/>
                  </a:lnTo>
                  <a:lnTo>
                    <a:pt x="2095892" y="1469788"/>
                  </a:lnTo>
                  <a:lnTo>
                    <a:pt x="2124649" y="1437435"/>
                  </a:lnTo>
                  <a:lnTo>
                    <a:pt x="2150710" y="1406436"/>
                  </a:lnTo>
                  <a:lnTo>
                    <a:pt x="2194745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6" y="276732"/>
                  </a:lnTo>
                  <a:lnTo>
                    <a:pt x="299544" y="311777"/>
                  </a:lnTo>
                  <a:lnTo>
                    <a:pt x="263777" y="347759"/>
                  </a:lnTo>
                  <a:lnTo>
                    <a:pt x="230264" y="384677"/>
                  </a:lnTo>
                  <a:lnTo>
                    <a:pt x="199007" y="422532"/>
                  </a:lnTo>
                  <a:lnTo>
                    <a:pt x="170004" y="461324"/>
                  </a:lnTo>
                  <a:lnTo>
                    <a:pt x="143258" y="501051"/>
                  </a:lnTo>
                  <a:lnTo>
                    <a:pt x="118768" y="541713"/>
                  </a:lnTo>
                  <a:lnTo>
                    <a:pt x="96535" y="583311"/>
                  </a:lnTo>
                  <a:lnTo>
                    <a:pt x="76561" y="625843"/>
                  </a:lnTo>
                  <a:lnTo>
                    <a:pt x="58844" y="669309"/>
                  </a:lnTo>
                  <a:lnTo>
                    <a:pt x="43386" y="713709"/>
                  </a:lnTo>
                  <a:lnTo>
                    <a:pt x="30188" y="759043"/>
                  </a:lnTo>
                  <a:lnTo>
                    <a:pt x="19249" y="805310"/>
                  </a:lnTo>
                  <a:lnTo>
                    <a:pt x="10572" y="852509"/>
                  </a:lnTo>
                  <a:lnTo>
                    <a:pt x="4155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675" y="580366"/>
                  </a:lnTo>
                  <a:lnTo>
                    <a:pt x="864955" y="555360"/>
                  </a:lnTo>
                  <a:lnTo>
                    <a:pt x="905157" y="533691"/>
                  </a:lnTo>
                  <a:lnTo>
                    <a:pt x="947278" y="515359"/>
                  </a:lnTo>
                  <a:lnTo>
                    <a:pt x="991315" y="500362"/>
                  </a:lnTo>
                  <a:lnTo>
                    <a:pt x="1037265" y="488700"/>
                  </a:lnTo>
                  <a:lnTo>
                    <a:pt x="1085125" y="480371"/>
                  </a:lnTo>
                  <a:lnTo>
                    <a:pt x="1134891" y="475375"/>
                  </a:lnTo>
                  <a:lnTo>
                    <a:pt x="1186561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23672" y="1622882"/>
            <a:ext cx="5857875" cy="2677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 marR="43180">
              <a:lnSpc>
                <a:spcPct val="100000"/>
              </a:lnSpc>
              <a:spcBef>
                <a:spcPts val="95"/>
              </a:spcBef>
              <a:tabLst>
                <a:tab pos="2040255" algn="l"/>
              </a:tabLst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58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jeg find</a:t>
            </a:r>
            <a:r>
              <a:rPr dirty="0" sz="5800" spc="55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baseline="-27777" sz="900" spc="-2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27777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støtte</a:t>
            </a:r>
            <a:r>
              <a:rPr dirty="0" sz="5800" spc="-1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ressourcer?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286334"/>
            <a:ext cx="3945254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5">
                <a:solidFill>
                  <a:srgbClr val="379C73"/>
                </a:solidFill>
              </a:rPr>
              <a:t>Forskning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på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internettet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404870" y="1449577"/>
            <a:ext cx="5551805" cy="3137535"/>
            <a:chOff x="3404870" y="1449577"/>
            <a:chExt cx="5551805" cy="3137535"/>
          </a:xfrm>
        </p:grpSpPr>
        <p:sp>
          <p:nvSpPr>
            <p:cNvPr id="5" name="object 5" descr=""/>
            <p:cNvSpPr/>
            <p:nvPr/>
          </p:nvSpPr>
          <p:spPr>
            <a:xfrm>
              <a:off x="3417570" y="1462277"/>
              <a:ext cx="5526405" cy="3112135"/>
            </a:xfrm>
            <a:custGeom>
              <a:avLst/>
              <a:gdLst/>
              <a:ahLst/>
              <a:cxnLst/>
              <a:rect l="l" t="t" r="r" b="b"/>
              <a:pathLst>
                <a:path w="5526405" h="3112135">
                  <a:moveTo>
                    <a:pt x="5526024" y="0"/>
                  </a:moveTo>
                  <a:lnTo>
                    <a:pt x="0" y="0"/>
                  </a:lnTo>
                  <a:lnTo>
                    <a:pt x="0" y="3112008"/>
                  </a:lnTo>
                  <a:lnTo>
                    <a:pt x="5526024" y="3112008"/>
                  </a:lnTo>
                  <a:lnTo>
                    <a:pt x="5526024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417570" y="1462277"/>
              <a:ext cx="5526405" cy="3112135"/>
            </a:xfrm>
            <a:custGeom>
              <a:avLst/>
              <a:gdLst/>
              <a:ahLst/>
              <a:cxnLst/>
              <a:rect l="l" t="t" r="r" b="b"/>
              <a:pathLst>
                <a:path w="5526405" h="3112135">
                  <a:moveTo>
                    <a:pt x="0" y="3112008"/>
                  </a:moveTo>
                  <a:lnTo>
                    <a:pt x="5526024" y="3112008"/>
                  </a:lnTo>
                  <a:lnTo>
                    <a:pt x="5526024" y="0"/>
                  </a:lnTo>
                  <a:lnTo>
                    <a:pt x="0" y="0"/>
                  </a:lnTo>
                  <a:lnTo>
                    <a:pt x="0" y="3112008"/>
                  </a:lnTo>
                  <a:close/>
                </a:path>
              </a:pathLst>
            </a:custGeom>
            <a:ln w="25400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570478" y="1713864"/>
            <a:ext cx="5219700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forklares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folk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via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internettet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dele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kommunikere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helst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internetforbindelse.</a:t>
            </a:r>
            <a:endParaRPr sz="1800">
              <a:latin typeface="Arial"/>
              <a:cs typeface="Arial"/>
            </a:endParaRPr>
          </a:p>
          <a:p>
            <a:pPr algn="ctr" marL="106680" marR="101600" indent="-635">
              <a:lnSpc>
                <a:spcPts val="324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Internetresearch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faktisk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værdifuldt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ofte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vigtigt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værktøj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løse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enhedsproblemer af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flere grunde.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136" y="1735787"/>
            <a:ext cx="2646466" cy="256346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243685" y="4429759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292989"/>
            <a:ext cx="394589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0">
                <a:solidFill>
                  <a:srgbClr val="379C73"/>
                </a:solidFill>
              </a:rPr>
              <a:t>Forskning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175">
                <a:solidFill>
                  <a:srgbClr val="379C73"/>
                </a:solidFill>
              </a:rPr>
              <a:t>internettet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851" y="924522"/>
            <a:ext cx="8425180" cy="4036060"/>
          </a:xfrm>
          <a:prstGeom prst="rect">
            <a:avLst/>
          </a:prstGeom>
        </p:spPr>
        <p:txBody>
          <a:bodyPr wrap="square" lIns="0" tIns="144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internetresearch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særlig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løsninger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på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enhedsproblemer: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1800">
              <a:latin typeface="Arial"/>
              <a:cs typeface="Arial"/>
            </a:endParaRPr>
          </a:p>
          <a:p>
            <a:pPr marL="241300" marR="176530" indent="-222885">
              <a:lnSpc>
                <a:spcPct val="148300"/>
              </a:lnSpc>
              <a:buClr>
                <a:srgbClr val="000000"/>
              </a:buClr>
              <a:buSzPct val="50000"/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Et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stort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informationslager</a:t>
            </a:r>
            <a:r>
              <a:rPr dirty="0" sz="1800">
                <a:solidFill>
                  <a:srgbClr val="339966"/>
                </a:solidFill>
                <a:latin typeface="Arial"/>
                <a:cs typeface="Arial"/>
              </a:rPr>
              <a:t>:</a:t>
            </a:r>
            <a:r>
              <a:rPr dirty="0" sz="1800" spc="-3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enorm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samling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dækker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vifte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emner.</a:t>
            </a:r>
            <a:endParaRPr sz="1800">
              <a:latin typeface="Arial"/>
              <a:cs typeface="Arial"/>
            </a:endParaRPr>
          </a:p>
          <a:p>
            <a:pPr marL="240665" indent="-222250">
              <a:lnSpc>
                <a:spcPct val="100000"/>
              </a:lnSpc>
              <a:spcBef>
                <a:spcPts val="1035"/>
              </a:spcBef>
              <a:buClr>
                <a:srgbClr val="000000"/>
              </a:buClr>
              <a:buSzPct val="50000"/>
              <a:buFont typeface="Arial"/>
              <a:buChar char="•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Forskellige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løsninger: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lignende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03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måder.</a:t>
            </a:r>
            <a:endParaRPr sz="1800">
              <a:latin typeface="Arial"/>
              <a:cs typeface="Arial"/>
            </a:endParaRPr>
          </a:p>
          <a:p>
            <a:pPr marL="241300" marR="201295" indent="-222885">
              <a:lnSpc>
                <a:spcPct val="147900"/>
              </a:lnSpc>
              <a:spcBef>
                <a:spcPts val="10"/>
              </a:spcBef>
              <a:buClr>
                <a:srgbClr val="000000"/>
              </a:buClr>
              <a:buSzPct val="50000"/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Brugerfællesskaber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fora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fællesskaber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fora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brugere,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stået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lignende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problemer.</a:t>
            </a:r>
            <a:endParaRPr sz="1800">
              <a:latin typeface="Arial"/>
              <a:cs typeface="Arial"/>
            </a:endParaRPr>
          </a:p>
          <a:p>
            <a:pPr marL="8094345">
              <a:lnSpc>
                <a:spcPct val="100000"/>
              </a:lnSpc>
              <a:spcBef>
                <a:spcPts val="640"/>
              </a:spcBef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1/2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292989"/>
            <a:ext cx="311086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Internetforskning/2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64947" y="1433576"/>
            <a:ext cx="8418830" cy="3527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0" marR="429259" indent="-222885">
              <a:lnSpc>
                <a:spcPct val="147800"/>
              </a:lnSpc>
              <a:spcBef>
                <a:spcPts val="100"/>
              </a:spcBef>
              <a:buClr>
                <a:srgbClr val="000000"/>
              </a:buClr>
              <a:buSzPct val="50000"/>
              <a:buFont typeface="Arial"/>
              <a:buChar char="•"/>
              <a:tabLst>
                <a:tab pos="23495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Producentens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ressourcer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Producenter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officielle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vejledninger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supportsider.</a:t>
            </a:r>
            <a:endParaRPr sz="18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spcBef>
                <a:spcPts val="1040"/>
              </a:spcBef>
              <a:buClr>
                <a:srgbClr val="000000"/>
              </a:buClr>
              <a:buSzPct val="50000"/>
              <a:buFont typeface="Arial"/>
              <a:buChar char="•"/>
              <a:tabLst>
                <a:tab pos="23495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Visuelle</a:t>
            </a:r>
            <a:r>
              <a:rPr dirty="0" sz="18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vejledninger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tutorials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Videodelingsplatforme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YouTube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  <a:p>
            <a:pPr marL="234950">
              <a:lnSpc>
                <a:spcPct val="100000"/>
              </a:lnSpc>
              <a:spcBef>
                <a:spcPts val="103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overflod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visuelle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vejledninger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tutorials.</a:t>
            </a:r>
            <a:endParaRPr sz="18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spcBef>
                <a:spcPts val="1045"/>
              </a:spcBef>
              <a:buClr>
                <a:srgbClr val="000000"/>
              </a:buClr>
              <a:buSzPct val="50000"/>
              <a:buFont typeface="Arial"/>
              <a:buChar char="•"/>
              <a:tabLst>
                <a:tab pos="23495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Rettidige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opdateringer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realtid.</a:t>
            </a:r>
            <a:endParaRPr sz="1800">
              <a:latin typeface="Arial"/>
              <a:cs typeface="Arial"/>
            </a:endParaRPr>
          </a:p>
          <a:p>
            <a:pPr marL="234950" marR="22225" indent="-222885">
              <a:lnSpc>
                <a:spcPct val="147800"/>
              </a:lnSpc>
              <a:spcBef>
                <a:spcPts val="5"/>
              </a:spcBef>
              <a:buClr>
                <a:srgbClr val="000000"/>
              </a:buClr>
              <a:buSzPct val="50000"/>
              <a:buFont typeface="Arial"/>
              <a:buChar char="•"/>
              <a:tabLst>
                <a:tab pos="23495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Tilgængelighed</a:t>
            </a:r>
            <a:r>
              <a:rPr dirty="0" sz="1800" spc="-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dokumentation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Brugermanualer,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teknisk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officielle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vejledninger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tilgængelige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online.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2/2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4463" y="1059180"/>
            <a:ext cx="4097885" cy="408401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326136" y="1498091"/>
            <a:ext cx="6629400" cy="2867025"/>
          </a:xfrm>
          <a:custGeom>
            <a:avLst/>
            <a:gdLst/>
            <a:ahLst/>
            <a:cxnLst/>
            <a:rect l="l" t="t" r="r" b="b"/>
            <a:pathLst>
              <a:path w="6629400" h="2867025">
                <a:moveTo>
                  <a:pt x="6629400" y="0"/>
                </a:moveTo>
                <a:lnTo>
                  <a:pt x="0" y="0"/>
                </a:lnTo>
                <a:lnTo>
                  <a:pt x="0" y="2866644"/>
                </a:lnTo>
                <a:lnTo>
                  <a:pt x="6629400" y="2866644"/>
                </a:lnTo>
                <a:lnTo>
                  <a:pt x="6629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58851" y="1454022"/>
            <a:ext cx="6476365" cy="3274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01625">
              <a:lnSpc>
                <a:spcPct val="148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Nyttige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ressourcer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webfællesskaber,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udbydere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tjenester.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almindelige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bestemte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tilbagevendende løsninger: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Microsoft: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https://techcommunity.microsoft.com/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Apple: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https://discussions.apple.com/welcome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Google: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https://support.google.com/accounts/community?hl=en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3131" y="286334"/>
            <a:ext cx="3945254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5">
                <a:solidFill>
                  <a:srgbClr val="379C73"/>
                </a:solidFill>
              </a:rPr>
              <a:t>Forskning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på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internettet</a:t>
            </a:r>
            <a:endParaRPr sz="2700"/>
          </a:p>
        </p:txBody>
      </p:sp>
      <p:sp>
        <p:nvSpPr>
          <p:cNvPr id="7" name="object 7" descr=""/>
          <p:cNvSpPr txBox="1"/>
          <p:nvPr/>
        </p:nvSpPr>
        <p:spPr>
          <a:xfrm>
            <a:off x="8123046" y="4922621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latin typeface="Arial"/>
                <a:cs typeface="Arial"/>
              </a:rPr>
              <a:t>Designet</a:t>
            </a:r>
            <a:r>
              <a:rPr dirty="0" sz="700" spc="-20" i="1">
                <a:latin typeface="Arial"/>
                <a:cs typeface="Arial"/>
              </a:rPr>
              <a:t> </a:t>
            </a:r>
            <a:r>
              <a:rPr dirty="0" sz="700" i="1">
                <a:latin typeface="Arial"/>
                <a:cs typeface="Arial"/>
              </a:rPr>
              <a:t>af</a:t>
            </a:r>
            <a:r>
              <a:rPr dirty="0" sz="700" spc="-30" i="1">
                <a:latin typeface="Arial"/>
                <a:cs typeface="Arial"/>
              </a:rPr>
              <a:t> </a:t>
            </a:r>
            <a:r>
              <a:rPr dirty="0" sz="700" spc="-10" i="1"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6136" y="1333500"/>
            <a:ext cx="8140700" cy="3481070"/>
            <a:chOff x="326136" y="1333500"/>
            <a:chExt cx="8140700" cy="34810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5250" y="2739859"/>
              <a:ext cx="2991050" cy="20746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7983" y="3003804"/>
              <a:ext cx="2491740" cy="165963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26136" y="1333500"/>
              <a:ext cx="5339080" cy="2900680"/>
            </a:xfrm>
            <a:custGeom>
              <a:avLst/>
              <a:gdLst/>
              <a:ahLst/>
              <a:cxnLst/>
              <a:rect l="l" t="t" r="r" b="b"/>
              <a:pathLst>
                <a:path w="5339080" h="2900679">
                  <a:moveTo>
                    <a:pt x="5338572" y="0"/>
                  </a:moveTo>
                  <a:lnTo>
                    <a:pt x="0" y="0"/>
                  </a:lnTo>
                  <a:lnTo>
                    <a:pt x="0" y="2900172"/>
                  </a:lnTo>
                  <a:lnTo>
                    <a:pt x="5338572" y="2900172"/>
                  </a:lnTo>
                  <a:lnTo>
                    <a:pt x="5338572" y="0"/>
                  </a:lnTo>
                  <a:close/>
                </a:path>
              </a:pathLst>
            </a:custGeom>
            <a:solidFill>
              <a:srgbClr val="FFFFFF">
                <a:alpha val="68234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13131" y="1265534"/>
            <a:ext cx="5365115" cy="1259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Selvom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internetsøgning</a:t>
            </a:r>
            <a:r>
              <a:rPr dirty="0" sz="1800" spc="1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effektivt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værktøj,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bør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udvise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forsigtighed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kontrollere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troværdigheden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kilder,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konsulterer.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640585" y="2636901"/>
            <a:ext cx="4035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6720" algn="l"/>
                <a:tab pos="1602105" algn="l"/>
                <a:tab pos="1964689" algn="l"/>
                <a:tab pos="3063875" algn="l"/>
                <a:tab pos="365379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nøjagtige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13131" y="2500228"/>
            <a:ext cx="1193165" cy="1259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oplysninger anvendes fortsætter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29333" y="2910412"/>
            <a:ext cx="4147185" cy="849630"/>
          </a:xfrm>
          <a:prstGeom prst="rect">
            <a:avLst/>
          </a:prstGeom>
        </p:spPr>
        <p:txBody>
          <a:bodyPr wrap="square" lIns="0" tIns="15049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85"/>
              </a:spcBef>
              <a:tabLst>
                <a:tab pos="278765" algn="l"/>
                <a:tab pos="859155" algn="l"/>
                <a:tab pos="2206625" algn="l"/>
                <a:tab pos="2877185" algn="l"/>
                <a:tab pos="3296285" algn="l"/>
              </a:tabLst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situationer.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problem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85"/>
              </a:spcBef>
              <a:tabLst>
                <a:tab pos="1047115" algn="l"/>
                <a:tab pos="265176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involverer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komplekse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13131" y="3734206"/>
            <a:ext cx="536448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2359660" algn="l"/>
                <a:tab pos="3030220" algn="l"/>
                <a:tab pos="3650615" algn="l"/>
                <a:tab pos="483044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hardwareproblemer,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desuden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være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nødvendigt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professionel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hjælp.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3131" y="286334"/>
            <a:ext cx="3945254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5">
                <a:solidFill>
                  <a:srgbClr val="379C73"/>
                </a:solidFill>
              </a:rPr>
              <a:t>Forskning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på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internettet</a:t>
            </a:r>
            <a:endParaRPr sz="2700"/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0952" y="1291590"/>
            <a:ext cx="856996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Producentens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officielle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support-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hjemmeside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Besøg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officielle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hjemmeside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enhedens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producent.</a:t>
            </a:r>
            <a:endParaRPr sz="1800">
              <a:latin typeface="Arial"/>
              <a:cs typeface="Arial"/>
            </a:endParaRPr>
          </a:p>
          <a:p>
            <a:pPr marL="304800" marR="179705" indent="-292735">
              <a:lnSpc>
                <a:spcPts val="3240"/>
              </a:lnSpc>
              <a:spcBef>
                <a:spcPts val="28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Autoriserede servicecentre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Tjek,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autoriserede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servicecentre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område.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Forhandlerens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support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købt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bestemt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forhandler,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kundesupportmuligheder.</a:t>
            </a:r>
            <a:endParaRPr sz="1800">
              <a:latin typeface="Arial"/>
              <a:cs typeface="Arial"/>
            </a:endParaRPr>
          </a:p>
          <a:p>
            <a:pPr marL="304800" marR="776605" indent="-292735">
              <a:lnSpc>
                <a:spcPct val="15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Online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teknisk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support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platforme,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teknisk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fjernsupport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enheder.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252" y="277748"/>
            <a:ext cx="6069330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30">
                <a:solidFill>
                  <a:srgbClr val="379C73"/>
                </a:solidFill>
              </a:rPr>
              <a:t>Hvor </a:t>
            </a:r>
            <a:r>
              <a:rPr dirty="0" sz="2700" spc="-210">
                <a:solidFill>
                  <a:srgbClr val="379C73"/>
                </a:solidFill>
              </a:rPr>
              <a:t>finder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54">
                <a:solidFill>
                  <a:srgbClr val="379C73"/>
                </a:solidFill>
              </a:rPr>
              <a:t>man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60">
                <a:solidFill>
                  <a:srgbClr val="379C73"/>
                </a:solidFill>
              </a:rPr>
              <a:t>professionel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hjælp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5">
                <a:solidFill>
                  <a:srgbClr val="379C73"/>
                </a:solidFill>
              </a:rPr>
              <a:t>til</a:t>
            </a:r>
            <a:endParaRPr sz="27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700" spc="-105">
                <a:solidFill>
                  <a:srgbClr val="379C73"/>
                </a:solidFill>
              </a:rPr>
              <a:t>enheder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08838" y="1303401"/>
            <a:ext cx="8328025" cy="390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marR="5715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ENTERTAINMENT</a:t>
            </a:r>
            <a:r>
              <a:rPr dirty="0" sz="1800" spc="13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HUB:</a:t>
            </a:r>
            <a:r>
              <a:rPr dirty="0" sz="1800" spc="13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kilde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underholdning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spil,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musik,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social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networking.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DATAORGANISERING:</a:t>
            </a:r>
            <a:r>
              <a:rPr dirty="0" sz="1800" spc="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lagring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organisering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mapper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adgang.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800">
              <a:latin typeface="Arial"/>
              <a:cs typeface="Arial"/>
            </a:endParaRPr>
          </a:p>
          <a:p>
            <a:pPr algn="just" marL="241300" marR="508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TILGÆNGELIGHED</a:t>
            </a:r>
            <a:r>
              <a:rPr dirty="0" sz="1800" spc="19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800" spc="18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FYSISK</a:t>
            </a:r>
            <a:r>
              <a:rPr dirty="0" sz="1800" spc="19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HANDICAPPEDE:</a:t>
            </a:r>
            <a:r>
              <a:rPr dirty="0" sz="1800" spc="20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velsignelse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udfordringer,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specialiseret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hjælp,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skærmlæsning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synshandicappede.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800">
              <a:latin typeface="Arial"/>
              <a:cs typeface="Arial"/>
            </a:endParaRPr>
          </a:p>
          <a:p>
            <a:pPr marL="7881620">
              <a:lnSpc>
                <a:spcPct val="100000"/>
              </a:lnSpc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2/</a:t>
            </a:r>
            <a:endParaRPr sz="1800">
              <a:latin typeface="Arial"/>
              <a:cs typeface="Arial"/>
            </a:endParaRPr>
          </a:p>
          <a:p>
            <a:pPr marL="7881620">
              <a:lnSpc>
                <a:spcPct val="100000"/>
              </a:lnSpc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8922" y="220471"/>
            <a:ext cx="36004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Hvad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en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computer?</a:t>
            </a:r>
            <a:endParaRPr sz="2700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2852" y="1148080"/>
            <a:ext cx="870648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900" marR="391160" indent="-292735">
              <a:lnSpc>
                <a:spcPct val="1501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429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Hotlines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teknisk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support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Tjek,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producenten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hotlines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teknisk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support.</a:t>
            </a:r>
            <a:endParaRPr sz="1800">
              <a:latin typeface="Arial"/>
              <a:cs typeface="Arial"/>
            </a:endParaRPr>
          </a:p>
          <a:p>
            <a:pPr marL="3429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429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Professionelle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online</a:t>
            </a:r>
            <a:r>
              <a:rPr dirty="0" sz="18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platforme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Upwork,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Freelancer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endParaRPr sz="18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TaskRabbit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professionelle,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teknisk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support.</a:t>
            </a:r>
            <a:endParaRPr sz="1800">
              <a:latin typeface="Arial"/>
              <a:cs typeface="Arial"/>
            </a:endParaRPr>
          </a:p>
          <a:p>
            <a:pPr marL="3429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429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Kontakt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din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IT-afdeling: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arbejdsplads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800">
              <a:latin typeface="Arial"/>
              <a:cs typeface="Arial"/>
            </a:endParaRPr>
          </a:p>
          <a:p>
            <a:pPr marL="50800" marR="43180">
              <a:lnSpc>
                <a:spcPct val="150000"/>
              </a:lnSpc>
              <a:spcBef>
                <a:spcPts val="5"/>
              </a:spcBef>
            </a:pP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Her</a:t>
            </a:r>
            <a:r>
              <a:rPr dirty="0" sz="1800" spc="-1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er</a:t>
            </a:r>
            <a:r>
              <a:rPr dirty="0" sz="1800" spc="-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den</a:t>
            </a:r>
            <a:r>
              <a:rPr dirty="0" sz="1800" spc="-2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bedste</a:t>
            </a:r>
            <a:r>
              <a:rPr dirty="0" sz="1800" spc="-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Arial"/>
                <a:cs typeface="Arial"/>
              </a:rPr>
              <a:t>pc-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reparationssoftware</a:t>
            </a:r>
            <a:r>
              <a:rPr dirty="0" sz="1800" spc="-5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1800" spc="-1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2024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bedste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pc-reparationssoftware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2024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reparere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pc</a:t>
            </a:r>
            <a:r>
              <a:rPr dirty="0" sz="1800" spc="-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25462" sz="1800" spc="-75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baseline="25462"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48411" y="4686300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02971" y="4790033"/>
            <a:ext cx="33299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u="sng" sz="900" spc="38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https://www.safetydetectives.com/blog/best-pc-repair-software/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5252" y="277748"/>
            <a:ext cx="6069330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30">
                <a:solidFill>
                  <a:srgbClr val="379C73"/>
                </a:solidFill>
              </a:rPr>
              <a:t>Hvor </a:t>
            </a:r>
            <a:r>
              <a:rPr dirty="0" sz="2700" spc="-210">
                <a:solidFill>
                  <a:srgbClr val="379C73"/>
                </a:solidFill>
              </a:rPr>
              <a:t>finder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54">
                <a:solidFill>
                  <a:srgbClr val="379C73"/>
                </a:solidFill>
              </a:rPr>
              <a:t>man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60">
                <a:solidFill>
                  <a:srgbClr val="379C73"/>
                </a:solidFill>
              </a:rPr>
              <a:t>professionel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hjælp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5">
                <a:solidFill>
                  <a:srgbClr val="379C73"/>
                </a:solidFill>
              </a:rPr>
              <a:t>til</a:t>
            </a:r>
            <a:endParaRPr sz="27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700" spc="-105">
                <a:solidFill>
                  <a:srgbClr val="379C73"/>
                </a:solidFill>
              </a:rPr>
              <a:t>enheder</a:t>
            </a:r>
            <a:endParaRPr sz="2700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427729"/>
            </a:xfrm>
            <a:custGeom>
              <a:avLst/>
              <a:gdLst/>
              <a:ahLst/>
              <a:cxnLst/>
              <a:rect l="l" t="t" r="r" b="b"/>
              <a:pathLst>
                <a:path w="9144000" h="3427729">
                  <a:moveTo>
                    <a:pt x="0" y="3427476"/>
                  </a:moveTo>
                  <a:lnTo>
                    <a:pt x="9144000" y="34274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42747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427476"/>
              <a:ext cx="9144000" cy="1716405"/>
            </a:xfrm>
            <a:custGeom>
              <a:avLst/>
              <a:gdLst/>
              <a:ahLst/>
              <a:cxnLst/>
              <a:rect l="l" t="t" r="r" b="b"/>
              <a:pathLst>
                <a:path w="9144000" h="1716404">
                  <a:moveTo>
                    <a:pt x="9144000" y="0"/>
                  </a:moveTo>
                  <a:lnTo>
                    <a:pt x="0" y="0"/>
                  </a:lnTo>
                  <a:lnTo>
                    <a:pt x="0" y="1716022"/>
                  </a:lnTo>
                  <a:lnTo>
                    <a:pt x="9144000" y="17160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8721" y="1031065"/>
            <a:ext cx="8408035" cy="19462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50100"/>
              </a:lnSpc>
              <a:spcBef>
                <a:spcPts val="9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opnået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vigtige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færdigheder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problemløsning,</a:t>
            </a:r>
            <a:r>
              <a:rPr dirty="0" sz="1400" spc="2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2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omfatter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definition,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faser</a:t>
            </a:r>
            <a:r>
              <a:rPr dirty="0" sz="14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anvendelse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sammenhænge.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dykket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ned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fejlfindingsteknikker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herunder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man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identificerer</a:t>
            </a:r>
            <a:r>
              <a:rPr dirty="0" sz="1400" spc="150" b="1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hardware-</a:t>
            </a:r>
            <a:r>
              <a:rPr dirty="0" sz="1400" spc="150" b="1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145" b="1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softwareproblemer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hardware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blev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almindelige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problemer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som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forbindelsesfejl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fejl</a:t>
            </a:r>
            <a:r>
              <a:rPr dirty="0" sz="14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hardwarekomponenter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udforsket.</a:t>
            </a:r>
            <a:r>
              <a:rPr dirty="0" sz="1400" spc="4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samme</a:t>
            </a:r>
            <a:r>
              <a:rPr dirty="0" sz="1400" spc="4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måde</a:t>
            </a:r>
            <a:r>
              <a:rPr dirty="0" sz="1400" spc="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blev</a:t>
            </a:r>
            <a:r>
              <a:rPr dirty="0" sz="14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softwareproblemer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identificeret,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herunder</a:t>
            </a:r>
            <a:r>
              <a:rPr dirty="0" sz="1400" spc="2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softwarenedbrud</a:t>
            </a:r>
            <a:r>
              <a:rPr dirty="0" sz="1400" spc="24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24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malwareinfektioner.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Desuden</a:t>
            </a:r>
            <a:r>
              <a:rPr dirty="0" sz="1400" spc="22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understregede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modulet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vigtigheden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få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adgang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ressourcer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effektiv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problemløsning.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468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468" rIns="0" bIns="0" rtlCol="0" vert="horz">
            <a:spAutoFit/>
          </a:bodyPr>
          <a:lstStyle/>
          <a:p>
            <a:pPr marL="304165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8659"/>
            <a:ext cx="5567680" cy="1529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66700" marR="5080" indent="-254635">
              <a:lnSpc>
                <a:spcPct val="140100"/>
              </a:lnSpc>
              <a:spcBef>
                <a:spcPts val="9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Hvilket centralt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aspekt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problemløsning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fejlfinding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finder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mest</a:t>
            </a:r>
            <a:r>
              <a:rPr dirty="0" sz="14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afgørende?</a:t>
            </a:r>
            <a:r>
              <a:rPr dirty="0" sz="14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forståelse</a:t>
            </a:r>
            <a:r>
              <a:rPr dirty="0" sz="14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koncept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evne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4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løse</a:t>
            </a:r>
            <a:r>
              <a:rPr dirty="0" sz="14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software-</a:t>
            </a:r>
            <a:r>
              <a:rPr dirty="0" sz="1400" spc="4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hardwareproblemer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effektivt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dagligdag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arbejde?</a:t>
            </a:r>
            <a:endParaRPr sz="1400">
              <a:latin typeface="Arial"/>
              <a:cs typeface="Arial"/>
            </a:endParaRPr>
          </a:p>
          <a:p>
            <a:pPr algn="just" marL="266700" indent="-254000">
              <a:lnSpc>
                <a:spcPct val="100000"/>
              </a:lnSpc>
              <a:spcBef>
                <a:spcPts val="67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huske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situation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personlige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professionelle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liv,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14446" y="2403009"/>
            <a:ext cx="5568315" cy="271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66700" marR="5080">
              <a:lnSpc>
                <a:spcPct val="140000"/>
              </a:lnSpc>
              <a:spcBef>
                <a:spcPts val="9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var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afgørende</a:t>
            </a:r>
            <a:r>
              <a:rPr dirty="0" sz="1400" spc="265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genkende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software-</a:t>
            </a:r>
            <a:r>
              <a:rPr dirty="0" sz="1400" spc="26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hardwareproblemer?</a:t>
            </a:r>
            <a:r>
              <a:rPr dirty="0" sz="14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påvirkede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bevidsthed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disse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problemer</a:t>
            </a:r>
            <a:r>
              <a:rPr dirty="0" sz="1400" spc="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beslutningstagning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tilgang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problemløsning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situation?</a:t>
            </a:r>
            <a:endParaRPr sz="1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67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Efter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lært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genkende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grundlæggende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software-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endParaRPr sz="1400">
              <a:latin typeface="Arial"/>
              <a:cs typeface="Arial"/>
            </a:endParaRPr>
          </a:p>
          <a:p>
            <a:pPr algn="just" marL="266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hardwareproblemer,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dirty="0" sz="14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løser</a:t>
            </a:r>
            <a:r>
              <a:rPr dirty="0" sz="14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dem,</a:t>
            </a:r>
            <a:r>
              <a:rPr dirty="0" sz="14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hvilket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aspekt</a:t>
            </a:r>
            <a:endParaRPr sz="1400">
              <a:latin typeface="Arial"/>
              <a:cs typeface="Arial"/>
            </a:endParaRPr>
          </a:p>
          <a:p>
            <a:pPr algn="just" marL="266700" marR="5080">
              <a:lnSpc>
                <a:spcPct val="14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mener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så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mest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værdifuldt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enkeltpersoner?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kan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40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effektiv</a:t>
            </a:r>
            <a:r>
              <a:rPr dirty="0" sz="1400" spc="40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håndtering</a:t>
            </a:r>
            <a:r>
              <a:rPr dirty="0" sz="1400" spc="40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40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400" spc="40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problemer</a:t>
            </a:r>
            <a:r>
              <a:rPr dirty="0" sz="1400" spc="40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gavne</a:t>
            </a:r>
            <a:r>
              <a:rPr dirty="0" sz="1400" spc="40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både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enkeltpersoner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organisationer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ved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produktiviteten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157122" y="4273092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812919" y="2405888"/>
            <a:ext cx="383667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-505">
                <a:solidFill>
                  <a:srgbClr val="FFC000"/>
                </a:solidFill>
                <a:latin typeface="Verdana"/>
                <a:cs typeface="Verdana"/>
              </a:rPr>
              <a:t>Godt</a:t>
            </a:r>
            <a:r>
              <a:rPr dirty="0" sz="6900" spc="-495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dirty="0" sz="6900" spc="-960">
                <a:solidFill>
                  <a:srgbClr val="FFC000"/>
                </a:solidFill>
                <a:latin typeface="Verdana"/>
                <a:cs typeface="Verdana"/>
              </a:rPr>
              <a:t>gået!</a:t>
            </a:r>
            <a:endParaRPr sz="69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857" y="2184681"/>
            <a:ext cx="3015944" cy="25378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-120">
                <a:solidFill>
                  <a:srgbClr val="339966"/>
                </a:solidFill>
                <a:latin typeface="Arial"/>
                <a:cs typeface="Arial"/>
              </a:rPr>
              <a:t>Tillykke</a:t>
            </a:r>
            <a:r>
              <a:rPr dirty="0" sz="3000" spc="-120">
                <a:solidFill>
                  <a:srgbClr val="585858"/>
                </a:solidFill>
                <a:latin typeface="Verdana"/>
                <a:cs typeface="Verdana"/>
              </a:rPr>
              <a:t>,</a:t>
            </a:r>
            <a:r>
              <a:rPr dirty="0" sz="3000" spc="-2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90">
                <a:solidFill>
                  <a:srgbClr val="585858"/>
                </a:solidFill>
                <a:latin typeface="Verdana"/>
                <a:cs typeface="Verdana"/>
              </a:rPr>
              <a:t>du</a:t>
            </a:r>
            <a:r>
              <a:rPr dirty="0" sz="3000" spc="-2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50">
                <a:solidFill>
                  <a:srgbClr val="585858"/>
                </a:solidFill>
                <a:latin typeface="Verdana"/>
                <a:cs typeface="Verdana"/>
              </a:rPr>
              <a:t>har</a:t>
            </a:r>
            <a:r>
              <a:rPr dirty="0" sz="3000" spc="-2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50">
                <a:solidFill>
                  <a:srgbClr val="585858"/>
                </a:solidFill>
                <a:latin typeface="Verdana"/>
                <a:cs typeface="Verdana"/>
              </a:rPr>
              <a:t>gennemført</a:t>
            </a:r>
            <a:r>
              <a:rPr dirty="0" sz="3000" spc="-2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70">
                <a:solidFill>
                  <a:srgbClr val="585858"/>
                </a:solidFill>
                <a:latin typeface="Verdana"/>
                <a:cs typeface="Verdana"/>
              </a:rPr>
              <a:t>enhed</a:t>
            </a:r>
            <a:r>
              <a:rPr dirty="0" sz="3000" spc="-229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425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dirty="0" sz="3000" spc="-2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180">
                <a:solidFill>
                  <a:srgbClr val="585858"/>
                </a:solidFill>
                <a:latin typeface="Verdana"/>
                <a:cs typeface="Verdana"/>
              </a:rPr>
              <a:t>i</a:t>
            </a:r>
            <a:r>
              <a:rPr dirty="0" sz="3000" spc="-2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55">
                <a:solidFill>
                  <a:srgbClr val="585858"/>
                </a:solidFill>
                <a:latin typeface="Verdana"/>
                <a:cs typeface="Verdana"/>
              </a:rPr>
              <a:t>modul</a:t>
            </a:r>
            <a:endParaRPr sz="3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1.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80822" y="1185164"/>
            <a:ext cx="8304530" cy="2906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Hvad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er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problemløsning?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American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Society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Quality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(ASQ).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Asq.org.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https://asq.org/quality-resources/problem-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solving</a:t>
            </a:r>
            <a:r>
              <a:rPr dirty="0" u="none" sz="9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(tilgået</a:t>
            </a:r>
            <a:r>
              <a:rPr dirty="0" u="none" sz="900" spc="-10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marts</a:t>
            </a:r>
            <a:r>
              <a:rPr dirty="0" u="none" sz="900" spc="25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  <a:p>
            <a:pPr marL="12700" marR="71755">
              <a:lnSpc>
                <a:spcPct val="200000"/>
              </a:lnSpc>
            </a:pPr>
            <a:r>
              <a:rPr dirty="0" sz="900">
                <a:latin typeface="Arial"/>
                <a:cs typeface="Arial"/>
              </a:rPr>
              <a:t>DigComp-</a:t>
            </a:r>
            <a:r>
              <a:rPr dirty="0" sz="900" spc="-10">
                <a:latin typeface="Arial"/>
                <a:cs typeface="Arial"/>
              </a:rPr>
              <a:t>rammeværk.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Definition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af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digital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kompetence. EU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Science Hub.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https://joint-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research-centre.ec.europa.eu/digcomp/digcomp-framework_en</a:t>
            </a:r>
            <a:r>
              <a:rPr dirty="0" u="none" sz="900" spc="-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(tilgået</a:t>
            </a:r>
            <a:r>
              <a:rPr dirty="0" u="none" sz="900" spc="10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marts 2024).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</a:pPr>
            <a:r>
              <a:rPr dirty="0" sz="900">
                <a:latin typeface="Arial"/>
                <a:cs typeface="Arial"/>
              </a:rPr>
              <a:t>Indeks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digitale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kompetencegab 2021.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©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John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Wiley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Sons,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Inc.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dsgi.wiley.com.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https://dsgi.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wiley.com/wp-content/uploads/2021/10/DSGI-whitepaper.pdf</a:t>
            </a:r>
            <a:r>
              <a:rPr dirty="0" u="none" sz="900" spc="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(tilgået </a:t>
            </a:r>
            <a:r>
              <a:rPr dirty="0" u="none" sz="900">
                <a:latin typeface="Arial"/>
                <a:cs typeface="Arial"/>
              </a:rPr>
              <a:t>marts</a:t>
            </a:r>
            <a:r>
              <a:rPr dirty="0" u="none" sz="900" spc="-35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Fejlfinding. Wikipedia.org.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https://en.wikipedia.org/wiki/Troubleshooting</a:t>
            </a:r>
            <a:r>
              <a:rPr dirty="0" u="none" sz="9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(tilgået</a:t>
            </a:r>
            <a:r>
              <a:rPr dirty="0" u="none" sz="900" spc="25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marts</a:t>
            </a:r>
            <a:r>
              <a:rPr dirty="0" u="none" sz="900" spc="35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  <a:p>
            <a:pPr marL="12700" marR="871855">
              <a:lnSpc>
                <a:spcPts val="216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Daniel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Hall,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22/02/2021.How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identify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computer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problems: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software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hardware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issues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you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may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experience.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bbntimes.com. https:/</a:t>
            </a:r>
            <a:r>
              <a:rPr dirty="0" sz="900" spc="-10">
                <a:latin typeface="Arial"/>
                <a:cs typeface="Arial"/>
                <a:hlinkClick r:id="rId7"/>
              </a:rPr>
              <a:t>/www.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bbntimes.com/technology/how-to-identify-computer-problems-software-and-hardware-issues-you-may-experience</a:t>
            </a:r>
            <a:r>
              <a:rPr dirty="0" u="none" sz="900" spc="2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(tilgået</a:t>
            </a:r>
            <a:r>
              <a:rPr dirty="0" u="none" sz="900" spc="225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marts</a:t>
            </a:r>
            <a:r>
              <a:rPr dirty="0" u="none" sz="900" spc="235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  <a:p>
            <a:pPr marL="1985645">
              <a:lnSpc>
                <a:spcPts val="19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900">
                <a:latin typeface="Arial"/>
                <a:cs typeface="Arial"/>
              </a:rPr>
              <a:t>Velkommen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til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Microsofts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supportfællesskab.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Microsoft.com.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https://answers.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microsoft.com/en-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us</a:t>
            </a:r>
            <a:r>
              <a:rPr dirty="0" u="none" sz="9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(tilgået</a:t>
            </a:r>
            <a:r>
              <a:rPr dirty="0" u="none" sz="900" spc="20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marts</a:t>
            </a:r>
            <a:r>
              <a:rPr dirty="0" u="none" sz="900" spc="45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Apple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Support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Community.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Apple.com.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https://discussions.apple.com/welcome</a:t>
            </a:r>
            <a:r>
              <a:rPr dirty="0" u="none" sz="900" spc="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(tilgået</a:t>
            </a:r>
            <a:r>
              <a:rPr dirty="0" u="none" sz="900" spc="5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marts</a:t>
            </a:r>
            <a:r>
              <a:rPr dirty="0" u="none" sz="900" spc="10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Velkommen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til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Google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Search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Help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Community.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Google.com.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https://support.google.com/websearch/community?hl=en</a:t>
            </a:r>
            <a:r>
              <a:rPr dirty="0" u="none" sz="900" spc="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(tilgået</a:t>
            </a:r>
            <a:r>
              <a:rPr dirty="0" u="none" sz="900" spc="5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marts</a:t>
            </a:r>
            <a:r>
              <a:rPr dirty="0" u="none" sz="900" spc="10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17367" y="798067"/>
            <a:ext cx="3488054" cy="2485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159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240">
                <a:solidFill>
                  <a:srgbClr val="FFFFFF"/>
                </a:solidFill>
                <a:latin typeface="Verdana"/>
                <a:cs typeface="Verdana"/>
              </a:rPr>
              <a:t>Grundlæggende</a:t>
            </a:r>
            <a:r>
              <a:rPr dirty="0" sz="18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95">
                <a:solidFill>
                  <a:srgbClr val="FFFFFF"/>
                </a:solidFill>
                <a:latin typeface="Verdana"/>
                <a:cs typeface="Verdana"/>
              </a:rPr>
              <a:t>digitale</a:t>
            </a:r>
            <a:r>
              <a:rPr dirty="0" sz="18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75">
                <a:solidFill>
                  <a:srgbClr val="FFFFFF"/>
                </a:solidFill>
                <a:latin typeface="Verdana"/>
                <a:cs typeface="Verdana"/>
              </a:rPr>
              <a:t>kompetencer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1800">
              <a:latin typeface="Verdana"/>
              <a:cs typeface="Verdana"/>
            </a:endParaRPr>
          </a:p>
          <a:p>
            <a:pPr algn="ctr" marL="1470025" marR="1440180">
              <a:lnSpc>
                <a:spcPct val="140000"/>
              </a:lnSpc>
              <a:spcBef>
                <a:spcPts val="5"/>
              </a:spcBef>
            </a:pPr>
            <a:r>
              <a:rPr dirty="0" sz="1800" spc="-160">
                <a:solidFill>
                  <a:srgbClr val="FFFFFF"/>
                </a:solidFill>
                <a:latin typeface="Arial"/>
                <a:cs typeface="Arial"/>
              </a:rPr>
              <a:t>Enhed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algn="ctr" marL="19685">
              <a:lnSpc>
                <a:spcPct val="100000"/>
              </a:lnSpc>
              <a:spcBef>
                <a:spcPts val="395"/>
              </a:spcBef>
            </a:pP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Informations-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datakendskab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571" y="260680"/>
            <a:ext cx="252476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Mobile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enheder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450291" y="1005412"/>
            <a:ext cx="2745740" cy="849630"/>
          </a:xfrm>
          <a:prstGeom prst="rect">
            <a:avLst/>
          </a:prstGeom>
        </p:spPr>
        <p:txBody>
          <a:bodyPr wrap="square" lIns="0" tIns="150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TABLET-COMPUTERE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033270" algn="l"/>
                <a:tab pos="253047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Tablet-computere,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338576" y="1555241"/>
            <a:ext cx="2265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2669" algn="l"/>
                <a:tab pos="1374775" algn="l"/>
                <a:tab pos="173164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0291" y="1829308"/>
            <a:ext cx="5154930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350">
              <a:lnSpc>
                <a:spcPct val="150100"/>
              </a:lnSpc>
              <a:spcBef>
                <a:spcPts val="100"/>
              </a:spcBef>
              <a:tabLst>
                <a:tab pos="1162685" algn="l"/>
                <a:tab pos="2239010" algn="l"/>
                <a:tab pos="3327400" algn="l"/>
                <a:tab pos="443992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bærbare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ligesom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laptops,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mangler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fysiske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tastaturer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touchpads.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tabLst>
                <a:tab pos="966469" algn="l"/>
                <a:tab pos="1527175" algn="l"/>
                <a:tab pos="2824480" algn="l"/>
                <a:tab pos="4097020" algn="l"/>
                <a:tab pos="456946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berøringsfølsomme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virtuelt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tastatur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fingerbaseret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navigation.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Selvom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tablets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måske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samme opgaver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traditionelle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computere,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0291" y="4299305"/>
            <a:ext cx="51530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948180" algn="l"/>
                <a:tab pos="2600325" algn="l"/>
                <a:tab pos="2972435" algn="l"/>
                <a:tab pos="3434079" algn="l"/>
                <a:tab pos="412432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bekvemmelighed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ideel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sekundær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computerenhed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5876" y="1447800"/>
            <a:ext cx="3049524" cy="203301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971538" y="3526027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38404" y="851260"/>
            <a:ext cx="3086100" cy="125984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E-LÆSERE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732914" algn="l"/>
                <a:tab pos="246189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E-bogslæsere,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kaldet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949450" algn="l"/>
                <a:tab pos="28060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tablet-computere,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bortset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733546" y="1399108"/>
            <a:ext cx="10648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e-readers,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09515" y="1399108"/>
            <a:ext cx="5822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ligner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657346" y="1811273"/>
            <a:ext cx="19348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  <a:tab pos="772795" algn="l"/>
                <a:tab pos="171958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primært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404" y="2085340"/>
            <a:ext cx="515239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bøger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(digitale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bøger,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downloades).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6252" y="1086611"/>
            <a:ext cx="3023616" cy="169621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38404" y="2989431"/>
            <a:ext cx="8380095" cy="208343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Bemærkelsesværdige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Amazon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Kindle,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Barnes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Noble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Nook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Kobo.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501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fleste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readers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e-ink-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skærm,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lettere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traditionel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computerskærm.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endda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stærkt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sollys,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præcis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hvis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læste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almindelig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bog.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2684" y="266776"/>
            <a:ext cx="252476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Mobile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enheder</a:t>
            </a:r>
            <a:endParaRPr sz="2700"/>
          </a:p>
        </p:txBody>
      </p:sp>
      <p:sp>
        <p:nvSpPr>
          <p:cNvPr id="11" name="object 11" descr=""/>
          <p:cNvSpPr txBox="1"/>
          <p:nvPr/>
        </p:nvSpPr>
        <p:spPr>
          <a:xfrm>
            <a:off x="6919341" y="2840558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406523" y="944859"/>
            <a:ext cx="6090920" cy="290639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SMARTPHONES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5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Smartphonen,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robust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videreudvikling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almindelige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mobiltelefon,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går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videre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basale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funktioner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telefonopkald,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telefonsvarer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tekstbeskeder.</a:t>
            </a: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5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fleste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smartphones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kendetegnet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berøringsfølsomme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skærme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eliminerer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behovet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tastatur,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idet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virtuelt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tastatur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intuitiv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406523" y="3962806"/>
            <a:ext cx="3237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fingerinteraktion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skærmen.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093" y="1274063"/>
            <a:ext cx="1538808" cy="280250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4571" y="330834"/>
            <a:ext cx="252412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Mobile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enheder</a:t>
            </a:r>
            <a:endParaRPr sz="2700"/>
          </a:p>
        </p:txBody>
      </p:sp>
      <p:sp>
        <p:nvSpPr>
          <p:cNvPr id="7" name="object 7" descr=""/>
          <p:cNvSpPr txBox="1"/>
          <p:nvPr/>
        </p:nvSpPr>
        <p:spPr>
          <a:xfrm>
            <a:off x="766673" y="4115815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32308" y="775080"/>
            <a:ext cx="3621404" cy="849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1358265" algn="l"/>
                <a:tab pos="1995170" algn="l"/>
                <a:tab pos="2383790" algn="l"/>
                <a:tab pos="2897505" algn="l"/>
                <a:tab pos="340931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Standardfunktionerne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kamera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høj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kvalitet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07890" y="775080"/>
            <a:ext cx="685165" cy="84963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endParaRPr sz="18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1085"/>
              </a:spcBef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2308" y="1599290"/>
            <a:ext cx="4462780" cy="1671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multimediefunktioner,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samle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elektroniske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gamle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bærbare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computere,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musikafspillere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kameraer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06908" y="3381832"/>
            <a:ext cx="23704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1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-30864" sz="2700" spc="-787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1800" spc="-509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baseline="-30864" sz="2700" spc="-78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 spc="-405">
                <a:solidFill>
                  <a:srgbClr val="585858"/>
                </a:solidFill>
                <a:latin typeface="Arial"/>
                <a:cs typeface="Arial"/>
              </a:rPr>
              <a:t>k</a:t>
            </a:r>
            <a:r>
              <a:rPr dirty="0" baseline="-30864" sz="2700" spc="-93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lt</a:t>
            </a:r>
            <a:r>
              <a:rPr dirty="0" sz="1800" spc="-229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baseline="-30864" sz="2700" spc="-120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1800" spc="-23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baseline="-30864" sz="2700" spc="-1192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1800" spc="-53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baseline="-30864" sz="2700" spc="-3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baseline="-30864" sz="2700" spc="-4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3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baseline="-30864" sz="2700" spc="-1357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1800" spc="-12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baseline="-30864" sz="2700" spc="-1364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52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baseline="-30864" sz="2700" spc="-7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-30864" sz="2700" spc="-150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-30864" sz="2700" spc="-1507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baseline="-30864" sz="2700" spc="-1492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he</a:t>
            </a:r>
            <a:r>
              <a:rPr dirty="0" sz="1800" spc="-44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baseline="-30864" sz="2700" spc="-142">
                <a:solidFill>
                  <a:srgbClr val="585858"/>
                </a:solidFill>
                <a:latin typeface="Arial"/>
                <a:cs typeface="Arial"/>
              </a:rPr>
              <a:t>f</a:t>
            </a:r>
            <a:r>
              <a:rPr dirty="0" sz="1800" spc="-434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baseline="-30864" sz="2700" spc="-15">
                <a:solidFill>
                  <a:srgbClr val="585858"/>
                </a:solidFill>
                <a:latin typeface="Arial"/>
                <a:cs typeface="Arial"/>
              </a:rPr>
              <a:t>or</a:t>
            </a:r>
            <a:endParaRPr baseline="-30864" sz="27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5835" y="950975"/>
            <a:ext cx="2980943" cy="198577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927350" y="3506216"/>
            <a:ext cx="5890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1316990" algn="l"/>
                <a:tab pos="2635250" algn="l"/>
                <a:tab pos="3002915" algn="l"/>
                <a:tab pos="4220845" algn="l"/>
                <a:tab pos="4712970" algn="l"/>
                <a:tab pos="544766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forbindelse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Wi-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32308" y="3780231"/>
            <a:ext cx="8385809" cy="1260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mobilnetværk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(hvilket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kræver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månedligt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dataabonnement),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smartphones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computerlignende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e-mail,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surfe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nettet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shoppe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online.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4571" y="330834"/>
            <a:ext cx="252412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Mobile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enheder</a:t>
            </a:r>
            <a:endParaRPr sz="2700"/>
          </a:p>
        </p:txBody>
      </p:sp>
      <p:sp>
        <p:nvSpPr>
          <p:cNvPr id="11" name="object 11" descr=""/>
          <p:cNvSpPr txBox="1"/>
          <p:nvPr/>
        </p:nvSpPr>
        <p:spPr>
          <a:xfrm>
            <a:off x="6616700" y="2975863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21893" y="1060780"/>
            <a:ext cx="7901305" cy="35293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computersystem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opdelt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kategorier: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HARDWARE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enhver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computer.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SOFTWARE: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instruktioner,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styrer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hardwareoperationer.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Alt,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foretager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computer,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afhænger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både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hardware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software.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5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eksempel</a:t>
            </a:r>
            <a:r>
              <a:rPr dirty="0" sz="1800" spc="26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2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2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lektion</a:t>
            </a:r>
            <a:r>
              <a:rPr dirty="0" sz="1800" spc="25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5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webbrowser</a:t>
            </a:r>
            <a:r>
              <a:rPr dirty="0" sz="1800" spc="25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(software)</a:t>
            </a:r>
            <a:r>
              <a:rPr dirty="0" sz="1800" spc="2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25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mus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(hardware)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navigere.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Hardware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software</a:t>
            </a:r>
            <a:endParaRPr sz="2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062304"/>
            <a:ext cx="8052434" cy="36436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fire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hovedtyper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computerhardware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1800">
              <a:latin typeface="Arial"/>
              <a:cs typeface="Arial"/>
            </a:endParaRPr>
          </a:p>
          <a:p>
            <a:pPr algn="just" marL="381000" marR="6350" indent="-368935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1.</a:t>
            </a:r>
            <a:r>
              <a:rPr dirty="0" sz="1600" spc="330" b="1"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PROCESSING</a:t>
            </a:r>
            <a:r>
              <a:rPr dirty="0" sz="1800" spc="204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DEVICES</a:t>
            </a:r>
            <a:r>
              <a:rPr dirty="0" sz="1800" spc="19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komponenter,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ansvarlige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behandlingen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computersystemet.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som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CPU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(Central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Processing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Unit),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hukommelse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bundkort.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381000" marR="5080" indent="-368935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1.</a:t>
            </a:r>
            <a:r>
              <a:rPr dirty="0" sz="1600" spc="320" b="1"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LAGRINGSENHEDER</a:t>
            </a:r>
            <a:r>
              <a:rPr dirty="0" sz="1800" spc="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komponenter,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lagre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computersystem.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harddiskdrev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compactdiskdrev.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600" spc="-25" b="1">
                <a:latin typeface="Arial"/>
                <a:cs typeface="Arial"/>
              </a:rPr>
              <a:t>1.</a:t>
            </a:r>
            <a:r>
              <a:rPr dirty="0" sz="1600" b="1">
                <a:latin typeface="Arial"/>
                <a:cs typeface="Arial"/>
              </a:rPr>
              <a:t>	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INDGANGSENHEDER</a:t>
            </a:r>
            <a:r>
              <a:rPr dirty="0" sz="1800" spc="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ting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tastaturer,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scannere.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600" spc="-25" b="1">
                <a:latin typeface="Arial"/>
                <a:cs typeface="Arial"/>
              </a:rPr>
              <a:t>1.</a:t>
            </a:r>
            <a:r>
              <a:rPr dirty="0" sz="1600" b="1">
                <a:latin typeface="Arial"/>
                <a:cs typeface="Arial"/>
              </a:rPr>
              <a:t>	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Udgangsenheder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printere.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Hardware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software</a:t>
            </a:r>
            <a:endParaRPr sz="2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56346" y="2165730"/>
            <a:ext cx="1032510" cy="1858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dirty="0" sz="1500" spc="-10">
                <a:solidFill>
                  <a:srgbClr val="379C73"/>
                </a:solidFill>
                <a:latin typeface="Arial Black"/>
                <a:cs typeface="Arial Black"/>
              </a:rPr>
              <a:t>KABLER </a:t>
            </a:r>
            <a:r>
              <a:rPr dirty="0" sz="1500" spc="-25">
                <a:solidFill>
                  <a:srgbClr val="379C73"/>
                </a:solidFill>
                <a:latin typeface="Arial Black"/>
                <a:cs typeface="Arial Black"/>
              </a:rPr>
              <a:t>TIL </a:t>
            </a:r>
            <a:r>
              <a:rPr dirty="0" sz="1500" spc="-65">
                <a:solidFill>
                  <a:srgbClr val="379C73"/>
                </a:solidFill>
                <a:latin typeface="Arial Black"/>
                <a:cs typeface="Arial Black"/>
              </a:rPr>
              <a:t>TILSLUTN </a:t>
            </a:r>
            <a:r>
              <a:rPr dirty="0" sz="1500" spc="-45">
                <a:solidFill>
                  <a:srgbClr val="379C73"/>
                </a:solidFill>
                <a:latin typeface="Arial Black"/>
                <a:cs typeface="Arial Black"/>
              </a:rPr>
              <a:t>ING</a:t>
            </a:r>
            <a:r>
              <a:rPr dirty="0" sz="1500" spc="-8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500" spc="-25">
                <a:solidFill>
                  <a:srgbClr val="379C73"/>
                </a:solidFill>
                <a:latin typeface="Arial Black"/>
                <a:cs typeface="Arial Black"/>
              </a:rPr>
              <a:t>AF </a:t>
            </a:r>
            <a:r>
              <a:rPr dirty="0" sz="1500" spc="-10">
                <a:solidFill>
                  <a:srgbClr val="379C73"/>
                </a:solidFill>
                <a:latin typeface="Arial Black"/>
                <a:cs typeface="Arial Black"/>
              </a:rPr>
              <a:t>INPUT- </a:t>
            </a:r>
            <a:r>
              <a:rPr dirty="0" sz="1500" spc="-25">
                <a:solidFill>
                  <a:srgbClr val="379C73"/>
                </a:solidFill>
                <a:latin typeface="Arial Black"/>
                <a:cs typeface="Arial Black"/>
              </a:rPr>
              <a:t>OG </a:t>
            </a:r>
            <a:r>
              <a:rPr dirty="0" sz="1500" spc="-40">
                <a:solidFill>
                  <a:srgbClr val="379C73"/>
                </a:solidFill>
                <a:latin typeface="Arial Black"/>
                <a:cs typeface="Arial Black"/>
              </a:rPr>
              <a:t>OUTPUTE </a:t>
            </a:r>
            <a:r>
              <a:rPr dirty="0" sz="1500" spc="-10">
                <a:solidFill>
                  <a:srgbClr val="379C73"/>
                </a:solidFill>
                <a:latin typeface="Arial Black"/>
                <a:cs typeface="Arial Black"/>
              </a:rPr>
              <a:t>NHEDER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084070" y="1201674"/>
            <a:ext cx="5615940" cy="607060"/>
          </a:xfrm>
          <a:custGeom>
            <a:avLst/>
            <a:gdLst/>
            <a:ahLst/>
            <a:cxnLst/>
            <a:rect l="l" t="t" r="r" b="b"/>
            <a:pathLst>
              <a:path w="5615940" h="607060">
                <a:moveTo>
                  <a:pt x="5615939" y="0"/>
                </a:moveTo>
                <a:lnTo>
                  <a:pt x="303275" y="0"/>
                </a:lnTo>
                <a:lnTo>
                  <a:pt x="0" y="303275"/>
                </a:lnTo>
                <a:lnTo>
                  <a:pt x="303275" y="606551"/>
                </a:lnTo>
                <a:lnTo>
                  <a:pt x="5615939" y="606551"/>
                </a:lnTo>
                <a:lnTo>
                  <a:pt x="5615939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234183" y="1200911"/>
            <a:ext cx="5465445" cy="607060"/>
          </a:xfrm>
          <a:prstGeom prst="rect">
            <a:avLst/>
          </a:prstGeom>
          <a:solidFill>
            <a:srgbClr val="379C73"/>
          </a:solidFill>
        </p:spPr>
        <p:txBody>
          <a:bodyPr wrap="square" lIns="0" tIns="123190" rIns="0" bIns="0" rtlCol="0" vert="horz">
            <a:spAutoFit/>
          </a:bodyPr>
          <a:lstStyle/>
          <a:p>
            <a:pPr marL="2002155" marR="165100" indent="-1651000">
              <a:lnSpc>
                <a:spcPts val="1400"/>
              </a:lnSpc>
              <a:spcBef>
                <a:spcPts val="970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USB</a:t>
            </a:r>
            <a:r>
              <a:rPr dirty="0" sz="13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(Universal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Bus)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tilslutning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eksterne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enheder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computere.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084070" y="1989582"/>
            <a:ext cx="5615940" cy="608330"/>
          </a:xfrm>
          <a:custGeom>
            <a:avLst/>
            <a:gdLst/>
            <a:ahLst/>
            <a:cxnLst/>
            <a:rect l="l" t="t" r="r" b="b"/>
            <a:pathLst>
              <a:path w="5615940" h="608330">
                <a:moveTo>
                  <a:pt x="5615939" y="0"/>
                </a:moveTo>
                <a:lnTo>
                  <a:pt x="304038" y="0"/>
                </a:lnTo>
                <a:lnTo>
                  <a:pt x="0" y="304038"/>
                </a:lnTo>
                <a:lnTo>
                  <a:pt x="304038" y="608076"/>
                </a:lnTo>
                <a:lnTo>
                  <a:pt x="5615939" y="608076"/>
                </a:lnTo>
                <a:lnTo>
                  <a:pt x="5615939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603373" y="1988947"/>
            <a:ext cx="4906010" cy="58039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12700" marR="5080">
              <a:lnSpc>
                <a:spcPct val="90100"/>
              </a:lnSpc>
              <a:spcBef>
                <a:spcPts val="250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HDMI</a:t>
            </a:r>
            <a:r>
              <a:rPr dirty="0" sz="13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(High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Multimedia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Interface):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Denne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kabel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kan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overføre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video-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lydsignaler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uden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interferens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maksimal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længde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meter.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084070" y="2763773"/>
            <a:ext cx="5615940" cy="608330"/>
          </a:xfrm>
          <a:custGeom>
            <a:avLst/>
            <a:gdLst/>
            <a:ahLst/>
            <a:cxnLst/>
            <a:rect l="l" t="t" r="r" b="b"/>
            <a:pathLst>
              <a:path w="5615940" h="608329">
                <a:moveTo>
                  <a:pt x="5615939" y="0"/>
                </a:moveTo>
                <a:lnTo>
                  <a:pt x="304038" y="0"/>
                </a:lnTo>
                <a:lnTo>
                  <a:pt x="0" y="304038"/>
                </a:lnTo>
                <a:lnTo>
                  <a:pt x="304038" y="608076"/>
                </a:lnTo>
                <a:lnTo>
                  <a:pt x="5615939" y="608076"/>
                </a:lnTo>
                <a:lnTo>
                  <a:pt x="5615939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839592" y="2852369"/>
            <a:ext cx="4433570" cy="401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485"/>
              </a:lnSpc>
              <a:spcBef>
                <a:spcPts val="95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Lydkabler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normalt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kabler,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højttalerne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endParaRPr sz="1300">
              <a:latin typeface="Arial"/>
              <a:cs typeface="Arial"/>
            </a:endParaRPr>
          </a:p>
          <a:p>
            <a:pPr algn="ctr" marL="635">
              <a:lnSpc>
                <a:spcPts val="1485"/>
              </a:lnSpc>
            </a:pP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mikrofonen.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2084070" y="3553205"/>
            <a:ext cx="5615940" cy="608330"/>
          </a:xfrm>
          <a:custGeom>
            <a:avLst/>
            <a:gdLst/>
            <a:ahLst/>
            <a:cxnLst/>
            <a:rect l="l" t="t" r="r" b="b"/>
            <a:pathLst>
              <a:path w="5615940" h="608329">
                <a:moveTo>
                  <a:pt x="5615939" y="0"/>
                </a:moveTo>
                <a:lnTo>
                  <a:pt x="304038" y="0"/>
                </a:lnTo>
                <a:lnTo>
                  <a:pt x="0" y="304038"/>
                </a:lnTo>
                <a:lnTo>
                  <a:pt x="304038" y="608076"/>
                </a:lnTo>
                <a:lnTo>
                  <a:pt x="5615939" y="608076"/>
                </a:lnTo>
                <a:lnTo>
                  <a:pt x="5615939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758820" y="3642105"/>
            <a:ext cx="4593590" cy="40132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2023110" marR="5080" indent="-2011045">
              <a:lnSpc>
                <a:spcPts val="1400"/>
              </a:lnSpc>
              <a:spcBef>
                <a:spcPts val="275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VGA</a:t>
            </a:r>
            <a:r>
              <a:rPr dirty="0" sz="13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(Video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Graphics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Array)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tilslutning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skærm.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084070" y="4342638"/>
            <a:ext cx="5615940" cy="607060"/>
          </a:xfrm>
          <a:custGeom>
            <a:avLst/>
            <a:gdLst/>
            <a:ahLst/>
            <a:cxnLst/>
            <a:rect l="l" t="t" r="r" b="b"/>
            <a:pathLst>
              <a:path w="5615940" h="607060">
                <a:moveTo>
                  <a:pt x="5615939" y="0"/>
                </a:moveTo>
                <a:lnTo>
                  <a:pt x="303275" y="0"/>
                </a:lnTo>
                <a:lnTo>
                  <a:pt x="0" y="303276"/>
                </a:lnTo>
                <a:lnTo>
                  <a:pt x="303275" y="606552"/>
                </a:lnTo>
                <a:lnTo>
                  <a:pt x="5615939" y="606552"/>
                </a:lnTo>
                <a:lnTo>
                  <a:pt x="5615939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2566797" y="4431284"/>
            <a:ext cx="4979670" cy="40132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2270125" marR="5080" indent="-2257425">
              <a:lnSpc>
                <a:spcPts val="1400"/>
              </a:lnSpc>
              <a:spcBef>
                <a:spcPts val="275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Netværkskabler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bruges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forbinde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computeren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netværk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via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kabel.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3647" y="1232916"/>
            <a:ext cx="733043" cy="58673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1747" y="2045207"/>
            <a:ext cx="676655" cy="504748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2765" y="2907990"/>
            <a:ext cx="1041378" cy="392396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5733" y="3483648"/>
            <a:ext cx="839058" cy="534662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9639" y="4264152"/>
            <a:ext cx="984504" cy="672084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Hardware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software</a:t>
            </a:r>
            <a:endParaRPr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243964"/>
            <a:ext cx="8075295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SOFTWARE-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kode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instruktioner,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fortæller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computer,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køre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opgaver.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enkelt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funktioner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samtidigt,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afhængigt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installerede softwareprogrammer.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bund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7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computers</a:t>
            </a:r>
            <a:r>
              <a:rPr dirty="0" sz="1800" spc="16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hjerne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styrer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dens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funktioner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behandle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reagere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forskellige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input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krav.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Hardware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software</a:t>
            </a:r>
            <a:endParaRPr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76224" y="821750"/>
            <a:ext cx="8392160" cy="3898900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fire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hovedtyper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softwareprogrammer:</a:t>
            </a:r>
            <a:endParaRPr sz="1800">
              <a:latin typeface="Arial"/>
              <a:cs typeface="Arial"/>
            </a:endParaRPr>
          </a:p>
          <a:p>
            <a:pPr algn="just" marL="380365" marR="5080" indent="-3683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AutoNum type="arabicPeriod"/>
              <a:tabLst>
                <a:tab pos="3816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APPLIKATIONSSOFTWARE</a:t>
            </a:r>
            <a:r>
              <a:rPr dirty="0" sz="1800" spc="25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(eller</a:t>
            </a:r>
            <a:r>
              <a:rPr dirty="0" sz="1800" spc="25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applikationer)</a:t>
            </a:r>
            <a:r>
              <a:rPr dirty="0" sz="1800" spc="2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udfører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opgave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computer.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almindeligt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brugt,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blandt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forståelse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computere.</a:t>
            </a:r>
            <a:endParaRPr sz="1800">
              <a:latin typeface="Arial"/>
              <a:cs typeface="Arial"/>
            </a:endParaRPr>
          </a:p>
          <a:p>
            <a:pPr algn="just" marL="380365" marR="6350" indent="-3683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381635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SYSTEM-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SOFTWARE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gør</a:t>
            </a:r>
            <a:r>
              <a:rPr dirty="0" sz="1800" spc="1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det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køre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softwareprogrammer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hardware.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operativsystemer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Windows,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macOS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Linux.</a:t>
            </a:r>
            <a:endParaRPr sz="1800">
              <a:latin typeface="Arial"/>
              <a:cs typeface="Arial"/>
            </a:endParaRPr>
          </a:p>
          <a:p>
            <a:pPr algn="just" marL="379730" marR="6350" indent="-36766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816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PROGRAMMERINGSSOFTWARE</a:t>
            </a:r>
            <a:r>
              <a:rPr dirty="0" sz="1800" spc="2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brugeren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skabe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applikation.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enkeltpersoner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udvikle,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skrive,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teste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debugge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programmeringskode.</a:t>
            </a:r>
            <a:endParaRPr sz="1800">
              <a:latin typeface="Arial"/>
              <a:cs typeface="Arial"/>
            </a:endParaRPr>
          </a:p>
          <a:p>
            <a:pPr algn="just" marL="380365" marR="5080" indent="-3683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816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DRIVER</a:t>
            </a:r>
            <a:r>
              <a:rPr dirty="0" sz="1800" spc="4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SOFTWARE</a:t>
            </a:r>
            <a:r>
              <a:rPr dirty="0" sz="1800" spc="48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softwareprogram,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muliggør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kommunikation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operativsystemet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hardwareenhed.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Noget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hardware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kræver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driverinstallation,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printere,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scannere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modemer.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Hardware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software</a:t>
            </a:r>
            <a:endParaRPr sz="2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6925" y="1269237"/>
            <a:ext cx="810133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5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APPLICATION</a:t>
            </a:r>
            <a:r>
              <a:rPr dirty="0" sz="1800" spc="4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SOFTWARE-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specifikke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forenkle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arbejdsgange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kommunikationen.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5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Uanset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opgaver,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skrive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noter,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lave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research,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sætte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alarmen,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føre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logbog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endda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spille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spil,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eksplicitte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applikationssoftwareprogrammer,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dig.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6093" rIns="0" bIns="0" rtlCol="0" vert="horz">
            <a:spAutoFit/>
          </a:bodyPr>
          <a:lstStyle/>
          <a:p>
            <a:pPr marL="127635">
              <a:lnSpc>
                <a:spcPct val="100000"/>
              </a:lnSpc>
              <a:spcBef>
                <a:spcPts val="100"/>
              </a:spcBef>
            </a:pPr>
            <a:r>
              <a:rPr dirty="0" sz="2700" spc="-265">
                <a:solidFill>
                  <a:srgbClr val="379C73"/>
                </a:solidFill>
              </a:rPr>
              <a:t>Applikationssoftware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79C73">
                <a:alpha val="6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69824" y="259206"/>
            <a:ext cx="3363595" cy="884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01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Digital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kompetence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4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kompetencer?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5">
                <a:solidFill>
                  <a:srgbClr val="585858"/>
                </a:solidFill>
                <a:latin typeface="Arial"/>
                <a:cs typeface="Arial"/>
              </a:rPr>
              <a:t>Ramme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kompetencer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borgere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(DigComp)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Nøglekomponenter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i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digital</a:t>
            </a:r>
            <a:r>
              <a:rPr dirty="0" sz="1000" spc="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kompetence</a:t>
            </a:r>
            <a:endParaRPr sz="1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-75">
                <a:solidFill>
                  <a:srgbClr val="585858"/>
                </a:solidFill>
                <a:latin typeface="Verdana"/>
                <a:cs typeface="Verdana"/>
              </a:rPr>
              <a:t>Hvorfor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80">
                <a:solidFill>
                  <a:srgbClr val="585858"/>
                </a:solidFill>
                <a:latin typeface="Verdana"/>
                <a:cs typeface="Verdana"/>
              </a:rPr>
              <a:t>er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4">
                <a:solidFill>
                  <a:srgbClr val="585858"/>
                </a:solidFill>
                <a:latin typeface="Verdana"/>
                <a:cs typeface="Verdana"/>
              </a:rPr>
              <a:t>digitale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0">
                <a:solidFill>
                  <a:srgbClr val="585858"/>
                </a:solidFill>
                <a:latin typeface="Verdana"/>
                <a:cs typeface="Verdana"/>
              </a:rPr>
              <a:t>færdigheder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0">
                <a:solidFill>
                  <a:srgbClr val="585858"/>
                </a:solidFill>
                <a:latin typeface="Verdana"/>
                <a:cs typeface="Verdana"/>
              </a:rPr>
              <a:t>afgørende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Verdana"/>
                <a:cs typeface="Verdana"/>
              </a:rPr>
              <a:t>for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plejepersonale?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69824" y="1265300"/>
            <a:ext cx="30219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Grundlæggende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digital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viden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9824" y="1515236"/>
            <a:ext cx="1365885" cy="655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computer?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Mobile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Hardware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Applikationssoftware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69824" y="2270836"/>
            <a:ext cx="28467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Opsætning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computer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69824" y="2521457"/>
            <a:ext cx="22567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Font typeface="Arial"/>
              <a:buChar char="•"/>
              <a:tabLst>
                <a:tab pos="190500" algn="l"/>
              </a:tabLst>
            </a:pPr>
            <a:r>
              <a:rPr dirty="0" sz="1000" spc="-80">
                <a:solidFill>
                  <a:srgbClr val="585858"/>
                </a:solidFill>
                <a:latin typeface="Verdana"/>
                <a:cs typeface="Verdana"/>
              </a:rPr>
              <a:t>Det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55">
                <a:solidFill>
                  <a:srgbClr val="585858"/>
                </a:solidFill>
                <a:latin typeface="Verdana"/>
                <a:cs typeface="Verdana"/>
              </a:rPr>
              <a:t>grundlæggende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i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0">
                <a:solidFill>
                  <a:srgbClr val="585858"/>
                </a:solidFill>
                <a:latin typeface="Verdana"/>
                <a:cs typeface="Verdana"/>
              </a:rPr>
              <a:t>at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5">
                <a:solidFill>
                  <a:srgbClr val="585858"/>
                </a:solidFill>
                <a:latin typeface="Verdana"/>
                <a:cs typeface="Verdana"/>
              </a:rPr>
              <a:t>bruge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Windows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9824" y="2673857"/>
            <a:ext cx="2127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Font typeface="Arial"/>
              <a:buChar char="•"/>
              <a:tabLst>
                <a:tab pos="190500" algn="l"/>
              </a:tabLst>
            </a:pPr>
            <a:r>
              <a:rPr dirty="0" sz="1000" spc="-80">
                <a:solidFill>
                  <a:srgbClr val="585858"/>
                </a:solidFill>
                <a:latin typeface="Verdana"/>
                <a:cs typeface="Verdana"/>
              </a:rPr>
              <a:t>Det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55">
                <a:solidFill>
                  <a:srgbClr val="585858"/>
                </a:solidFill>
                <a:latin typeface="Verdana"/>
                <a:cs typeface="Verdana"/>
              </a:rPr>
              <a:t>grundlæggende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i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0">
                <a:solidFill>
                  <a:srgbClr val="585858"/>
                </a:solidFill>
                <a:latin typeface="Verdana"/>
                <a:cs typeface="Verdana"/>
              </a:rPr>
              <a:t>at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5">
                <a:solidFill>
                  <a:srgbClr val="585858"/>
                </a:solidFill>
                <a:latin typeface="Verdana"/>
                <a:cs typeface="Verdana"/>
              </a:rPr>
              <a:t>bruge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macOS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69824" y="2826257"/>
            <a:ext cx="2396490" cy="567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Installation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afinstallation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8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Internetforbindelse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69824" y="3374593"/>
            <a:ext cx="11068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internet?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69824" y="3527552"/>
            <a:ext cx="2791460" cy="350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Tilslutning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SzPct val="180000"/>
              <a:buFont typeface="Arial"/>
              <a:buChar char="•"/>
              <a:tabLst>
                <a:tab pos="190500" algn="l"/>
              </a:tabLst>
            </a:pPr>
            <a:r>
              <a:rPr dirty="0" sz="1000" spc="-120">
                <a:solidFill>
                  <a:srgbClr val="585858"/>
                </a:solidFill>
                <a:latin typeface="Verdana"/>
                <a:cs typeface="Verdana"/>
              </a:rPr>
              <a:t>Internetsurfing,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5">
                <a:solidFill>
                  <a:srgbClr val="585858"/>
                </a:solidFill>
                <a:latin typeface="Verdana"/>
                <a:cs typeface="Verdana"/>
              </a:rPr>
              <a:t>søgning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5">
                <a:solidFill>
                  <a:srgbClr val="585858"/>
                </a:solidFill>
                <a:latin typeface="Verdana"/>
                <a:cs typeface="Verdana"/>
              </a:rPr>
              <a:t>og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filtrering</a:t>
            </a:r>
            <a:r>
              <a:rPr dirty="0" sz="10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5">
                <a:solidFill>
                  <a:srgbClr val="585858"/>
                </a:solidFill>
                <a:latin typeface="Verdana"/>
                <a:cs typeface="Verdana"/>
              </a:rPr>
              <a:t>af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0">
                <a:solidFill>
                  <a:srgbClr val="585858"/>
                </a:solidFill>
                <a:latin typeface="Verdana"/>
                <a:cs typeface="Verdana"/>
              </a:rPr>
              <a:t>information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85622" y="1067180"/>
            <a:ext cx="8165465" cy="3531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8309" algn="l"/>
                <a:tab pos="1088390" algn="l"/>
                <a:tab pos="2390140" algn="l"/>
                <a:tab pos="3588385" algn="l"/>
                <a:tab pos="3987800" algn="l"/>
                <a:tab pos="5619750" algn="l"/>
                <a:tab pos="6120130" algn="l"/>
                <a:tab pos="6962775" algn="l"/>
                <a:tab pos="729805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almindelige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applikationer,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millioner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dagligt,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listet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nedenfor:</a:t>
            </a:r>
            <a:endParaRPr sz="1800">
              <a:latin typeface="Arial"/>
              <a:cs typeface="Arial"/>
            </a:endParaRPr>
          </a:p>
          <a:p>
            <a:pPr marL="240665" marR="5080" indent="-2286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695325" algn="l"/>
                <a:tab pos="1507490" algn="l"/>
                <a:tab pos="1946910" algn="l"/>
                <a:tab pos="4597400" algn="l"/>
                <a:tab pos="5164455" algn="l"/>
                <a:tab pos="5644515" algn="l"/>
                <a:tab pos="6441440" algn="l"/>
                <a:tab pos="7808595" algn="l"/>
              </a:tabLst>
            </a:pP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SUITE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MICROSOFT-produkter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Office,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PowerPoint,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Outlook.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INTERNETBROWSERE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Chrome,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Safari,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Firefox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  <a:p>
            <a:pPr marL="240665" marR="5080" indent="-228600">
              <a:lnSpc>
                <a:spcPct val="100000"/>
              </a:lnSpc>
              <a:spcBef>
                <a:spcPts val="120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ONLINE-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kommunikationsværktøjer</a:t>
            </a:r>
            <a:r>
              <a:rPr dirty="0" sz="1800" spc="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800" spc="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realtid</a:t>
            </a:r>
            <a:r>
              <a:rPr dirty="0" sz="1800" spc="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Skype,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Hangouts,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Google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Meet,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WhatsApp.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SOFTWARE</a:t>
            </a:r>
            <a:r>
              <a:rPr dirty="0" sz="1800" spc="1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1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STREAMING</a:t>
            </a:r>
            <a:r>
              <a:rPr dirty="0" sz="1800" spc="20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1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MULTIMEDIER</a:t>
            </a:r>
            <a:r>
              <a:rPr dirty="0" sz="1800" spc="1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1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MUSIK</a:t>
            </a:r>
            <a:r>
              <a:rPr dirty="0" sz="1800" spc="1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Spotify,</a:t>
            </a:r>
            <a:endParaRPr sz="1800">
              <a:latin typeface="Arial"/>
              <a:cs typeface="Arial"/>
            </a:endParaRPr>
          </a:p>
          <a:p>
            <a:pPr marL="24066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Pandora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GRAFIK-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DESIGN-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SOFTWARE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Adobe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Photoshop.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6093" rIns="0" bIns="0" rtlCol="0" vert="horz">
            <a:spAutoFit/>
          </a:bodyPr>
          <a:lstStyle/>
          <a:p>
            <a:pPr marL="127635">
              <a:lnSpc>
                <a:spcPct val="100000"/>
              </a:lnSpc>
              <a:spcBef>
                <a:spcPts val="100"/>
              </a:spcBef>
            </a:pPr>
            <a:r>
              <a:rPr dirty="0" sz="2700" spc="-265">
                <a:solidFill>
                  <a:srgbClr val="379C73"/>
                </a:solidFill>
              </a:rPr>
              <a:t>Applikationssoftware</a:t>
            </a:r>
            <a:endParaRPr sz="2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656203" y="1251965"/>
            <a:ext cx="4986020" cy="848994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fået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begynde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konfigurere</a:t>
            </a:r>
            <a:r>
              <a:rPr dirty="0" sz="1800" spc="-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56203" y="2075434"/>
            <a:ext cx="4986655" cy="2495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01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virke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overvældende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kompliceret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opgave,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faktisk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meget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nemmere,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tror!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betyder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noget,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mærke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har,  da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fleste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sat  op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08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måde.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1802" y="232410"/>
            <a:ext cx="442214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03</a:t>
            </a:r>
            <a:r>
              <a:rPr dirty="0" spc="-120"/>
              <a:t> </a:t>
            </a:r>
            <a:r>
              <a:rPr dirty="0" spc="-250"/>
              <a:t>Opsætning</a:t>
            </a:r>
            <a:r>
              <a:rPr dirty="0" spc="-70"/>
              <a:t> </a:t>
            </a:r>
            <a:r>
              <a:rPr dirty="0" spc="-295"/>
              <a:t>af</a:t>
            </a:r>
            <a:r>
              <a:rPr dirty="0" spc="-120"/>
              <a:t> </a:t>
            </a:r>
            <a:r>
              <a:rPr dirty="0" spc="-254"/>
              <a:t>en</a:t>
            </a:r>
            <a:r>
              <a:rPr dirty="0" spc="-105"/>
              <a:t> </a:t>
            </a:r>
            <a:r>
              <a:rPr dirty="0" spc="-175"/>
              <a:t>computer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411" y="1677923"/>
            <a:ext cx="2980944" cy="212750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319022" y="3825341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884933" y="4087774"/>
            <a:ext cx="537337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1960" marR="5080" indent="-169989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Windows: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Kom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godt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gang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skrivebordet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981454" y="1109853"/>
            <a:ext cx="489839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88720" marR="30480" indent="-115062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Windows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 se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7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1741932"/>
            <a:ext cx="5977255" cy="2899410"/>
            <a:chOff x="295656" y="1741932"/>
            <a:chExt cx="5977255" cy="2899410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2491" y="1741932"/>
              <a:ext cx="3860291" cy="2170176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737615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9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Windows: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Kom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godt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gang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skrivebordet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@GCFLearnFree,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14.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maj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2019,</a:t>
            </a:r>
            <a:r>
              <a:rPr dirty="0" sz="9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https://youtu.be/GDKIxBr6yhI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878838" y="4088079"/>
            <a:ext cx="549719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4825" marR="5080" indent="-176212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Mac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OS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X: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Kom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godt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gang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skrivebordet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054605" y="1062049"/>
            <a:ext cx="47542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macOS</a:t>
            </a:r>
            <a:endParaRPr sz="16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 se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7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1687067"/>
            <a:ext cx="6044565" cy="2954020"/>
            <a:chOff x="295656" y="1687067"/>
            <a:chExt cx="6044565" cy="2954020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7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5248" y="1687067"/>
              <a:ext cx="3974591" cy="2235707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62693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Mac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OS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X: Kom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godt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gang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skrivebordet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@GCFLearnFree,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18.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september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2014,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https://youtu.be/bEQ8u3LViDU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VIDEOINDHOLD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619501" y="4096308"/>
            <a:ext cx="366458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15720" marR="5080" indent="-130365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installerer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951989" y="1103122"/>
            <a:ext cx="500951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installerer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 se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7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1818132"/>
            <a:ext cx="5945505" cy="2823210"/>
            <a:chOff x="295656" y="1818132"/>
            <a:chExt cx="5945505" cy="2823210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5476" y="1818132"/>
              <a:ext cx="3575304" cy="201168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63131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installeres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på Windows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@GCFLearnFree,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22.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februar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2023,</a:t>
            </a:r>
            <a:r>
              <a:rPr dirty="0" sz="9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https://youtu.be/J-UUJH_3eGg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839779" y="2282570"/>
            <a:ext cx="3800475" cy="2538730"/>
            <a:chOff x="4839779" y="2282570"/>
            <a:chExt cx="3800475" cy="253873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9367" y="2292095"/>
              <a:ext cx="3781043" cy="251917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844541" y="2287333"/>
              <a:ext cx="3790950" cy="2529205"/>
            </a:xfrm>
            <a:custGeom>
              <a:avLst/>
              <a:gdLst/>
              <a:ahLst/>
              <a:cxnLst/>
              <a:rect l="l" t="t" r="r" b="b"/>
              <a:pathLst>
                <a:path w="3790950" h="2529204">
                  <a:moveTo>
                    <a:pt x="0" y="2528697"/>
                  </a:moveTo>
                  <a:lnTo>
                    <a:pt x="3790569" y="2528697"/>
                  </a:lnTo>
                  <a:lnTo>
                    <a:pt x="3790569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842509" y="1823973"/>
            <a:ext cx="2562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Fjern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program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04062" y="1355978"/>
            <a:ext cx="3800475" cy="2538730"/>
            <a:chOff x="504062" y="1355978"/>
            <a:chExt cx="3800475" cy="253873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587" y="1365503"/>
              <a:ext cx="3781044" cy="251917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08825" y="1360741"/>
              <a:ext cx="3790950" cy="2529205"/>
            </a:xfrm>
            <a:custGeom>
              <a:avLst/>
              <a:gdLst/>
              <a:ahLst/>
              <a:cxnLst/>
              <a:rect l="l" t="t" r="r" b="b"/>
              <a:pathLst>
                <a:path w="3790950" h="2529204">
                  <a:moveTo>
                    <a:pt x="0" y="2528697"/>
                  </a:moveTo>
                  <a:lnTo>
                    <a:pt x="3790569" y="2528697"/>
                  </a:lnTo>
                  <a:lnTo>
                    <a:pt x="3790569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302452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735"/>
              </a:spcBef>
            </a:pPr>
            <a:r>
              <a:rPr dirty="0" sz="2700" spc="-220">
                <a:solidFill>
                  <a:srgbClr val="379C73"/>
                </a:solidFill>
              </a:rPr>
              <a:t>Afinstallation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af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programmer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00">
                <a:solidFill>
                  <a:srgbClr val="379C73"/>
                </a:solidFill>
              </a:rPr>
              <a:t>Windows-</a:t>
            </a:r>
            <a:endParaRPr sz="2700"/>
          </a:p>
          <a:p>
            <a:pPr marL="43180">
              <a:lnSpc>
                <a:spcPct val="100000"/>
              </a:lnSpc>
              <a:spcBef>
                <a:spcPts val="640"/>
              </a:spcBef>
            </a:pPr>
            <a:r>
              <a:rPr dirty="0" sz="1800" spc="-81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-13374" sz="4050" spc="-1470">
                <a:solidFill>
                  <a:srgbClr val="379C73"/>
                </a:solidFill>
              </a:rPr>
              <a:t>p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-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-13374" sz="4050" spc="-2347">
                <a:solidFill>
                  <a:srgbClr val="379C73"/>
                </a:solidFill>
              </a:rPr>
              <a:t>c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kontrolpanelet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737234" y="1630298"/>
            <a:ext cx="3798570" cy="2540000"/>
            <a:chOff x="737234" y="1630298"/>
            <a:chExt cx="3798570" cy="25400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1639823"/>
              <a:ext cx="3779520" cy="25206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41997" y="1635061"/>
              <a:ext cx="3789045" cy="2530475"/>
            </a:xfrm>
            <a:custGeom>
              <a:avLst/>
              <a:gdLst/>
              <a:ahLst/>
              <a:cxnLst/>
              <a:rect l="l" t="t" r="r" b="b"/>
              <a:pathLst>
                <a:path w="3789045" h="2530475">
                  <a:moveTo>
                    <a:pt x="0" y="2530221"/>
                  </a:moveTo>
                  <a:lnTo>
                    <a:pt x="3789045" y="2530221"/>
                  </a:lnTo>
                  <a:lnTo>
                    <a:pt x="3789045" y="0"/>
                  </a:lnTo>
                  <a:lnTo>
                    <a:pt x="0" y="0"/>
                  </a:lnTo>
                  <a:lnTo>
                    <a:pt x="0" y="253022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51002" y="816990"/>
            <a:ext cx="7224395" cy="933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ts val="3150"/>
              </a:lnSpc>
              <a:spcBef>
                <a:spcPts val="100"/>
              </a:spcBef>
            </a:pPr>
            <a:r>
              <a:rPr dirty="0" baseline="-10288" sz="4050" spc="-127">
                <a:solidFill>
                  <a:srgbClr val="379C73"/>
                </a:solidFill>
                <a:latin typeface="Arial Black"/>
                <a:cs typeface="Arial Black"/>
              </a:rPr>
              <a:t>p</a:t>
            </a:r>
            <a:r>
              <a:rPr dirty="0" baseline="-10288" sz="4050" spc="-2804">
                <a:solidFill>
                  <a:srgbClr val="379C73"/>
                </a:solidFill>
                <a:latin typeface="Arial Black"/>
                <a:cs typeface="Arial Black"/>
              </a:rPr>
              <a:t>c</a:t>
            </a:r>
            <a:r>
              <a:rPr dirty="0" sz="1800" spc="-85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applikation,</a:t>
            </a:r>
            <a:endParaRPr sz="1800">
              <a:latin typeface="Arial"/>
              <a:cs typeface="Arial"/>
            </a:endParaRPr>
          </a:p>
          <a:p>
            <a:pPr marL="264160">
              <a:lnSpc>
                <a:spcPts val="1955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derefter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Afinstaller</a:t>
            </a:r>
            <a:endParaRPr sz="1800">
              <a:latin typeface="Arial"/>
              <a:cs typeface="Arial"/>
            </a:endParaRPr>
          </a:p>
          <a:p>
            <a:pPr marL="4585970">
              <a:lnSpc>
                <a:spcPts val="2045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4.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bekræft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afinstallationen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912931" y="1796414"/>
            <a:ext cx="3798570" cy="2538730"/>
            <a:chOff x="4912931" y="1796414"/>
            <a:chExt cx="3798570" cy="253873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1672" y="1883129"/>
              <a:ext cx="3760367" cy="244198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917694" y="1801177"/>
              <a:ext cx="3789045" cy="2529205"/>
            </a:xfrm>
            <a:custGeom>
              <a:avLst/>
              <a:gdLst/>
              <a:ahLst/>
              <a:cxnLst/>
              <a:rect l="l" t="t" r="r" b="b"/>
              <a:pathLst>
                <a:path w="3789045" h="2529204">
                  <a:moveTo>
                    <a:pt x="0" y="2528697"/>
                  </a:moveTo>
                  <a:lnTo>
                    <a:pt x="3789045" y="2528697"/>
                  </a:lnTo>
                  <a:lnTo>
                    <a:pt x="3789045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79780" y="4395927"/>
            <a:ext cx="4328160" cy="544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7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nu!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Programmet</a:t>
            </a:r>
            <a:r>
              <a:rPr dirty="0" sz="1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7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fjernet</a:t>
            </a:r>
            <a:r>
              <a:rPr dirty="0" sz="1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 i="1">
                <a:solidFill>
                  <a:srgbClr val="585858"/>
                </a:solidFill>
                <a:latin typeface="Arial"/>
                <a:cs typeface="Arial"/>
              </a:rPr>
              <a:t>computer!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Afinstallation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af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programmer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25">
                <a:solidFill>
                  <a:srgbClr val="379C73"/>
                </a:solidFill>
              </a:rPr>
              <a:t>Windows-</a:t>
            </a:r>
            <a:endParaRPr sz="27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Installation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af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programmer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70">
                <a:solidFill>
                  <a:srgbClr val="379C73"/>
                </a:solidFill>
              </a:rPr>
              <a:t>Mac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19480" y="1301241"/>
            <a:ext cx="3975100" cy="276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Mac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Store</a:t>
            </a: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macOS,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installere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fra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Store.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tabLst>
                <a:tab pos="1879600" algn="l"/>
                <a:tab pos="369316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beregnet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forenkle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processen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installere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fra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tredjepartsudviklere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finder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app,  behøver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  ikke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  gøre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noget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ekstra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installere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919027" y="1328483"/>
            <a:ext cx="3798570" cy="2538730"/>
            <a:chOff x="4919027" y="1328483"/>
            <a:chExt cx="3798570" cy="253873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8616" y="1338072"/>
              <a:ext cx="3779520" cy="251917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923790" y="1333246"/>
              <a:ext cx="3789045" cy="2529205"/>
            </a:xfrm>
            <a:custGeom>
              <a:avLst/>
              <a:gdLst/>
              <a:ahLst/>
              <a:cxnLst/>
              <a:rect l="l" t="t" r="r" b="b"/>
              <a:pathLst>
                <a:path w="3789045" h="2529204">
                  <a:moveTo>
                    <a:pt x="0" y="2528697"/>
                  </a:moveTo>
                  <a:lnTo>
                    <a:pt x="3789044" y="2528697"/>
                  </a:lnTo>
                  <a:lnTo>
                    <a:pt x="3789044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Installation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af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programmer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70">
                <a:solidFill>
                  <a:srgbClr val="379C73"/>
                </a:solidFill>
              </a:rPr>
              <a:t>Mac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531368" y="920241"/>
            <a:ext cx="3364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.dmg-fil*.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57402" y="1348295"/>
            <a:ext cx="3978910" cy="2180590"/>
            <a:chOff x="557402" y="1348295"/>
            <a:chExt cx="3978910" cy="218059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27" y="1357884"/>
              <a:ext cx="3959352" cy="216103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62165" y="1353058"/>
              <a:ext cx="3969385" cy="2171065"/>
            </a:xfrm>
            <a:custGeom>
              <a:avLst/>
              <a:gdLst/>
              <a:ahLst/>
              <a:cxnLst/>
              <a:rect l="l" t="t" r="r" b="b"/>
              <a:pathLst>
                <a:path w="3969385" h="2171065">
                  <a:moveTo>
                    <a:pt x="0" y="2170556"/>
                  </a:moveTo>
                  <a:lnTo>
                    <a:pt x="3968877" y="2170556"/>
                  </a:lnTo>
                  <a:lnTo>
                    <a:pt x="3968877" y="0"/>
                  </a:lnTo>
                  <a:lnTo>
                    <a:pt x="0" y="0"/>
                  </a:lnTo>
                  <a:lnTo>
                    <a:pt x="0" y="2170556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700778" y="2056587"/>
            <a:ext cx="39179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.dmg-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filen. (Den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normalt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 din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downloads-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mappe).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684331" y="2747391"/>
            <a:ext cx="4341495" cy="1846580"/>
            <a:chOff x="4684331" y="2747391"/>
            <a:chExt cx="4341495" cy="184658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0" y="2756916"/>
              <a:ext cx="4322064" cy="182727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89094" y="2752153"/>
              <a:ext cx="4331970" cy="1837055"/>
            </a:xfrm>
            <a:custGeom>
              <a:avLst/>
              <a:gdLst/>
              <a:ahLst/>
              <a:cxnLst/>
              <a:rect l="l" t="t" r="r" b="b"/>
              <a:pathLst>
                <a:path w="4331970" h="1837054">
                  <a:moveTo>
                    <a:pt x="0" y="1836801"/>
                  </a:moveTo>
                  <a:lnTo>
                    <a:pt x="4331588" y="1836801"/>
                  </a:lnTo>
                  <a:lnTo>
                    <a:pt x="4331588" y="0"/>
                  </a:lnTo>
                  <a:lnTo>
                    <a:pt x="0" y="0"/>
                  </a:lnTo>
                  <a:lnTo>
                    <a:pt x="0" y="183680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99948" y="3781145"/>
            <a:ext cx="3101340" cy="1062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*En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 i="1">
                <a:solidFill>
                  <a:srgbClr val="585858"/>
                </a:solidFill>
                <a:latin typeface="Arial"/>
                <a:cs typeface="Arial"/>
              </a:rPr>
              <a:t>DMG-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fil</a:t>
            </a:r>
            <a:r>
              <a:rPr dirty="0" sz="17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(forkortelse</a:t>
            </a:r>
            <a:r>
              <a:rPr dirty="0" sz="1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7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0" i="1">
                <a:solidFill>
                  <a:srgbClr val="585858"/>
                </a:solidFill>
                <a:latin typeface="Arial"/>
                <a:cs typeface="Arial"/>
              </a:rPr>
              <a:t>Disk</a:t>
            </a:r>
            <a:r>
              <a:rPr dirty="0" sz="1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Image)</a:t>
            </a:r>
            <a:r>
              <a:rPr dirty="0" sz="1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type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filformat,</a:t>
            </a:r>
            <a:r>
              <a:rPr dirty="0" sz="1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7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7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Apples</a:t>
            </a:r>
            <a:r>
              <a:rPr dirty="0" sz="17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 i="1">
                <a:solidFill>
                  <a:srgbClr val="585858"/>
                </a:solidFill>
                <a:latin typeface="Arial"/>
                <a:cs typeface="Arial"/>
              </a:rPr>
              <a:t>macOS- operativsystem.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Installation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af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programmer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70">
                <a:solidFill>
                  <a:srgbClr val="379C73"/>
                </a:solidFill>
              </a:rPr>
              <a:t>Mac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866013"/>
            <a:ext cx="40386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3.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dialogboks.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træk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ikonet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applikationsmappe.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04062" y="1811654"/>
            <a:ext cx="3800475" cy="2538730"/>
            <a:chOff x="504062" y="1811654"/>
            <a:chExt cx="3800475" cy="253873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1821179"/>
              <a:ext cx="3781044" cy="251917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08825" y="1816417"/>
              <a:ext cx="3790950" cy="2529205"/>
            </a:xfrm>
            <a:custGeom>
              <a:avLst/>
              <a:gdLst/>
              <a:ahLst/>
              <a:cxnLst/>
              <a:rect l="l" t="t" r="r" b="b"/>
              <a:pathLst>
                <a:path w="3790950" h="2529204">
                  <a:moveTo>
                    <a:pt x="0" y="2528697"/>
                  </a:moveTo>
                  <a:lnTo>
                    <a:pt x="3790569" y="2528697"/>
                  </a:lnTo>
                  <a:lnTo>
                    <a:pt x="3790569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915027" y="1329309"/>
            <a:ext cx="371602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4. Programmet 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installeret!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dobbeltklikke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ikonet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programmet.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888547" y="2287142"/>
            <a:ext cx="3798570" cy="2540000"/>
            <a:chOff x="4888547" y="2287142"/>
            <a:chExt cx="3798570" cy="25400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8135" y="2296667"/>
              <a:ext cx="3779519" cy="252069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893309" y="2291905"/>
              <a:ext cx="3789045" cy="2530475"/>
            </a:xfrm>
            <a:custGeom>
              <a:avLst/>
              <a:gdLst/>
              <a:ahLst/>
              <a:cxnLst/>
              <a:rect l="l" t="t" r="r" b="b"/>
              <a:pathLst>
                <a:path w="3789045" h="2530475">
                  <a:moveTo>
                    <a:pt x="0" y="2530221"/>
                  </a:moveTo>
                  <a:lnTo>
                    <a:pt x="3789045" y="2530221"/>
                  </a:lnTo>
                  <a:lnTo>
                    <a:pt x="3789045" y="0"/>
                  </a:lnTo>
                  <a:lnTo>
                    <a:pt x="0" y="0"/>
                  </a:lnTo>
                  <a:lnTo>
                    <a:pt x="0" y="253022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2796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01</a:t>
            </a:r>
            <a:r>
              <a:rPr dirty="0" spc="-120"/>
              <a:t> </a:t>
            </a:r>
            <a:r>
              <a:rPr dirty="0" spc="-185"/>
              <a:t>Digital</a:t>
            </a:r>
            <a:r>
              <a:rPr dirty="0" spc="-100"/>
              <a:t> </a:t>
            </a:r>
            <a:r>
              <a:rPr dirty="0" spc="-229"/>
              <a:t>kompetence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47522" y="1311097"/>
            <a:ext cx="5509260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58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58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digitale kompetencer?</a:t>
            </a:r>
            <a:endParaRPr sz="58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311391" y="1212722"/>
            <a:ext cx="2329180" cy="3279140"/>
          </a:xfrm>
          <a:custGeom>
            <a:avLst/>
            <a:gdLst/>
            <a:ahLst/>
            <a:cxnLst/>
            <a:rect l="l" t="t" r="r" b="b"/>
            <a:pathLst>
              <a:path w="2329179" h="3279140">
                <a:moveTo>
                  <a:pt x="2185888" y="473710"/>
                </a:moveTo>
                <a:lnTo>
                  <a:pt x="1186561" y="473710"/>
                </a:lnTo>
                <a:lnTo>
                  <a:pt x="1246420" y="475734"/>
                </a:lnTo>
                <a:lnTo>
                  <a:pt x="1303127" y="481806"/>
                </a:lnTo>
                <a:lnTo>
                  <a:pt x="1356684" y="491926"/>
                </a:lnTo>
                <a:lnTo>
                  <a:pt x="1407096" y="506095"/>
                </a:lnTo>
                <a:lnTo>
                  <a:pt x="1454364" y="524311"/>
                </a:lnTo>
                <a:lnTo>
                  <a:pt x="1498492" y="546576"/>
                </a:lnTo>
                <a:lnTo>
                  <a:pt x="1539483" y="572889"/>
                </a:lnTo>
                <a:lnTo>
                  <a:pt x="1577339" y="603250"/>
                </a:lnTo>
                <a:lnTo>
                  <a:pt x="1615798" y="641319"/>
                </a:lnTo>
                <a:lnTo>
                  <a:pt x="1648333" y="681505"/>
                </a:lnTo>
                <a:lnTo>
                  <a:pt x="1674948" y="723811"/>
                </a:lnTo>
                <a:lnTo>
                  <a:pt x="1695644" y="768238"/>
                </a:lnTo>
                <a:lnTo>
                  <a:pt x="1710425" y="814790"/>
                </a:lnTo>
                <a:lnTo>
                  <a:pt x="1719291" y="863467"/>
                </a:lnTo>
                <a:lnTo>
                  <a:pt x="1722247" y="914272"/>
                </a:lnTo>
                <a:lnTo>
                  <a:pt x="1718970" y="965649"/>
                </a:lnTo>
                <a:lnTo>
                  <a:pt x="1709140" y="1015239"/>
                </a:lnTo>
                <a:lnTo>
                  <a:pt x="1692757" y="1063055"/>
                </a:lnTo>
                <a:lnTo>
                  <a:pt x="1669821" y="1109109"/>
                </a:lnTo>
                <a:lnTo>
                  <a:pt x="1640332" y="1153414"/>
                </a:lnTo>
                <a:lnTo>
                  <a:pt x="1605942" y="1191438"/>
                </a:lnTo>
                <a:lnTo>
                  <a:pt x="1549866" y="1244552"/>
                </a:lnTo>
                <a:lnTo>
                  <a:pt x="1513703" y="1276768"/>
                </a:lnTo>
                <a:lnTo>
                  <a:pt x="1472127" y="1312756"/>
                </a:lnTo>
                <a:lnTo>
                  <a:pt x="1425142" y="1352517"/>
                </a:lnTo>
                <a:lnTo>
                  <a:pt x="1372751" y="1396049"/>
                </a:lnTo>
                <a:lnTo>
                  <a:pt x="1314958" y="1443354"/>
                </a:lnTo>
                <a:lnTo>
                  <a:pt x="1266961" y="1483237"/>
                </a:lnTo>
                <a:lnTo>
                  <a:pt x="1221962" y="1522388"/>
                </a:lnTo>
                <a:lnTo>
                  <a:pt x="1179961" y="1560810"/>
                </a:lnTo>
                <a:lnTo>
                  <a:pt x="1140957" y="1598500"/>
                </a:lnTo>
                <a:lnTo>
                  <a:pt x="1104951" y="1635460"/>
                </a:lnTo>
                <a:lnTo>
                  <a:pt x="1071942" y="1671690"/>
                </a:lnTo>
                <a:lnTo>
                  <a:pt x="1041932" y="1707189"/>
                </a:lnTo>
                <a:lnTo>
                  <a:pt x="1014918" y="1741958"/>
                </a:lnTo>
                <a:lnTo>
                  <a:pt x="990903" y="1775996"/>
                </a:lnTo>
                <a:lnTo>
                  <a:pt x="969885" y="1809303"/>
                </a:lnTo>
                <a:lnTo>
                  <a:pt x="932833" y="1882450"/>
                </a:lnTo>
                <a:lnTo>
                  <a:pt x="916041" y="1925420"/>
                </a:lnTo>
                <a:lnTo>
                  <a:pt x="901488" y="1970790"/>
                </a:lnTo>
                <a:lnTo>
                  <a:pt x="889174" y="2018563"/>
                </a:lnTo>
                <a:lnTo>
                  <a:pt x="879098" y="2068738"/>
                </a:lnTo>
                <a:lnTo>
                  <a:pt x="871262" y="2121318"/>
                </a:lnTo>
                <a:lnTo>
                  <a:pt x="865664" y="2176303"/>
                </a:lnTo>
                <a:lnTo>
                  <a:pt x="862306" y="2233694"/>
                </a:lnTo>
                <a:lnTo>
                  <a:pt x="861187" y="2293493"/>
                </a:lnTo>
                <a:lnTo>
                  <a:pt x="861310" y="2312759"/>
                </a:lnTo>
                <a:lnTo>
                  <a:pt x="861694" y="2343896"/>
                </a:lnTo>
                <a:lnTo>
                  <a:pt x="862365" y="2386915"/>
                </a:lnTo>
                <a:lnTo>
                  <a:pt x="863346" y="2441829"/>
                </a:lnTo>
                <a:lnTo>
                  <a:pt x="1427861" y="2441829"/>
                </a:lnTo>
                <a:lnTo>
                  <a:pt x="1427666" y="2371663"/>
                </a:lnTo>
                <a:lnTo>
                  <a:pt x="1429590" y="2307909"/>
                </a:lnTo>
                <a:lnTo>
                  <a:pt x="1433632" y="2250571"/>
                </a:lnTo>
                <a:lnTo>
                  <a:pt x="1439796" y="2199653"/>
                </a:lnTo>
                <a:lnTo>
                  <a:pt x="1448084" y="2155160"/>
                </a:lnTo>
                <a:lnTo>
                  <a:pt x="1458498" y="2117097"/>
                </a:lnTo>
                <a:lnTo>
                  <a:pt x="1487696" y="2055687"/>
                </a:lnTo>
                <a:lnTo>
                  <a:pt x="1510447" y="2023281"/>
                </a:lnTo>
                <a:lnTo>
                  <a:pt x="1539294" y="1988252"/>
                </a:lnTo>
                <a:lnTo>
                  <a:pt x="1574237" y="1950601"/>
                </a:lnTo>
                <a:lnTo>
                  <a:pt x="1615276" y="1910331"/>
                </a:lnTo>
                <a:lnTo>
                  <a:pt x="1662411" y="1867443"/>
                </a:lnTo>
                <a:lnTo>
                  <a:pt x="1715642" y="1821941"/>
                </a:lnTo>
                <a:lnTo>
                  <a:pt x="1768693" y="1777390"/>
                </a:lnTo>
                <a:lnTo>
                  <a:pt x="1819042" y="1734195"/>
                </a:lnTo>
                <a:lnTo>
                  <a:pt x="1866690" y="1692357"/>
                </a:lnTo>
                <a:lnTo>
                  <a:pt x="1911638" y="1651876"/>
                </a:lnTo>
                <a:lnTo>
                  <a:pt x="1953886" y="1612751"/>
                </a:lnTo>
                <a:lnTo>
                  <a:pt x="1993435" y="1574984"/>
                </a:lnTo>
                <a:lnTo>
                  <a:pt x="2030285" y="1538573"/>
                </a:lnTo>
                <a:lnTo>
                  <a:pt x="2064437" y="1503519"/>
                </a:lnTo>
                <a:lnTo>
                  <a:pt x="2095892" y="1469822"/>
                </a:lnTo>
                <a:lnTo>
                  <a:pt x="2124649" y="1437481"/>
                </a:lnTo>
                <a:lnTo>
                  <a:pt x="2150710" y="1406498"/>
                </a:lnTo>
                <a:lnTo>
                  <a:pt x="2194745" y="1348601"/>
                </a:lnTo>
                <a:lnTo>
                  <a:pt x="2239956" y="1275385"/>
                </a:lnTo>
                <a:lnTo>
                  <a:pt x="2263560" y="1228393"/>
                </a:lnTo>
                <a:lnTo>
                  <a:pt x="2283533" y="1180713"/>
                </a:lnTo>
                <a:lnTo>
                  <a:pt x="2299874" y="1132347"/>
                </a:lnTo>
                <a:lnTo>
                  <a:pt x="2312584" y="1083297"/>
                </a:lnTo>
                <a:lnTo>
                  <a:pt x="2321663" y="1033563"/>
                </a:lnTo>
                <a:lnTo>
                  <a:pt x="2327110" y="983148"/>
                </a:lnTo>
                <a:lnTo>
                  <a:pt x="2328926" y="932052"/>
                </a:lnTo>
                <a:lnTo>
                  <a:pt x="2327518" y="882856"/>
                </a:lnTo>
                <a:lnTo>
                  <a:pt x="2323297" y="834479"/>
                </a:lnTo>
                <a:lnTo>
                  <a:pt x="2316261" y="786921"/>
                </a:lnTo>
                <a:lnTo>
                  <a:pt x="2306411" y="740182"/>
                </a:lnTo>
                <a:lnTo>
                  <a:pt x="2293746" y="694261"/>
                </a:lnTo>
                <a:lnTo>
                  <a:pt x="2278268" y="649159"/>
                </a:lnTo>
                <a:lnTo>
                  <a:pt x="2259975" y="604876"/>
                </a:lnTo>
                <a:lnTo>
                  <a:pt x="2238867" y="561410"/>
                </a:lnTo>
                <a:lnTo>
                  <a:pt x="2214946" y="518762"/>
                </a:lnTo>
                <a:lnTo>
                  <a:pt x="2188210" y="476932"/>
                </a:lnTo>
                <a:lnTo>
                  <a:pt x="2185888" y="473710"/>
                </a:lnTo>
                <a:close/>
              </a:path>
              <a:path w="2329179" h="3279140">
                <a:moveTo>
                  <a:pt x="1160017" y="0"/>
                </a:moveTo>
                <a:lnTo>
                  <a:pt x="1104043" y="853"/>
                </a:lnTo>
                <a:lnTo>
                  <a:pt x="1049278" y="3415"/>
                </a:lnTo>
                <a:lnTo>
                  <a:pt x="995722" y="7684"/>
                </a:lnTo>
                <a:lnTo>
                  <a:pt x="943376" y="13660"/>
                </a:lnTo>
                <a:lnTo>
                  <a:pt x="892238" y="21345"/>
                </a:lnTo>
                <a:lnTo>
                  <a:pt x="842311" y="30738"/>
                </a:lnTo>
                <a:lnTo>
                  <a:pt x="793592" y="41839"/>
                </a:lnTo>
                <a:lnTo>
                  <a:pt x="746084" y="54649"/>
                </a:lnTo>
                <a:lnTo>
                  <a:pt x="699785" y="69167"/>
                </a:lnTo>
                <a:lnTo>
                  <a:pt x="654697" y="85393"/>
                </a:lnTo>
                <a:lnTo>
                  <a:pt x="610819" y="103329"/>
                </a:lnTo>
                <a:lnTo>
                  <a:pt x="568150" y="122973"/>
                </a:lnTo>
                <a:lnTo>
                  <a:pt x="526693" y="144326"/>
                </a:lnTo>
                <a:lnTo>
                  <a:pt x="486446" y="167389"/>
                </a:lnTo>
                <a:lnTo>
                  <a:pt x="447409" y="192160"/>
                </a:lnTo>
                <a:lnTo>
                  <a:pt x="409584" y="218642"/>
                </a:lnTo>
                <a:lnTo>
                  <a:pt x="372969" y="246832"/>
                </a:lnTo>
                <a:lnTo>
                  <a:pt x="337565" y="276732"/>
                </a:lnTo>
                <a:lnTo>
                  <a:pt x="299544" y="311777"/>
                </a:lnTo>
                <a:lnTo>
                  <a:pt x="263777" y="347759"/>
                </a:lnTo>
                <a:lnTo>
                  <a:pt x="230264" y="384677"/>
                </a:lnTo>
                <a:lnTo>
                  <a:pt x="199007" y="422532"/>
                </a:lnTo>
                <a:lnTo>
                  <a:pt x="170004" y="461324"/>
                </a:lnTo>
                <a:lnTo>
                  <a:pt x="143258" y="501051"/>
                </a:lnTo>
                <a:lnTo>
                  <a:pt x="118768" y="541713"/>
                </a:lnTo>
                <a:lnTo>
                  <a:pt x="96535" y="583311"/>
                </a:lnTo>
                <a:lnTo>
                  <a:pt x="76561" y="625843"/>
                </a:lnTo>
                <a:lnTo>
                  <a:pt x="58844" y="669309"/>
                </a:lnTo>
                <a:lnTo>
                  <a:pt x="43386" y="713709"/>
                </a:lnTo>
                <a:lnTo>
                  <a:pt x="30188" y="759043"/>
                </a:lnTo>
                <a:lnTo>
                  <a:pt x="19249" y="805310"/>
                </a:lnTo>
                <a:lnTo>
                  <a:pt x="10572" y="852509"/>
                </a:lnTo>
                <a:lnTo>
                  <a:pt x="4155" y="900641"/>
                </a:lnTo>
                <a:lnTo>
                  <a:pt x="0" y="949706"/>
                </a:lnTo>
                <a:lnTo>
                  <a:pt x="571118" y="1020571"/>
                </a:lnTo>
                <a:lnTo>
                  <a:pt x="584076" y="966630"/>
                </a:lnTo>
                <a:lnTo>
                  <a:pt x="599024" y="915523"/>
                </a:lnTo>
                <a:lnTo>
                  <a:pt x="615962" y="867253"/>
                </a:lnTo>
                <a:lnTo>
                  <a:pt x="634891" y="821820"/>
                </a:lnTo>
                <a:lnTo>
                  <a:pt x="655812" y="779224"/>
                </a:lnTo>
                <a:lnTo>
                  <a:pt x="678725" y="739467"/>
                </a:lnTo>
                <a:lnTo>
                  <a:pt x="703632" y="702549"/>
                </a:lnTo>
                <a:lnTo>
                  <a:pt x="730533" y="668471"/>
                </a:lnTo>
                <a:lnTo>
                  <a:pt x="759429" y="637233"/>
                </a:lnTo>
                <a:lnTo>
                  <a:pt x="790321" y="608838"/>
                </a:lnTo>
                <a:lnTo>
                  <a:pt x="826671" y="580488"/>
                </a:lnTo>
                <a:lnTo>
                  <a:pt x="864940" y="555471"/>
                </a:lnTo>
                <a:lnTo>
                  <a:pt x="905129" y="533785"/>
                </a:lnTo>
                <a:lnTo>
                  <a:pt x="947236" y="515433"/>
                </a:lnTo>
                <a:lnTo>
                  <a:pt x="991263" y="500415"/>
                </a:lnTo>
                <a:lnTo>
                  <a:pt x="1037209" y="488733"/>
                </a:lnTo>
                <a:lnTo>
                  <a:pt x="1085073" y="480387"/>
                </a:lnTo>
                <a:lnTo>
                  <a:pt x="1134857" y="475379"/>
                </a:lnTo>
                <a:lnTo>
                  <a:pt x="1186561" y="473710"/>
                </a:lnTo>
                <a:lnTo>
                  <a:pt x="2185888" y="473710"/>
                </a:lnTo>
                <a:lnTo>
                  <a:pt x="2158659" y="435918"/>
                </a:lnTo>
                <a:lnTo>
                  <a:pt x="2126294" y="395722"/>
                </a:lnTo>
                <a:lnTo>
                  <a:pt x="2091115" y="356343"/>
                </a:lnTo>
                <a:lnTo>
                  <a:pt x="2053122" y="317781"/>
                </a:lnTo>
                <a:lnTo>
                  <a:pt x="2012314" y="280035"/>
                </a:lnTo>
                <a:lnTo>
                  <a:pt x="1976459" y="249784"/>
                </a:lnTo>
                <a:lnTo>
                  <a:pt x="1939252" y="221262"/>
                </a:lnTo>
                <a:lnTo>
                  <a:pt x="1900692" y="194468"/>
                </a:lnTo>
                <a:lnTo>
                  <a:pt x="1860780" y="169403"/>
                </a:lnTo>
                <a:lnTo>
                  <a:pt x="1819516" y="146067"/>
                </a:lnTo>
                <a:lnTo>
                  <a:pt x="1776899" y="124459"/>
                </a:lnTo>
                <a:lnTo>
                  <a:pt x="1732930" y="104580"/>
                </a:lnTo>
                <a:lnTo>
                  <a:pt x="1687608" y="86430"/>
                </a:lnTo>
                <a:lnTo>
                  <a:pt x="1640935" y="70008"/>
                </a:lnTo>
                <a:lnTo>
                  <a:pt x="1592909" y="55315"/>
                </a:lnTo>
                <a:lnTo>
                  <a:pt x="1543530" y="42350"/>
                </a:lnTo>
                <a:lnTo>
                  <a:pt x="1492800" y="31114"/>
                </a:lnTo>
                <a:lnTo>
                  <a:pt x="1440717" y="21607"/>
                </a:lnTo>
                <a:lnTo>
                  <a:pt x="1387282" y="13828"/>
                </a:lnTo>
                <a:lnTo>
                  <a:pt x="1332494" y="7778"/>
                </a:lnTo>
                <a:lnTo>
                  <a:pt x="1276354" y="3457"/>
                </a:lnTo>
                <a:lnTo>
                  <a:pt x="1218862" y="864"/>
                </a:lnTo>
                <a:lnTo>
                  <a:pt x="1160017" y="0"/>
                </a:lnTo>
                <a:close/>
              </a:path>
              <a:path w="2329179" h="3279140">
                <a:moveTo>
                  <a:pt x="1485391" y="2656586"/>
                </a:moveTo>
                <a:lnTo>
                  <a:pt x="863346" y="2656586"/>
                </a:lnTo>
                <a:lnTo>
                  <a:pt x="863346" y="3278657"/>
                </a:lnTo>
                <a:lnTo>
                  <a:pt x="1485391" y="3278657"/>
                </a:lnTo>
                <a:lnTo>
                  <a:pt x="1485391" y="265658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Installation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af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programmer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70">
                <a:solidFill>
                  <a:srgbClr val="379C73"/>
                </a:solidFill>
              </a:rPr>
              <a:t>Mac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00278" y="907796"/>
            <a:ext cx="809942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5.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skrivebordet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sandsynligvis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diskdrevsikon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navnet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programmet.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kaldes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volumen,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nødvendig,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blevet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installeret.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blot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trække den</a:t>
            </a:r>
            <a:r>
              <a:rPr dirty="0" sz="1800" spc="-1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ned</a:t>
            </a:r>
            <a:r>
              <a:rPr dirty="0" sz="1800" spc="-2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papirkurven</a:t>
            </a:r>
            <a:r>
              <a:rPr dirty="0" sz="1800" spc="-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docken.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470086" y="2177414"/>
            <a:ext cx="3800475" cy="2540000"/>
            <a:chOff x="2470086" y="2177414"/>
            <a:chExt cx="3800475" cy="25400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9547" y="2186939"/>
              <a:ext cx="3781044" cy="252069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474848" y="2182177"/>
              <a:ext cx="3790950" cy="2530475"/>
            </a:xfrm>
            <a:custGeom>
              <a:avLst/>
              <a:gdLst/>
              <a:ahLst/>
              <a:cxnLst/>
              <a:rect l="l" t="t" r="r" b="b"/>
              <a:pathLst>
                <a:path w="3790950" h="2530475">
                  <a:moveTo>
                    <a:pt x="0" y="2530221"/>
                  </a:moveTo>
                  <a:lnTo>
                    <a:pt x="3790569" y="2530221"/>
                  </a:lnTo>
                  <a:lnTo>
                    <a:pt x="3790569" y="0"/>
                  </a:lnTo>
                  <a:lnTo>
                    <a:pt x="0" y="0"/>
                  </a:lnTo>
                  <a:lnTo>
                    <a:pt x="0" y="253022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Afinstallation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af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programmer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70">
                <a:solidFill>
                  <a:srgbClr val="379C73"/>
                </a:solidFill>
              </a:rPr>
              <a:t>Mac</a:t>
            </a:r>
            <a:endParaRPr sz="2700"/>
          </a:p>
        </p:txBody>
      </p:sp>
      <p:grpSp>
        <p:nvGrpSpPr>
          <p:cNvPr id="3" name="object 3" descr=""/>
          <p:cNvGrpSpPr/>
          <p:nvPr/>
        </p:nvGrpSpPr>
        <p:grpSpPr>
          <a:xfrm>
            <a:off x="424815" y="1668398"/>
            <a:ext cx="4215130" cy="2540000"/>
            <a:chOff x="424815" y="1668398"/>
            <a:chExt cx="4215130" cy="2540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" y="1677923"/>
              <a:ext cx="4195572" cy="25206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29577" y="1673161"/>
              <a:ext cx="4205605" cy="2530475"/>
            </a:xfrm>
            <a:custGeom>
              <a:avLst/>
              <a:gdLst/>
              <a:ahLst/>
              <a:cxnLst/>
              <a:rect l="l" t="t" r="r" b="b"/>
              <a:pathLst>
                <a:path w="4205605" h="2530475">
                  <a:moveTo>
                    <a:pt x="0" y="2530221"/>
                  </a:moveTo>
                  <a:lnTo>
                    <a:pt x="4205097" y="2530221"/>
                  </a:lnTo>
                  <a:lnTo>
                    <a:pt x="4205097" y="0"/>
                  </a:lnTo>
                  <a:lnTo>
                    <a:pt x="0" y="0"/>
                  </a:lnTo>
                  <a:lnTo>
                    <a:pt x="0" y="253022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816221" y="1412494"/>
            <a:ext cx="40506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træk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papirkurven</a:t>
            </a:r>
            <a:r>
              <a:rPr dirty="0" sz="1800" spc="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Docken.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894643" y="2317623"/>
            <a:ext cx="3798570" cy="2538730"/>
            <a:chOff x="4894643" y="2317623"/>
            <a:chExt cx="3798570" cy="253873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4231" y="2327148"/>
              <a:ext cx="3779519" cy="251917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899405" y="2322385"/>
              <a:ext cx="3789045" cy="2529205"/>
            </a:xfrm>
            <a:custGeom>
              <a:avLst/>
              <a:gdLst/>
              <a:ahLst/>
              <a:cxnLst/>
              <a:rect l="l" t="t" r="r" b="b"/>
              <a:pathLst>
                <a:path w="3789045" h="2529204">
                  <a:moveTo>
                    <a:pt x="0" y="2528697"/>
                  </a:moveTo>
                  <a:lnTo>
                    <a:pt x="3789045" y="2528697"/>
                  </a:lnTo>
                  <a:lnTo>
                    <a:pt x="3789045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88111" y="898982"/>
            <a:ext cx="3263265" cy="61341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Finder-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vindue,</a:t>
            </a:r>
            <a:r>
              <a:rPr dirty="0" sz="18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derefter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500" spc="-1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Afinstallation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z="2400" spc="-160">
                <a:solidFill>
                  <a:srgbClr val="379C73"/>
                </a:solidFill>
              </a:rPr>
              <a:t>programmer</a:t>
            </a:r>
            <a:r>
              <a:rPr dirty="0" sz="2400" spc="-14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din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345">
                <a:solidFill>
                  <a:srgbClr val="379C73"/>
                </a:solidFill>
              </a:rPr>
              <a:t>Mac</a:t>
            </a:r>
            <a:endParaRPr sz="2400"/>
          </a:p>
        </p:txBody>
      </p:sp>
      <p:sp>
        <p:nvSpPr>
          <p:cNvPr id="4" name="object 4" descr=""/>
          <p:cNvSpPr txBox="1"/>
          <p:nvPr/>
        </p:nvSpPr>
        <p:spPr>
          <a:xfrm>
            <a:off x="490219" y="1315339"/>
            <a:ext cx="2474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3.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Tøm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skraldespanden</a:t>
            </a:r>
            <a:r>
              <a:rPr dirty="0" sz="1500" spc="-1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343211" y="1339151"/>
            <a:ext cx="3049270" cy="2101215"/>
            <a:chOff x="3343211" y="1339151"/>
            <a:chExt cx="3049270" cy="210121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799" y="1348739"/>
              <a:ext cx="3029712" cy="208178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347973" y="1343913"/>
              <a:ext cx="3039745" cy="2091689"/>
            </a:xfrm>
            <a:custGeom>
              <a:avLst/>
              <a:gdLst/>
              <a:ahLst/>
              <a:cxnLst/>
              <a:rect l="l" t="t" r="r" b="b"/>
              <a:pathLst>
                <a:path w="3039745" h="2091689">
                  <a:moveTo>
                    <a:pt x="0" y="2091308"/>
                  </a:moveTo>
                  <a:lnTo>
                    <a:pt x="3039237" y="2091308"/>
                  </a:lnTo>
                  <a:lnTo>
                    <a:pt x="3039237" y="0"/>
                  </a:lnTo>
                  <a:lnTo>
                    <a:pt x="0" y="0"/>
                  </a:lnTo>
                  <a:lnTo>
                    <a:pt x="0" y="2091308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47522" y="3848540"/>
            <a:ext cx="4568825" cy="6146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nu!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Programmet</a:t>
            </a:r>
            <a:r>
              <a:rPr dirty="0" sz="1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fjernet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computer.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232410"/>
            <a:ext cx="332549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300">
                <a:solidFill>
                  <a:srgbClr val="FFFFFF"/>
                </a:solidFill>
                <a:latin typeface="Arial Black"/>
                <a:cs typeface="Arial Black"/>
              </a:rPr>
              <a:t>04</a:t>
            </a:r>
            <a:r>
              <a:rPr dirty="0" sz="2500" spc="-1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00">
                <a:solidFill>
                  <a:srgbClr val="FFFFFF"/>
                </a:solidFill>
                <a:latin typeface="Arial Black"/>
                <a:cs typeface="Arial Black"/>
              </a:rPr>
              <a:t>Internetforbindelse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1835" y="1912442"/>
            <a:ext cx="3625850" cy="2677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Hvad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er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internettet</a:t>
            </a:r>
            <a:endParaRPr sz="5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5800" spc="-50" b="1">
                <a:solidFill>
                  <a:srgbClr val="3E3E3E"/>
                </a:solidFill>
                <a:latin typeface="Arial"/>
                <a:cs typeface="Arial"/>
              </a:rPr>
              <a:t>?</a:t>
            </a:r>
            <a:endParaRPr sz="58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311391" y="1212722"/>
            <a:ext cx="2329180" cy="3279140"/>
          </a:xfrm>
          <a:custGeom>
            <a:avLst/>
            <a:gdLst/>
            <a:ahLst/>
            <a:cxnLst/>
            <a:rect l="l" t="t" r="r" b="b"/>
            <a:pathLst>
              <a:path w="2329179" h="3279140">
                <a:moveTo>
                  <a:pt x="2185888" y="473710"/>
                </a:moveTo>
                <a:lnTo>
                  <a:pt x="1186561" y="473710"/>
                </a:lnTo>
                <a:lnTo>
                  <a:pt x="1246420" y="475734"/>
                </a:lnTo>
                <a:lnTo>
                  <a:pt x="1303127" y="481806"/>
                </a:lnTo>
                <a:lnTo>
                  <a:pt x="1356684" y="491926"/>
                </a:lnTo>
                <a:lnTo>
                  <a:pt x="1407096" y="506095"/>
                </a:lnTo>
                <a:lnTo>
                  <a:pt x="1454364" y="524311"/>
                </a:lnTo>
                <a:lnTo>
                  <a:pt x="1498492" y="546576"/>
                </a:lnTo>
                <a:lnTo>
                  <a:pt x="1539483" y="572889"/>
                </a:lnTo>
                <a:lnTo>
                  <a:pt x="1577339" y="603250"/>
                </a:lnTo>
                <a:lnTo>
                  <a:pt x="1615798" y="641319"/>
                </a:lnTo>
                <a:lnTo>
                  <a:pt x="1648333" y="681505"/>
                </a:lnTo>
                <a:lnTo>
                  <a:pt x="1674948" y="723811"/>
                </a:lnTo>
                <a:lnTo>
                  <a:pt x="1695644" y="768238"/>
                </a:lnTo>
                <a:lnTo>
                  <a:pt x="1710425" y="814790"/>
                </a:lnTo>
                <a:lnTo>
                  <a:pt x="1719291" y="863467"/>
                </a:lnTo>
                <a:lnTo>
                  <a:pt x="1722247" y="914272"/>
                </a:lnTo>
                <a:lnTo>
                  <a:pt x="1718970" y="965649"/>
                </a:lnTo>
                <a:lnTo>
                  <a:pt x="1709140" y="1015239"/>
                </a:lnTo>
                <a:lnTo>
                  <a:pt x="1692757" y="1063055"/>
                </a:lnTo>
                <a:lnTo>
                  <a:pt x="1669821" y="1109109"/>
                </a:lnTo>
                <a:lnTo>
                  <a:pt x="1640332" y="1153414"/>
                </a:lnTo>
                <a:lnTo>
                  <a:pt x="1605942" y="1191438"/>
                </a:lnTo>
                <a:lnTo>
                  <a:pt x="1549866" y="1244552"/>
                </a:lnTo>
                <a:lnTo>
                  <a:pt x="1513703" y="1276768"/>
                </a:lnTo>
                <a:lnTo>
                  <a:pt x="1472127" y="1312756"/>
                </a:lnTo>
                <a:lnTo>
                  <a:pt x="1425142" y="1352517"/>
                </a:lnTo>
                <a:lnTo>
                  <a:pt x="1372751" y="1396049"/>
                </a:lnTo>
                <a:lnTo>
                  <a:pt x="1314958" y="1443354"/>
                </a:lnTo>
                <a:lnTo>
                  <a:pt x="1266961" y="1483237"/>
                </a:lnTo>
                <a:lnTo>
                  <a:pt x="1221962" y="1522388"/>
                </a:lnTo>
                <a:lnTo>
                  <a:pt x="1179961" y="1560810"/>
                </a:lnTo>
                <a:lnTo>
                  <a:pt x="1140957" y="1598500"/>
                </a:lnTo>
                <a:lnTo>
                  <a:pt x="1104951" y="1635460"/>
                </a:lnTo>
                <a:lnTo>
                  <a:pt x="1071942" y="1671690"/>
                </a:lnTo>
                <a:lnTo>
                  <a:pt x="1041932" y="1707189"/>
                </a:lnTo>
                <a:lnTo>
                  <a:pt x="1014918" y="1741958"/>
                </a:lnTo>
                <a:lnTo>
                  <a:pt x="990903" y="1775996"/>
                </a:lnTo>
                <a:lnTo>
                  <a:pt x="969885" y="1809303"/>
                </a:lnTo>
                <a:lnTo>
                  <a:pt x="932833" y="1882450"/>
                </a:lnTo>
                <a:lnTo>
                  <a:pt x="916041" y="1925420"/>
                </a:lnTo>
                <a:lnTo>
                  <a:pt x="901488" y="1970790"/>
                </a:lnTo>
                <a:lnTo>
                  <a:pt x="889174" y="2018563"/>
                </a:lnTo>
                <a:lnTo>
                  <a:pt x="879098" y="2068738"/>
                </a:lnTo>
                <a:lnTo>
                  <a:pt x="871262" y="2121318"/>
                </a:lnTo>
                <a:lnTo>
                  <a:pt x="865664" y="2176303"/>
                </a:lnTo>
                <a:lnTo>
                  <a:pt x="862306" y="2233694"/>
                </a:lnTo>
                <a:lnTo>
                  <a:pt x="861187" y="2293493"/>
                </a:lnTo>
                <a:lnTo>
                  <a:pt x="861310" y="2312759"/>
                </a:lnTo>
                <a:lnTo>
                  <a:pt x="861694" y="2343896"/>
                </a:lnTo>
                <a:lnTo>
                  <a:pt x="862365" y="2386915"/>
                </a:lnTo>
                <a:lnTo>
                  <a:pt x="863346" y="2441829"/>
                </a:lnTo>
                <a:lnTo>
                  <a:pt x="1427861" y="2441829"/>
                </a:lnTo>
                <a:lnTo>
                  <a:pt x="1427666" y="2371663"/>
                </a:lnTo>
                <a:lnTo>
                  <a:pt x="1429590" y="2307909"/>
                </a:lnTo>
                <a:lnTo>
                  <a:pt x="1433632" y="2250571"/>
                </a:lnTo>
                <a:lnTo>
                  <a:pt x="1439796" y="2199653"/>
                </a:lnTo>
                <a:lnTo>
                  <a:pt x="1448084" y="2155160"/>
                </a:lnTo>
                <a:lnTo>
                  <a:pt x="1458498" y="2117097"/>
                </a:lnTo>
                <a:lnTo>
                  <a:pt x="1487696" y="2055687"/>
                </a:lnTo>
                <a:lnTo>
                  <a:pt x="1510447" y="2023281"/>
                </a:lnTo>
                <a:lnTo>
                  <a:pt x="1539294" y="1988252"/>
                </a:lnTo>
                <a:lnTo>
                  <a:pt x="1574237" y="1950601"/>
                </a:lnTo>
                <a:lnTo>
                  <a:pt x="1615276" y="1910331"/>
                </a:lnTo>
                <a:lnTo>
                  <a:pt x="1662411" y="1867443"/>
                </a:lnTo>
                <a:lnTo>
                  <a:pt x="1715642" y="1821941"/>
                </a:lnTo>
                <a:lnTo>
                  <a:pt x="1768693" y="1777390"/>
                </a:lnTo>
                <a:lnTo>
                  <a:pt x="1819042" y="1734195"/>
                </a:lnTo>
                <a:lnTo>
                  <a:pt x="1866690" y="1692357"/>
                </a:lnTo>
                <a:lnTo>
                  <a:pt x="1911638" y="1651876"/>
                </a:lnTo>
                <a:lnTo>
                  <a:pt x="1953886" y="1612751"/>
                </a:lnTo>
                <a:lnTo>
                  <a:pt x="1993435" y="1574984"/>
                </a:lnTo>
                <a:lnTo>
                  <a:pt x="2030285" y="1538573"/>
                </a:lnTo>
                <a:lnTo>
                  <a:pt x="2064437" y="1503519"/>
                </a:lnTo>
                <a:lnTo>
                  <a:pt x="2095892" y="1469822"/>
                </a:lnTo>
                <a:lnTo>
                  <a:pt x="2124649" y="1437481"/>
                </a:lnTo>
                <a:lnTo>
                  <a:pt x="2150710" y="1406498"/>
                </a:lnTo>
                <a:lnTo>
                  <a:pt x="2194745" y="1348601"/>
                </a:lnTo>
                <a:lnTo>
                  <a:pt x="2239956" y="1275385"/>
                </a:lnTo>
                <a:lnTo>
                  <a:pt x="2263560" y="1228393"/>
                </a:lnTo>
                <a:lnTo>
                  <a:pt x="2283533" y="1180713"/>
                </a:lnTo>
                <a:lnTo>
                  <a:pt x="2299874" y="1132347"/>
                </a:lnTo>
                <a:lnTo>
                  <a:pt x="2312584" y="1083297"/>
                </a:lnTo>
                <a:lnTo>
                  <a:pt x="2321663" y="1033563"/>
                </a:lnTo>
                <a:lnTo>
                  <a:pt x="2327110" y="983148"/>
                </a:lnTo>
                <a:lnTo>
                  <a:pt x="2328926" y="932052"/>
                </a:lnTo>
                <a:lnTo>
                  <a:pt x="2327518" y="882856"/>
                </a:lnTo>
                <a:lnTo>
                  <a:pt x="2323297" y="834479"/>
                </a:lnTo>
                <a:lnTo>
                  <a:pt x="2316261" y="786921"/>
                </a:lnTo>
                <a:lnTo>
                  <a:pt x="2306411" y="740182"/>
                </a:lnTo>
                <a:lnTo>
                  <a:pt x="2293746" y="694261"/>
                </a:lnTo>
                <a:lnTo>
                  <a:pt x="2278268" y="649159"/>
                </a:lnTo>
                <a:lnTo>
                  <a:pt x="2259975" y="604876"/>
                </a:lnTo>
                <a:lnTo>
                  <a:pt x="2238867" y="561410"/>
                </a:lnTo>
                <a:lnTo>
                  <a:pt x="2214946" y="518762"/>
                </a:lnTo>
                <a:lnTo>
                  <a:pt x="2188210" y="476932"/>
                </a:lnTo>
                <a:lnTo>
                  <a:pt x="2185888" y="473710"/>
                </a:lnTo>
                <a:close/>
              </a:path>
              <a:path w="2329179" h="3279140">
                <a:moveTo>
                  <a:pt x="1160017" y="0"/>
                </a:moveTo>
                <a:lnTo>
                  <a:pt x="1104043" y="853"/>
                </a:lnTo>
                <a:lnTo>
                  <a:pt x="1049278" y="3415"/>
                </a:lnTo>
                <a:lnTo>
                  <a:pt x="995722" y="7684"/>
                </a:lnTo>
                <a:lnTo>
                  <a:pt x="943376" y="13660"/>
                </a:lnTo>
                <a:lnTo>
                  <a:pt x="892238" y="21345"/>
                </a:lnTo>
                <a:lnTo>
                  <a:pt x="842311" y="30738"/>
                </a:lnTo>
                <a:lnTo>
                  <a:pt x="793592" y="41839"/>
                </a:lnTo>
                <a:lnTo>
                  <a:pt x="746084" y="54649"/>
                </a:lnTo>
                <a:lnTo>
                  <a:pt x="699785" y="69167"/>
                </a:lnTo>
                <a:lnTo>
                  <a:pt x="654697" y="85393"/>
                </a:lnTo>
                <a:lnTo>
                  <a:pt x="610819" y="103329"/>
                </a:lnTo>
                <a:lnTo>
                  <a:pt x="568150" y="122973"/>
                </a:lnTo>
                <a:lnTo>
                  <a:pt x="526693" y="144326"/>
                </a:lnTo>
                <a:lnTo>
                  <a:pt x="486446" y="167389"/>
                </a:lnTo>
                <a:lnTo>
                  <a:pt x="447409" y="192160"/>
                </a:lnTo>
                <a:lnTo>
                  <a:pt x="409584" y="218642"/>
                </a:lnTo>
                <a:lnTo>
                  <a:pt x="372969" y="246832"/>
                </a:lnTo>
                <a:lnTo>
                  <a:pt x="337565" y="276732"/>
                </a:lnTo>
                <a:lnTo>
                  <a:pt x="299544" y="311777"/>
                </a:lnTo>
                <a:lnTo>
                  <a:pt x="263777" y="347759"/>
                </a:lnTo>
                <a:lnTo>
                  <a:pt x="230264" y="384677"/>
                </a:lnTo>
                <a:lnTo>
                  <a:pt x="199007" y="422532"/>
                </a:lnTo>
                <a:lnTo>
                  <a:pt x="170004" y="461324"/>
                </a:lnTo>
                <a:lnTo>
                  <a:pt x="143258" y="501051"/>
                </a:lnTo>
                <a:lnTo>
                  <a:pt x="118768" y="541713"/>
                </a:lnTo>
                <a:lnTo>
                  <a:pt x="96535" y="583311"/>
                </a:lnTo>
                <a:lnTo>
                  <a:pt x="76561" y="625843"/>
                </a:lnTo>
                <a:lnTo>
                  <a:pt x="58844" y="669309"/>
                </a:lnTo>
                <a:lnTo>
                  <a:pt x="43386" y="713709"/>
                </a:lnTo>
                <a:lnTo>
                  <a:pt x="30188" y="759043"/>
                </a:lnTo>
                <a:lnTo>
                  <a:pt x="19249" y="805310"/>
                </a:lnTo>
                <a:lnTo>
                  <a:pt x="10572" y="852509"/>
                </a:lnTo>
                <a:lnTo>
                  <a:pt x="4155" y="900641"/>
                </a:lnTo>
                <a:lnTo>
                  <a:pt x="0" y="949706"/>
                </a:lnTo>
                <a:lnTo>
                  <a:pt x="571118" y="1020571"/>
                </a:lnTo>
                <a:lnTo>
                  <a:pt x="584076" y="966630"/>
                </a:lnTo>
                <a:lnTo>
                  <a:pt x="599024" y="915523"/>
                </a:lnTo>
                <a:lnTo>
                  <a:pt x="615962" y="867253"/>
                </a:lnTo>
                <a:lnTo>
                  <a:pt x="634891" y="821820"/>
                </a:lnTo>
                <a:lnTo>
                  <a:pt x="655812" y="779224"/>
                </a:lnTo>
                <a:lnTo>
                  <a:pt x="678725" y="739467"/>
                </a:lnTo>
                <a:lnTo>
                  <a:pt x="703632" y="702549"/>
                </a:lnTo>
                <a:lnTo>
                  <a:pt x="730533" y="668471"/>
                </a:lnTo>
                <a:lnTo>
                  <a:pt x="759429" y="637233"/>
                </a:lnTo>
                <a:lnTo>
                  <a:pt x="790321" y="608838"/>
                </a:lnTo>
                <a:lnTo>
                  <a:pt x="826671" y="580488"/>
                </a:lnTo>
                <a:lnTo>
                  <a:pt x="864940" y="555471"/>
                </a:lnTo>
                <a:lnTo>
                  <a:pt x="905129" y="533785"/>
                </a:lnTo>
                <a:lnTo>
                  <a:pt x="947236" y="515433"/>
                </a:lnTo>
                <a:lnTo>
                  <a:pt x="991263" y="500415"/>
                </a:lnTo>
                <a:lnTo>
                  <a:pt x="1037209" y="488733"/>
                </a:lnTo>
                <a:lnTo>
                  <a:pt x="1085073" y="480387"/>
                </a:lnTo>
                <a:lnTo>
                  <a:pt x="1134857" y="475379"/>
                </a:lnTo>
                <a:lnTo>
                  <a:pt x="1186561" y="473710"/>
                </a:lnTo>
                <a:lnTo>
                  <a:pt x="2185888" y="473710"/>
                </a:lnTo>
                <a:lnTo>
                  <a:pt x="2158659" y="435918"/>
                </a:lnTo>
                <a:lnTo>
                  <a:pt x="2126294" y="395722"/>
                </a:lnTo>
                <a:lnTo>
                  <a:pt x="2091115" y="356343"/>
                </a:lnTo>
                <a:lnTo>
                  <a:pt x="2053122" y="317781"/>
                </a:lnTo>
                <a:lnTo>
                  <a:pt x="2012314" y="280035"/>
                </a:lnTo>
                <a:lnTo>
                  <a:pt x="1976459" y="249784"/>
                </a:lnTo>
                <a:lnTo>
                  <a:pt x="1939252" y="221262"/>
                </a:lnTo>
                <a:lnTo>
                  <a:pt x="1900692" y="194468"/>
                </a:lnTo>
                <a:lnTo>
                  <a:pt x="1860780" y="169403"/>
                </a:lnTo>
                <a:lnTo>
                  <a:pt x="1819516" y="146067"/>
                </a:lnTo>
                <a:lnTo>
                  <a:pt x="1776899" y="124459"/>
                </a:lnTo>
                <a:lnTo>
                  <a:pt x="1732930" y="104580"/>
                </a:lnTo>
                <a:lnTo>
                  <a:pt x="1687608" y="86430"/>
                </a:lnTo>
                <a:lnTo>
                  <a:pt x="1640935" y="70008"/>
                </a:lnTo>
                <a:lnTo>
                  <a:pt x="1592909" y="55315"/>
                </a:lnTo>
                <a:lnTo>
                  <a:pt x="1543530" y="42350"/>
                </a:lnTo>
                <a:lnTo>
                  <a:pt x="1492800" y="31114"/>
                </a:lnTo>
                <a:lnTo>
                  <a:pt x="1440717" y="21607"/>
                </a:lnTo>
                <a:lnTo>
                  <a:pt x="1387282" y="13828"/>
                </a:lnTo>
                <a:lnTo>
                  <a:pt x="1332494" y="7778"/>
                </a:lnTo>
                <a:lnTo>
                  <a:pt x="1276354" y="3457"/>
                </a:lnTo>
                <a:lnTo>
                  <a:pt x="1218862" y="864"/>
                </a:lnTo>
                <a:lnTo>
                  <a:pt x="1160017" y="0"/>
                </a:lnTo>
                <a:close/>
              </a:path>
              <a:path w="2329179" h="3279140">
                <a:moveTo>
                  <a:pt x="1485391" y="2656586"/>
                </a:moveTo>
                <a:lnTo>
                  <a:pt x="863346" y="2656586"/>
                </a:lnTo>
                <a:lnTo>
                  <a:pt x="863346" y="3278657"/>
                </a:lnTo>
                <a:lnTo>
                  <a:pt x="1485391" y="3278657"/>
                </a:lnTo>
                <a:lnTo>
                  <a:pt x="1485391" y="265658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563239" y="1043512"/>
            <a:ext cx="5003800" cy="3319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50100"/>
              </a:lnSpc>
              <a:spcBef>
                <a:spcPts val="10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INTERNETTET</a:t>
            </a:r>
            <a:r>
              <a:rPr dirty="0" sz="1800" spc="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stort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netværk,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forbinder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verden.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folk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kommunikere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internetforbindelse.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5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sat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op,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måske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købe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INTERNETADGANG</a:t>
            </a:r>
            <a:r>
              <a:rPr dirty="0" sz="1800" spc="2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hjemmet,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5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modtage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mails,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surfe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nettet,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streame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meget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04</a:t>
            </a:r>
            <a:r>
              <a:rPr dirty="0" spc="-140"/>
              <a:t> </a:t>
            </a:r>
            <a:r>
              <a:rPr dirty="0" spc="-200"/>
              <a:t>Internetforbindelse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23" y="1594103"/>
            <a:ext cx="2542032" cy="254203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277238" y="4069181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116963" y="4115206"/>
            <a:ext cx="497903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20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computeren:</a:t>
            </a:r>
            <a:r>
              <a:rPr dirty="0" sz="20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Tilslutning</a:t>
            </a:r>
            <a:endParaRPr sz="20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939417" y="1026667"/>
            <a:ext cx="49555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16025" marR="30480" indent="-117856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forbindelse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internettet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 se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7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1714500"/>
            <a:ext cx="5800725" cy="2926715"/>
            <a:chOff x="295656" y="1714500"/>
            <a:chExt cx="5800725" cy="2926715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7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7251" y="1714500"/>
              <a:ext cx="3698748" cy="208026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72764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om computere: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Tilslutning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til internettet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@GCFLearnFree,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2.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september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2020,</a:t>
            </a:r>
            <a:r>
              <a:rPr dirty="0" sz="9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https://youtu.be/93-3zmVvCGU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20331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</a:t>
            </a:r>
            <a:endParaRPr sz="27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700" spc="-105">
                <a:solidFill>
                  <a:srgbClr val="379C73"/>
                </a:solidFill>
              </a:rPr>
              <a:t>information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604519" y="1197991"/>
            <a:ext cx="8021955" cy="208343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18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Bekræft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netværksstatus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(et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eksempel</a:t>
            </a:r>
            <a:r>
              <a:rPr dirty="0" sz="1500" spc="-7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r>
              <a:rPr dirty="0" sz="1500" spc="-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 i="1">
                <a:solidFill>
                  <a:srgbClr val="585858"/>
                </a:solidFill>
                <a:latin typeface="Arial"/>
                <a:cs typeface="Arial"/>
              </a:rPr>
              <a:t>10)</a:t>
            </a:r>
            <a:endParaRPr sz="1500">
              <a:latin typeface="Arial"/>
              <a:cs typeface="Arial"/>
            </a:endParaRPr>
          </a:p>
          <a:p>
            <a:pPr algn="just" marL="12700" marR="5080">
              <a:lnSpc>
                <a:spcPct val="15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Netværksikonet</a:t>
            </a:r>
            <a:r>
              <a:rPr dirty="0" sz="1800" spc="1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nederste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højre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hjørne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fortælle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masse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netværksforbindelse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dens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tilstand.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Netværksikonet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repræsenterer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aktuelle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status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netværksforbindelse.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Afhængigt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aktuelle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status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forbindelse, vil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ikonets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udseende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ændre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sig.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5792" y="3439667"/>
            <a:ext cx="4704587" cy="144170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20331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</a:t>
            </a:r>
            <a:endParaRPr sz="27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700" spc="-105">
                <a:solidFill>
                  <a:srgbClr val="379C73"/>
                </a:solidFill>
              </a:rPr>
              <a:t>information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323" y="1144524"/>
            <a:ext cx="577596" cy="3799332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258341" y="1146047"/>
          <a:ext cx="7206615" cy="3796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7080"/>
              </a:tblGrid>
              <a:tr h="542290">
                <a:tc>
                  <a:txBody>
                    <a:bodyPr/>
                    <a:lstStyle/>
                    <a:p>
                      <a:pPr marL="45720" marR="8763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Repræsenterer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Ethernet-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forbindelse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600" spc="-5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vellykket</a:t>
                      </a:r>
                      <a:r>
                        <a:rPr dirty="0" sz="1600" spc="-6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forbindelse</a:t>
                      </a:r>
                      <a:r>
                        <a:rPr dirty="0" sz="1600" spc="-5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til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internettet.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9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Repræsenterer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600" spc="-5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Ethernet-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forbindelse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uden</a:t>
                      </a:r>
                      <a:r>
                        <a:rPr dirty="0" sz="1600" spc="-5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forbindelse</a:t>
                      </a:r>
                      <a:r>
                        <a:rPr dirty="0" sz="1600" spc="-7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til</a:t>
                      </a:r>
                      <a:r>
                        <a:rPr dirty="0" sz="1600" spc="-5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internettet.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0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Ingen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netværkskort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fundet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eller</a:t>
                      </a:r>
                      <a:r>
                        <a:rPr dirty="0" sz="1600" spc="-6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aktiveret.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9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Du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 forbundet</a:t>
                      </a:r>
                      <a:r>
                        <a:rPr dirty="0" sz="1600" spc="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til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WiFi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dirty="0" sz="1600" spc="-1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internettet.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0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 marR="7493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Forbundet</a:t>
                      </a:r>
                      <a:r>
                        <a:rPr dirty="0" sz="1600" spc="-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til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WiFi,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men</a:t>
                      </a:r>
                      <a:r>
                        <a:rPr dirty="0" sz="1600" spc="-1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ikke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registreret nogen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internetforbindelse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(også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kendt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som</a:t>
                      </a:r>
                      <a:r>
                        <a:rPr dirty="0" sz="1600" spc="-5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begrænset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forbindelse).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9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 marR="8255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trådløs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adapter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registreret,</a:t>
                      </a:r>
                      <a:r>
                        <a:rPr dirty="0" sz="1600" spc="-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trådløse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netværk</a:t>
                      </a:r>
                      <a:r>
                        <a:rPr dirty="0" sz="1600" spc="-1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inden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rækkevidde,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men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du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ikke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forbundet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til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et.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0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 marR="7937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Din</a:t>
                      </a:r>
                      <a:r>
                        <a:rPr dirty="0" sz="1600" spc="-6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trådløse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netværksadapter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genkendes,</a:t>
                      </a:r>
                      <a:r>
                        <a:rPr dirty="0" sz="1600" spc="-5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men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findes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ingen</a:t>
                      </a:r>
                      <a:r>
                        <a:rPr dirty="0" sz="1600" spc="-6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WiFi-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netværk,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dirty="0" sz="1600" spc="-1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du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ikke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forbundet</a:t>
                      </a:r>
                      <a:r>
                        <a:rPr dirty="0" sz="1600" spc="-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til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WiFi.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20331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</a:t>
            </a:r>
            <a:endParaRPr sz="27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700" spc="-105">
                <a:solidFill>
                  <a:srgbClr val="379C73"/>
                </a:solidFill>
              </a:rPr>
              <a:t>information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6104" y="2033016"/>
            <a:ext cx="1383792" cy="3611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7115" y="2068067"/>
            <a:ext cx="1738884" cy="34747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46619" y="2148839"/>
            <a:ext cx="1708403" cy="281330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77392" y="1073023"/>
            <a:ext cx="8018780" cy="3620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endnu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forbindelsesstatus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netværksikonet,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uanset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status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øjeblikket.</a:t>
            </a:r>
            <a:endParaRPr sz="1800">
              <a:latin typeface="Arial"/>
              <a:cs typeface="Arial"/>
            </a:endParaRPr>
          </a:p>
          <a:p>
            <a:pPr marL="3368675">
              <a:lnSpc>
                <a:spcPct val="100000"/>
              </a:lnSpc>
              <a:spcBef>
                <a:spcPts val="1230"/>
              </a:spcBef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el</a:t>
            </a:r>
            <a:endParaRPr sz="1800">
              <a:latin typeface="Arial"/>
              <a:cs typeface="Arial"/>
            </a:endParaRPr>
          </a:p>
          <a:p>
            <a:pPr marL="3368675">
              <a:lnSpc>
                <a:spcPct val="100000"/>
              </a:lnSpc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le</a:t>
            </a:r>
            <a:endParaRPr sz="1800">
              <a:latin typeface="Arial"/>
              <a:cs typeface="Arial"/>
            </a:endParaRPr>
          </a:p>
          <a:p>
            <a:pPr algn="just" marL="96520">
              <a:lnSpc>
                <a:spcPct val="100000"/>
              </a:lnSpc>
              <a:spcBef>
                <a:spcPts val="114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netværksmenuen.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netværksmenuen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</a:t>
            </a:r>
            <a:endParaRPr sz="1800">
              <a:latin typeface="Arial"/>
              <a:cs typeface="Arial"/>
            </a:endParaRPr>
          </a:p>
          <a:p>
            <a:pPr algn="just" marL="9652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status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aktuelle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forbindelse.</a:t>
            </a:r>
            <a:endParaRPr sz="1800">
              <a:latin typeface="Arial"/>
              <a:cs typeface="Arial"/>
            </a:endParaRPr>
          </a:p>
          <a:p>
            <a:pPr algn="just" marL="96520" marR="1724025">
              <a:lnSpc>
                <a:spcPct val="15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forbindelse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WiFi,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liste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trådløse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netværk,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øjeblikket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rækkevidde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33825" y="2601214"/>
            <a:ext cx="101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20331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</a:t>
            </a:r>
            <a:endParaRPr sz="27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700" spc="-105">
                <a:solidFill>
                  <a:srgbClr val="379C73"/>
                </a:solidFill>
              </a:rPr>
              <a:t>information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604519" y="1197991"/>
            <a:ext cx="7844790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fleste  informationer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  internettet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hjemmesider.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forbundet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internettet,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hjemmesider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kaldes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webbrowser.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501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WEBBROWSER</a:t>
            </a:r>
            <a:r>
              <a:rPr dirty="0" sz="1800" spc="1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forbindelse</a:t>
            </a:r>
            <a:r>
              <a:rPr dirty="0" sz="1800" spc="1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hjemmesider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webbrowseren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internettet,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viser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internettet.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Hver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unik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adresse.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skrive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denne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adresse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webbrowser,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forbindelse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pågældende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webbrowser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01</a:t>
            </a:r>
            <a:r>
              <a:rPr dirty="0" spc="-120"/>
              <a:t> </a:t>
            </a:r>
            <a:r>
              <a:rPr dirty="0" spc="-185"/>
              <a:t>Digital</a:t>
            </a:r>
            <a:r>
              <a:rPr dirty="0" spc="-100"/>
              <a:t> </a:t>
            </a:r>
            <a:r>
              <a:rPr dirty="0" spc="-229"/>
              <a:t>kompetence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/>
              <a:t>Betydningen af</a:t>
            </a:r>
            <a:r>
              <a:rPr dirty="0" spc="-35"/>
              <a:t> </a:t>
            </a:r>
            <a:r>
              <a:rPr dirty="0" spc="-10" b="1" i="1">
                <a:solidFill>
                  <a:srgbClr val="339966"/>
                </a:solidFill>
                <a:latin typeface="Arial"/>
                <a:cs typeface="Arial"/>
              </a:rPr>
              <a:t>digital</a:t>
            </a:r>
            <a:r>
              <a:rPr dirty="0" spc="-10" b="1" i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b="1" i="1">
                <a:solidFill>
                  <a:srgbClr val="339966"/>
                </a:solidFill>
                <a:latin typeface="Arial"/>
                <a:cs typeface="Arial"/>
              </a:rPr>
              <a:t>dannelse</a:t>
            </a:r>
            <a:r>
              <a:rPr dirty="0" spc="-50" b="1" i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/>
              <a:t>er</a:t>
            </a:r>
            <a:r>
              <a:rPr dirty="0" spc="-45"/>
              <a:t> </a:t>
            </a:r>
            <a:r>
              <a:rPr dirty="0"/>
              <a:t>dynamisk</a:t>
            </a:r>
            <a:r>
              <a:rPr dirty="0" spc="-20"/>
              <a:t> </a:t>
            </a:r>
            <a:r>
              <a:rPr dirty="0" spc="-25"/>
              <a:t>og </a:t>
            </a:r>
            <a:r>
              <a:rPr dirty="0"/>
              <a:t>afhængig</a:t>
            </a:r>
            <a:r>
              <a:rPr dirty="0" spc="-15"/>
              <a:t> </a:t>
            </a:r>
            <a:r>
              <a:rPr dirty="0"/>
              <a:t>af</a:t>
            </a:r>
            <a:r>
              <a:rPr dirty="0" spc="-35"/>
              <a:t> </a:t>
            </a:r>
            <a:r>
              <a:rPr dirty="0"/>
              <a:t>det</a:t>
            </a:r>
            <a:r>
              <a:rPr dirty="0" spc="-25"/>
              <a:t> </a:t>
            </a:r>
            <a:r>
              <a:rPr dirty="0" spc="-10"/>
              <a:t>aktuelle </a:t>
            </a:r>
            <a:r>
              <a:rPr dirty="0"/>
              <a:t>teknologiske</a:t>
            </a:r>
            <a:r>
              <a:rPr dirty="0" spc="-45"/>
              <a:t> </a:t>
            </a:r>
            <a:r>
              <a:rPr dirty="0"/>
              <a:t>landskab</a:t>
            </a:r>
            <a:r>
              <a:rPr dirty="0" spc="-40"/>
              <a:t> </a:t>
            </a:r>
            <a:r>
              <a:rPr dirty="0" spc="-25"/>
              <a:t>og </a:t>
            </a:r>
            <a:r>
              <a:rPr dirty="0"/>
              <a:t>dets</a:t>
            </a:r>
            <a:r>
              <a:rPr dirty="0" spc="-25"/>
              <a:t> </a:t>
            </a:r>
            <a:r>
              <a:rPr dirty="0"/>
              <a:t>praktiske</a:t>
            </a:r>
            <a:r>
              <a:rPr dirty="0" spc="-25"/>
              <a:t> </a:t>
            </a:r>
            <a:r>
              <a:rPr dirty="0" spc="-10"/>
              <a:t>anvendelser, </a:t>
            </a:r>
            <a:r>
              <a:rPr dirty="0"/>
              <a:t>da</a:t>
            </a:r>
            <a:r>
              <a:rPr dirty="0" spc="-40"/>
              <a:t> </a:t>
            </a:r>
            <a:r>
              <a:rPr dirty="0"/>
              <a:t>den</a:t>
            </a:r>
            <a:r>
              <a:rPr dirty="0" spc="-25"/>
              <a:t> </a:t>
            </a:r>
            <a:r>
              <a:rPr dirty="0"/>
              <a:t>løbende</a:t>
            </a:r>
            <a:r>
              <a:rPr dirty="0" spc="-30"/>
              <a:t> </a:t>
            </a:r>
            <a:r>
              <a:rPr dirty="0"/>
              <a:t>udvikling</a:t>
            </a:r>
            <a:r>
              <a:rPr dirty="0" spc="-10"/>
              <a:t> </a:t>
            </a:r>
            <a:r>
              <a:rPr dirty="0" spc="-25"/>
              <a:t>af </a:t>
            </a:r>
            <a:r>
              <a:rPr dirty="0"/>
              <a:t>teknologier</a:t>
            </a:r>
            <a:r>
              <a:rPr dirty="0" spc="-55"/>
              <a:t> </a:t>
            </a:r>
            <a:r>
              <a:rPr dirty="0" spc="-10"/>
              <a:t>konstant </a:t>
            </a:r>
            <a:r>
              <a:rPr dirty="0"/>
              <a:t>introducerer</a:t>
            </a:r>
            <a:r>
              <a:rPr dirty="0" spc="-45"/>
              <a:t> </a:t>
            </a:r>
            <a:r>
              <a:rPr dirty="0"/>
              <a:t>nye</a:t>
            </a:r>
            <a:r>
              <a:rPr dirty="0" spc="-35"/>
              <a:t> </a:t>
            </a:r>
            <a:r>
              <a:rPr dirty="0" spc="-10"/>
              <a:t>aktiviteter </a:t>
            </a:r>
            <a:r>
              <a:rPr dirty="0"/>
              <a:t>og</a:t>
            </a:r>
            <a:r>
              <a:rPr dirty="0" spc="-15"/>
              <a:t> </a:t>
            </a:r>
            <a:r>
              <a:rPr dirty="0" spc="-20"/>
              <a:t>mål.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3616452" y="1082039"/>
            <a:ext cx="5245735" cy="3801110"/>
          </a:xfrm>
          <a:custGeom>
            <a:avLst/>
            <a:gdLst/>
            <a:ahLst/>
            <a:cxnLst/>
            <a:rect l="l" t="t" r="r" b="b"/>
            <a:pathLst>
              <a:path w="5245734" h="3801110">
                <a:moveTo>
                  <a:pt x="2622804" y="0"/>
                </a:moveTo>
                <a:lnTo>
                  <a:pt x="2567227" y="418"/>
                </a:lnTo>
                <a:lnTo>
                  <a:pt x="2511932" y="1667"/>
                </a:lnTo>
                <a:lnTo>
                  <a:pt x="2456930" y="3739"/>
                </a:lnTo>
                <a:lnTo>
                  <a:pt x="2402233" y="6625"/>
                </a:lnTo>
                <a:lnTo>
                  <a:pt x="2347853" y="10317"/>
                </a:lnTo>
                <a:lnTo>
                  <a:pt x="2293799" y="14807"/>
                </a:lnTo>
                <a:lnTo>
                  <a:pt x="2240085" y="20087"/>
                </a:lnTo>
                <a:lnTo>
                  <a:pt x="2186720" y="26149"/>
                </a:lnTo>
                <a:lnTo>
                  <a:pt x="2133717" y="32983"/>
                </a:lnTo>
                <a:lnTo>
                  <a:pt x="2081087" y="40583"/>
                </a:lnTo>
                <a:lnTo>
                  <a:pt x="2028842" y="48939"/>
                </a:lnTo>
                <a:lnTo>
                  <a:pt x="1976992" y="58043"/>
                </a:lnTo>
                <a:lnTo>
                  <a:pt x="1925549" y="67888"/>
                </a:lnTo>
                <a:lnTo>
                  <a:pt x="1874524" y="78465"/>
                </a:lnTo>
                <a:lnTo>
                  <a:pt x="1823930" y="89765"/>
                </a:lnTo>
                <a:lnTo>
                  <a:pt x="1773776" y="101781"/>
                </a:lnTo>
                <a:lnTo>
                  <a:pt x="1724076" y="114504"/>
                </a:lnTo>
                <a:lnTo>
                  <a:pt x="1674839" y="127926"/>
                </a:lnTo>
                <a:lnTo>
                  <a:pt x="1626077" y="142039"/>
                </a:lnTo>
                <a:lnTo>
                  <a:pt x="1577802" y="156834"/>
                </a:lnTo>
                <a:lnTo>
                  <a:pt x="1530026" y="172303"/>
                </a:lnTo>
                <a:lnTo>
                  <a:pt x="1482759" y="188439"/>
                </a:lnTo>
                <a:lnTo>
                  <a:pt x="1436012" y="205232"/>
                </a:lnTo>
                <a:lnTo>
                  <a:pt x="1389798" y="222674"/>
                </a:lnTo>
                <a:lnTo>
                  <a:pt x="1344127" y="240758"/>
                </a:lnTo>
                <a:lnTo>
                  <a:pt x="1299012" y="259475"/>
                </a:lnTo>
                <a:lnTo>
                  <a:pt x="1254463" y="278816"/>
                </a:lnTo>
                <a:lnTo>
                  <a:pt x="1210491" y="298774"/>
                </a:lnTo>
                <a:lnTo>
                  <a:pt x="1167109" y="319340"/>
                </a:lnTo>
                <a:lnTo>
                  <a:pt x="1124327" y="340506"/>
                </a:lnTo>
                <a:lnTo>
                  <a:pt x="1082157" y="362264"/>
                </a:lnTo>
                <a:lnTo>
                  <a:pt x="1040611" y="384606"/>
                </a:lnTo>
                <a:lnTo>
                  <a:pt x="999699" y="407522"/>
                </a:lnTo>
                <a:lnTo>
                  <a:pt x="959433" y="431006"/>
                </a:lnTo>
                <a:lnTo>
                  <a:pt x="919824" y="455048"/>
                </a:lnTo>
                <a:lnTo>
                  <a:pt x="880884" y="479641"/>
                </a:lnTo>
                <a:lnTo>
                  <a:pt x="842624" y="504776"/>
                </a:lnTo>
                <a:lnTo>
                  <a:pt x="805056" y="530446"/>
                </a:lnTo>
                <a:lnTo>
                  <a:pt x="768191" y="556641"/>
                </a:lnTo>
                <a:lnTo>
                  <a:pt x="732040" y="583353"/>
                </a:lnTo>
                <a:lnTo>
                  <a:pt x="696614" y="610575"/>
                </a:lnTo>
                <a:lnTo>
                  <a:pt x="661926" y="638297"/>
                </a:lnTo>
                <a:lnTo>
                  <a:pt x="627986" y="666513"/>
                </a:lnTo>
                <a:lnTo>
                  <a:pt x="594806" y="695213"/>
                </a:lnTo>
                <a:lnTo>
                  <a:pt x="562397" y="724389"/>
                </a:lnTo>
                <a:lnTo>
                  <a:pt x="530771" y="754034"/>
                </a:lnTo>
                <a:lnTo>
                  <a:pt x="499938" y="784138"/>
                </a:lnTo>
                <a:lnTo>
                  <a:pt x="469911" y="814694"/>
                </a:lnTo>
                <a:lnTo>
                  <a:pt x="440701" y="845693"/>
                </a:lnTo>
                <a:lnTo>
                  <a:pt x="412318" y="877127"/>
                </a:lnTo>
                <a:lnTo>
                  <a:pt x="384775" y="908988"/>
                </a:lnTo>
                <a:lnTo>
                  <a:pt x="358083" y="941267"/>
                </a:lnTo>
                <a:lnTo>
                  <a:pt x="332253" y="973957"/>
                </a:lnTo>
                <a:lnTo>
                  <a:pt x="307297" y="1007049"/>
                </a:lnTo>
                <a:lnTo>
                  <a:pt x="283225" y="1040534"/>
                </a:lnTo>
                <a:lnTo>
                  <a:pt x="260050" y="1074405"/>
                </a:lnTo>
                <a:lnTo>
                  <a:pt x="237783" y="1108654"/>
                </a:lnTo>
                <a:lnTo>
                  <a:pt x="216435" y="1143271"/>
                </a:lnTo>
                <a:lnTo>
                  <a:pt x="196017" y="1178250"/>
                </a:lnTo>
                <a:lnTo>
                  <a:pt x="176541" y="1213581"/>
                </a:lnTo>
                <a:lnTo>
                  <a:pt x="158018" y="1249256"/>
                </a:lnTo>
                <a:lnTo>
                  <a:pt x="140460" y="1285267"/>
                </a:lnTo>
                <a:lnTo>
                  <a:pt x="123878" y="1321607"/>
                </a:lnTo>
                <a:lnTo>
                  <a:pt x="108283" y="1358265"/>
                </a:lnTo>
                <a:lnTo>
                  <a:pt x="93687" y="1395236"/>
                </a:lnTo>
                <a:lnTo>
                  <a:pt x="80101" y="1432509"/>
                </a:lnTo>
                <a:lnTo>
                  <a:pt x="67536" y="1470077"/>
                </a:lnTo>
                <a:lnTo>
                  <a:pt x="56005" y="1507932"/>
                </a:lnTo>
                <a:lnTo>
                  <a:pt x="45517" y="1546065"/>
                </a:lnTo>
                <a:lnTo>
                  <a:pt x="36086" y="1584468"/>
                </a:lnTo>
                <a:lnTo>
                  <a:pt x="27721" y="1623133"/>
                </a:lnTo>
                <a:lnTo>
                  <a:pt x="20434" y="1662052"/>
                </a:lnTo>
                <a:lnTo>
                  <a:pt x="14238" y="1701216"/>
                </a:lnTo>
                <a:lnTo>
                  <a:pt x="9142" y="1740617"/>
                </a:lnTo>
                <a:lnTo>
                  <a:pt x="5159" y="1780247"/>
                </a:lnTo>
                <a:lnTo>
                  <a:pt x="2300" y="1820097"/>
                </a:lnTo>
                <a:lnTo>
                  <a:pt x="577" y="1860160"/>
                </a:lnTo>
                <a:lnTo>
                  <a:pt x="0" y="1900428"/>
                </a:lnTo>
                <a:lnTo>
                  <a:pt x="577" y="1940697"/>
                </a:lnTo>
                <a:lnTo>
                  <a:pt x="2300" y="1980761"/>
                </a:lnTo>
                <a:lnTo>
                  <a:pt x="5159" y="2020614"/>
                </a:lnTo>
                <a:lnTo>
                  <a:pt x="9142" y="2060245"/>
                </a:lnTo>
                <a:lnTo>
                  <a:pt x="14238" y="2099648"/>
                </a:lnTo>
                <a:lnTo>
                  <a:pt x="20434" y="2138813"/>
                </a:lnTo>
                <a:lnTo>
                  <a:pt x="27721" y="2177733"/>
                </a:lnTo>
                <a:lnTo>
                  <a:pt x="36086" y="2216400"/>
                </a:lnTo>
                <a:lnTo>
                  <a:pt x="45517" y="2254804"/>
                </a:lnTo>
                <a:lnTo>
                  <a:pt x="56005" y="2292938"/>
                </a:lnTo>
                <a:lnTo>
                  <a:pt x="67536" y="2330794"/>
                </a:lnTo>
                <a:lnTo>
                  <a:pt x="80101" y="2368363"/>
                </a:lnTo>
                <a:lnTo>
                  <a:pt x="93687" y="2405637"/>
                </a:lnTo>
                <a:lnTo>
                  <a:pt x="108283" y="2442608"/>
                </a:lnTo>
                <a:lnTo>
                  <a:pt x="123878" y="2479267"/>
                </a:lnTo>
                <a:lnTo>
                  <a:pt x="140460" y="2515607"/>
                </a:lnTo>
                <a:lnTo>
                  <a:pt x="158018" y="2551619"/>
                </a:lnTo>
                <a:lnTo>
                  <a:pt x="176541" y="2587295"/>
                </a:lnTo>
                <a:lnTo>
                  <a:pt x="196017" y="2622626"/>
                </a:lnTo>
                <a:lnTo>
                  <a:pt x="216435" y="2657605"/>
                </a:lnTo>
                <a:lnTo>
                  <a:pt x="237783" y="2692223"/>
                </a:lnTo>
                <a:lnTo>
                  <a:pt x="260050" y="2726472"/>
                </a:lnTo>
                <a:lnTo>
                  <a:pt x="283225" y="2760343"/>
                </a:lnTo>
                <a:lnTo>
                  <a:pt x="307297" y="2793829"/>
                </a:lnTo>
                <a:lnTo>
                  <a:pt x="332253" y="2826921"/>
                </a:lnTo>
                <a:lnTo>
                  <a:pt x="358083" y="2859611"/>
                </a:lnTo>
                <a:lnTo>
                  <a:pt x="384775" y="2891890"/>
                </a:lnTo>
                <a:lnTo>
                  <a:pt x="412318" y="2923751"/>
                </a:lnTo>
                <a:lnTo>
                  <a:pt x="440701" y="2955185"/>
                </a:lnTo>
                <a:lnTo>
                  <a:pt x="469911" y="2986184"/>
                </a:lnTo>
                <a:lnTo>
                  <a:pt x="499938" y="3016739"/>
                </a:lnTo>
                <a:lnTo>
                  <a:pt x="530771" y="3046843"/>
                </a:lnTo>
                <a:lnTo>
                  <a:pt x="562397" y="3076487"/>
                </a:lnTo>
                <a:lnTo>
                  <a:pt x="594806" y="3105663"/>
                </a:lnTo>
                <a:lnTo>
                  <a:pt x="627986" y="3134363"/>
                </a:lnTo>
                <a:lnTo>
                  <a:pt x="661926" y="3162578"/>
                </a:lnTo>
                <a:lnTo>
                  <a:pt x="696614" y="3190300"/>
                </a:lnTo>
                <a:lnTo>
                  <a:pt x="732040" y="3217522"/>
                </a:lnTo>
                <a:lnTo>
                  <a:pt x="768191" y="3244234"/>
                </a:lnTo>
                <a:lnTo>
                  <a:pt x="805056" y="3270428"/>
                </a:lnTo>
                <a:lnTo>
                  <a:pt x="842624" y="3296097"/>
                </a:lnTo>
                <a:lnTo>
                  <a:pt x="880884" y="3321231"/>
                </a:lnTo>
                <a:lnTo>
                  <a:pt x="919824" y="3345824"/>
                </a:lnTo>
                <a:lnTo>
                  <a:pt x="959433" y="3369865"/>
                </a:lnTo>
                <a:lnTo>
                  <a:pt x="999699" y="3393348"/>
                </a:lnTo>
                <a:lnTo>
                  <a:pt x="1040611" y="3416265"/>
                </a:lnTo>
                <a:lnTo>
                  <a:pt x="1082157" y="3438605"/>
                </a:lnTo>
                <a:lnTo>
                  <a:pt x="1124327" y="3460363"/>
                </a:lnTo>
                <a:lnTo>
                  <a:pt x="1167109" y="3481528"/>
                </a:lnTo>
                <a:lnTo>
                  <a:pt x="1210491" y="3502094"/>
                </a:lnTo>
                <a:lnTo>
                  <a:pt x="1254463" y="3522051"/>
                </a:lnTo>
                <a:lnTo>
                  <a:pt x="1299012" y="3541392"/>
                </a:lnTo>
                <a:lnTo>
                  <a:pt x="1344127" y="3560108"/>
                </a:lnTo>
                <a:lnTo>
                  <a:pt x="1389798" y="3578191"/>
                </a:lnTo>
                <a:lnTo>
                  <a:pt x="1436012" y="3595633"/>
                </a:lnTo>
                <a:lnTo>
                  <a:pt x="1482759" y="3612425"/>
                </a:lnTo>
                <a:lnTo>
                  <a:pt x="1530026" y="3628560"/>
                </a:lnTo>
                <a:lnTo>
                  <a:pt x="1577802" y="3644029"/>
                </a:lnTo>
                <a:lnTo>
                  <a:pt x="1626077" y="3658823"/>
                </a:lnTo>
                <a:lnTo>
                  <a:pt x="1674839" y="3672935"/>
                </a:lnTo>
                <a:lnTo>
                  <a:pt x="1724076" y="3686357"/>
                </a:lnTo>
                <a:lnTo>
                  <a:pt x="1773776" y="3699079"/>
                </a:lnTo>
                <a:lnTo>
                  <a:pt x="1823930" y="3711094"/>
                </a:lnTo>
                <a:lnTo>
                  <a:pt x="1874524" y="3722394"/>
                </a:lnTo>
                <a:lnTo>
                  <a:pt x="1925549" y="3732970"/>
                </a:lnTo>
                <a:lnTo>
                  <a:pt x="1976992" y="3742815"/>
                </a:lnTo>
                <a:lnTo>
                  <a:pt x="2028842" y="3751919"/>
                </a:lnTo>
                <a:lnTo>
                  <a:pt x="2081087" y="3760275"/>
                </a:lnTo>
                <a:lnTo>
                  <a:pt x="2133717" y="3767874"/>
                </a:lnTo>
                <a:lnTo>
                  <a:pt x="2186720" y="3774708"/>
                </a:lnTo>
                <a:lnTo>
                  <a:pt x="2240085" y="3780769"/>
                </a:lnTo>
                <a:lnTo>
                  <a:pt x="2293799" y="3786048"/>
                </a:lnTo>
                <a:lnTo>
                  <a:pt x="2347853" y="3790539"/>
                </a:lnTo>
                <a:lnTo>
                  <a:pt x="2402233" y="3794231"/>
                </a:lnTo>
                <a:lnTo>
                  <a:pt x="2456930" y="3797117"/>
                </a:lnTo>
                <a:lnTo>
                  <a:pt x="2511932" y="3799188"/>
                </a:lnTo>
                <a:lnTo>
                  <a:pt x="2567227" y="3800437"/>
                </a:lnTo>
                <a:lnTo>
                  <a:pt x="2622804" y="3800856"/>
                </a:lnTo>
                <a:lnTo>
                  <a:pt x="2678380" y="3800437"/>
                </a:lnTo>
                <a:lnTo>
                  <a:pt x="2733675" y="3799188"/>
                </a:lnTo>
                <a:lnTo>
                  <a:pt x="2788677" y="3797117"/>
                </a:lnTo>
                <a:lnTo>
                  <a:pt x="2843374" y="3794231"/>
                </a:lnTo>
                <a:lnTo>
                  <a:pt x="2897754" y="3790539"/>
                </a:lnTo>
                <a:lnTo>
                  <a:pt x="2951808" y="3786048"/>
                </a:lnTo>
                <a:lnTo>
                  <a:pt x="3005522" y="3780769"/>
                </a:lnTo>
                <a:lnTo>
                  <a:pt x="3058887" y="3774708"/>
                </a:lnTo>
                <a:lnTo>
                  <a:pt x="3111890" y="3767874"/>
                </a:lnTo>
                <a:lnTo>
                  <a:pt x="3164520" y="3760275"/>
                </a:lnTo>
                <a:lnTo>
                  <a:pt x="3216765" y="3751919"/>
                </a:lnTo>
                <a:lnTo>
                  <a:pt x="3268615" y="3742815"/>
                </a:lnTo>
                <a:lnTo>
                  <a:pt x="3320058" y="3732970"/>
                </a:lnTo>
                <a:lnTo>
                  <a:pt x="3371083" y="3722394"/>
                </a:lnTo>
                <a:lnTo>
                  <a:pt x="3421677" y="3711094"/>
                </a:lnTo>
                <a:lnTo>
                  <a:pt x="3471831" y="3699079"/>
                </a:lnTo>
                <a:lnTo>
                  <a:pt x="3521531" y="3686357"/>
                </a:lnTo>
                <a:lnTo>
                  <a:pt x="3570768" y="3672935"/>
                </a:lnTo>
                <a:lnTo>
                  <a:pt x="3619530" y="3658823"/>
                </a:lnTo>
                <a:lnTo>
                  <a:pt x="3667805" y="3644029"/>
                </a:lnTo>
                <a:lnTo>
                  <a:pt x="3715581" y="3628560"/>
                </a:lnTo>
                <a:lnTo>
                  <a:pt x="3762848" y="3612425"/>
                </a:lnTo>
                <a:lnTo>
                  <a:pt x="3809595" y="3595633"/>
                </a:lnTo>
                <a:lnTo>
                  <a:pt x="3855809" y="3578191"/>
                </a:lnTo>
                <a:lnTo>
                  <a:pt x="3901480" y="3560108"/>
                </a:lnTo>
                <a:lnTo>
                  <a:pt x="3946595" y="3541392"/>
                </a:lnTo>
                <a:lnTo>
                  <a:pt x="3991144" y="3522051"/>
                </a:lnTo>
                <a:lnTo>
                  <a:pt x="4035116" y="3502094"/>
                </a:lnTo>
                <a:lnTo>
                  <a:pt x="4078498" y="3481528"/>
                </a:lnTo>
                <a:lnTo>
                  <a:pt x="4121280" y="3460363"/>
                </a:lnTo>
                <a:lnTo>
                  <a:pt x="4163450" y="3438605"/>
                </a:lnTo>
                <a:lnTo>
                  <a:pt x="4204996" y="3416265"/>
                </a:lnTo>
                <a:lnTo>
                  <a:pt x="4245908" y="3393348"/>
                </a:lnTo>
                <a:lnTo>
                  <a:pt x="4286174" y="3369865"/>
                </a:lnTo>
                <a:lnTo>
                  <a:pt x="4325783" y="3345824"/>
                </a:lnTo>
                <a:lnTo>
                  <a:pt x="4364723" y="3321231"/>
                </a:lnTo>
                <a:lnTo>
                  <a:pt x="4402983" y="3296097"/>
                </a:lnTo>
                <a:lnTo>
                  <a:pt x="4440551" y="3270428"/>
                </a:lnTo>
                <a:lnTo>
                  <a:pt x="4477416" y="3244234"/>
                </a:lnTo>
                <a:lnTo>
                  <a:pt x="4513567" y="3217522"/>
                </a:lnTo>
                <a:lnTo>
                  <a:pt x="4548993" y="3190300"/>
                </a:lnTo>
                <a:lnTo>
                  <a:pt x="4583681" y="3162578"/>
                </a:lnTo>
                <a:lnTo>
                  <a:pt x="4617621" y="3134363"/>
                </a:lnTo>
                <a:lnTo>
                  <a:pt x="4650801" y="3105663"/>
                </a:lnTo>
                <a:lnTo>
                  <a:pt x="4683210" y="3076487"/>
                </a:lnTo>
                <a:lnTo>
                  <a:pt x="4714836" y="3046843"/>
                </a:lnTo>
                <a:lnTo>
                  <a:pt x="4745669" y="3016739"/>
                </a:lnTo>
                <a:lnTo>
                  <a:pt x="4775696" y="2986184"/>
                </a:lnTo>
                <a:lnTo>
                  <a:pt x="4804906" y="2955185"/>
                </a:lnTo>
                <a:lnTo>
                  <a:pt x="4833289" y="2923751"/>
                </a:lnTo>
                <a:lnTo>
                  <a:pt x="4860832" y="2891890"/>
                </a:lnTo>
                <a:lnTo>
                  <a:pt x="4887524" y="2859611"/>
                </a:lnTo>
                <a:lnTo>
                  <a:pt x="4913354" y="2826921"/>
                </a:lnTo>
                <a:lnTo>
                  <a:pt x="4938310" y="2793829"/>
                </a:lnTo>
                <a:lnTo>
                  <a:pt x="4962382" y="2760343"/>
                </a:lnTo>
                <a:lnTo>
                  <a:pt x="4985557" y="2726472"/>
                </a:lnTo>
                <a:lnTo>
                  <a:pt x="5007824" y="2692223"/>
                </a:lnTo>
                <a:lnTo>
                  <a:pt x="5029172" y="2657605"/>
                </a:lnTo>
                <a:lnTo>
                  <a:pt x="5049590" y="2622626"/>
                </a:lnTo>
                <a:lnTo>
                  <a:pt x="5069066" y="2587295"/>
                </a:lnTo>
                <a:lnTo>
                  <a:pt x="5087589" y="2551619"/>
                </a:lnTo>
                <a:lnTo>
                  <a:pt x="5105147" y="2515607"/>
                </a:lnTo>
                <a:lnTo>
                  <a:pt x="5121729" y="2479267"/>
                </a:lnTo>
                <a:lnTo>
                  <a:pt x="5137324" y="2442608"/>
                </a:lnTo>
                <a:lnTo>
                  <a:pt x="5151920" y="2405637"/>
                </a:lnTo>
                <a:lnTo>
                  <a:pt x="5165506" y="2368363"/>
                </a:lnTo>
                <a:lnTo>
                  <a:pt x="5178071" y="2330794"/>
                </a:lnTo>
                <a:lnTo>
                  <a:pt x="5189602" y="2292938"/>
                </a:lnTo>
                <a:lnTo>
                  <a:pt x="5200090" y="2254804"/>
                </a:lnTo>
                <a:lnTo>
                  <a:pt x="5209521" y="2216400"/>
                </a:lnTo>
                <a:lnTo>
                  <a:pt x="5217886" y="2177733"/>
                </a:lnTo>
                <a:lnTo>
                  <a:pt x="5225173" y="2138813"/>
                </a:lnTo>
                <a:lnTo>
                  <a:pt x="5231369" y="2099648"/>
                </a:lnTo>
                <a:lnTo>
                  <a:pt x="5236465" y="2060245"/>
                </a:lnTo>
                <a:lnTo>
                  <a:pt x="5240448" y="2020614"/>
                </a:lnTo>
                <a:lnTo>
                  <a:pt x="5243307" y="1980761"/>
                </a:lnTo>
                <a:lnTo>
                  <a:pt x="5245030" y="1940697"/>
                </a:lnTo>
                <a:lnTo>
                  <a:pt x="5245608" y="1900428"/>
                </a:lnTo>
                <a:lnTo>
                  <a:pt x="5245030" y="1860160"/>
                </a:lnTo>
                <a:lnTo>
                  <a:pt x="5243307" y="1820097"/>
                </a:lnTo>
                <a:lnTo>
                  <a:pt x="5240448" y="1780247"/>
                </a:lnTo>
                <a:lnTo>
                  <a:pt x="5236465" y="1740617"/>
                </a:lnTo>
                <a:lnTo>
                  <a:pt x="5231369" y="1701216"/>
                </a:lnTo>
                <a:lnTo>
                  <a:pt x="5225173" y="1662052"/>
                </a:lnTo>
                <a:lnTo>
                  <a:pt x="5217886" y="1623133"/>
                </a:lnTo>
                <a:lnTo>
                  <a:pt x="5209521" y="1584468"/>
                </a:lnTo>
                <a:lnTo>
                  <a:pt x="5200090" y="1546065"/>
                </a:lnTo>
                <a:lnTo>
                  <a:pt x="5189602" y="1507932"/>
                </a:lnTo>
                <a:lnTo>
                  <a:pt x="5178071" y="1470077"/>
                </a:lnTo>
                <a:lnTo>
                  <a:pt x="5165506" y="1432509"/>
                </a:lnTo>
                <a:lnTo>
                  <a:pt x="5151920" y="1395236"/>
                </a:lnTo>
                <a:lnTo>
                  <a:pt x="5137324" y="1358265"/>
                </a:lnTo>
                <a:lnTo>
                  <a:pt x="5121729" y="1321607"/>
                </a:lnTo>
                <a:lnTo>
                  <a:pt x="5105147" y="1285267"/>
                </a:lnTo>
                <a:lnTo>
                  <a:pt x="5087589" y="1249256"/>
                </a:lnTo>
                <a:lnTo>
                  <a:pt x="5069066" y="1213581"/>
                </a:lnTo>
                <a:lnTo>
                  <a:pt x="5049590" y="1178250"/>
                </a:lnTo>
                <a:lnTo>
                  <a:pt x="5029172" y="1143271"/>
                </a:lnTo>
                <a:lnTo>
                  <a:pt x="5007824" y="1108654"/>
                </a:lnTo>
                <a:lnTo>
                  <a:pt x="4985557" y="1074405"/>
                </a:lnTo>
                <a:lnTo>
                  <a:pt x="4962382" y="1040534"/>
                </a:lnTo>
                <a:lnTo>
                  <a:pt x="4938310" y="1007049"/>
                </a:lnTo>
                <a:lnTo>
                  <a:pt x="4913354" y="973957"/>
                </a:lnTo>
                <a:lnTo>
                  <a:pt x="4887524" y="941267"/>
                </a:lnTo>
                <a:lnTo>
                  <a:pt x="4860832" y="908988"/>
                </a:lnTo>
                <a:lnTo>
                  <a:pt x="4833289" y="877127"/>
                </a:lnTo>
                <a:lnTo>
                  <a:pt x="4804906" y="845693"/>
                </a:lnTo>
                <a:lnTo>
                  <a:pt x="4775696" y="814694"/>
                </a:lnTo>
                <a:lnTo>
                  <a:pt x="4745669" y="784138"/>
                </a:lnTo>
                <a:lnTo>
                  <a:pt x="4714836" y="754034"/>
                </a:lnTo>
                <a:lnTo>
                  <a:pt x="4683210" y="724389"/>
                </a:lnTo>
                <a:lnTo>
                  <a:pt x="4650801" y="695213"/>
                </a:lnTo>
                <a:lnTo>
                  <a:pt x="4617621" y="666513"/>
                </a:lnTo>
                <a:lnTo>
                  <a:pt x="4583681" y="638297"/>
                </a:lnTo>
                <a:lnTo>
                  <a:pt x="4548993" y="610575"/>
                </a:lnTo>
                <a:lnTo>
                  <a:pt x="4513567" y="583353"/>
                </a:lnTo>
                <a:lnTo>
                  <a:pt x="4477416" y="556640"/>
                </a:lnTo>
                <a:lnTo>
                  <a:pt x="4440551" y="530446"/>
                </a:lnTo>
                <a:lnTo>
                  <a:pt x="4402983" y="504776"/>
                </a:lnTo>
                <a:lnTo>
                  <a:pt x="4364723" y="479641"/>
                </a:lnTo>
                <a:lnTo>
                  <a:pt x="4325783" y="455048"/>
                </a:lnTo>
                <a:lnTo>
                  <a:pt x="4286174" y="431006"/>
                </a:lnTo>
                <a:lnTo>
                  <a:pt x="4245908" y="407522"/>
                </a:lnTo>
                <a:lnTo>
                  <a:pt x="4204996" y="384606"/>
                </a:lnTo>
                <a:lnTo>
                  <a:pt x="4163450" y="362264"/>
                </a:lnTo>
                <a:lnTo>
                  <a:pt x="4121280" y="340506"/>
                </a:lnTo>
                <a:lnTo>
                  <a:pt x="4078498" y="319340"/>
                </a:lnTo>
                <a:lnTo>
                  <a:pt x="4035116" y="298774"/>
                </a:lnTo>
                <a:lnTo>
                  <a:pt x="3991144" y="278816"/>
                </a:lnTo>
                <a:lnTo>
                  <a:pt x="3946595" y="259475"/>
                </a:lnTo>
                <a:lnTo>
                  <a:pt x="3901480" y="240758"/>
                </a:lnTo>
                <a:lnTo>
                  <a:pt x="3855809" y="222674"/>
                </a:lnTo>
                <a:lnTo>
                  <a:pt x="3809595" y="205232"/>
                </a:lnTo>
                <a:lnTo>
                  <a:pt x="3762848" y="188439"/>
                </a:lnTo>
                <a:lnTo>
                  <a:pt x="3715581" y="172303"/>
                </a:lnTo>
                <a:lnTo>
                  <a:pt x="3667805" y="156834"/>
                </a:lnTo>
                <a:lnTo>
                  <a:pt x="3619530" y="142039"/>
                </a:lnTo>
                <a:lnTo>
                  <a:pt x="3570768" y="127926"/>
                </a:lnTo>
                <a:lnTo>
                  <a:pt x="3521531" y="114504"/>
                </a:lnTo>
                <a:lnTo>
                  <a:pt x="3471831" y="101781"/>
                </a:lnTo>
                <a:lnTo>
                  <a:pt x="3421677" y="89765"/>
                </a:lnTo>
                <a:lnTo>
                  <a:pt x="3371083" y="78465"/>
                </a:lnTo>
                <a:lnTo>
                  <a:pt x="3320058" y="67888"/>
                </a:lnTo>
                <a:lnTo>
                  <a:pt x="3268615" y="58043"/>
                </a:lnTo>
                <a:lnTo>
                  <a:pt x="3216765" y="48939"/>
                </a:lnTo>
                <a:lnTo>
                  <a:pt x="3164520" y="40583"/>
                </a:lnTo>
                <a:lnTo>
                  <a:pt x="3111890" y="32983"/>
                </a:lnTo>
                <a:lnTo>
                  <a:pt x="3058887" y="26149"/>
                </a:lnTo>
                <a:lnTo>
                  <a:pt x="3005522" y="20087"/>
                </a:lnTo>
                <a:lnTo>
                  <a:pt x="2951808" y="14807"/>
                </a:lnTo>
                <a:lnTo>
                  <a:pt x="2897754" y="10317"/>
                </a:lnTo>
                <a:lnTo>
                  <a:pt x="2843374" y="6625"/>
                </a:lnTo>
                <a:lnTo>
                  <a:pt x="2788677" y="3739"/>
                </a:lnTo>
                <a:lnTo>
                  <a:pt x="2733675" y="1667"/>
                </a:lnTo>
                <a:lnTo>
                  <a:pt x="2678380" y="418"/>
                </a:lnTo>
                <a:lnTo>
                  <a:pt x="2622804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4461764" y="1592707"/>
            <a:ext cx="355536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KOMPETENCE</a:t>
            </a:r>
            <a:endParaRPr sz="1800">
              <a:latin typeface="Arial"/>
              <a:cs typeface="Arial"/>
            </a:endParaRPr>
          </a:p>
          <a:p>
            <a:pPr algn="ctr" marL="12065" marR="5080" indent="127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kombination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viden,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færdigheder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holdninger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8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teknologi til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udføre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opgaver,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løse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problemer,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kommunikere,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håndtere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information,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samarbejde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samt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skabe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dele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indhold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effektivt,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hensigtsmæssigt,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sikkert,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kritisk,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kreativt,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uafhængigt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etisk.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8812" y="1229614"/>
            <a:ext cx="3476625" cy="3594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7945">
              <a:lnSpc>
                <a:spcPct val="100200"/>
              </a:lnSpc>
              <a:spcBef>
                <a:spcPts val="95"/>
              </a:spcBef>
            </a:pP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Bedst</a:t>
            </a:r>
            <a:r>
              <a:rPr dirty="0" sz="15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generelt</a:t>
            </a:r>
            <a:r>
              <a:rPr dirty="0" sz="15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Google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Chrome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Understøtter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Googles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tjenester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Inkluderer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administration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fanegrupper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Overgår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browsere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Bedst</a:t>
            </a:r>
            <a:r>
              <a:rPr dirty="0" sz="15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sikkerhed</a:t>
            </a:r>
            <a:r>
              <a:rPr dirty="0" sz="15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Mozilla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Firefox</a:t>
            </a:r>
            <a:endParaRPr sz="1800">
              <a:latin typeface="Arial"/>
              <a:cs typeface="Arial"/>
            </a:endParaRPr>
          </a:p>
          <a:p>
            <a:pPr marL="12700" marR="951230">
              <a:lnSpc>
                <a:spcPct val="100000"/>
              </a:lnSpc>
              <a:spcBef>
                <a:spcPts val="1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Blokerer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kryptominere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Forhindrer</a:t>
            </a:r>
            <a:r>
              <a:rPr dirty="0" sz="15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fingeraftryk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Gemmer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adgangskoder</a:t>
            </a:r>
            <a:r>
              <a:rPr dirty="0" sz="15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lokalt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Ranker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lavest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hastighed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tests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500">
              <a:latin typeface="Arial"/>
              <a:cs typeface="Arial"/>
            </a:endParaRPr>
          </a:p>
          <a:p>
            <a:pPr marL="12700" marR="428625">
              <a:lnSpc>
                <a:spcPct val="100200"/>
              </a:lnSpc>
              <a:spcBef>
                <a:spcPts val="5"/>
              </a:spcBef>
            </a:pP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Bedst</a:t>
            </a:r>
            <a:r>
              <a:rPr dirty="0" sz="15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tilpasning</a:t>
            </a:r>
            <a:r>
              <a:rPr dirty="0" sz="15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Vivaldi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høj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grad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tilpasning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Beskytter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mod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phishing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Synkroniserer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7985" y="1225296"/>
            <a:ext cx="1021079" cy="93268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46911" y="2513076"/>
            <a:ext cx="1027025" cy="93268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46911" y="3800855"/>
            <a:ext cx="1027025" cy="9326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86309"/>
            <a:ext cx="645223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</a:t>
            </a:r>
            <a:endParaRPr sz="2700"/>
          </a:p>
          <a:p>
            <a:pPr marL="12700">
              <a:lnSpc>
                <a:spcPct val="100000"/>
              </a:lnSpc>
            </a:pPr>
            <a:r>
              <a:rPr dirty="0" sz="2700" spc="-195">
                <a:solidFill>
                  <a:srgbClr val="379C73"/>
                </a:solidFill>
              </a:rPr>
              <a:t>information: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60">
                <a:solidFill>
                  <a:srgbClr val="379C73"/>
                </a:solidFill>
              </a:rPr>
              <a:t>mest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brugte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browsere/1</a:t>
            </a:r>
            <a:endParaRPr sz="27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0219" y="1079119"/>
            <a:ext cx="4371340" cy="4051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Bedst</a:t>
            </a:r>
            <a:r>
              <a:rPr dirty="0" sz="15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sociale</a:t>
            </a:r>
            <a:r>
              <a:rPr dirty="0" sz="15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medier</a:t>
            </a:r>
            <a:r>
              <a:rPr dirty="0" sz="15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-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Opera</a:t>
            </a:r>
            <a:endParaRPr sz="1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Indeholder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indbygget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VPN-klient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Inkluderer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sociale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Verificerer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hjemmesider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Bedst</a:t>
            </a:r>
            <a:r>
              <a:rPr dirty="0" sz="15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Mac</a:t>
            </a:r>
            <a:r>
              <a:rPr dirty="0" sz="15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-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Apple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Safari</a:t>
            </a:r>
            <a:endParaRPr sz="1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ren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privatlivsrapport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Understøtter</a:t>
            </a:r>
            <a:r>
              <a:rPr dirty="0" sz="15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udvidelser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Viser</a:t>
            </a:r>
            <a:r>
              <a:rPr dirty="0" sz="15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forhåndsvisning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 af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faner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Konkurrerer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Chrome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hastighed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Mac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Bedst</a:t>
            </a:r>
            <a:r>
              <a:rPr dirty="0" sz="15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r>
              <a:rPr dirty="0" sz="15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-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Edge</a:t>
            </a:r>
            <a:endParaRPr sz="1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Stabler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faner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lodret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Grupperer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hjemmesider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samlinger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Understøtter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Dolby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Audio</a:t>
            </a:r>
            <a:r>
              <a:rPr dirty="0" sz="15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4K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000000"/>
              </a:buClr>
              <a:buSzPct val="106666"/>
              <a:buChar char="•"/>
              <a:tabLst>
                <a:tab pos="127000" algn="l"/>
                <a:tab pos="1353820" algn="l"/>
                <a:tab pos="1941830" algn="l"/>
                <a:tab pos="2839720" algn="l"/>
                <a:tab pos="3097530" algn="l"/>
                <a:tab pos="4144645" algn="l"/>
              </a:tabLst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Konkurrerer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Chrome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hastighed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endParaRPr sz="15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186309"/>
            <a:ext cx="645223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</a:t>
            </a:r>
            <a:endParaRPr sz="2700"/>
          </a:p>
          <a:p>
            <a:pPr marL="12700">
              <a:lnSpc>
                <a:spcPct val="100000"/>
              </a:lnSpc>
            </a:pPr>
            <a:r>
              <a:rPr dirty="0" sz="2700" spc="-195">
                <a:solidFill>
                  <a:srgbClr val="379C73"/>
                </a:solidFill>
              </a:rPr>
              <a:t>information: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60">
                <a:solidFill>
                  <a:srgbClr val="379C73"/>
                </a:solidFill>
              </a:rPr>
              <a:t>mest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brugte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browsere/2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5599" y="1200911"/>
            <a:ext cx="1028121" cy="93268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3947" y="2389632"/>
            <a:ext cx="963716" cy="93268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19711" y="3788664"/>
            <a:ext cx="1028121" cy="93421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7725"/>
            </a:xfrm>
            <a:custGeom>
              <a:avLst/>
              <a:gdLst/>
              <a:ahLst/>
              <a:cxnLst/>
              <a:rect l="l" t="t" r="r" b="b"/>
              <a:pathLst>
                <a:path w="9144000" h="847725">
                  <a:moveTo>
                    <a:pt x="0" y="847344"/>
                  </a:moveTo>
                  <a:lnTo>
                    <a:pt x="9144000" y="8473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4734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47344"/>
              <a:ext cx="9144000" cy="4296410"/>
            </a:xfrm>
            <a:custGeom>
              <a:avLst/>
              <a:gdLst/>
              <a:ahLst/>
              <a:cxnLst/>
              <a:rect l="l" t="t" r="r" b="b"/>
              <a:pathLst>
                <a:path w="9144000" h="4296410">
                  <a:moveTo>
                    <a:pt x="9144000" y="0"/>
                  </a:moveTo>
                  <a:lnTo>
                    <a:pt x="0" y="0"/>
                  </a:lnTo>
                  <a:lnTo>
                    <a:pt x="0" y="4296154"/>
                  </a:lnTo>
                  <a:lnTo>
                    <a:pt x="9144000" y="42961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VIDEOINDHOLD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569334" y="4115206"/>
            <a:ext cx="172529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Grundlæggend</a:t>
            </a:r>
            <a:endParaRPr sz="20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 om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browsere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05991" y="1110234"/>
            <a:ext cx="54483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63040" marR="30480" indent="-142557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webbrowser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 se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7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1853183"/>
            <a:ext cx="6010910" cy="2787650"/>
            <a:chOff x="295656" y="1853183"/>
            <a:chExt cx="6010910" cy="2787650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7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9048" y="1853183"/>
              <a:ext cx="4017264" cy="2258567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55918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9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browsere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@GCFLearnFree,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16.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juli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2014,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https://youtu.be/FxirRVJWUTs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0219" y="1192225"/>
            <a:ext cx="8243570" cy="3562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søgemaskine</a:t>
            </a:r>
            <a:r>
              <a:rPr dirty="0" sz="1800" spc="30" b="1" i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program,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søge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svar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nøgleord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sætninger,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søger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online.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søgemaskine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gennemsøger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online-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sider,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nogen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indtaster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søgeord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resultatet,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processen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meget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hurtig.</a:t>
            </a:r>
            <a:endParaRPr sz="1800">
              <a:latin typeface="Arial"/>
              <a:cs typeface="Arial"/>
            </a:endParaRPr>
          </a:p>
          <a:p>
            <a:pPr algn="just" marL="127000">
              <a:lnSpc>
                <a:spcPct val="100000"/>
              </a:lnSpc>
              <a:spcBef>
                <a:spcPts val="1889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største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søgemaskiner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meget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populære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alle: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buSzPct val="88888"/>
              <a:buAutoNum type="arabicPeriod"/>
              <a:tabLst>
                <a:tab pos="267335" algn="l"/>
              </a:tabLst>
            </a:pPr>
            <a:r>
              <a:rPr dirty="0" sz="1800" spc="-10">
                <a:latin typeface="Arial"/>
                <a:cs typeface="Arial"/>
              </a:rPr>
              <a:t>GOOGLE</a:t>
            </a:r>
            <a:endParaRPr sz="18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5"/>
              </a:spcBef>
              <a:buSzPct val="88888"/>
              <a:buAutoNum type="arabicPeriod"/>
              <a:tabLst>
                <a:tab pos="267970" algn="l"/>
              </a:tabLst>
            </a:pPr>
            <a:r>
              <a:rPr dirty="0" sz="1800" spc="-20">
                <a:latin typeface="Arial"/>
                <a:cs typeface="Arial"/>
              </a:rPr>
              <a:t>BING</a:t>
            </a:r>
            <a:endParaRPr sz="18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buClr>
                <a:srgbClr val="000000"/>
              </a:buClr>
              <a:buSzPct val="88888"/>
              <a:buAutoNum type="arabicPeriod"/>
              <a:tabLst>
                <a:tab pos="267970" algn="l"/>
              </a:tabLst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YAHOO!</a:t>
            </a:r>
            <a:endParaRPr sz="18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buClr>
                <a:srgbClr val="000000"/>
              </a:buClr>
              <a:buSzPct val="88888"/>
              <a:buAutoNum type="arabicPeriod"/>
              <a:tabLst>
                <a:tab pos="267970" algn="l"/>
              </a:tabLst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DUCKDUCKGO</a:t>
            </a:r>
            <a:endParaRPr sz="180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buClr>
                <a:srgbClr val="000000"/>
              </a:buClr>
              <a:buSzPct val="88888"/>
              <a:buAutoNum type="arabicPeriod"/>
              <a:tabLst>
                <a:tab pos="267335" algn="l"/>
              </a:tabLst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BAIDU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203315" cy="85344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 </a:t>
            </a:r>
            <a:r>
              <a:rPr dirty="0" sz="2700" spc="-195">
                <a:solidFill>
                  <a:srgbClr val="379C73"/>
                </a:solidFill>
              </a:rPr>
              <a:t>information:</a:t>
            </a:r>
            <a:r>
              <a:rPr dirty="0" sz="2700" spc="-4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søgemaskiner</a:t>
            </a:r>
            <a:endParaRPr sz="27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42976" y="1262634"/>
            <a:ext cx="8259445" cy="1915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starte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søgning,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almindelige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metoder,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både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nemme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brugervenlige.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920"/>
              </a:spcBef>
              <a:tabLst>
                <a:tab pos="1242695" algn="l"/>
                <a:tab pos="1656714" algn="l"/>
                <a:tab pos="3432810" algn="l"/>
                <a:tab pos="3963035" algn="l"/>
                <a:tab pos="4352290" algn="l"/>
                <a:tab pos="6177915" algn="l"/>
                <a:tab pos="7699375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 i="1">
                <a:solidFill>
                  <a:srgbClr val="339966"/>
                </a:solidFill>
                <a:latin typeface="Arial"/>
                <a:cs typeface="Arial"/>
              </a:rPr>
              <a:t>Hjemmesiden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Gå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søgemaskinens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hjemmeside,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f.eks. 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google.com,</a:t>
            </a:r>
            <a:r>
              <a:rPr dirty="0" u="sng" sz="1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u="none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800">
                <a:solidFill>
                  <a:srgbClr val="585858"/>
                </a:solidFill>
                <a:latin typeface="Arial"/>
                <a:cs typeface="Arial"/>
              </a:rPr>
              <a:t>skriv</a:t>
            </a:r>
            <a:r>
              <a:rPr dirty="0" u="none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u="none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800">
                <a:solidFill>
                  <a:srgbClr val="585858"/>
                </a:solidFill>
                <a:latin typeface="Arial"/>
                <a:cs typeface="Arial"/>
              </a:rPr>
              <a:t>søgeord</a:t>
            </a:r>
            <a:r>
              <a:rPr dirty="0" u="none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u="none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800" spc="-10">
                <a:solidFill>
                  <a:srgbClr val="585858"/>
                </a:solidFill>
                <a:latin typeface="Arial"/>
                <a:cs typeface="Arial"/>
              </a:rPr>
              <a:t>tekstfeltet.</a:t>
            </a:r>
            <a:endParaRPr sz="1800">
              <a:latin typeface="Arial"/>
              <a:cs typeface="Arial"/>
            </a:endParaRPr>
          </a:p>
          <a:p>
            <a:pPr marL="12700" marR="825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resultater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trykke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Enter-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tasten,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klikke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ikon,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Search-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knappen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forstørrelsesglas.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284158" y="3203067"/>
            <a:ext cx="4370070" cy="1913889"/>
            <a:chOff x="2284158" y="3203067"/>
            <a:chExt cx="4370070" cy="1913889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3619" y="3212592"/>
              <a:ext cx="4351020" cy="189433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288920" y="3207829"/>
              <a:ext cx="4360545" cy="1904364"/>
            </a:xfrm>
            <a:custGeom>
              <a:avLst/>
              <a:gdLst/>
              <a:ahLst/>
              <a:cxnLst/>
              <a:rect l="l" t="t" r="r" b="b"/>
              <a:pathLst>
                <a:path w="4360545" h="1904364">
                  <a:moveTo>
                    <a:pt x="0" y="1903857"/>
                  </a:moveTo>
                  <a:lnTo>
                    <a:pt x="4360545" y="1903857"/>
                  </a:lnTo>
                  <a:lnTo>
                    <a:pt x="4360545" y="0"/>
                  </a:lnTo>
                  <a:lnTo>
                    <a:pt x="0" y="0"/>
                  </a:lnTo>
                  <a:lnTo>
                    <a:pt x="0" y="190385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203315" cy="85344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 </a:t>
            </a:r>
            <a:r>
              <a:rPr dirty="0" sz="2700" spc="-195">
                <a:solidFill>
                  <a:srgbClr val="379C73"/>
                </a:solidFill>
              </a:rPr>
              <a:t>information:</a:t>
            </a:r>
            <a:r>
              <a:rPr dirty="0" sz="2700" spc="-4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søgemaskiner</a:t>
            </a:r>
            <a:endParaRPr sz="27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24078" y="1276603"/>
            <a:ext cx="837882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58240" algn="l"/>
                <a:tab pos="1489075" algn="l"/>
                <a:tab pos="1999614" algn="l"/>
                <a:tab pos="3156585" algn="l"/>
                <a:tab pos="4682490" algn="l"/>
                <a:tab pos="5864860" algn="l"/>
                <a:tab pos="6197600" algn="l"/>
                <a:tab pos="6642734" algn="l"/>
                <a:tab pos="7598409" algn="l"/>
                <a:tab pos="8108950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b="1" i="1">
                <a:solidFill>
                  <a:srgbClr val="339966"/>
                </a:solidFill>
                <a:latin typeface="Arial"/>
                <a:cs typeface="Arial"/>
              </a:rPr>
              <a:t>Din</a:t>
            </a: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 i="1">
                <a:solidFill>
                  <a:srgbClr val="339966"/>
                </a:solidFill>
                <a:latin typeface="Arial"/>
                <a:cs typeface="Arial"/>
              </a:rPr>
              <a:t>browsers</a:t>
            </a: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 i="1">
                <a:solidFill>
                  <a:srgbClr val="339966"/>
                </a:solidFill>
                <a:latin typeface="Arial"/>
                <a:cs typeface="Arial"/>
              </a:rPr>
              <a:t>adresselinje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Afhængigt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browser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muligvis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foretage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direkte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browserens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interface.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tabLst>
                <a:tab pos="216535" algn="l"/>
                <a:tab pos="1167765" algn="l"/>
                <a:tab pos="1678305" algn="l"/>
                <a:tab pos="2071370" algn="l"/>
                <a:tab pos="2759075" algn="l"/>
                <a:tab pos="3699510" algn="l"/>
                <a:tab pos="4080510" algn="l"/>
                <a:tab pos="5059045" algn="l"/>
                <a:tab pos="5885180" algn="l"/>
                <a:tab pos="6076950" algn="l"/>
                <a:tab pos="7562850" algn="l"/>
              </a:tabLst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Chrome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indtaste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søgeord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direkte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adresselinjen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(billedet nedenfor).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80618" y="3053651"/>
            <a:ext cx="8463915" cy="491490"/>
            <a:chOff x="380618" y="3053651"/>
            <a:chExt cx="8463915" cy="49149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3" y="3063240"/>
              <a:ext cx="8444484" cy="47244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85381" y="3058414"/>
              <a:ext cx="8454390" cy="481965"/>
            </a:xfrm>
            <a:custGeom>
              <a:avLst/>
              <a:gdLst/>
              <a:ahLst/>
              <a:cxnLst/>
              <a:rect l="l" t="t" r="r" b="b"/>
              <a:pathLst>
                <a:path w="8454390" h="481964">
                  <a:moveTo>
                    <a:pt x="0" y="481965"/>
                  </a:moveTo>
                  <a:lnTo>
                    <a:pt x="8454009" y="481965"/>
                  </a:lnTo>
                  <a:lnTo>
                    <a:pt x="8454009" y="0"/>
                  </a:lnTo>
                  <a:lnTo>
                    <a:pt x="0" y="0"/>
                  </a:lnTo>
                  <a:lnTo>
                    <a:pt x="0" y="48196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203315" cy="85344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 </a:t>
            </a:r>
            <a:r>
              <a:rPr dirty="0" sz="2700" spc="-195">
                <a:solidFill>
                  <a:srgbClr val="379C73"/>
                </a:solidFill>
              </a:rPr>
              <a:t>information:</a:t>
            </a:r>
            <a:r>
              <a:rPr dirty="0" sz="2700" spc="-4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søgemaskiner</a:t>
            </a:r>
            <a:endParaRPr sz="27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75196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Internetsøgning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filtrering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information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70">
                <a:solidFill>
                  <a:srgbClr val="379C73"/>
                </a:solidFill>
              </a:rPr>
              <a:t>TIPS!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9973" y="968705"/>
            <a:ext cx="8345170" cy="40976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58445" indent="-24574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83333"/>
              <a:buAutoNum type="arabicPeriod"/>
              <a:tabLst>
                <a:tab pos="25844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HOLD</a:t>
            </a:r>
            <a:r>
              <a:rPr dirty="0" sz="1800" spc="1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TINGENE</a:t>
            </a:r>
            <a:r>
              <a:rPr dirty="0" sz="1800" spc="1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ENKLE.</a:t>
            </a:r>
            <a:r>
              <a:rPr dirty="0" sz="1800" spc="1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5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søger</a:t>
            </a:r>
            <a:r>
              <a:rPr dirty="0" sz="15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5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noget,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altid</a:t>
            </a:r>
            <a:r>
              <a:rPr dirty="0" sz="15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holde</a:t>
            </a:r>
            <a:r>
              <a:rPr dirty="0" sz="15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enkelt.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Prøv</a:t>
            </a:r>
            <a:endParaRPr sz="1500">
              <a:latin typeface="Arial"/>
              <a:cs typeface="Arial"/>
            </a:endParaRPr>
          </a:p>
          <a:p>
            <a:pPr marL="260985">
              <a:lnSpc>
                <a:spcPts val="1795"/>
              </a:lnSpc>
              <a:spcBef>
                <a:spcPts val="1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nøgleord,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vær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specifik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holde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resultaterne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relevante.</a:t>
            </a:r>
            <a:endParaRPr sz="1500">
              <a:latin typeface="Arial"/>
              <a:cs typeface="Arial"/>
            </a:endParaRPr>
          </a:p>
          <a:p>
            <a:pPr marL="259079" marR="5715" indent="-247015">
              <a:lnSpc>
                <a:spcPts val="1870"/>
              </a:lnSpc>
              <a:spcBef>
                <a:spcPts val="300"/>
              </a:spcBef>
              <a:buClr>
                <a:srgbClr val="000000"/>
              </a:buClr>
              <a:buSzPct val="83333"/>
              <a:buAutoNum type="arabicPeriod" startAt="2"/>
              <a:tabLst>
                <a:tab pos="26098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BRUG</a:t>
            </a:r>
            <a:r>
              <a:rPr dirty="0" sz="18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AUTOFULDFØRELSE.</a:t>
            </a:r>
            <a:r>
              <a:rPr dirty="0" sz="1800" spc="1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skriver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søgefeltet,</a:t>
            </a:r>
            <a:r>
              <a:rPr dirty="0" sz="15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5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5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automatisk</a:t>
            </a:r>
            <a:r>
              <a:rPr dirty="0" sz="15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funktion,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hedder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Autocomplete,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foreslår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populære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resultater,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involverer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dit</a:t>
            </a:r>
            <a:endParaRPr sz="1500">
              <a:latin typeface="Arial"/>
              <a:cs typeface="Arial"/>
            </a:endParaRPr>
          </a:p>
          <a:p>
            <a:pPr marL="260985">
              <a:lnSpc>
                <a:spcPts val="173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søgeord.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nye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ideer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musen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piletasterne,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endParaRPr sz="1500">
              <a:latin typeface="Arial"/>
              <a:cs typeface="Arial"/>
            </a:endParaRPr>
          </a:p>
          <a:p>
            <a:pPr marL="260985">
              <a:lnSpc>
                <a:spcPts val="1795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skrive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forslag.</a:t>
            </a:r>
            <a:endParaRPr sz="1500">
              <a:latin typeface="Arial"/>
              <a:cs typeface="Arial"/>
            </a:endParaRPr>
          </a:p>
          <a:p>
            <a:pPr marL="259079" indent="-247015">
              <a:lnSpc>
                <a:spcPts val="2155"/>
              </a:lnSpc>
              <a:buClr>
                <a:srgbClr val="000000"/>
              </a:buClr>
              <a:buSzPct val="83333"/>
              <a:buAutoNum type="arabicPeriod" startAt="3"/>
              <a:tabLst>
                <a:tab pos="259079" algn="l"/>
                <a:tab pos="260985" algn="l"/>
                <a:tab pos="1078865" algn="l"/>
                <a:tab pos="4097020" algn="l"/>
                <a:tab pos="6362065" algn="l"/>
                <a:tab pos="7971790" algn="l"/>
              </a:tabLst>
            </a:pP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BRUG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VÆRKTØJSFUNKTIONEN.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Prøv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værktøjsfunktionen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	for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præcisere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endParaRPr sz="1500">
              <a:latin typeface="Arial"/>
              <a:cs typeface="Arial"/>
            </a:endParaRPr>
          </a:p>
          <a:p>
            <a:pPr algn="just" marL="260985" marR="5080">
              <a:lnSpc>
                <a:spcPct val="100000"/>
              </a:lnSpc>
              <a:spcBef>
                <a:spcPts val="1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søgeresultater.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Lad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os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sige,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søger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billeder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akustiske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guitarer,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grønne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guitarer.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klikket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Værktøjer,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Farve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derefter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5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grønne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firkant</a:t>
            </a:r>
            <a:r>
              <a:rPr dirty="0" sz="15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filtrere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resultaterne.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Ud</a:t>
            </a:r>
            <a:r>
              <a:rPr dirty="0" sz="15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sortere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størrelse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udgivelsesdato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klikke</a:t>
            </a:r>
            <a:r>
              <a:rPr dirty="0" sz="15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5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5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faner</a:t>
            </a:r>
            <a:r>
              <a:rPr dirty="0" sz="15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5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Nyheder</a:t>
            </a:r>
            <a:r>
              <a:rPr dirty="0" sz="15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Videoer</a:t>
            </a:r>
            <a:r>
              <a:rPr dirty="0" sz="15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sortere</a:t>
            </a:r>
            <a:r>
              <a:rPr dirty="0" sz="15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5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resultater</a:t>
            </a:r>
            <a:r>
              <a:rPr dirty="0" sz="15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5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lignende måder.</a:t>
            </a:r>
            <a:endParaRPr sz="1500">
              <a:latin typeface="Arial"/>
              <a:cs typeface="Arial"/>
            </a:endParaRPr>
          </a:p>
          <a:p>
            <a:pPr algn="just" marL="259715" indent="-247015">
              <a:lnSpc>
                <a:spcPts val="2150"/>
              </a:lnSpc>
              <a:buClr>
                <a:srgbClr val="000000"/>
              </a:buClr>
              <a:buSzPct val="83333"/>
              <a:buAutoNum type="arabicPeriod" startAt="4"/>
              <a:tabLst>
                <a:tab pos="25971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PAS</a:t>
            </a:r>
            <a:r>
              <a:rPr dirty="0" sz="1800" spc="2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800" spc="2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STAVEFEJL.</a:t>
            </a:r>
            <a:r>
              <a:rPr dirty="0" sz="1800" spc="3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5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stavning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5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5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perfekt,</a:t>
            </a:r>
            <a:r>
              <a:rPr dirty="0" sz="15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5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5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bekymre</a:t>
            </a:r>
            <a:r>
              <a:rPr dirty="0" sz="15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dig.</a:t>
            </a:r>
            <a:r>
              <a:rPr dirty="0" sz="15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Så</a:t>
            </a:r>
            <a:endParaRPr sz="1500">
              <a:latin typeface="Arial"/>
              <a:cs typeface="Arial"/>
            </a:endParaRPr>
          </a:p>
          <a:p>
            <a:pPr algn="just" marL="260985" marR="5080">
              <a:lnSpc>
                <a:spcPct val="100000"/>
              </a:lnSpc>
              <a:spcBef>
                <a:spcPts val="1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længe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tæt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på,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søgemaskinerne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forsøge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rette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fejl.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en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forkert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usædvanlig</a:t>
            </a:r>
            <a:r>
              <a:rPr dirty="0" sz="15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stavemåde,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bare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klikke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forkert</a:t>
            </a:r>
            <a:r>
              <a:rPr dirty="0" sz="15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stavede</a:t>
            </a:r>
            <a:r>
              <a:rPr dirty="0" sz="15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link</a:t>
            </a:r>
            <a:r>
              <a:rPr dirty="0" sz="15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dirty="0" sz="15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den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rettede</a:t>
            </a:r>
            <a:r>
              <a:rPr dirty="0" sz="15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stavemåde.</a:t>
            </a:r>
            <a:r>
              <a:rPr dirty="0" sz="15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fleste</a:t>
            </a:r>
            <a:r>
              <a:rPr dirty="0" sz="15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søgemaskiner</a:t>
            </a:r>
            <a:r>
              <a:rPr dirty="0" sz="15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ignorerer</a:t>
            </a:r>
            <a:r>
              <a:rPr dirty="0" sz="15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5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store</a:t>
            </a:r>
            <a:r>
              <a:rPr dirty="0" sz="15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bogstaver,</a:t>
            </a:r>
            <a:r>
              <a:rPr dirty="0" sz="15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tegnsætning</a:t>
            </a:r>
            <a:r>
              <a:rPr dirty="0" sz="15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grammatik,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behøver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bekymre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gøre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tingene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perfekte.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71342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379C73"/>
                </a:solidFill>
              </a:rPr>
              <a:t>Hvordan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vurderer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online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information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95">
                <a:solidFill>
                  <a:srgbClr val="379C73"/>
                </a:solidFill>
              </a:rPr>
              <a:t> TIPS!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6316" y="1079119"/>
            <a:ext cx="8241030" cy="35026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259079" marR="5715" indent="-247015">
              <a:lnSpc>
                <a:spcPct val="100299"/>
              </a:lnSpc>
              <a:spcBef>
                <a:spcPts val="90"/>
              </a:spcBef>
              <a:buClr>
                <a:srgbClr val="000000"/>
              </a:buClr>
              <a:buSzPct val="83333"/>
              <a:buAutoNum type="arabicPeriod"/>
              <a:tabLst>
                <a:tab pos="26098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TJEK</a:t>
            </a:r>
            <a:r>
              <a:rPr dirty="0" sz="1800" spc="4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KILDEN</a:t>
            </a:r>
            <a:r>
              <a:rPr dirty="0" sz="1800" spc="40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evaluer</a:t>
            </a:r>
            <a:r>
              <a:rPr dirty="0" sz="15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onlineindhold</a:t>
            </a:r>
            <a:r>
              <a:rPr dirty="0" sz="15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5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granske</a:t>
            </a:r>
            <a:r>
              <a:rPr dirty="0" sz="15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kilden.</a:t>
            </a:r>
            <a:r>
              <a:rPr dirty="0" sz="15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Undersøg</a:t>
            </a:r>
            <a:r>
              <a:rPr dirty="0" sz="15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forfatterskab,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referencer, tilhørsforhold</a:t>
            </a:r>
            <a:r>
              <a:rPr dirty="0" sz="15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potentielle</a:t>
            </a:r>
            <a:r>
              <a:rPr dirty="0" sz="15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fordomme.</a:t>
            </a:r>
            <a:r>
              <a:rPr dirty="0" sz="15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Udforsk</a:t>
            </a:r>
            <a:r>
              <a:rPr dirty="0" sz="15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hjemmesidens</a:t>
            </a:r>
            <a:r>
              <a:rPr dirty="0" sz="15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sektioner, eller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søg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detaljer.</a:t>
            </a:r>
            <a:endParaRPr sz="1500">
              <a:latin typeface="Arial"/>
              <a:cs typeface="Arial"/>
            </a:endParaRPr>
          </a:p>
          <a:p>
            <a:pPr algn="just" marL="259079" marR="5080" indent="-247015">
              <a:lnSpc>
                <a:spcPts val="1870"/>
              </a:lnSpc>
              <a:spcBef>
                <a:spcPts val="295"/>
              </a:spcBef>
              <a:buClr>
                <a:srgbClr val="000000"/>
              </a:buClr>
              <a:buSzPct val="83333"/>
              <a:buAutoNum type="arabicPeriod"/>
              <a:tabLst>
                <a:tab pos="26098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TJEK</a:t>
            </a:r>
            <a:r>
              <a:rPr dirty="0" sz="1800" spc="4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DATOEN</a:t>
            </a:r>
            <a:r>
              <a:rPr dirty="0" sz="1800" spc="4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tjek</a:t>
            </a:r>
            <a:r>
              <a:rPr dirty="0" sz="15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onlineinformationens</a:t>
            </a:r>
            <a:r>
              <a:rPr dirty="0" sz="15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dato,</a:t>
            </a:r>
            <a:r>
              <a:rPr dirty="0" sz="15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relevans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kildens</a:t>
            </a:r>
            <a:r>
              <a:rPr dirty="0" sz="15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troværdighed.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Undersøg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overskrifter,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sidefødder,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metadata,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URL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citater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nøjagtighed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aktualitet.</a:t>
            </a:r>
            <a:endParaRPr sz="1500">
              <a:latin typeface="Arial"/>
              <a:cs typeface="Arial"/>
            </a:endParaRPr>
          </a:p>
          <a:p>
            <a:pPr algn="just" marL="258445" indent="-245745">
              <a:lnSpc>
                <a:spcPts val="2075"/>
              </a:lnSpc>
              <a:buClr>
                <a:srgbClr val="000000"/>
              </a:buClr>
              <a:buSzPct val="83333"/>
              <a:buAutoNum type="arabicPeriod"/>
              <a:tabLst>
                <a:tab pos="25844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TJEK</a:t>
            </a:r>
            <a:r>
              <a:rPr dirty="0" sz="1800" spc="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BEVISERNE</a:t>
            </a:r>
            <a:r>
              <a:rPr dirty="0" sz="1800" spc="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tjek</a:t>
            </a:r>
            <a:r>
              <a:rPr dirty="0" sz="15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datanøjagtighed,</a:t>
            </a:r>
            <a:r>
              <a:rPr dirty="0" sz="15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kildens</a:t>
            </a:r>
            <a:r>
              <a:rPr dirty="0" sz="15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troværdighed,</a:t>
            </a:r>
            <a:r>
              <a:rPr dirty="0" sz="15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korrekte</a:t>
            </a:r>
            <a:r>
              <a:rPr dirty="0" sz="15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citater</a:t>
            </a:r>
            <a:r>
              <a:rPr dirty="0" sz="15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500">
              <a:latin typeface="Arial"/>
              <a:cs typeface="Arial"/>
            </a:endParaRPr>
          </a:p>
          <a:p>
            <a:pPr marL="260985">
              <a:lnSpc>
                <a:spcPts val="1795"/>
              </a:lnSpc>
              <a:spcBef>
                <a:spcPts val="15"/>
              </a:spcBef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overensstemmelse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pålidelige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kilder.</a:t>
            </a:r>
            <a:endParaRPr sz="1500">
              <a:latin typeface="Arial"/>
              <a:cs typeface="Arial"/>
            </a:endParaRPr>
          </a:p>
          <a:p>
            <a:pPr marL="259079" marR="6985" indent="-247015">
              <a:lnSpc>
                <a:spcPts val="1870"/>
              </a:lnSpc>
              <a:spcBef>
                <a:spcPts val="295"/>
              </a:spcBef>
              <a:buClr>
                <a:srgbClr val="000000"/>
              </a:buClr>
              <a:buSzPct val="83333"/>
              <a:buAutoNum type="arabicPeriod" startAt="4"/>
              <a:tabLst>
                <a:tab pos="26098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TJEK</a:t>
            </a:r>
            <a:r>
              <a:rPr dirty="0" sz="1800" spc="2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FORMÅLET</a:t>
            </a:r>
            <a:r>
              <a:rPr dirty="0" sz="18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tjek,</a:t>
            </a:r>
            <a:r>
              <a:rPr dirty="0" sz="15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5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5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informerer,</a:t>
            </a:r>
            <a:r>
              <a:rPr dirty="0" sz="15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uddanner,</a:t>
            </a:r>
            <a:r>
              <a:rPr dirty="0" sz="15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overtaler,</a:t>
            </a:r>
            <a:r>
              <a:rPr dirty="0" sz="15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underholder,</a:t>
            </a:r>
            <a:r>
              <a:rPr dirty="0" sz="15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sælger;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undersøg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objektivitet,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forudindtagethed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egnethed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behov.</a:t>
            </a:r>
            <a:endParaRPr sz="1500">
              <a:latin typeface="Arial"/>
              <a:cs typeface="Arial"/>
            </a:endParaRPr>
          </a:p>
          <a:p>
            <a:pPr marL="259079" indent="-247015">
              <a:lnSpc>
                <a:spcPts val="2075"/>
              </a:lnSpc>
              <a:buClr>
                <a:srgbClr val="000000"/>
              </a:buClr>
              <a:buSzPct val="83333"/>
              <a:buAutoNum type="arabicPeriod" startAt="4"/>
              <a:tabLst>
                <a:tab pos="259079" algn="l"/>
                <a:tab pos="26098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TJEK</a:t>
            </a:r>
            <a:r>
              <a:rPr dirty="0" sz="1800" spc="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KVALITETEN</a:t>
            </a:r>
            <a:r>
              <a:rPr dirty="0" sz="1800" spc="1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vurder</a:t>
            </a:r>
            <a:r>
              <a:rPr dirty="0" sz="15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5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5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indholdets</a:t>
            </a:r>
            <a:r>
              <a:rPr dirty="0" sz="15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kvalitet,</a:t>
            </a:r>
            <a:r>
              <a:rPr dirty="0" sz="15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klarhed,</a:t>
            </a:r>
            <a:endParaRPr sz="1500">
              <a:latin typeface="Arial"/>
              <a:cs typeface="Arial"/>
            </a:endParaRPr>
          </a:p>
          <a:p>
            <a:pPr marL="260985" marR="5715">
              <a:lnSpc>
                <a:spcPct val="100000"/>
              </a:lnSpc>
              <a:spcBef>
                <a:spcPts val="1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sammenhæng,</a:t>
            </a:r>
            <a:r>
              <a:rPr dirty="0" sz="15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organisering,</a:t>
            </a:r>
            <a:r>
              <a:rPr dirty="0" sz="15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grammatik,</a:t>
            </a:r>
            <a:r>
              <a:rPr dirty="0" sz="15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grafik</a:t>
            </a:r>
            <a:r>
              <a:rPr dirty="0" sz="15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15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5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standarder.</a:t>
            </a:r>
            <a:r>
              <a:rPr dirty="0" sz="15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Undersøg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struktur,</a:t>
            </a:r>
            <a:r>
              <a:rPr dirty="0" sz="15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funktionalitet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sammenlign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kilder.</a:t>
            </a:r>
            <a:endParaRPr sz="1500">
              <a:latin typeface="Arial"/>
              <a:cs typeface="Arial"/>
            </a:endParaRPr>
          </a:p>
          <a:p>
            <a:pPr marL="259079" marR="5080" indent="-247015">
              <a:lnSpc>
                <a:spcPts val="1870"/>
              </a:lnSpc>
              <a:spcBef>
                <a:spcPts val="295"/>
              </a:spcBef>
              <a:buClr>
                <a:srgbClr val="000000"/>
              </a:buClr>
              <a:buSzPct val="83333"/>
              <a:buAutoNum type="arabicPeriod" startAt="6"/>
              <a:tabLst>
                <a:tab pos="260985" algn="l"/>
                <a:tab pos="972819" algn="l"/>
                <a:tab pos="1494155" algn="l"/>
                <a:tab pos="2271395" algn="l"/>
                <a:tab pos="2943860" algn="l"/>
              </a:tabLst>
            </a:pP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TJEK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DIN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EGEN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BIAS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reflekter</a:t>
            </a:r>
            <a:r>
              <a:rPr dirty="0" sz="15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5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fordomme,</a:t>
            </a:r>
            <a:r>
              <a:rPr dirty="0" sz="15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</a:t>
            </a:r>
            <a:r>
              <a:rPr dirty="0" sz="15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5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perspektiver,</a:t>
            </a:r>
            <a:r>
              <a:rPr dirty="0" sz="15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adressér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huller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usikkerheder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tankeproces.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891387"/>
            <a:ext cx="8060690" cy="1818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Denne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enhed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dækker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dannelse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fokus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Literacy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Framework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(DigComp)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dens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nøglekomponenter.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lægges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særlig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vægt</a:t>
            </a:r>
            <a:r>
              <a:rPr dirty="0" sz="14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4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literacy</a:t>
            </a:r>
            <a:r>
              <a:rPr dirty="0" sz="14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grund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afgørende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rolle,</a:t>
            </a:r>
            <a:r>
              <a:rPr dirty="0" sz="14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det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spiller</a:t>
            </a:r>
            <a:r>
              <a:rPr dirty="0" sz="14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hverdagen</a:t>
            </a:r>
            <a:r>
              <a:rPr dirty="0" sz="14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plejesektoren.</a:t>
            </a:r>
            <a:r>
              <a:rPr dirty="0" sz="14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færdigheder</a:t>
            </a:r>
            <a:r>
              <a:rPr dirty="0" sz="14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omfatter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forståelse</a:t>
            </a:r>
            <a:r>
              <a:rPr dirty="0" sz="14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computere,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enheder,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hardware,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processen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opsætte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administrere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computer.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Det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grundlæggende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Windows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MacOS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udforskes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sammen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installation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afinstallation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programmer.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Enheden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også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tilslutning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internettet,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søgning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filtrering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online.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468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2796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14"/>
              <a:t> </a:t>
            </a:r>
            <a:r>
              <a:rPr dirty="0" spc="-245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4933950" cy="1763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700" b="1">
                <a:solidFill>
                  <a:srgbClr val="3E3E3E"/>
                </a:solidFill>
                <a:latin typeface="Arial"/>
                <a:cs typeface="Arial"/>
              </a:rPr>
              <a:t>Tid</a:t>
            </a:r>
            <a:r>
              <a:rPr dirty="0" sz="5700" spc="-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7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7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7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89102" y="1430273"/>
            <a:ext cx="627570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5400" marR="177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Competence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Framework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Citizen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(DigComp)</a:t>
            </a:r>
            <a:r>
              <a:rPr dirty="0" baseline="25462" sz="180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5462" sz="1800" spc="352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Europa-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Kommissionens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Fælles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Forskningscenter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(JRC),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forståelse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kompetence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837933" y="1430273"/>
            <a:ext cx="19697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4620" marR="5080" indent="-121920">
              <a:lnSpc>
                <a:spcPct val="100000"/>
              </a:lnSpc>
              <a:spcBef>
                <a:spcPts val="100"/>
              </a:spcBef>
              <a:tabLst>
                <a:tab pos="490855" algn="l"/>
                <a:tab pos="842644" algn="l"/>
                <a:tab pos="1347470" algn="l"/>
                <a:tab pos="176530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udviklet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fælles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1802" y="2523235"/>
            <a:ext cx="830707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Digital</a:t>
            </a:r>
            <a:r>
              <a:rPr dirty="0" sz="1800" spc="95" b="1" i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kompetence</a:t>
            </a:r>
            <a:r>
              <a:rPr dirty="0" sz="1800" spc="100" b="1" i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indebærer</a:t>
            </a:r>
            <a:r>
              <a:rPr dirty="0" sz="1800" spc="10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"selvsikker,</a:t>
            </a:r>
            <a:r>
              <a:rPr dirty="0" sz="1800" spc="10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kritisk</a:t>
            </a:r>
            <a:r>
              <a:rPr dirty="0" sz="1800" spc="10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9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ansvarlig</a:t>
            </a:r>
            <a:r>
              <a:rPr dirty="0" sz="1800" spc="9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10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10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engagement</a:t>
            </a:r>
            <a:r>
              <a:rPr dirty="0" sz="1800" spc="1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1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r>
              <a:rPr dirty="0" sz="1800" spc="1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læring,</a:t>
            </a:r>
            <a:r>
              <a:rPr dirty="0" sz="1800" spc="1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arbejdspladsen</a:t>
            </a:r>
            <a:r>
              <a:rPr dirty="0" sz="1800" spc="1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deltagelse</a:t>
            </a:r>
            <a:r>
              <a:rPr dirty="0" sz="1800" spc="1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samfundet.</a:t>
            </a:r>
            <a:r>
              <a:rPr dirty="0" sz="1800" spc="21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1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defineres</a:t>
            </a:r>
            <a:r>
              <a:rPr dirty="0" sz="1800" spc="21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04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1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kombination</a:t>
            </a:r>
            <a:r>
              <a:rPr dirty="0" sz="1800" spc="204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21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viden,</a:t>
            </a:r>
            <a:r>
              <a:rPr dirty="0" sz="1800" spc="21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800" spc="21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holdninger."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29348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195">
                <a:solidFill>
                  <a:srgbClr val="379C73"/>
                </a:solidFill>
              </a:rPr>
              <a:t>Digital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kompetenceramme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for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borgere </a:t>
            </a:r>
            <a:r>
              <a:rPr dirty="0" sz="2700" spc="-150">
                <a:solidFill>
                  <a:srgbClr val="379C73"/>
                </a:solidFill>
              </a:rPr>
              <a:t>(DigComp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0">
                <a:solidFill>
                  <a:srgbClr val="379C73"/>
                </a:solidFill>
              </a:rPr>
              <a:t>2.2)</a:t>
            </a:r>
            <a:endParaRPr sz="2700"/>
          </a:p>
        </p:txBody>
      </p:sp>
      <p:sp>
        <p:nvSpPr>
          <p:cNvPr id="7" name="object 7" descr=""/>
          <p:cNvSpPr txBox="1"/>
          <p:nvPr/>
        </p:nvSpPr>
        <p:spPr>
          <a:xfrm>
            <a:off x="302971" y="4683658"/>
            <a:ext cx="7208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7777" sz="900" spc="-22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900">
                <a:solidFill>
                  <a:srgbClr val="878787"/>
                </a:solidFill>
                <a:latin typeface="Carlito"/>
                <a:cs typeface="Carlito"/>
              </a:rPr>
              <a:t>DigComp,</a:t>
            </a:r>
            <a:r>
              <a:rPr dirty="0" sz="900" spc="1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900">
                <a:solidFill>
                  <a:srgbClr val="878787"/>
                </a:solidFill>
                <a:latin typeface="Carlito"/>
                <a:cs typeface="Carlito"/>
              </a:rPr>
              <a:t>EU</a:t>
            </a:r>
            <a:r>
              <a:rPr dirty="0" sz="900" spc="-1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900">
                <a:solidFill>
                  <a:srgbClr val="878787"/>
                </a:solidFill>
                <a:latin typeface="Carlito"/>
                <a:cs typeface="Carlito"/>
              </a:rPr>
              <a:t>Science Hub, Joint Research</a:t>
            </a:r>
            <a:r>
              <a:rPr dirty="0" sz="900" spc="-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900">
                <a:solidFill>
                  <a:srgbClr val="878787"/>
                </a:solidFill>
                <a:latin typeface="Carlito"/>
                <a:cs typeface="Carlito"/>
              </a:rPr>
              <a:t>Centre,</a:t>
            </a:r>
            <a:r>
              <a:rPr dirty="0" sz="900" spc="1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https://joint-research-centre.ec.europa.eu/digcomp/digcomp-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framework_en,</a:t>
            </a:r>
            <a:r>
              <a:rPr dirty="0" u="sng" sz="900" spc="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dirty="0" u="none" sz="900">
                <a:solidFill>
                  <a:srgbClr val="878787"/>
                </a:solidFill>
                <a:latin typeface="Carlito"/>
                <a:cs typeface="Carlito"/>
              </a:rPr>
              <a:t>(tilgået</a:t>
            </a:r>
            <a:r>
              <a:rPr dirty="0" u="none" sz="900" spc="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u="none" sz="900">
                <a:solidFill>
                  <a:srgbClr val="878787"/>
                </a:solidFill>
                <a:latin typeface="Carlito"/>
                <a:cs typeface="Carlito"/>
              </a:rPr>
              <a:t>11.</a:t>
            </a:r>
            <a:r>
              <a:rPr dirty="0" u="none" sz="900" spc="-2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u="none" sz="900">
                <a:solidFill>
                  <a:srgbClr val="878787"/>
                </a:solidFill>
                <a:latin typeface="Carlito"/>
                <a:cs typeface="Carlito"/>
              </a:rPr>
              <a:t>marts</a:t>
            </a:r>
            <a:r>
              <a:rPr dirty="0" u="none" sz="900" spc="-2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u="none" sz="900" spc="-10">
                <a:solidFill>
                  <a:srgbClr val="878787"/>
                </a:solidFill>
                <a:latin typeface="Carlito"/>
                <a:cs typeface="Carlito"/>
              </a:rPr>
              <a:t>2024).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95656" y="4636008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14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468" rIns="0" bIns="0" rtlCol="0" vert="horz">
            <a:spAutoFit/>
          </a:bodyPr>
          <a:lstStyle/>
          <a:p>
            <a:pPr marL="304165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274314" y="941044"/>
            <a:ext cx="5567680" cy="964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90500" marR="5080" indent="-178435">
              <a:lnSpc>
                <a:spcPct val="140100"/>
              </a:lnSpc>
              <a:spcBef>
                <a:spcPts val="95"/>
              </a:spcBef>
              <a:buSzPct val="163636"/>
              <a:buChar char="•"/>
              <a:tabLst>
                <a:tab pos="190500" algn="l"/>
              </a:tabLst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integrere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nøglekomponenterne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kompetence,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skitseret </a:t>
            </a:r>
            <a:r>
              <a:rPr dirty="0" sz="1100" spc="-5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DigComp-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rammen,</a:t>
            </a:r>
            <a:r>
              <a:rPr dirty="0" sz="11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1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daglige</a:t>
            </a:r>
            <a:r>
              <a:rPr dirty="0" sz="11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arbejde</a:t>
            </a:r>
            <a:r>
              <a:rPr dirty="0" sz="11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1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plejeassistent?</a:t>
            </a:r>
            <a:r>
              <a:rPr dirty="0" sz="11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Tænk</a:t>
            </a:r>
            <a:r>
              <a:rPr dirty="0" sz="11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1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1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specifik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situation, hvor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datakompetence ville være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afgørende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 din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rolle.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bruge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literacy-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færdigheder</a:t>
            </a:r>
            <a:r>
              <a:rPr dirty="0" sz="1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11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kvaliteten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pleje,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yder?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274314" y="2114778"/>
            <a:ext cx="5567045" cy="1199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90500" marR="5080" indent="-178435">
              <a:lnSpc>
                <a:spcPct val="140100"/>
              </a:lnSpc>
              <a:spcBef>
                <a:spcPts val="95"/>
              </a:spcBef>
              <a:buSzPct val="163636"/>
              <a:buChar char="•"/>
              <a:tabLst>
                <a:tab pos="190500" algn="l"/>
              </a:tabLst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1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1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1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bruge</a:t>
            </a:r>
            <a:r>
              <a:rPr dirty="0" sz="11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1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forståelse</a:t>
            </a:r>
            <a:r>
              <a:rPr dirty="0" sz="11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1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computere,</a:t>
            </a:r>
            <a:r>
              <a:rPr dirty="0" sz="11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dirty="0" sz="11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enheder,</a:t>
            </a:r>
            <a:r>
              <a:rPr dirty="0" sz="11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hardware</a:t>
            </a:r>
            <a:r>
              <a:rPr dirty="0" sz="11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daglige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plejeopgaver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forbedre kommunikationen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patienter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1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kolleger?</a:t>
            </a:r>
            <a:r>
              <a:rPr dirty="0" sz="11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Tænk</a:t>
            </a:r>
            <a:r>
              <a:rPr dirty="0" sz="11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1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1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scenarie,</a:t>
            </a:r>
            <a:r>
              <a:rPr dirty="0" sz="11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1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1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computer</a:t>
            </a:r>
            <a:r>
              <a:rPr dirty="0" sz="11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skal</a:t>
            </a:r>
            <a:r>
              <a:rPr dirty="0" sz="11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sættes</a:t>
            </a:r>
            <a:r>
              <a:rPr dirty="0" sz="11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op.</a:t>
            </a:r>
            <a:r>
              <a:rPr dirty="0" sz="11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1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1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gøre</a:t>
            </a:r>
            <a:r>
              <a:rPr dirty="0" sz="1100" spc="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1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effektivt,</a:t>
            </a:r>
            <a:r>
              <a:rPr dirty="0" sz="11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100" spc="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hjælpe</a:t>
            </a:r>
            <a:r>
              <a:rPr dirty="0" sz="11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100" spc="4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11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denne</a:t>
            </a:r>
            <a:r>
              <a:rPr dirty="0" sz="11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proces,</a:t>
            </a:r>
            <a:r>
              <a:rPr dirty="0" sz="11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1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100" spc="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digitale færdigheder?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274314" y="3522692"/>
            <a:ext cx="5567680" cy="96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0500" marR="5080" indent="-178435">
              <a:lnSpc>
                <a:spcPct val="140100"/>
              </a:lnSpc>
              <a:spcBef>
                <a:spcPts val="100"/>
              </a:spcBef>
              <a:buSzPct val="163636"/>
              <a:buChar char="•"/>
              <a:tabLst>
                <a:tab pos="190500" algn="l"/>
              </a:tabLst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Overvej</a:t>
            </a:r>
            <a:r>
              <a:rPr dirty="0" sz="11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1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situation,</a:t>
            </a:r>
            <a:r>
              <a:rPr dirty="0" sz="11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1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1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1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1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1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hjælp</a:t>
            </a:r>
            <a:r>
              <a:rPr dirty="0" sz="11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1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koble</a:t>
            </a:r>
            <a:r>
              <a:rPr dirty="0" sz="11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sig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internettet.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effektivt</a:t>
            </a:r>
            <a:r>
              <a:rPr dirty="0" sz="11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r>
              <a:rPr dirty="0" sz="11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dem</a:t>
            </a:r>
            <a:r>
              <a:rPr dirty="0" sz="11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gennem</a:t>
            </a:r>
            <a:r>
              <a:rPr dirty="0" sz="11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processen?</a:t>
            </a:r>
            <a:r>
              <a:rPr dirty="0" sz="11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1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viden</a:t>
            </a:r>
            <a:r>
              <a:rPr dirty="0" sz="11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om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browsing, søgning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filtrering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internettet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hjælpe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klienten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med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finde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relevant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1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deltage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aktiviteter,</a:t>
            </a:r>
            <a:r>
              <a:rPr dirty="0" sz="11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nyder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online?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3" y="1223772"/>
            <a:ext cx="2968752" cy="2966821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405888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>
                <a:solidFill>
                  <a:srgbClr val="FFC000"/>
                </a:solidFill>
                <a:latin typeface="Arial"/>
                <a:cs typeface="Arial"/>
              </a:rPr>
              <a:t>Godt</a:t>
            </a:r>
            <a:r>
              <a:rPr dirty="0" sz="6900" spc="-31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6900" spc="-105">
                <a:solidFill>
                  <a:srgbClr val="FFC000"/>
                </a:solidFill>
                <a:latin typeface="Arial"/>
                <a:cs typeface="Arial"/>
              </a:rPr>
              <a:t>klaret!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857" y="2184681"/>
            <a:ext cx="3015944" cy="25378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-120">
                <a:solidFill>
                  <a:srgbClr val="339966"/>
                </a:solidFill>
                <a:latin typeface="Arial"/>
                <a:cs typeface="Arial"/>
              </a:rPr>
              <a:t>Tillykke</a:t>
            </a:r>
            <a:r>
              <a:rPr dirty="0" sz="3000" spc="-120">
                <a:solidFill>
                  <a:srgbClr val="585858"/>
                </a:solidFill>
                <a:latin typeface="Verdana"/>
                <a:cs typeface="Verdana"/>
              </a:rPr>
              <a:t>,</a:t>
            </a:r>
            <a:r>
              <a:rPr dirty="0" sz="3000" spc="-2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90">
                <a:solidFill>
                  <a:srgbClr val="585858"/>
                </a:solidFill>
                <a:latin typeface="Verdana"/>
                <a:cs typeface="Verdana"/>
              </a:rPr>
              <a:t>du</a:t>
            </a:r>
            <a:r>
              <a:rPr dirty="0" sz="3000" spc="-2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50">
                <a:solidFill>
                  <a:srgbClr val="585858"/>
                </a:solidFill>
                <a:latin typeface="Verdana"/>
                <a:cs typeface="Verdana"/>
              </a:rPr>
              <a:t>har</a:t>
            </a:r>
            <a:r>
              <a:rPr dirty="0" sz="3000" spc="-2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50">
                <a:solidFill>
                  <a:srgbClr val="585858"/>
                </a:solidFill>
                <a:latin typeface="Verdana"/>
                <a:cs typeface="Verdana"/>
              </a:rPr>
              <a:t>gennemført</a:t>
            </a:r>
            <a:r>
              <a:rPr dirty="0" sz="3000" spc="-2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70">
                <a:solidFill>
                  <a:srgbClr val="585858"/>
                </a:solidFill>
                <a:latin typeface="Verdana"/>
                <a:cs typeface="Verdana"/>
              </a:rPr>
              <a:t>enhed</a:t>
            </a:r>
            <a:r>
              <a:rPr dirty="0" sz="3000" spc="-229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425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dirty="0" sz="3000" spc="-2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180">
                <a:solidFill>
                  <a:srgbClr val="585858"/>
                </a:solidFill>
                <a:latin typeface="Verdana"/>
                <a:cs typeface="Verdana"/>
              </a:rPr>
              <a:t>i</a:t>
            </a:r>
            <a:r>
              <a:rPr dirty="0" sz="3000" spc="-2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3000" spc="-355">
                <a:solidFill>
                  <a:srgbClr val="585858"/>
                </a:solidFill>
                <a:latin typeface="Verdana"/>
                <a:cs typeface="Verdana"/>
              </a:rPr>
              <a:t>modul</a:t>
            </a:r>
            <a:endParaRPr sz="3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1.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Referencer/Ressourcer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41477" y="964463"/>
            <a:ext cx="8435340" cy="3387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525">
              <a:lnSpc>
                <a:spcPct val="15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Skov,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A.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Center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Digital Dannelse 2016.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digital kompetence?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Det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digitale </a:t>
            </a:r>
            <a:r>
              <a:rPr dirty="0" sz="700" spc="-10">
                <a:latin typeface="Arial"/>
                <a:cs typeface="Arial"/>
              </a:rPr>
              <a:t>kompetencehjul.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Digital-competence.eu.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https://digital-competence.eu/dc/en/front/what-is-digital-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competence/</a:t>
            </a:r>
            <a:r>
              <a:rPr dirty="0" u="sng" sz="700" spc="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PMS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Consulting,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11.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april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2023.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Digitale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færdigheder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på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arbejdspladsen: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Hvorfor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det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er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afgørende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for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succes.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Linkedin.com.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https://www.linkedin.com/pulse/digital-literacy-workplace-why-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its-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crucial-success-</a:t>
            </a:r>
            <a:r>
              <a:rPr dirty="0" u="sng" sz="7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pms-</a:t>
            </a:r>
            <a:r>
              <a:rPr dirty="0" u="none" sz="700" spc="5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consulting/</a:t>
            </a:r>
            <a:r>
              <a:rPr dirty="0" u="sng" sz="7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-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-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DigComp.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EU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Science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Hub.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Joint-research-centre.ec.europa.eu.</a:t>
            </a:r>
            <a:r>
              <a:rPr dirty="0" sz="700" spc="9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https://joint-research-centre.ec.europa.eu/digcomp_en</a:t>
            </a:r>
            <a:r>
              <a:rPr dirty="0" u="sng" sz="700" spc="8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Aparna, 15.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december 2023.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en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computer?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Definition,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karakteristika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klassifikation.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Careerpower.in.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https://www.careerpower.in/school/computer/what-is-a-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computer</a:t>
            </a:r>
            <a:r>
              <a:rPr dirty="0" u="sng" sz="700" spc="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244475">
              <a:lnSpc>
                <a:spcPct val="150000"/>
              </a:lnSpc>
            </a:pPr>
            <a:r>
              <a:rPr dirty="0" sz="700" spc="-20">
                <a:latin typeface="Arial"/>
                <a:cs typeface="Arial"/>
              </a:rPr>
              <a:t>Indeed-</a:t>
            </a:r>
            <a:r>
              <a:rPr dirty="0" sz="700">
                <a:latin typeface="Arial"/>
                <a:cs typeface="Arial"/>
              </a:rPr>
              <a:t>redaktionen,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oktober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2022.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et </a:t>
            </a:r>
            <a:r>
              <a:rPr dirty="0" sz="700" spc="-10">
                <a:latin typeface="Arial"/>
                <a:cs typeface="Arial"/>
              </a:rPr>
              <a:t>softwareprogram?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Definition,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typer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 fordele.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Indeed.com.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</a:t>
            </a:r>
            <a:r>
              <a:rPr dirty="0" sz="700" spc="-10">
                <a:latin typeface="Arial"/>
                <a:cs typeface="Arial"/>
                <a:hlinkClick r:id="rId7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indeed.com/career-advice/career-development/what-is-software-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program</a:t>
            </a:r>
            <a:r>
              <a:rPr dirty="0" u="sng" sz="7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marts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Fingent,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januar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2024.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Typer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af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applikationssoftware: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Guide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2024.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Fingent.com.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</a:t>
            </a:r>
            <a:r>
              <a:rPr dirty="0" sz="700" spc="-10">
                <a:latin typeface="Arial"/>
                <a:cs typeface="Arial"/>
                <a:hlinkClick r:id="rId7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fingent.com/blog/a-detailed-guide-to-types-of-software-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applications/</a:t>
            </a:r>
            <a:r>
              <a:rPr dirty="0" u="sng" sz="700" spc="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Sayantoni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Das,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19.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oktober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2023.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Hvad er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applikationssoftware?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(Med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eksempler).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Simplilearn.com.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https://www.simplilearn.com/tutorials/programming-tutorial/what-is-application-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software</a:t>
            </a:r>
            <a:r>
              <a:rPr dirty="0" u="sng" sz="7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Installation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af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software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på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din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Windows-</a:t>
            </a:r>
            <a:r>
              <a:rPr dirty="0" u="none" sz="700">
                <a:latin typeface="Arial"/>
                <a:cs typeface="Arial"/>
              </a:rPr>
              <a:t>pc,</a:t>
            </a:r>
            <a:r>
              <a:rPr dirty="0" u="none" sz="700" spc="-10">
                <a:latin typeface="Arial"/>
                <a:cs typeface="Arial"/>
              </a:rPr>
              <a:t> Installation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af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software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på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din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Mac,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Afinstallation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af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software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fra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din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Windows-</a:t>
            </a:r>
            <a:r>
              <a:rPr dirty="0" u="none" sz="700">
                <a:latin typeface="Arial"/>
                <a:cs typeface="Arial"/>
              </a:rPr>
              <a:t>pc, </a:t>
            </a:r>
            <a:r>
              <a:rPr dirty="0" u="none" sz="700" spc="-10">
                <a:latin typeface="Arial"/>
                <a:cs typeface="Arial"/>
              </a:rPr>
              <a:t>Afinstallation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af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software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fra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din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Mac.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GFC, Global,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Creating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Opportunity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for a</a:t>
            </a:r>
            <a:r>
              <a:rPr dirty="0" u="none" sz="700" spc="-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Better </a:t>
            </a:r>
            <a:r>
              <a:rPr dirty="0" u="none" sz="700" spc="-10">
                <a:latin typeface="Arial"/>
                <a:cs typeface="Arial"/>
              </a:rPr>
              <a:t>Life.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Edu.gcfglobal.org.</a:t>
            </a:r>
            <a:r>
              <a:rPr dirty="0" u="none" sz="700" spc="18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https://edu.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gcfglobal.org/en/basic-computer-skills/installing-software-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on-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your-windows-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pc/1/</a:t>
            </a:r>
            <a:r>
              <a:rPr dirty="0" u="sng" sz="700" spc="18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5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700">
                <a:latin typeface="Arial"/>
                <a:cs typeface="Arial"/>
              </a:rPr>
              <a:t>Opsætning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af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en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computer.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GFC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Global, Skaber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muligheder for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et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bedre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liv.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Edu.gcfglobal.org.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https://edu.gcfglobal.org/en/computerbasics/setting-up-a-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computer/1/</a:t>
            </a:r>
            <a:r>
              <a:rPr dirty="0" u="sng" sz="700" spc="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Dennis,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M.A.,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Kahn,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R.,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5.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februar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2024.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Internet,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computernetværk.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Redaktørerne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af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Encyclopaedia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Britannica.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Britannica.com.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</a:t>
            </a:r>
            <a:r>
              <a:rPr dirty="0" sz="700" spc="-10">
                <a:latin typeface="Arial"/>
                <a:cs typeface="Arial"/>
                <a:hlinkClick r:id="rId7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britannica.com/technology/Internet</a:t>
            </a:r>
            <a:r>
              <a:rPr dirty="0" u="sng" sz="7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7810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Sådan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kontrollerer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du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forbindelsen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Windows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10.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RealDefense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LLC,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2023.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Techsolutions.support.com.</a:t>
            </a:r>
            <a:r>
              <a:rPr dirty="0" sz="700" spc="7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</a:t>
            </a:r>
            <a:r>
              <a:rPr dirty="0" sz="700" spc="-10">
                <a:latin typeface="Arial"/>
                <a:cs typeface="Arial"/>
                <a:hlinkClick r:id="rId7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techsolutions.support.com/how-to/how-to-check-connection-on-windows-10-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10937</a:t>
            </a:r>
            <a:r>
              <a:rPr dirty="0" u="sng" sz="7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marts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233679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Hvordan opretter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jeg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forbindelse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til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internettet?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GFC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Global,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Skaber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muligheder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 et bedre liv.</a:t>
            </a:r>
            <a:r>
              <a:rPr dirty="0" sz="700" spc="-10">
                <a:latin typeface="Arial"/>
                <a:cs typeface="Arial"/>
              </a:rPr>
              <a:t> Edu.gcfglobal.org.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https://edu.gcfglobal.org/en/computerbasics/connecting-to-the-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internet/1/</a:t>
            </a:r>
            <a:r>
              <a:rPr dirty="0" u="sng" sz="700" spc="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Brug en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webbrowser.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GFC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Global,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Skaber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muligheder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for et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bedre liv.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Edu.gcfglobal.org.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https://edu.gcfglobal.org/en/internetbasics/using-a-web-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browser/1/</a:t>
            </a:r>
            <a:r>
              <a:rPr dirty="0" u="sng" sz="700" spc="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54292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Parrish,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K.,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Haynes,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C., 19.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december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2023.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bedste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webbrowsere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 2024. </a:t>
            </a:r>
            <a:r>
              <a:rPr dirty="0" sz="700" spc="-10">
                <a:latin typeface="Arial"/>
                <a:cs typeface="Arial"/>
              </a:rPr>
              <a:t>HighSpeedInternet.com.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</a:t>
            </a:r>
            <a:r>
              <a:rPr dirty="0" sz="700" spc="-10">
                <a:latin typeface="Arial"/>
                <a:cs typeface="Arial"/>
                <a:hlinkClick r:id="rId7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highspeedinternet.com/resources/best-web-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browsers</a:t>
            </a:r>
            <a:r>
              <a:rPr dirty="0" u="sng" sz="700" spc="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 </a:t>
            </a:r>
            <a:r>
              <a:rPr dirty="0" u="none" sz="700" spc="-10">
                <a:latin typeface="Arial"/>
                <a:cs typeface="Arial"/>
              </a:rPr>
              <a:t>Introduktion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til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at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søge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online. GFC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Global,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Skaber muligheder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for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et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bedre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liv.</a:t>
            </a:r>
            <a:r>
              <a:rPr dirty="0" u="none" sz="700" spc="-10">
                <a:latin typeface="Arial"/>
                <a:cs typeface="Arial"/>
              </a:rPr>
              <a:t> Edu.gcfglobal.org.</a:t>
            </a:r>
            <a:r>
              <a:rPr dirty="0" u="none" sz="700" spc="7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https://edu.gcfglobal.org/en/search-better-2018/introduction-to-searching-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online/1/</a:t>
            </a:r>
            <a:r>
              <a:rPr dirty="0" u="sng" sz="7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Batool,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A., 12.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juni 2023.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Bedste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top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5-</a:t>
            </a:r>
            <a:r>
              <a:rPr dirty="0" u="none" sz="700">
                <a:latin typeface="Arial"/>
                <a:cs typeface="Arial"/>
              </a:rPr>
              <a:t>søgemaskiner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i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2023.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LinkedIn.com.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https:/</a:t>
            </a:r>
            <a:r>
              <a:rPr dirty="0" u="none" sz="700" spc="-10">
                <a:latin typeface="Arial"/>
                <a:cs typeface="Arial"/>
                <a:hlinkClick r:id="rId7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linkedin.com/pulse/best-top-5-search-engines-2023-ayesha-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batool/</a:t>
            </a:r>
            <a:r>
              <a:rPr dirty="0" u="sng" sz="7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AI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and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the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LinkedIn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community,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How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do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you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assess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online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information?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LinkedIn.com.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</a:t>
            </a:r>
            <a:r>
              <a:rPr dirty="0" sz="700" spc="-10">
                <a:latin typeface="Arial"/>
                <a:cs typeface="Arial"/>
                <a:hlinkClick r:id="rId7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0"/>
              </a:rPr>
              <a:t>linkedin.com/advice/0/how-do-you-assess-online-information-skills-critical-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0"/>
              </a:rPr>
              <a:t>thinking</a:t>
            </a:r>
            <a:r>
              <a:rPr dirty="0" u="sng" sz="7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2320" y="1496059"/>
            <a:ext cx="503618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340">
                <a:latin typeface="Verdana"/>
                <a:cs typeface="Verdana"/>
              </a:rPr>
              <a:t>Grundlæggende</a:t>
            </a:r>
            <a:r>
              <a:rPr dirty="0" sz="2600" spc="-215">
                <a:latin typeface="Verdana"/>
                <a:cs typeface="Verdana"/>
              </a:rPr>
              <a:t> </a:t>
            </a:r>
            <a:r>
              <a:rPr dirty="0" sz="2600" spc="-275">
                <a:latin typeface="Verdana"/>
                <a:cs typeface="Verdana"/>
              </a:rPr>
              <a:t>digitale</a:t>
            </a:r>
            <a:r>
              <a:rPr dirty="0" sz="2600" spc="-195">
                <a:latin typeface="Verdana"/>
                <a:cs typeface="Verdana"/>
              </a:rPr>
              <a:t> </a:t>
            </a:r>
            <a:r>
              <a:rPr dirty="0" sz="2600" spc="-290">
                <a:latin typeface="Verdana"/>
                <a:cs typeface="Verdana"/>
              </a:rPr>
              <a:t>kompetencer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04894" y="811784"/>
            <a:ext cx="93408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39060" y="2627874"/>
            <a:ext cx="3870960" cy="1217295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69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Enhed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Kommunikation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7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samarbejde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949" y="1097406"/>
            <a:ext cx="335089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</a:rPr>
              <a:t>01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Hvad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05">
                <a:solidFill>
                  <a:srgbClr val="FFC000"/>
                </a:solidFill>
              </a:rPr>
              <a:t>er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35">
                <a:solidFill>
                  <a:srgbClr val="FFC000"/>
                </a:solidFill>
              </a:rPr>
              <a:t>digital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kommunikation?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07949" y="1347342"/>
            <a:ext cx="5213985" cy="2647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7665" indent="-17716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Forskellige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typer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5">
                <a:solidFill>
                  <a:srgbClr val="FFC000"/>
                </a:solidFill>
                <a:latin typeface="Arial Black"/>
                <a:cs typeface="Arial Black"/>
              </a:rPr>
              <a:t>kommunikationskanaler</a:t>
            </a:r>
            <a:endParaRPr sz="1600">
              <a:latin typeface="Arial Black"/>
              <a:cs typeface="Arial Black"/>
            </a:endParaRPr>
          </a:p>
          <a:p>
            <a:pPr marL="367665" indent="-177165">
              <a:lnSpc>
                <a:spcPct val="100000"/>
              </a:lnSpc>
              <a:spcBef>
                <a:spcPts val="45"/>
              </a:spcBef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endParaRPr sz="1000">
              <a:latin typeface="Arial"/>
              <a:cs typeface="Arial"/>
            </a:endParaRPr>
          </a:p>
          <a:p>
            <a:pPr marL="367665" indent="-177165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367665" algn="l"/>
              </a:tabLst>
            </a:pP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Øjeblikkelige</a:t>
            </a:r>
            <a:r>
              <a:rPr dirty="0" sz="1000" spc="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beskeder</a:t>
            </a:r>
            <a:endParaRPr sz="1000">
              <a:latin typeface="Verdana"/>
              <a:cs typeface="Verdana"/>
            </a:endParaRPr>
          </a:p>
          <a:p>
            <a:pPr marL="367665" indent="-177165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367665" algn="l"/>
              </a:tabLst>
            </a:pP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Apps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til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øjeblikkelige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beskeder</a:t>
            </a:r>
            <a:endParaRPr sz="1000">
              <a:latin typeface="Verdana"/>
              <a:cs typeface="Verdana"/>
            </a:endParaRPr>
          </a:p>
          <a:p>
            <a:pPr marL="367665" indent="-177165">
              <a:lnSpc>
                <a:spcPts val="1195"/>
              </a:lnSpc>
              <a:spcBef>
                <a:spcPts val="15"/>
              </a:spcBef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videoopkald?</a:t>
            </a:r>
            <a:endParaRPr sz="1000">
              <a:latin typeface="Arial"/>
              <a:cs typeface="Arial"/>
            </a:endParaRPr>
          </a:p>
          <a:p>
            <a:pPr marL="367665" indent="-177165">
              <a:lnSpc>
                <a:spcPts val="1195"/>
              </a:lnSpc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videoopkald</a:t>
            </a:r>
            <a:endParaRPr sz="1000">
              <a:latin typeface="Arial"/>
              <a:cs typeface="Arial"/>
            </a:endParaRPr>
          </a:p>
          <a:p>
            <a:pPr marL="367665" indent="-177165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Nyhedsbrev</a:t>
            </a:r>
            <a:endParaRPr sz="1000">
              <a:latin typeface="Arial"/>
              <a:cs typeface="Arial"/>
            </a:endParaRPr>
          </a:p>
          <a:p>
            <a:pPr marL="367665" indent="-17716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Internetforum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C000"/>
                </a:solidFill>
                <a:latin typeface="Arial Black"/>
                <a:cs typeface="Arial Black"/>
              </a:rPr>
              <a:t>Sådan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deler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du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data,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information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digitalt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indhold</a:t>
            </a:r>
            <a:endParaRPr sz="1600">
              <a:latin typeface="Arial Black"/>
              <a:cs typeface="Arial Black"/>
            </a:endParaRPr>
          </a:p>
          <a:p>
            <a:pPr marL="367665" indent="-177165">
              <a:lnSpc>
                <a:spcPct val="100000"/>
              </a:lnSpc>
              <a:spcBef>
                <a:spcPts val="50"/>
              </a:spcBef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datadeling?</a:t>
            </a:r>
            <a:endParaRPr sz="1000">
              <a:latin typeface="Arial"/>
              <a:cs typeface="Arial"/>
            </a:endParaRPr>
          </a:p>
          <a:p>
            <a:pPr marL="367665" indent="-1771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67665" algn="l"/>
              </a:tabLst>
            </a:pPr>
            <a:r>
              <a:rPr dirty="0" sz="1000" spc="-125">
                <a:solidFill>
                  <a:srgbClr val="585858"/>
                </a:solidFill>
                <a:latin typeface="Verdana"/>
                <a:cs typeface="Verdana"/>
              </a:rPr>
              <a:t>Hvad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80">
                <a:solidFill>
                  <a:srgbClr val="585858"/>
                </a:solidFill>
                <a:latin typeface="Verdana"/>
                <a:cs typeface="Verdana"/>
              </a:rPr>
              <a:t>er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fordelene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0">
                <a:solidFill>
                  <a:srgbClr val="585858"/>
                </a:solidFill>
                <a:latin typeface="Verdana"/>
                <a:cs typeface="Verdana"/>
              </a:rPr>
              <a:t>ved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0">
                <a:solidFill>
                  <a:srgbClr val="585858"/>
                </a:solidFill>
                <a:latin typeface="Verdana"/>
                <a:cs typeface="Verdana"/>
              </a:rPr>
              <a:t>datadeling</a:t>
            </a:r>
            <a:r>
              <a:rPr dirty="0" sz="10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i </a:t>
            </a:r>
            <a:r>
              <a:rPr dirty="0" sz="1000" spc="-85">
                <a:solidFill>
                  <a:srgbClr val="585858"/>
                </a:solidFill>
                <a:latin typeface="Verdana"/>
                <a:cs typeface="Verdana"/>
              </a:rPr>
              <a:t>sundhedsvæsenet?</a:t>
            </a:r>
            <a:endParaRPr sz="1000">
              <a:latin typeface="Verdana"/>
              <a:cs typeface="Verdana"/>
            </a:endParaRPr>
          </a:p>
          <a:p>
            <a:pPr marL="367665" indent="-1771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67665" algn="l"/>
              </a:tabLst>
            </a:pPr>
            <a:r>
              <a:rPr dirty="0" sz="1000" spc="-175">
                <a:solidFill>
                  <a:srgbClr val="585858"/>
                </a:solidFill>
                <a:latin typeface="Verdana"/>
                <a:cs typeface="Verdana"/>
              </a:rPr>
              <a:t>Sådan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deler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0">
                <a:solidFill>
                  <a:srgbClr val="585858"/>
                </a:solidFill>
                <a:latin typeface="Verdana"/>
                <a:cs typeface="Verdana"/>
              </a:rPr>
              <a:t>du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5">
                <a:solidFill>
                  <a:srgbClr val="585858"/>
                </a:solidFill>
                <a:latin typeface="Verdana"/>
                <a:cs typeface="Verdana"/>
              </a:rPr>
              <a:t>data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55">
                <a:solidFill>
                  <a:srgbClr val="585858"/>
                </a:solidFill>
                <a:latin typeface="Verdana"/>
                <a:cs typeface="Verdana"/>
              </a:rPr>
              <a:t>med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internetforbindelse</a:t>
            </a:r>
            <a:endParaRPr sz="1000">
              <a:latin typeface="Verdana"/>
              <a:cs typeface="Verdana"/>
            </a:endParaRPr>
          </a:p>
          <a:p>
            <a:pPr marL="367665" indent="-1771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67665" algn="l"/>
              </a:tabLst>
            </a:pPr>
            <a:r>
              <a:rPr dirty="0" sz="1000" spc="-175">
                <a:solidFill>
                  <a:srgbClr val="585858"/>
                </a:solidFill>
                <a:latin typeface="Verdana"/>
                <a:cs typeface="Verdana"/>
              </a:rPr>
              <a:t>Sådan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deler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0">
                <a:solidFill>
                  <a:srgbClr val="585858"/>
                </a:solidFill>
                <a:latin typeface="Verdana"/>
                <a:cs typeface="Verdana"/>
              </a:rPr>
              <a:t>du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5">
                <a:solidFill>
                  <a:srgbClr val="585858"/>
                </a:solidFill>
                <a:latin typeface="Verdana"/>
                <a:cs typeface="Verdana"/>
              </a:rPr>
              <a:t>data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5">
                <a:solidFill>
                  <a:srgbClr val="585858"/>
                </a:solidFill>
                <a:latin typeface="Verdana"/>
                <a:cs typeface="Verdana"/>
              </a:rPr>
              <a:t>uden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internetforbindelse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06109" y="2138298"/>
            <a:ext cx="265112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76860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solidFill>
                  <a:srgbClr val="FFFFFF"/>
                </a:solidFill>
                <a:latin typeface="Arial Black"/>
                <a:cs typeface="Arial Black"/>
              </a:rPr>
              <a:t>INDHOLDS- </a:t>
            </a:r>
            <a:r>
              <a:rPr dirty="0" sz="2700" spc="-150">
                <a:solidFill>
                  <a:srgbClr val="FFFFFF"/>
                </a:solidFill>
                <a:latin typeface="Arial Black"/>
                <a:cs typeface="Arial Black"/>
              </a:rPr>
              <a:t>FORTEGNELSE</a:t>
            </a:r>
            <a:endParaRPr sz="2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Digital</a:t>
            </a:r>
            <a:r>
              <a:rPr dirty="0" spc="-105"/>
              <a:t> </a:t>
            </a:r>
            <a:r>
              <a:rPr dirty="0" spc="-195"/>
              <a:t>kommunikation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23672" y="1910333"/>
            <a:ext cx="5558155" cy="2677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 marR="30480">
              <a:lnSpc>
                <a:spcPct val="100000"/>
              </a:lnSpc>
              <a:spcBef>
                <a:spcPts val="95"/>
              </a:spcBef>
              <a:tabLst>
                <a:tab pos="2039620" algn="l"/>
              </a:tabLst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5800" spc="-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5800" spc="-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den </a:t>
            </a:r>
            <a:r>
              <a:rPr dirty="0" sz="5800" spc="165" b="1">
                <a:solidFill>
                  <a:srgbClr val="3E3E3E"/>
                </a:solidFill>
                <a:latin typeface="Arial"/>
                <a:cs typeface="Arial"/>
              </a:rPr>
              <a:t>digit</a:t>
            </a:r>
            <a:r>
              <a:rPr dirty="0" sz="5800" spc="-1405" b="1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dirty="0" baseline="180555" sz="900" spc="24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80555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spc="-50" b="1">
                <a:solidFill>
                  <a:srgbClr val="3E3E3E"/>
                </a:solidFill>
                <a:latin typeface="Arial"/>
                <a:cs typeface="Arial"/>
              </a:rPr>
              <a:t>l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kommunikation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71906" y="1237996"/>
            <a:ext cx="804227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</a:t>
            </a:r>
            <a:r>
              <a:rPr dirty="0" sz="1800" spc="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kommunikation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elektronisk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udveksling</a:t>
            </a:r>
            <a:r>
              <a:rPr dirty="0" sz="1800" spc="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information,</a:t>
            </a:r>
            <a:r>
              <a:rPr dirty="0" sz="1800" spc="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beskeder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tager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blevet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kommunikationsstandarden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enkeltpersoner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løbet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sidste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årtier.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mail,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sms'er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poster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sociale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kommunikation.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introduktionen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nye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blevet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grundpille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interaktion.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6347" rIns="0" bIns="0" rtlCol="0" vert="horz">
            <a:spAutoFit/>
          </a:bodyPr>
          <a:lstStyle/>
          <a:p>
            <a:pPr marL="220345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01</a:t>
            </a:r>
            <a:r>
              <a:rPr dirty="0" spc="-114"/>
              <a:t> </a:t>
            </a:r>
            <a:r>
              <a:rPr dirty="0" spc="-220"/>
              <a:t>Hvad</a:t>
            </a:r>
            <a:r>
              <a:rPr dirty="0" spc="-90"/>
              <a:t> </a:t>
            </a:r>
            <a:r>
              <a:rPr dirty="0" spc="-165"/>
              <a:t>er</a:t>
            </a:r>
            <a:r>
              <a:rPr dirty="0" spc="-105"/>
              <a:t> </a:t>
            </a:r>
            <a:r>
              <a:rPr dirty="0" spc="-225"/>
              <a:t>digital</a:t>
            </a:r>
            <a:r>
              <a:rPr dirty="0" spc="-95"/>
              <a:t> </a:t>
            </a:r>
            <a:r>
              <a:rPr dirty="0" spc="-215"/>
              <a:t>kommunikation?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930773"/>
            <a:ext cx="8319770" cy="3832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765" marR="5715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DigComp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beskriver,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kompetencer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nutidens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borgere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for,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selvsikker,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kritisk,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samarbejdende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kreativ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mål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relateret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arbejde,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læring,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fritid,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inklusion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deltagelse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samfund.</a:t>
            </a:r>
            <a:endParaRPr sz="1800">
              <a:latin typeface="Arial"/>
              <a:cs typeface="Arial"/>
            </a:endParaRPr>
          </a:p>
          <a:p>
            <a:pPr algn="just" marL="24765" marR="5080">
              <a:lnSpc>
                <a:spcPct val="100000"/>
              </a:lnSpc>
              <a:spcBef>
                <a:spcPts val="155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nøgleområder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kompetence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henhold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DigComp-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rammen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følger: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INFORMATIONS-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DATAKOMPETENCE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KOMMUNIKATION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SAMARBEJDE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SKABELSE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DIGITALT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INDHOLD</a:t>
            </a:r>
            <a:endParaRPr sz="1800">
              <a:latin typeface="Arial"/>
              <a:cs typeface="Arial"/>
            </a:endParaRPr>
          </a:p>
          <a:p>
            <a:pPr marL="201930" indent="-193675">
              <a:lnSpc>
                <a:spcPct val="100000"/>
              </a:lnSpc>
              <a:buClr>
                <a:srgbClr val="000000"/>
              </a:buClr>
              <a:buSzPct val="94444"/>
              <a:buAutoNum type="arabicPeriod"/>
              <a:tabLst>
                <a:tab pos="201930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SIKKERHED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PROBLEMLØSNING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Nøglekomponenter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digital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kompetence</a:t>
            </a:r>
            <a:endParaRPr sz="27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68274" y="904738"/>
            <a:ext cx="8251825" cy="11785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revolutioneret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måde,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kommunikerer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på,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gjort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hurtigere,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effektivt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tilgængeligt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tale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hinanden.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nogle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vigtigste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kommunikation: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68274" y="2551938"/>
            <a:ext cx="16814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3815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Hurtigere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47722" y="2551938"/>
            <a:ext cx="63709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7515" algn="l"/>
                <a:tab pos="1420495" algn="l"/>
                <a:tab pos="2900680" algn="l"/>
                <a:tab pos="3947795" algn="l"/>
                <a:tab pos="4842510" algn="l"/>
                <a:tab pos="610489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næsten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øjeblikkeligt.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E-mails,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instant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messages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68274" y="2826003"/>
            <a:ext cx="8251825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  <a:tabLst>
                <a:tab pos="1656714" algn="l"/>
                <a:tab pos="2246630" algn="l"/>
                <a:tab pos="3206750" algn="l"/>
                <a:tab pos="3682365" algn="l"/>
                <a:tab pos="4909820" algn="l"/>
                <a:tab pos="5384800" algn="l"/>
                <a:tab pos="5798185" algn="l"/>
                <a:tab pos="7025005" algn="l"/>
                <a:tab pos="789559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tekstbeskeder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sendes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modtages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sekunder,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gør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effektiv.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504315" algn="l"/>
                <a:tab pos="2094230" algn="l"/>
                <a:tab pos="2493645" algn="l"/>
                <a:tab pos="4521200" algn="l"/>
                <a:tab pos="5097145" algn="l"/>
                <a:tab pos="5496560" algn="l"/>
                <a:tab pos="6188710" algn="l"/>
                <a:tab pos="6968490" algn="l"/>
                <a:tab pos="7484109" algn="l"/>
                <a:tab pos="7985759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Tilgængelig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internetforbindelse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mobil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folk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nå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hinanden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 som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helst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helst.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589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Fordele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ved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digital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kommunikation/1</a:t>
            </a:r>
            <a:endParaRPr sz="27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9597" y="927354"/>
            <a:ext cx="257683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Omkostningseffektivt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: kommunikationsmetoder.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51073" y="927354"/>
            <a:ext cx="539305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335">
              <a:lnSpc>
                <a:spcPct val="140000"/>
              </a:lnSpc>
              <a:spcBef>
                <a:spcPts val="100"/>
              </a:spcBef>
              <a:tabLst>
                <a:tab pos="514984" algn="l"/>
                <a:tab pos="709295" algn="l"/>
                <a:tab pos="1238250" algn="l"/>
                <a:tab pos="1652270" algn="l"/>
                <a:tab pos="2016760" algn="l"/>
                <a:tab pos="2388870" algn="l"/>
                <a:tab pos="2672080" algn="l"/>
                <a:tab pos="3085465" algn="l"/>
                <a:tab pos="3502660" algn="l"/>
                <a:tab pos="4208780" algn="l"/>
                <a:tab pos="499808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generelt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billigere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traditionelle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eksempel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VoIP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videokonferencer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9597" y="1805432"/>
            <a:ext cx="8104505" cy="2988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billigere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telefonopkald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lange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afstande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møder.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Øget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produktivitet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 Digital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 det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 for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folk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samarbejde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effektivt.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praktisk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virksomheder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organisationer,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tværs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tidszoner.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4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Miljøvenlig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Digitalisering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reducerer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papirforbruget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minimerer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CO2-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udledningen,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miljøvenlig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løsning.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589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Fordele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ved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digital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kommunikation/2</a:t>
            </a:r>
            <a:endParaRPr sz="27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13359" y="1328870"/>
            <a:ext cx="7645400" cy="1561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session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introducere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typer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kommunikationskanaler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især: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mail,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instant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messaging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videoopkald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nyhedsbrev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internetforum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anvendelse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plejeassistenter.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130"/>
              <a:t> </a:t>
            </a:r>
            <a:r>
              <a:rPr dirty="0" spc="-229"/>
              <a:t>Forskellige</a:t>
            </a:r>
            <a:r>
              <a:rPr dirty="0" spc="-120"/>
              <a:t> </a:t>
            </a:r>
            <a:r>
              <a:rPr dirty="0" spc="-180"/>
              <a:t>typer</a:t>
            </a:r>
            <a:r>
              <a:rPr dirty="0" spc="-95"/>
              <a:t> </a:t>
            </a:r>
            <a:r>
              <a:rPr dirty="0" spc="-295"/>
              <a:t>af</a:t>
            </a:r>
            <a:r>
              <a:rPr dirty="0" spc="-114"/>
              <a:t> </a:t>
            </a:r>
            <a:r>
              <a:rPr dirty="0" spc="-215"/>
              <a:t>kommunikationskanaler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5911" y="2869692"/>
            <a:ext cx="1894331" cy="180136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572882" y="4686706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580518" y="3794164"/>
            <a:ext cx="80137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Yahoo),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5330" y="686562"/>
            <a:ext cx="7860030" cy="3757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besked,</a:t>
            </a:r>
            <a:r>
              <a:rPr dirty="0" sz="1800" spc="1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sendes</a:t>
            </a:r>
            <a:r>
              <a:rPr dirty="0" sz="1800" spc="1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modtages</a:t>
            </a:r>
            <a:r>
              <a:rPr dirty="0" sz="1800" spc="1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1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1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computere</a:t>
            </a:r>
            <a:r>
              <a:rPr dirty="0" sz="1800" spc="1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netværk.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mailsystem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computerbrugere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netværk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grafik,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lyd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animerede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billeder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brugere.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Netværksbrugere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typisk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elektronisk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postkasse,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modtager,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gemmer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administrerer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korrespondance.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Modtagerne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se,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printe,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gemme,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redigere,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besvare,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videresende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anden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måde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reagere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kommunikationen.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807085">
              <a:lnSpc>
                <a:spcPct val="140000"/>
              </a:lnSpc>
              <a:tabLst>
                <a:tab pos="1275715" algn="l"/>
                <a:tab pos="1715135" algn="l"/>
                <a:tab pos="3538220" algn="l"/>
                <a:tab pos="4318000" algn="l"/>
                <a:tab pos="5457190" algn="l"/>
                <a:tab pos="6365240" algn="l"/>
                <a:tab pos="696849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e-mailudbydere: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Gmail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(Google),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Yahoo!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(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Outlook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(Microsoft),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iCloud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(Apple)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5330" y="4784242"/>
            <a:ext cx="5920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hvordan</a:t>
            </a:r>
            <a:r>
              <a:rPr dirty="0" u="sng" sz="1800" spc="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du</a:t>
            </a:r>
            <a:r>
              <a:rPr dirty="0" u="sng" sz="18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opretter</a:t>
            </a:r>
            <a:r>
              <a:rPr dirty="0" u="sng" sz="1800" spc="-3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en</a:t>
            </a:r>
            <a:r>
              <a:rPr dirty="0" u="sng" sz="1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Gmail-konto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182956"/>
            <a:ext cx="105473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40">
                <a:solidFill>
                  <a:srgbClr val="379C73"/>
                </a:solidFill>
              </a:rPr>
              <a:t>E-</a:t>
            </a:r>
            <a:r>
              <a:rPr dirty="0" sz="2700" spc="-190">
                <a:solidFill>
                  <a:srgbClr val="379C73"/>
                </a:solidFill>
              </a:rPr>
              <a:t>mail</a:t>
            </a:r>
            <a:endParaRPr sz="2700"/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8524" y="3820178"/>
            <a:ext cx="1298333" cy="1010581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944104" y="4854651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2628" y="144779"/>
            <a:ext cx="943355" cy="5379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Øjeblikkelige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beskeder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35330" y="1535039"/>
            <a:ext cx="7860030" cy="2331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Instant</a:t>
            </a:r>
            <a:r>
              <a:rPr dirty="0" sz="1800" spc="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Messaging</a:t>
            </a:r>
            <a:r>
              <a:rPr dirty="0" sz="1800" spc="4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tekstbaseret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kommunikation,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deltager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samtale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mobile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internetbaseret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chatrum.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Instant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Messaging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sundhedsvæsenet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konsultere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speciallæger,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tests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undersøgelser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koordinere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kolleger.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2628" y="144779"/>
            <a:ext cx="943355" cy="53797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041398" y="1146810"/>
            <a:ext cx="6537959" cy="928369"/>
          </a:xfrm>
          <a:custGeom>
            <a:avLst/>
            <a:gdLst/>
            <a:ahLst/>
            <a:cxnLst/>
            <a:rect l="l" t="t" r="r" b="b"/>
            <a:pathLst>
              <a:path w="6537959" h="928369">
                <a:moveTo>
                  <a:pt x="6537959" y="0"/>
                </a:moveTo>
                <a:lnTo>
                  <a:pt x="464057" y="0"/>
                </a:lnTo>
                <a:lnTo>
                  <a:pt x="0" y="464057"/>
                </a:lnTo>
                <a:lnTo>
                  <a:pt x="464057" y="928115"/>
                </a:lnTo>
                <a:lnTo>
                  <a:pt x="6537959" y="928115"/>
                </a:lnTo>
                <a:lnTo>
                  <a:pt x="6537959" y="0"/>
                </a:lnTo>
                <a:close/>
              </a:path>
            </a:pathLst>
          </a:custGeom>
          <a:solidFill>
            <a:srgbClr val="379C73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570479" y="1345437"/>
            <a:ext cx="5829935" cy="63944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just" marL="12700" marR="5080">
              <a:lnSpc>
                <a:spcPts val="1080"/>
              </a:lnSpc>
              <a:spcBef>
                <a:spcPts val="229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WhatsApp</a:t>
            </a:r>
            <a:r>
              <a:rPr dirty="0" sz="1000" spc="2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giver</a:t>
            </a:r>
            <a:r>
              <a:rPr dirty="0" sz="10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brugerne</a:t>
            </a:r>
            <a:r>
              <a:rPr dirty="0" sz="10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mulighed</a:t>
            </a:r>
            <a:r>
              <a:rPr dirty="0" sz="10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0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sende</a:t>
            </a:r>
            <a:r>
              <a:rPr dirty="0" sz="10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tekst-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0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tale-</a:t>
            </a:r>
            <a:r>
              <a:rPr dirty="0" sz="10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videobeskeder,</a:t>
            </a:r>
            <a:r>
              <a:rPr dirty="0" sz="10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foretage</a:t>
            </a:r>
            <a:r>
              <a:rPr dirty="0" sz="10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tale-</a:t>
            </a:r>
            <a:r>
              <a:rPr dirty="0" sz="10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videoopkald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dele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billeder,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dokumenter,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brugerplaceringer</a:t>
            </a:r>
            <a:r>
              <a:rPr dirty="0" sz="10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andet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indhold.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Tjenesten</a:t>
            </a:r>
            <a:r>
              <a:rPr dirty="0" sz="10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kræver</a:t>
            </a:r>
            <a:r>
              <a:rPr dirty="0" sz="10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mobiltelefonnummer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blive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tilmeldt.</a:t>
            </a:r>
            <a:endParaRPr sz="1000">
              <a:latin typeface="Arial"/>
              <a:cs typeface="Arial"/>
            </a:endParaRPr>
          </a:p>
          <a:p>
            <a:pPr algn="just" marL="1507490">
              <a:lnSpc>
                <a:spcPct val="100000"/>
              </a:lnSpc>
              <a:spcBef>
                <a:spcPts val="260"/>
              </a:spcBef>
            </a:pP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Sådan</a:t>
            </a:r>
            <a:r>
              <a:rPr dirty="0" u="sng" sz="10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downloader</a:t>
            </a:r>
            <a:r>
              <a:rPr dirty="0" u="sng" sz="10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eller</a:t>
            </a:r>
            <a:r>
              <a:rPr dirty="0" u="sng" sz="10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afinstallerer</a:t>
            </a:r>
            <a:r>
              <a:rPr dirty="0" u="sng" sz="10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du</a:t>
            </a:r>
            <a:r>
              <a:rPr dirty="0" u="sng" sz="10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WhatsApp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98245" y="983233"/>
            <a:ext cx="1356360" cy="1151890"/>
            <a:chOff x="698245" y="983233"/>
            <a:chExt cx="1356360" cy="115189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128" y="1101518"/>
              <a:ext cx="922165" cy="102065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10945" y="995933"/>
              <a:ext cx="1330960" cy="1126490"/>
            </a:xfrm>
            <a:custGeom>
              <a:avLst/>
              <a:gdLst/>
              <a:ahLst/>
              <a:cxnLst/>
              <a:rect l="l" t="t" r="r" b="b"/>
              <a:pathLst>
                <a:path w="1330960" h="1126489">
                  <a:moveTo>
                    <a:pt x="0" y="1126236"/>
                  </a:moveTo>
                  <a:lnTo>
                    <a:pt x="1330452" y="1126236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11262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2041398" y="2391917"/>
            <a:ext cx="6537959" cy="928369"/>
          </a:xfrm>
          <a:custGeom>
            <a:avLst/>
            <a:gdLst/>
            <a:ahLst/>
            <a:cxnLst/>
            <a:rect l="l" t="t" r="r" b="b"/>
            <a:pathLst>
              <a:path w="6537959" h="928370">
                <a:moveTo>
                  <a:pt x="6537959" y="0"/>
                </a:moveTo>
                <a:lnTo>
                  <a:pt x="464057" y="0"/>
                </a:lnTo>
                <a:lnTo>
                  <a:pt x="0" y="464057"/>
                </a:lnTo>
                <a:lnTo>
                  <a:pt x="464057" y="928115"/>
                </a:lnTo>
                <a:lnTo>
                  <a:pt x="6537959" y="928115"/>
                </a:lnTo>
                <a:lnTo>
                  <a:pt x="6537959" y="0"/>
                </a:lnTo>
                <a:close/>
              </a:path>
            </a:pathLst>
          </a:custGeom>
          <a:solidFill>
            <a:srgbClr val="379C73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703067" y="2531440"/>
            <a:ext cx="5703570" cy="62801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2700" marR="5080">
              <a:lnSpc>
                <a:spcPct val="90100"/>
              </a:lnSpc>
              <a:spcBef>
                <a:spcPts val="21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Telegram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sende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beskeder,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fotos,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videoer og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filer af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enhver type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(doc,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zip,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mp3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osv.).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få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adgang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beskeder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fra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flere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enheder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én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gang,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herunder tablets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computere,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dele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ubegrænset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antal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fotos,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videoer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filer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(doc,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zip, mp3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osv.)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GB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hver.</a:t>
            </a:r>
            <a:endParaRPr sz="1000">
              <a:latin typeface="Arial"/>
              <a:cs typeface="Arial"/>
            </a:endParaRPr>
          </a:p>
          <a:p>
            <a:pPr algn="just" marL="1951355">
              <a:lnSpc>
                <a:spcPct val="100000"/>
              </a:lnSpc>
              <a:spcBef>
                <a:spcPts val="180"/>
              </a:spcBef>
            </a:pP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Sådan</a:t>
            </a:r>
            <a:r>
              <a:rPr dirty="0" u="sng" sz="10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downloader</a:t>
            </a:r>
            <a:r>
              <a:rPr dirty="0" u="sng" sz="10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du</a:t>
            </a:r>
            <a:r>
              <a:rPr dirty="0" u="sng" sz="10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Telegram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9546" y="2352294"/>
            <a:ext cx="822960" cy="755904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2041398" y="3637026"/>
            <a:ext cx="6537959" cy="981710"/>
          </a:xfrm>
          <a:custGeom>
            <a:avLst/>
            <a:gdLst/>
            <a:ahLst/>
            <a:cxnLst/>
            <a:rect l="l" t="t" r="r" b="b"/>
            <a:pathLst>
              <a:path w="6537959" h="981710">
                <a:moveTo>
                  <a:pt x="6537959" y="0"/>
                </a:moveTo>
                <a:lnTo>
                  <a:pt x="490727" y="0"/>
                </a:lnTo>
                <a:lnTo>
                  <a:pt x="0" y="490728"/>
                </a:lnTo>
                <a:lnTo>
                  <a:pt x="490727" y="981456"/>
                </a:lnTo>
                <a:lnTo>
                  <a:pt x="6537959" y="981456"/>
                </a:lnTo>
                <a:lnTo>
                  <a:pt x="6537959" y="0"/>
                </a:lnTo>
                <a:close/>
              </a:path>
            </a:pathLst>
          </a:custGeom>
          <a:solidFill>
            <a:srgbClr val="379C73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2718054" y="3685794"/>
            <a:ext cx="5691505" cy="86360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215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Facebook</a:t>
            </a:r>
            <a:r>
              <a:rPr dirty="0" sz="1000" spc="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Messenger</a:t>
            </a:r>
            <a:r>
              <a:rPr dirty="0" sz="1000" spc="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0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instant</a:t>
            </a:r>
            <a:r>
              <a:rPr dirty="0" sz="10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messaging-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funktion,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0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indbygget</a:t>
            </a:r>
            <a:r>
              <a:rPr dirty="0" sz="10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Facebook.</a:t>
            </a:r>
            <a:r>
              <a:rPr dirty="0" sz="10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0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giver Facebook-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brugere</a:t>
            </a:r>
            <a:r>
              <a:rPr dirty="0" sz="10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mulighed</a:t>
            </a:r>
            <a:r>
              <a:rPr dirty="0" sz="10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0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komme</a:t>
            </a:r>
            <a:r>
              <a:rPr dirty="0" sz="10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kontakt</a:t>
            </a:r>
            <a:r>
              <a:rPr dirty="0" sz="10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0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hinanden</a:t>
            </a:r>
            <a:r>
              <a:rPr dirty="0" sz="10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sende</a:t>
            </a:r>
            <a:r>
              <a:rPr dirty="0" sz="10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chatbeskeder,</a:t>
            </a:r>
            <a:r>
              <a:rPr dirty="0" sz="10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fotos,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videoer</a:t>
            </a:r>
            <a:r>
              <a:rPr dirty="0" sz="10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udføre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andre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opgaver.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kunne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bruge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Facebook</a:t>
            </a:r>
            <a:r>
              <a:rPr dirty="0" sz="10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Messenger</a:t>
            </a:r>
            <a:r>
              <a:rPr dirty="0" sz="10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skal</a:t>
            </a:r>
            <a:r>
              <a:rPr dirty="0" sz="10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først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Facebook-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konto.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Hvis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0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allerede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Facebook-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konto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lige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0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oprettet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en,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fortsætte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ved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downloade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Facebook</a:t>
            </a:r>
            <a:r>
              <a:rPr dirty="0" sz="10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Messenger-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applikationen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fra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Google</a:t>
            </a:r>
            <a:r>
              <a:rPr dirty="0" u="sng" sz="10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Play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u="none" sz="1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App</a:t>
            </a:r>
            <a:r>
              <a:rPr dirty="0" u="sng" sz="10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Store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u="none" sz="1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Windows</a:t>
            </a:r>
            <a:r>
              <a:rPr dirty="0" u="sng" sz="1000" spc="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Phone</a:t>
            </a:r>
            <a:r>
              <a:rPr dirty="0" u="none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Store</a:t>
            </a:r>
            <a:r>
              <a:rPr dirty="0" u="sng" sz="10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u="none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ved</a:t>
            </a:r>
            <a:r>
              <a:rPr dirty="0" u="none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u="none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besøge</a:t>
            </a:r>
            <a:r>
              <a:rPr dirty="0" u="none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Messenger.com</a:t>
            </a:r>
            <a:r>
              <a:rPr dirty="0" u="none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6582" y="3687317"/>
            <a:ext cx="1066800" cy="714755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959916" y="4428845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59307" y="3113912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Øjeblikkelige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beskeder</a:t>
            </a:r>
            <a:endParaRPr sz="27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Hvad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videoopkald?/1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4695" y="2363618"/>
            <a:ext cx="2149663" cy="18097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739890" y="4149648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9513" y="1002099"/>
            <a:ext cx="7665084" cy="2955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videoopkald</a:t>
            </a:r>
            <a:r>
              <a:rPr dirty="0" sz="1800" spc="1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telefonopkald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internetforbindelse,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kaldet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VoIP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(Voice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Protocol),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livebillede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ringer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op.</a:t>
            </a:r>
            <a:endParaRPr sz="1800">
              <a:latin typeface="Arial"/>
              <a:cs typeface="Arial"/>
            </a:endParaRPr>
          </a:p>
          <a:p>
            <a:pPr algn="just" marL="12700" marR="2653665">
              <a:lnSpc>
                <a:spcPct val="140000"/>
              </a:lnSpc>
              <a:spcBef>
                <a:spcPts val="18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Videoopkald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foretages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webcam</a:t>
            </a:r>
            <a:r>
              <a:rPr dirty="0" sz="1800" spc="26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elektroniske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hardwareenheder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videokamera,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smartphone,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videosystem.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9513" y="4041140"/>
            <a:ext cx="49422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hovedtelefoner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mikrofon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Hvad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videoopkald?/2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93851" y="896874"/>
            <a:ext cx="4456430" cy="79375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Videoopkald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computer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536575" algn="l"/>
                <a:tab pos="1443355" algn="l"/>
                <a:tab pos="1983105" algn="l"/>
                <a:tab pos="2761615" algn="l"/>
                <a:tab pos="384556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kræves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ekstra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software.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83251" y="1390650"/>
            <a:ext cx="31635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2875" algn="l"/>
                <a:tab pos="1824355" algn="l"/>
                <a:tab pos="247713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tillader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3851" y="1664325"/>
            <a:ext cx="7753984" cy="3099435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videoopkald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internetforbindelse.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Videoopkald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smartphone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kapacitet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det,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smartphones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indbyggede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videoopkald,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varierer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mærke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mærke.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7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Videoopkald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tablet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Tablets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kræver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applikation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foretage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videoopkald.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824865" algn="l"/>
                <a:tab pos="1294130" algn="l"/>
                <a:tab pos="1624965" algn="l"/>
                <a:tab pos="2753995" algn="l"/>
                <a:tab pos="3719195" algn="l"/>
                <a:tab pos="4100195" algn="l"/>
                <a:tab pos="4696460" algn="l"/>
                <a:tab pos="5165725" algn="l"/>
                <a:tab pos="5496560" algn="l"/>
                <a:tab pos="5938520" algn="l"/>
                <a:tab pos="6636384" algn="l"/>
                <a:tab pos="710565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tablets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indbygget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kamera,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sørg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for,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tablet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prøver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foretage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videoopkald.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45">
                <a:solidFill>
                  <a:srgbClr val="379C73"/>
                </a:solidFill>
              </a:rPr>
              <a:t>Apps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til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videoopkald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>
                <a:solidFill>
                  <a:srgbClr val="379C73"/>
                </a:solidFill>
              </a:rPr>
              <a:t>-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Skype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467359" y="1173606"/>
            <a:ext cx="8131809" cy="2714625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Skype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instant</a:t>
            </a:r>
            <a:r>
              <a:rPr dirty="0" sz="1800" spc="1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messaging-</a:t>
            </a:r>
            <a:r>
              <a:rPr dirty="0" sz="18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1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videoopkaldstjeneste,</a:t>
            </a:r>
            <a:r>
              <a:rPr dirty="0" sz="1800" spc="1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800" spc="11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hører</a:t>
            </a:r>
            <a:r>
              <a:rPr dirty="0" sz="18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under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Microsoft.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bygget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både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en-til-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en-</a:t>
            </a:r>
            <a:r>
              <a:rPr dirty="0" sz="1800" spc="1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1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gruppesamtaler</a:t>
            </a:r>
            <a:r>
              <a:rPr dirty="0" sz="1800" spc="1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fungerer,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uanset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hvor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pc.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8255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Skype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holde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møder.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beskeder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lyd-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videoopkald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grupper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100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personer.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2692" y="3739896"/>
            <a:ext cx="1080516" cy="108051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944104" y="4830267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054479" y="4059732"/>
            <a:ext cx="48056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downloader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installerer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Skype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03704" y="1147317"/>
            <a:ext cx="45021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Skype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72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5928" y="4651247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02971" y="4690973"/>
            <a:ext cx="7044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downloades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installeres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Skype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Technoboomers,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15.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april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2017,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https:/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/www.youtube.com/watch?v=lb31wbno</a:t>
            </a:r>
            <a:r>
              <a:rPr dirty="0" sz="900" spc="-165">
                <a:solidFill>
                  <a:srgbClr val="58585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  <a:hlinkClick r:id="rId3"/>
              </a:rPr>
              <a:t>z_c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2" name="object 12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8692" y="1604772"/>
            <a:ext cx="3928872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253744"/>
            <a:ext cx="703770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765" indent="-2540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78765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INFORMATIONS-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DATAKOMPETENCE: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585858"/>
              </a:buClr>
              <a:buFont typeface="Arial"/>
              <a:buAutoNum type="arabicPeriod"/>
            </a:pP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Browsing,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søgning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filtrering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indhold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Evaluering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indhold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indhold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Nøglekomponenter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digital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kompetence</a:t>
            </a:r>
            <a:endParaRPr sz="2700"/>
          </a:p>
        </p:txBody>
      </p:sp>
      <p:sp>
        <p:nvSpPr>
          <p:cNvPr id="5" name="object 5" descr=""/>
          <p:cNvSpPr txBox="1"/>
          <p:nvPr/>
        </p:nvSpPr>
        <p:spPr>
          <a:xfrm>
            <a:off x="559714" y="3778707"/>
            <a:ext cx="764920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udforske</a:t>
            </a:r>
            <a:r>
              <a:rPr dirty="0" sz="1800" spc="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nyttige</a:t>
            </a:r>
            <a:r>
              <a:rPr dirty="0" sz="1800" spc="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aspekter</a:t>
            </a:r>
            <a:r>
              <a:rPr dirty="0" sz="1800" spc="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informations-</a:t>
            </a:r>
            <a:r>
              <a:rPr dirty="0" sz="1800" spc="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datakompetence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plejeassistenter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hjemmehjælpere,</a:t>
            </a:r>
            <a:r>
              <a:rPr dirty="0" sz="18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spc="-3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1,</a:t>
            </a:r>
            <a:r>
              <a:rPr dirty="0" sz="1800" spc="-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5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06400"/>
            <a:ext cx="566166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5">
                <a:solidFill>
                  <a:srgbClr val="379C73"/>
                </a:solidFill>
              </a:rPr>
              <a:t>Apps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til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videoopkald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>
                <a:solidFill>
                  <a:srgbClr val="379C73"/>
                </a:solidFill>
              </a:rPr>
              <a:t>-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Google</a:t>
            </a:r>
            <a:r>
              <a:rPr dirty="0" sz="2700" spc="-160">
                <a:solidFill>
                  <a:srgbClr val="379C73"/>
                </a:solidFill>
              </a:rPr>
              <a:t> </a:t>
            </a:r>
            <a:r>
              <a:rPr dirty="0" sz="2700" spc="-175">
                <a:solidFill>
                  <a:srgbClr val="379C73"/>
                </a:solidFill>
              </a:rPr>
              <a:t>Meet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3235" y="3669791"/>
            <a:ext cx="1281683" cy="107899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3631" y="1006602"/>
            <a:ext cx="7473315" cy="34753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">
              <a:lnSpc>
                <a:spcPct val="1401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Google</a:t>
            </a:r>
            <a:r>
              <a:rPr dirty="0" sz="1800" spc="11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Meet</a:t>
            </a:r>
            <a:r>
              <a:rPr dirty="0" sz="18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Googles</a:t>
            </a:r>
            <a:r>
              <a:rPr dirty="0" sz="1800" spc="1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videokonference-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app,</a:t>
            </a:r>
            <a:r>
              <a:rPr dirty="0" sz="1800" spc="1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tilgængelig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Google-konto.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1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onlinemøde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nemt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sætte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op,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uanset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person,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mødes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patient,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ekspert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kolleger.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have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100 deltagere,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 mødet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60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minutter.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se,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hvordan</a:t>
            </a:r>
            <a:r>
              <a:rPr dirty="0" u="sng" sz="1800" spc="1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du</a:t>
            </a:r>
            <a:r>
              <a:rPr dirty="0" u="sng" sz="1800" spc="10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foretager</a:t>
            </a:r>
            <a:r>
              <a:rPr dirty="0" u="sng" sz="1800" spc="1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video-</a:t>
            </a:r>
            <a:r>
              <a:rPr dirty="0" u="sng" sz="1800" spc="1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eller</a:t>
            </a:r>
            <a:r>
              <a:rPr dirty="0" u="sng" sz="1800" spc="1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taleopkald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870"/>
              </a:spcBef>
            </a:pP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med</a:t>
            </a:r>
            <a:r>
              <a:rPr dirty="0" u="sng" sz="1800" spc="-3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Google</a:t>
            </a:r>
            <a:r>
              <a:rPr dirty="0" u="sng" sz="1800" spc="-5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Meet.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824978" y="4759248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06400"/>
            <a:ext cx="456882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5">
                <a:solidFill>
                  <a:srgbClr val="379C73"/>
                </a:solidFill>
              </a:rPr>
              <a:t>Apps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til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videoopkald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>
                <a:solidFill>
                  <a:srgbClr val="379C73"/>
                </a:solidFill>
              </a:rPr>
              <a:t>-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14">
                <a:solidFill>
                  <a:srgbClr val="379C73"/>
                </a:solidFill>
              </a:rPr>
              <a:t>Zoom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608177" y="906906"/>
            <a:ext cx="7604125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Zoom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videokonferenceplatform,</a:t>
            </a:r>
            <a:r>
              <a:rPr dirty="0" sz="1800" spc="2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mobilapp,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forbindelse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videokonferencemøder,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webinarer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livechat.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downloades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gratis.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tjenester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mulighed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ubegrænsede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møder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100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deltagere,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selvom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tidsgrænsen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gruppemøder 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40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minutter.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hvordan</a:t>
            </a:r>
            <a:r>
              <a:rPr dirty="0" u="sng" sz="1800" spc="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du</a:t>
            </a:r>
            <a:r>
              <a:rPr dirty="0" u="sng" sz="18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bruger</a:t>
            </a:r>
            <a:r>
              <a:rPr dirty="0" u="sng" sz="1800" spc="-4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spc="-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Zoom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671054" y="4700422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8002" y="3652827"/>
            <a:ext cx="710238" cy="738366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78612" y="1022604"/>
            <a:ext cx="7902575" cy="3246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5244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nyhedsbrev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elektronisk</a:t>
            </a:r>
            <a:r>
              <a:rPr dirty="0" sz="1800" spc="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rapport</a:t>
            </a:r>
            <a:r>
              <a:rPr dirty="0" sz="1800" spc="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med</a:t>
            </a:r>
            <a:r>
              <a:rPr dirty="0" sz="1800" spc="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nyheder</a:t>
            </a:r>
            <a:r>
              <a:rPr dirty="0" sz="1800" spc="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virksomheds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organisations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aktiviteter,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sendes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dens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medlemmer,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kunder,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medarbejdere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abonnenter.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Nyhedsbreve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indeholder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generelt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hovedemne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interesse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modtagerne.</a:t>
            </a:r>
            <a:endParaRPr sz="1800">
              <a:latin typeface="Arial"/>
              <a:cs typeface="Arial"/>
            </a:endParaRPr>
          </a:p>
          <a:p>
            <a:pPr algn="just" marL="12700" marR="2431415">
              <a:lnSpc>
                <a:spcPct val="140000"/>
              </a:lnSpc>
              <a:spcBef>
                <a:spcPts val="115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abonnere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nyhedsbrev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nyttigt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sundhedsassistenter,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holde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ajour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nyheder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sundhedsministeriet,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foreninger,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apoteker,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lægegrupper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Nyhedsbrev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5583" y="2261628"/>
            <a:ext cx="2145222" cy="1799151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2891" y="1255013"/>
            <a:ext cx="7860030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800" spc="1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1800" spc="2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abonnere</a:t>
            </a:r>
            <a:r>
              <a:rPr dirty="0" sz="1800" spc="2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800" spc="2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et</a:t>
            </a:r>
            <a:r>
              <a:rPr dirty="0" sz="1800" spc="2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nyhedsbrev</a:t>
            </a:r>
            <a:r>
              <a:rPr dirty="0" sz="1800" spc="1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udfylde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formular,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organisation, 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opdateret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om: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AutoNum type="arabicPeriod"/>
              <a:tabLst>
                <a:tab pos="2667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Udfyld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obligatoriske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felter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navn,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efternavn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e-mailadresse.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2667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kryds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indstillingen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Privatlivspolitik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2667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"Registrer/tilmeld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dig"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2667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Bekræft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abonnement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modtage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315">
                <a:solidFill>
                  <a:srgbClr val="379C73"/>
                </a:solidFill>
              </a:rPr>
              <a:t>Sådan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abonnerer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nyhedsbrev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9595" y="2982467"/>
            <a:ext cx="1816947" cy="1517821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170">
                <a:solidFill>
                  <a:srgbClr val="379C73"/>
                </a:solidFill>
              </a:rPr>
              <a:t>Internetforum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0359" y="2555748"/>
            <a:ext cx="2065020" cy="181203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14578" y="930773"/>
            <a:ext cx="7860030" cy="2912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internetforum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hjemmeside,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online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udveksling</a:t>
            </a:r>
            <a:r>
              <a:rPr dirty="0" sz="1800" spc="2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22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information</a:t>
            </a:r>
            <a:r>
              <a:rPr dirty="0" sz="1800" spc="22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mellem</a:t>
            </a:r>
            <a:r>
              <a:rPr dirty="0" sz="1800" spc="22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mennesker</a:t>
            </a:r>
            <a:r>
              <a:rPr dirty="0" sz="18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bestemt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emne.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spørgsmål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svar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overvåget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holde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indholdet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passende.</a:t>
            </a:r>
            <a:endParaRPr sz="1800">
              <a:latin typeface="Arial"/>
              <a:cs typeface="Arial"/>
            </a:endParaRPr>
          </a:p>
          <a:p>
            <a:pPr algn="just" marL="57785" marR="2139315">
              <a:lnSpc>
                <a:spcPct val="140000"/>
              </a:lnSpc>
              <a:spcBef>
                <a:spcPts val="155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nyttigt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plejere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deltage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onlineforum,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opdatere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fjerne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kolleger,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modtage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lægekonsultationer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praktiske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303389" y="4406595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60298" y="3817721"/>
            <a:ext cx="568071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1480185" algn="l"/>
                <a:tab pos="2097405" algn="l"/>
                <a:tab pos="3768090" algn="l"/>
                <a:tab pos="432117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bureaukratisk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administrativt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papirarbejde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klienten.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VIDEOINDHOLD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678938" y="4067962"/>
            <a:ext cx="31896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online-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fora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48917" y="1209497"/>
            <a:ext cx="5217160" cy="513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medlem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onlineforum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6455" sz="1575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5928" y="4651247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02971" y="4690973"/>
            <a:ext cx="64058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onlinefora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Cyber-Seniors,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5.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oktober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2022,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https:/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/www.youtube.com/watch?v=PsYfFfqV20c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2" name="object 12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1427" y="1589532"/>
            <a:ext cx="3983736" cy="224028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54165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36372" y="2029155"/>
            <a:ext cx="4248150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 marR="43180">
              <a:lnSpc>
                <a:spcPct val="100000"/>
              </a:lnSpc>
              <a:spcBef>
                <a:spcPts val="95"/>
              </a:spcBef>
              <a:tabLst>
                <a:tab pos="2026285" algn="l"/>
              </a:tabLst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Hvad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er </a:t>
            </a:r>
            <a:r>
              <a:rPr dirty="0" sz="5800" spc="-40" b="1">
                <a:solidFill>
                  <a:srgbClr val="3E3E3E"/>
                </a:solidFill>
                <a:latin typeface="Arial"/>
                <a:cs typeface="Arial"/>
              </a:rPr>
              <a:t>data</a:t>
            </a:r>
            <a:r>
              <a:rPr dirty="0" sz="5800" spc="-1580" b="1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dirty="0" baseline="268518" sz="900" spc="-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68518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eling?</a:t>
            </a:r>
            <a:endParaRPr sz="5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7780" marR="508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03</a:t>
            </a:r>
            <a:r>
              <a:rPr dirty="0" spc="-114"/>
              <a:t> </a:t>
            </a:r>
            <a:r>
              <a:rPr dirty="0" spc="-185"/>
              <a:t>Hvordan</a:t>
            </a:r>
            <a:r>
              <a:rPr dirty="0" spc="-60"/>
              <a:t> </a:t>
            </a:r>
            <a:r>
              <a:rPr dirty="0" spc="-204"/>
              <a:t>deler</a:t>
            </a:r>
            <a:r>
              <a:rPr dirty="0" spc="-105"/>
              <a:t> </a:t>
            </a:r>
            <a:r>
              <a:rPr dirty="0" spc="-235"/>
              <a:t>man</a:t>
            </a:r>
            <a:r>
              <a:rPr dirty="0" spc="-80"/>
              <a:t> </a:t>
            </a:r>
            <a:r>
              <a:rPr dirty="0" spc="-245"/>
              <a:t>data,</a:t>
            </a:r>
            <a:r>
              <a:rPr dirty="0" spc="-80"/>
              <a:t> </a:t>
            </a:r>
            <a:r>
              <a:rPr dirty="0" spc="-185"/>
              <a:t>information</a:t>
            </a:r>
            <a:r>
              <a:rPr dirty="0" spc="-60"/>
              <a:t> </a:t>
            </a:r>
            <a:r>
              <a:rPr dirty="0" spc="-254"/>
              <a:t>og</a:t>
            </a:r>
            <a:r>
              <a:rPr dirty="0" spc="-105"/>
              <a:t> </a:t>
            </a:r>
            <a:r>
              <a:rPr dirty="0" spc="-195"/>
              <a:t>digitale </a:t>
            </a:r>
            <a:r>
              <a:rPr dirty="0" spc="-65"/>
              <a:t>indhold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03</a:t>
            </a:r>
            <a:r>
              <a:rPr dirty="0" spc="-114"/>
              <a:t> </a:t>
            </a:r>
            <a:r>
              <a:rPr dirty="0" spc="-185"/>
              <a:t>Hvordan</a:t>
            </a:r>
            <a:r>
              <a:rPr dirty="0" spc="-60"/>
              <a:t> </a:t>
            </a:r>
            <a:r>
              <a:rPr dirty="0" spc="-204"/>
              <a:t>deler</a:t>
            </a:r>
            <a:r>
              <a:rPr dirty="0" spc="-105"/>
              <a:t> </a:t>
            </a:r>
            <a:r>
              <a:rPr dirty="0" spc="-235"/>
              <a:t>man</a:t>
            </a:r>
            <a:r>
              <a:rPr dirty="0" spc="-80"/>
              <a:t> </a:t>
            </a:r>
            <a:r>
              <a:rPr dirty="0" spc="-245"/>
              <a:t>data,</a:t>
            </a:r>
            <a:r>
              <a:rPr dirty="0" spc="-80"/>
              <a:t> </a:t>
            </a:r>
            <a:r>
              <a:rPr dirty="0" spc="-185"/>
              <a:t>information</a:t>
            </a:r>
            <a:r>
              <a:rPr dirty="0" spc="-60"/>
              <a:t> </a:t>
            </a:r>
            <a:r>
              <a:rPr dirty="0" spc="-254"/>
              <a:t>og</a:t>
            </a:r>
            <a:r>
              <a:rPr dirty="0" spc="-105"/>
              <a:t> </a:t>
            </a:r>
            <a:r>
              <a:rPr dirty="0" spc="-195"/>
              <a:t>digitale </a:t>
            </a:r>
            <a:r>
              <a:rPr dirty="0" spc="-65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73735" y="910405"/>
            <a:ext cx="7859395" cy="16503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Datadeling</a:t>
            </a:r>
            <a:r>
              <a:rPr dirty="0" sz="1800" spc="2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bevidste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handling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datasæt,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enten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internt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virksomhed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eksternt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kolleger,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medicinske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eksperter,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  <a:p>
            <a:pPr algn="just" marL="58419">
              <a:lnSpc>
                <a:spcPct val="100000"/>
              </a:lnSpc>
              <a:spcBef>
                <a:spcPts val="15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typer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1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data,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deles,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variere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9455" y="2534529"/>
            <a:ext cx="2056764" cy="795020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  <a:tabLst>
                <a:tab pos="11176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meget,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lægeundersøgelser,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678683" y="2534529"/>
            <a:ext cx="2503170" cy="795020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70"/>
              </a:spcBef>
              <a:tabLst>
                <a:tab pos="120713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billeder,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dokumenter,</a:t>
            </a:r>
            <a:endParaRPr sz="18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865"/>
              </a:spcBef>
              <a:tabLst>
                <a:tab pos="1010285" algn="l"/>
                <a:tab pos="1601470" algn="l"/>
                <a:tab pos="212915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recepter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15160" y="3303974"/>
            <a:ext cx="3265170" cy="79311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60"/>
              </a:spcBef>
              <a:tabLst>
                <a:tab pos="444500" algn="l"/>
                <a:tab pos="1599565" algn="l"/>
                <a:tab pos="2108835" algn="l"/>
                <a:tab pos="279463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65"/>
              </a:spcBef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9455" y="3303974"/>
            <a:ext cx="1065530" cy="1177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afgørende ansvarligt tilsigtede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30755" y="3686876"/>
            <a:ext cx="698500" cy="795020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53340">
              <a:lnSpc>
                <a:spcPct val="100000"/>
              </a:lnSpc>
              <a:spcBef>
                <a:spcPts val="970"/>
              </a:spcBef>
              <a:tabLst>
                <a:tab pos="49530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formål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575051" y="3686876"/>
            <a:ext cx="2113915" cy="795020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970"/>
              </a:spcBef>
              <a:tabLst>
                <a:tab pos="737870" algn="l"/>
                <a:tab pos="1101725" algn="l"/>
                <a:tab pos="153035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sikre,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tjener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730250" algn="l"/>
              </a:tabLst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693921" y="4181652"/>
            <a:ext cx="1485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kompromittere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19455" y="4565700"/>
            <a:ext cx="2207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patientens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interesser.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653276" y="4058818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0364" y="2189988"/>
            <a:ext cx="2065019" cy="1812036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15797" y="882142"/>
            <a:ext cx="8104505" cy="3757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Datadeling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sundhedsvæsenet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800" spc="3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forbedrer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patientpleje,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forskning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sundhedssystemernes generelle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effektivitet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betydeligt.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eksempel: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40000"/>
              </a:lnSpc>
              <a:buClr>
                <a:srgbClr val="000000"/>
              </a:buClr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komplet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overblik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sundhedshistorie,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fører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informerede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beslutninger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omfattende;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241300" algn="l"/>
                <a:tab pos="1542415" algn="l"/>
                <a:tab pos="2349500" algn="l"/>
                <a:tab pos="3562350" algn="l"/>
                <a:tab pos="5383530" algn="l"/>
                <a:tab pos="6113780" algn="l"/>
                <a:tab pos="77216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muliggøre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personlig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sundhedspleje,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behandlinger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skræddersys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karakteristika;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sundhedsdata;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7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reducere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omkostninger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lægekonsultationer.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9376" y="3744440"/>
            <a:ext cx="1348317" cy="11387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6969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400" spc="-204">
                <a:solidFill>
                  <a:srgbClr val="379C73"/>
                </a:solidFill>
              </a:rPr>
              <a:t>Hvad</a:t>
            </a:r>
            <a:r>
              <a:rPr dirty="0" sz="2400" spc="-120">
                <a:solidFill>
                  <a:srgbClr val="379C73"/>
                </a:solidFill>
              </a:rPr>
              <a:t> </a:t>
            </a:r>
            <a:r>
              <a:rPr dirty="0" sz="2400" spc="-155">
                <a:solidFill>
                  <a:srgbClr val="379C73"/>
                </a:solidFill>
              </a:rPr>
              <a:t>er</a:t>
            </a:r>
            <a:r>
              <a:rPr dirty="0" sz="2400" spc="-114">
                <a:solidFill>
                  <a:srgbClr val="379C73"/>
                </a:solidFill>
              </a:rPr>
              <a:t> </a:t>
            </a:r>
            <a:r>
              <a:rPr dirty="0" sz="2400" spc="-204">
                <a:solidFill>
                  <a:srgbClr val="379C73"/>
                </a:solidFill>
              </a:rPr>
              <a:t>fordelene</a:t>
            </a:r>
            <a:r>
              <a:rPr dirty="0" sz="2400" spc="-130">
                <a:solidFill>
                  <a:srgbClr val="379C73"/>
                </a:solidFill>
              </a:rPr>
              <a:t> </a:t>
            </a:r>
            <a:r>
              <a:rPr dirty="0" sz="2400" spc="-254">
                <a:solidFill>
                  <a:srgbClr val="379C73"/>
                </a:solidFill>
              </a:rPr>
              <a:t>ved</a:t>
            </a:r>
            <a:r>
              <a:rPr dirty="0" sz="2400" spc="-125">
                <a:solidFill>
                  <a:srgbClr val="379C73"/>
                </a:solidFill>
              </a:rPr>
              <a:t> </a:t>
            </a:r>
            <a:r>
              <a:rPr dirty="0" sz="2400" spc="-229">
                <a:solidFill>
                  <a:srgbClr val="379C73"/>
                </a:solidFill>
              </a:rPr>
              <a:t>datadeling</a:t>
            </a:r>
            <a:r>
              <a:rPr dirty="0" sz="2400" spc="-114">
                <a:solidFill>
                  <a:srgbClr val="379C73"/>
                </a:solidFill>
              </a:rPr>
              <a:t> </a:t>
            </a:r>
            <a:r>
              <a:rPr dirty="0" sz="2400" spc="-160">
                <a:solidFill>
                  <a:srgbClr val="379C73"/>
                </a:solidFill>
              </a:rPr>
              <a:t>i</a:t>
            </a:r>
            <a:r>
              <a:rPr dirty="0" sz="2400" spc="-120">
                <a:solidFill>
                  <a:srgbClr val="379C73"/>
                </a:solidFill>
              </a:rPr>
              <a:t> </a:t>
            </a:r>
            <a:r>
              <a:rPr dirty="0" sz="2400" spc="-315">
                <a:solidFill>
                  <a:srgbClr val="379C73"/>
                </a:solidFill>
              </a:rPr>
              <a:t>sundhedsvæsenet?</a:t>
            </a:r>
            <a:endParaRPr sz="2400"/>
          </a:p>
        </p:txBody>
      </p:sp>
      <p:sp>
        <p:nvSpPr>
          <p:cNvPr id="6" name="object 6" descr=""/>
          <p:cNvSpPr txBox="1"/>
          <p:nvPr/>
        </p:nvSpPr>
        <p:spPr>
          <a:xfrm>
            <a:off x="7824978" y="4882083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3700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dirty="0" sz="2600" spc="-310">
                <a:solidFill>
                  <a:srgbClr val="379C73"/>
                </a:solidFill>
              </a:rPr>
              <a:t>Sådan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204">
                <a:solidFill>
                  <a:srgbClr val="379C73"/>
                </a:solidFill>
              </a:rPr>
              <a:t>deler</a:t>
            </a:r>
            <a:r>
              <a:rPr dirty="0" sz="2600" spc="-150">
                <a:solidFill>
                  <a:srgbClr val="379C73"/>
                </a:solidFill>
              </a:rPr>
              <a:t> </a:t>
            </a:r>
            <a:r>
              <a:rPr dirty="0" sz="2600" spc="-235">
                <a:solidFill>
                  <a:srgbClr val="379C73"/>
                </a:solidFill>
              </a:rPr>
              <a:t>du</a:t>
            </a:r>
            <a:r>
              <a:rPr dirty="0" sz="2600" spc="-130">
                <a:solidFill>
                  <a:srgbClr val="379C73"/>
                </a:solidFill>
              </a:rPr>
              <a:t> </a:t>
            </a:r>
            <a:r>
              <a:rPr dirty="0" sz="2600" spc="-275">
                <a:solidFill>
                  <a:srgbClr val="379C73"/>
                </a:solidFill>
              </a:rPr>
              <a:t>data</a:t>
            </a:r>
            <a:r>
              <a:rPr dirty="0" sz="2600" spc="-160">
                <a:solidFill>
                  <a:srgbClr val="379C73"/>
                </a:solidFill>
              </a:rPr>
              <a:t> </a:t>
            </a:r>
            <a:r>
              <a:rPr dirty="0" sz="2600" spc="-229">
                <a:solidFill>
                  <a:srgbClr val="379C73"/>
                </a:solidFill>
              </a:rPr>
              <a:t>med</a:t>
            </a:r>
            <a:r>
              <a:rPr dirty="0" sz="2600" spc="-145">
                <a:solidFill>
                  <a:srgbClr val="379C73"/>
                </a:solidFill>
              </a:rPr>
              <a:t> </a:t>
            </a:r>
            <a:r>
              <a:rPr dirty="0" sz="2600" spc="-190">
                <a:solidFill>
                  <a:srgbClr val="379C73"/>
                </a:solidFill>
              </a:rPr>
              <a:t>internetforbindelse</a:t>
            </a:r>
            <a:endParaRPr sz="2600"/>
          </a:p>
        </p:txBody>
      </p:sp>
      <p:sp>
        <p:nvSpPr>
          <p:cNvPr id="4" name="object 4" descr=""/>
          <p:cNvSpPr txBox="1"/>
          <p:nvPr/>
        </p:nvSpPr>
        <p:spPr>
          <a:xfrm>
            <a:off x="3458971" y="1705736"/>
            <a:ext cx="4940935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internetforbindelse,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gemme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 dele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billeder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værktøjer: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86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WeTransfer,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Google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Drev,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Dropbox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04" y="1309116"/>
            <a:ext cx="2901696" cy="276567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085189" y="4157573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191259"/>
            <a:ext cx="7707630" cy="3161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765" indent="-2540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78765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SAMARBEJDE: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585858"/>
              </a:buClr>
              <a:buFont typeface="Arial"/>
              <a:buAutoNum type="arabicPeriod" startAt="2"/>
            </a:pP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Interaktion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Engagement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medborgerskab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Samarbejde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Netikette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korrekte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acceptable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på)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identitet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8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udforske</a:t>
            </a:r>
            <a:r>
              <a:rPr dirty="0" sz="1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nyttige</a:t>
            </a:r>
            <a:r>
              <a:rPr dirty="0" sz="1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aspekter</a:t>
            </a:r>
            <a:r>
              <a:rPr dirty="0" sz="1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samarbejde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plejeassistenter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hjemmehjælpere,</a:t>
            </a:r>
            <a:r>
              <a:rPr dirty="0" sz="18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spc="-5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1,</a:t>
            </a:r>
            <a:r>
              <a:rPr dirty="0" sz="1800" spc="-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4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170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Nøglekomponenter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digital</a:t>
            </a:r>
            <a:r>
              <a:rPr dirty="0" sz="2700" spc="-6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kompetence</a:t>
            </a:r>
            <a:endParaRPr sz="27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4850" y="910209"/>
            <a:ext cx="3909695" cy="117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2161540" algn="l"/>
                <a:tab pos="3255645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WeTransfer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computerfiloverførselsservicefirma,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baseret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Amsterdam,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Holland.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42535" y="910209"/>
            <a:ext cx="3822065" cy="79375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960"/>
              </a:spcBef>
              <a:tabLst>
                <a:tab pos="185610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hollandsk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internetbaseret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65"/>
              </a:spcBef>
              <a:tabLst>
                <a:tab pos="482600" algn="l"/>
                <a:tab pos="1052830" algn="l"/>
                <a:tab pos="2159635" algn="l"/>
                <a:tab pos="2362200" algn="l"/>
                <a:tab pos="3084195" algn="l"/>
                <a:tab pos="359410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blev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grundlagt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2009.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066094" y="3743262"/>
            <a:ext cx="128397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erdefinerede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4850" y="2446528"/>
            <a:ext cx="7859395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WeTransfer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falder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hurtige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lejr,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hvert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filer,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mindre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GB.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opgradere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WeTransfer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Pro,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sender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200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GB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én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gang,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password-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beskytter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delte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filer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indstille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brug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udløbsdatoer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download-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linkene.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664577" y="4819903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2592" y="3602735"/>
            <a:ext cx="2121407" cy="125272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3700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dirty="0" sz="2600" spc="-310">
                <a:solidFill>
                  <a:srgbClr val="379C73"/>
                </a:solidFill>
              </a:rPr>
              <a:t>Sådan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204">
                <a:solidFill>
                  <a:srgbClr val="379C73"/>
                </a:solidFill>
              </a:rPr>
              <a:t>deler</a:t>
            </a:r>
            <a:r>
              <a:rPr dirty="0" sz="2600" spc="-150">
                <a:solidFill>
                  <a:srgbClr val="379C73"/>
                </a:solidFill>
              </a:rPr>
              <a:t> </a:t>
            </a:r>
            <a:r>
              <a:rPr dirty="0" sz="2600" spc="-235">
                <a:solidFill>
                  <a:srgbClr val="379C73"/>
                </a:solidFill>
              </a:rPr>
              <a:t>du</a:t>
            </a:r>
            <a:r>
              <a:rPr dirty="0" sz="2600" spc="-130">
                <a:solidFill>
                  <a:srgbClr val="379C73"/>
                </a:solidFill>
              </a:rPr>
              <a:t> </a:t>
            </a:r>
            <a:r>
              <a:rPr dirty="0" sz="2600" spc="-275">
                <a:solidFill>
                  <a:srgbClr val="379C73"/>
                </a:solidFill>
              </a:rPr>
              <a:t>data</a:t>
            </a:r>
            <a:r>
              <a:rPr dirty="0" sz="2600" spc="-160">
                <a:solidFill>
                  <a:srgbClr val="379C73"/>
                </a:solidFill>
              </a:rPr>
              <a:t> </a:t>
            </a:r>
            <a:r>
              <a:rPr dirty="0" sz="2600" spc="-229">
                <a:solidFill>
                  <a:srgbClr val="379C73"/>
                </a:solidFill>
              </a:rPr>
              <a:t>med</a:t>
            </a:r>
            <a:r>
              <a:rPr dirty="0" sz="2600" spc="-145">
                <a:solidFill>
                  <a:srgbClr val="379C73"/>
                </a:solidFill>
              </a:rPr>
              <a:t> </a:t>
            </a:r>
            <a:r>
              <a:rPr dirty="0" sz="2600" spc="-190">
                <a:solidFill>
                  <a:srgbClr val="379C73"/>
                </a:solidFill>
              </a:rPr>
              <a:t>internetforbindelse</a:t>
            </a:r>
            <a:endParaRPr sz="26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85928" y="4651247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531747" y="4038091"/>
            <a:ext cx="58407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WeTransfers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filoverførselstjeneste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24811" y="1141856"/>
            <a:ext cx="505968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99945" marR="30480" indent="-20624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WeTransfer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2971" y="4690973"/>
            <a:ext cx="5963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WeTransfer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filoverførselsservice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home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Marketing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Expert, 13.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december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2018, https:/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/www.youtube.com/watch?v=gmzMsSCKj4E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2" name="object 12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2764" y="1572767"/>
            <a:ext cx="3854196" cy="2167128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4850" y="923925"/>
            <a:ext cx="7858759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Google</a:t>
            </a:r>
            <a:r>
              <a:rPr dirty="0" sz="1800" spc="3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Drev</a:t>
            </a:r>
            <a:r>
              <a:rPr dirty="0" sz="1800" spc="3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gemme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tilgå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filer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online.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Tjenesten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synkroniserer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gemte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dokumenter,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fotos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meget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tværs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brugerens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pc'er.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Drev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15</a:t>
            </a:r>
            <a:r>
              <a:rPr dirty="0" sz="1800" spc="4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GB</a:t>
            </a:r>
            <a:r>
              <a:rPr dirty="0" sz="1800" spc="4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800" spc="4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plads</a:t>
            </a:r>
            <a:r>
              <a:rPr dirty="0" sz="1800" spc="4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4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tværs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Drev,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Gmail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Googles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apps.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plads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nok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behov,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opgradere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konto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GB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betalt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tjeneste.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24978" y="4859832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5608" y="3420063"/>
            <a:ext cx="1191033" cy="136270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3700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dirty="0" sz="2600" spc="-310">
                <a:solidFill>
                  <a:srgbClr val="379C73"/>
                </a:solidFill>
              </a:rPr>
              <a:t>Sådan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204">
                <a:solidFill>
                  <a:srgbClr val="379C73"/>
                </a:solidFill>
              </a:rPr>
              <a:t>deler</a:t>
            </a:r>
            <a:r>
              <a:rPr dirty="0" sz="2600" spc="-150">
                <a:solidFill>
                  <a:srgbClr val="379C73"/>
                </a:solidFill>
              </a:rPr>
              <a:t> </a:t>
            </a:r>
            <a:r>
              <a:rPr dirty="0" sz="2600" spc="-235">
                <a:solidFill>
                  <a:srgbClr val="379C73"/>
                </a:solidFill>
              </a:rPr>
              <a:t>du</a:t>
            </a:r>
            <a:r>
              <a:rPr dirty="0" sz="2600" spc="-130">
                <a:solidFill>
                  <a:srgbClr val="379C73"/>
                </a:solidFill>
              </a:rPr>
              <a:t> </a:t>
            </a:r>
            <a:r>
              <a:rPr dirty="0" sz="2600" spc="-275">
                <a:solidFill>
                  <a:srgbClr val="379C73"/>
                </a:solidFill>
              </a:rPr>
              <a:t>data</a:t>
            </a:r>
            <a:r>
              <a:rPr dirty="0" sz="2600" spc="-160">
                <a:solidFill>
                  <a:srgbClr val="379C73"/>
                </a:solidFill>
              </a:rPr>
              <a:t> </a:t>
            </a:r>
            <a:r>
              <a:rPr dirty="0" sz="2600" spc="-229">
                <a:solidFill>
                  <a:srgbClr val="379C73"/>
                </a:solidFill>
              </a:rPr>
              <a:t>med</a:t>
            </a:r>
            <a:r>
              <a:rPr dirty="0" sz="2600" spc="-145">
                <a:solidFill>
                  <a:srgbClr val="379C73"/>
                </a:solidFill>
              </a:rPr>
              <a:t> </a:t>
            </a:r>
            <a:r>
              <a:rPr dirty="0" sz="2600" spc="-190">
                <a:solidFill>
                  <a:srgbClr val="379C73"/>
                </a:solidFill>
              </a:rPr>
              <a:t>internetforbindelse</a:t>
            </a:r>
            <a:endParaRPr sz="26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85928" y="4651247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331211" y="4133799"/>
            <a:ext cx="407733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deler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filer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Drev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738248" y="1140333"/>
            <a:ext cx="566801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4745" marR="30480" indent="-23672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Lær,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deler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filer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Drev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2971" y="4690973"/>
            <a:ext cx="70510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deler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filer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Drev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WebPro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Education,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29.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marts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2019,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https:/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/www.youtube.com/watch?v=6yYvvZSz5XI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2" name="object 12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95727" y="1769364"/>
            <a:ext cx="3706367" cy="2084832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4850" y="1268349"/>
            <a:ext cx="8195309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Dropbox</a:t>
            </a:r>
            <a:r>
              <a:rPr dirty="0" sz="1800" spc="2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lagertjeneste,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gemme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filer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sikkert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stort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set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steder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internetforbindelse.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Funktionaliteten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blot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lagring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tilbyder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funktioner,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strømline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filsynkronisering,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deling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samarbejde.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42021" y="4923231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4283" y="3232404"/>
            <a:ext cx="2109216" cy="15605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3700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dirty="0" sz="2600" spc="-310">
                <a:solidFill>
                  <a:srgbClr val="379C73"/>
                </a:solidFill>
              </a:rPr>
              <a:t>Sådan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204">
                <a:solidFill>
                  <a:srgbClr val="379C73"/>
                </a:solidFill>
              </a:rPr>
              <a:t>deler</a:t>
            </a:r>
            <a:r>
              <a:rPr dirty="0" sz="2600" spc="-150">
                <a:solidFill>
                  <a:srgbClr val="379C73"/>
                </a:solidFill>
              </a:rPr>
              <a:t> </a:t>
            </a:r>
            <a:r>
              <a:rPr dirty="0" sz="2600" spc="-235">
                <a:solidFill>
                  <a:srgbClr val="379C73"/>
                </a:solidFill>
              </a:rPr>
              <a:t>du</a:t>
            </a:r>
            <a:r>
              <a:rPr dirty="0" sz="2600" spc="-130">
                <a:solidFill>
                  <a:srgbClr val="379C73"/>
                </a:solidFill>
              </a:rPr>
              <a:t> </a:t>
            </a:r>
            <a:r>
              <a:rPr dirty="0" sz="2600" spc="-275">
                <a:solidFill>
                  <a:srgbClr val="379C73"/>
                </a:solidFill>
              </a:rPr>
              <a:t>data</a:t>
            </a:r>
            <a:r>
              <a:rPr dirty="0" sz="2600" spc="-160">
                <a:solidFill>
                  <a:srgbClr val="379C73"/>
                </a:solidFill>
              </a:rPr>
              <a:t> </a:t>
            </a:r>
            <a:r>
              <a:rPr dirty="0" sz="2600" spc="-229">
                <a:solidFill>
                  <a:srgbClr val="379C73"/>
                </a:solidFill>
              </a:rPr>
              <a:t>med</a:t>
            </a:r>
            <a:r>
              <a:rPr dirty="0" sz="2600" spc="-145">
                <a:solidFill>
                  <a:srgbClr val="379C73"/>
                </a:solidFill>
              </a:rPr>
              <a:t> </a:t>
            </a:r>
            <a:r>
              <a:rPr dirty="0" sz="2600" spc="-190">
                <a:solidFill>
                  <a:srgbClr val="379C73"/>
                </a:solidFill>
              </a:rPr>
              <a:t>internetforbindelse</a:t>
            </a:r>
            <a:endParaRPr sz="260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85928" y="4651247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3098419" y="4200245"/>
            <a:ext cx="294957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Dropbox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101595" y="1217752"/>
            <a:ext cx="47047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Dropbox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2971" y="4690973"/>
            <a:ext cx="63690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Dropbox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Insider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Tech,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12.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februar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2021,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https:/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  <a:hlinkClick r:id="rId3"/>
              </a:rPr>
              <a:t>/www.youtube.com/watch?v=Bp_BHX4ZbOI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2" name="object 12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9023" y="1714500"/>
            <a:ext cx="3790187" cy="2132076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98652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105"/>
              </a:spcBef>
            </a:pPr>
            <a:r>
              <a:rPr dirty="0" sz="2600" spc="-310">
                <a:solidFill>
                  <a:srgbClr val="379C73"/>
                </a:solidFill>
              </a:rPr>
              <a:t>Sådan</a:t>
            </a:r>
            <a:r>
              <a:rPr dirty="0" sz="2600" spc="-150">
                <a:solidFill>
                  <a:srgbClr val="379C73"/>
                </a:solidFill>
              </a:rPr>
              <a:t> </a:t>
            </a:r>
            <a:r>
              <a:rPr dirty="0" sz="2600" spc="-204">
                <a:solidFill>
                  <a:srgbClr val="379C73"/>
                </a:solidFill>
              </a:rPr>
              <a:t>deler</a:t>
            </a:r>
            <a:r>
              <a:rPr dirty="0" sz="2600" spc="-150">
                <a:solidFill>
                  <a:srgbClr val="379C73"/>
                </a:solidFill>
              </a:rPr>
              <a:t> </a:t>
            </a:r>
            <a:r>
              <a:rPr dirty="0" sz="2600" spc="-235">
                <a:solidFill>
                  <a:srgbClr val="379C73"/>
                </a:solidFill>
              </a:rPr>
              <a:t>du</a:t>
            </a:r>
            <a:r>
              <a:rPr dirty="0" sz="2600" spc="-130">
                <a:solidFill>
                  <a:srgbClr val="379C73"/>
                </a:solidFill>
              </a:rPr>
              <a:t> </a:t>
            </a:r>
            <a:r>
              <a:rPr dirty="0" sz="2600" spc="-275">
                <a:solidFill>
                  <a:srgbClr val="379C73"/>
                </a:solidFill>
              </a:rPr>
              <a:t>data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250">
                <a:solidFill>
                  <a:srgbClr val="379C73"/>
                </a:solidFill>
              </a:rPr>
              <a:t>uden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195">
                <a:solidFill>
                  <a:srgbClr val="379C73"/>
                </a:solidFill>
              </a:rPr>
              <a:t>internetforbindelse</a:t>
            </a:r>
            <a:endParaRPr sz="2600"/>
          </a:p>
        </p:txBody>
      </p:sp>
      <p:sp>
        <p:nvSpPr>
          <p:cNvPr id="4" name="object 4" descr=""/>
          <p:cNvSpPr txBox="1"/>
          <p:nvPr/>
        </p:nvSpPr>
        <p:spPr>
          <a:xfrm>
            <a:off x="3451605" y="2070804"/>
            <a:ext cx="4942840" cy="1177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internetforbindelse,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dokumenter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billeder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via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Bluetooth-teknologien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04" y="1309116"/>
            <a:ext cx="2901696" cy="276567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085189" y="4157573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37412" y="951864"/>
            <a:ext cx="7860030" cy="3483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Bluetooth</a:t>
            </a:r>
            <a:r>
              <a:rPr dirty="0" sz="1800" spc="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trådløs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radioteknologi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mange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hinanden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sammen.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blev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oprindeligt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opfundet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prisbilligt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trådløst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alternativ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tastaturer,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hovedtelefoner,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højttalere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andet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periferiudstyr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ledning.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slags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Bluetooth,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mobiltelefoner,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stereoanlæg,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sundhedsmonitorer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sikkerhedstrackere.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Næsten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trådløse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Bluetooth-teknologi.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tabLst>
                <a:tab pos="744347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lære,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hvordan</a:t>
            </a:r>
            <a:r>
              <a:rPr dirty="0" u="sng" sz="1800" spc="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du</a:t>
            </a:r>
            <a:r>
              <a:rPr dirty="0" u="sng" sz="18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bruger</a:t>
            </a:r>
            <a:r>
              <a:rPr dirty="0" u="sng" sz="1800" spc="-4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og</a:t>
            </a:r>
            <a:r>
              <a:rPr dirty="0" u="sng" sz="18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tilslutter</a:t>
            </a:r>
            <a:r>
              <a:rPr dirty="0" u="sng" sz="18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Bluetooth-</a:t>
            </a:r>
            <a:r>
              <a:rPr dirty="0" u="sng" sz="1800" spc="-5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e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20964" y="4169677"/>
            <a:ext cx="76200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  <a:hlinkClick r:id="rId3"/>
              </a:rPr>
              <a:t>nheder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944104" y="4912867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7119" y="3287267"/>
            <a:ext cx="1613916" cy="161543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3700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dirty="0" sz="2600" spc="-310">
                <a:solidFill>
                  <a:srgbClr val="379C73"/>
                </a:solidFill>
              </a:rPr>
              <a:t>Sådan</a:t>
            </a:r>
            <a:r>
              <a:rPr dirty="0" sz="2600" spc="-150">
                <a:solidFill>
                  <a:srgbClr val="379C73"/>
                </a:solidFill>
              </a:rPr>
              <a:t> </a:t>
            </a:r>
            <a:r>
              <a:rPr dirty="0" sz="2600" spc="-204">
                <a:solidFill>
                  <a:srgbClr val="379C73"/>
                </a:solidFill>
              </a:rPr>
              <a:t>deler</a:t>
            </a:r>
            <a:r>
              <a:rPr dirty="0" sz="2600" spc="-150">
                <a:solidFill>
                  <a:srgbClr val="379C73"/>
                </a:solidFill>
              </a:rPr>
              <a:t> </a:t>
            </a:r>
            <a:r>
              <a:rPr dirty="0" sz="2600" spc="-235">
                <a:solidFill>
                  <a:srgbClr val="379C73"/>
                </a:solidFill>
              </a:rPr>
              <a:t>du</a:t>
            </a:r>
            <a:r>
              <a:rPr dirty="0" sz="2600" spc="-130">
                <a:solidFill>
                  <a:srgbClr val="379C73"/>
                </a:solidFill>
              </a:rPr>
              <a:t> </a:t>
            </a:r>
            <a:r>
              <a:rPr dirty="0" sz="2600" spc="-275">
                <a:solidFill>
                  <a:srgbClr val="379C73"/>
                </a:solidFill>
              </a:rPr>
              <a:t>data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250">
                <a:solidFill>
                  <a:srgbClr val="379C73"/>
                </a:solidFill>
              </a:rPr>
              <a:t>uden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195">
                <a:solidFill>
                  <a:srgbClr val="379C73"/>
                </a:solidFill>
              </a:rPr>
              <a:t>internetforbindelse</a:t>
            </a:r>
            <a:endParaRPr sz="260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286125"/>
            </a:xfrm>
            <a:custGeom>
              <a:avLst/>
              <a:gdLst/>
              <a:ahLst/>
              <a:cxnLst/>
              <a:rect l="l" t="t" r="r" b="b"/>
              <a:pathLst>
                <a:path w="9144000" h="3286125">
                  <a:moveTo>
                    <a:pt x="0" y="3285744"/>
                  </a:moveTo>
                  <a:lnTo>
                    <a:pt x="9144000" y="32857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28574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285744"/>
              <a:ext cx="9144000" cy="1858010"/>
            </a:xfrm>
            <a:custGeom>
              <a:avLst/>
              <a:gdLst/>
              <a:ahLst/>
              <a:cxnLst/>
              <a:rect l="l" t="t" r="r" b="b"/>
              <a:pathLst>
                <a:path w="9144000" h="1858010">
                  <a:moveTo>
                    <a:pt x="9144000" y="0"/>
                  </a:moveTo>
                  <a:lnTo>
                    <a:pt x="0" y="0"/>
                  </a:lnTo>
                  <a:lnTo>
                    <a:pt x="0" y="1857754"/>
                  </a:lnTo>
                  <a:lnTo>
                    <a:pt x="9144000" y="18577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840460"/>
            <a:ext cx="8061325" cy="1818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opnået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vigtige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færdigheder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forstå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kommunikation,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dens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fordele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forskellige</a:t>
            </a:r>
            <a:r>
              <a:rPr dirty="0" sz="1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kanaler,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omfatter.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udforsket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betydningen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mail,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instant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messaging-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videoopkald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interpersonelle</a:t>
            </a:r>
            <a:r>
              <a:rPr dirty="0" sz="1400" spc="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interaktioner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samt</a:t>
            </a:r>
            <a:r>
              <a:rPr dirty="0" sz="140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effektiviteten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nyhedsbreve</a:t>
            </a:r>
            <a:r>
              <a:rPr dirty="0" sz="140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internetfora</a:t>
            </a:r>
            <a:r>
              <a:rPr dirty="0" sz="14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til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bredere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kommunikationsformål;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 du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lært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praktiske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færdigheder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dele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digitalt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indhold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ved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hjælp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platforme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WeTransfer,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Google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Drive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Dropbox,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hvilket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sikrer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problemfrit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samarbejde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tværs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flere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enheder.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Derudover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fået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omfattende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forståelse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Bluetooth-teknologien.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468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4933950" cy="1763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700" b="1">
                <a:solidFill>
                  <a:srgbClr val="3E3E3E"/>
                </a:solidFill>
                <a:latin typeface="Arial"/>
                <a:cs typeface="Arial"/>
              </a:rPr>
              <a:t>Tid</a:t>
            </a:r>
            <a:r>
              <a:rPr dirty="0" sz="5700" spc="-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7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7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7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2024-11-21T12:59:59Z</dcterms:created>
  <dcterms:modified xsi:type="dcterms:W3CDTF">2024-11-21T12:59:59Z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2024-11-21T00:00:00Z</vt:filetime>
  </property>
  <property fmtid="{D5CDD505-2E9C-101B-9397-08002B2CF9AE}" pid="3" name="Producer">
    <vt:lpwstr>3-Heights(TM) PDF Security Shell 4.8.25.2 (http://www.pdf-tools.com)</vt:lpwstr>
  </property>
</Properties>
</file>