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9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Lst>
  <p:sldSz cx="9144000" cy="5143500" type="screen16x9"/>
  <p:notesSz cx="6858000" cy="9144000"/>
  <p:embeddedFontLst>
    <p:embeddedFont>
      <p:font typeface="Calibri" panose="020F0502020204030204" pitchFamily="34" charset="0"/>
      <p:regular r:id="rId193"/>
      <p:bold r:id="rId194"/>
      <p:italic r:id="rId195"/>
      <p:boldItalic r:id="rId196"/>
    </p:embeddedFont>
    <p:embeddedFont>
      <p:font typeface="Gill Sans" panose="020B0604020202020204" charset="0"/>
      <p:regular r:id="rId197"/>
      <p:bold r:id="rId1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font" Target="fonts/font4.fntdata"/><Relationship Id="rId200"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notesMaster" Target="notesMasters/notesMaster1.xml"/><Relationship Id="rId197" Type="http://schemas.openxmlformats.org/officeDocument/2006/relationships/font" Target="fonts/font5.fntdata"/><Relationship Id="rId201"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font" Target="fonts/font6.fntdata"/><Relationship Id="rId172" Type="http://schemas.openxmlformats.org/officeDocument/2006/relationships/slide" Target="slides/slide170.xml"/><Relationship Id="rId193" Type="http://schemas.openxmlformats.org/officeDocument/2006/relationships/font" Target="fonts/font1.fntdata"/><Relationship Id="rId202"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font" Target="fonts/font2.fntdata"/><Relationship Id="rId199"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font" Target="fonts/font3.fntdata"/><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support.microsoft.com/en-us/office/create-a-document-28508ada-9a3c-4333-a17b-cb29723eb64c"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3" Type="http://schemas.openxmlformats.org/officeDocument/2006/relationships/hyperlink" Target="https://youtu.be/O0IDxfQviys?si=Hbvgp2v3pDqW58zS" TargetMode="External"/><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877bb55f5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g2c877bb55f5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877bb55f5_2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2c877bb55f5_2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c87bc004f5_1_5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1" name="Google Shape;651;g2c87bc004f5_1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88161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b206f2ddd_1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g2cb206f2ddd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32102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b206f2ddd_1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g2cb206f2ddd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2738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b206f2ddd_1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g2cb206f2ddd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80235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b206f2ddd_1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2cb206f2ddd_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62664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cb206f2ddd_1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2cb206f2ddd_1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60118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cb206f2ddd_1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2cb206f2ddd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355413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cb206f2ddd_1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2cb206f2ddd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23894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b206f2ddd_1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g2cb206f2ddd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96667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cb206f2ddd_1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2cb206f2ddd_1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352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c877bb55f5_2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2c877bb55f5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cb206f2ddd_1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cb206f2ddd_1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33133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cb206f2ddd_1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2cb206f2dd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47686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b206f2ddd_1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2cb206f2ddd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66667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b206f2ddd_1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g2cb206f2ddd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44993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cb206f2ddd_1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1" name="Google Shape;321;g2cb206f2ddd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12510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cb206f2ddd_1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g2cb206f2ddd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76969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b206f2ddd_1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g2cb206f2ddd_1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38363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cb206f2ddd_1_2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g2cb206f2ddd_1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9850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cb206f2ddd_1_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de" u="sng">
                <a:solidFill>
                  <a:schemeClr val="hlink"/>
                </a:solidFill>
                <a:hlinkClick r:id="rId3"/>
              </a:rPr>
              <a:t>Create a document - Microsoft Support</a:t>
            </a:r>
            <a:r>
              <a:rPr lang="de"/>
              <a:t> </a:t>
            </a:r>
            <a:endParaRPr sz="1100" b="0" i="1" u="none" strike="noStrike" cap="none">
              <a:solidFill>
                <a:srgbClr val="595959"/>
              </a:solidFill>
              <a:latin typeface="Arial"/>
              <a:ea typeface="Arial"/>
              <a:cs typeface="Arial"/>
              <a:sym typeface="Arial"/>
            </a:endParaRPr>
          </a:p>
        </p:txBody>
      </p:sp>
      <p:sp>
        <p:nvSpPr>
          <p:cNvPr id="375" name="Google Shape;375;g2cb206f2ddd_1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253784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cb206f2ddd_1_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g2cb206f2ddd_1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715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877bb55f5_2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2c877bb55f5_2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cb206f2ddd_1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https://support.microsoft.com/en-us/office/add-and-edit-text-ed1e3147-a846-41ca-8087-49e324cb50bd</a:t>
            </a:r>
            <a:endParaRPr/>
          </a:p>
        </p:txBody>
      </p:sp>
      <p:sp>
        <p:nvSpPr>
          <p:cNvPr id="404" name="Google Shape;404;g2cb206f2ddd_1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06901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cb206f2ddd_1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0" name="Google Shape;420;g2cb206f2ddd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72496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b206f2ddd_1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g2cb206f2ddd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24437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b206f2ddd_1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g2cb206f2ddd_1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30994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cb206f2ddd_1_3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g2cb206f2ddd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66671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b206f2ddd_1_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https://support.microsoft.com/en-au/office/change-document-layout-d8eae84b-756b-4e7d-8b3d-7fbcb41e50cc</a:t>
            </a:r>
            <a:endParaRPr/>
          </a:p>
        </p:txBody>
      </p:sp>
      <p:sp>
        <p:nvSpPr>
          <p:cNvPr id="474" name="Google Shape;474;g2cb206f2ddd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56572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cb206f2ddd_1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0" name="Google Shape;490;g2cb206f2ddd_1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561415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cb206f2ddd_1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9" name="Google Shape;499;g2cb206f2ddd_1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7221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cb206f2ddd_1_4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g2cb206f2ddd_1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904703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cb206f2ddd_1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2" name="Google Shape;522;g2cb206f2ddd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391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c877bb55f5_2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2c877bb55f5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cb206f2ddd_1_4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https://www.youtube.com/live/Dru5Yw-_ec8?si=VmIqyxoogFx3WKwO</a:t>
            </a:r>
            <a:endParaRPr/>
          </a:p>
        </p:txBody>
      </p:sp>
      <p:sp>
        <p:nvSpPr>
          <p:cNvPr id="539" name="Google Shape;539;g2cb206f2ddd_1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962986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cb206f2ddd_1_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5" name="Google Shape;555;g2cb206f2ddd_1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801808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cb206f2ddd_1_4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7" name="Google Shape;567;g2cb206f2ddd_1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75927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cb206f2ddd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2" name="Google Shape;582;g2cb206f2ddd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052201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cb206f2ddd_1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1" name="Google Shape;591;g2cb206f2ddd_1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958112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cb206f2ddd_1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9" name="Google Shape;599;g2cb206f2ddd_1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727213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cb206f2ddd_1_5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8" name="Google Shape;608;g2cb206f2ddd_1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780808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cb206f2ddd_1_5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1" name="Google Shape;621;g2cb206f2ddd_1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93933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cb206f2ddd_1_5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g2cb206f2ddd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4874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cb206f2ddd_1_5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https://support.microsoft.com/en-us/office/insert-or-delete-rows-and-columns-6f40e6e4-85af-45e0-b39d-65dd504a3246#ID0EBBH=Windows</a:t>
            </a:r>
            <a:endParaRPr/>
          </a:p>
        </p:txBody>
      </p:sp>
      <p:sp>
        <p:nvSpPr>
          <p:cNvPr id="642" name="Google Shape;642;g2cb206f2ddd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1225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877bb55f5_2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2c877bb55f5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cb206f2ddd_1_5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8" name="Google Shape;658;g2cb206f2ddd_1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836295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cb206f2ddd_1_5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g2cb206f2ddd_1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841578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cb206f2ddd_1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https://support.microsoft.com/en-us/office/video-sort-data-in-a-range-or-table-ffb9fcb0-b9cb-48bf-a15c-8bec9fd3a472</a:t>
            </a:r>
            <a:endParaRPr/>
          </a:p>
        </p:txBody>
      </p:sp>
      <p:sp>
        <p:nvSpPr>
          <p:cNvPr id="684" name="Google Shape;684;g2cb206f2ddd_1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94865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cb206f2ddd_1_6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0" name="Google Shape;700;g2cb206f2ddd_1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317999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cb206f2ddd_1_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https://support.microsoft.com/en-us/office/create-and-format-tables-e81aa349-b006-4f8a-9806-5af9df0ac664</a:t>
            </a:r>
            <a:endParaRPr/>
          </a:p>
        </p:txBody>
      </p:sp>
      <p:sp>
        <p:nvSpPr>
          <p:cNvPr id="711" name="Google Shape;711;g2cb206f2ddd_1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030776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cb206f2ddd_1_6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6" name="Google Shape;726;g2cb206f2ddd_1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8459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cb206f2ddd_1_6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https://support.microsoft.com/en-us/office/video-print-worksheets-and-workbooks-a86daa14-f63a-41d2-8043-1f3c0fa57076</a:t>
            </a:r>
            <a:endParaRPr/>
          </a:p>
        </p:txBody>
      </p:sp>
      <p:sp>
        <p:nvSpPr>
          <p:cNvPr id="738" name="Google Shape;738;g2cb206f2ddd_1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85127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cb206f2ddd_1_6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4" name="Google Shape;754;g2cb206f2ddd_1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978107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cb206f2ddd_1_6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5" name="Google Shape;765;g2cb206f2ddd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300895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cb206f2ddd_1_6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6" name="Google Shape;776;g2cb206f2ddd_1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035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c877bb55f5_2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2c877bb55f5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cb206f2ddd_1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7" name="Google Shape;787;g2cb206f2ddd_1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75210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cb206f2ddd_1_6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7" name="Google Shape;797;g2cb206f2ddd_1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957793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cb206f2ddd_1_7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9" name="Google Shape;809;g2cb206f2ddd_1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832371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2cb206f2ddd_1_7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6" name="Google Shape;826;g2cb206f2ddd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166745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cb206f2ddd_1_7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6" name="Google Shape;846;g2cb206f2ddd_1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71393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b2b859666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g2cb2b859666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14889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b2b859666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2cb2b859666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002686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cb2b859666_2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g2cb2b859666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6130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cb2b859666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cb2b859666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90813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b2b859666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g2cb2b859666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997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877bb55f5_2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2c877bb55f5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b2b859666_2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2cb2b859666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792597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b2b859666_2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2cb2b859666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636766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cb2b859666_2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2cb2b859666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942584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cb2b859666_2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g2cb2b859666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414935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cb2b859666_2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g2cb2b859666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252403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b2b859666_2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g2cb2b859666_2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995828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b2b859666_2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g2cb2b859666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953701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b2b859666_2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g2cb2b859666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796989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b2b859666_2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g2cb2b859666_2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254080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cb2b859666_2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https://www.youtube.com/watch?v=U_GNkhEUJAA</a:t>
            </a:r>
            <a:endParaRPr/>
          </a:p>
        </p:txBody>
      </p:sp>
      <p:sp>
        <p:nvSpPr>
          <p:cNvPr id="337" name="Google Shape;337;g2cb2b859666_2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5385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c877bb55f5_2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g2c877bb55f5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cb2b859666_2_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g2cb2b859666_2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009731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cb2b859666_2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g2cb2b859666_2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867711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b2b859666_2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2" name="Google Shape;372;g2cb2b859666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561147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cb2b859666_2_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g2cb2b859666_2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145720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cb2b859666_2_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2cb2b859666_2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41123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cb2b859666_2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g2cb2b859666_2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993361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cb2b859666_2_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sz="1100" i="1" u="sng">
                <a:solidFill>
                  <a:schemeClr val="hlink"/>
                </a:solidFill>
                <a:hlinkClick r:id="rId3"/>
              </a:rPr>
              <a:t>https://youtu.be/O0IDxfQviys?si=Hbvgp2v3pDqW58zS</a:t>
            </a:r>
            <a:endParaRPr/>
          </a:p>
        </p:txBody>
      </p:sp>
      <p:sp>
        <p:nvSpPr>
          <p:cNvPr id="403" name="Google Shape;403;g2cb2b859666_2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137641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cb2b859666_2_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https://www.youtube.com/watch?v=Cm4TJvdmoS4 </a:t>
            </a:r>
            <a:endParaRPr/>
          </a:p>
        </p:txBody>
      </p:sp>
      <p:sp>
        <p:nvSpPr>
          <p:cNvPr id="419" name="Google Shape;419;g2cb2b859666_2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484993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b2b859666_2_3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g2cb2b859666_2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330190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cb2b859666_2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g2cb2b859666_2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150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c877bb55f5_2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295" name="Google Shape;295;g2c877bb55f5_2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cb2b859666_2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g2cb2b859666_2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622510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b2b859666_2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4" name="Google Shape;464;g2cb2b859666_2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186068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b2b859666_2_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g2cb2b859666_2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150348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b2b859666_2_4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g2cb2b859666_2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77796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cb2b859666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g2cb2b859666_2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801999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cb2b859666_2_4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g2cb2b859666_2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341460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cb2b859666_2_4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5" name="Google Shape;515;g2cb2b859666_2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13237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cb2b859666_2_4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2cb2b859666_2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476724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cb2b859666_2_4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5" name="Google Shape;545;g2cb2b859666_2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292855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cb2b859666_2_5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5" name="Google Shape;565;g2cb2b859666_2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6949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c877bb55f5_2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306" name="Google Shape;306;g2c877bb55f5_2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c877bb55f5_2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g2c877bb55f5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c877bb55f5_2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g2c877bb55f5_2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c877bb55f5_2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g2c877bb55f5_2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c877bb55f5_2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g2c877bb55f5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c877bb55f5_2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g2c877bb55f5_2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877bb55f5_2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g2c877bb55f5_2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c877bb55f5_2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g2c877bb55f5_2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c877bb55f5_2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g2c877bb55f5_2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c877bb55f5_2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g2c877bb55f5_2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c877bb55f5_2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g2c877bb55f5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c877bb55f5_2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g2c877bb55f5_2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877bb55f5_2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g2c877bb55f5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c877bb55f5_2_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g2c877bb55f5_2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c877bb55f5_2_3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https://youtu.be/GDKIxBr6yhI</a:t>
            </a:r>
            <a:endParaRPr/>
          </a:p>
        </p:txBody>
      </p:sp>
      <p:sp>
        <p:nvSpPr>
          <p:cNvPr id="450" name="Google Shape;450;g2c877bb55f5_2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877bb55f5_2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https://youtu.be/bEQ8u3LViDU</a:t>
            </a:r>
            <a:endParaRPr/>
          </a:p>
        </p:txBody>
      </p:sp>
      <p:sp>
        <p:nvSpPr>
          <p:cNvPr id="464" name="Google Shape;464;g2c877bb55f5_2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c877bb55f5_2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https://youtu.be/J-UUJH_3eGg</a:t>
            </a:r>
            <a:endParaRPr/>
          </a:p>
        </p:txBody>
      </p:sp>
      <p:sp>
        <p:nvSpPr>
          <p:cNvPr id="478" name="Google Shape;478;g2c877bb55f5_2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c877bb55f5_2_4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2c877bb55f5_2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c877bb55f5_2_4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g2c877bb55f5_2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c877bb55f5_2_4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2c877bb55f5_2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c877bb55f5_2_4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https://edu.gcfglobal.org/en/basic-computer-skills/installing-software-on-your-windows-pc/1/</a:t>
            </a:r>
            <a:endParaRPr/>
          </a:p>
          <a:p>
            <a:pPr marL="0" lvl="0" indent="0" algn="l" rtl="0">
              <a:lnSpc>
                <a:spcPct val="100000"/>
              </a:lnSpc>
              <a:spcBef>
                <a:spcPts val="0"/>
              </a:spcBef>
              <a:spcAft>
                <a:spcPts val="0"/>
              </a:spcAft>
              <a:buSzPts val="1100"/>
              <a:buNone/>
            </a:pPr>
            <a:endParaRPr/>
          </a:p>
        </p:txBody>
      </p:sp>
      <p:sp>
        <p:nvSpPr>
          <p:cNvPr id="532" name="Google Shape;532;g2c877bb55f5_2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c877bb55f5_2_4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https://edu.gcfglobal.org/en/basic-computer-skills/installing-software-on-your-windows-pc/1/</a:t>
            </a:r>
            <a:endParaRPr/>
          </a:p>
          <a:p>
            <a:pPr marL="0" lvl="0" indent="0" algn="l" rtl="0">
              <a:lnSpc>
                <a:spcPct val="100000"/>
              </a:lnSpc>
              <a:spcBef>
                <a:spcPts val="0"/>
              </a:spcBef>
              <a:spcAft>
                <a:spcPts val="0"/>
              </a:spcAft>
              <a:buSzPts val="1100"/>
              <a:buNone/>
            </a:pPr>
            <a:endParaRPr/>
          </a:p>
        </p:txBody>
      </p:sp>
      <p:sp>
        <p:nvSpPr>
          <p:cNvPr id="547" name="Google Shape;547;g2c877bb55f5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c877bb55f5_2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https://edu.gcfglobal.org/en/basic-computer-skills/installing-software-on-your-windows-pc/1/</a:t>
            </a:r>
            <a:endParaRPr/>
          </a:p>
          <a:p>
            <a:pPr marL="0" lvl="0" indent="0" algn="l" rtl="0">
              <a:lnSpc>
                <a:spcPct val="100000"/>
              </a:lnSpc>
              <a:spcBef>
                <a:spcPts val="0"/>
              </a:spcBef>
              <a:spcAft>
                <a:spcPts val="0"/>
              </a:spcAft>
              <a:buSzPts val="1100"/>
              <a:buNone/>
            </a:pPr>
            <a:endParaRPr/>
          </a:p>
        </p:txBody>
      </p:sp>
      <p:sp>
        <p:nvSpPr>
          <p:cNvPr id="561" name="Google Shape;561;g2c877bb55f5_2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877bb55f5_2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2c877bb55f5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c877bb55f5_2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https://edu.gcfglobal.org/en/basic-computer-skills/installing-software-on-your-windows-pc/1/</a:t>
            </a:r>
            <a:endParaRPr/>
          </a:p>
          <a:p>
            <a:pPr marL="0" lvl="0" indent="0" algn="l" rtl="0">
              <a:lnSpc>
                <a:spcPct val="100000"/>
              </a:lnSpc>
              <a:spcBef>
                <a:spcPts val="0"/>
              </a:spcBef>
              <a:spcAft>
                <a:spcPts val="0"/>
              </a:spcAft>
              <a:buSzPts val="1100"/>
              <a:buNone/>
            </a:pPr>
            <a:endParaRPr/>
          </a:p>
        </p:txBody>
      </p:sp>
      <p:sp>
        <p:nvSpPr>
          <p:cNvPr id="573" name="Google Shape;573;g2c877bb55f5_2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c877bb55f5_2_5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https://edu.gcfglobal.org/en/basic-computer-skills/installing-software-on-your-windows-pc/1/</a:t>
            </a:r>
            <a:endParaRPr/>
          </a:p>
          <a:p>
            <a:pPr marL="0" lvl="0" indent="0" algn="l" rtl="0">
              <a:lnSpc>
                <a:spcPct val="100000"/>
              </a:lnSpc>
              <a:spcBef>
                <a:spcPts val="0"/>
              </a:spcBef>
              <a:spcAft>
                <a:spcPts val="0"/>
              </a:spcAft>
              <a:buSzPts val="1100"/>
              <a:buNone/>
            </a:pPr>
            <a:endParaRPr/>
          </a:p>
        </p:txBody>
      </p:sp>
      <p:sp>
        <p:nvSpPr>
          <p:cNvPr id="588" name="Google Shape;588;g2c877bb55f5_2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c877bb55f5_2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2" name="Google Shape;602;g2c877bb55f5_2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c877bb55f5_2_5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3" name="Google Shape;613;g2c877bb55f5_2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c877bb55f5_2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https://youtu.be/93-3zmVvCGU</a:t>
            </a:r>
            <a:endParaRPr/>
          </a:p>
        </p:txBody>
      </p:sp>
      <p:sp>
        <p:nvSpPr>
          <p:cNvPr id="625" name="Google Shape;625;g2c877bb55f5_2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c877bb55f5_2_5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9" name="Google Shape;639;g2c877bb55f5_2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c877bb55f5_2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g2c877bb55f5_2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c877bb55f5_2_6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g2c877bb55f5_2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c877bb55f5_2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g2c877bb55f5_2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c877bb55f5_2_6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https://youtu.be/FxirRVJWUTs?si=Rn3--WtelHAT8EDZ</a:t>
            </a:r>
            <a:endParaRPr/>
          </a:p>
        </p:txBody>
      </p:sp>
      <p:sp>
        <p:nvSpPr>
          <p:cNvPr id="692" name="Google Shape;692;g2c877bb55f5_2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877bb55f5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2c877bb55f5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c877bb55f5_2_6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6" name="Google Shape;706;g2c877bb55f5_2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c877bb55f5_2_6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8" name="Google Shape;718;g2c877bb55f5_2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c877bb55f5_2_6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1" name="Google Shape;731;g2c877bb55f5_2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c877bb55f5_2_7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4" name="Google Shape;744;g2c877bb55f5_2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c877bb55f5_2_7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6" name="Google Shape;756;g2c877bb55f5_2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c877bb55f5_2_7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6" name="Google Shape;766;g2c877bb55f5_2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c877bb55f5_2_7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g2c877bb55f5_2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c877bb55f5_2_7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7" name="Google Shape;787;g2c877bb55f5_2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c877bb55f5_2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9" name="Google Shape;799;g2c877bb55f5_2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3010291fc4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6" name="Google Shape;816;g3010291fc4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877bb55f5_2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2c877bb55f5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c877bb55f5_2_7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5" name="Google Shape;835;g2c877bb55f5_2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87bc004f5_1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g2c87bc004f5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18545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87bc004f5_1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2c87bc004f5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1989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87bc004f5_1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g2c87bc004f5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03827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c87bc004f5_1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2c87bc004f5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8632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c87bc004f5_1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g2c87bc004f5_1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2978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c87bc004f5_1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g2c87bc004f5_1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52281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87bc004f5_1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2c87bc004f5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5021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87bc004f5_1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g2c87bc004f5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811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c87bc004f5_1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g2c87bc004f5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30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877bb55f5_2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g2c877bb55f5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87bc004f5_1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g2c87bc004f5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39067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c87bc004f5_1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2c87bc004f5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4637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87bc004f5_1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2c87bc004f5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1895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c87bc004f5_1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g2c87bc004f5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41287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c87bc004f5_1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sz="1100" i="1">
                <a:solidFill>
                  <a:srgbClr val="595959"/>
                </a:solidFill>
              </a:rPr>
              <a:t>https://www.youtube.com/watch?v=lb31wbnoz_c</a:t>
            </a:r>
            <a:endParaRPr sz="1100" b="0" i="1"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332" name="Google Shape;332;g2c87bc004f5_1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41216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87bc004f5_1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g2c87bc004f5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66340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87bc004f5_1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g2c87bc004f5_1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65397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c87bc004f5_1_3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g2c87bc004f5_1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87972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87bc004f5_1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1" name="Google Shape;381;g2c87bc004f5_1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1420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c87bc004f5_1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g2c87bc004f5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48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877bb55f5_2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2c877bb55f5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87bc004f5_1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sz="1100" i="1">
                <a:solidFill>
                  <a:srgbClr val="595959"/>
                </a:solidFill>
              </a:rPr>
              <a:t>https://www.youtube.com/watch?v=PsYfFfqV20c</a:t>
            </a:r>
            <a:endParaRPr/>
          </a:p>
        </p:txBody>
      </p:sp>
      <p:sp>
        <p:nvSpPr>
          <p:cNvPr id="405" name="Google Shape;405;g2c87bc004f5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340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c87bc004f5_1_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0" name="Google Shape;420;g2c87bc004f5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89501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c87bc004f5_1_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2" name="Google Shape;432;g2c87bc004f5_1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18615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c87bc004f5_1_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g2c87bc004f5_1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64562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c87bc004f5_1_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g2c87bc004f5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21068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c87bc004f5_1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g2c87bc004f5_1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79230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c87bc004f5_1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sz="1100" i="1">
                <a:solidFill>
                  <a:srgbClr val="595959"/>
                </a:solidFill>
              </a:rPr>
              <a:t>https://www.youtube.com/watch?v=gmzMsSCKj4E</a:t>
            </a:r>
            <a:endParaRPr/>
          </a:p>
          <a:p>
            <a:pPr marL="0" lvl="0" indent="0" algn="l" rtl="0">
              <a:lnSpc>
                <a:spcPct val="100000"/>
              </a:lnSpc>
              <a:spcBef>
                <a:spcPts val="0"/>
              </a:spcBef>
              <a:spcAft>
                <a:spcPts val="0"/>
              </a:spcAft>
              <a:buSzPts val="1100"/>
              <a:buNone/>
            </a:pPr>
            <a:endParaRPr/>
          </a:p>
        </p:txBody>
      </p:sp>
      <p:sp>
        <p:nvSpPr>
          <p:cNvPr id="478" name="Google Shape;478;g2c87bc004f5_1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36588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c87bc004f5_1_4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3" name="Google Shape;493;g2c87bc004f5_1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52877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c87bc004f5_1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sz="1100" i="1">
                <a:solidFill>
                  <a:srgbClr val="595959"/>
                </a:solidFill>
              </a:rPr>
              <a:t>https://www.youtube.com/watch?v=6yYvvZSz5XI</a:t>
            </a:r>
            <a:endParaRPr sz="1100" b="0" i="1" u="none" strike="noStrike" cap="none">
              <a:solidFill>
                <a:srgbClr val="595959"/>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505" name="Google Shape;505;g2c87bc004f5_1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86569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c87bc004f5_1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2c87bc004f5_1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495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c877bb55f5_2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2c877bb55f5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c87bc004f5_1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 sz="1100" i="1">
                <a:solidFill>
                  <a:srgbClr val="595959"/>
                </a:solidFill>
              </a:rPr>
              <a:t>https://www.youtube.com/watch?v=Bp_BHX4ZbOI</a:t>
            </a:r>
            <a:endParaRPr sz="1100" b="0" i="1" u="none" strike="noStrike" cap="none">
              <a:solidFill>
                <a:srgbClr val="595959"/>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532" name="Google Shape;532;g2c87bc004f5_1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52253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c87bc004f5_1_4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g2c87bc004f5_1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22552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c87bc004f5_1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9" name="Google Shape;559;g2c87bc004f5_1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15905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c87bc004f5_1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1" name="Google Shape;571;g2c87bc004f5_1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30766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c87bc004f5_1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2" name="Google Shape;582;g2c87bc004f5_1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33234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c87bc004f5_1_5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3" name="Google Shape;593;g2c87bc004f5_1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3094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c87bc004f5_1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g2c87bc004f5_1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18461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c87bc004f5_1_5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5" name="Google Shape;615;g2c87bc004f5_1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82473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c87bc004f5_1_5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3" name="Google Shape;623;g2c87bc004f5_1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52131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c87bc004f5_1_5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g2c87bc004f5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339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69" name="Google Shape;69;p16"/>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70" name="Google Shape;70;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2" name="Google Shape;72;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5" name="Google Shape;75;p17"/>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76" name="Google Shape;76;p17"/>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77" name="Google Shape;77;p17"/>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78" name="Google Shape;78;p17"/>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79" name="Google Shape;79;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1" name="Google Shape;81;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5" name="Google Shape;85;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6" name="Google Shape;86;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9" name="Google Shape;89;p19"/>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90" name="Google Shape;90;p19"/>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a:spLocks noGrp="1"/>
          </p:cNvSpPr>
          <p:nvPr>
            <p:ph type="pic" idx="2"/>
          </p:nvPr>
        </p:nvSpPr>
        <p:spPr>
          <a:xfrm>
            <a:off x="896144" y="306388"/>
            <a:ext cx="2743200" cy="2057400"/>
          </a:xfrm>
          <a:prstGeom prst="rect">
            <a:avLst/>
          </a:prstGeom>
          <a:noFill/>
          <a:ln>
            <a:noFill/>
          </a:ln>
        </p:spPr>
      </p:sp>
      <p:sp>
        <p:nvSpPr>
          <p:cNvPr id="97" name="Google Shape;97;p20"/>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98" name="Google Shape;98;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9" name="Google Shape;99;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0" name="Google Shape;100;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3" name="Google Shape;103;p21"/>
          <p:cNvSpPr txBox="1">
            <a:spLocks noGrp="1"/>
          </p:cNvSpPr>
          <p:nvPr>
            <p:ph type="body" idx="1"/>
          </p:nvPr>
        </p:nvSpPr>
        <p:spPr>
          <a:xfrm rot="5400000">
            <a:off x="1154510" y="-125809"/>
            <a:ext cx="2262981"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04" name="Google Shape;104;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6" name="Google Shape;106;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rot="5400000">
            <a:off x="2366169" y="1085851"/>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9" name="Google Shape;109;p22"/>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hyperlink" Target="https://faq.whatsapp.com/807139050546238/?helpref=hc_fnav&amp;cms_platform=android%E2%80%8B" TargetMode="External"/><Relationship Id="rId13" Type="http://schemas.openxmlformats.org/officeDocument/2006/relationships/hyperlink" Target="https://atlan.com/benefits-of-data-sharing/%E2%80%8B" TargetMode="External"/><Relationship Id="rId18" Type="http://schemas.openxmlformats.org/officeDocument/2006/relationships/hyperlink" Target="https://telegram.org/faq#q-what-is-telegram-what-do-i-do-here" TargetMode="External"/><Relationship Id="rId26" Type="http://schemas.openxmlformats.org/officeDocument/2006/relationships/hyperlink" Target="https://www.wikihow.com/Use-a-Bluetooth-Device" TargetMode="External"/><Relationship Id="rId3" Type="http://schemas.openxmlformats.org/officeDocument/2006/relationships/image" Target="../media/image2.png"/><Relationship Id="rId21" Type="http://schemas.openxmlformats.org/officeDocument/2006/relationships/hyperlink" Target="https://www.computerhope.com/jargon/v/video-call.htm" TargetMode="External"/><Relationship Id="rId7" Type="http://schemas.openxmlformats.org/officeDocument/2006/relationships/hyperlink" Target="https://it.wikipedia.org/wiki/WhatsApp" TargetMode="External"/><Relationship Id="rId12" Type="http://schemas.openxmlformats.org/officeDocument/2006/relationships/hyperlink" Target="https://atlan.com/benefits-of-data-sharing/#what-is-data-sharing%E2%80%8B" TargetMode="External"/><Relationship Id="rId17" Type="http://schemas.openxmlformats.org/officeDocument/2006/relationships/hyperlink" Target="https://www.znetlive.com/blog/what-is-dropbox-how-does-it-work/%E2%80%8B" TargetMode="External"/><Relationship Id="rId25" Type="http://schemas.openxmlformats.org/officeDocument/2006/relationships/hyperlink" Target="https://edu.gcfglobal.org/en/mobile-device-tips/what-is-bluetooth/1/" TargetMode="External"/><Relationship Id="rId2" Type="http://schemas.openxmlformats.org/officeDocument/2006/relationships/notesSlide" Target="../notesSlides/notesSlide100.xml"/><Relationship Id="rId16" Type="http://schemas.openxmlformats.org/officeDocument/2006/relationships/hyperlink" Target="https://www.techtarget.com/searchmobilecomputing/definition/Google-Drive" TargetMode="External"/><Relationship Id="rId20" Type="http://schemas.openxmlformats.org/officeDocument/2006/relationships/hyperlink" Target="http://messenger.com/%E2%80%8B" TargetMode="External"/><Relationship Id="rId1" Type="http://schemas.openxmlformats.org/officeDocument/2006/relationships/slideLayout" Target="../slideLayouts/slideLayout12.xml"/><Relationship Id="rId6" Type="http://schemas.openxmlformats.org/officeDocument/2006/relationships/hyperlink" Target="https://www.britannica.com/topic/instant-messaging" TargetMode="External"/><Relationship Id="rId11" Type="http://schemas.openxmlformats.org/officeDocument/2006/relationships/hyperlink" Target="https://www.pcmag.com/encyclopedia/term/internet-forum%E2%80%8B" TargetMode="External"/><Relationship Id="rId24" Type="http://schemas.openxmlformats.org/officeDocument/2006/relationships/hyperlink" Target="https://support.zoom.com/hc/en/article?id=zm_kb&amp;sysparm_article=KB0059590" TargetMode="External"/><Relationship Id="rId5" Type="http://schemas.openxmlformats.org/officeDocument/2006/relationships/hyperlink" Target="https://support.google.com/mail/answer/56256?hl=en&amp;ref_topic=7065107&amp;sjid=16374137821709521462-EU" TargetMode="External"/><Relationship Id="rId15" Type="http://schemas.openxmlformats.org/officeDocument/2006/relationships/hyperlink" Target="https://www.popsci.com/share-huge-files-online/%E2%80%8B" TargetMode="External"/><Relationship Id="rId23" Type="http://schemas.openxmlformats.org/officeDocument/2006/relationships/hyperlink" Target="https://support.google.com/phoneapp/answer/12387460?hl=en&amp;co=GENIE.Platform%3DAndroid%E2%80%8B" TargetMode="External"/><Relationship Id="rId10" Type="http://schemas.openxmlformats.org/officeDocument/2006/relationships/hyperlink" Target="https://en.wikipedia.org/wiki/Newsletter" TargetMode="External"/><Relationship Id="rId19" Type="http://schemas.openxmlformats.org/officeDocument/2006/relationships/hyperlink" Target="https://www.messenger.com/help/345021679200618/?helpref=hc_fnav" TargetMode="External"/><Relationship Id="rId4" Type="http://schemas.openxmlformats.org/officeDocument/2006/relationships/hyperlink" Target="https://www.airalo.com/blog/digital-communication-what-it-is-and-where-its-headed" TargetMode="External"/><Relationship Id="rId9" Type="http://schemas.openxmlformats.org/officeDocument/2006/relationships/hyperlink" Target="https://support.zoom.com/hc/en/article?id=zm_kb&amp;sysparm_article=KB0059590#h_01FS896ZWMFKY14JBB4RQVDZ19%E2%80%8B" TargetMode="External"/><Relationship Id="rId14" Type="http://schemas.openxmlformats.org/officeDocument/2006/relationships/hyperlink" Target="https://en.wikipedia.org/wiki/WeTransfer" TargetMode="External"/><Relationship Id="rId22" Type="http://schemas.openxmlformats.org/officeDocument/2006/relationships/hyperlink" Target="https://www.sherweb.com/blog/g-suite/google-meet/"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7.xml"/><Relationship Id="rId1" Type="http://schemas.openxmlformats.org/officeDocument/2006/relationships/slideLayout" Target="../slideLayouts/slideLayout12.xml"/><Relationship Id="rId5" Type="http://schemas.openxmlformats.org/officeDocument/2006/relationships/image" Target="../media/image76.png"/><Relationship Id="rId4" Type="http://schemas.openxmlformats.org/officeDocument/2006/relationships/image" Target="../media/image75.jpg"/></Relationships>
</file>

<file path=ppt/slides/_rels/slide10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8" Type="http://schemas.openxmlformats.org/officeDocument/2006/relationships/hyperlink" Target="https://www.microsoft.com/en-us/microsoft-365/word" TargetMode="External"/><Relationship Id="rId3" Type="http://schemas.openxmlformats.org/officeDocument/2006/relationships/image" Target="../media/image74.png"/><Relationship Id="rId7" Type="http://schemas.openxmlformats.org/officeDocument/2006/relationships/hyperlink" Target="https://www.microsoft.com/en-us/microsoft-365/excel" TargetMode="External"/><Relationship Id="rId2" Type="http://schemas.openxmlformats.org/officeDocument/2006/relationships/notesSlide" Target="../notesSlides/notesSlide109.xml"/><Relationship Id="rId1" Type="http://schemas.openxmlformats.org/officeDocument/2006/relationships/slideLayout" Target="../slideLayouts/slideLayout12.xml"/><Relationship Id="rId6" Type="http://schemas.openxmlformats.org/officeDocument/2006/relationships/image" Target="../media/image79.jpg"/><Relationship Id="rId5" Type="http://schemas.openxmlformats.org/officeDocument/2006/relationships/image" Target="../media/image78.png"/><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78.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81.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82.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83.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84.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5.jpg"/><Relationship Id="rId2" Type="http://schemas.openxmlformats.org/officeDocument/2006/relationships/notesSlide" Target="../notesSlides/notesSlide118.xml"/><Relationship Id="rId1" Type="http://schemas.openxmlformats.org/officeDocument/2006/relationships/slideLayout" Target="../slideLayouts/slideLayout12.xml"/><Relationship Id="rId6" Type="http://schemas.openxmlformats.org/officeDocument/2006/relationships/hyperlink" Target="http://www.youtube.com/watch?v=TTAkyQfuIk8" TargetMode="External"/><Relationship Id="rId5" Type="http://schemas.openxmlformats.org/officeDocument/2006/relationships/hyperlink" Target="https://support.microsoft.com/en-us/office/create-a-document-28508ada-9a3c-4333-a17b-cb29723eb64c" TargetMode="External"/><Relationship Id="rId4" Type="http://schemas.openxmlformats.org/officeDocument/2006/relationships/image" Target="../media/image78.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7.jpg"/><Relationship Id="rId2" Type="http://schemas.openxmlformats.org/officeDocument/2006/relationships/notesSlide" Target="../notesSlides/notesSlide120.xml"/><Relationship Id="rId1" Type="http://schemas.openxmlformats.org/officeDocument/2006/relationships/slideLayout" Target="../slideLayouts/slideLayout12.xml"/><Relationship Id="rId6" Type="http://schemas.openxmlformats.org/officeDocument/2006/relationships/hyperlink" Target="http://www.youtube.com/watch?v=5_HdVz_lWjI" TargetMode="External"/><Relationship Id="rId5" Type="http://schemas.openxmlformats.org/officeDocument/2006/relationships/hyperlink" Target="https://support.microsoft.com/en-us/office/add-and-edit-text-ed1e3147-a846-41ca-8087-49e324cb50bd" TargetMode="External"/><Relationship Id="rId4" Type="http://schemas.openxmlformats.org/officeDocument/2006/relationships/image" Target="../media/image78.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86.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86.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86.png"/><Relationship Id="rId4" Type="http://schemas.openxmlformats.org/officeDocument/2006/relationships/image" Target="../media/image88.png"/></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86.png"/><Relationship Id="rId4" Type="http://schemas.openxmlformats.org/officeDocument/2006/relationships/image" Target="../media/image89.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90.png"/><Relationship Id="rId4" Type="http://schemas.openxmlformats.org/officeDocument/2006/relationships/hyperlink" Target="https://support.microsoft.com/en-au/office/change-document-layout-d8eae84b-756b-4e7d-8b3d-7fbcb41e50cc"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86.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1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4.jpg"/><Relationship Id="rId2" Type="http://schemas.openxmlformats.org/officeDocument/2006/relationships/notesSlide" Target="../notesSlides/notesSlide130.xml"/><Relationship Id="rId1" Type="http://schemas.openxmlformats.org/officeDocument/2006/relationships/slideLayout" Target="../slideLayouts/slideLayout12.xml"/><Relationship Id="rId6" Type="http://schemas.openxmlformats.org/officeDocument/2006/relationships/hyperlink" Target="http://www.youtube.com/watch?v=Dru5Yw-_ec8" TargetMode="External"/><Relationship Id="rId5" Type="http://schemas.openxmlformats.org/officeDocument/2006/relationships/hyperlink" Target="https://www.youtube.com/live/Dru5Yw-_ec8?si=VmIqyxoogFx3WKwO" TargetMode="External"/><Relationship Id="rId4" Type="http://schemas.openxmlformats.org/officeDocument/2006/relationships/image" Target="../media/image78.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95.png"/></Relationships>
</file>

<file path=ppt/slides/_rels/slide1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3.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96.jpg"/></Relationships>
</file>

<file path=ppt/slides/_rels/slide1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4.xml"/><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1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5.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97.jpg"/></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6.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86.png"/></Relationships>
</file>

<file path=ppt/slides/_rels/slide1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7.xml"/><Relationship Id="rId1" Type="http://schemas.openxmlformats.org/officeDocument/2006/relationships/slideLayout" Target="../slideLayouts/slideLayout12.xml"/><Relationship Id="rId6" Type="http://schemas.openxmlformats.org/officeDocument/2006/relationships/hyperlink" Target="https://support.microsoft.com/en-us/office/create-a-simple-formula-in-excel-11a5f0e5-38a3-4115-85bc-f4a465f64a8a" TargetMode="External"/><Relationship Id="rId5" Type="http://schemas.openxmlformats.org/officeDocument/2006/relationships/image" Target="../media/image98.png"/><Relationship Id="rId4" Type="http://schemas.openxmlformats.org/officeDocument/2006/relationships/image" Target="../media/image77.png"/></Relationships>
</file>

<file path=ppt/slides/_rels/slide1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8.xml"/><Relationship Id="rId1" Type="http://schemas.openxmlformats.org/officeDocument/2006/relationships/slideLayout" Target="../slideLayouts/slideLayout12.xml"/><Relationship Id="rId6" Type="http://schemas.openxmlformats.org/officeDocument/2006/relationships/hyperlink" Target="https://answers.microsoft.com/lang/msoffice/forum/msoffice_excel" TargetMode="External"/><Relationship Id="rId5" Type="http://schemas.openxmlformats.org/officeDocument/2006/relationships/hyperlink" Target="https://techcommunity.microsoft.com/t5/Excel/ct-p/Excel_Cat" TargetMode="External"/><Relationship Id="rId4" Type="http://schemas.openxmlformats.org/officeDocument/2006/relationships/image" Target="../media/image77.png"/></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9.jpg"/><Relationship Id="rId2" Type="http://schemas.openxmlformats.org/officeDocument/2006/relationships/notesSlide" Target="../notesSlides/notesSlide139.xml"/><Relationship Id="rId1" Type="http://schemas.openxmlformats.org/officeDocument/2006/relationships/slideLayout" Target="../slideLayouts/slideLayout12.xml"/><Relationship Id="rId6" Type="http://schemas.openxmlformats.org/officeDocument/2006/relationships/hyperlink" Target="http://www.youtube.com/watch?v=JvSoAAkcWyY" TargetMode="External"/><Relationship Id="rId5" Type="http://schemas.openxmlformats.org/officeDocument/2006/relationships/hyperlink" Target="https://support.microsoft.com/en-us/office/insert-or-delete-rows-and-columns-6f40e6e4-85af-45e0-b39d-65dd504a3246#ID0EBBH=Windows" TargetMode="External"/><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12.xml"/><Relationship Id="rId5" Type="http://schemas.openxmlformats.org/officeDocument/2006/relationships/image" Target="../media/image100.png"/><Relationship Id="rId4" Type="http://schemas.openxmlformats.org/officeDocument/2006/relationships/image" Target="../media/image77.png"/></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86.png"/></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hyperlink" Target="https://support.microsoft.com/en-us/office/video-sort-data-in-a-range-or-table-ffb9fcb0-b9cb-48bf-a15c-8bec9fd3a472"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12.xml"/><Relationship Id="rId6" Type="http://schemas.openxmlformats.org/officeDocument/2006/relationships/image" Target="../media/image101.jpg"/><Relationship Id="rId5" Type="http://schemas.openxmlformats.org/officeDocument/2006/relationships/hyperlink" Target="http://www.youtube.com/watch?v=JMbMn7gy82I" TargetMode="External"/><Relationship Id="rId4" Type="http://schemas.openxmlformats.org/officeDocument/2006/relationships/image" Target="../media/image77.png"/></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12.xml"/><Relationship Id="rId5" Type="http://schemas.openxmlformats.org/officeDocument/2006/relationships/image" Target="../media/image102.png"/><Relationship Id="rId4" Type="http://schemas.openxmlformats.org/officeDocument/2006/relationships/image" Target="../media/image77.png"/></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6.xml"/><Relationship Id="rId1" Type="http://schemas.openxmlformats.org/officeDocument/2006/relationships/slideLayout" Target="../slideLayouts/slideLayout12.xml"/><Relationship Id="rId5" Type="http://schemas.openxmlformats.org/officeDocument/2006/relationships/hyperlink" Target="https://support.microsoft.com/en-us/office/video-print-worksheets-and-workbooks-a86daa14-f63a-41d2-8043-1f3c0fa57076" TargetMode="External"/><Relationship Id="rId4" Type="http://schemas.openxmlformats.org/officeDocument/2006/relationships/image" Target="../media/image77.png"/></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upport.microsoft.com/en-us/office/video-print-headings-gridlines-formulas-and-more-1e0adb41-cc93-4299-b862-c53ba6d31b54" TargetMode="External"/><Relationship Id="rId2" Type="http://schemas.openxmlformats.org/officeDocument/2006/relationships/notesSlide" Target="../notesSlides/notesSlide147.xml"/><Relationship Id="rId1" Type="http://schemas.openxmlformats.org/officeDocument/2006/relationships/slideLayout" Target="../slideLayouts/slideLayout12.xml"/><Relationship Id="rId6" Type="http://schemas.openxmlformats.org/officeDocument/2006/relationships/hyperlink" Target="https://support.microsoft.com/en-us/office/video-print-a-worksheet-on-a-specific-number-of-pages-bc7d8a8b-48a1-485c-a091-23fb9f300a57" TargetMode="External"/><Relationship Id="rId5" Type="http://schemas.openxmlformats.org/officeDocument/2006/relationships/hyperlink" Target="https://support.microsoft.com/en-us/office/video-more-print-options-4c22fa89-d8b2-45a5-993f-461a66c046c4" TargetMode="External"/><Relationship Id="rId4" Type="http://schemas.openxmlformats.org/officeDocument/2006/relationships/image" Target="../media/image77.png"/></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1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153.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54.xml.rels><?xml version="1.0" encoding="UTF-8" standalone="yes"?>
<Relationships xmlns="http://schemas.openxmlformats.org/package/2006/relationships"><Relationship Id="rId8" Type="http://schemas.openxmlformats.org/officeDocument/2006/relationships/hyperlink" Target="https://support.microsoft.com/en-us/office/add-and-edit-text-ed1e3147-a846-41ca-8087-49e324cb50bd" TargetMode="External"/><Relationship Id="rId13" Type="http://schemas.openxmlformats.org/officeDocument/2006/relationships/hyperlink" Target="https://support.microsoft.com/en-us/office/print-a-document-in-word-591022c4-53e3-4242-95b5-58ca393ba0ee#:~:text=Select%20File%20%3E%20Print.,and%20select%20the%20Print%20button" TargetMode="External"/><Relationship Id="rId18" Type="http://schemas.openxmlformats.org/officeDocument/2006/relationships/hyperlink" Target="https://support.microsoft.com/en-us/office/video-more-print-options-4c22fa89-d8b2-45a5-993f-461a66c046c4" TargetMode="External"/><Relationship Id="rId3" Type="http://schemas.openxmlformats.org/officeDocument/2006/relationships/hyperlink" Target="https://www.linkedin.com/pulse/should-healthcare-professionals-create-content-john-cordray/" TargetMode="External"/><Relationship Id="rId21" Type="http://schemas.openxmlformats.org/officeDocument/2006/relationships/image" Target="../media/image2.png"/><Relationship Id="rId7" Type="http://schemas.openxmlformats.org/officeDocument/2006/relationships/hyperlink" Target="https://support.microsoft.com/en-us/office/create-a-document-28508ada-9a3c-4333-a17b-cb29723eb64c" TargetMode="External"/><Relationship Id="rId12" Type="http://schemas.openxmlformats.org/officeDocument/2006/relationships/hyperlink" Target="https://support.microsoft.com/en-us/office/video-save-a-word-document-fb0f9081-7c62-4fbf-954d-81b9707c0678" TargetMode="External"/><Relationship Id="rId17" Type="http://schemas.openxmlformats.org/officeDocument/2006/relationships/hyperlink" Target="https://support.microsoft.com/en-au/office/video-sort-data-in-a-range-or-table-ffb9fcb0-b9cb-48bf-a15c-8bec9fd3a472" TargetMode="External"/><Relationship Id="rId2" Type="http://schemas.openxmlformats.org/officeDocument/2006/relationships/notesSlide" Target="../notesSlides/notesSlide154.xml"/><Relationship Id="rId16" Type="http://schemas.openxmlformats.org/officeDocument/2006/relationships/hyperlink" Target="https://support.microsoft.com/en-us/office/video-print-worksheets-and-workbooks-a86daa14-f63a-41d2-8043-1f3c0fa57076" TargetMode="External"/><Relationship Id="rId20" Type="http://schemas.openxmlformats.org/officeDocument/2006/relationships/hyperlink" Target="https://support.microsoft.com/en-us/office/video-print-headings-gridlines-formulas-and-more-1e0adb41-cc93-4299-b862-c53ba6d31b54" TargetMode="External"/><Relationship Id="rId1" Type="http://schemas.openxmlformats.org/officeDocument/2006/relationships/slideLayout" Target="../slideLayouts/slideLayout12.xml"/><Relationship Id="rId6" Type="http://schemas.openxmlformats.org/officeDocument/2006/relationships/hyperlink" Target="https://support.microsoft.com/en-us/office/enter-data-manually-in-worksheet-cells-c798181d-d75a-41b1-92ad-6c0800f80038#:~:text=On%20the%20worksheet%2C%20click%20a,break%20by%20pressing%20ALT%2BENTER" TargetMode="External"/><Relationship Id="rId11" Type="http://schemas.openxmlformats.org/officeDocument/2006/relationships/hyperlink" Target="https://www.youtube.com/watch?v=Dru5Yw-_ec8" TargetMode="External"/><Relationship Id="rId5" Type="http://schemas.openxmlformats.org/officeDocument/2006/relationships/hyperlink" Target="https://www.microsoft.com/it-it/microsoft-365/excel?market=it" TargetMode="External"/><Relationship Id="rId15" Type="http://schemas.openxmlformats.org/officeDocument/2006/relationships/hyperlink" Target="https://support.microsoft.com/en-us/office/create-a-named-range-from-selected-cells-in-a-worksheet-fd8905ed-1130-4cca-9bb0-ad02b7e594fd" TargetMode="External"/><Relationship Id="rId10" Type="http://schemas.openxmlformats.org/officeDocument/2006/relationships/hyperlink" Target="https://support.microsoft.com/en-us/office/insert-tables-and-pictures-9e2be863-fcb8-4f20-af24-905121643da8" TargetMode="External"/><Relationship Id="rId19" Type="http://schemas.openxmlformats.org/officeDocument/2006/relationships/hyperlink" Target="https://support.microsoft.com/en-us/office/video-print-a-worksheet-on-a-specific-number-of-pages-bc7d8a8b-48a1-485c-a091-23fb9f300a57" TargetMode="External"/><Relationship Id="rId4" Type="http://schemas.openxmlformats.org/officeDocument/2006/relationships/hyperlink" Target="https://www.microsoft.com/it-it/microsoft-365/word?market=it" TargetMode="External"/><Relationship Id="rId9" Type="http://schemas.openxmlformats.org/officeDocument/2006/relationships/hyperlink" Target="https://support.microsoft.com/en-au/office/change-document-layout-d8eae84b-756b-4e7d-8b3d-7fbcb41e50cc" TargetMode="External"/><Relationship Id="rId14" Type="http://schemas.openxmlformats.org/officeDocument/2006/relationships/hyperlink" Target="https://support.microsoft.com/en-au/office/create-a-simple-formula-3d90ac89-8ad8-4674-8d8b-4017c86d1a11" TargetMode="External"/></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1.xml"/><Relationship Id="rId1" Type="http://schemas.openxmlformats.org/officeDocument/2006/relationships/slideLayout" Target="../slideLayouts/slideLayout12.xml"/><Relationship Id="rId4" Type="http://schemas.openxmlformats.org/officeDocument/2006/relationships/image" Target="../media/image53.jpg"/></Relationships>
</file>

<file path=ppt/slides/_rels/slide1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4.xml"/><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7.xml"/><Relationship Id="rId1" Type="http://schemas.openxmlformats.org/officeDocument/2006/relationships/slideLayout" Target="../slideLayouts/slideLayout12.xml"/><Relationship Id="rId4" Type="http://schemas.openxmlformats.org/officeDocument/2006/relationships/image" Target="../media/image104.jpg"/></Relationships>
</file>

<file path=ppt/slides/_rels/slide1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8.xml"/><Relationship Id="rId1" Type="http://schemas.openxmlformats.org/officeDocument/2006/relationships/slideLayout" Target="../slideLayouts/slideLayout12.xml"/><Relationship Id="rId4" Type="http://schemas.openxmlformats.org/officeDocument/2006/relationships/image" Target="../media/image53.jpg"/></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12.xml"/><Relationship Id="rId6" Type="http://schemas.openxmlformats.org/officeDocument/2006/relationships/image" Target="../media/image105.jpg"/><Relationship Id="rId5" Type="http://schemas.openxmlformats.org/officeDocument/2006/relationships/hyperlink" Target="http://www.youtube.com/watch?v=U_GNkhEUJAA" TargetMode="External"/><Relationship Id="rId4" Type="http://schemas.openxmlformats.org/officeDocument/2006/relationships/hyperlink" Target="https://www.youtube.com/watch?v=U_GNkhEUJA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0.xml"/><Relationship Id="rId1" Type="http://schemas.openxmlformats.org/officeDocument/2006/relationships/slideLayout" Target="../slideLayouts/slideLayout12.xml"/><Relationship Id="rId4" Type="http://schemas.openxmlformats.org/officeDocument/2006/relationships/image" Target="../media/image106.jpg"/></Relationships>
</file>

<file path=ppt/slides/_rels/slide171.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171.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1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4.xml"/><Relationship Id="rId1" Type="http://schemas.openxmlformats.org/officeDocument/2006/relationships/slideLayout" Target="../slideLayouts/slideLayout12.xml"/><Relationship Id="rId4" Type="http://schemas.openxmlformats.org/officeDocument/2006/relationships/image" Target="../media/image108.png"/></Relationships>
</file>

<file path=ppt/slides/_rels/slide1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6.xml"/><Relationship Id="rId1" Type="http://schemas.openxmlformats.org/officeDocument/2006/relationships/slideLayout" Target="../slideLayouts/slideLayout12.xml"/><Relationship Id="rId6" Type="http://schemas.openxmlformats.org/officeDocument/2006/relationships/image" Target="../media/image109.jpg"/><Relationship Id="rId5" Type="http://schemas.openxmlformats.org/officeDocument/2006/relationships/hyperlink" Target="http://www.youtube.com/watch?v=O0IDxfQviys" TargetMode="External"/><Relationship Id="rId4" Type="http://schemas.openxmlformats.org/officeDocument/2006/relationships/hyperlink" Target="https://youtu.be/O0IDxfQviys?si=Hbvgp2v3pDqW58zS" TargetMode="Externa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7.xml"/><Relationship Id="rId1" Type="http://schemas.openxmlformats.org/officeDocument/2006/relationships/slideLayout" Target="../slideLayouts/slideLayout12.xml"/><Relationship Id="rId6" Type="http://schemas.openxmlformats.org/officeDocument/2006/relationships/image" Target="../media/image110.jpg"/><Relationship Id="rId5" Type="http://schemas.openxmlformats.org/officeDocument/2006/relationships/hyperlink" Target="http://www.youtube.com/watch?v=Cm4TJvdmoS4" TargetMode="External"/><Relationship Id="rId4" Type="http://schemas.openxmlformats.org/officeDocument/2006/relationships/hyperlink" Target="https://www.youtube.com/watch?v=Cm4TJvdmoS4" TargetMode="External"/></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9.xml"/><Relationship Id="rId1" Type="http://schemas.openxmlformats.org/officeDocument/2006/relationships/slideLayout" Target="../slideLayouts/slideLayout12.xml"/><Relationship Id="rId4" Type="http://schemas.openxmlformats.org/officeDocument/2006/relationships/image" Target="../media/image11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hyperlink" Target="https://support.google.com/accounts/community?hl=en" TargetMode="External"/><Relationship Id="rId2" Type="http://schemas.openxmlformats.org/officeDocument/2006/relationships/notesSlide" Target="../notesSlides/notesSlide182.xml"/><Relationship Id="rId1" Type="http://schemas.openxmlformats.org/officeDocument/2006/relationships/slideLayout" Target="../slideLayouts/slideLayout12.xml"/><Relationship Id="rId6" Type="http://schemas.openxmlformats.org/officeDocument/2006/relationships/hyperlink" Target="https://discussions.apple.com/welcome" TargetMode="External"/><Relationship Id="rId5" Type="http://schemas.openxmlformats.org/officeDocument/2006/relationships/hyperlink" Target="https://techcommunity.microsoft.com/" TargetMode="External"/><Relationship Id="rId4" Type="http://schemas.openxmlformats.org/officeDocument/2006/relationships/image" Target="../media/image74.png"/></Relationships>
</file>

<file path=ppt/slides/_rels/slide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6.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18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188.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9.xml.rels><?xml version="1.0" encoding="UTF-8" standalone="yes"?>
<Relationships xmlns="http://schemas.openxmlformats.org/package/2006/relationships"><Relationship Id="rId8" Type="http://schemas.openxmlformats.org/officeDocument/2006/relationships/hyperlink" Target="https://www.bbntimes.com/technology/how-to-identify-computer-problems-software-and-hardware-issues-you-may-experience" TargetMode="External"/><Relationship Id="rId3" Type="http://schemas.openxmlformats.org/officeDocument/2006/relationships/image" Target="../media/image74.png"/><Relationship Id="rId7" Type="http://schemas.openxmlformats.org/officeDocument/2006/relationships/hyperlink" Target="https://en.wikipedia.org/wiki/Troubleshooting" TargetMode="External"/><Relationship Id="rId2" Type="http://schemas.openxmlformats.org/officeDocument/2006/relationships/notesSlide" Target="../notesSlides/notesSlide189.xml"/><Relationship Id="rId1" Type="http://schemas.openxmlformats.org/officeDocument/2006/relationships/slideLayout" Target="../slideLayouts/slideLayout12.xml"/><Relationship Id="rId6" Type="http://schemas.openxmlformats.org/officeDocument/2006/relationships/hyperlink" Target="https://dsgi.wiley.com/wp-content/uploads/2021/10/DSGI-whitepaper.pdf" TargetMode="External"/><Relationship Id="rId11" Type="http://schemas.openxmlformats.org/officeDocument/2006/relationships/hyperlink" Target="https://support.google.com/websearch/community?hl=en" TargetMode="External"/><Relationship Id="rId5" Type="http://schemas.openxmlformats.org/officeDocument/2006/relationships/hyperlink" Target="https://joint-research-centre.ec.europa.eu/digcomp/digcomp-framework_en" TargetMode="External"/><Relationship Id="rId10" Type="http://schemas.openxmlformats.org/officeDocument/2006/relationships/hyperlink" Target="https://discussions.apple.com/welcome" TargetMode="External"/><Relationship Id="rId4" Type="http://schemas.openxmlformats.org/officeDocument/2006/relationships/hyperlink" Target="https://asq.org/quality-resources/problem-solving" TargetMode="External"/><Relationship Id="rId9" Type="http://schemas.openxmlformats.org/officeDocument/2006/relationships/hyperlink" Target="https://answers.microsoft.com/en-u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hyperlink" Target="http://www.youtube.com/watch?v=GDKIxBr6yhI" TargetMode="External"/><Relationship Id="rId4" Type="http://schemas.openxmlformats.org/officeDocument/2006/relationships/hyperlink" Target="https://youtu.be/GDKIxBr6yh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hyperlink" Target="http://www.youtube.com/watch?v=bEQ8u3LViDU" TargetMode="External"/><Relationship Id="rId4" Type="http://schemas.openxmlformats.org/officeDocument/2006/relationships/hyperlink" Target="https://youtu.be/bEQ8u3LViD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hyperlink" Target="http://www.youtube.com/watch?v=J-UUJH_3eGg" TargetMode="External"/><Relationship Id="rId4" Type="http://schemas.openxmlformats.org/officeDocument/2006/relationships/hyperlink" Target="https://youtu.be/J-UUJH_3eG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28.jp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31.jpg"/><Relationship Id="rId5" Type="http://schemas.openxmlformats.org/officeDocument/2006/relationships/hyperlink" Target="http://www.youtube.com/watch?v=93-3zmVvCGU" TargetMode="External"/><Relationship Id="rId4" Type="http://schemas.openxmlformats.org/officeDocument/2006/relationships/hyperlink" Target="https://youtu.be/93-3zmVvCGU"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hyperlink" Target="http://www.youtube.com/watch?v=FxirRVJWUTs" TargetMode="External"/><Relationship Id="rId4" Type="http://schemas.openxmlformats.org/officeDocument/2006/relationships/hyperlink" Target="https://youtu.be/FxirRVJWU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hyperlink" Target="https://www.baidu.com/" TargetMode="External"/><Relationship Id="rId3" Type="http://schemas.openxmlformats.org/officeDocument/2006/relationships/image" Target="../media/image2.png"/><Relationship Id="rId7" Type="http://schemas.openxmlformats.org/officeDocument/2006/relationships/hyperlink" Target="https://duckduckgo.com/"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hyperlink" Target="https://www.yahoo.com/?guccounter=1" TargetMode="External"/><Relationship Id="rId5" Type="http://schemas.openxmlformats.org/officeDocument/2006/relationships/hyperlink" Target="https://www.bing.com/" TargetMode="External"/><Relationship Id="rId4" Type="http://schemas.openxmlformats.org/officeDocument/2006/relationships/hyperlink" Target="https://www.google.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hyperlink" Target="https://www.google.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joint-research-centre.ec.europa.eu/digcomp/digcomp-framework_en"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s://www.indeed.com/career-advice/career-development/what-is-software-program" TargetMode="External"/><Relationship Id="rId13" Type="http://schemas.openxmlformats.org/officeDocument/2006/relationships/hyperlink" Target="https://www.britannica.com/technology/Internet" TargetMode="External"/><Relationship Id="rId18" Type="http://schemas.openxmlformats.org/officeDocument/2006/relationships/hyperlink" Target="https://edu.gcfglobal.org/en/search-better-2018/introduction-to-searching-online/1/" TargetMode="External"/><Relationship Id="rId3" Type="http://schemas.openxmlformats.org/officeDocument/2006/relationships/image" Target="../media/image2.png"/><Relationship Id="rId7" Type="http://schemas.openxmlformats.org/officeDocument/2006/relationships/hyperlink" Target="https://www.careerpower.in/school/computer/what-is-a-computer" TargetMode="External"/><Relationship Id="rId12" Type="http://schemas.openxmlformats.org/officeDocument/2006/relationships/hyperlink" Target="https://edu.gcfglobal.org/en/computerbasics/setting-up-a-computer/1/" TargetMode="External"/><Relationship Id="rId17" Type="http://schemas.openxmlformats.org/officeDocument/2006/relationships/hyperlink" Target="https://www.highspeedinternet.com/resources/best-web-browsers" TargetMode="External"/><Relationship Id="rId2" Type="http://schemas.openxmlformats.org/officeDocument/2006/relationships/notesSlide" Target="../notesSlides/notesSlide60.xml"/><Relationship Id="rId16" Type="http://schemas.openxmlformats.org/officeDocument/2006/relationships/hyperlink" Target="https://edu.gcfglobal.org/en/internetbasics/using-a-web-browser/1/" TargetMode="External"/><Relationship Id="rId20" Type="http://schemas.openxmlformats.org/officeDocument/2006/relationships/hyperlink" Target="https://www.linkedin.com/advice/0/how-do-you-assess-online-information-skills-critical-thinking" TargetMode="External"/><Relationship Id="rId1" Type="http://schemas.openxmlformats.org/officeDocument/2006/relationships/slideLayout" Target="../slideLayouts/slideLayout12.xml"/><Relationship Id="rId6" Type="http://schemas.openxmlformats.org/officeDocument/2006/relationships/hyperlink" Target="https://joint-research-centre.ec.europa.eu/digcomp_en" TargetMode="External"/><Relationship Id="rId11" Type="http://schemas.openxmlformats.org/officeDocument/2006/relationships/hyperlink" Target="https://edu.gcfglobal.org/en/basic-computer-skills/installing-software-on-your-windows-pc/1/" TargetMode="External"/><Relationship Id="rId5" Type="http://schemas.openxmlformats.org/officeDocument/2006/relationships/hyperlink" Target="https://www.linkedin.com/pulse/digital-literacy-workplace-why-its-crucial-success-pms-consulting/" TargetMode="External"/><Relationship Id="rId15" Type="http://schemas.openxmlformats.org/officeDocument/2006/relationships/hyperlink" Target="https://edu.gcfglobal.org/en/computerbasics/connecting-to-the-internet/1/" TargetMode="External"/><Relationship Id="rId10" Type="http://schemas.openxmlformats.org/officeDocument/2006/relationships/hyperlink" Target="https://www.simplilearn.com/tutorials/programming-tutorial/what-is-application-software" TargetMode="External"/><Relationship Id="rId19" Type="http://schemas.openxmlformats.org/officeDocument/2006/relationships/hyperlink" Target="https://www.linkedin.com/pulse/best-top-5-search-engines-2023-ayesha-batool/" TargetMode="External"/><Relationship Id="rId4" Type="http://schemas.openxmlformats.org/officeDocument/2006/relationships/hyperlink" Target="https://digital-competence.eu/dc/en/front/what-is-digital-competence/" TargetMode="External"/><Relationship Id="rId9" Type="http://schemas.openxmlformats.org/officeDocument/2006/relationships/hyperlink" Target="https://www.fingent.com/blog/a-detailed-guide-to-types-of-software-applications/" TargetMode="External"/><Relationship Id="rId14" Type="http://schemas.openxmlformats.org/officeDocument/2006/relationships/hyperlink" Target="https://www.techsolutions.support.com/how-to/how-to-check-connection-on-windows-10-10937"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53.jp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2.xml"/><Relationship Id="rId5" Type="http://schemas.openxmlformats.org/officeDocument/2006/relationships/image" Target="../media/image54.jpg"/><Relationship Id="rId4" Type="http://schemas.openxmlformats.org/officeDocument/2006/relationships/hyperlink" Target="https://support.google.com/mail/answer/56256?hl=en&amp;ref_topic=7065107&amp;sjid=16374137821709521462-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hyperlink" Target="https://support.google.com/mail/answer/56256?hl=en&amp;ref_topic=7065107&amp;sjid=16374137821709521462-EU"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play.google.com/store/apps/details?id=com.facebook.orca&amp;hl=en" TargetMode="External"/><Relationship Id="rId3" Type="http://schemas.openxmlformats.org/officeDocument/2006/relationships/image" Target="../media/image2.png"/><Relationship Id="rId7" Type="http://schemas.openxmlformats.org/officeDocument/2006/relationships/image" Target="../media/image56.png"/><Relationship Id="rId12" Type="http://schemas.openxmlformats.org/officeDocument/2006/relationships/image" Target="../media/image57.png"/><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hyperlink" Target="https://telegram.org/" TargetMode="External"/><Relationship Id="rId11" Type="http://schemas.openxmlformats.org/officeDocument/2006/relationships/hyperlink" Target="http://messenger.com/" TargetMode="External"/><Relationship Id="rId5" Type="http://schemas.openxmlformats.org/officeDocument/2006/relationships/image" Target="../media/image55.png"/><Relationship Id="rId10" Type="http://schemas.openxmlformats.org/officeDocument/2006/relationships/hyperlink" Target="https://www.microsoft.com/en-us/store/apps/messenger/9wzdncrf0083" TargetMode="External"/><Relationship Id="rId4" Type="http://schemas.openxmlformats.org/officeDocument/2006/relationships/hyperlink" Target="https://faq.whatsapp.com/807139050546238/?helpref=hc_fnav&amp;cms_platform=android" TargetMode="External"/><Relationship Id="rId9" Type="http://schemas.openxmlformats.org/officeDocument/2006/relationships/hyperlink" Target="https://itunes.apple.com/us/app/messenger/id454638411?mt=8"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58.jp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59.jp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2.xml"/><Relationship Id="rId6" Type="http://schemas.openxmlformats.org/officeDocument/2006/relationships/image" Target="../media/image60.jpg"/><Relationship Id="rId5" Type="http://schemas.openxmlformats.org/officeDocument/2006/relationships/hyperlink" Target="http://www.youtube.com/watch?v=lb31wbnoz_c" TargetMode="External"/><Relationship Id="rId4" Type="http://schemas.openxmlformats.org/officeDocument/2006/relationships/hyperlink" Target="https://www.youtube.com/watch?v=lb31wbnoz_c"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2.xml"/><Relationship Id="rId5" Type="http://schemas.openxmlformats.org/officeDocument/2006/relationships/hyperlink" Target="https://support.google.com/phoneapp/answer/12387460?hl=en&amp;co=GENIE.Platform%3DAndroid" TargetMode="External"/><Relationship Id="rId4" Type="http://schemas.openxmlformats.org/officeDocument/2006/relationships/image" Target="../media/image61.jp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2.xml"/><Relationship Id="rId5" Type="http://schemas.openxmlformats.org/officeDocument/2006/relationships/image" Target="../media/image62.jpg"/><Relationship Id="rId4" Type="http://schemas.openxmlformats.org/officeDocument/2006/relationships/hyperlink" Target="https://support.zoom.com/hc/en/article?id=zm_kb&amp;sysparm_article=KB0059590#h_01FS896ZWMFKY14JBB4RQVDZ19"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63.jp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63.jp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2.xml"/><Relationship Id="rId4" Type="http://schemas.openxmlformats.org/officeDocument/2006/relationships/image" Target="../media/image6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65.jpg"/><Relationship Id="rId5" Type="http://schemas.openxmlformats.org/officeDocument/2006/relationships/hyperlink" Target="http://www.youtube.com/watch?v=PsYfFfqV20c" TargetMode="External"/><Relationship Id="rId4" Type="http://schemas.openxmlformats.org/officeDocument/2006/relationships/hyperlink" Target="https://www.youtube.com/watch?v=PsYfFfqV20c"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image" Target="../media/image64.jp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2.xml"/><Relationship Id="rId4" Type="http://schemas.openxmlformats.org/officeDocument/2006/relationships/image" Target="../media/image66.jp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64.jp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68.jpg"/><Relationship Id="rId5" Type="http://schemas.openxmlformats.org/officeDocument/2006/relationships/hyperlink" Target="http://www.youtube.com/watch?v=gmzMsSCKj4E" TargetMode="External"/><Relationship Id="rId4" Type="http://schemas.openxmlformats.org/officeDocument/2006/relationships/hyperlink" Target="https://www.youtube.com/watch?v=gmzMsSCKj4E"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12.xml"/><Relationship Id="rId4" Type="http://schemas.openxmlformats.org/officeDocument/2006/relationships/image" Target="../media/image69.jp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12.xml"/><Relationship Id="rId6" Type="http://schemas.openxmlformats.org/officeDocument/2006/relationships/image" Target="../media/image70.jpg"/><Relationship Id="rId5" Type="http://schemas.openxmlformats.org/officeDocument/2006/relationships/hyperlink" Target="http://www.youtube.com/watch?v=6yYvvZSz5XI" TargetMode="External"/><Relationship Id="rId4" Type="http://schemas.openxmlformats.org/officeDocument/2006/relationships/hyperlink" Target="https://www.youtube.com/watch?v=6yYvvZSz5XI"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12.xml"/><Relationship Id="rId4" Type="http://schemas.openxmlformats.org/officeDocument/2006/relationships/image" Target="../media/image7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12.xml"/><Relationship Id="rId6" Type="http://schemas.openxmlformats.org/officeDocument/2006/relationships/image" Target="../media/image72.jpg"/><Relationship Id="rId5" Type="http://schemas.openxmlformats.org/officeDocument/2006/relationships/hyperlink" Target="http://www.youtube.com/watch?v=Bp_BHX4ZbOI" TargetMode="External"/><Relationship Id="rId4" Type="http://schemas.openxmlformats.org/officeDocument/2006/relationships/hyperlink" Target="https://www.youtube.com/watch?v=Bp_BHX4ZbOI"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12.xml"/><Relationship Id="rId4" Type="http://schemas.openxmlformats.org/officeDocument/2006/relationships/image" Target="../media/image64.jp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hyperlink" Target="https://www.wikihow.com/Use-a-Bluetooth-Device"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9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99.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16"/>
        <p:cNvGrpSpPr/>
        <p:nvPr/>
      </p:nvGrpSpPr>
      <p:grpSpPr>
        <a:xfrm>
          <a:off x="0" y="0"/>
          <a:ext cx="0" cy="0"/>
          <a:chOff x="0" y="0"/>
          <a:chExt cx="0" cy="0"/>
        </a:xfrm>
      </p:grpSpPr>
      <p:grpSp>
        <p:nvGrpSpPr>
          <p:cNvPr id="117" name="Google Shape;117;p23"/>
          <p:cNvGrpSpPr/>
          <p:nvPr/>
        </p:nvGrpSpPr>
        <p:grpSpPr>
          <a:xfrm>
            <a:off x="1465235" y="781805"/>
            <a:ext cx="6213531" cy="3507559"/>
            <a:chOff x="0" y="-38100"/>
            <a:chExt cx="3272971" cy="1847603"/>
          </a:xfrm>
        </p:grpSpPr>
        <p:sp>
          <p:nvSpPr>
            <p:cNvPr id="118" name="Google Shape;118;p23"/>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119" name="Google Shape;119;p23"/>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20" name="Google Shape;120;p23"/>
          <p:cNvSpPr/>
          <p:nvPr/>
        </p:nvSpPr>
        <p:spPr>
          <a:xfrm>
            <a:off x="1775524" y="11223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32"/>
          <p:cNvGrpSpPr/>
          <p:nvPr/>
        </p:nvGrpSpPr>
        <p:grpSpPr>
          <a:xfrm>
            <a:off x="0" y="749145"/>
            <a:ext cx="9144000" cy="4394356"/>
            <a:chOff x="0" y="-38100"/>
            <a:chExt cx="4816593" cy="2314722"/>
          </a:xfrm>
        </p:grpSpPr>
        <p:sp>
          <p:nvSpPr>
            <p:cNvPr id="208" name="Google Shape;208;p3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09" name="Google Shape;209;p3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10" name="Google Shape;210;p3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11" name="Google Shape;211;p32"/>
          <p:cNvSpPr txBox="1"/>
          <p:nvPr/>
        </p:nvSpPr>
        <p:spPr>
          <a:xfrm>
            <a:off x="514350" y="1260433"/>
            <a:ext cx="8115300" cy="1939500"/>
          </a:xfrm>
          <a:prstGeom prst="rect">
            <a:avLst/>
          </a:prstGeom>
          <a:noFill/>
          <a:ln>
            <a:noFill/>
          </a:ln>
        </p:spPr>
        <p:txBody>
          <a:bodyPr spcFirstLastPara="1" wrap="square" lIns="0" tIns="0" rIns="0" bIns="0" anchor="t" anchorCtr="0">
            <a:spAutoFit/>
          </a:bodyPr>
          <a:lstStyle/>
          <a:p>
            <a:pPr marL="12700" marR="0" lvl="1" indent="0" algn="just" rtl="0">
              <a:lnSpc>
                <a:spcPct val="100000"/>
              </a:lnSpc>
              <a:spcBef>
                <a:spcPts val="0"/>
              </a:spcBef>
              <a:spcAft>
                <a:spcPts val="0"/>
              </a:spcAft>
              <a:buClr>
                <a:srgbClr val="000000"/>
              </a:buClr>
              <a:buSzPts val="1800"/>
              <a:buFont typeface="Arial"/>
              <a:buNone/>
            </a:pPr>
            <a:r>
              <a:rPr lang="de" sz="1800" b="1" i="0" u="none" strike="noStrike" cap="none">
                <a:solidFill>
                  <a:srgbClr val="595959"/>
                </a:solidFill>
                <a:latin typeface="Arial"/>
                <a:ea typeface="Arial"/>
                <a:cs typeface="Arial"/>
                <a:sym typeface="Arial"/>
              </a:rPr>
              <a:t>3. DIGITAL CONTENT CREATION:</a:t>
            </a:r>
            <a:endParaRPr sz="700"/>
          </a:p>
          <a:p>
            <a:pPr marL="12700" marR="0" lvl="1" indent="0" algn="just" rtl="0">
              <a:lnSpc>
                <a:spcPct val="100000"/>
              </a:lnSpc>
              <a:spcBef>
                <a:spcPts val="0"/>
              </a:spcBef>
              <a:spcAft>
                <a:spcPts val="0"/>
              </a:spcAft>
              <a:buClr>
                <a:srgbClr val="000000"/>
              </a:buClr>
              <a:buSzPts val="1800"/>
              <a:buFont typeface="Arial"/>
              <a:buNone/>
            </a:pPr>
            <a:endParaRPr sz="1800" b="1"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Developing digital content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Integrating and re-elaborating digital content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Copyright and licenses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Programming</a:t>
            </a:r>
            <a:endParaRPr sz="700"/>
          </a:p>
          <a:p>
            <a:pPr marL="12700" marR="0" lvl="1" indent="0" algn="just" rtl="0">
              <a:lnSpc>
                <a:spcPct val="100000"/>
              </a:lnSpc>
              <a:spcBef>
                <a:spcPts val="0"/>
              </a:spcBef>
              <a:spcAft>
                <a:spcPts val="0"/>
              </a:spcAft>
              <a:buClr>
                <a:srgbClr val="000000"/>
              </a:buClr>
              <a:buSzPts val="1800"/>
              <a:buFont typeface="Arial"/>
              <a:buNone/>
            </a:pPr>
            <a:endParaRPr sz="1800" b="1" i="0" u="none" strike="noStrike" cap="none">
              <a:solidFill>
                <a:srgbClr val="595959"/>
              </a:solidFill>
              <a:latin typeface="Arial"/>
              <a:ea typeface="Arial"/>
              <a:cs typeface="Arial"/>
              <a:sym typeface="Arial"/>
            </a:endParaRPr>
          </a:p>
        </p:txBody>
      </p:sp>
      <p:sp>
        <p:nvSpPr>
          <p:cNvPr id="212" name="Google Shape;212;p32"/>
          <p:cNvSpPr txBox="1"/>
          <p:nvPr/>
        </p:nvSpPr>
        <p:spPr>
          <a:xfrm>
            <a:off x="514350"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Key components of digital competence</a:t>
            </a:r>
            <a:endParaRPr sz="2700" b="1" i="0" u="none" strike="noStrike" cap="none">
              <a:solidFill>
                <a:srgbClr val="379C73"/>
              </a:solidFill>
              <a:latin typeface="Gill Sans"/>
              <a:ea typeface="Gill Sans"/>
              <a:cs typeface="Gill Sans"/>
              <a:sym typeface="Gill Sans"/>
            </a:endParaRPr>
          </a:p>
        </p:txBody>
      </p:sp>
      <p:sp>
        <p:nvSpPr>
          <p:cNvPr id="213" name="Google Shape;213;p32"/>
          <p:cNvSpPr/>
          <p:nvPr/>
        </p:nvSpPr>
        <p:spPr>
          <a:xfrm>
            <a:off x="514350" y="3773532"/>
            <a:ext cx="7729535" cy="600164"/>
          </a:xfrm>
          <a:prstGeom prst="rect">
            <a:avLst/>
          </a:prstGeom>
          <a:noFill/>
          <a:ln>
            <a:noFill/>
          </a:ln>
        </p:spPr>
        <p:txBody>
          <a:bodyPr spcFirstLastPara="1" wrap="square" lIns="45725" tIns="22850" rIns="45725" bIns="22850" anchor="t" anchorCtr="0">
            <a:noAutofit/>
          </a:bodyPr>
          <a:lstStyle/>
          <a:p>
            <a:pPr marL="12700" marR="0" lvl="1" indent="0" algn="just" rtl="0">
              <a:lnSpc>
                <a:spcPct val="100000"/>
              </a:lnSpc>
              <a:spcBef>
                <a:spcPts val="0"/>
              </a:spcBef>
              <a:spcAft>
                <a:spcPts val="0"/>
              </a:spcAft>
              <a:buNone/>
            </a:pPr>
            <a:r>
              <a:rPr lang="de" sz="1800" b="0" i="1" u="none" strike="noStrike" cap="none">
                <a:solidFill>
                  <a:srgbClr val="595959"/>
                </a:solidFill>
                <a:latin typeface="Arial"/>
                <a:ea typeface="Arial"/>
                <a:cs typeface="Arial"/>
                <a:sym typeface="Arial"/>
              </a:rPr>
              <a:t>To explore some useful aspects of digital content creation for care assistants and home helpers, see </a:t>
            </a:r>
            <a:r>
              <a:rPr lang="de" sz="1800" b="1" i="1" u="none" strike="noStrike" cap="none">
                <a:solidFill>
                  <a:srgbClr val="595959"/>
                </a:solidFill>
                <a:latin typeface="Arial"/>
                <a:ea typeface="Arial"/>
                <a:cs typeface="Arial"/>
                <a:sym typeface="Arial"/>
              </a:rPr>
              <a:t>Module 1, Unit 3.</a:t>
            </a:r>
            <a:endParaRPr sz="7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52"/>
        <p:cNvGrpSpPr/>
        <p:nvPr/>
      </p:nvGrpSpPr>
      <p:grpSpPr>
        <a:xfrm>
          <a:off x="0" y="0"/>
          <a:ext cx="0" cy="0"/>
          <a:chOff x="0" y="0"/>
          <a:chExt cx="0" cy="0"/>
        </a:xfrm>
      </p:grpSpPr>
      <p:grpSp>
        <p:nvGrpSpPr>
          <p:cNvPr id="653" name="Google Shape;653;p75"/>
          <p:cNvGrpSpPr/>
          <p:nvPr/>
        </p:nvGrpSpPr>
        <p:grpSpPr>
          <a:xfrm>
            <a:off x="0" y="749145"/>
            <a:ext cx="9144000" cy="4394356"/>
            <a:chOff x="0" y="-38100"/>
            <a:chExt cx="4816593" cy="2314722"/>
          </a:xfrm>
        </p:grpSpPr>
        <p:sp>
          <p:nvSpPr>
            <p:cNvPr id="654" name="Google Shape;654;p7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55" name="Google Shape;655;p7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56" name="Google Shape;656;p7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57" name="Google Shape;657;p75"/>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References/Resources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8" name="Google Shape;658;p75"/>
          <p:cNvSpPr/>
          <p:nvPr/>
        </p:nvSpPr>
        <p:spPr>
          <a:xfrm>
            <a:off x="316454" y="962168"/>
            <a:ext cx="8063272" cy="3581013"/>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Sana Ashraf (2023). Digital Communication: What It Is and Where It's Headed. Airalo.com.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4"/>
              </a:rPr>
              <a:t>https://www.airalo.com/blog/digital-communication-what-it-is-and-where-its-headed</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Create a Gmail account. Support.google.com.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5"/>
              </a:rPr>
              <a:t>https://support.google.com/mail/answer/56256?hl=en&amp;ref_topic=7065107&amp;sjid=16374137821709521462-EU</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Gary W. Larson (2024). Instant messaging. Britannica.com.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6"/>
              </a:rPr>
              <a:t>https://www.britannica.com/topic/instant-messaging</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WhatsApp. Wikipedia.org.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7"/>
              </a:rPr>
              <a:t>https://it.wikipedia.org/wiki/WhatsApp</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How to download or uninstall WhatsApp. Faq.whatsapp.com.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8"/>
              </a:rPr>
              <a:t>https://faq.whatsapp.com/807139050546238/?helpref=hc_fnav&amp;cms_platform=android​</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How to use Zoom for beginners. Support.zoom.com.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9"/>
              </a:rPr>
              <a:t>https://support.zoom.com/hc/en/article?id=zm_kb&amp;sysparm_article=KB0059590#h_01FS896ZWMFKY14JBB4RQVDZ19​</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Newsletter. Wikipedia.org.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0"/>
              </a:rPr>
              <a:t>https://en.wikipedia.org/wiki/Newsletter</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Internet Forum. Pcmag.com.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1"/>
              </a:rPr>
              <a:t>https://www.pcmag.com/encyclopedia/term/internet-forum​</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What is data sharing? Atlan.com.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2"/>
              </a:rPr>
              <a:t>https://atlan.com/benefits-of-data-sharing/#what-is-data-sharing​</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What are the benefits of data sharing in health care? Atlan.com.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3"/>
              </a:rPr>
              <a:t>https://atlan.com/benefits-of-data-sharing/​</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WeTransfer. Wikipedia.org.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4"/>
              </a:rPr>
              <a:t>https://en.wikipedia.org/wiki/WeTransfer</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David Nield (2022). How to share huge files online. Popsci.com.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5"/>
              </a:rPr>
              <a:t>https://www.popsci.com/share-huge-files-online/​</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Erica Mixon, Ivy Wigmore (2023). What is Google Drive?. Techtarget.com.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6"/>
              </a:rPr>
              <a:t>https://www.techtarget.com/searchmobilecomputing/definition/Google-Drive</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Linika Ghosh (2023). What is Dropbox? How does it work?. Znetlive.com.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7"/>
              </a:rPr>
              <a:t>https://www.znetlive.com/blog/what-is-dropbox-how-does-it-work/​</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What is Telegram? What do I do here?. Telegram.org.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8"/>
              </a:rPr>
              <a:t>https://telegram.org/faq#q-what-is-telegram-what-do-i-do-here</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Messaging basics. Messenger.com.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9"/>
              </a:rPr>
              <a:t>https://www.messenger.com/help/345021679200618/?helpref=hc_fnav</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20"/>
              </a:rPr>
              <a:t>​</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Video call. Computerhope.com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21"/>
              </a:rPr>
              <a:t>https://www.computerhope.com/jargon/v/video-call.htm</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Everything you need to know about Google Meet. Sherweb.com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22"/>
              </a:rPr>
              <a:t>https://www.sherweb.com/blog/g-suite/google-meet/</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Make video or voice calls with Google Meet. Support.google.com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23"/>
              </a:rPr>
              <a:t>https://support.google.com/phoneapp/answer/12387460?hl=en&amp;co=GENIE.Platform%3DAndroid​</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What is Zoom Video Conferencing?. Support.zoom.com.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24"/>
              </a:rPr>
              <a:t>https://support.zoom.com/hc/en/article?id=zm_kb&amp;sysparm_article=KB0059590</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What is Bluetooth?. Gcfglobal.org.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25"/>
              </a:rPr>
              <a:t>https://edu.gcfglobal.org/en/mobile-device-tips/what-is-bluetooth/1/#</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Spike Baron (2023). A Beginner's Guide to Use and Connect Bluetooth Devices. Wikihow.com.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26"/>
              </a:rPr>
              <a:t>https://www.wikihow.com/Use-a-Bluetooth-Device</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31988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91"/>
        <p:cNvGrpSpPr/>
        <p:nvPr/>
      </p:nvGrpSpPr>
      <p:grpSpPr>
        <a:xfrm>
          <a:off x="0" y="0"/>
          <a:ext cx="0" cy="0"/>
          <a:chOff x="0" y="0"/>
          <a:chExt cx="0" cy="0"/>
        </a:xfrm>
      </p:grpSpPr>
      <p:grpSp>
        <p:nvGrpSpPr>
          <p:cNvPr id="192" name="Google Shape;192;p35"/>
          <p:cNvGrpSpPr/>
          <p:nvPr/>
        </p:nvGrpSpPr>
        <p:grpSpPr>
          <a:xfrm>
            <a:off x="1465235" y="781805"/>
            <a:ext cx="6213531" cy="3507559"/>
            <a:chOff x="0" y="-38100"/>
            <a:chExt cx="3272971" cy="1847603"/>
          </a:xfrm>
        </p:grpSpPr>
        <p:sp>
          <p:nvSpPr>
            <p:cNvPr id="193" name="Google Shape;193;p35"/>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4" name="Google Shape;194;p35"/>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95" name="Google Shape;195;p35"/>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865981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99"/>
        <p:cNvGrpSpPr/>
        <p:nvPr/>
      </p:nvGrpSpPr>
      <p:grpSpPr>
        <a:xfrm>
          <a:off x="0" y="0"/>
          <a:ext cx="0" cy="0"/>
          <a:chOff x="0" y="0"/>
          <a:chExt cx="0" cy="0"/>
        </a:xfrm>
      </p:grpSpPr>
      <p:sp>
        <p:nvSpPr>
          <p:cNvPr id="200" name="Google Shape;200;p36"/>
          <p:cNvSpPr txBox="1"/>
          <p:nvPr/>
        </p:nvSpPr>
        <p:spPr>
          <a:xfrm>
            <a:off x="859007" y="1422809"/>
            <a:ext cx="74041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Basic digital competences</a:t>
            </a:r>
            <a:endParaRPr kumimoji="0" sz="18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01" name="Google Shape;201;p36"/>
          <p:cNvSpPr txBox="1"/>
          <p:nvPr/>
        </p:nvSpPr>
        <p:spPr>
          <a:xfrm>
            <a:off x="4125069" y="751038"/>
            <a:ext cx="8938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Module 1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202;p36"/>
          <p:cNvSpPr txBox="1"/>
          <p:nvPr/>
        </p:nvSpPr>
        <p:spPr>
          <a:xfrm>
            <a:off x="4272855" y="2226945"/>
            <a:ext cx="746064"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3</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203;p36"/>
          <p:cNvSpPr txBox="1"/>
          <p:nvPr/>
        </p:nvSpPr>
        <p:spPr>
          <a:xfrm>
            <a:off x="869893" y="2935831"/>
            <a:ext cx="7404150" cy="3877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Digital Content Creation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40845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p:nvPr/>
        </p:nvSpPr>
        <p:spPr>
          <a:xfrm>
            <a:off x="5724939" y="0"/>
            <a:ext cx="3419061" cy="5143500"/>
          </a:xfrm>
          <a:prstGeom prst="rect">
            <a:avLst/>
          </a:prstGeom>
          <a:solidFill>
            <a:srgbClr val="339966">
              <a:alpha val="65882"/>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9" name="Google Shape;209;p3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10" name="Google Shape;210;p37"/>
          <p:cNvSpPr txBox="1"/>
          <p:nvPr/>
        </p:nvSpPr>
        <p:spPr>
          <a:xfrm>
            <a:off x="360906" y="607304"/>
            <a:ext cx="4211100" cy="34017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Digital Content Creation</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is digital content?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Digital tools for creating and managing 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Microsoft Excel: the basics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is Microsoft Excel?</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Enter data into a spreadsheet</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Enter a simple formula</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Create a named range from selected cells in a worksheet</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Insert or delete rows and columns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Sort and filter data</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Create and format tables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Print an Excel document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1" indent="-635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Microsoft Word: the basics</a:t>
            </a:r>
            <a:endParaRPr kumimoji="0" sz="16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is Microsoft Word?</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Create a document in Word</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Add and edit text</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Insert tables and pictures </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Save and print a document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37"/>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39405146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5"/>
        <p:cNvGrpSpPr/>
        <p:nvPr/>
      </p:nvGrpSpPr>
      <p:grpSpPr>
        <a:xfrm>
          <a:off x="0" y="0"/>
          <a:ext cx="0" cy="0"/>
          <a:chOff x="0" y="0"/>
          <a:chExt cx="0" cy="0"/>
        </a:xfrm>
      </p:grpSpPr>
      <p:grpSp>
        <p:nvGrpSpPr>
          <p:cNvPr id="216" name="Google Shape;216;p38"/>
          <p:cNvGrpSpPr/>
          <p:nvPr/>
        </p:nvGrpSpPr>
        <p:grpSpPr>
          <a:xfrm>
            <a:off x="0" y="749145"/>
            <a:ext cx="9144000" cy="4394356"/>
            <a:chOff x="0" y="-38100"/>
            <a:chExt cx="4816593" cy="2314722"/>
          </a:xfrm>
        </p:grpSpPr>
        <p:sp>
          <p:nvSpPr>
            <p:cNvPr id="217" name="Google Shape;217;p3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18" name="Google Shape;218;p3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19" name="Google Shape;219;p3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0" name="Google Shape;220;p38"/>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01 Digital Content Creation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1" name="Google Shape;221;p38"/>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22" name="Google Shape;222;p3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223" name="Google Shape;223;p38"/>
          <p:cNvSpPr txBox="1"/>
          <p:nvPr/>
        </p:nvSpPr>
        <p:spPr>
          <a:xfrm>
            <a:off x="732435" y="2159119"/>
            <a:ext cx="6704415" cy="1523494"/>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What is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digital content?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403318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27"/>
        <p:cNvGrpSpPr/>
        <p:nvPr/>
      </p:nvGrpSpPr>
      <p:grpSpPr>
        <a:xfrm>
          <a:off x="0" y="0"/>
          <a:ext cx="0" cy="0"/>
          <a:chOff x="0" y="0"/>
          <a:chExt cx="0" cy="0"/>
        </a:xfrm>
      </p:grpSpPr>
      <p:grpSp>
        <p:nvGrpSpPr>
          <p:cNvPr id="228" name="Google Shape;228;p39"/>
          <p:cNvGrpSpPr/>
          <p:nvPr/>
        </p:nvGrpSpPr>
        <p:grpSpPr>
          <a:xfrm>
            <a:off x="0" y="808138"/>
            <a:ext cx="9144000" cy="4394356"/>
            <a:chOff x="0" y="-38100"/>
            <a:chExt cx="4816593" cy="2314722"/>
          </a:xfrm>
        </p:grpSpPr>
        <p:sp>
          <p:nvSpPr>
            <p:cNvPr id="229" name="Google Shape;229;p3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0" name="Google Shape;230;p3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1" name="Google Shape;231;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2" name="Google Shape;232;p3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01 Digital Content Creation</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3" name="Google Shape;233;p39"/>
          <p:cNvSpPr txBox="1"/>
          <p:nvPr/>
        </p:nvSpPr>
        <p:spPr>
          <a:xfrm>
            <a:off x="231208" y="1233027"/>
            <a:ext cx="8640000" cy="3647153"/>
          </a:xfrm>
          <a:prstGeom prst="rect">
            <a:avLst/>
          </a:prstGeom>
          <a:noFill/>
          <a:ln>
            <a:noFill/>
          </a:ln>
        </p:spPr>
        <p:txBody>
          <a:bodyPr spcFirstLastPara="1" wrap="square" lIns="45725" tIns="22850" rIns="45725" bIns="2285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Digital content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almost everything that we are faced with when we turn on our computer and that we find on the World Wide Web. This includes various forms of:</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Text files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Image files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Video files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Audio files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Even when you write and send an email, you have created digital content and transmitted information.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this Unit we will present some useful tools for care assistants to create and manage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68673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p:nvPr/>
        </p:nvSpPr>
        <p:spPr>
          <a:xfrm>
            <a:off x="325664" y="1489475"/>
            <a:ext cx="8640000" cy="249299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Care assistants play a crucial role in providing support and assistance to individuals who may need help with daily activities due to age, illness, or disability.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addition to their hands-on caregiving tasks, they often engage in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administrative tasks and documentation</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Care assistants need to incorporate some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digital tools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into their daily work to streamline administrative processes, improve documentation accuracy and increase overall efficiency in delivering quality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40"/>
          <p:cNvSpPr txBox="1"/>
          <p:nvPr/>
        </p:nvSpPr>
        <p:spPr>
          <a:xfrm>
            <a:off x="325664" y="209320"/>
            <a:ext cx="7260900" cy="8309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for creating and managing 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4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41" name="Google Shape;241;p4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677692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p:nvPr/>
        </p:nvSpPr>
        <p:spPr>
          <a:xfrm>
            <a:off x="325665" y="1721935"/>
            <a:ext cx="5404084" cy="2215992"/>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Microsoft Office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can be valuable tool for care assistants in creating and managing 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By effectively utilizing it, care assistants can streamline their administrative tasks, improve communication, and enhance the overall quality of care provided to individuals in need.</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41"/>
          <p:cNvSpPr txBox="1"/>
          <p:nvPr/>
        </p:nvSpPr>
        <p:spPr>
          <a:xfrm>
            <a:off x="325664" y="209320"/>
            <a:ext cx="7260900" cy="8309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for creating and managing 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4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49" name="Google Shape;249;p4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250" name="Google Shape;250;p41" descr="Microsoft Office: ecco perché non si chiamerà più così | HTML.it"/>
          <p:cNvPicPr preferRelativeResize="0"/>
          <p:nvPr/>
        </p:nvPicPr>
        <p:blipFill rotWithShape="1">
          <a:blip r:embed="rId4">
            <a:alphaModFix/>
          </a:blip>
          <a:srcRect/>
          <a:stretch/>
        </p:blipFill>
        <p:spPr>
          <a:xfrm rot="5400000">
            <a:off x="5826860" y="1651107"/>
            <a:ext cx="2907718" cy="2357649"/>
          </a:xfrm>
          <a:prstGeom prst="rect">
            <a:avLst/>
          </a:prstGeom>
          <a:noFill/>
          <a:ln>
            <a:noFill/>
          </a:ln>
        </p:spPr>
      </p:pic>
      <p:pic>
        <p:nvPicPr>
          <p:cNvPr id="251" name="Google Shape;251;p41" descr="Immagine che contiene Carattere, testo, nero, Elementi grafici&#10;&#10;Descrizione generata automaticamente"/>
          <p:cNvPicPr preferRelativeResize="0"/>
          <p:nvPr/>
        </p:nvPicPr>
        <p:blipFill rotWithShape="1">
          <a:blip r:embed="rId5">
            <a:alphaModFix/>
          </a:blip>
          <a:srcRect/>
          <a:stretch/>
        </p:blipFill>
        <p:spPr>
          <a:xfrm>
            <a:off x="6057574" y="4350792"/>
            <a:ext cx="2438400" cy="295275"/>
          </a:xfrm>
          <a:prstGeom prst="rect">
            <a:avLst/>
          </a:prstGeom>
          <a:noFill/>
          <a:ln>
            <a:noFill/>
          </a:ln>
        </p:spPr>
      </p:pic>
    </p:spTree>
    <p:extLst>
      <p:ext uri="{BB962C8B-B14F-4D97-AF65-F5344CB8AC3E}">
        <p14:creationId xmlns:p14="http://schemas.microsoft.com/office/powerpoint/2010/main" val="3877388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p:nvPr/>
        </p:nvSpPr>
        <p:spPr>
          <a:xfrm>
            <a:off x="325664" y="1358350"/>
            <a:ext cx="8640000" cy="3323987"/>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Microsoft Office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an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office software package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that is considered to be the most widely used of its kind for both personal and business use.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package, developed by Microsoft, includes various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programs for text and data processing</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Some of the most popular programs are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Word</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Excel</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PowerPoint, Access and Outlook.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Office package is available for a fee in different versions for Windows and MacOS on PC and mobile versions. The price and components included vary by model. If you buy a Windows operating system or a computer that comes with it pre-installed, you will receive a trial version of Microsoft Office.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42"/>
          <p:cNvSpPr txBox="1"/>
          <p:nvPr/>
        </p:nvSpPr>
        <p:spPr>
          <a:xfrm>
            <a:off x="325664" y="209320"/>
            <a:ext cx="7260900" cy="8309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for creating and managing 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59" name="Google Shape;259;p4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0056522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p:nvPr/>
        </p:nvSpPr>
        <p:spPr>
          <a:xfrm>
            <a:off x="325664" y="209320"/>
            <a:ext cx="7260900" cy="8309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for creating and managing 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4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66" name="Google Shape;266;p4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267" name="Google Shape;267;p43" descr="Quali sono le funzionalità di Microsoft Excel ed a cosa serve"/>
          <p:cNvPicPr preferRelativeResize="0"/>
          <p:nvPr/>
        </p:nvPicPr>
        <p:blipFill rotWithShape="1">
          <a:blip r:embed="rId4">
            <a:alphaModFix/>
          </a:blip>
          <a:srcRect/>
          <a:stretch/>
        </p:blipFill>
        <p:spPr>
          <a:xfrm>
            <a:off x="2236405" y="3531809"/>
            <a:ext cx="1219200" cy="1219200"/>
          </a:xfrm>
          <a:prstGeom prst="rect">
            <a:avLst/>
          </a:prstGeom>
          <a:noFill/>
          <a:ln>
            <a:noFill/>
          </a:ln>
        </p:spPr>
      </p:pic>
      <p:pic>
        <p:nvPicPr>
          <p:cNvPr id="268" name="Google Shape;268;p43" descr="Microsoft Word: presto sarà possibile convertire i documenti in pagine WEB"/>
          <p:cNvPicPr preferRelativeResize="0"/>
          <p:nvPr/>
        </p:nvPicPr>
        <p:blipFill rotWithShape="1">
          <a:blip r:embed="rId5">
            <a:alphaModFix/>
          </a:blip>
          <a:srcRect/>
          <a:stretch/>
        </p:blipFill>
        <p:spPr>
          <a:xfrm>
            <a:off x="2236405" y="2047361"/>
            <a:ext cx="1219200" cy="1219200"/>
          </a:xfrm>
          <a:prstGeom prst="rect">
            <a:avLst/>
          </a:prstGeom>
          <a:noFill/>
          <a:ln>
            <a:noFill/>
          </a:ln>
        </p:spPr>
      </p:pic>
      <p:grpSp>
        <p:nvGrpSpPr>
          <p:cNvPr id="269" name="Google Shape;269;p43"/>
          <p:cNvGrpSpPr/>
          <p:nvPr/>
        </p:nvGrpSpPr>
        <p:grpSpPr>
          <a:xfrm>
            <a:off x="3772366" y="3621394"/>
            <a:ext cx="4949283" cy="1040032"/>
            <a:chOff x="3012602" y="2705621"/>
            <a:chExt cx="11232070" cy="2080064"/>
          </a:xfrm>
        </p:grpSpPr>
        <p:sp>
          <p:nvSpPr>
            <p:cNvPr id="270" name="Google Shape;270;p43"/>
            <p:cNvSpPr/>
            <p:nvPr/>
          </p:nvSpPr>
          <p:spPr>
            <a:xfrm rot="10800000">
              <a:off x="3012602" y="2705621"/>
              <a:ext cx="11232070" cy="2080064"/>
            </a:xfrm>
            <a:prstGeom prst="homePlate">
              <a:avLst>
                <a:gd name="adj" fmla="val 50000"/>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1" name="Google Shape;271;p43"/>
            <p:cNvSpPr txBox="1"/>
            <p:nvPr/>
          </p:nvSpPr>
          <p:spPr>
            <a:xfrm>
              <a:off x="3532618" y="2705621"/>
              <a:ext cx="10712054" cy="2080064"/>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458625" tIns="34300" rIns="64000" bIns="3430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de" sz="2400" b="1" i="0" u="none" strike="noStrike" kern="0" cap="none" spc="0" normalizeH="0" baseline="0" noProof="0">
                  <a:ln>
                    <a:noFill/>
                  </a:ln>
                  <a:solidFill>
                    <a:srgbClr val="FFFFFF"/>
                  </a:solidFill>
                  <a:effectLst/>
                  <a:uLnTx/>
                  <a:uFillTx/>
                  <a:latin typeface="Arial"/>
                  <a:ea typeface="Arial"/>
                  <a:cs typeface="Arial"/>
                  <a:sym typeface="Arial"/>
                </a:rPr>
                <a:t> </a:t>
              </a: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72" name="Google Shape;272;p43"/>
          <p:cNvGrpSpPr/>
          <p:nvPr/>
        </p:nvGrpSpPr>
        <p:grpSpPr>
          <a:xfrm>
            <a:off x="3772366" y="2136946"/>
            <a:ext cx="4949284" cy="1040032"/>
            <a:chOff x="3012602" y="2705621"/>
            <a:chExt cx="11232070" cy="2080064"/>
          </a:xfrm>
        </p:grpSpPr>
        <p:sp>
          <p:nvSpPr>
            <p:cNvPr id="273" name="Google Shape;273;p43"/>
            <p:cNvSpPr/>
            <p:nvPr/>
          </p:nvSpPr>
          <p:spPr>
            <a:xfrm rot="10800000">
              <a:off x="3012602" y="2705621"/>
              <a:ext cx="11232070" cy="2080064"/>
            </a:xfrm>
            <a:prstGeom prst="homePlate">
              <a:avLst>
                <a:gd name="adj"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4" name="Google Shape;274;p43"/>
            <p:cNvSpPr txBox="1"/>
            <p:nvPr/>
          </p:nvSpPr>
          <p:spPr>
            <a:xfrm>
              <a:off x="3532618" y="2705621"/>
              <a:ext cx="10712054" cy="2080064"/>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458625" tIns="34300" rIns="64000" bIns="3430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de" sz="2400" b="1" i="0" u="none" strike="noStrike" kern="0" cap="none" spc="0" normalizeH="0" baseline="0" noProof="0">
                  <a:ln>
                    <a:noFill/>
                  </a:ln>
                  <a:solidFill>
                    <a:srgbClr val="FFFFFF"/>
                  </a:solidFill>
                  <a:effectLst/>
                  <a:uLnTx/>
                  <a:uFillTx/>
                  <a:latin typeface="Arial"/>
                  <a:ea typeface="Arial"/>
                  <a:cs typeface="Arial"/>
                  <a:sym typeface="Arial"/>
                </a:rPr>
                <a:t> </a:t>
              </a: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275" name="Google Shape;275;p43" descr="Panoramica delle soluzioni Office"/>
          <p:cNvPicPr preferRelativeResize="0"/>
          <p:nvPr/>
        </p:nvPicPr>
        <p:blipFill rotWithShape="1">
          <a:blip r:embed="rId6">
            <a:alphaModFix/>
          </a:blip>
          <a:srcRect/>
          <a:stretch/>
        </p:blipFill>
        <p:spPr>
          <a:xfrm>
            <a:off x="175692" y="2872430"/>
            <a:ext cx="1743953" cy="976614"/>
          </a:xfrm>
          <a:prstGeom prst="rect">
            <a:avLst/>
          </a:prstGeom>
          <a:noFill/>
          <a:ln>
            <a:noFill/>
          </a:ln>
        </p:spPr>
      </p:pic>
      <p:sp>
        <p:nvSpPr>
          <p:cNvPr id="276" name="Google Shape;276;p43"/>
          <p:cNvSpPr txBox="1"/>
          <p:nvPr/>
        </p:nvSpPr>
        <p:spPr>
          <a:xfrm>
            <a:off x="4484348" y="3979827"/>
            <a:ext cx="2958206" cy="32316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7"/>
              </a:rPr>
              <a:t>Microsoft Excel</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7" name="Google Shape;277;p43"/>
          <p:cNvSpPr txBox="1"/>
          <p:nvPr/>
        </p:nvSpPr>
        <p:spPr>
          <a:xfrm>
            <a:off x="4484348" y="2495378"/>
            <a:ext cx="2958206" cy="32316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8"/>
              </a:rPr>
              <a:t>Microsoft Word</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8" name="Google Shape;278;p43"/>
          <p:cNvSpPr/>
          <p:nvPr/>
        </p:nvSpPr>
        <p:spPr>
          <a:xfrm>
            <a:off x="325664" y="1343424"/>
            <a:ext cx="8523369" cy="600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this unit, we will give you the basics of using two of Microsoft's main tools for content creation: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8548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33"/>
          <p:cNvGrpSpPr/>
          <p:nvPr/>
        </p:nvGrpSpPr>
        <p:grpSpPr>
          <a:xfrm>
            <a:off x="0" y="749145"/>
            <a:ext cx="9144000" cy="4394356"/>
            <a:chOff x="0" y="-38100"/>
            <a:chExt cx="4816593" cy="2314722"/>
          </a:xfrm>
        </p:grpSpPr>
        <p:sp>
          <p:nvSpPr>
            <p:cNvPr id="219" name="Google Shape;219;p3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noFill/>
            <a:ln>
              <a:noFill/>
            </a:ln>
          </p:spPr>
        </p:sp>
        <p:sp>
          <p:nvSpPr>
            <p:cNvPr id="220" name="Google Shape;220;p33"/>
            <p:cNvSpPr txBox="1"/>
            <p:nvPr/>
          </p:nvSpPr>
          <p:spPr>
            <a:xfrm>
              <a:off x="0" y="-38100"/>
              <a:ext cx="4816593" cy="567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21" name="Google Shape;221;p3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2" name="Google Shape;222;p33"/>
          <p:cNvSpPr txBox="1"/>
          <p:nvPr/>
        </p:nvSpPr>
        <p:spPr>
          <a:xfrm>
            <a:off x="514350" y="1273438"/>
            <a:ext cx="8217600" cy="1939500"/>
          </a:xfrm>
          <a:prstGeom prst="rect">
            <a:avLst/>
          </a:prstGeom>
          <a:noFill/>
          <a:ln>
            <a:noFill/>
          </a:ln>
        </p:spPr>
        <p:txBody>
          <a:bodyPr spcFirstLastPara="1" wrap="square" lIns="0" tIns="0" rIns="0" bIns="0" anchor="t" anchorCtr="0">
            <a:spAutoFit/>
          </a:bodyPr>
          <a:lstStyle/>
          <a:p>
            <a:pPr marL="12700" marR="0" lvl="1" indent="0" algn="just" rtl="0">
              <a:lnSpc>
                <a:spcPct val="100000"/>
              </a:lnSpc>
              <a:spcBef>
                <a:spcPts val="0"/>
              </a:spcBef>
              <a:spcAft>
                <a:spcPts val="0"/>
              </a:spcAft>
              <a:buClr>
                <a:srgbClr val="000000"/>
              </a:buClr>
              <a:buSzPts val="1800"/>
              <a:buFont typeface="Arial"/>
              <a:buNone/>
            </a:pPr>
            <a:r>
              <a:rPr lang="de" sz="1800" b="1" i="0" u="none" strike="noStrike" cap="none">
                <a:solidFill>
                  <a:srgbClr val="595959"/>
                </a:solidFill>
                <a:latin typeface="Arial"/>
                <a:ea typeface="Arial"/>
                <a:cs typeface="Arial"/>
                <a:sym typeface="Arial"/>
              </a:rPr>
              <a:t>4. SAFETY: </a:t>
            </a:r>
            <a:endParaRPr sz="700"/>
          </a:p>
          <a:p>
            <a:pPr marL="12700" marR="0" lvl="1" indent="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Protecting devices</a:t>
            </a:r>
            <a:endParaRPr sz="700"/>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Protecting personal data and privacy</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Protecting health and well-being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Protecting the environment</a:t>
            </a:r>
            <a:endParaRPr sz="700"/>
          </a:p>
          <a:p>
            <a:pPr marL="12700" marR="0" lvl="1" indent="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23" name="Google Shape;223;p33"/>
          <p:cNvSpPr txBox="1"/>
          <p:nvPr/>
        </p:nvSpPr>
        <p:spPr>
          <a:xfrm>
            <a:off x="514350"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Key components of digital competence</a:t>
            </a:r>
            <a:endParaRPr sz="2700" b="1" i="0" u="none" strike="noStrike" cap="none">
              <a:solidFill>
                <a:srgbClr val="379C73"/>
              </a:solidFill>
              <a:latin typeface="Gill Sans"/>
              <a:ea typeface="Gill Sans"/>
              <a:cs typeface="Gill Sans"/>
              <a:sym typeface="Gill Sans"/>
            </a:endParaRPr>
          </a:p>
        </p:txBody>
      </p:sp>
      <p:sp>
        <p:nvSpPr>
          <p:cNvPr id="224" name="Google Shape;224;p33"/>
          <p:cNvSpPr/>
          <p:nvPr/>
        </p:nvSpPr>
        <p:spPr>
          <a:xfrm>
            <a:off x="514350" y="3773532"/>
            <a:ext cx="7729535" cy="600164"/>
          </a:xfrm>
          <a:prstGeom prst="rect">
            <a:avLst/>
          </a:prstGeom>
          <a:noFill/>
          <a:ln>
            <a:noFill/>
          </a:ln>
        </p:spPr>
        <p:txBody>
          <a:bodyPr spcFirstLastPara="1" wrap="square" lIns="45725" tIns="22850" rIns="45725" bIns="22850" anchor="t" anchorCtr="0">
            <a:noAutofit/>
          </a:bodyPr>
          <a:lstStyle/>
          <a:p>
            <a:pPr marL="12700" marR="0" lvl="1" indent="0" algn="just" rtl="0">
              <a:lnSpc>
                <a:spcPct val="100000"/>
              </a:lnSpc>
              <a:spcBef>
                <a:spcPts val="0"/>
              </a:spcBef>
              <a:spcAft>
                <a:spcPts val="0"/>
              </a:spcAft>
              <a:buClr>
                <a:srgbClr val="000000"/>
              </a:buClr>
              <a:buSzPts val="1800"/>
              <a:buFont typeface="Arial"/>
              <a:buNone/>
            </a:pPr>
            <a:r>
              <a:rPr lang="de" sz="1800" b="0" i="1" u="none" strike="noStrike" cap="none">
                <a:solidFill>
                  <a:srgbClr val="595959"/>
                </a:solidFill>
                <a:latin typeface="Arial"/>
                <a:ea typeface="Arial"/>
                <a:cs typeface="Arial"/>
                <a:sym typeface="Arial"/>
              </a:rPr>
              <a:t>To explore some useful aspects of safety for care assistants and home helpers, see </a:t>
            </a:r>
            <a:r>
              <a:rPr lang="de" sz="1800" b="1" i="1" u="none" strike="noStrike" cap="none">
                <a:solidFill>
                  <a:srgbClr val="595959"/>
                </a:solidFill>
                <a:latin typeface="Arial"/>
                <a:ea typeface="Arial"/>
                <a:cs typeface="Arial"/>
                <a:sym typeface="Arial"/>
              </a:rPr>
              <a:t>Module 5</a:t>
            </a:r>
            <a:r>
              <a:rPr lang="de" sz="1800" b="0" i="1" u="none" strike="noStrike" cap="none">
                <a:solidFill>
                  <a:srgbClr val="595959"/>
                </a:solidFill>
                <a:latin typeface="Arial"/>
                <a:ea typeface="Arial"/>
                <a:cs typeface="Arial"/>
                <a:sym typeface="Arial"/>
              </a:rPr>
              <a:t>.</a:t>
            </a:r>
            <a:endParaRPr sz="7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4"/>
          <p:cNvSpPr txBox="1"/>
          <p:nvPr/>
        </p:nvSpPr>
        <p:spPr>
          <a:xfrm>
            <a:off x="325664" y="1253170"/>
            <a:ext cx="8640000" cy="36018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Microsoft Word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basic text content creation and data management: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Documentation and Reports: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Create and format care plans, progress reports, and incident documentation.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Utilize templates to streamline the creation of standard documents.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Insert tables for easy organization of information, such as medication schedules or daily routines.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17780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Communication: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Draft letters and emails for communication with healthcare professionals, residents, or their families.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Use the review features for collaborative editing, ensuring accurate and well-reviewed content.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4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85" name="Google Shape;285;p4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286" name="Google Shape;286;p44"/>
          <p:cNvSpPr txBox="1"/>
          <p:nvPr/>
        </p:nvSpPr>
        <p:spPr>
          <a:xfrm>
            <a:off x="325664" y="209320"/>
            <a:ext cx="7260900" cy="8309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for creating and managing 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692423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p:nvPr/>
        </p:nvSpPr>
        <p:spPr>
          <a:xfrm>
            <a:off x="325664" y="1326912"/>
            <a:ext cx="8640000" cy="35094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Microsoft Excel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basic text content creation and data management: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28600" algn="just"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Data Management: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Maintain a database of patient information, including medical history and preferences.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Track medication schedules, appointments, and other essential details.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28600" algn="just"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Budgeting and Finance: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Create and manage budgets for resident care and tracking expenses.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Use formulas for automatic calculations.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28600" algn="just"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Task Lists: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Generate to-do lists for daily tasks and reminders.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Apply filters and sorting options to organize tasks based on priority or urgency.</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4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293" name="Google Shape;293;p45"/>
          <p:cNvSpPr txBox="1"/>
          <p:nvPr/>
        </p:nvSpPr>
        <p:spPr>
          <a:xfrm>
            <a:off x="325664" y="209320"/>
            <a:ext cx="7260900" cy="8309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tools for creating and managing text content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03338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97"/>
        <p:cNvGrpSpPr/>
        <p:nvPr/>
      </p:nvGrpSpPr>
      <p:grpSpPr>
        <a:xfrm>
          <a:off x="0" y="0"/>
          <a:ext cx="0" cy="0"/>
          <a:chOff x="0" y="0"/>
          <a:chExt cx="0" cy="0"/>
        </a:xfrm>
      </p:grpSpPr>
      <p:grpSp>
        <p:nvGrpSpPr>
          <p:cNvPr id="298" name="Google Shape;298;p46"/>
          <p:cNvGrpSpPr/>
          <p:nvPr/>
        </p:nvGrpSpPr>
        <p:grpSpPr>
          <a:xfrm>
            <a:off x="0" y="749145"/>
            <a:ext cx="9144000" cy="4394356"/>
            <a:chOff x="0" y="-38100"/>
            <a:chExt cx="4816593" cy="2314722"/>
          </a:xfrm>
        </p:grpSpPr>
        <p:sp>
          <p:nvSpPr>
            <p:cNvPr id="299" name="Google Shape;299;p4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00" name="Google Shape;300;p4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01" name="Google Shape;301;p4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02" name="Google Shape;302;p46"/>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03 Microsoft Word: the basics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46"/>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04" name="Google Shape;304;p4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05" name="Google Shape;305;p46"/>
          <p:cNvSpPr txBox="1"/>
          <p:nvPr/>
        </p:nvSpPr>
        <p:spPr>
          <a:xfrm>
            <a:off x="732435" y="2159119"/>
            <a:ext cx="6704400" cy="15237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What is Microsoft Word</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771031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09"/>
        <p:cNvGrpSpPr/>
        <p:nvPr/>
      </p:nvGrpSpPr>
      <p:grpSpPr>
        <a:xfrm>
          <a:off x="0" y="0"/>
          <a:ext cx="0" cy="0"/>
          <a:chOff x="0" y="0"/>
          <a:chExt cx="0" cy="0"/>
        </a:xfrm>
      </p:grpSpPr>
      <p:grpSp>
        <p:nvGrpSpPr>
          <p:cNvPr id="310" name="Google Shape;310;p47"/>
          <p:cNvGrpSpPr/>
          <p:nvPr/>
        </p:nvGrpSpPr>
        <p:grpSpPr>
          <a:xfrm>
            <a:off x="0" y="749145"/>
            <a:ext cx="9144000" cy="4394356"/>
            <a:chOff x="0" y="-38100"/>
            <a:chExt cx="4816593" cy="2314722"/>
          </a:xfrm>
        </p:grpSpPr>
        <p:sp>
          <p:nvSpPr>
            <p:cNvPr id="311" name="Google Shape;311;p4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2" name="Google Shape;312;p4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13" name="Google Shape;313;p4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4" name="Google Shape;314;p47"/>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03 Microsoft Word: the basics</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47"/>
          <p:cNvSpPr txBox="1"/>
          <p:nvPr/>
        </p:nvSpPr>
        <p:spPr>
          <a:xfrm>
            <a:off x="316245" y="1207560"/>
            <a:ext cx="5273394" cy="3370154"/>
          </a:xfrm>
          <a:prstGeom prst="rect">
            <a:avLst/>
          </a:prstGeom>
          <a:noFill/>
          <a:ln>
            <a:noFill/>
          </a:ln>
        </p:spPr>
        <p:txBody>
          <a:bodyPr spcFirstLastPara="1" wrap="square" lIns="45725" tIns="22850" rIns="45725" bIns="2285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Microsoft Word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a word processor software that allows you to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create and edit texts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It differs from a text editor because it allows the use of complex formatting (bold, italic, underlined text), characters of different sizes and the use of fonts.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Microsoft Word is a Microsoft product and is covered by copyright, it is distributed under a commercial license; It is part of the Microsoft Office suite of personal productivity software, and is available for Windows and MacOS operating systems.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4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317" name="Google Shape;317;p47" descr="Microsoft Word: presto sarà possibile convertire i documenti in pagine WEB"/>
          <p:cNvPicPr preferRelativeResize="0"/>
          <p:nvPr/>
        </p:nvPicPr>
        <p:blipFill rotWithShape="1">
          <a:blip r:embed="rId4">
            <a:alphaModFix/>
          </a:blip>
          <a:srcRect/>
          <a:stretch/>
        </p:blipFill>
        <p:spPr>
          <a:xfrm>
            <a:off x="8443364" y="4484021"/>
            <a:ext cx="531694" cy="531694"/>
          </a:xfrm>
          <a:prstGeom prst="rect">
            <a:avLst/>
          </a:prstGeom>
          <a:noFill/>
          <a:ln>
            <a:noFill/>
          </a:ln>
        </p:spPr>
      </p:pic>
      <p:pic>
        <p:nvPicPr>
          <p:cNvPr id="318" name="Google Shape;318;p47" descr="Microsoft-Word-Simbolo - Prioritization Blog"/>
          <p:cNvPicPr preferRelativeResize="0"/>
          <p:nvPr/>
        </p:nvPicPr>
        <p:blipFill rotWithShape="1">
          <a:blip r:embed="rId5">
            <a:alphaModFix/>
          </a:blip>
          <a:srcRect/>
          <a:stretch/>
        </p:blipFill>
        <p:spPr>
          <a:xfrm>
            <a:off x="5980471" y="1133818"/>
            <a:ext cx="2462893" cy="1288474"/>
          </a:xfrm>
          <a:prstGeom prst="rect">
            <a:avLst/>
          </a:prstGeom>
          <a:noFill/>
          <a:ln>
            <a:noFill/>
          </a:ln>
        </p:spPr>
      </p:pic>
    </p:spTree>
    <p:extLst>
      <p:ext uri="{BB962C8B-B14F-4D97-AF65-F5344CB8AC3E}">
        <p14:creationId xmlns:p14="http://schemas.microsoft.com/office/powerpoint/2010/main" val="12878435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Google Shape;323;p48"/>
          <p:cNvGrpSpPr/>
          <p:nvPr/>
        </p:nvGrpSpPr>
        <p:grpSpPr>
          <a:xfrm>
            <a:off x="-1" y="673814"/>
            <a:ext cx="9144000" cy="4394356"/>
            <a:chOff x="0" y="-38100"/>
            <a:chExt cx="4816593" cy="2314722"/>
          </a:xfrm>
        </p:grpSpPr>
        <p:sp>
          <p:nvSpPr>
            <p:cNvPr id="324" name="Google Shape;324;p4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5" name="Google Shape;325;p4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26" name="Google Shape;326;p4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7" name="Google Shape;327;p48"/>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8" name="Google Shape;328;p48"/>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03 Microsoft Word: the basics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48"/>
          <p:cNvSpPr/>
          <p:nvPr/>
        </p:nvSpPr>
        <p:spPr>
          <a:xfrm>
            <a:off x="504770" y="882867"/>
            <a:ext cx="4335656" cy="3976249"/>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Microsoft Word can be used for the following purposes: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07000"/>
              </a:lnSpc>
              <a:spcBef>
                <a:spcPts val="30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Creating documents with various graphics, including images and diagrams.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07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Creating letters and letterheads for personal and business purposes.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07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Designing curricula vitae or invitation cards.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07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Saving and reusing pre-built and formatted content such as cover pages.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30" name="Google Shape;330;p48"/>
          <p:cNvPicPr preferRelativeResize="0"/>
          <p:nvPr/>
        </p:nvPicPr>
        <p:blipFill rotWithShape="1">
          <a:blip r:embed="rId4">
            <a:alphaModFix/>
          </a:blip>
          <a:srcRect/>
          <a:stretch/>
        </p:blipFill>
        <p:spPr>
          <a:xfrm>
            <a:off x="5076771" y="928242"/>
            <a:ext cx="3847800" cy="2564559"/>
          </a:xfrm>
          <a:prstGeom prst="rect">
            <a:avLst/>
          </a:prstGeom>
          <a:noFill/>
          <a:ln>
            <a:noFill/>
          </a:ln>
        </p:spPr>
      </p:pic>
      <p:pic>
        <p:nvPicPr>
          <p:cNvPr id="331" name="Google Shape;331;p48" descr="Microsoft Word: presto sarà possibile convertire i documenti in pagine WEB"/>
          <p:cNvPicPr preferRelativeResize="0"/>
          <p:nvPr/>
        </p:nvPicPr>
        <p:blipFill rotWithShape="1">
          <a:blip r:embed="rId5">
            <a:alphaModFix/>
          </a:blip>
          <a:srcRect/>
          <a:stretch/>
        </p:blipFill>
        <p:spPr>
          <a:xfrm>
            <a:off x="8443364" y="4484021"/>
            <a:ext cx="531694" cy="531694"/>
          </a:xfrm>
          <a:prstGeom prst="rect">
            <a:avLst/>
          </a:prstGeom>
          <a:noFill/>
          <a:ln>
            <a:noFill/>
          </a:ln>
        </p:spPr>
      </p:pic>
      <p:sp>
        <p:nvSpPr>
          <p:cNvPr id="332" name="Google Shape;332;p48"/>
          <p:cNvSpPr txBox="1"/>
          <p:nvPr/>
        </p:nvSpPr>
        <p:spPr>
          <a:xfrm>
            <a:off x="6219621" y="3565130"/>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5270198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49"/>
          <p:cNvGrpSpPr/>
          <p:nvPr/>
        </p:nvGrpSpPr>
        <p:grpSpPr>
          <a:xfrm>
            <a:off x="0" y="767919"/>
            <a:ext cx="9144000" cy="4394356"/>
            <a:chOff x="0" y="-38100"/>
            <a:chExt cx="4816593" cy="2314722"/>
          </a:xfrm>
        </p:grpSpPr>
        <p:sp>
          <p:nvSpPr>
            <p:cNvPr id="338" name="Google Shape;338;p4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4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40" name="Google Shape;340;p4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49"/>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2" name="Google Shape;342;p49"/>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Create a document in Word</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343" name="Google Shape;343;p49"/>
          <p:cNvPicPr preferRelativeResize="0"/>
          <p:nvPr/>
        </p:nvPicPr>
        <p:blipFill rotWithShape="1">
          <a:blip r:embed="rId4">
            <a:alphaModFix/>
          </a:blip>
          <a:srcRect l="16370" t="27196" r="14150" b="7332"/>
          <a:stretch/>
        </p:blipFill>
        <p:spPr>
          <a:xfrm>
            <a:off x="559604" y="846908"/>
            <a:ext cx="6336915" cy="3732404"/>
          </a:xfrm>
          <a:prstGeom prst="rect">
            <a:avLst/>
          </a:prstGeom>
          <a:noFill/>
          <a:ln w="9525" cap="flat" cmpd="sng">
            <a:solidFill>
              <a:schemeClr val="dk1"/>
            </a:solidFill>
            <a:prstDash val="solid"/>
            <a:round/>
            <a:headEnd type="none" w="sm" len="sm"/>
            <a:tailEnd type="none" w="sm" len="sm"/>
          </a:ln>
        </p:spPr>
      </p:pic>
      <p:sp>
        <p:nvSpPr>
          <p:cNvPr id="344" name="Google Shape;344;p49"/>
          <p:cNvSpPr/>
          <p:nvPr/>
        </p:nvSpPr>
        <p:spPr>
          <a:xfrm>
            <a:off x="7144038" y="846908"/>
            <a:ext cx="1565173" cy="3370154"/>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the screen capture you can see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ribbon (A)</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which is the heart of the interface.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It offers you a nice overview of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all setting options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for the program.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45" name="Google Shape;345;p49" descr="Microsoft Word: presto sarà possibile convertire i documenti in pagine WEB"/>
          <p:cNvPicPr preferRelativeResize="0"/>
          <p:nvPr/>
        </p:nvPicPr>
        <p:blipFill rotWithShape="1">
          <a:blip r:embed="rId5">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34081334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50"/>
          <p:cNvGrpSpPr/>
          <p:nvPr/>
        </p:nvGrpSpPr>
        <p:grpSpPr>
          <a:xfrm>
            <a:off x="0" y="767919"/>
            <a:ext cx="9144000" cy="4394356"/>
            <a:chOff x="0" y="-38100"/>
            <a:chExt cx="4816593" cy="2314722"/>
          </a:xfrm>
        </p:grpSpPr>
        <p:sp>
          <p:nvSpPr>
            <p:cNvPr id="351" name="Google Shape;351;p5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2" name="Google Shape;352;p5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53" name="Google Shape;353;p5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4" name="Google Shape;354;p50"/>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5" name="Google Shape;355;p50"/>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Create a document in Word</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356" name="Google Shape;356;p50"/>
          <p:cNvPicPr preferRelativeResize="0"/>
          <p:nvPr/>
        </p:nvPicPr>
        <p:blipFill rotWithShape="1">
          <a:blip r:embed="rId4">
            <a:alphaModFix/>
          </a:blip>
          <a:srcRect l="25978" t="25931" r="24469" b="27104"/>
          <a:stretch/>
        </p:blipFill>
        <p:spPr>
          <a:xfrm>
            <a:off x="2711240" y="906319"/>
            <a:ext cx="5664720" cy="3279772"/>
          </a:xfrm>
          <a:prstGeom prst="rect">
            <a:avLst/>
          </a:prstGeom>
          <a:noFill/>
          <a:ln>
            <a:noFill/>
          </a:ln>
        </p:spPr>
      </p:pic>
      <p:sp>
        <p:nvSpPr>
          <p:cNvPr id="357" name="Google Shape;357;p50"/>
          <p:cNvSpPr/>
          <p:nvPr/>
        </p:nvSpPr>
        <p:spPr>
          <a:xfrm>
            <a:off x="514350" y="910414"/>
            <a:ext cx="1801147" cy="3306514"/>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Furthermore, you can see different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tabs (B)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the screen capture above. These contain various function groups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(C)</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which you can choose some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settings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50"/>
          <p:cNvSpPr/>
          <p:nvPr/>
        </p:nvSpPr>
        <p:spPr>
          <a:xfrm>
            <a:off x="514350" y="4274083"/>
            <a:ext cx="7861610" cy="638957"/>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workspace (D)</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can create your content, for example a text with pictures.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59" name="Google Shape;359;p50" descr="Microsoft Word: presto sarà possibile convertire i documenti in pagine WEB"/>
          <p:cNvPicPr preferRelativeResize="0"/>
          <p:nvPr/>
        </p:nvPicPr>
        <p:blipFill rotWithShape="1">
          <a:blip r:embed="rId5">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12220065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51"/>
          <p:cNvGrpSpPr/>
          <p:nvPr/>
        </p:nvGrpSpPr>
        <p:grpSpPr>
          <a:xfrm>
            <a:off x="0" y="767919"/>
            <a:ext cx="9144000" cy="4394356"/>
            <a:chOff x="0" y="-38100"/>
            <a:chExt cx="4816593" cy="2314722"/>
          </a:xfrm>
        </p:grpSpPr>
        <p:sp>
          <p:nvSpPr>
            <p:cNvPr id="365" name="Google Shape;365;p5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6" name="Google Shape;366;p5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67" name="Google Shape;367;p5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8" name="Google Shape;368;p51"/>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9" name="Google Shape;369;p51"/>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Create a document in Word</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51"/>
          <p:cNvSpPr/>
          <p:nvPr/>
        </p:nvSpPr>
        <p:spPr>
          <a:xfrm>
            <a:off x="514350" y="1222999"/>
            <a:ext cx="8179824" cy="2923012"/>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On this screen you can see that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"Start"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tab is open.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is divided into the function groups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"Clipboard"</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 "Font”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and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"Styles”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"File"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tab you can create a new document or insert an existing document, as well as other files. The user interface is structured the same way in every Microsoft Office program and differs only in its functions.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71" name="Google Shape;371;p51"/>
          <p:cNvPicPr preferRelativeResize="0"/>
          <p:nvPr/>
        </p:nvPicPr>
        <p:blipFill rotWithShape="1">
          <a:blip r:embed="rId4">
            <a:alphaModFix/>
          </a:blip>
          <a:srcRect b="78841"/>
          <a:stretch/>
        </p:blipFill>
        <p:spPr>
          <a:xfrm>
            <a:off x="496968" y="1099102"/>
            <a:ext cx="8144839" cy="1111836"/>
          </a:xfrm>
          <a:prstGeom prst="rect">
            <a:avLst/>
          </a:prstGeom>
          <a:noFill/>
          <a:ln>
            <a:noFill/>
          </a:ln>
        </p:spPr>
      </p:pic>
      <p:pic>
        <p:nvPicPr>
          <p:cNvPr id="372" name="Google Shape;372;p51" descr="Microsoft Word: presto sarà possibile convertire i documenti in pagine WEB"/>
          <p:cNvPicPr preferRelativeResize="0"/>
          <p:nvPr/>
        </p:nvPicPr>
        <p:blipFill rotWithShape="1">
          <a:blip r:embed="rId5">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34811995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76"/>
        <p:cNvGrpSpPr/>
        <p:nvPr/>
      </p:nvGrpSpPr>
      <p:grpSpPr>
        <a:xfrm>
          <a:off x="0" y="0"/>
          <a:ext cx="0" cy="0"/>
          <a:chOff x="0" y="0"/>
          <a:chExt cx="0" cy="0"/>
        </a:xfrm>
      </p:grpSpPr>
      <p:grpSp>
        <p:nvGrpSpPr>
          <p:cNvPr id="377" name="Google Shape;377;p52"/>
          <p:cNvGrpSpPr/>
          <p:nvPr/>
        </p:nvGrpSpPr>
        <p:grpSpPr>
          <a:xfrm>
            <a:off x="0" y="767920"/>
            <a:ext cx="9144000" cy="4375581"/>
            <a:chOff x="0" y="-38100"/>
            <a:chExt cx="4816593" cy="2314722"/>
          </a:xfrm>
        </p:grpSpPr>
        <p:sp>
          <p:nvSpPr>
            <p:cNvPr id="378" name="Google Shape;378;p5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79" name="Google Shape;379;p5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80" name="Google Shape;380;p5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81" name="Google Shape;381;p52"/>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2" name="Google Shape;382;p52"/>
          <p:cNvSpPr txBox="1"/>
          <p:nvPr/>
        </p:nvSpPr>
        <p:spPr>
          <a:xfrm>
            <a:off x="1231104" y="4076663"/>
            <a:ext cx="6681785" cy="353943"/>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 Create a document</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83" name="Google Shape;383;p5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84" name="Google Shape;384;p52"/>
          <p:cNvSpPr txBox="1"/>
          <p:nvPr/>
        </p:nvSpPr>
        <p:spPr>
          <a:xfrm>
            <a:off x="1669485" y="1362820"/>
            <a:ext cx="5805019" cy="53860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how to create a document using Word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385" name="Google Shape;385;p52"/>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pic>
        <p:nvPicPr>
          <p:cNvPr id="386" name="Google Shape;386;p52" descr="Microsoft Word: presto sarà possibile convertire i documenti in pagine WEB"/>
          <p:cNvPicPr preferRelativeResize="0"/>
          <p:nvPr/>
        </p:nvPicPr>
        <p:blipFill rotWithShape="1">
          <a:blip r:embed="rId4">
            <a:alphaModFix/>
          </a:blip>
          <a:srcRect/>
          <a:stretch/>
        </p:blipFill>
        <p:spPr>
          <a:xfrm>
            <a:off x="8443364" y="4484021"/>
            <a:ext cx="531694" cy="531694"/>
          </a:xfrm>
          <a:prstGeom prst="rect">
            <a:avLst/>
          </a:prstGeom>
          <a:noFill/>
          <a:ln>
            <a:noFill/>
          </a:ln>
        </p:spPr>
      </p:pic>
      <p:sp>
        <p:nvSpPr>
          <p:cNvPr id="387" name="Google Shape;387;p52"/>
          <p:cNvSpPr/>
          <p:nvPr/>
        </p:nvSpPr>
        <p:spPr>
          <a:xfrm>
            <a:off x="295275" y="4671815"/>
            <a:ext cx="8148087"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Create a document, [online video], Microsoft Support,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5"/>
              </a:rPr>
              <a:t>https://support.microsoft.com/en-us/office/create-a-document-28508ada-9a3c-4333-a17b-cb29723eb64c</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88" name="Google Shape;388;p52" descr="With Microsoft Word, you can create a document for letters, resumes, reports, and more. Learn how to create a new Word document in this video tutorial from Microsoft. &#10;&#10;1. Open Word.&#10;&#10;2. Select Blank document.&#10;&#10;Or, if Word is already open, select File, New, Blank document.&#10;&#10;To create a document using a template&#10;&#10;1. Open Word. Or, if Word is already open, select File, New.&#10;&#10;2. Double-click a template to open it.&#10;&#10;Learn more: https://support.microsoft.com/en-us/office/create-a-document-28508ada-9a3c-4333-a17b-cb29723eb64c" title="Create a new Word document | Microsoft">
            <a:hlinkClick r:id="rId6"/>
          </p:cNvPr>
          <p:cNvPicPr preferRelativeResize="0"/>
          <p:nvPr/>
        </p:nvPicPr>
        <p:blipFill>
          <a:blip r:embed="rId7">
            <a:alphaModFix/>
          </a:blip>
          <a:stretch>
            <a:fillRect/>
          </a:stretch>
        </p:blipFill>
        <p:spPr>
          <a:xfrm>
            <a:off x="2887150" y="2010575"/>
            <a:ext cx="3479000" cy="1956950"/>
          </a:xfrm>
          <a:prstGeom prst="rect">
            <a:avLst/>
          </a:prstGeom>
          <a:noFill/>
          <a:ln>
            <a:noFill/>
          </a:ln>
        </p:spPr>
      </p:pic>
    </p:spTree>
    <p:extLst>
      <p:ext uri="{BB962C8B-B14F-4D97-AF65-F5344CB8AC3E}">
        <p14:creationId xmlns:p14="http://schemas.microsoft.com/office/powerpoint/2010/main" val="40046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10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53"/>
          <p:cNvGrpSpPr/>
          <p:nvPr/>
        </p:nvGrpSpPr>
        <p:grpSpPr>
          <a:xfrm>
            <a:off x="0" y="767919"/>
            <a:ext cx="9144000" cy="4394356"/>
            <a:chOff x="0" y="-38100"/>
            <a:chExt cx="4816593" cy="2314722"/>
          </a:xfrm>
        </p:grpSpPr>
        <p:sp>
          <p:nvSpPr>
            <p:cNvPr id="394" name="Google Shape;394;p5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5" name="Google Shape;395;p5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6" name="Google Shape;396;p5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7" name="Google Shape;397;p53"/>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8" name="Google Shape;398;p53"/>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53"/>
          <p:cNvSpPr/>
          <p:nvPr/>
        </p:nvSpPr>
        <p:spPr>
          <a:xfrm>
            <a:off x="514350" y="928242"/>
            <a:ext cx="8209321" cy="365276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Open Word.</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25400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Blank document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Or, if Word is already open, select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File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&gt;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New</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&gt;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Blank document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To create a document using a template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Open Word. Or, if Word is already open, select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File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&gt;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New</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25400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Double-click a template to open it.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00" name="Google Shape;400;p53"/>
          <p:cNvPicPr preferRelativeResize="0"/>
          <p:nvPr/>
        </p:nvPicPr>
        <p:blipFill rotWithShape="1">
          <a:blip r:embed="rId4">
            <a:alphaModFix/>
          </a:blip>
          <a:srcRect/>
          <a:stretch/>
        </p:blipFill>
        <p:spPr>
          <a:xfrm>
            <a:off x="3791025" y="253672"/>
            <a:ext cx="1561948" cy="1561948"/>
          </a:xfrm>
          <a:prstGeom prst="rect">
            <a:avLst/>
          </a:prstGeom>
          <a:noFill/>
          <a:ln>
            <a:noFill/>
          </a:ln>
        </p:spPr>
      </p:pic>
      <p:pic>
        <p:nvPicPr>
          <p:cNvPr id="401" name="Google Shape;401;p53" descr="Quali sono le funzionalità di Microsoft Excel ed a cosa serve"/>
          <p:cNvPicPr preferRelativeResize="0"/>
          <p:nvPr/>
        </p:nvPicPr>
        <p:blipFill rotWithShape="1">
          <a:blip r:embed="rId5">
            <a:alphaModFix/>
          </a:blip>
          <a:srcRect/>
          <a:stretch/>
        </p:blipFill>
        <p:spPr>
          <a:xfrm>
            <a:off x="8363803" y="4534045"/>
            <a:ext cx="531694" cy="531694"/>
          </a:xfrm>
          <a:prstGeom prst="rect">
            <a:avLst/>
          </a:prstGeom>
          <a:noFill/>
          <a:ln>
            <a:noFill/>
          </a:ln>
        </p:spPr>
      </p:pic>
    </p:spTree>
    <p:extLst>
      <p:ext uri="{BB962C8B-B14F-4D97-AF65-F5344CB8AC3E}">
        <p14:creationId xmlns:p14="http://schemas.microsoft.com/office/powerpoint/2010/main" val="78007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34"/>
          <p:cNvGrpSpPr/>
          <p:nvPr/>
        </p:nvGrpSpPr>
        <p:grpSpPr>
          <a:xfrm>
            <a:off x="0" y="749145"/>
            <a:ext cx="9144000" cy="4394356"/>
            <a:chOff x="0" y="-38100"/>
            <a:chExt cx="4816593" cy="2314722"/>
          </a:xfrm>
        </p:grpSpPr>
        <p:sp>
          <p:nvSpPr>
            <p:cNvPr id="230" name="Google Shape;230;p3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noFill/>
            <a:ln>
              <a:noFill/>
            </a:ln>
          </p:spPr>
        </p:sp>
        <p:sp>
          <p:nvSpPr>
            <p:cNvPr id="231" name="Google Shape;231;p34"/>
            <p:cNvSpPr txBox="1"/>
            <p:nvPr/>
          </p:nvSpPr>
          <p:spPr>
            <a:xfrm>
              <a:off x="0" y="-38100"/>
              <a:ext cx="4816593" cy="5674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sp>
        <p:nvSpPr>
          <p:cNvPr id="232" name="Google Shape;232;p3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3" name="Google Shape;233;p34"/>
          <p:cNvSpPr txBox="1"/>
          <p:nvPr/>
        </p:nvSpPr>
        <p:spPr>
          <a:xfrm>
            <a:off x="514349" y="1249597"/>
            <a:ext cx="8115300" cy="1939500"/>
          </a:xfrm>
          <a:prstGeom prst="rect">
            <a:avLst/>
          </a:prstGeom>
          <a:noFill/>
          <a:ln>
            <a:noFill/>
          </a:ln>
        </p:spPr>
        <p:txBody>
          <a:bodyPr spcFirstLastPara="1" wrap="square" lIns="0" tIns="0" rIns="0" bIns="0" anchor="t" anchorCtr="0">
            <a:spAutoFit/>
          </a:bodyPr>
          <a:lstStyle/>
          <a:p>
            <a:pPr marL="12700" marR="0" lvl="1" indent="0" algn="just" rtl="0">
              <a:lnSpc>
                <a:spcPct val="100000"/>
              </a:lnSpc>
              <a:spcBef>
                <a:spcPts val="0"/>
              </a:spcBef>
              <a:spcAft>
                <a:spcPts val="0"/>
              </a:spcAft>
              <a:buClr>
                <a:srgbClr val="000000"/>
              </a:buClr>
              <a:buSzPts val="1800"/>
              <a:buFont typeface="Arial"/>
              <a:buNone/>
            </a:pPr>
            <a:r>
              <a:rPr lang="de" sz="1800" b="1" i="0" u="none" strike="noStrike" cap="none">
                <a:solidFill>
                  <a:srgbClr val="595959"/>
                </a:solidFill>
                <a:latin typeface="Arial"/>
                <a:ea typeface="Arial"/>
                <a:cs typeface="Arial"/>
                <a:sym typeface="Arial"/>
              </a:rPr>
              <a:t>5. PROBLEM SOLVING: </a:t>
            </a:r>
            <a:endParaRPr sz="700"/>
          </a:p>
          <a:p>
            <a:pPr marL="12700" marR="0" lvl="1" indent="0" algn="just" rtl="0">
              <a:lnSpc>
                <a:spcPct val="100000"/>
              </a:lnSpc>
              <a:spcBef>
                <a:spcPts val="0"/>
              </a:spcBef>
              <a:spcAft>
                <a:spcPts val="0"/>
              </a:spcAft>
              <a:buClr>
                <a:srgbClr val="000000"/>
              </a:buClr>
              <a:buSzPts val="1800"/>
              <a:buFont typeface="Arial"/>
              <a:buNone/>
            </a:pPr>
            <a:endParaRPr sz="1800" b="1"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Solving technical problems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Identifying needs and technological responses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Creatively using digital technologies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Identifying digital competence gaps</a:t>
            </a:r>
            <a:endParaRPr sz="700"/>
          </a:p>
          <a:p>
            <a:pPr marL="0" marR="0" lvl="1" indent="0" algn="just"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p:txBody>
      </p:sp>
      <p:sp>
        <p:nvSpPr>
          <p:cNvPr id="234" name="Google Shape;234;p34"/>
          <p:cNvSpPr txBox="1"/>
          <p:nvPr/>
        </p:nvSpPr>
        <p:spPr>
          <a:xfrm>
            <a:off x="514349"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Key components of digital competence</a:t>
            </a:r>
            <a:endParaRPr sz="2700" b="1" i="0" u="none" strike="noStrike" cap="none">
              <a:solidFill>
                <a:srgbClr val="379C73"/>
              </a:solidFill>
              <a:latin typeface="Gill Sans"/>
              <a:ea typeface="Gill Sans"/>
              <a:cs typeface="Gill Sans"/>
              <a:sym typeface="Gill Sans"/>
            </a:endParaRPr>
          </a:p>
        </p:txBody>
      </p:sp>
      <p:sp>
        <p:nvSpPr>
          <p:cNvPr id="235" name="Google Shape;235;p34"/>
          <p:cNvSpPr/>
          <p:nvPr/>
        </p:nvSpPr>
        <p:spPr>
          <a:xfrm>
            <a:off x="514350" y="3773532"/>
            <a:ext cx="7729535" cy="600164"/>
          </a:xfrm>
          <a:prstGeom prst="rect">
            <a:avLst/>
          </a:prstGeom>
          <a:noFill/>
          <a:ln>
            <a:noFill/>
          </a:ln>
        </p:spPr>
        <p:txBody>
          <a:bodyPr spcFirstLastPara="1" wrap="square" lIns="45725" tIns="22850" rIns="45725" bIns="22850" anchor="t" anchorCtr="0">
            <a:noAutofit/>
          </a:bodyPr>
          <a:lstStyle/>
          <a:p>
            <a:pPr marL="12700" marR="0" lvl="1" indent="0" algn="just" rtl="0">
              <a:lnSpc>
                <a:spcPct val="100000"/>
              </a:lnSpc>
              <a:spcBef>
                <a:spcPts val="0"/>
              </a:spcBef>
              <a:spcAft>
                <a:spcPts val="0"/>
              </a:spcAft>
              <a:buClr>
                <a:srgbClr val="000000"/>
              </a:buClr>
              <a:buSzPts val="1800"/>
              <a:buFont typeface="Arial"/>
              <a:buNone/>
            </a:pPr>
            <a:r>
              <a:rPr lang="de" sz="1800" b="0" i="1" u="none" strike="noStrike" cap="none">
                <a:solidFill>
                  <a:srgbClr val="595959"/>
                </a:solidFill>
                <a:latin typeface="Arial"/>
                <a:ea typeface="Arial"/>
                <a:cs typeface="Arial"/>
                <a:sym typeface="Arial"/>
              </a:rPr>
              <a:t>To explore some useful aspects of problem solving for care assistants and home helpers, see </a:t>
            </a:r>
            <a:r>
              <a:rPr lang="de" sz="1800" b="1" i="1" u="none" strike="noStrike" cap="none">
                <a:solidFill>
                  <a:srgbClr val="595959"/>
                </a:solidFill>
                <a:latin typeface="Arial"/>
                <a:ea typeface="Arial"/>
                <a:cs typeface="Arial"/>
                <a:sym typeface="Arial"/>
              </a:rPr>
              <a:t>Module 1, Unit 4</a:t>
            </a:r>
            <a:r>
              <a:rPr lang="de" sz="1800" b="0" i="1" u="none" strike="noStrike" cap="none">
                <a:solidFill>
                  <a:srgbClr val="595959"/>
                </a:solidFill>
                <a:latin typeface="Arial"/>
                <a:ea typeface="Arial"/>
                <a:cs typeface="Arial"/>
                <a:sym typeface="Arial"/>
              </a:rPr>
              <a:t>.</a:t>
            </a:r>
            <a:endParaRPr sz="7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05"/>
        <p:cNvGrpSpPr/>
        <p:nvPr/>
      </p:nvGrpSpPr>
      <p:grpSpPr>
        <a:xfrm>
          <a:off x="0" y="0"/>
          <a:ext cx="0" cy="0"/>
          <a:chOff x="0" y="0"/>
          <a:chExt cx="0" cy="0"/>
        </a:xfrm>
      </p:grpSpPr>
      <p:grpSp>
        <p:nvGrpSpPr>
          <p:cNvPr id="406" name="Google Shape;406;p54"/>
          <p:cNvGrpSpPr/>
          <p:nvPr/>
        </p:nvGrpSpPr>
        <p:grpSpPr>
          <a:xfrm>
            <a:off x="0" y="767920"/>
            <a:ext cx="9144000" cy="4375581"/>
            <a:chOff x="0" y="-38100"/>
            <a:chExt cx="4816593" cy="2314722"/>
          </a:xfrm>
        </p:grpSpPr>
        <p:sp>
          <p:nvSpPr>
            <p:cNvPr id="407" name="Google Shape;407;p5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08" name="Google Shape;408;p5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09" name="Google Shape;409;p5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10" name="Google Shape;410;p54"/>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1" name="Google Shape;411;p5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412" name="Google Shape;412;p54"/>
          <p:cNvSpPr txBox="1"/>
          <p:nvPr/>
        </p:nvSpPr>
        <p:spPr>
          <a:xfrm>
            <a:off x="1669486" y="1399129"/>
            <a:ext cx="5805000" cy="5388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how to add and edit text by watching the following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413" name="Google Shape;413;p54"/>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pic>
        <p:nvPicPr>
          <p:cNvPr id="414" name="Google Shape;414;p54" descr="Microsoft Word: presto sarà possibile convertire i documenti in pagine WEB"/>
          <p:cNvPicPr preferRelativeResize="0"/>
          <p:nvPr/>
        </p:nvPicPr>
        <p:blipFill rotWithShape="1">
          <a:blip r:embed="rId4">
            <a:alphaModFix/>
          </a:blip>
          <a:srcRect/>
          <a:stretch/>
        </p:blipFill>
        <p:spPr>
          <a:xfrm>
            <a:off x="8443364" y="4484021"/>
            <a:ext cx="531694" cy="531694"/>
          </a:xfrm>
          <a:prstGeom prst="rect">
            <a:avLst/>
          </a:prstGeom>
          <a:noFill/>
          <a:ln>
            <a:noFill/>
          </a:ln>
        </p:spPr>
      </p:pic>
      <p:sp>
        <p:nvSpPr>
          <p:cNvPr id="415" name="Google Shape;415;p54"/>
          <p:cNvSpPr/>
          <p:nvPr/>
        </p:nvSpPr>
        <p:spPr>
          <a:xfrm>
            <a:off x="295275" y="4671815"/>
            <a:ext cx="8148087"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Add and edit text, [online video], Microsoft Support,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5"/>
              </a:rPr>
              <a:t>https://support.microsoft.com/en-us/office/add-and-edit-text-ed1e3147-a846-41ca-8087-49e324cb50bd</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16" name="Google Shape;416;p54" descr="Follow these steps to add, replace, and format text in Word. Learn more at the Office 365 Training Center: http://office.com/training" title="Add and edit text in Microsoft Word">
            <a:hlinkClick r:id="rId6"/>
          </p:cNvPr>
          <p:cNvPicPr preferRelativeResize="0"/>
          <p:nvPr/>
        </p:nvPicPr>
        <p:blipFill>
          <a:blip r:embed="rId7">
            <a:alphaModFix/>
          </a:blip>
          <a:stretch>
            <a:fillRect/>
          </a:stretch>
        </p:blipFill>
        <p:spPr>
          <a:xfrm>
            <a:off x="3009900" y="2258950"/>
            <a:ext cx="3048000" cy="1714500"/>
          </a:xfrm>
          <a:prstGeom prst="rect">
            <a:avLst/>
          </a:prstGeom>
          <a:noFill/>
          <a:ln>
            <a:noFill/>
          </a:ln>
        </p:spPr>
      </p:pic>
      <p:sp>
        <p:nvSpPr>
          <p:cNvPr id="417" name="Google Shape;417;p54"/>
          <p:cNvSpPr txBox="1"/>
          <p:nvPr/>
        </p:nvSpPr>
        <p:spPr>
          <a:xfrm>
            <a:off x="3033900" y="4107088"/>
            <a:ext cx="3000000" cy="461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cs typeface="Arial"/>
                <a:sym typeface="Arial"/>
              </a:rPr>
              <a:t>Add and edit text</a:t>
            </a:r>
            <a:endParaRPr kumimoji="0" sz="18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3203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1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55"/>
          <p:cNvGrpSpPr/>
          <p:nvPr/>
        </p:nvGrpSpPr>
        <p:grpSpPr>
          <a:xfrm>
            <a:off x="0" y="767919"/>
            <a:ext cx="9144000" cy="4394356"/>
            <a:chOff x="0" y="-38100"/>
            <a:chExt cx="4816593" cy="2314722"/>
          </a:xfrm>
        </p:grpSpPr>
        <p:sp>
          <p:nvSpPr>
            <p:cNvPr id="423" name="Google Shape;423;p5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4" name="Google Shape;424;p5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5" name="Google Shape;425;p5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6" name="Google Shape;426;p55"/>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7" name="Google Shape;427;p55"/>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55"/>
          <p:cNvSpPr/>
          <p:nvPr/>
        </p:nvSpPr>
        <p:spPr>
          <a:xfrm>
            <a:off x="514350" y="928242"/>
            <a:ext cx="8070042" cy="268663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Add text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Place the cursor where you want to add the text.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25400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Start typing.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429" name="Google Shape;429;p55"/>
          <p:cNvPicPr preferRelativeResize="0"/>
          <p:nvPr/>
        </p:nvPicPr>
        <p:blipFill rotWithShape="1">
          <a:blip r:embed="rId4">
            <a:alphaModFix/>
          </a:blip>
          <a:srcRect/>
          <a:stretch/>
        </p:blipFill>
        <p:spPr>
          <a:xfrm>
            <a:off x="3791025" y="253672"/>
            <a:ext cx="1561948" cy="1561948"/>
          </a:xfrm>
          <a:prstGeom prst="rect">
            <a:avLst/>
          </a:prstGeom>
          <a:noFill/>
          <a:ln>
            <a:noFill/>
          </a:ln>
        </p:spPr>
      </p:pic>
      <p:pic>
        <p:nvPicPr>
          <p:cNvPr id="430" name="Google Shape;430;p55" descr="Microsoft Word: presto sarà possibile convertire i documenti in pagine WEB"/>
          <p:cNvPicPr preferRelativeResize="0"/>
          <p:nvPr/>
        </p:nvPicPr>
        <p:blipFill rotWithShape="1">
          <a:blip r:embed="rId5">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16736004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435" name="Google Shape;435;p56"/>
          <p:cNvGrpSpPr/>
          <p:nvPr/>
        </p:nvGrpSpPr>
        <p:grpSpPr>
          <a:xfrm>
            <a:off x="0" y="767919"/>
            <a:ext cx="9144000" cy="4394356"/>
            <a:chOff x="0" y="-38100"/>
            <a:chExt cx="4816593" cy="2314722"/>
          </a:xfrm>
        </p:grpSpPr>
        <p:sp>
          <p:nvSpPr>
            <p:cNvPr id="436" name="Google Shape;436;p5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7" name="Google Shape;437;p5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38" name="Google Shape;438;p5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9" name="Google Shape;439;p56"/>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0" name="Google Shape;440;p56"/>
          <p:cNvSpPr/>
          <p:nvPr/>
        </p:nvSpPr>
        <p:spPr>
          <a:xfrm>
            <a:off x="514350" y="928242"/>
            <a:ext cx="8070042" cy="333482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Replace text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the text you want to replace.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just" defTabSz="914400" rtl="0" eaLnBrk="1" fontAlgn="auto" latinLnBrk="0" hangingPunct="1">
              <a:lnSpc>
                <a:spcPct val="107000"/>
              </a:lnSpc>
              <a:spcBef>
                <a:spcPts val="30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 select a single word, double-click it.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just" defTabSz="914400" rtl="0" eaLnBrk="1" fontAlgn="auto" latinLnBrk="0" hangingPunct="1">
              <a:lnSpc>
                <a:spcPct val="107000"/>
              </a:lnSpc>
              <a:spcBef>
                <a:spcPts val="30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 select a line, click to the left of it.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startAt="2"/>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Start typing.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41" name="Google Shape;441;p56"/>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42" name="Google Shape;442;p56"/>
          <p:cNvPicPr preferRelativeResize="0"/>
          <p:nvPr/>
        </p:nvPicPr>
        <p:blipFill rotWithShape="1">
          <a:blip r:embed="rId4">
            <a:alphaModFix/>
          </a:blip>
          <a:srcRect/>
          <a:stretch/>
        </p:blipFill>
        <p:spPr>
          <a:xfrm>
            <a:off x="3791025" y="253672"/>
            <a:ext cx="1561948" cy="1561948"/>
          </a:xfrm>
          <a:prstGeom prst="rect">
            <a:avLst/>
          </a:prstGeom>
          <a:noFill/>
          <a:ln>
            <a:noFill/>
          </a:ln>
        </p:spPr>
      </p:pic>
      <p:pic>
        <p:nvPicPr>
          <p:cNvPr id="443" name="Google Shape;443;p56" descr="Microsoft Word: presto sarà possibile convertire i documenti in pagine WEB"/>
          <p:cNvPicPr preferRelativeResize="0"/>
          <p:nvPr/>
        </p:nvPicPr>
        <p:blipFill rotWithShape="1">
          <a:blip r:embed="rId5">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26486425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pSp>
        <p:nvGrpSpPr>
          <p:cNvPr id="448" name="Google Shape;448;p57"/>
          <p:cNvGrpSpPr/>
          <p:nvPr/>
        </p:nvGrpSpPr>
        <p:grpSpPr>
          <a:xfrm>
            <a:off x="0" y="767919"/>
            <a:ext cx="9144000" cy="4394356"/>
            <a:chOff x="0" y="-38100"/>
            <a:chExt cx="4816593" cy="2314722"/>
          </a:xfrm>
        </p:grpSpPr>
        <p:sp>
          <p:nvSpPr>
            <p:cNvPr id="449" name="Google Shape;449;p5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5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51" name="Google Shape;451;p5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2" name="Google Shape;452;p57"/>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3" name="Google Shape;453;p57"/>
          <p:cNvSpPr/>
          <p:nvPr/>
        </p:nvSpPr>
        <p:spPr>
          <a:xfrm>
            <a:off x="514350" y="928242"/>
            <a:ext cx="8070042" cy="2313294"/>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Format text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the text you want to format.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25400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From the pop up toolbar or the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Home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tab, select an option to change the Font, Font Size, Font Color, or make the text bold, italics, or underline.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54" name="Google Shape;454;p57" descr="Word Font group"/>
          <p:cNvPicPr preferRelativeResize="0"/>
          <p:nvPr/>
        </p:nvPicPr>
        <p:blipFill rotWithShape="1">
          <a:blip r:embed="rId4">
            <a:alphaModFix/>
          </a:blip>
          <a:srcRect/>
          <a:stretch/>
        </p:blipFill>
        <p:spPr>
          <a:xfrm>
            <a:off x="2169129" y="3443539"/>
            <a:ext cx="3951297" cy="1145304"/>
          </a:xfrm>
          <a:prstGeom prst="rect">
            <a:avLst/>
          </a:prstGeom>
          <a:noFill/>
          <a:ln>
            <a:noFill/>
          </a:ln>
        </p:spPr>
      </p:pic>
      <p:sp>
        <p:nvSpPr>
          <p:cNvPr id="455" name="Google Shape;455;p57"/>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56" name="Google Shape;456;p57"/>
          <p:cNvPicPr preferRelativeResize="0"/>
          <p:nvPr/>
        </p:nvPicPr>
        <p:blipFill rotWithShape="1">
          <a:blip r:embed="rId5">
            <a:alphaModFix/>
          </a:blip>
          <a:srcRect/>
          <a:stretch/>
        </p:blipFill>
        <p:spPr>
          <a:xfrm>
            <a:off x="3791025" y="253672"/>
            <a:ext cx="1561948" cy="1561948"/>
          </a:xfrm>
          <a:prstGeom prst="rect">
            <a:avLst/>
          </a:prstGeom>
          <a:noFill/>
          <a:ln>
            <a:noFill/>
          </a:ln>
        </p:spPr>
      </p:pic>
      <p:pic>
        <p:nvPicPr>
          <p:cNvPr id="457" name="Google Shape;457;p57" descr="Microsoft Word: presto sarà possibile convertire i documenti in pagine WEB"/>
          <p:cNvPicPr preferRelativeResize="0"/>
          <p:nvPr/>
        </p:nvPicPr>
        <p:blipFill rotWithShape="1">
          <a:blip r:embed="rId6">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13039054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grpSp>
        <p:nvGrpSpPr>
          <p:cNvPr id="462" name="Google Shape;462;p58"/>
          <p:cNvGrpSpPr/>
          <p:nvPr/>
        </p:nvGrpSpPr>
        <p:grpSpPr>
          <a:xfrm>
            <a:off x="0" y="767919"/>
            <a:ext cx="9144000" cy="4394356"/>
            <a:chOff x="0" y="-38100"/>
            <a:chExt cx="4816593" cy="2314722"/>
          </a:xfrm>
        </p:grpSpPr>
        <p:sp>
          <p:nvSpPr>
            <p:cNvPr id="463" name="Google Shape;463;p5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4" name="Google Shape;464;p5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65" name="Google Shape;465;p5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6" name="Google Shape;466;p58"/>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7" name="Google Shape;467;p58"/>
          <p:cNvSpPr/>
          <p:nvPr/>
        </p:nvSpPr>
        <p:spPr>
          <a:xfrm>
            <a:off x="514350" y="928242"/>
            <a:ext cx="8070042" cy="2313294"/>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endParaRPr kumimoji="0" sz="1800" b="0" i="1"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Copy formatting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the text with the formatting you want to copy.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25400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Format Painter icon Format painter, and then select the text you want to copy the formatting to.</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68" name="Google Shape;468;p58"/>
          <p:cNvPicPr preferRelativeResize="0"/>
          <p:nvPr/>
        </p:nvPicPr>
        <p:blipFill rotWithShape="1">
          <a:blip r:embed="rId4">
            <a:alphaModFix/>
          </a:blip>
          <a:srcRect/>
          <a:stretch/>
        </p:blipFill>
        <p:spPr>
          <a:xfrm>
            <a:off x="1483595" y="2598433"/>
            <a:ext cx="363640" cy="303033"/>
          </a:xfrm>
          <a:prstGeom prst="rect">
            <a:avLst/>
          </a:prstGeom>
          <a:noFill/>
          <a:ln>
            <a:noFill/>
          </a:ln>
        </p:spPr>
      </p:pic>
      <p:sp>
        <p:nvSpPr>
          <p:cNvPr id="469" name="Google Shape;469;p58"/>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70" name="Google Shape;470;p58"/>
          <p:cNvPicPr preferRelativeResize="0"/>
          <p:nvPr/>
        </p:nvPicPr>
        <p:blipFill rotWithShape="1">
          <a:blip r:embed="rId5">
            <a:alphaModFix/>
          </a:blip>
          <a:srcRect/>
          <a:stretch/>
        </p:blipFill>
        <p:spPr>
          <a:xfrm>
            <a:off x="3791025" y="253672"/>
            <a:ext cx="1561948" cy="1561948"/>
          </a:xfrm>
          <a:prstGeom prst="rect">
            <a:avLst/>
          </a:prstGeom>
          <a:noFill/>
          <a:ln>
            <a:noFill/>
          </a:ln>
        </p:spPr>
      </p:pic>
      <p:pic>
        <p:nvPicPr>
          <p:cNvPr id="471" name="Google Shape;471;p58" descr="Microsoft Word: presto sarà possibile convertire i documenti in pagine WEB"/>
          <p:cNvPicPr preferRelativeResize="0"/>
          <p:nvPr/>
        </p:nvPicPr>
        <p:blipFill rotWithShape="1">
          <a:blip r:embed="rId6">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21487689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75"/>
        <p:cNvGrpSpPr/>
        <p:nvPr/>
      </p:nvGrpSpPr>
      <p:grpSpPr>
        <a:xfrm>
          <a:off x="0" y="0"/>
          <a:ext cx="0" cy="0"/>
          <a:chOff x="0" y="0"/>
          <a:chExt cx="0" cy="0"/>
        </a:xfrm>
      </p:grpSpPr>
      <p:grpSp>
        <p:nvGrpSpPr>
          <p:cNvPr id="476" name="Google Shape;476;p59"/>
          <p:cNvGrpSpPr/>
          <p:nvPr/>
        </p:nvGrpSpPr>
        <p:grpSpPr>
          <a:xfrm>
            <a:off x="0" y="767920"/>
            <a:ext cx="9144000" cy="4375581"/>
            <a:chOff x="0" y="-38100"/>
            <a:chExt cx="4816593" cy="2314722"/>
          </a:xfrm>
        </p:grpSpPr>
        <p:sp>
          <p:nvSpPr>
            <p:cNvPr id="477" name="Google Shape;477;p5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78" name="Google Shape;478;p5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79" name="Google Shape;479;p5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80" name="Google Shape;480;p59"/>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81" name="Google Shape;481;p59">
            <a:hlinkClick r:id="rId4"/>
          </p:cNvPr>
          <p:cNvPicPr preferRelativeResize="0"/>
          <p:nvPr/>
        </p:nvPicPr>
        <p:blipFill rotWithShape="1">
          <a:blip r:embed="rId5">
            <a:alphaModFix/>
          </a:blip>
          <a:srcRect/>
          <a:stretch/>
        </p:blipFill>
        <p:spPr>
          <a:xfrm>
            <a:off x="7294221" y="2156050"/>
            <a:ext cx="1620875" cy="1664700"/>
          </a:xfrm>
          <a:prstGeom prst="rect">
            <a:avLst/>
          </a:prstGeom>
          <a:noFill/>
          <a:ln>
            <a:noFill/>
          </a:ln>
        </p:spPr>
      </p:pic>
      <p:sp>
        <p:nvSpPr>
          <p:cNvPr id="482" name="Google Shape;482;p59"/>
          <p:cNvSpPr txBox="1"/>
          <p:nvPr/>
        </p:nvSpPr>
        <p:spPr>
          <a:xfrm>
            <a:off x="1093454" y="2022688"/>
            <a:ext cx="6681900" cy="9696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 </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595959"/>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cs typeface="Arial"/>
                <a:sym typeface="Arial"/>
              </a:rPr>
              <a:t>Please click </a:t>
            </a:r>
            <a:r>
              <a:rPr kumimoji="0" lang="de" sz="2000" b="0" i="0" u="sng" strike="noStrike" kern="0" cap="none" spc="0" normalizeH="0" baseline="0" noProof="0">
                <a:ln>
                  <a:noFill/>
                </a:ln>
                <a:solidFill>
                  <a:srgbClr val="0000FF"/>
                </a:solidFill>
                <a:effectLst/>
                <a:uLnTx/>
                <a:uFillTx/>
                <a:latin typeface="Arial"/>
                <a:cs typeface="Arial"/>
                <a:sym typeface="Arial"/>
                <a:hlinkClick r:id="rId4"/>
              </a:rPr>
              <a:t>here </a:t>
            </a:r>
            <a:r>
              <a:rPr kumimoji="0" lang="de" sz="2000" b="0" i="0" u="none" strike="noStrike" kern="0" cap="none" spc="0" normalizeH="0" baseline="0" noProof="0">
                <a:ln>
                  <a:noFill/>
                </a:ln>
                <a:solidFill>
                  <a:srgbClr val="595959"/>
                </a:solidFill>
                <a:effectLst/>
                <a:uLnTx/>
                <a:uFillTx/>
                <a:latin typeface="Arial"/>
                <a:cs typeface="Arial"/>
                <a:sym typeface="Arial"/>
              </a:rPr>
              <a:t>to watch the video</a:t>
            </a:r>
            <a:endParaRPr kumimoji="0" sz="2000" b="0" i="0" u="none" strike="noStrike" kern="0" cap="none" spc="0" normalizeH="0" baseline="0" noProof="0">
              <a:ln>
                <a:noFill/>
              </a:ln>
              <a:solidFill>
                <a:srgbClr val="595959"/>
              </a:solidFill>
              <a:effectLst/>
              <a:uLnTx/>
              <a:uFillTx/>
              <a:latin typeface="Arial"/>
              <a:cs typeface="Arial"/>
              <a:sym typeface="Arial"/>
            </a:endParaRPr>
          </a:p>
        </p:txBody>
      </p:sp>
      <p:sp>
        <p:nvSpPr>
          <p:cNvPr id="483" name="Google Shape;483;p5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484" name="Google Shape;484;p59"/>
          <p:cNvSpPr txBox="1"/>
          <p:nvPr/>
        </p:nvSpPr>
        <p:spPr>
          <a:xfrm>
            <a:off x="1669486" y="1370718"/>
            <a:ext cx="5805000" cy="8004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how to change document layout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600" b="0" i="0" u="none" strike="noStrike" kern="0" cap="none" spc="0" normalizeH="0" baseline="0" noProof="0">
                <a:ln>
                  <a:noFill/>
                </a:ln>
                <a:solidFill>
                  <a:srgbClr val="595959"/>
                </a:solidFill>
                <a:effectLst/>
                <a:uLnTx/>
                <a:uFillTx/>
                <a:latin typeface="Arial"/>
                <a:cs typeface="Arial"/>
                <a:sym typeface="Arial"/>
              </a:rPr>
              <a:t>provided by Microsoft</a:t>
            </a:r>
            <a:endParaRPr kumimoji="0" sz="1600" b="0" i="0" u="none" strike="noStrike" kern="0" cap="none" spc="0" normalizeH="0" baseline="0" noProof="0">
              <a:ln>
                <a:noFill/>
              </a:ln>
              <a:solidFill>
                <a:srgbClr val="595959"/>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700" b="0" i="0" u="none" strike="noStrike" kern="0" cap="none" spc="0" normalizeH="0" baseline="0" noProof="0">
                <a:ln>
                  <a:noFill/>
                </a:ln>
                <a:solidFill>
                  <a:srgbClr val="595959"/>
                </a:solidFill>
                <a:effectLst/>
                <a:uLnTx/>
                <a:uFillTx/>
                <a:latin typeface="Arial"/>
                <a:cs typeface="Arial"/>
                <a:sym typeface="Arial"/>
              </a:rPr>
              <a:t>“Change document layout”</a:t>
            </a:r>
            <a:endParaRPr kumimoji="0" sz="1300" b="0" i="0" u="none" strike="noStrike" kern="0" cap="none" spc="0" normalizeH="0" baseline="0" noProof="0">
              <a:ln>
                <a:noFill/>
              </a:ln>
              <a:solidFill>
                <a:srgbClr val="595959"/>
              </a:solidFill>
              <a:effectLst/>
              <a:uLnTx/>
              <a:uFillTx/>
              <a:latin typeface="Arial"/>
              <a:cs typeface="Arial"/>
              <a:sym typeface="Arial"/>
            </a:endParaRPr>
          </a:p>
        </p:txBody>
      </p:sp>
      <p:cxnSp>
        <p:nvCxnSpPr>
          <p:cNvPr id="485" name="Google Shape;485;p59"/>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pic>
        <p:nvPicPr>
          <p:cNvPr id="486" name="Google Shape;486;p59" descr="Microsoft Word: presto sarà possibile convertire i documenti in pagine WEB"/>
          <p:cNvPicPr preferRelativeResize="0"/>
          <p:nvPr/>
        </p:nvPicPr>
        <p:blipFill rotWithShape="1">
          <a:blip r:embed="rId6">
            <a:alphaModFix/>
          </a:blip>
          <a:srcRect/>
          <a:stretch/>
        </p:blipFill>
        <p:spPr>
          <a:xfrm>
            <a:off x="8443364" y="4484021"/>
            <a:ext cx="531694" cy="531694"/>
          </a:xfrm>
          <a:prstGeom prst="rect">
            <a:avLst/>
          </a:prstGeom>
          <a:noFill/>
          <a:ln>
            <a:noFill/>
          </a:ln>
        </p:spPr>
      </p:pic>
      <p:sp>
        <p:nvSpPr>
          <p:cNvPr id="487" name="Google Shape;487;p59"/>
          <p:cNvSpPr/>
          <p:nvPr/>
        </p:nvSpPr>
        <p:spPr>
          <a:xfrm>
            <a:off x="292911" y="4703758"/>
            <a:ext cx="8148087"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Change document layout, [online video], Microsoft Support,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4"/>
              </a:rPr>
              <a:t>https://support.microsoft.com/en-au/office/change-document-layout-d8eae84b-756b-4e7d-8b3d-7fbcb41e50cc</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45316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3" name="Google Shape;493;p60"/>
          <p:cNvSpPr txBox="1"/>
          <p:nvPr/>
        </p:nvSpPr>
        <p:spPr>
          <a:xfrm>
            <a:off x="463130" y="823322"/>
            <a:ext cx="8297400" cy="4007400"/>
          </a:xfrm>
          <a:prstGeom prst="rect">
            <a:avLst/>
          </a:prstGeom>
          <a:noFill/>
          <a:ln>
            <a:noFill/>
          </a:ln>
        </p:spPr>
        <p:txBody>
          <a:bodyPr spcFirstLastPara="1" wrap="square" lIns="45725" tIns="22850" rIns="45725" bIns="2285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Margins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114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Layout &gt; Margins.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114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Choose the margins you want or select Custom Margins to define your own.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Page Orientation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114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 change orientation, select Layout &gt; Orientation.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114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Portrait or Landscape.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Line Spacing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114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Home &gt; More Paragraph Options &gt; Line Spacing.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114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Choose the spacing you want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60"/>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95" name="Google Shape;495;p60"/>
          <p:cNvPicPr preferRelativeResize="0"/>
          <p:nvPr/>
        </p:nvPicPr>
        <p:blipFill rotWithShape="1">
          <a:blip r:embed="rId4">
            <a:alphaModFix/>
          </a:blip>
          <a:srcRect/>
          <a:stretch/>
        </p:blipFill>
        <p:spPr>
          <a:xfrm>
            <a:off x="3791025" y="253672"/>
            <a:ext cx="1561948" cy="1561948"/>
          </a:xfrm>
          <a:prstGeom prst="rect">
            <a:avLst/>
          </a:prstGeom>
          <a:noFill/>
          <a:ln>
            <a:noFill/>
          </a:ln>
        </p:spPr>
      </p:pic>
      <p:pic>
        <p:nvPicPr>
          <p:cNvPr id="496" name="Google Shape;496;p60" descr="Microsoft Word: presto sarà possibile convertire i documenti in pagine WEB"/>
          <p:cNvPicPr preferRelativeResize="0"/>
          <p:nvPr/>
        </p:nvPicPr>
        <p:blipFill rotWithShape="1">
          <a:blip r:embed="rId5">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42572127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1" name="Google Shape;501;p61"/>
          <p:cNvGrpSpPr/>
          <p:nvPr/>
        </p:nvGrpSpPr>
        <p:grpSpPr>
          <a:xfrm>
            <a:off x="0" y="767919"/>
            <a:ext cx="9144000" cy="4394356"/>
            <a:chOff x="0" y="-38100"/>
            <a:chExt cx="4816593" cy="2314722"/>
          </a:xfrm>
        </p:grpSpPr>
        <p:sp>
          <p:nvSpPr>
            <p:cNvPr id="502" name="Google Shape;502;p6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3" name="Google Shape;503;p6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04" name="Google Shape;504;p6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5" name="Google Shape;505;p61"/>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6" name="Google Shape;506;p61"/>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Insert tables and pictures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61"/>
          <p:cNvSpPr/>
          <p:nvPr/>
        </p:nvSpPr>
        <p:spPr>
          <a:xfrm>
            <a:off x="559607" y="1055951"/>
            <a:ext cx="8070042" cy="3185487"/>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Insert a table or picture into your document to give it structure or a visual touch.</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50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Insert a table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14300" marR="0" lvl="0" indent="-114300" algn="just" defTabSz="914400" rtl="0" eaLnBrk="1" fontAlgn="auto" latinLnBrk="0" hangingPunct="1">
              <a:lnSpc>
                <a:spcPct val="150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Insert &gt; Table.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14300" marR="0" lvl="0" indent="-114300" algn="just" defTabSz="914400" rtl="0" eaLnBrk="1" fontAlgn="auto" latinLnBrk="0" hangingPunct="1">
              <a:lnSpc>
                <a:spcPct val="150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Highlight the number of columns and rows you want, and then select them.</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14300" marR="0" lvl="0" indent="-114300" algn="just" defTabSz="914400" rtl="0" eaLnBrk="1" fontAlgn="auto" latinLnBrk="0" hangingPunct="1">
              <a:lnSpc>
                <a:spcPct val="150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 create a larger table, select Insert &gt; Table &gt; Insert Table.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14300" marR="0" lvl="0" indent="-114300" algn="just" defTabSz="914400" rtl="0" eaLnBrk="1" fontAlgn="auto" latinLnBrk="0" hangingPunct="1">
              <a:lnSpc>
                <a:spcPct val="150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Choose the number or columns and rows you want.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508" name="Google Shape;508;p61" descr="Microsoft Word: presto sarà possibile convertire i documenti in pagine WEB"/>
          <p:cNvPicPr preferRelativeResize="0"/>
          <p:nvPr/>
        </p:nvPicPr>
        <p:blipFill rotWithShape="1">
          <a:blip r:embed="rId4">
            <a:alphaModFix/>
          </a:blip>
          <a:srcRect/>
          <a:stretch/>
        </p:blipFill>
        <p:spPr>
          <a:xfrm>
            <a:off x="8443364" y="4484021"/>
            <a:ext cx="531694" cy="531694"/>
          </a:xfrm>
          <a:prstGeom prst="rect">
            <a:avLst/>
          </a:prstGeom>
          <a:noFill/>
          <a:ln>
            <a:noFill/>
          </a:ln>
        </p:spPr>
      </p:pic>
    </p:spTree>
    <p:extLst>
      <p:ext uri="{BB962C8B-B14F-4D97-AF65-F5344CB8AC3E}">
        <p14:creationId xmlns:p14="http://schemas.microsoft.com/office/powerpoint/2010/main" val="20545760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513" name="Google Shape;513;p62"/>
          <p:cNvGrpSpPr/>
          <p:nvPr/>
        </p:nvGrpSpPr>
        <p:grpSpPr>
          <a:xfrm>
            <a:off x="0" y="767919"/>
            <a:ext cx="9144000" cy="4394356"/>
            <a:chOff x="0" y="-38100"/>
            <a:chExt cx="4816593" cy="2314722"/>
          </a:xfrm>
        </p:grpSpPr>
        <p:sp>
          <p:nvSpPr>
            <p:cNvPr id="514" name="Google Shape;514;p6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5" name="Google Shape;515;p6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16" name="Google Shape;516;p6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7" name="Google Shape;517;p62"/>
          <p:cNvSpPr txBox="1"/>
          <p:nvPr/>
        </p:nvSpPr>
        <p:spPr>
          <a:xfrm>
            <a:off x="563492" y="1068874"/>
            <a:ext cx="8411700" cy="31587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Save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your document, so you don't lose all your hard work, then print it to share it with others.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0000" marR="0" lvl="1" indent="-142875" algn="just" defTabSz="914400" rtl="0" eaLnBrk="1" fontAlgn="auto" latinLnBrk="0" hangingPunct="1">
              <a:lnSpc>
                <a:spcPct val="140011"/>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On the File tab, select Save As or Save a Copy.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0000" marR="0" lvl="1" indent="-28575"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0000" marR="0" lvl="1" indent="-142875" algn="just" defTabSz="914400" rtl="0" eaLnBrk="1" fontAlgn="auto" latinLnBrk="0" hangingPunct="1">
              <a:lnSpc>
                <a:spcPct val="140011"/>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the Save dialog, select a location (like your desktop)</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0000" marR="0" lvl="1" indent="-28575"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0000" marR="0" lvl="1" indent="-142875" algn="just" defTabSz="914400" rtl="0" eaLnBrk="1" fontAlgn="auto" latinLnBrk="0" hangingPunct="1">
              <a:lnSpc>
                <a:spcPct val="140011"/>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Update the name and file type if you want, and select Save file button in the save dialog Save.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518" name="Google Shape;518;p62" descr="Microsoft Word: presto sarà possibile convertire i documenti in pagine WEB"/>
          <p:cNvPicPr preferRelativeResize="0"/>
          <p:nvPr/>
        </p:nvPicPr>
        <p:blipFill rotWithShape="1">
          <a:blip r:embed="rId4">
            <a:alphaModFix/>
          </a:blip>
          <a:srcRect/>
          <a:stretch/>
        </p:blipFill>
        <p:spPr>
          <a:xfrm>
            <a:off x="8443364" y="4484021"/>
            <a:ext cx="531694" cy="531694"/>
          </a:xfrm>
          <a:prstGeom prst="rect">
            <a:avLst/>
          </a:prstGeom>
          <a:noFill/>
          <a:ln>
            <a:noFill/>
          </a:ln>
        </p:spPr>
      </p:pic>
      <p:sp>
        <p:nvSpPr>
          <p:cNvPr id="519" name="Google Shape;519;p62"/>
          <p:cNvSpPr txBox="1"/>
          <p:nvPr/>
        </p:nvSpPr>
        <p:spPr>
          <a:xfrm>
            <a:off x="563492" y="328927"/>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Save and print a document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530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4" name="Google Shape;524;p63"/>
          <p:cNvSpPr/>
          <p:nvPr/>
        </p:nvSpPr>
        <p:spPr>
          <a:xfrm>
            <a:off x="0" y="0"/>
            <a:ext cx="9144000" cy="51435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5" name="Google Shape;525;p63"/>
          <p:cNvSpPr/>
          <p:nvPr/>
        </p:nvSpPr>
        <p:spPr>
          <a:xfrm flipH="1">
            <a:off x="1" y="0"/>
            <a:ext cx="9143999" cy="1181966"/>
          </a:xfrm>
          <a:prstGeom prst="rect">
            <a:avLst/>
          </a:prstGeom>
          <a:gradFill>
            <a:gsLst>
              <a:gs pos="0">
                <a:srgbClr val="000000">
                  <a:alpha val="95686"/>
                </a:srgbClr>
              </a:gs>
              <a:gs pos="100000">
                <a:srgbClr val="366092"/>
              </a:gs>
            </a:gsLst>
            <a:lin ang="8400000" scaled="0"/>
          </a:gra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6" name="Google Shape;526;p63"/>
          <p:cNvSpPr/>
          <p:nvPr/>
        </p:nvSpPr>
        <p:spPr>
          <a:xfrm rot="10800000" flipH="1">
            <a:off x="6096643" y="0"/>
            <a:ext cx="3047357" cy="1182309"/>
          </a:xfrm>
          <a:prstGeom prst="rect">
            <a:avLst/>
          </a:prstGeom>
          <a:gradFill>
            <a:gsLst>
              <a:gs pos="0">
                <a:srgbClr val="244061">
                  <a:alpha val="67843"/>
                </a:srgbClr>
              </a:gs>
              <a:gs pos="19000">
                <a:srgbClr val="244061">
                  <a:alpha val="67843"/>
                </a:srgbClr>
              </a:gs>
              <a:gs pos="100000">
                <a:srgbClr val="4F81BD">
                  <a:alpha val="78823"/>
                </a:srgbClr>
              </a:gs>
            </a:gsLst>
            <a:lin ang="19199999" scaled="0"/>
          </a:gra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7" name="Google Shape;527;p63"/>
          <p:cNvSpPr/>
          <p:nvPr/>
        </p:nvSpPr>
        <p:spPr>
          <a:xfrm rot="5400000">
            <a:off x="3980833" y="-3980833"/>
            <a:ext cx="1182335" cy="9144002"/>
          </a:xfrm>
          <a:prstGeom prst="rect">
            <a:avLst/>
          </a:prstGeom>
          <a:gradFill>
            <a:gsLst>
              <a:gs pos="0">
                <a:srgbClr val="4F81BD">
                  <a:alpha val="0"/>
                </a:srgbClr>
              </a:gs>
              <a:gs pos="23000">
                <a:srgbClr val="4F81BD">
                  <a:alpha val="0"/>
                </a:srgbClr>
              </a:gs>
              <a:gs pos="99000">
                <a:srgbClr val="000000">
                  <a:alpha val="73725"/>
                </a:srgbClr>
              </a:gs>
              <a:gs pos="100000">
                <a:srgbClr val="000000">
                  <a:alpha val="73725"/>
                </a:srgbClr>
              </a:gs>
            </a:gsLst>
            <a:lin ang="20399999" scaled="0"/>
          </a:gra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8" name="Google Shape;528;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9" name="Google Shape;529;p63"/>
          <p:cNvSpPr/>
          <p:nvPr/>
        </p:nvSpPr>
        <p:spPr>
          <a:xfrm>
            <a:off x="0" y="0"/>
            <a:ext cx="9144001" cy="1387423"/>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30" name="Google Shape;530;p63"/>
          <p:cNvSpPr txBox="1"/>
          <p:nvPr/>
        </p:nvSpPr>
        <p:spPr>
          <a:xfrm>
            <a:off x="504498" y="199872"/>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Save and print a document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63"/>
          <p:cNvSpPr/>
          <p:nvPr/>
        </p:nvSpPr>
        <p:spPr>
          <a:xfrm>
            <a:off x="8320085" y="2208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2" name="Google Shape;532;p63"/>
          <p:cNvSpPr/>
          <p:nvPr/>
        </p:nvSpPr>
        <p:spPr>
          <a:xfrm>
            <a:off x="210649" y="936700"/>
            <a:ext cx="3746100" cy="3452400"/>
          </a:xfrm>
          <a:prstGeom prst="rect">
            <a:avLst/>
          </a:prstGeom>
          <a:noFill/>
          <a:ln>
            <a:noFill/>
          </a:ln>
        </p:spPr>
        <p:txBody>
          <a:bodyPr spcFirstLastPara="1" wrap="square" lIns="200750" tIns="200750" rIns="0" bIns="200750" anchor="ctr" anchorCtr="0">
            <a:noAutofit/>
          </a:bodyPr>
          <a:lstStyle/>
          <a:p>
            <a:pPr marL="0" marR="0" lvl="0" indent="0" algn="l" defTabSz="914400" rtl="0" eaLnBrk="1" fontAlgn="auto" latinLnBrk="0" hangingPunct="1">
              <a:lnSpc>
                <a:spcPct val="100000"/>
              </a:lnSpc>
              <a:spcBef>
                <a:spcPts val="0"/>
              </a:spcBef>
              <a:spcAft>
                <a:spcPts val="0"/>
              </a:spcAft>
              <a:buClr>
                <a:srgbClr val="595959"/>
              </a:buClr>
              <a:buSzPts val="1800"/>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Preview your document</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101600" algn="l" defTabSz="914400" rtl="0" eaLnBrk="1" fontAlgn="auto" latinLnBrk="0" hangingPunct="1">
              <a:lnSpc>
                <a:spcPct val="100000"/>
              </a:lnSpc>
              <a:spcBef>
                <a:spcPts val="0"/>
              </a:spcBef>
              <a:spcAft>
                <a:spcPts val="0"/>
              </a:spcAft>
              <a:buClr>
                <a:srgbClr val="595959"/>
              </a:buClr>
              <a:buSzPts val="1600"/>
              <a:buFont typeface="Arial"/>
              <a:buAutoNum type="arabicPeriod"/>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Select </a:t>
            </a:r>
            <a:r>
              <a:rPr kumimoji="0" lang="de" sz="1600" b="1" i="0" u="none" strike="noStrike" kern="0" cap="none" spc="0" normalizeH="0" baseline="0" noProof="0">
                <a:ln>
                  <a:noFill/>
                </a:ln>
                <a:solidFill>
                  <a:srgbClr val="595959"/>
                </a:solidFill>
                <a:effectLst/>
                <a:uLnTx/>
                <a:uFillTx/>
                <a:latin typeface="Arial"/>
                <a:ea typeface="Arial"/>
                <a:cs typeface="Arial"/>
                <a:sym typeface="Arial"/>
              </a:rPr>
              <a:t>File</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&gt; </a:t>
            </a:r>
            <a:r>
              <a:rPr kumimoji="0" lang="de" sz="1600" b="1" i="0" u="none" strike="noStrike" kern="0" cap="none" spc="0" normalizeH="0" baseline="0" noProof="0">
                <a:ln>
                  <a:noFill/>
                </a:ln>
                <a:solidFill>
                  <a:srgbClr val="595959"/>
                </a:solidFill>
                <a:effectLst/>
                <a:uLnTx/>
                <a:uFillTx/>
                <a:latin typeface="Arial"/>
                <a:ea typeface="Arial"/>
                <a:cs typeface="Arial"/>
                <a:sym typeface="Arial"/>
              </a:rPr>
              <a:t>Print.</a:t>
            </a:r>
            <a:endParaRPr kumimoji="0" sz="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101600" algn="l" defTabSz="914400" rtl="0" eaLnBrk="1" fontAlgn="auto" latinLnBrk="0" hangingPunct="1">
              <a:lnSpc>
                <a:spcPct val="100000"/>
              </a:lnSpc>
              <a:spcBef>
                <a:spcPts val="0"/>
              </a:spcBef>
              <a:spcAft>
                <a:spcPts val="0"/>
              </a:spcAft>
              <a:buClr>
                <a:srgbClr val="595959"/>
              </a:buClr>
              <a:buSzPts val="1600"/>
              <a:buFont typeface="Arial"/>
              <a:buAutoNum type="arabicPeriod"/>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To preview each page, select the forward and backward arrows at the bottom of the page.</a:t>
            </a:r>
            <a:endParaRPr kumimoji="0" sz="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t>
            </a:r>
            <a:endParaRPr kumimoji="0" sz="5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1800"/>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If the text is too small to read, use the zoom slider at the bottom of the page to enlarge it.   </a:t>
            </a:r>
            <a:r>
              <a:rPr kumimoji="0" lang="de" sz="1200" b="0" i="0" u="none" strike="noStrike" kern="0" cap="none" spc="0" normalizeH="0" baseline="0" noProof="0">
                <a:ln>
                  <a:noFill/>
                </a:ln>
                <a:solidFill>
                  <a:srgbClr val="1E1E1E"/>
                </a:solidFill>
                <a:effectLst/>
                <a:uLnTx/>
                <a:uFillTx/>
                <a:latin typeface="Arial"/>
                <a:ea typeface="Arial"/>
                <a:cs typeface="Arial"/>
                <a:sym typeface="Arial"/>
              </a:rPr>
              <a:t>       </a:t>
            </a:r>
            <a:endParaRPr kumimoji="0" sz="1200" b="0" i="0" u="none" strike="noStrike" kern="0" cap="none" spc="0" normalizeH="0" baseline="0" noProof="0">
              <a:ln>
                <a:noFill/>
              </a:ln>
              <a:solidFill>
                <a:srgbClr val="363636"/>
              </a:solidFill>
              <a:effectLst/>
              <a:uLnTx/>
              <a:uFillTx/>
              <a:latin typeface="Arial"/>
              <a:ea typeface="Arial"/>
              <a:cs typeface="Arial"/>
              <a:sym typeface="Arial"/>
            </a:endParaRPr>
          </a:p>
        </p:txBody>
      </p:sp>
      <p:pic>
        <p:nvPicPr>
          <p:cNvPr id="533" name="Google Shape;533;p63" descr="Screenshot of the Print page with the arrows to preview the pages of a document highlighted."/>
          <p:cNvPicPr preferRelativeResize="0"/>
          <p:nvPr/>
        </p:nvPicPr>
        <p:blipFill rotWithShape="1">
          <a:blip r:embed="rId4">
            <a:alphaModFix/>
          </a:blip>
          <a:srcRect/>
          <a:stretch/>
        </p:blipFill>
        <p:spPr>
          <a:xfrm>
            <a:off x="3610847" y="1351246"/>
            <a:ext cx="3073236" cy="912229"/>
          </a:xfrm>
          <a:prstGeom prst="rect">
            <a:avLst/>
          </a:prstGeom>
          <a:noFill/>
          <a:ln>
            <a:noFill/>
          </a:ln>
        </p:spPr>
      </p:pic>
      <p:pic>
        <p:nvPicPr>
          <p:cNvPr id="534" name="Google Shape;534;p63" descr="The zoom slider to enlarge or reduce the text is shown."/>
          <p:cNvPicPr preferRelativeResize="0"/>
          <p:nvPr/>
        </p:nvPicPr>
        <p:blipFill rotWithShape="1">
          <a:blip r:embed="rId5">
            <a:alphaModFix/>
          </a:blip>
          <a:srcRect/>
          <a:stretch/>
        </p:blipFill>
        <p:spPr>
          <a:xfrm>
            <a:off x="4023257" y="2432387"/>
            <a:ext cx="2660827" cy="461034"/>
          </a:xfrm>
          <a:prstGeom prst="rect">
            <a:avLst/>
          </a:prstGeom>
          <a:noFill/>
          <a:ln>
            <a:noFill/>
          </a:ln>
        </p:spPr>
      </p:pic>
      <p:pic>
        <p:nvPicPr>
          <p:cNvPr id="535" name="Google Shape;535;p63" descr="Screenshot of the Print pane with the various print settings, such as number of copies."/>
          <p:cNvPicPr preferRelativeResize="0"/>
          <p:nvPr/>
        </p:nvPicPr>
        <p:blipFill rotWithShape="1">
          <a:blip r:embed="rId6">
            <a:alphaModFix/>
          </a:blip>
          <a:srcRect/>
          <a:stretch/>
        </p:blipFill>
        <p:spPr>
          <a:xfrm>
            <a:off x="6910850" y="693711"/>
            <a:ext cx="1902266" cy="4317369"/>
          </a:xfrm>
          <a:prstGeom prst="rect">
            <a:avLst/>
          </a:prstGeom>
          <a:noFill/>
          <a:ln>
            <a:noFill/>
          </a:ln>
        </p:spPr>
      </p:pic>
      <p:sp>
        <p:nvSpPr>
          <p:cNvPr id="536" name="Google Shape;536;p63"/>
          <p:cNvSpPr txBox="1"/>
          <p:nvPr/>
        </p:nvSpPr>
        <p:spPr>
          <a:xfrm>
            <a:off x="4179643" y="3690585"/>
            <a:ext cx="2508300" cy="1031400"/>
          </a:xfrm>
          <a:prstGeom prst="rect">
            <a:avLst/>
          </a:prstGeom>
          <a:noFill/>
          <a:ln>
            <a:noFill/>
          </a:ln>
        </p:spPr>
        <p:txBody>
          <a:bodyPr spcFirstLastPara="1" wrap="square" lIns="45725" tIns="22850" rIns="45725" bIns="22850" anchor="t" anchorCtr="0">
            <a:spAutoFit/>
          </a:bodyPr>
          <a:lstStyle/>
          <a:p>
            <a:pPr marL="0" marR="0" lvl="0" indent="-101600" algn="l" defTabSz="914400" rtl="0" eaLnBrk="1" fontAlgn="auto" latinLnBrk="0" hangingPunct="1">
              <a:lnSpc>
                <a:spcPct val="100000"/>
              </a:lnSpc>
              <a:spcBef>
                <a:spcPts val="0"/>
              </a:spcBef>
              <a:spcAft>
                <a:spcPts val="0"/>
              </a:spcAft>
              <a:buClr>
                <a:srgbClr val="595959"/>
              </a:buClr>
              <a:buSzPts val="1600"/>
              <a:buFont typeface="Arial"/>
              <a:buAutoNum type="arabicPeriod" startAt="3"/>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Choose the number of copies, and any other options you want, and select the Print button.</a:t>
            </a: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6731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grpSp>
        <p:nvGrpSpPr>
          <p:cNvPr id="240" name="Google Shape;240;p35"/>
          <p:cNvGrpSpPr/>
          <p:nvPr/>
        </p:nvGrpSpPr>
        <p:grpSpPr>
          <a:xfrm>
            <a:off x="0" y="0"/>
            <a:ext cx="9144000" cy="4394356"/>
            <a:chOff x="0" y="-38100"/>
            <a:chExt cx="4816593" cy="2314722"/>
          </a:xfrm>
        </p:grpSpPr>
        <p:sp>
          <p:nvSpPr>
            <p:cNvPr id="241" name="Google Shape;241;p3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42" name="Google Shape;242;p3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43" name="Google Shape;243;p3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44" name="Google Shape;244;p35"/>
          <p:cNvSpPr txBox="1"/>
          <p:nvPr/>
        </p:nvSpPr>
        <p:spPr>
          <a:xfrm>
            <a:off x="514348" y="160967"/>
            <a:ext cx="7260900" cy="47397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200"/>
              <a:buFont typeface="Arial"/>
              <a:buNone/>
            </a:pPr>
            <a:r>
              <a:rPr lang="de" sz="2200" b="1" i="0" u="none" strike="noStrike" cap="none">
                <a:solidFill>
                  <a:srgbClr val="FFFFFF"/>
                </a:solidFill>
                <a:latin typeface="Gill Sans"/>
                <a:ea typeface="Gill Sans"/>
                <a:cs typeface="Gill Sans"/>
                <a:sym typeface="Gill Sans"/>
              </a:rPr>
              <a:t>Digital Literacy: Why It's Crucial?</a:t>
            </a:r>
            <a:endParaRPr sz="2200" b="0" i="0" u="none" strike="noStrike" cap="none">
              <a:solidFill>
                <a:srgbClr val="000000"/>
              </a:solidFill>
              <a:latin typeface="Arial"/>
              <a:ea typeface="Arial"/>
              <a:cs typeface="Arial"/>
              <a:sym typeface="Arial"/>
            </a:endParaRPr>
          </a:p>
        </p:txBody>
      </p:sp>
      <p:sp>
        <p:nvSpPr>
          <p:cNvPr id="245" name="Google Shape;245;p35"/>
          <p:cNvSpPr/>
          <p:nvPr/>
        </p:nvSpPr>
        <p:spPr>
          <a:xfrm>
            <a:off x="440565" y="1654281"/>
            <a:ext cx="8412993" cy="2539137"/>
          </a:xfrm>
          <a:prstGeom prst="rect">
            <a:avLst/>
          </a:prstGeom>
          <a:noFill/>
          <a:ln>
            <a:noFill/>
          </a:ln>
        </p:spPr>
        <p:txBody>
          <a:bodyPr spcFirstLastPara="1" wrap="square" lIns="45725" tIns="22850" rIns="45725" bIns="22850" anchor="t" anchorCtr="0">
            <a:noAutofit/>
          </a:bodyPr>
          <a:lstStyle/>
          <a:p>
            <a:pPr marL="292100" marR="0" lvl="1" indent="-2264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ENHANCED COMMUNICATION AND COLLABORATION</a:t>
            </a:r>
            <a:endParaRPr sz="700"/>
          </a:p>
          <a:p>
            <a:pPr marL="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Digital literacy empowers care professionals to communicate and collaborate more efficiently through a variety of digital tools such as email, instant messaging, and video calling.</a:t>
            </a:r>
            <a:endParaRPr sz="700"/>
          </a:p>
          <a:p>
            <a:pPr marL="292100" marR="0" lvl="1" indent="-17780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28600" marR="0" lvl="1" indent="-11430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92100" marR="0" lvl="1" indent="-2264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HEIGHTENED PRODUCTIVITY AND EFFICIENCY</a:t>
            </a:r>
            <a:endParaRPr sz="700"/>
          </a:p>
          <a:p>
            <a:pPr marL="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Care professionals can boost productivity and streamline tasks by leveraging digital tools and software, reducing the time spent on manual processes.</a:t>
            </a:r>
            <a:endParaRPr sz="700"/>
          </a:p>
        </p:txBody>
      </p:sp>
      <p:sp>
        <p:nvSpPr>
          <p:cNvPr id="246" name="Google Shape;246;p35"/>
          <p:cNvSpPr txBox="1"/>
          <p:nvPr/>
        </p:nvSpPr>
        <p:spPr>
          <a:xfrm>
            <a:off x="514348" y="160967"/>
            <a:ext cx="7380880"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Why digital literacy is Crucial for care </a:t>
            </a:r>
            <a:endParaRPr sz="700"/>
          </a:p>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Professionals?/1</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40"/>
        <p:cNvGrpSpPr/>
        <p:nvPr/>
      </p:nvGrpSpPr>
      <p:grpSpPr>
        <a:xfrm>
          <a:off x="0" y="0"/>
          <a:ext cx="0" cy="0"/>
          <a:chOff x="0" y="0"/>
          <a:chExt cx="0" cy="0"/>
        </a:xfrm>
      </p:grpSpPr>
      <p:grpSp>
        <p:nvGrpSpPr>
          <p:cNvPr id="541" name="Google Shape;541;p64"/>
          <p:cNvGrpSpPr/>
          <p:nvPr/>
        </p:nvGrpSpPr>
        <p:grpSpPr>
          <a:xfrm>
            <a:off x="0" y="767920"/>
            <a:ext cx="9144000" cy="4375581"/>
            <a:chOff x="0" y="-38100"/>
            <a:chExt cx="4816593" cy="2314722"/>
          </a:xfrm>
        </p:grpSpPr>
        <p:sp>
          <p:nvSpPr>
            <p:cNvPr id="542" name="Google Shape;542;p6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43" name="Google Shape;543;p6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44" name="Google Shape;544;p6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45" name="Google Shape;545;p64"/>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6" name="Google Shape;546;p64"/>
          <p:cNvSpPr txBox="1"/>
          <p:nvPr/>
        </p:nvSpPr>
        <p:spPr>
          <a:xfrm>
            <a:off x="1231106" y="3954394"/>
            <a:ext cx="6681785" cy="66172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 How to save Microsoft Word documents in different file formats</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47" name="Google Shape;547;p6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548" name="Google Shape;548;p64"/>
          <p:cNvSpPr txBox="1"/>
          <p:nvPr/>
        </p:nvSpPr>
        <p:spPr>
          <a:xfrm>
            <a:off x="1669488" y="1399129"/>
            <a:ext cx="5805019" cy="53860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how to how to save Microsoft Word documents in different file formats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549" name="Google Shape;549;p64"/>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pic>
        <p:nvPicPr>
          <p:cNvPr id="550" name="Google Shape;550;p64" descr="Microsoft Word: presto sarà possibile convertire i documenti in pagine WEB"/>
          <p:cNvPicPr preferRelativeResize="0"/>
          <p:nvPr/>
        </p:nvPicPr>
        <p:blipFill rotWithShape="1">
          <a:blip r:embed="rId4">
            <a:alphaModFix/>
          </a:blip>
          <a:srcRect/>
          <a:stretch/>
        </p:blipFill>
        <p:spPr>
          <a:xfrm>
            <a:off x="8443364" y="4484021"/>
            <a:ext cx="531694" cy="531694"/>
          </a:xfrm>
          <a:prstGeom prst="rect">
            <a:avLst/>
          </a:prstGeom>
          <a:noFill/>
          <a:ln>
            <a:noFill/>
          </a:ln>
        </p:spPr>
      </p:pic>
      <p:sp>
        <p:nvSpPr>
          <p:cNvPr id="551" name="Google Shape;551;p64"/>
          <p:cNvSpPr/>
          <p:nvPr/>
        </p:nvSpPr>
        <p:spPr>
          <a:xfrm>
            <a:off x="295277" y="4683582"/>
            <a:ext cx="8148087"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save Microsoft Word documents in different file formats, [online video], Intelos, Jan 10, 2023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5"/>
              </a:rPr>
              <a:t>https://www.youtube.com/live/Dru5Yw-_ec8?si=VmIqyxoogFx3WKwO</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552" name="Google Shape;552;p64" descr="Saving Microsoft Word documents in different file formats is a great way to make sure that everyone can open and view them, regardless of what software they are using. You may also want to save your files in various formats, such as a PDF or Word Macro-Enabled Document, depending on its intended use and contents. In this video, Nick demonstrates how to save Word documents in your desired format.&#10;&#10;#needcomputerhelp #leaveITtous" title="How to Save Microsoft Word Documents in Different File Formats">
            <a:hlinkClick r:id="rId6"/>
          </p:cNvPr>
          <p:cNvPicPr preferRelativeResize="0"/>
          <p:nvPr/>
        </p:nvPicPr>
        <p:blipFill>
          <a:blip r:embed="rId7">
            <a:alphaModFix/>
          </a:blip>
          <a:stretch>
            <a:fillRect/>
          </a:stretch>
        </p:blipFill>
        <p:spPr>
          <a:xfrm>
            <a:off x="3047913" y="2088825"/>
            <a:ext cx="3048000" cy="1714500"/>
          </a:xfrm>
          <a:prstGeom prst="rect">
            <a:avLst/>
          </a:prstGeom>
          <a:noFill/>
          <a:ln>
            <a:noFill/>
          </a:ln>
        </p:spPr>
      </p:pic>
    </p:spTree>
    <p:extLst>
      <p:ext uri="{BB962C8B-B14F-4D97-AF65-F5344CB8AC3E}">
        <p14:creationId xmlns:p14="http://schemas.microsoft.com/office/powerpoint/2010/main" val="17905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10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56"/>
        <p:cNvGrpSpPr/>
        <p:nvPr/>
      </p:nvGrpSpPr>
      <p:grpSpPr>
        <a:xfrm>
          <a:off x="0" y="0"/>
          <a:ext cx="0" cy="0"/>
          <a:chOff x="0" y="0"/>
          <a:chExt cx="0" cy="0"/>
        </a:xfrm>
      </p:grpSpPr>
      <p:grpSp>
        <p:nvGrpSpPr>
          <p:cNvPr id="557" name="Google Shape;557;p65"/>
          <p:cNvGrpSpPr/>
          <p:nvPr/>
        </p:nvGrpSpPr>
        <p:grpSpPr>
          <a:xfrm>
            <a:off x="0" y="749145"/>
            <a:ext cx="9144000" cy="4394356"/>
            <a:chOff x="0" y="-38100"/>
            <a:chExt cx="4816593" cy="2314722"/>
          </a:xfrm>
        </p:grpSpPr>
        <p:sp>
          <p:nvSpPr>
            <p:cNvPr id="558" name="Google Shape;558;p6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59" name="Google Shape;559;p6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60" name="Google Shape;560;p6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61" name="Google Shape;561;p65"/>
          <p:cNvSpPr txBox="1"/>
          <p:nvPr/>
        </p:nvSpPr>
        <p:spPr>
          <a:xfrm>
            <a:off x="454192" y="144674"/>
            <a:ext cx="7260900" cy="68932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02 Microsoft Excel: the basics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2" name="Google Shape;562;p65"/>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563" name="Google Shape;563;p6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564" name="Google Shape;564;p65"/>
          <p:cNvSpPr txBox="1"/>
          <p:nvPr/>
        </p:nvSpPr>
        <p:spPr>
          <a:xfrm>
            <a:off x="732435" y="2159119"/>
            <a:ext cx="6704400" cy="15237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4800" b="1" i="0" u="none" strike="noStrike" kern="0" cap="none" spc="0" normalizeH="0" baseline="0" noProof="0">
                <a:ln>
                  <a:noFill/>
                </a:ln>
                <a:solidFill>
                  <a:srgbClr val="3F3F3F"/>
                </a:solidFill>
                <a:effectLst/>
                <a:uLnTx/>
                <a:uFillTx/>
                <a:latin typeface="Arial"/>
                <a:ea typeface="Arial"/>
                <a:cs typeface="Arial"/>
                <a:sym typeface="Arial"/>
              </a:rPr>
              <a:t>What is Microsoft Excel</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162508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68"/>
        <p:cNvGrpSpPr/>
        <p:nvPr/>
      </p:nvGrpSpPr>
      <p:grpSpPr>
        <a:xfrm>
          <a:off x="0" y="0"/>
          <a:ext cx="0" cy="0"/>
          <a:chOff x="0" y="0"/>
          <a:chExt cx="0" cy="0"/>
        </a:xfrm>
      </p:grpSpPr>
      <p:grpSp>
        <p:nvGrpSpPr>
          <p:cNvPr id="569" name="Google Shape;569;p66"/>
          <p:cNvGrpSpPr/>
          <p:nvPr/>
        </p:nvGrpSpPr>
        <p:grpSpPr>
          <a:xfrm>
            <a:off x="0" y="749145"/>
            <a:ext cx="9144000" cy="4394356"/>
            <a:chOff x="0" y="-38100"/>
            <a:chExt cx="4816593" cy="2314722"/>
          </a:xfrm>
        </p:grpSpPr>
        <p:sp>
          <p:nvSpPr>
            <p:cNvPr id="570" name="Google Shape;570;p6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71" name="Google Shape;571;p6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72" name="Google Shape;572;p6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73" name="Google Shape;573;p66"/>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02 Microsoft Excel: the basics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4" name="Google Shape;574;p66"/>
          <p:cNvSpPr txBox="1"/>
          <p:nvPr/>
        </p:nvSpPr>
        <p:spPr>
          <a:xfrm>
            <a:off x="223834" y="1019175"/>
            <a:ext cx="5594405" cy="1431161"/>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Microsoft Excel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a programme developed by Microsoft for creating and managing spreadsheets.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It is part of the Microsoft Office suite of personal productivity software and is available for Microsoft Windows and MacOS operating systems.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6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576" name="Google Shape;576;p66"/>
          <p:cNvPicPr preferRelativeResize="0"/>
          <p:nvPr/>
        </p:nvPicPr>
        <p:blipFill rotWithShape="1">
          <a:blip r:embed="rId4">
            <a:alphaModFix/>
          </a:blip>
          <a:srcRect/>
          <a:stretch/>
        </p:blipFill>
        <p:spPr>
          <a:xfrm>
            <a:off x="5887844" y="970892"/>
            <a:ext cx="2620534" cy="1231758"/>
          </a:xfrm>
          <a:prstGeom prst="rect">
            <a:avLst/>
          </a:prstGeom>
          <a:noFill/>
          <a:ln>
            <a:noFill/>
          </a:ln>
        </p:spPr>
      </p:pic>
      <p:sp>
        <p:nvSpPr>
          <p:cNvPr id="577" name="Google Shape;577;p66"/>
          <p:cNvSpPr/>
          <p:nvPr/>
        </p:nvSpPr>
        <p:spPr>
          <a:xfrm>
            <a:off x="223834" y="3630982"/>
            <a:ext cx="8640000" cy="1154162"/>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key to unlocking all this potential is the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grid of cells</a:t>
            </a:r>
            <a:r>
              <a:rPr kumimoji="0" lang="de" sz="1800" b="0" i="0" u="none" strike="noStrike" kern="0" cap="none" spc="0" normalizeH="0" baseline="0" noProof="0">
                <a:ln>
                  <a:noFill/>
                </a:ln>
                <a:solidFill>
                  <a:srgbClr val="379C73"/>
                </a:solidFill>
                <a:effectLst/>
                <a:uLnTx/>
                <a:uFillTx/>
                <a:latin typeface="Arial"/>
                <a:ea typeface="Arial"/>
                <a:cs typeface="Arial"/>
                <a:sym typeface="Arial"/>
              </a:rPr>
              <a: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Cells can hold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numbers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text</a:t>
            </a:r>
            <a:r>
              <a:rPr kumimoji="0" lang="de" sz="1800" b="0" i="0" u="none" strike="noStrike" kern="0" cap="none" spc="0" normalizeH="0" baseline="0" noProof="0">
                <a:ln>
                  <a:noFill/>
                </a:ln>
                <a:solidFill>
                  <a:srgbClr val="379C73"/>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or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formulas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enter data into your cells and group them into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rows</a:t>
            </a:r>
            <a:r>
              <a:rPr kumimoji="0" lang="de" sz="1800" b="0" i="0" u="none" strike="noStrike" kern="0" cap="none" spc="0" normalizeH="0" baseline="0" noProof="0">
                <a:ln>
                  <a:noFill/>
                </a:ln>
                <a:solidFill>
                  <a:srgbClr val="379C73"/>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and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columns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This allows you to add up your data,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sort</a:t>
            </a:r>
            <a:r>
              <a:rPr kumimoji="0" lang="de" sz="1800" b="0" i="0" u="none" strike="noStrike" kern="0" cap="none" spc="0" normalizeH="0" baseline="0" noProof="0">
                <a:ln>
                  <a:noFill/>
                </a:ln>
                <a:solidFill>
                  <a:srgbClr val="379C73"/>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and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filter</a:t>
            </a:r>
            <a:r>
              <a:rPr kumimoji="0" lang="de" sz="1800" b="0" i="0" u="none" strike="noStrike" kern="0" cap="none" spc="0" normalizeH="0" baseline="0" noProof="0">
                <a:ln>
                  <a:noFill/>
                </a:ln>
                <a:solidFill>
                  <a:srgbClr val="379C73"/>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it, put it in tables and create great-looking charts.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66"/>
          <p:cNvSpPr/>
          <p:nvPr/>
        </p:nvSpPr>
        <p:spPr>
          <a:xfrm>
            <a:off x="223834" y="2602078"/>
            <a:ext cx="8640000" cy="877163"/>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Excel is an incredibly </a:t>
            </a:r>
            <a:r>
              <a:rPr kumimoji="0" lang="de" sz="1800" b="1" i="0" u="none" strike="noStrike" kern="0" cap="none" spc="0" normalizeH="0" baseline="0" noProof="0">
                <a:ln>
                  <a:noFill/>
                </a:ln>
                <a:solidFill>
                  <a:srgbClr val="379C73"/>
                </a:solidFill>
                <a:effectLst/>
                <a:uLnTx/>
                <a:uFillTx/>
                <a:latin typeface="Arial"/>
                <a:cs typeface="Arial"/>
                <a:sym typeface="Arial"/>
              </a:rPr>
              <a:t>powerful tool for extracting meaning from large amounts of data.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But it also works really well for </a:t>
            </a:r>
            <a:r>
              <a:rPr kumimoji="0" lang="de" sz="1800" b="1" i="0" u="none" strike="noStrike" kern="0" cap="none" spc="0" normalizeH="0" baseline="0" noProof="0">
                <a:ln>
                  <a:noFill/>
                </a:ln>
                <a:solidFill>
                  <a:srgbClr val="379C73"/>
                </a:solidFill>
                <a:effectLst/>
                <a:uLnTx/>
                <a:uFillTx/>
                <a:latin typeface="Arial"/>
                <a:cs typeface="Arial"/>
                <a:sym typeface="Arial"/>
              </a:rPr>
              <a:t>simple calculations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and tracking almost any kind of information</a:t>
            </a:r>
            <a:r>
              <a:rPr kumimoji="0" lang="de" sz="7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579" name="Google Shape;579;p66" descr="Quali sono le funzionalità di Microsoft Excel ed a cosa serve"/>
          <p:cNvPicPr preferRelativeResize="0"/>
          <p:nvPr/>
        </p:nvPicPr>
        <p:blipFill rotWithShape="1">
          <a:blip r:embed="rId5">
            <a:alphaModFix/>
          </a:blip>
          <a:srcRect/>
          <a:stretch/>
        </p:blipFill>
        <p:spPr>
          <a:xfrm>
            <a:off x="8332140" y="4519297"/>
            <a:ext cx="531694" cy="531694"/>
          </a:xfrm>
          <a:prstGeom prst="rect">
            <a:avLst/>
          </a:prstGeom>
          <a:noFill/>
          <a:ln>
            <a:noFill/>
          </a:ln>
        </p:spPr>
      </p:pic>
    </p:spTree>
    <p:extLst>
      <p:ext uri="{BB962C8B-B14F-4D97-AF65-F5344CB8AC3E}">
        <p14:creationId xmlns:p14="http://schemas.microsoft.com/office/powerpoint/2010/main" val="41521206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7"/>
          <p:cNvSpPr txBox="1"/>
          <p:nvPr/>
        </p:nvSpPr>
        <p:spPr>
          <a:xfrm>
            <a:off x="325665" y="1279977"/>
            <a:ext cx="3014700" cy="33249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screenshot shows an empty Excel document.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document is divided into </a:t>
            </a:r>
            <a:r>
              <a:rPr kumimoji="0" lang="de" sz="1800" b="1" i="0" u="none" strike="noStrike" kern="0" cap="none" spc="0" normalizeH="0" baseline="0" noProof="0">
                <a:ln>
                  <a:noFill/>
                </a:ln>
                <a:solidFill>
                  <a:srgbClr val="379C73"/>
                </a:solidFill>
                <a:effectLst/>
                <a:uLnTx/>
                <a:uFillTx/>
                <a:latin typeface="Arial"/>
                <a:ea typeface="Arial"/>
                <a:cs typeface="Arial"/>
                <a:sym typeface="Arial"/>
              </a:rPr>
              <a:t>columns (A) and rows (B).</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columns are arranged in alphabetical order and the rows are numbered consecutively.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highlighted field (C) is therefore in position G1.</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6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86" name="Google Shape;586;p67"/>
          <p:cNvSpPr txBox="1"/>
          <p:nvPr/>
        </p:nvSpPr>
        <p:spPr>
          <a:xfrm>
            <a:off x="325665" y="209320"/>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Enter data into a spreadsheet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587" name="Google Shape;587;p67" descr="https://lh6.googleusercontent.com/IdjutjoYn3ITtlpin1f3cNuWjL4UresbhJePgnY1loIdtegPwY7cGeeLFzYlKJ4FU-ARUhYZlXNX39__g1oPULgRGQDP-szKV6RvfSS6lB014A6dSRxNRrI2yuthlHN6EtCtfLE_"/>
          <p:cNvPicPr preferRelativeResize="0"/>
          <p:nvPr/>
        </p:nvPicPr>
        <p:blipFill rotWithShape="1">
          <a:blip r:embed="rId4">
            <a:alphaModFix/>
          </a:blip>
          <a:srcRect/>
          <a:stretch/>
        </p:blipFill>
        <p:spPr>
          <a:xfrm>
            <a:off x="3821177" y="1643780"/>
            <a:ext cx="5049978" cy="2596381"/>
          </a:xfrm>
          <a:prstGeom prst="rect">
            <a:avLst/>
          </a:prstGeom>
          <a:noFill/>
          <a:ln>
            <a:noFill/>
          </a:ln>
        </p:spPr>
      </p:pic>
      <p:pic>
        <p:nvPicPr>
          <p:cNvPr id="588" name="Google Shape;588;p67" descr="Quali sono le funzionalità di Microsoft Excel ed a cosa serve"/>
          <p:cNvPicPr preferRelativeResize="0"/>
          <p:nvPr/>
        </p:nvPicPr>
        <p:blipFill rotWithShape="1">
          <a:blip r:embed="rId5">
            <a:alphaModFix/>
          </a:blip>
          <a:srcRect/>
          <a:stretch/>
        </p:blipFill>
        <p:spPr>
          <a:xfrm>
            <a:off x="8363803" y="4519297"/>
            <a:ext cx="531694" cy="531694"/>
          </a:xfrm>
          <a:prstGeom prst="rect">
            <a:avLst/>
          </a:prstGeom>
          <a:noFill/>
          <a:ln>
            <a:noFill/>
          </a:ln>
        </p:spPr>
      </p:pic>
    </p:spTree>
    <p:extLst>
      <p:ext uri="{BB962C8B-B14F-4D97-AF65-F5344CB8AC3E}">
        <p14:creationId xmlns:p14="http://schemas.microsoft.com/office/powerpoint/2010/main" val="41404056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8"/>
          <p:cNvSpPr txBox="1"/>
          <p:nvPr/>
        </p:nvSpPr>
        <p:spPr>
          <a:xfrm>
            <a:off x="459744" y="1393280"/>
            <a:ext cx="7999800" cy="27705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Some of the applications of  Microsoft Excel are used to create: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All kinds of calculations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Graphs and charts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Calendars and schedules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Task lists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Email lists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Data analysis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1" indent="-292100" algn="just" defTabSz="914400" rtl="0" eaLnBrk="1" fontAlgn="auto" latinLnBrk="0" hangingPunct="1">
              <a:lnSpc>
                <a:spcPct val="10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and much more...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6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595" name="Google Shape;595;p68"/>
          <p:cNvSpPr txBox="1"/>
          <p:nvPr/>
        </p:nvSpPr>
        <p:spPr>
          <a:xfrm>
            <a:off x="459744" y="209320"/>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Enter data into a spreadsheet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596" name="Google Shape;596;p68" descr="Quali sono le funzionalità di Microsoft Excel ed a cosa serve"/>
          <p:cNvPicPr preferRelativeResize="0"/>
          <p:nvPr/>
        </p:nvPicPr>
        <p:blipFill rotWithShape="1">
          <a:blip r:embed="rId4">
            <a:alphaModFix/>
          </a:blip>
          <a:srcRect/>
          <a:stretch/>
        </p:blipFill>
        <p:spPr>
          <a:xfrm>
            <a:off x="8363803" y="4519297"/>
            <a:ext cx="531694" cy="531694"/>
          </a:xfrm>
          <a:prstGeom prst="rect">
            <a:avLst/>
          </a:prstGeom>
          <a:noFill/>
          <a:ln>
            <a:noFill/>
          </a:ln>
        </p:spPr>
      </p:pic>
    </p:spTree>
    <p:extLst>
      <p:ext uri="{BB962C8B-B14F-4D97-AF65-F5344CB8AC3E}">
        <p14:creationId xmlns:p14="http://schemas.microsoft.com/office/powerpoint/2010/main" val="8105243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9"/>
          <p:cNvSpPr txBox="1"/>
          <p:nvPr/>
        </p:nvSpPr>
        <p:spPr>
          <a:xfrm>
            <a:off x="325664" y="1180747"/>
            <a:ext cx="8640000" cy="23703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Excel documents are called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workbooks.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1" i="0" u="none" strike="noStrike" kern="0" cap="none" spc="0" normalizeH="0" baseline="0" noProof="0">
              <a:ln>
                <a:noFill/>
              </a:ln>
              <a:solidFill>
                <a:srgbClr val="339966"/>
              </a:solidFill>
              <a:effectLst/>
              <a:uLnTx/>
              <a:uFillTx/>
              <a:latin typeface="Arial"/>
              <a:ea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Each workbook has sheets, typically called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spreadsheets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can add as many sheets as you want to a workbook, or you can create new workbooks to keep your data separate.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1" indent="-2126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File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and then click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New</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1" indent="-25400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1" indent="-2126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Under New, click the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Blank workbook</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6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03" name="Google Shape;603;p69"/>
          <p:cNvSpPr txBox="1"/>
          <p:nvPr/>
        </p:nvSpPr>
        <p:spPr>
          <a:xfrm>
            <a:off x="325664" y="209320"/>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Enter data into a spreadsheet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604" name="Google Shape;604;p69" descr="New blank workbook"/>
          <p:cNvPicPr preferRelativeResize="0"/>
          <p:nvPr/>
        </p:nvPicPr>
        <p:blipFill rotWithShape="1">
          <a:blip r:embed="rId4">
            <a:alphaModFix/>
          </a:blip>
          <a:srcRect/>
          <a:stretch/>
        </p:blipFill>
        <p:spPr>
          <a:xfrm>
            <a:off x="5117037" y="2365688"/>
            <a:ext cx="3068318" cy="2616145"/>
          </a:xfrm>
          <a:prstGeom prst="rect">
            <a:avLst/>
          </a:prstGeom>
          <a:noFill/>
          <a:ln>
            <a:noFill/>
          </a:ln>
        </p:spPr>
      </p:pic>
      <p:pic>
        <p:nvPicPr>
          <p:cNvPr id="605" name="Google Shape;605;p69" descr="Quali sono le funzionalità di Microsoft Excel ed a cosa serve"/>
          <p:cNvPicPr preferRelativeResize="0"/>
          <p:nvPr/>
        </p:nvPicPr>
        <p:blipFill rotWithShape="1">
          <a:blip r:embed="rId5">
            <a:alphaModFix/>
          </a:blip>
          <a:srcRect/>
          <a:stretch/>
        </p:blipFill>
        <p:spPr>
          <a:xfrm>
            <a:off x="8363803" y="4534045"/>
            <a:ext cx="531694" cy="531694"/>
          </a:xfrm>
          <a:prstGeom prst="rect">
            <a:avLst/>
          </a:prstGeom>
          <a:noFill/>
          <a:ln>
            <a:noFill/>
          </a:ln>
        </p:spPr>
      </p:pic>
    </p:spTree>
    <p:extLst>
      <p:ext uri="{BB962C8B-B14F-4D97-AF65-F5344CB8AC3E}">
        <p14:creationId xmlns:p14="http://schemas.microsoft.com/office/powerpoint/2010/main" val="37512205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grpSp>
        <p:nvGrpSpPr>
          <p:cNvPr id="610" name="Google Shape;610;p70"/>
          <p:cNvGrpSpPr/>
          <p:nvPr/>
        </p:nvGrpSpPr>
        <p:grpSpPr>
          <a:xfrm>
            <a:off x="0" y="767919"/>
            <a:ext cx="9144000" cy="4394356"/>
            <a:chOff x="0" y="-38100"/>
            <a:chExt cx="4816593" cy="2314722"/>
          </a:xfrm>
        </p:grpSpPr>
        <p:sp>
          <p:nvSpPr>
            <p:cNvPr id="611" name="Google Shape;611;p7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2" name="Google Shape;612;p7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13" name="Google Shape;613;p7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4" name="Google Shape;614;p70"/>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5" name="Google Shape;615;p70"/>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70"/>
          <p:cNvSpPr/>
          <p:nvPr/>
        </p:nvSpPr>
        <p:spPr>
          <a:xfrm>
            <a:off x="514350" y="928242"/>
            <a:ext cx="8209321" cy="3966086"/>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Enter data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1950" marR="0" lvl="0" indent="-342900" algn="just" defTabSz="914400" rtl="0" eaLnBrk="1" fontAlgn="auto" latinLnBrk="0" hangingPunct="1">
              <a:lnSpc>
                <a:spcPct val="107000"/>
              </a:lnSpc>
              <a:spcBef>
                <a:spcPts val="300"/>
              </a:spcBef>
              <a:spcAft>
                <a:spcPts val="0"/>
              </a:spcAft>
              <a:buClr>
                <a:srgbClr val="595959"/>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an empty cell.</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example, cell A1 on a new sheet.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Cells are referenced by their location in the row and column on the sheet, so cell A1 is in the first row of column A.</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25400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2. Type text or a number in the cell.</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254000" algn="just" defTabSz="914400" rtl="0" eaLnBrk="1" fontAlgn="auto" latinLnBrk="0" hangingPunct="1">
              <a:lnSpc>
                <a:spcPct val="107000"/>
              </a:lnSpc>
              <a:spcBef>
                <a:spcPts val="3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3. Press Enter or Tab to move to the next cell.</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617" name="Google Shape;617;p70"/>
          <p:cNvPicPr preferRelativeResize="0"/>
          <p:nvPr/>
        </p:nvPicPr>
        <p:blipFill rotWithShape="1">
          <a:blip r:embed="rId4">
            <a:alphaModFix/>
          </a:blip>
          <a:srcRect/>
          <a:stretch/>
        </p:blipFill>
        <p:spPr>
          <a:xfrm>
            <a:off x="3791025" y="253672"/>
            <a:ext cx="1561948" cy="1561948"/>
          </a:xfrm>
          <a:prstGeom prst="rect">
            <a:avLst/>
          </a:prstGeom>
          <a:noFill/>
          <a:ln>
            <a:noFill/>
          </a:ln>
        </p:spPr>
      </p:pic>
      <p:pic>
        <p:nvPicPr>
          <p:cNvPr id="618" name="Google Shape;618;p70" descr="Quali sono le funzionalità di Microsoft Excel ed a cosa serve"/>
          <p:cNvPicPr preferRelativeResize="0"/>
          <p:nvPr/>
        </p:nvPicPr>
        <p:blipFill rotWithShape="1">
          <a:blip r:embed="rId5">
            <a:alphaModFix/>
          </a:blip>
          <a:srcRect/>
          <a:stretch/>
        </p:blipFill>
        <p:spPr>
          <a:xfrm>
            <a:off x="8363803" y="4534045"/>
            <a:ext cx="531694" cy="531694"/>
          </a:xfrm>
          <a:prstGeom prst="rect">
            <a:avLst/>
          </a:prstGeom>
          <a:noFill/>
          <a:ln>
            <a:noFill/>
          </a:ln>
        </p:spPr>
      </p:pic>
    </p:spTree>
    <p:extLst>
      <p:ext uri="{BB962C8B-B14F-4D97-AF65-F5344CB8AC3E}">
        <p14:creationId xmlns:p14="http://schemas.microsoft.com/office/powerpoint/2010/main" val="4069555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1"/>
          <p:cNvSpPr txBox="1"/>
          <p:nvPr/>
        </p:nvSpPr>
        <p:spPr>
          <a:xfrm>
            <a:off x="325665" y="1029014"/>
            <a:ext cx="8368509" cy="83099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Adding numbers is just one of the things you can do, but Excel can do other math as well. Try some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simple formulas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 add, subtract, multiply, or divide your numbers.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7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25" name="Google Shape;625;p71"/>
          <p:cNvSpPr txBox="1"/>
          <p:nvPr/>
        </p:nvSpPr>
        <p:spPr>
          <a:xfrm>
            <a:off x="392033" y="115569"/>
            <a:ext cx="7260900"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Enter a simple formula</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pic>
        <p:nvPicPr>
          <p:cNvPr id="626" name="Google Shape;626;p71" descr="Quali sono le funzionalità di Microsoft Excel ed a cosa serve"/>
          <p:cNvPicPr preferRelativeResize="0"/>
          <p:nvPr/>
        </p:nvPicPr>
        <p:blipFill rotWithShape="1">
          <a:blip r:embed="rId4">
            <a:alphaModFix/>
          </a:blip>
          <a:srcRect/>
          <a:stretch/>
        </p:blipFill>
        <p:spPr>
          <a:xfrm>
            <a:off x="8363803" y="4534045"/>
            <a:ext cx="531694" cy="531694"/>
          </a:xfrm>
          <a:prstGeom prst="rect">
            <a:avLst/>
          </a:prstGeom>
          <a:noFill/>
          <a:ln>
            <a:noFill/>
          </a:ln>
        </p:spPr>
      </p:pic>
      <p:sp>
        <p:nvSpPr>
          <p:cNvPr id="627" name="Google Shape;627;p71"/>
          <p:cNvSpPr/>
          <p:nvPr/>
        </p:nvSpPr>
        <p:spPr>
          <a:xfrm>
            <a:off x="268132" y="1941807"/>
            <a:ext cx="5697591" cy="3123932"/>
          </a:xfrm>
          <a:prstGeom prst="rect">
            <a:avLst/>
          </a:prstGeom>
          <a:noFill/>
          <a:ln>
            <a:noFill/>
          </a:ln>
        </p:spPr>
        <p:txBody>
          <a:bodyPr spcFirstLastPara="1" wrap="square" lIns="45725" tIns="22850" rIns="45725" bIns="22850" anchor="t" anchorCtr="0">
            <a:no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1.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Select a cell, and then type an equal sign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That tells Excel that this cell will contains a formula</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2.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Type a combination of numbers and calculation operators, like the plus sign (+) for addition, the minus sign (-) for subtraction, the asterisk (*) for multiplication, or the forward slash (/) for division.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3. Press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Enter</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runs the calculation.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You can also press Ctrl+Enter to keep the cursor on the active cell.</a:t>
            </a:r>
            <a:r>
              <a:rPr kumimoji="0" lang="de" sz="1800" b="0" i="0" u="none" strike="noStrike" kern="0" cap="none" spc="0" normalizeH="0" baseline="0" noProof="0">
                <a:ln>
                  <a:noFill/>
                </a:ln>
                <a:solidFill>
                  <a:srgbClr val="1E1E1E"/>
                </a:solidFill>
                <a:effectLst/>
                <a:uLnTx/>
                <a:uFillTx/>
                <a:latin typeface="Arial"/>
                <a:ea typeface="Arial"/>
                <a:cs typeface="Arial"/>
                <a:sym typeface="Arial"/>
              </a:rPr>
              <a:t>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628" name="Google Shape;628;p71"/>
          <p:cNvPicPr preferRelativeResize="0"/>
          <p:nvPr/>
        </p:nvPicPr>
        <p:blipFill rotWithShape="1">
          <a:blip r:embed="rId5">
            <a:alphaModFix/>
          </a:blip>
          <a:srcRect l="242" t="25375" r="76934" b="44947"/>
          <a:stretch/>
        </p:blipFill>
        <p:spPr>
          <a:xfrm>
            <a:off x="6106655" y="1941807"/>
            <a:ext cx="2587519" cy="1892638"/>
          </a:xfrm>
          <a:prstGeom prst="rect">
            <a:avLst/>
          </a:prstGeom>
          <a:noFill/>
          <a:ln>
            <a:noFill/>
          </a:ln>
        </p:spPr>
      </p:pic>
      <p:sp>
        <p:nvSpPr>
          <p:cNvPr id="629" name="Google Shape;629;p71"/>
          <p:cNvSpPr/>
          <p:nvPr/>
        </p:nvSpPr>
        <p:spPr>
          <a:xfrm>
            <a:off x="5965723" y="3984190"/>
            <a:ext cx="3121477" cy="200055"/>
          </a:xfrm>
          <a:prstGeom prst="rect">
            <a:avLst/>
          </a:prstGeom>
          <a:noFill/>
          <a:ln>
            <a:noFill/>
          </a:ln>
        </p:spPr>
        <p:txBody>
          <a:bodyPr spcFirstLastPara="1" wrap="square" lIns="45725" tIns="22850" rIns="45725" bIns="22850" anchor="t" anchorCtr="0">
            <a:no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000" b="0" i="0" u="none" strike="noStrike" kern="0" cap="none" spc="0" normalizeH="0" baseline="0" noProof="0">
                <a:ln>
                  <a:noFill/>
                </a:ln>
                <a:solidFill>
                  <a:srgbClr val="1E1E1E"/>
                </a:solidFill>
                <a:effectLst/>
                <a:uLnTx/>
                <a:uFillTx/>
                <a:latin typeface="Arial"/>
                <a:ea typeface="Arial"/>
                <a:cs typeface="Arial"/>
                <a:sym typeface="Arial"/>
              </a:rPr>
              <a:t>For more information, see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6"/>
              </a:rPr>
              <a:t>Create a simple formula</a:t>
            </a:r>
            <a:endParaRPr kumimoji="0" sz="1000" b="0" i="0" u="none" strike="noStrike" kern="0" cap="none" spc="0" normalizeH="0" baseline="0" noProof="0">
              <a:ln>
                <a:noFill/>
              </a:ln>
              <a:solidFill>
                <a:srgbClr val="006CB4"/>
              </a:solidFill>
              <a:effectLst/>
              <a:uLnTx/>
              <a:uFillTx/>
              <a:latin typeface="Arial"/>
              <a:ea typeface="Arial"/>
              <a:cs typeface="Arial"/>
              <a:sym typeface="Arial"/>
            </a:endParaRPr>
          </a:p>
        </p:txBody>
      </p:sp>
    </p:spTree>
    <p:extLst>
      <p:ext uri="{BB962C8B-B14F-4D97-AF65-F5344CB8AC3E}">
        <p14:creationId xmlns:p14="http://schemas.microsoft.com/office/powerpoint/2010/main" val="31512801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2"/>
          <p:cNvSpPr txBox="1"/>
          <p:nvPr/>
        </p:nvSpPr>
        <p:spPr>
          <a:xfrm>
            <a:off x="325665" y="1115668"/>
            <a:ext cx="4770000" cy="19395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You can quickly create a named range by using a selection of cells in the worksheet.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1" indent="-25400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1" indent="-3683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the range you want to name, including the row or column labels.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1" indent="-3683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Formulas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&gt;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Create from Selection</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7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sp>
      <p:sp>
        <p:nvSpPr>
          <p:cNvPr id="636" name="Google Shape;636;p72"/>
          <p:cNvSpPr txBox="1"/>
          <p:nvPr/>
        </p:nvSpPr>
        <p:spPr>
          <a:xfrm>
            <a:off x="325665" y="209320"/>
            <a:ext cx="7260900" cy="8309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Create a named range from selected cells in a worksheet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637" name="Google Shape;637;p72" descr="Quali sono le funzionalità di Microsoft Excel ed a cosa serve"/>
          <p:cNvPicPr preferRelativeResize="0"/>
          <p:nvPr/>
        </p:nvPicPr>
        <p:blipFill rotWithShape="1">
          <a:blip r:embed="rId4">
            <a:alphaModFix/>
          </a:blip>
          <a:srcRect/>
          <a:stretch/>
        </p:blipFill>
        <p:spPr>
          <a:xfrm>
            <a:off x="8363803" y="4534045"/>
            <a:ext cx="531694" cy="531694"/>
          </a:xfrm>
          <a:prstGeom prst="rect">
            <a:avLst/>
          </a:prstGeom>
          <a:noFill/>
          <a:ln>
            <a:noFill/>
          </a:ln>
        </p:spPr>
      </p:pic>
      <p:sp>
        <p:nvSpPr>
          <p:cNvPr id="638" name="Google Shape;638;p72"/>
          <p:cNvSpPr txBox="1"/>
          <p:nvPr/>
        </p:nvSpPr>
        <p:spPr>
          <a:xfrm>
            <a:off x="5337073" y="1302158"/>
            <a:ext cx="3379224" cy="1261884"/>
          </a:xfrm>
          <a:prstGeom prst="rect">
            <a:avLst/>
          </a:prstGeom>
          <a:solidFill>
            <a:srgbClr val="379C73"/>
          </a:solidFill>
          <a:ln>
            <a:noFill/>
          </a:ln>
          <a:effectLst>
            <a:outerShdw blurRad="40000" dist="23000" dir="5400000" rotWithShape="0">
              <a:srgbClr val="000000">
                <a:alpha val="34901"/>
              </a:srgbClr>
            </a:outerShdw>
          </a:effectLst>
        </p:spPr>
        <p:txBody>
          <a:bodyPr spcFirstLastPara="1" wrap="square" lIns="45725" tIns="22850" rIns="45725" bIns="2285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Need more help?</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You can always ask an expert in the </a:t>
            </a: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5"/>
              </a:rPr>
              <a:t>Excel Tech Community</a:t>
            </a:r>
            <a:r>
              <a:rPr kumimoji="0" lang="de" sz="1800" b="0" i="0" u="none" strike="noStrike" kern="0" cap="none" spc="0" normalizeH="0" baseline="0" noProof="0">
                <a:ln>
                  <a:noFill/>
                </a:ln>
                <a:solidFill>
                  <a:srgbClr val="FFFFFF"/>
                </a:solidFill>
                <a:effectLst/>
                <a:uLnTx/>
                <a:uFillTx/>
                <a:latin typeface="Arial"/>
                <a:ea typeface="Arial"/>
                <a:cs typeface="Arial"/>
                <a:sym typeface="Arial"/>
              </a:rPr>
              <a:t> or get support in </a:t>
            </a: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6"/>
              </a:rPr>
              <a:t>Communities</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9" name="Google Shape;639;p72"/>
          <p:cNvSpPr/>
          <p:nvPr/>
        </p:nvSpPr>
        <p:spPr>
          <a:xfrm>
            <a:off x="266671" y="3130012"/>
            <a:ext cx="8449626" cy="1708160"/>
          </a:xfrm>
          <a:prstGeom prst="rect">
            <a:avLst/>
          </a:prstGeom>
          <a:noFill/>
          <a:ln>
            <a:noFill/>
          </a:ln>
        </p:spPr>
        <p:txBody>
          <a:bodyPr spcFirstLastPara="1" wrap="square" lIns="45725" tIns="22850" rIns="45725" bIns="22850" anchor="t" anchorCtr="0">
            <a:noAutofit/>
          </a:bodyPr>
          <a:lstStyle/>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the Create Names from Selection dialog box, select the checkbox (es) depending on the location of your row/column header. If you have only a header row at the top of the table, then just select Top row. Suppose you have a top row and left column header, then select Top row and Left column options, and so 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368300" marR="0" lvl="1" indent="-368300" algn="just" defTabSz="914400" rtl="0" eaLnBrk="1" fontAlgn="auto" latinLnBrk="0" hangingPunct="1">
              <a:lnSpc>
                <a:spcPct val="100000"/>
              </a:lnSpc>
              <a:spcBef>
                <a:spcPts val="0"/>
              </a:spcBef>
              <a:spcAft>
                <a:spcPts val="0"/>
              </a:spcAft>
              <a:buClr>
                <a:srgbClr val="3F3F3F"/>
              </a:buClr>
              <a:buSzPts val="1800"/>
              <a:buFont typeface="Arial"/>
              <a:buAutoNum type="arabicPeriod" startAt="3"/>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OK</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899010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43"/>
        <p:cNvGrpSpPr/>
        <p:nvPr/>
      </p:nvGrpSpPr>
      <p:grpSpPr>
        <a:xfrm>
          <a:off x="0" y="0"/>
          <a:ext cx="0" cy="0"/>
          <a:chOff x="0" y="0"/>
          <a:chExt cx="0" cy="0"/>
        </a:xfrm>
      </p:grpSpPr>
      <p:grpSp>
        <p:nvGrpSpPr>
          <p:cNvPr id="644" name="Google Shape;644;p73"/>
          <p:cNvGrpSpPr/>
          <p:nvPr/>
        </p:nvGrpSpPr>
        <p:grpSpPr>
          <a:xfrm>
            <a:off x="0" y="767920"/>
            <a:ext cx="9144000" cy="4375581"/>
            <a:chOff x="0" y="-38100"/>
            <a:chExt cx="4816593" cy="2314722"/>
          </a:xfrm>
        </p:grpSpPr>
        <p:sp>
          <p:nvSpPr>
            <p:cNvPr id="645" name="Google Shape;645;p7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46" name="Google Shape;646;p7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47" name="Google Shape;647;p7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48" name="Google Shape;648;p73"/>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9" name="Google Shape;649;p73"/>
          <p:cNvSpPr txBox="1"/>
          <p:nvPr/>
        </p:nvSpPr>
        <p:spPr>
          <a:xfrm>
            <a:off x="1231104" y="4060363"/>
            <a:ext cx="6681785" cy="353943"/>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Insert or delete rows and columns</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650" name="Google Shape;650;p7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651" name="Google Shape;651;p73"/>
          <p:cNvSpPr txBox="1"/>
          <p:nvPr/>
        </p:nvSpPr>
        <p:spPr>
          <a:xfrm>
            <a:off x="1544426" y="1414772"/>
            <a:ext cx="6055139" cy="53860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how to insert and delete rows and columns to better organise your worksheet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652" name="Google Shape;652;p73"/>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pic>
        <p:nvPicPr>
          <p:cNvPr id="653" name="Google Shape;653;p73" descr="Quali sono le funzionalità di Microsoft Excel ed a cosa serve"/>
          <p:cNvPicPr preferRelativeResize="0"/>
          <p:nvPr/>
        </p:nvPicPr>
        <p:blipFill rotWithShape="1">
          <a:blip r:embed="rId4">
            <a:alphaModFix/>
          </a:blip>
          <a:srcRect/>
          <a:stretch/>
        </p:blipFill>
        <p:spPr>
          <a:xfrm>
            <a:off x="8363803" y="4534045"/>
            <a:ext cx="531694" cy="531694"/>
          </a:xfrm>
          <a:prstGeom prst="rect">
            <a:avLst/>
          </a:prstGeom>
          <a:noFill/>
          <a:ln>
            <a:noFill/>
          </a:ln>
        </p:spPr>
      </p:pic>
      <p:sp>
        <p:nvSpPr>
          <p:cNvPr id="654" name="Google Shape;654;p73"/>
          <p:cNvSpPr/>
          <p:nvPr/>
        </p:nvSpPr>
        <p:spPr>
          <a:xfrm>
            <a:off x="292911" y="4703758"/>
            <a:ext cx="8148087"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Insert or delete rows and columns, [online video], Microsoft Support,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5"/>
              </a:rPr>
              <a:t>https://support.microsoft.com/en-us/office/insert-or-delete-rows-and-columns-6f40e6e4-85af-45e0-b39d-65dd504a3246#ID0EBBH=Windows</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655" name="Google Shape;655;p73" descr="Insert and delete rows and columns to organize your worksheet better. Learn more at the Excel Help Center: https://msft.it/6001pA3ET&#10;&#10;To insert a single row: Right-click the whole row above which you want to insert the new row, and then select Insert Rows.&#10;&#10;To insert multiple rows: Select the same number of rows above which you want to add new ones. Right-click the selection, and then select Insert Rows.&#10;&#10;To insert a single column: Right-click the whole column to the right of where you want to add the new column, and then select Insert Columns.&#10;&#10;To insert multiple columns: Select the same number of columns to the right of where you want to add new ones. Right-click the selection, and then select Insert Columns.&#10;&#10;If you don’t need any of the existing cells, rows, or columns, here’s how to delete them: Select the cells, rows, or columns that you want to delete. Right-click, and then select the appropriate delete option, for example, Delete Cells &amp; Shift Up, Delete Cells &amp; Shift Left, Delete Rows, or Delete Columns. &#10;&#10;When you delete rows or columns, other rows or columns automatically shift up or to the left.&#10;&#10;► Subscribe to Microsoft 365 on YouTube here: https://aka.ms/SubscribeToM365&#10;&#10;► Follow us on social: &#10;LinkedIn: https://www.linkedin.com/showcase/microsoft-365/&#10;Twitter: https://twitter.com/Microsoft365&#10;Instagram: https://www.instagram.com/microsoft365/&#10;Facebook: https://www.facebook.com/Microsoft365/&#10;&#10;► For more about Microsoft 365, visit https://msft.it/6006Tc8Z4&#10;&#10;#Microsoft365 #MicrosoftExcel" title="How to insert or delete rows and columns in Microsoft Excel">
            <a:hlinkClick r:id="rId6"/>
          </p:cNvPr>
          <p:cNvPicPr preferRelativeResize="0"/>
          <p:nvPr/>
        </p:nvPicPr>
        <p:blipFill>
          <a:blip r:embed="rId7">
            <a:alphaModFix/>
          </a:blip>
          <a:stretch>
            <a:fillRect/>
          </a:stretch>
        </p:blipFill>
        <p:spPr>
          <a:xfrm>
            <a:off x="3009900" y="2108375"/>
            <a:ext cx="3048000" cy="1714500"/>
          </a:xfrm>
          <a:prstGeom prst="rect">
            <a:avLst/>
          </a:prstGeom>
          <a:noFill/>
          <a:ln>
            <a:noFill/>
          </a:ln>
        </p:spPr>
      </p:pic>
    </p:spTree>
    <p:extLst>
      <p:ext uri="{BB962C8B-B14F-4D97-AF65-F5344CB8AC3E}">
        <p14:creationId xmlns:p14="http://schemas.microsoft.com/office/powerpoint/2010/main" val="7276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10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grpSp>
        <p:nvGrpSpPr>
          <p:cNvPr id="251" name="Google Shape;251;p36"/>
          <p:cNvGrpSpPr/>
          <p:nvPr/>
        </p:nvGrpSpPr>
        <p:grpSpPr>
          <a:xfrm>
            <a:off x="0" y="0"/>
            <a:ext cx="9144000" cy="4394356"/>
            <a:chOff x="0" y="-38100"/>
            <a:chExt cx="4816593" cy="2314722"/>
          </a:xfrm>
        </p:grpSpPr>
        <p:sp>
          <p:nvSpPr>
            <p:cNvPr id="252" name="Google Shape;252;p3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53" name="Google Shape;253;p3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54" name="Google Shape;254;p3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55" name="Google Shape;255;p36"/>
          <p:cNvSpPr txBox="1"/>
          <p:nvPr/>
        </p:nvSpPr>
        <p:spPr>
          <a:xfrm>
            <a:off x="514348" y="160967"/>
            <a:ext cx="7260900" cy="473976"/>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200"/>
              <a:buFont typeface="Arial"/>
              <a:buNone/>
            </a:pPr>
            <a:r>
              <a:rPr lang="de" sz="2200" b="1" i="0" u="none" strike="noStrike" cap="none">
                <a:solidFill>
                  <a:srgbClr val="FFFFFF"/>
                </a:solidFill>
                <a:latin typeface="Gill Sans"/>
                <a:ea typeface="Gill Sans"/>
                <a:cs typeface="Gill Sans"/>
                <a:sym typeface="Gill Sans"/>
              </a:rPr>
              <a:t>Digital Literacy: Why It's Crucial?</a:t>
            </a:r>
            <a:endParaRPr sz="2200" b="0" i="0" u="none" strike="noStrike" cap="none">
              <a:solidFill>
                <a:srgbClr val="000000"/>
              </a:solidFill>
              <a:latin typeface="Arial"/>
              <a:ea typeface="Arial"/>
              <a:cs typeface="Arial"/>
              <a:sym typeface="Arial"/>
            </a:endParaRPr>
          </a:p>
        </p:txBody>
      </p:sp>
      <p:sp>
        <p:nvSpPr>
          <p:cNvPr id="256" name="Google Shape;256;p36"/>
          <p:cNvSpPr/>
          <p:nvPr/>
        </p:nvSpPr>
        <p:spPr>
          <a:xfrm>
            <a:off x="514348" y="1646660"/>
            <a:ext cx="8412993" cy="2816135"/>
          </a:xfrm>
          <a:prstGeom prst="rect">
            <a:avLst/>
          </a:prstGeom>
          <a:noFill/>
          <a:ln>
            <a:noFill/>
          </a:ln>
        </p:spPr>
        <p:txBody>
          <a:bodyPr spcFirstLastPara="1" wrap="square" lIns="45725" tIns="22850" rIns="45725" bIns="22850" anchor="t" anchorCtr="0">
            <a:noAutofit/>
          </a:bodyPr>
          <a:lstStyle/>
          <a:p>
            <a:pPr marL="292100" marR="0" lvl="1" indent="-2264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SEAMLESS ACCESS TO INFORMATION AND RESOURCES</a:t>
            </a:r>
            <a:endParaRPr sz="1800" b="1" i="0" u="none" strike="noStrike" cap="none">
              <a:solidFill>
                <a:srgbClr val="595959"/>
              </a:solidFill>
              <a:latin typeface="Arial"/>
              <a:ea typeface="Arial"/>
              <a:cs typeface="Arial"/>
              <a:sym typeface="Arial"/>
            </a:endParaRPr>
          </a:p>
          <a:p>
            <a:pPr marL="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Digital literacy facilitates swift access to information, enabling care professionals to quickly analyse data and enhance their knowledge, thus improving decision-making agility.</a:t>
            </a:r>
            <a:endParaRPr sz="700"/>
          </a:p>
          <a:p>
            <a:pPr marL="0" marR="0" lvl="1" indent="0" algn="just"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228600" marR="0" lvl="1" indent="-11430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92100" marR="0" lvl="1" indent="-2264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INCREASED ADAPTABILITY AND RESILIENCE</a:t>
            </a:r>
            <a:endParaRPr sz="700"/>
          </a:p>
          <a:p>
            <a:pPr marL="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In the dynamic technological landscape, digital literacy equips care professionals to effortlessly adapt to new tools, systems, and processes, fostering greater adaptability and resilience.</a:t>
            </a:r>
            <a:endParaRPr sz="700"/>
          </a:p>
        </p:txBody>
      </p:sp>
      <p:sp>
        <p:nvSpPr>
          <p:cNvPr id="257" name="Google Shape;257;p36"/>
          <p:cNvSpPr txBox="1"/>
          <p:nvPr/>
        </p:nvSpPr>
        <p:spPr>
          <a:xfrm>
            <a:off x="514348" y="144674"/>
            <a:ext cx="7380880"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Why digital literacy is Crucial for care </a:t>
            </a:r>
            <a:endParaRPr sz="700"/>
          </a:p>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professionals?/2</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0" name="Google Shape;660;p74"/>
          <p:cNvGrpSpPr/>
          <p:nvPr/>
        </p:nvGrpSpPr>
        <p:grpSpPr>
          <a:xfrm>
            <a:off x="0" y="808138"/>
            <a:ext cx="9144000" cy="4394356"/>
            <a:chOff x="0" y="-38100"/>
            <a:chExt cx="4816593" cy="2314722"/>
          </a:xfrm>
        </p:grpSpPr>
        <p:sp>
          <p:nvSpPr>
            <p:cNvPr id="661" name="Google Shape;661;p7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2" name="Google Shape;662;p7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63" name="Google Shape;663;p7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4" name="Google Shape;664;p74"/>
          <p:cNvSpPr txBox="1"/>
          <p:nvPr/>
        </p:nvSpPr>
        <p:spPr>
          <a:xfrm>
            <a:off x="658894" y="165461"/>
            <a:ext cx="3175687" cy="4154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Sort and filter data</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665" name="Google Shape;665;p74" descr="Quali sono le funzionalità di Microsoft Excel ed a cosa serve"/>
          <p:cNvPicPr preferRelativeResize="0"/>
          <p:nvPr/>
        </p:nvPicPr>
        <p:blipFill rotWithShape="1">
          <a:blip r:embed="rId4">
            <a:alphaModFix/>
          </a:blip>
          <a:srcRect/>
          <a:stretch/>
        </p:blipFill>
        <p:spPr>
          <a:xfrm>
            <a:off x="8363803" y="4519297"/>
            <a:ext cx="531694" cy="531694"/>
          </a:xfrm>
          <a:prstGeom prst="rect">
            <a:avLst/>
          </a:prstGeom>
          <a:noFill/>
          <a:ln>
            <a:noFill/>
          </a:ln>
        </p:spPr>
      </p:pic>
      <p:pic>
        <p:nvPicPr>
          <p:cNvPr id="666" name="Google Shape;666;p74"/>
          <p:cNvPicPr preferRelativeResize="0"/>
          <p:nvPr/>
        </p:nvPicPr>
        <p:blipFill rotWithShape="1">
          <a:blip r:embed="rId5">
            <a:alphaModFix/>
          </a:blip>
          <a:srcRect/>
          <a:stretch/>
        </p:blipFill>
        <p:spPr>
          <a:xfrm>
            <a:off x="3834580" y="1044586"/>
            <a:ext cx="5060917" cy="3098915"/>
          </a:xfrm>
          <a:prstGeom prst="rect">
            <a:avLst/>
          </a:prstGeom>
          <a:noFill/>
          <a:ln>
            <a:noFill/>
          </a:ln>
        </p:spPr>
      </p:pic>
      <p:sp>
        <p:nvSpPr>
          <p:cNvPr id="667" name="Google Shape;667;p74"/>
          <p:cNvSpPr/>
          <p:nvPr/>
        </p:nvSpPr>
        <p:spPr>
          <a:xfrm>
            <a:off x="557087" y="3444540"/>
            <a:ext cx="7806714"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668" name="Google Shape;668;p74"/>
          <p:cNvSpPr/>
          <p:nvPr/>
        </p:nvSpPr>
        <p:spPr>
          <a:xfrm>
            <a:off x="580855" y="1020929"/>
            <a:ext cx="2923533" cy="3585597"/>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Excel is an amazing tool for analyzing data.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And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sort</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and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filter </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are some of the most commonly used features to help you do this: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 to </a:t>
            </a:r>
            <a:r>
              <a:rPr kumimoji="0" lang="de" sz="1600" b="1" i="0" u="none" strike="noStrike" kern="0" cap="none" spc="0" normalizeH="0" baseline="0" noProof="0">
                <a:ln>
                  <a:noFill/>
                </a:ln>
                <a:solidFill>
                  <a:srgbClr val="595959"/>
                </a:solidFill>
                <a:effectLst/>
                <a:uLnTx/>
                <a:uFillTx/>
                <a:latin typeface="Arial"/>
                <a:ea typeface="Arial"/>
                <a:cs typeface="Arial"/>
                <a:sym typeface="Arial"/>
              </a:rPr>
              <a:t>change the order of your data</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sort</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it.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 to </a:t>
            </a:r>
            <a:r>
              <a:rPr kumimoji="0" lang="de" sz="1600" b="1" i="0" u="none" strike="noStrike" kern="0" cap="none" spc="0" normalizeH="0" baseline="0" noProof="0">
                <a:ln>
                  <a:noFill/>
                </a:ln>
                <a:solidFill>
                  <a:srgbClr val="595959"/>
                </a:solidFill>
                <a:effectLst/>
                <a:uLnTx/>
                <a:uFillTx/>
                <a:latin typeface="Arial"/>
                <a:ea typeface="Arial"/>
                <a:cs typeface="Arial"/>
                <a:sym typeface="Arial"/>
              </a:rPr>
              <a:t>focus on a specific set of data</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filter </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a range of cells or a table.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7831554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grpSp>
        <p:nvGrpSpPr>
          <p:cNvPr id="673" name="Google Shape;673;p75"/>
          <p:cNvGrpSpPr/>
          <p:nvPr/>
        </p:nvGrpSpPr>
        <p:grpSpPr>
          <a:xfrm>
            <a:off x="0" y="767919"/>
            <a:ext cx="9144000" cy="4165417"/>
            <a:chOff x="0" y="-38100"/>
            <a:chExt cx="4816593" cy="2314722"/>
          </a:xfrm>
        </p:grpSpPr>
        <p:sp>
          <p:nvSpPr>
            <p:cNvPr id="674" name="Google Shape;674;p7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5" name="Google Shape;675;p7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76" name="Google Shape;676;p7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7" name="Google Shape;677;p75"/>
          <p:cNvSpPr txBox="1"/>
          <p:nvPr/>
        </p:nvSpPr>
        <p:spPr>
          <a:xfrm>
            <a:off x="559607" y="928242"/>
            <a:ext cx="8024785" cy="603242"/>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8" name="Google Shape;678;p75"/>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Exercise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75"/>
          <p:cNvSpPr/>
          <p:nvPr/>
        </p:nvSpPr>
        <p:spPr>
          <a:xfrm>
            <a:off x="514350" y="928242"/>
            <a:ext cx="8209321" cy="3770937"/>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Select the data that you want to sort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300"/>
              </a:spcBef>
              <a:spcAft>
                <a:spcPts val="0"/>
              </a:spcAft>
              <a:buClr>
                <a:srgbClr val="000000"/>
              </a:buClr>
              <a:buSzTx/>
              <a:buFont typeface="Arial"/>
              <a:buNone/>
              <a:tabLst/>
              <a:defRPr/>
            </a:pPr>
            <a:endParaRPr kumimoji="0" sz="1000" b="1"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a range of data, such as A1:L5 (multiple rows and columns), or C1:C80 (a single column). The range can include titles (headers) that you create to identify columns or rows.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07000"/>
              </a:lnSpc>
              <a:spcBef>
                <a:spcPts val="300"/>
              </a:spcBef>
              <a:spcAft>
                <a:spcPts val="0"/>
              </a:spcAft>
              <a:buClr>
                <a:srgbClr val="000000"/>
              </a:buClr>
              <a:buSzTx/>
              <a:buFont typeface="Arial"/>
              <a:buNone/>
              <a:tabLst/>
              <a:defRPr/>
            </a:pPr>
            <a:r>
              <a:rPr kumimoji="0" lang="de" sz="1800" b="1" i="0" u="none" strike="noStrike" kern="0" cap="none" spc="0" normalizeH="0" baseline="0" noProof="0">
                <a:ln>
                  <a:noFill/>
                </a:ln>
                <a:solidFill>
                  <a:srgbClr val="595959"/>
                </a:solidFill>
                <a:effectLst/>
                <a:uLnTx/>
                <a:uFillTx/>
                <a:latin typeface="Arial"/>
                <a:ea typeface="Arial"/>
                <a:cs typeface="Arial"/>
                <a:sym typeface="Arial"/>
              </a:rPr>
              <a:t>Sort quickly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300"/>
              </a:spcBef>
              <a:spcAft>
                <a:spcPts val="0"/>
              </a:spcAft>
              <a:buClr>
                <a:srgbClr val="000000"/>
              </a:buClr>
              <a:buSzTx/>
              <a:buFont typeface="Arial"/>
              <a:buNone/>
              <a:tabLst/>
              <a:defRPr/>
            </a:pPr>
            <a:endParaRPr kumimoji="0" sz="1000" b="1" i="0" u="none" strike="noStrike" kern="0" cap="none" spc="0" normalizeH="0" baseline="0" noProof="0">
              <a:ln>
                <a:noFill/>
              </a:ln>
              <a:solidFill>
                <a:srgbClr val="595959"/>
              </a:solidFill>
              <a:effectLst/>
              <a:uLnTx/>
              <a:uFillTx/>
              <a:latin typeface="Arial"/>
              <a:ea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a single cell in the column you want to sort.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Sort A to Z to perform an ascending sort (A to Z or smallest number to largest).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68300" marR="0" lvl="0" indent="-368300" algn="just" defTabSz="914400" rtl="0" eaLnBrk="1" fontAlgn="auto" latinLnBrk="0" hangingPunct="1">
              <a:lnSpc>
                <a:spcPct val="107000"/>
              </a:lnSpc>
              <a:spcBef>
                <a:spcPts val="30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Sort Z to A to perform a descending sort (Z to A or largest number to smallest).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680" name="Google Shape;680;p75"/>
          <p:cNvPicPr preferRelativeResize="0"/>
          <p:nvPr/>
        </p:nvPicPr>
        <p:blipFill rotWithShape="1">
          <a:blip r:embed="rId4">
            <a:alphaModFix/>
          </a:blip>
          <a:srcRect/>
          <a:stretch/>
        </p:blipFill>
        <p:spPr>
          <a:xfrm>
            <a:off x="5103026" y="-44210"/>
            <a:ext cx="1561947" cy="1561948"/>
          </a:xfrm>
          <a:prstGeom prst="rect">
            <a:avLst/>
          </a:prstGeom>
          <a:noFill/>
          <a:ln>
            <a:noFill/>
          </a:ln>
        </p:spPr>
      </p:pic>
      <p:pic>
        <p:nvPicPr>
          <p:cNvPr id="681" name="Google Shape;681;p75" descr="Quali sono le funzionalità di Microsoft Excel ed a cosa serve"/>
          <p:cNvPicPr preferRelativeResize="0"/>
          <p:nvPr/>
        </p:nvPicPr>
        <p:blipFill rotWithShape="1">
          <a:blip r:embed="rId5">
            <a:alphaModFix/>
          </a:blip>
          <a:srcRect/>
          <a:stretch/>
        </p:blipFill>
        <p:spPr>
          <a:xfrm>
            <a:off x="8363803" y="4534045"/>
            <a:ext cx="531694" cy="531694"/>
          </a:xfrm>
          <a:prstGeom prst="rect">
            <a:avLst/>
          </a:prstGeom>
          <a:noFill/>
          <a:ln>
            <a:noFill/>
          </a:ln>
        </p:spPr>
      </p:pic>
    </p:spTree>
    <p:extLst>
      <p:ext uri="{BB962C8B-B14F-4D97-AF65-F5344CB8AC3E}">
        <p14:creationId xmlns:p14="http://schemas.microsoft.com/office/powerpoint/2010/main" val="7891940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85"/>
        <p:cNvGrpSpPr/>
        <p:nvPr/>
      </p:nvGrpSpPr>
      <p:grpSpPr>
        <a:xfrm>
          <a:off x="0" y="0"/>
          <a:ext cx="0" cy="0"/>
          <a:chOff x="0" y="0"/>
          <a:chExt cx="0" cy="0"/>
        </a:xfrm>
      </p:grpSpPr>
      <p:grpSp>
        <p:nvGrpSpPr>
          <p:cNvPr id="686" name="Google Shape;686;p76"/>
          <p:cNvGrpSpPr/>
          <p:nvPr/>
        </p:nvGrpSpPr>
        <p:grpSpPr>
          <a:xfrm>
            <a:off x="0" y="767921"/>
            <a:ext cx="9143820" cy="4375519"/>
            <a:chOff x="0" y="-38100"/>
            <a:chExt cx="4816593" cy="2314722"/>
          </a:xfrm>
        </p:grpSpPr>
        <p:sp>
          <p:nvSpPr>
            <p:cNvPr id="687" name="Google Shape;687;p7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88" name="Google Shape;688;p7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89" name="Google Shape;689;p7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90" name="Google Shape;690;p76"/>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1" name="Google Shape;691;p76"/>
          <p:cNvSpPr txBox="1"/>
          <p:nvPr/>
        </p:nvSpPr>
        <p:spPr>
          <a:xfrm>
            <a:off x="1351752" y="2969675"/>
            <a:ext cx="6681900" cy="3540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cs typeface="Arial"/>
                <a:sym typeface="Arial"/>
              </a:rPr>
              <a:t>Please click </a:t>
            </a:r>
            <a:r>
              <a:rPr kumimoji="0" lang="de" sz="2000" b="0" i="0" u="sng" strike="noStrike" kern="0" cap="none" spc="0" normalizeH="0" baseline="0" noProof="0">
                <a:ln>
                  <a:noFill/>
                </a:ln>
                <a:solidFill>
                  <a:srgbClr val="0000FF"/>
                </a:solidFill>
                <a:effectLst/>
                <a:uLnTx/>
                <a:uFillTx/>
                <a:latin typeface="Arial"/>
                <a:cs typeface="Arial"/>
                <a:sym typeface="Arial"/>
                <a:hlinkClick r:id="rId4"/>
              </a:rPr>
              <a:t>here </a:t>
            </a:r>
            <a:r>
              <a:rPr kumimoji="0" lang="de" sz="2000" b="0" i="0" u="none" strike="noStrike" kern="0" cap="none" spc="0" normalizeH="0" baseline="0" noProof="0">
                <a:ln>
                  <a:noFill/>
                </a:ln>
                <a:solidFill>
                  <a:srgbClr val="595959"/>
                </a:solidFill>
                <a:effectLst/>
                <a:uLnTx/>
                <a:uFillTx/>
                <a:latin typeface="Arial"/>
                <a:cs typeface="Arial"/>
                <a:sym typeface="Arial"/>
              </a:rPr>
              <a:t>to watch the video</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692" name="Google Shape;692;p7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693" name="Google Shape;693;p76"/>
          <p:cNvSpPr txBox="1"/>
          <p:nvPr/>
        </p:nvSpPr>
        <p:spPr>
          <a:xfrm>
            <a:off x="1669485" y="1272820"/>
            <a:ext cx="5805000" cy="5388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sorting and filtering data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600" b="0" i="0" u="none" strike="noStrike" kern="0" cap="none" spc="0" normalizeH="0" baseline="0" noProof="0">
                <a:ln>
                  <a:noFill/>
                </a:ln>
                <a:solidFill>
                  <a:srgbClr val="595959"/>
                </a:solidFill>
                <a:effectLst/>
                <a:uLnTx/>
                <a:uFillTx/>
                <a:latin typeface="Arial"/>
                <a:cs typeface="Arial"/>
                <a:sym typeface="Arial"/>
              </a:rPr>
              <a:t>provided by Microsoft</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694" name="Google Shape;694;p76"/>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pic>
        <p:nvPicPr>
          <p:cNvPr id="695" name="Google Shape;695;p76" descr="Quali sono le funzionalità di Microsoft Excel ed a cosa serve"/>
          <p:cNvPicPr preferRelativeResize="0"/>
          <p:nvPr/>
        </p:nvPicPr>
        <p:blipFill rotWithShape="1">
          <a:blip r:embed="rId5">
            <a:alphaModFix/>
          </a:blip>
          <a:srcRect/>
          <a:stretch/>
        </p:blipFill>
        <p:spPr>
          <a:xfrm>
            <a:off x="8363803" y="4534045"/>
            <a:ext cx="531694" cy="531694"/>
          </a:xfrm>
          <a:prstGeom prst="rect">
            <a:avLst/>
          </a:prstGeom>
          <a:noFill/>
          <a:ln>
            <a:noFill/>
          </a:ln>
        </p:spPr>
      </p:pic>
      <p:sp>
        <p:nvSpPr>
          <p:cNvPr id="696" name="Google Shape;696;p76"/>
          <p:cNvSpPr/>
          <p:nvPr/>
        </p:nvSpPr>
        <p:spPr>
          <a:xfrm>
            <a:off x="292911" y="4703758"/>
            <a:ext cx="8148087"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Sort and filter data, [online video], Microsoft Support,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4"/>
              </a:rPr>
              <a:t>https://support.microsoft.com/en-us/office/video-sort-data-in-a-range-or-table-ffb9fcb0-b9cb-48bf-a15c-8bec9fd3a472</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76"/>
          <p:cNvSpPr txBox="1"/>
          <p:nvPr/>
        </p:nvSpPr>
        <p:spPr>
          <a:xfrm>
            <a:off x="1185527" y="2164701"/>
            <a:ext cx="6681900" cy="3540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 Sort and filter data</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27366509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02" name="Google Shape;702;p77"/>
          <p:cNvGrpSpPr/>
          <p:nvPr/>
        </p:nvGrpSpPr>
        <p:grpSpPr>
          <a:xfrm>
            <a:off x="0" y="1110348"/>
            <a:ext cx="9144000" cy="4394356"/>
            <a:chOff x="0" y="-38100"/>
            <a:chExt cx="4816593" cy="2314722"/>
          </a:xfrm>
        </p:grpSpPr>
        <p:sp>
          <p:nvSpPr>
            <p:cNvPr id="703" name="Google Shape;703;p7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4" name="Google Shape;704;p7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05" name="Google Shape;705;p7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6" name="Google Shape;706;p77"/>
          <p:cNvSpPr txBox="1"/>
          <p:nvPr/>
        </p:nvSpPr>
        <p:spPr>
          <a:xfrm>
            <a:off x="514350" y="229406"/>
            <a:ext cx="7260855" cy="4154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Create and format tables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77"/>
          <p:cNvSpPr/>
          <p:nvPr/>
        </p:nvSpPr>
        <p:spPr>
          <a:xfrm>
            <a:off x="375017" y="1312351"/>
            <a:ext cx="7922419" cy="3093155"/>
          </a:xfrm>
          <a:prstGeom prst="rect">
            <a:avLst/>
          </a:prstGeom>
          <a:noFill/>
          <a:ln>
            <a:noFill/>
          </a:ln>
        </p:spPr>
        <p:txBody>
          <a:bodyPr spcFirstLastPara="1" wrap="square" lIns="45725" tIns="22850" rIns="45725" bIns="22850" anchor="t" anchorCtr="0">
            <a:noAutofit/>
          </a:bodyPr>
          <a:lstStyle/>
          <a:p>
            <a:pPr marL="457200" marR="0" lvl="1" indent="-2667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a cell within your data.</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1" indent="-15240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667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Home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&gt;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Format as Table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1" indent="-15240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667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Choose a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style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for your table.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1" indent="-15240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667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the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Create Table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dialog box, set your cell range.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1" indent="-15240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667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Mark if your table has headers.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57200" marR="0" lvl="1" indent="-15240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57200" marR="0" lvl="1" indent="-266700" algn="just" defTabSz="914400" rtl="0" eaLnBrk="1" fontAlgn="auto" latinLnBrk="0" hangingPunct="1">
              <a:lnSpc>
                <a:spcPct val="100000"/>
              </a:lnSpc>
              <a:spcBef>
                <a:spcPts val="0"/>
              </a:spcBef>
              <a:spcAft>
                <a:spcPts val="0"/>
              </a:spcAft>
              <a:buClr>
                <a:srgbClr val="3F3F3F"/>
              </a:buClr>
              <a:buSzPts val="1800"/>
              <a:buFont typeface="Arial"/>
              <a:buAutoNum type="arabicPeriod"/>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Select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OK</a:t>
            </a:r>
            <a:r>
              <a:rPr kumimoji="0" lang="de" sz="1600" b="0" i="0" u="none" strike="noStrike" kern="0" cap="none" spc="0" normalizeH="0" baseline="0" noProof="0">
                <a:ln>
                  <a:noFill/>
                </a:ln>
                <a:solidFill>
                  <a:srgbClr val="000000"/>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708" name="Google Shape;708;p77" descr="Quali sono le funzionalità di Microsoft Excel ed a cosa serve"/>
          <p:cNvPicPr preferRelativeResize="0"/>
          <p:nvPr/>
        </p:nvPicPr>
        <p:blipFill rotWithShape="1">
          <a:blip r:embed="rId4">
            <a:alphaModFix/>
          </a:blip>
          <a:srcRect/>
          <a:stretch/>
        </p:blipFill>
        <p:spPr>
          <a:xfrm>
            <a:off x="8363803" y="4519297"/>
            <a:ext cx="531694" cy="531694"/>
          </a:xfrm>
          <a:prstGeom prst="rect">
            <a:avLst/>
          </a:prstGeom>
          <a:noFill/>
          <a:ln>
            <a:noFill/>
          </a:ln>
        </p:spPr>
      </p:pic>
    </p:spTree>
    <p:extLst>
      <p:ext uri="{BB962C8B-B14F-4D97-AF65-F5344CB8AC3E}">
        <p14:creationId xmlns:p14="http://schemas.microsoft.com/office/powerpoint/2010/main" val="4062032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12"/>
        <p:cNvGrpSpPr/>
        <p:nvPr/>
      </p:nvGrpSpPr>
      <p:grpSpPr>
        <a:xfrm>
          <a:off x="0" y="0"/>
          <a:ext cx="0" cy="0"/>
          <a:chOff x="0" y="0"/>
          <a:chExt cx="0" cy="0"/>
        </a:xfrm>
      </p:grpSpPr>
      <p:grpSp>
        <p:nvGrpSpPr>
          <p:cNvPr id="713" name="Google Shape;713;p78"/>
          <p:cNvGrpSpPr/>
          <p:nvPr/>
        </p:nvGrpSpPr>
        <p:grpSpPr>
          <a:xfrm>
            <a:off x="0" y="767920"/>
            <a:ext cx="9144000" cy="4375581"/>
            <a:chOff x="0" y="-38100"/>
            <a:chExt cx="4816593" cy="2314722"/>
          </a:xfrm>
        </p:grpSpPr>
        <p:sp>
          <p:nvSpPr>
            <p:cNvPr id="714" name="Google Shape;714;p7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15" name="Google Shape;715;p7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16" name="Google Shape;716;p7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17" name="Google Shape;717;p78"/>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8" name="Google Shape;718;p78"/>
          <p:cNvSpPr txBox="1"/>
          <p:nvPr/>
        </p:nvSpPr>
        <p:spPr>
          <a:xfrm>
            <a:off x="1231106" y="4083140"/>
            <a:ext cx="6681785" cy="353943"/>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Create </a:t>
            </a:r>
            <a:r>
              <a:rPr kumimoji="0" lang="de" sz="2000" b="0" i="0" u="none" strike="noStrike" kern="0" cap="none" spc="0" normalizeH="0" baseline="0" noProof="0">
                <a:ln>
                  <a:noFill/>
                </a:ln>
                <a:solidFill>
                  <a:srgbClr val="595959"/>
                </a:solidFill>
                <a:effectLst/>
                <a:uLnTx/>
                <a:uFillTx/>
                <a:latin typeface="Arial"/>
                <a:cs typeface="Arial"/>
                <a:sym typeface="Arial"/>
              </a:rPr>
              <a:t>data entry forms</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719" name="Google Shape;719;p7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720" name="Google Shape;720;p78"/>
          <p:cNvSpPr txBox="1"/>
          <p:nvPr/>
        </p:nvSpPr>
        <p:spPr>
          <a:xfrm>
            <a:off x="1669488" y="1369297"/>
            <a:ext cx="5805000" cy="5388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how to create and format tables by watching the video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721" name="Google Shape;721;p78"/>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pic>
        <p:nvPicPr>
          <p:cNvPr id="722" name="Google Shape;722;p78" descr="Quali sono le funzionalità di Microsoft Excel ed a cosa serve"/>
          <p:cNvPicPr preferRelativeResize="0"/>
          <p:nvPr/>
        </p:nvPicPr>
        <p:blipFill rotWithShape="1">
          <a:blip r:embed="rId4">
            <a:alphaModFix/>
          </a:blip>
          <a:srcRect/>
          <a:stretch/>
        </p:blipFill>
        <p:spPr>
          <a:xfrm>
            <a:off x="8363803" y="4534045"/>
            <a:ext cx="531694" cy="531694"/>
          </a:xfrm>
          <a:prstGeom prst="rect">
            <a:avLst/>
          </a:prstGeom>
          <a:noFill/>
          <a:ln>
            <a:noFill/>
          </a:ln>
        </p:spPr>
      </p:pic>
      <p:pic>
        <p:nvPicPr>
          <p:cNvPr id="723" name="Google Shape;723;p78" descr="How to create data entry forms in Excel? In this tutorial, I show you how to easily make a data entry form in Microsoft Excel without VBA. Data entry forms can make adding data to an Excel spreadsheet much easier and with less mistakes. This can be great for databases containing addresses, customer information, or anything that requires data to be added to Excel. Let me know in the comments if you have any questions while you create data entry forms in Excel.&#10;&#10;More Windows 10 Tutorials: https://www.youtube.com/watch?v=wvoJhU79aok&amp;list=PL8griS8Ww-Kl6UTswH31kfWycH-M1Hyfs&#10;&#10;Follow the steps below to create a data entry form in Excel:&#10;1. Open Excel and add the data entry form headers that will represent the names of each field in your form.&#10;2. Select all the fields then in the top meu select Insert then Table.&#10;3. In the Create Table menu select My table has headers and then select OK.&#10;4. Now right click the top menu in Excel and select Customize Ribbon.&#10;5. In the Customize the Ribbon menu select New Tab, then rename the new tab to Data Entry.&#10;6. Now select the new group under the new Data entry tab you added.&#10;7. Select the dropdown title Choose commands from and select Commands not in the Ribbon. Scroll down and highlight Forms then select Add. If you get a warning make sure you have the group under the new tab selected before adding the Form to the Ribbon.&#10;8. Select OK to save the new Ribbon customizations.&#10;9. Now highlight the table on the spreadsheet and then in the top menu select Data Entry then Form.&#10;10. Add your data to the fields in the form menu and select New. The data will then be added to your spreadsheet.&#10;&#10;#Excel #MicrosoftExcel #Spreadsheet&#10;&#10;Disclaimer: Some of the links in this description are affiliate links. As an Amazon Associate and a partner of other affiliate programs, this mean I earn a small commission from qualifying purchases through these links. This helps support the channel and allows us to continue to make videos like this. Thank you for the support!&#10;&#10;😀 HAPPY WITH THE VIDEO? 😀&#10;SUBSCRIBE NOW! CLICK HERE - https://youtube.com/c/gauginggadgets?sub_confirmation=1&#10;SEND ME A TIP! - https://www.paypal.me/GaugingGadgets&#10;FOLLOW ME! &#10;   BLOG: https://GaugingGadgets.com&#10;   FACEBOOK - http://fb.me/GaugingGadgets&#10;   TWITTER - http://twitter.com/GaugingGadgets&#10;   REDDIT - https://www.reddit.com/r/GaugingGadgets/&#10;   INSTAGRAM - https://instagram.com/GaugingGadgets/&#10;   TWITCH - https://www.twitch.tv/GaugingGadgets&#10;Learn How to Crochet: https://www.youtube.com/c/CrochetWithJulie&#10;&#10;HOW DO I DO IT? (Paid Links)&#10;TubeBuddy YouTube Toolkit: https://www.tubebuddy.com/gauginggadgets/yt&#10;StreamYard Live Streaming Tool: https://geni.us/streamyardyt&#10;Nerd or Die Twitch Overlays: https://nerdordie.com/shop/ref/GaugingGadgets/&#10;My YouTube Setup: https://gauginggadgets.com/youtube-setup/&#10;  Lenovo Legion 5-15IMH05H: https://geni.us/Legion5&#10;  Turtle Beach Elite Pro 2 + SuperAmp Pro: https://geni.us/TurtleBeachEP2&#10;  700W Lighting Kit - https://geni.us/LightingKit&#10;  Blue Yeti USB Microphone -  https://geni.us/USBMic&#10;  Logitech C920 Webcam - https://geni.us/HDWebCam&#10;  Cell Phone - Pixel 2 XL - https://geni.us/FilmingPhone&#10;  Vanguard VS-82 Table Tripod - https://geni.us/VS-82" title="How to Create Data Entry Forms in Excel - EASY">
            <a:hlinkClick r:id="rId5"/>
          </p:cNvPr>
          <p:cNvPicPr preferRelativeResize="0"/>
          <p:nvPr/>
        </p:nvPicPr>
        <p:blipFill>
          <a:blip r:embed="rId6">
            <a:alphaModFix/>
          </a:blip>
          <a:stretch>
            <a:fillRect/>
          </a:stretch>
        </p:blipFill>
        <p:spPr>
          <a:xfrm>
            <a:off x="3048000" y="2019275"/>
            <a:ext cx="3048000" cy="1714500"/>
          </a:xfrm>
          <a:prstGeom prst="rect">
            <a:avLst/>
          </a:prstGeom>
          <a:noFill/>
          <a:ln>
            <a:noFill/>
          </a:ln>
        </p:spPr>
      </p:pic>
    </p:spTree>
    <p:extLst>
      <p:ext uri="{BB962C8B-B14F-4D97-AF65-F5344CB8AC3E}">
        <p14:creationId xmlns:p14="http://schemas.microsoft.com/office/powerpoint/2010/main" val="372413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3"/>
                                        </p:tgtEl>
                                        <p:attrNameLst>
                                          <p:attrName>style.visibility</p:attrName>
                                        </p:attrNameLst>
                                      </p:cBhvr>
                                      <p:to>
                                        <p:strVal val="visible"/>
                                      </p:to>
                                    </p:set>
                                    <p:animEffect transition="in" filter="fade">
                                      <p:cBhvr>
                                        <p:cTn id="7" dur="1000"/>
                                        <p:tgtEl>
                                          <p:spTgt spid="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grpSp>
        <p:nvGrpSpPr>
          <p:cNvPr id="728" name="Google Shape;728;p79"/>
          <p:cNvGrpSpPr/>
          <p:nvPr/>
        </p:nvGrpSpPr>
        <p:grpSpPr>
          <a:xfrm>
            <a:off x="0" y="1101044"/>
            <a:ext cx="9144000" cy="4394356"/>
            <a:chOff x="0" y="-38100"/>
            <a:chExt cx="4816593" cy="2314722"/>
          </a:xfrm>
        </p:grpSpPr>
        <p:sp>
          <p:nvSpPr>
            <p:cNvPr id="729" name="Google Shape;729;p7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0" name="Google Shape;730;p7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31" name="Google Shape;731;p7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2" name="Google Shape;732;p79"/>
          <p:cNvSpPr txBox="1"/>
          <p:nvPr/>
        </p:nvSpPr>
        <p:spPr>
          <a:xfrm>
            <a:off x="514350" y="221217"/>
            <a:ext cx="7260855" cy="4154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Print an Excel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733" name="Google Shape;733;p79" descr="Quali sono le funzionalità di Microsoft Excel ed a cosa serve"/>
          <p:cNvPicPr preferRelativeResize="0"/>
          <p:nvPr/>
        </p:nvPicPr>
        <p:blipFill rotWithShape="1">
          <a:blip r:embed="rId4">
            <a:alphaModFix/>
          </a:blip>
          <a:srcRect/>
          <a:stretch/>
        </p:blipFill>
        <p:spPr>
          <a:xfrm>
            <a:off x="8363803" y="4519297"/>
            <a:ext cx="531694" cy="531694"/>
          </a:xfrm>
          <a:prstGeom prst="rect">
            <a:avLst/>
          </a:prstGeom>
          <a:noFill/>
          <a:ln>
            <a:noFill/>
          </a:ln>
        </p:spPr>
      </p:pic>
      <p:sp>
        <p:nvSpPr>
          <p:cNvPr id="734" name="Google Shape;734;p79"/>
          <p:cNvSpPr txBox="1"/>
          <p:nvPr/>
        </p:nvSpPr>
        <p:spPr>
          <a:xfrm>
            <a:off x="508356" y="1101044"/>
            <a:ext cx="4300998" cy="1461939"/>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1" i="0" u="none" strike="noStrike" kern="0" cap="none" spc="0" normalizeH="0" baseline="0" noProof="0">
                <a:ln>
                  <a:noFill/>
                </a:ln>
                <a:solidFill>
                  <a:srgbClr val="339966"/>
                </a:solidFill>
                <a:effectLst/>
                <a:uLnTx/>
                <a:uFillTx/>
                <a:latin typeface="Arial"/>
                <a:ea typeface="Arial"/>
                <a:cs typeface="Arial"/>
                <a:sym typeface="Arial"/>
              </a:rPr>
              <a:t>Print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Excel</a:t>
            </a:r>
            <a:r>
              <a:rPr kumimoji="0" lang="de" sz="2000" b="1" i="0" u="none" strike="noStrike" kern="0" cap="none" spc="0" normalizeH="0" baseline="0" noProof="0">
                <a:ln>
                  <a:noFill/>
                </a:ln>
                <a:solidFill>
                  <a:srgbClr val="339966"/>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worksheets and workbooks one at a time, or several at one time.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You can also print a partial worksheet, such as an Excel table.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735" name="Google Shape;735;p79" descr="Printing an Excel spreadsheet"/>
          <p:cNvPicPr preferRelativeResize="0"/>
          <p:nvPr/>
        </p:nvPicPr>
        <p:blipFill rotWithShape="1">
          <a:blip r:embed="rId5">
            <a:alphaModFix/>
          </a:blip>
          <a:srcRect/>
          <a:stretch/>
        </p:blipFill>
        <p:spPr>
          <a:xfrm>
            <a:off x="5317709" y="249942"/>
            <a:ext cx="2385193" cy="4946784"/>
          </a:xfrm>
          <a:prstGeom prst="rect">
            <a:avLst/>
          </a:prstGeom>
          <a:noFill/>
          <a:ln>
            <a:noFill/>
          </a:ln>
        </p:spPr>
      </p:pic>
    </p:spTree>
    <p:extLst>
      <p:ext uri="{BB962C8B-B14F-4D97-AF65-F5344CB8AC3E}">
        <p14:creationId xmlns:p14="http://schemas.microsoft.com/office/powerpoint/2010/main" val="3337468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39"/>
        <p:cNvGrpSpPr/>
        <p:nvPr/>
      </p:nvGrpSpPr>
      <p:grpSpPr>
        <a:xfrm>
          <a:off x="0" y="0"/>
          <a:ext cx="0" cy="0"/>
          <a:chOff x="0" y="0"/>
          <a:chExt cx="0" cy="0"/>
        </a:xfrm>
      </p:grpSpPr>
      <p:grpSp>
        <p:nvGrpSpPr>
          <p:cNvPr id="740" name="Google Shape;740;p80"/>
          <p:cNvGrpSpPr/>
          <p:nvPr/>
        </p:nvGrpSpPr>
        <p:grpSpPr>
          <a:xfrm>
            <a:off x="0" y="826913"/>
            <a:ext cx="9144000" cy="4375581"/>
            <a:chOff x="0" y="-38100"/>
            <a:chExt cx="4816593" cy="2314722"/>
          </a:xfrm>
        </p:grpSpPr>
        <p:sp>
          <p:nvSpPr>
            <p:cNvPr id="741" name="Google Shape;741;p8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42" name="Google Shape;742;p8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43" name="Google Shape;743;p8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44" name="Google Shape;744;p80"/>
          <p:cNvSpPr txBox="1"/>
          <p:nvPr/>
        </p:nvSpPr>
        <p:spPr>
          <a:xfrm>
            <a:off x="580718" y="229407"/>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5" name="Google Shape;745;p80"/>
          <p:cNvSpPr txBox="1"/>
          <p:nvPr/>
        </p:nvSpPr>
        <p:spPr>
          <a:xfrm>
            <a:off x="1262056" y="2081690"/>
            <a:ext cx="6681900" cy="3540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 Print worksheets and workbooks</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746" name="Google Shape;746;p8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747" name="Google Shape;747;p80"/>
          <p:cNvSpPr txBox="1"/>
          <p:nvPr/>
        </p:nvSpPr>
        <p:spPr>
          <a:xfrm>
            <a:off x="1669488" y="1371052"/>
            <a:ext cx="5805000" cy="7851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how to print worksheets and workbooks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by watching the vide</a:t>
            </a:r>
            <a:r>
              <a:rPr kumimoji="0" lang="de" sz="1600" b="0" i="0" u="none" strike="noStrike" kern="0" cap="none" spc="0" normalizeH="0" baseline="0" noProof="0">
                <a:ln>
                  <a:noFill/>
                </a:ln>
                <a:solidFill>
                  <a:srgbClr val="595959"/>
                </a:solidFill>
                <a:effectLst/>
                <a:uLnTx/>
                <a:uFillTx/>
                <a:latin typeface="Arial"/>
                <a:cs typeface="Arial"/>
                <a:sym typeface="Arial"/>
              </a:rPr>
              <a:t>o</a:t>
            </a:r>
            <a:r>
              <a:rPr kumimoji="0" lang="de" sz="900" b="0" i="1" u="none" strike="noStrike" kern="0" cap="none" spc="0" normalizeH="0" baseline="30000" noProof="0">
                <a:ln>
                  <a:noFill/>
                </a:ln>
                <a:solidFill>
                  <a:srgbClr val="595959"/>
                </a:solidFill>
                <a:effectLst/>
                <a:uLnTx/>
                <a:uFillTx/>
                <a:latin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cs typeface="Arial"/>
                <a:sym typeface="Arial"/>
              </a:rPr>
              <a:t> provided by Microsoft</a:t>
            </a:r>
            <a:endParaRPr kumimoji="0" sz="1600" b="0" i="0" u="none" strike="noStrike" kern="0" cap="none" spc="0" normalizeH="0" baseline="0" noProof="0">
              <a:ln>
                <a:noFill/>
              </a:ln>
              <a:solidFill>
                <a:srgbClr val="595959"/>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595959"/>
              </a:solidFill>
              <a:effectLst/>
              <a:uLnTx/>
              <a:uFillTx/>
              <a:latin typeface="Arial"/>
              <a:cs typeface="Arial"/>
              <a:sym typeface="Arial"/>
            </a:endParaRPr>
          </a:p>
        </p:txBody>
      </p:sp>
      <p:cxnSp>
        <p:nvCxnSpPr>
          <p:cNvPr id="748" name="Google Shape;748;p80"/>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pic>
        <p:nvPicPr>
          <p:cNvPr id="749" name="Google Shape;749;p80" descr="Quali sono le funzionalità di Microsoft Excel ed a cosa serve"/>
          <p:cNvPicPr preferRelativeResize="0"/>
          <p:nvPr/>
        </p:nvPicPr>
        <p:blipFill rotWithShape="1">
          <a:blip r:embed="rId4">
            <a:alphaModFix/>
          </a:blip>
          <a:srcRect/>
          <a:stretch/>
        </p:blipFill>
        <p:spPr>
          <a:xfrm>
            <a:off x="8363803" y="4534045"/>
            <a:ext cx="531694" cy="531694"/>
          </a:xfrm>
          <a:prstGeom prst="rect">
            <a:avLst/>
          </a:prstGeom>
          <a:noFill/>
          <a:ln>
            <a:noFill/>
          </a:ln>
        </p:spPr>
      </p:pic>
      <p:sp>
        <p:nvSpPr>
          <p:cNvPr id="750" name="Google Shape;750;p80"/>
          <p:cNvSpPr/>
          <p:nvPr/>
        </p:nvSpPr>
        <p:spPr>
          <a:xfrm>
            <a:off x="295275" y="4671815"/>
            <a:ext cx="8148087"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Print worksheets and workbooks, [online video], Microsoft Support,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5"/>
              </a:rPr>
              <a:t>https://support.microsoft.com/en-us/office/video-print-worksheets-and-workbooks-a86daa14-f63a-41d2-8043-1f3c0fa57076</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80"/>
          <p:cNvSpPr txBox="1"/>
          <p:nvPr/>
        </p:nvSpPr>
        <p:spPr>
          <a:xfrm>
            <a:off x="1197931" y="2933215"/>
            <a:ext cx="6681900" cy="3540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cs typeface="Arial"/>
                <a:sym typeface="Arial"/>
              </a:rPr>
              <a:t>Click </a:t>
            </a:r>
            <a:r>
              <a:rPr kumimoji="0" lang="de" sz="2000" b="0" i="0" u="sng" strike="noStrike" kern="0" cap="none" spc="0" normalizeH="0" baseline="0" noProof="0">
                <a:ln>
                  <a:noFill/>
                </a:ln>
                <a:solidFill>
                  <a:srgbClr val="0000FF"/>
                </a:solidFill>
                <a:effectLst/>
                <a:uLnTx/>
                <a:uFillTx/>
                <a:latin typeface="Arial"/>
                <a:cs typeface="Arial"/>
                <a:sym typeface="Arial"/>
                <a:hlinkClick r:id="rId5"/>
              </a:rPr>
              <a:t>here </a:t>
            </a:r>
            <a:r>
              <a:rPr kumimoji="0" lang="de" sz="2000" b="0" i="0" u="none" strike="noStrike" kern="0" cap="none" spc="0" normalizeH="0" baseline="0" noProof="0">
                <a:ln>
                  <a:noFill/>
                </a:ln>
                <a:solidFill>
                  <a:srgbClr val="595959"/>
                </a:solidFill>
                <a:effectLst/>
                <a:uLnTx/>
                <a:uFillTx/>
                <a:latin typeface="Arial"/>
                <a:cs typeface="Arial"/>
                <a:sym typeface="Arial"/>
              </a:rPr>
              <a:t>to watch the video</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1681926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8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7" name="Google Shape;757;p81"/>
          <p:cNvSpPr txBox="1"/>
          <p:nvPr/>
        </p:nvSpPr>
        <p:spPr>
          <a:xfrm>
            <a:off x="514350" y="221217"/>
            <a:ext cx="7260855" cy="4154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Print an Excel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758" name="Google Shape;758;p81" descr="Quali sono le funzionalità di Microsoft Excel ed a cosa serve"/>
          <p:cNvPicPr preferRelativeResize="0"/>
          <p:nvPr/>
        </p:nvPicPr>
        <p:blipFill rotWithShape="1">
          <a:blip r:embed="rId4">
            <a:alphaModFix/>
          </a:blip>
          <a:srcRect/>
          <a:stretch/>
        </p:blipFill>
        <p:spPr>
          <a:xfrm>
            <a:off x="8363803" y="4519297"/>
            <a:ext cx="531694" cy="531694"/>
          </a:xfrm>
          <a:prstGeom prst="rect">
            <a:avLst/>
          </a:prstGeom>
          <a:noFill/>
          <a:ln>
            <a:noFill/>
          </a:ln>
        </p:spPr>
      </p:pic>
      <p:sp>
        <p:nvSpPr>
          <p:cNvPr id="759" name="Google Shape;759;p81"/>
          <p:cNvSpPr txBox="1"/>
          <p:nvPr/>
        </p:nvSpPr>
        <p:spPr>
          <a:xfrm>
            <a:off x="357125" y="1526397"/>
            <a:ext cx="8658300" cy="17085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Here are other useful links for more complex printing of excel documents: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E1E1E"/>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More print options VIDEO         </a:t>
            </a:r>
            <a:r>
              <a:rPr kumimoji="0" lang="de" sz="1800" b="0" i="0" u="sng" strike="noStrike" kern="0" cap="none" spc="0" normalizeH="0" baseline="0" noProof="0">
                <a:ln>
                  <a:noFill/>
                </a:ln>
                <a:solidFill>
                  <a:srgbClr val="0000FF"/>
                </a:solidFill>
                <a:effectLst/>
                <a:uLnTx/>
                <a:uFillTx/>
                <a:latin typeface="Arial"/>
                <a:cs typeface="Arial"/>
                <a:sym typeface="Arial"/>
                <a:hlinkClick r:id="rId5"/>
              </a:rPr>
              <a:t>HERE</a:t>
            </a:r>
            <a:endParaRPr kumimoji="0" sz="1800" b="0" i="0" u="none" strike="noStrike" kern="0" cap="none" spc="0" normalizeH="0" baseline="0" noProof="0">
              <a:ln>
                <a:noFill/>
              </a:ln>
              <a:solidFill>
                <a:srgbClr val="1E1E1E"/>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Print specific pages VIDEO         </a:t>
            </a:r>
            <a:r>
              <a:rPr kumimoji="0" lang="de" sz="1800" b="0" i="0" u="sng" strike="noStrike" kern="0" cap="none" spc="0" normalizeH="0" baseline="0" noProof="0">
                <a:ln>
                  <a:noFill/>
                </a:ln>
                <a:solidFill>
                  <a:srgbClr val="0000FF"/>
                </a:solidFill>
                <a:effectLst/>
                <a:uLnTx/>
                <a:uFillTx/>
                <a:latin typeface="Arial"/>
                <a:cs typeface="Arial"/>
                <a:sym typeface="Arial"/>
                <a:hlinkClick r:id="rId6"/>
              </a:rPr>
              <a:t>HERE</a:t>
            </a:r>
            <a:endParaRPr kumimoji="0" sz="1800" b="0" i="0" u="none" strike="noStrike" kern="0" cap="none" spc="0" normalizeH="0" baseline="0" noProof="0">
              <a:ln>
                <a:noFill/>
              </a:ln>
              <a:solidFill>
                <a:srgbClr val="1E1E1E"/>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3F3F3F"/>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Print headings, gridlines, and formulas VIDEO</a:t>
            </a:r>
            <a:r>
              <a:rPr kumimoji="0" lang="de" sz="1800" b="0" i="0" u="none" strike="noStrike" kern="0" cap="none" spc="0" normalizeH="0" baseline="0" noProof="0">
                <a:ln>
                  <a:noFill/>
                </a:ln>
                <a:solidFill>
                  <a:srgbClr val="595959"/>
                </a:solidFill>
                <a:effectLst/>
                <a:uLnTx/>
                <a:uFillTx/>
                <a:latin typeface="Arial"/>
                <a:cs typeface="Arial"/>
                <a:sym typeface="Arial"/>
              </a:rPr>
              <a:t>          </a:t>
            </a:r>
            <a:r>
              <a:rPr kumimoji="0" lang="de" sz="1800" b="0" i="0" u="sng" strike="noStrike" kern="0" cap="none" spc="0" normalizeH="0" baseline="0" noProof="0">
                <a:ln>
                  <a:noFill/>
                </a:ln>
                <a:solidFill>
                  <a:srgbClr val="0000FF"/>
                </a:solidFill>
                <a:effectLst/>
                <a:uLnTx/>
                <a:uFillTx/>
                <a:latin typeface="Arial"/>
                <a:cs typeface="Arial"/>
                <a:sym typeface="Arial"/>
                <a:hlinkClick r:id="rId7"/>
              </a:rPr>
              <a:t>HERE</a:t>
            </a:r>
            <a:endParaRPr kumimoji="0" sz="1800" b="0" i="0" u="none" strike="noStrike" kern="0" cap="none" spc="0" normalizeH="0" baseline="0" noProof="0">
              <a:ln>
                <a:noFill/>
              </a:ln>
              <a:solidFill>
                <a:srgbClr val="1E1E1E"/>
              </a:solidFill>
              <a:effectLst/>
              <a:uLnTx/>
              <a:uFillTx/>
              <a:latin typeface="Arial"/>
              <a:ea typeface="Arial"/>
              <a:cs typeface="Arial"/>
              <a:sym typeface="Arial"/>
            </a:endParaRPr>
          </a:p>
        </p:txBody>
      </p:sp>
      <p:sp>
        <p:nvSpPr>
          <p:cNvPr id="760" name="Google Shape;760;p81"/>
          <p:cNvSpPr/>
          <p:nvPr/>
        </p:nvSpPr>
        <p:spPr>
          <a:xfrm>
            <a:off x="3353900" y="2167225"/>
            <a:ext cx="420300" cy="146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1" name="Google Shape;761;p81"/>
          <p:cNvSpPr/>
          <p:nvPr/>
        </p:nvSpPr>
        <p:spPr>
          <a:xfrm>
            <a:off x="3542825" y="2571750"/>
            <a:ext cx="420300" cy="146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2" name="Google Shape;762;p81"/>
          <p:cNvSpPr/>
          <p:nvPr/>
        </p:nvSpPr>
        <p:spPr>
          <a:xfrm>
            <a:off x="5476750" y="2992775"/>
            <a:ext cx="420300" cy="146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515061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66"/>
        <p:cNvGrpSpPr/>
        <p:nvPr/>
      </p:nvGrpSpPr>
      <p:grpSpPr>
        <a:xfrm>
          <a:off x="0" y="0"/>
          <a:ext cx="0" cy="0"/>
          <a:chOff x="0" y="0"/>
          <a:chExt cx="0" cy="0"/>
        </a:xfrm>
      </p:grpSpPr>
      <p:grpSp>
        <p:nvGrpSpPr>
          <p:cNvPr id="767" name="Google Shape;767;p82"/>
          <p:cNvGrpSpPr/>
          <p:nvPr/>
        </p:nvGrpSpPr>
        <p:grpSpPr>
          <a:xfrm>
            <a:off x="0" y="3212846"/>
            <a:ext cx="9144000" cy="2038939"/>
            <a:chOff x="0" y="-38100"/>
            <a:chExt cx="4816593" cy="1074009"/>
          </a:xfrm>
        </p:grpSpPr>
        <p:sp>
          <p:nvSpPr>
            <p:cNvPr id="768" name="Google Shape;768;p82"/>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769" name="Google Shape;769;p82"/>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70" name="Google Shape;770;p8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71" name="Google Shape;771;p82"/>
          <p:cNvSpPr txBox="1"/>
          <p:nvPr/>
        </p:nvSpPr>
        <p:spPr>
          <a:xfrm>
            <a:off x="555130" y="891815"/>
            <a:ext cx="8033700" cy="202590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In this </a:t>
            </a:r>
            <a:r>
              <a:rPr kumimoji="0" lang="de" sz="1400" b="0" i="0" u="none" strike="noStrike" kern="0" cap="none" spc="0" normalizeH="0" baseline="0" noProof="0">
                <a:ln>
                  <a:noFill/>
                </a:ln>
                <a:solidFill>
                  <a:srgbClr val="FFFFFF"/>
                </a:solidFill>
                <a:effectLst/>
                <a:uLnTx/>
                <a:uFillTx/>
                <a:latin typeface="Arial"/>
                <a:cs typeface="Arial"/>
                <a:sym typeface="Arial"/>
              </a:rPr>
              <a:t>unit</a:t>
            </a:r>
            <a:r>
              <a:rPr kumimoji="0" lang="de" sz="1400" b="0" i="0" u="none" strike="noStrike" kern="0" cap="none" spc="0" normalizeH="0" baseline="0" noProof="0">
                <a:ln>
                  <a:noFill/>
                </a:ln>
                <a:solidFill>
                  <a:srgbClr val="FFFFFF"/>
                </a:solidFill>
                <a:effectLst/>
                <a:uLnTx/>
                <a:uFillTx/>
                <a:latin typeface="Arial"/>
                <a:ea typeface="Arial"/>
                <a:cs typeface="Arial"/>
                <a:sym typeface="Arial"/>
              </a:rPr>
              <a:t>, you have developed essential proficiency in Digital Content Creation, focusing on Microsoft Word and Excel.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You have mastered a range of skills, including document creation/editing, and text manipulation methods in Word.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In Excel, you have gained expertise in tasks such as data entry, formula creation, sorting/filtering, and formatting tables. These skills empower you to produce documents and reports to excel in your daily tasks and make a positive impact in your professional journeys.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82"/>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3" name="Google Shape;773;p8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2928003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77"/>
        <p:cNvGrpSpPr/>
        <p:nvPr/>
      </p:nvGrpSpPr>
      <p:grpSpPr>
        <a:xfrm>
          <a:off x="0" y="0"/>
          <a:ext cx="0" cy="0"/>
          <a:chOff x="0" y="0"/>
          <a:chExt cx="0" cy="0"/>
        </a:xfrm>
      </p:grpSpPr>
      <p:grpSp>
        <p:nvGrpSpPr>
          <p:cNvPr id="778" name="Google Shape;778;p83"/>
          <p:cNvGrpSpPr/>
          <p:nvPr/>
        </p:nvGrpSpPr>
        <p:grpSpPr>
          <a:xfrm>
            <a:off x="0" y="749145"/>
            <a:ext cx="9144000" cy="4394356"/>
            <a:chOff x="0" y="-38100"/>
            <a:chExt cx="4816593" cy="2314722"/>
          </a:xfrm>
        </p:grpSpPr>
        <p:sp>
          <p:nvSpPr>
            <p:cNvPr id="779" name="Google Shape;779;p8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0" name="Google Shape;780;p8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81" name="Google Shape;781;p8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2" name="Google Shape;782;p83"/>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83"/>
          <p:cNvSpPr txBox="1"/>
          <p:nvPr/>
        </p:nvSpPr>
        <p:spPr>
          <a:xfrm>
            <a:off x="641525" y="2038375"/>
            <a:ext cx="54216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784" name="Google Shape;784;p83"/>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263184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61"/>
        <p:cNvGrpSpPr/>
        <p:nvPr/>
      </p:nvGrpSpPr>
      <p:grpSpPr>
        <a:xfrm>
          <a:off x="0" y="0"/>
          <a:ext cx="0" cy="0"/>
          <a:chOff x="0" y="0"/>
          <a:chExt cx="0" cy="0"/>
        </a:xfrm>
      </p:grpSpPr>
      <p:grpSp>
        <p:nvGrpSpPr>
          <p:cNvPr id="262" name="Google Shape;262;p37"/>
          <p:cNvGrpSpPr/>
          <p:nvPr/>
        </p:nvGrpSpPr>
        <p:grpSpPr>
          <a:xfrm>
            <a:off x="-61" y="749116"/>
            <a:ext cx="9144061" cy="4394384"/>
            <a:chOff x="0" y="-38100"/>
            <a:chExt cx="4816593" cy="2314722"/>
          </a:xfrm>
        </p:grpSpPr>
        <p:sp>
          <p:nvSpPr>
            <p:cNvPr id="263" name="Google Shape;263;p3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64" name="Google Shape;264;p3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65" name="Google Shape;265;p3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66" name="Google Shape;266;p37"/>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02 Foundational digital knowledge</a:t>
            </a:r>
            <a:endParaRPr sz="700"/>
          </a:p>
        </p:txBody>
      </p:sp>
      <p:sp>
        <p:nvSpPr>
          <p:cNvPr id="267" name="Google Shape;267;p37"/>
          <p:cNvSpPr/>
          <p:nvPr/>
        </p:nvSpPr>
        <p:spPr>
          <a:xfrm>
            <a:off x="321434" y="1053482"/>
            <a:ext cx="8501069" cy="3785652"/>
          </a:xfrm>
          <a:prstGeom prst="rect">
            <a:avLst/>
          </a:prstGeom>
          <a:noFill/>
          <a:ln>
            <a:noFill/>
          </a:ln>
        </p:spPr>
        <p:txBody>
          <a:bodyPr spcFirstLastPara="1" wrap="square" lIns="45725" tIns="22850" rIns="45725" bIns="22850" anchor="t" anchorCtr="0">
            <a:noAutofit/>
          </a:bodyPr>
          <a:lstStyle/>
          <a:p>
            <a:pPr marL="0" marR="0" lvl="1"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In today's technology-driven healthcare landscape, </a:t>
            </a:r>
            <a:r>
              <a:rPr lang="de" sz="1800" b="1" i="0" u="none" strike="noStrike" cap="none">
                <a:solidFill>
                  <a:srgbClr val="339966"/>
                </a:solidFill>
                <a:latin typeface="Arial"/>
                <a:ea typeface="Arial"/>
                <a:cs typeface="Arial"/>
                <a:sym typeface="Arial"/>
              </a:rPr>
              <a:t>it is imperative for healthcare professionals to possess essential digital skills</a:t>
            </a:r>
            <a:r>
              <a:rPr lang="de" sz="1800" b="0" i="0" u="none" strike="noStrike" cap="none">
                <a:solidFill>
                  <a:srgbClr val="595959"/>
                </a:solidFill>
                <a:latin typeface="Arial"/>
                <a:ea typeface="Arial"/>
                <a:cs typeface="Arial"/>
                <a:sym typeface="Arial"/>
              </a:rPr>
              <a:t>, especially when caring for elderly patients. </a:t>
            </a:r>
            <a:endParaRPr sz="700"/>
          </a:p>
          <a:p>
            <a:pPr marL="0" marR="0" lvl="1"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This course aims to address the issue by providing home helpers and care workers with </a:t>
            </a:r>
            <a:r>
              <a:rPr lang="de" sz="1800" b="1" i="0" u="none" strike="noStrike" cap="none">
                <a:solidFill>
                  <a:srgbClr val="339966"/>
                </a:solidFill>
                <a:latin typeface="Arial"/>
                <a:ea typeface="Arial"/>
                <a:cs typeface="Arial"/>
                <a:sym typeface="Arial"/>
              </a:rPr>
              <a:t>a structured pathway to digital competency, starting from foundational knowledge. </a:t>
            </a:r>
            <a:endParaRPr sz="700"/>
          </a:p>
          <a:p>
            <a:pPr marL="0" marR="0" lvl="1"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The program caters to individuals with diverse educational backgrounds, ensuring they acquire the necessary skills to excel in a digitally evolving healthcare environment.</a:t>
            </a:r>
            <a:endParaRPr sz="70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88"/>
        <p:cNvGrpSpPr/>
        <p:nvPr/>
      </p:nvGrpSpPr>
      <p:grpSpPr>
        <a:xfrm>
          <a:off x="0" y="0"/>
          <a:ext cx="0" cy="0"/>
          <a:chOff x="0" y="0"/>
          <a:chExt cx="0" cy="0"/>
        </a:xfrm>
      </p:grpSpPr>
      <p:grpSp>
        <p:nvGrpSpPr>
          <p:cNvPr id="789" name="Google Shape;789;p84"/>
          <p:cNvGrpSpPr/>
          <p:nvPr/>
        </p:nvGrpSpPr>
        <p:grpSpPr>
          <a:xfrm>
            <a:off x="0" y="749145"/>
            <a:ext cx="9144000" cy="4394356"/>
            <a:chOff x="0" y="-38100"/>
            <a:chExt cx="4816593" cy="2314722"/>
          </a:xfrm>
        </p:grpSpPr>
        <p:sp>
          <p:nvSpPr>
            <p:cNvPr id="790" name="Google Shape;790;p8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8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792" name="Google Shape;792;p8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84"/>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84"/>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771496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98"/>
        <p:cNvGrpSpPr/>
        <p:nvPr/>
      </p:nvGrpSpPr>
      <p:grpSpPr>
        <a:xfrm>
          <a:off x="0" y="0"/>
          <a:ext cx="0" cy="0"/>
          <a:chOff x="0" y="0"/>
          <a:chExt cx="0" cy="0"/>
        </a:xfrm>
      </p:grpSpPr>
      <p:grpSp>
        <p:nvGrpSpPr>
          <p:cNvPr id="799" name="Google Shape;799;p85"/>
          <p:cNvGrpSpPr/>
          <p:nvPr/>
        </p:nvGrpSpPr>
        <p:grpSpPr>
          <a:xfrm>
            <a:off x="0" y="-72331"/>
            <a:ext cx="3153688" cy="5215831"/>
            <a:chOff x="0" y="-38100"/>
            <a:chExt cx="1661202" cy="2747433"/>
          </a:xfrm>
        </p:grpSpPr>
        <p:sp>
          <p:nvSpPr>
            <p:cNvPr id="800" name="Google Shape;800;p85"/>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1" name="Google Shape;801;p85"/>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802" name="Google Shape;802;p8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85"/>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4" name="Google Shape;804;p85"/>
          <p:cNvSpPr txBox="1"/>
          <p:nvPr/>
        </p:nvSpPr>
        <p:spPr>
          <a:xfrm>
            <a:off x="3326737" y="959983"/>
            <a:ext cx="5540537" cy="4524316"/>
          </a:xfrm>
          <a:prstGeom prst="rect">
            <a:avLst/>
          </a:prstGeom>
          <a:noFill/>
          <a:ln>
            <a:noFill/>
          </a:ln>
        </p:spPr>
        <p:txBody>
          <a:bodyPr spcFirstLastPara="1" wrap="square" lIns="0" tIns="0" rIns="0" bIns="0" anchor="t" anchorCtr="0">
            <a:spAutoFit/>
          </a:bodyPr>
          <a:lstStyle/>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What key aspect of digital content creation with Word and Excel do you find most significant? How might you apply this concept in your daily life or work?</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Can you recall a situation in your personal or professional life where effectively utilizing digital content creation tools like Word and Excel was crucial? How did your proficiency in these tools impact the outcome of that situation?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After learning about various features and functionalities in digital content creation with Word and Excel, which aspect do you believe is most valuable for care assistants? </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8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806" name="Google Shape;806;p85"/>
          <p:cNvPicPr preferRelativeResize="0"/>
          <p:nvPr/>
        </p:nvPicPr>
        <p:blipFill rotWithShape="1">
          <a:blip r:embed="rId4">
            <a:alphaModFix/>
          </a:blip>
          <a:srcRect/>
          <a:stretch/>
        </p:blipFill>
        <p:spPr>
          <a:xfrm>
            <a:off x="92882" y="1223077"/>
            <a:ext cx="2967923" cy="2967923"/>
          </a:xfrm>
          <a:prstGeom prst="rect">
            <a:avLst/>
          </a:prstGeom>
          <a:noFill/>
          <a:ln>
            <a:noFill/>
          </a:ln>
        </p:spPr>
      </p:pic>
    </p:spTree>
    <p:extLst>
      <p:ext uri="{BB962C8B-B14F-4D97-AF65-F5344CB8AC3E}">
        <p14:creationId xmlns:p14="http://schemas.microsoft.com/office/powerpoint/2010/main" val="9339618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6"/>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812" name="Google Shape;812;p86"/>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813" name="Google Shape;813;p86"/>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3 of the Module 1.</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814" name="Google Shape;814;p8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77096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827"/>
        <p:cNvGrpSpPr/>
        <p:nvPr/>
      </p:nvGrpSpPr>
      <p:grpSpPr>
        <a:xfrm>
          <a:off x="0" y="0"/>
          <a:ext cx="0" cy="0"/>
          <a:chOff x="0" y="0"/>
          <a:chExt cx="0" cy="0"/>
        </a:xfrm>
      </p:grpSpPr>
      <p:sp>
        <p:nvSpPr>
          <p:cNvPr id="828" name="Google Shape;828;p88"/>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829" name="Google Shape;829;p88"/>
          <p:cNvGrpSpPr/>
          <p:nvPr/>
        </p:nvGrpSpPr>
        <p:grpSpPr>
          <a:xfrm>
            <a:off x="0" y="2983474"/>
            <a:ext cx="9144000" cy="2160026"/>
            <a:chOff x="0" y="-38100"/>
            <a:chExt cx="4816593" cy="1137791"/>
          </a:xfrm>
        </p:grpSpPr>
        <p:sp>
          <p:nvSpPr>
            <p:cNvPr id="830" name="Google Shape;830;p88"/>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831" name="Google Shape;831;p88"/>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832" name="Google Shape;832;p88"/>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833" name="Google Shape;833;p88"/>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32"/>
            </a:stretch>
          </a:blipFill>
          <a:ln>
            <a:noFill/>
          </a:ln>
        </p:spPr>
      </p:sp>
      <p:grpSp>
        <p:nvGrpSpPr>
          <p:cNvPr id="834" name="Google Shape;834;p88"/>
          <p:cNvGrpSpPr/>
          <p:nvPr/>
        </p:nvGrpSpPr>
        <p:grpSpPr>
          <a:xfrm>
            <a:off x="1894726" y="3243330"/>
            <a:ext cx="5434499" cy="575334"/>
            <a:chOff x="0" y="0"/>
            <a:chExt cx="14491997" cy="1534226"/>
          </a:xfrm>
        </p:grpSpPr>
        <p:sp>
          <p:nvSpPr>
            <p:cNvPr id="835" name="Google Shape;835;p88"/>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836" name="Google Shape;836;p88"/>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837" name="Google Shape;837;p88"/>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838" name="Google Shape;838;p88"/>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839" name="Google Shape;839;p88"/>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840" name="Google Shape;840;p88"/>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1" name="Google Shape;841;p88"/>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42" name="Google Shape;842;p88"/>
          <p:cNvPicPr preferRelativeResize="0"/>
          <p:nvPr/>
        </p:nvPicPr>
        <p:blipFill rotWithShape="1">
          <a:blip r:embed="rId10">
            <a:alphaModFix/>
          </a:blip>
          <a:srcRect/>
          <a:stretch/>
        </p:blipFill>
        <p:spPr>
          <a:xfrm>
            <a:off x="3608918" y="2310423"/>
            <a:ext cx="1576388" cy="552450"/>
          </a:xfrm>
          <a:prstGeom prst="rect">
            <a:avLst/>
          </a:prstGeom>
          <a:noFill/>
          <a:ln>
            <a:noFill/>
          </a:ln>
        </p:spPr>
      </p:pic>
      <p:sp>
        <p:nvSpPr>
          <p:cNvPr id="843" name="Google Shape;843;p8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313906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847"/>
        <p:cNvGrpSpPr/>
        <p:nvPr/>
      </p:nvGrpSpPr>
      <p:grpSpPr>
        <a:xfrm>
          <a:off x="0" y="0"/>
          <a:ext cx="0" cy="0"/>
          <a:chOff x="0" y="0"/>
          <a:chExt cx="0" cy="0"/>
        </a:xfrm>
      </p:grpSpPr>
      <p:grpSp>
        <p:nvGrpSpPr>
          <p:cNvPr id="848" name="Google Shape;848;p89"/>
          <p:cNvGrpSpPr/>
          <p:nvPr/>
        </p:nvGrpSpPr>
        <p:grpSpPr>
          <a:xfrm>
            <a:off x="0" y="821475"/>
            <a:ext cx="9143998" cy="4322025"/>
            <a:chOff x="0" y="0"/>
            <a:chExt cx="4816592" cy="2276622"/>
          </a:xfrm>
        </p:grpSpPr>
        <p:sp>
          <p:nvSpPr>
            <p:cNvPr id="849" name="Google Shape;849;p8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0" name="Google Shape;850;p89"/>
            <p:cNvSpPr txBox="1"/>
            <p:nvPr/>
          </p:nvSpPr>
          <p:spPr>
            <a:xfrm>
              <a:off x="162465" y="69351"/>
              <a:ext cx="4445649" cy="2103930"/>
            </a:xfrm>
            <a:prstGeom prst="rect">
              <a:avLst/>
            </a:prstGeom>
            <a:noFill/>
            <a:ln>
              <a:noFill/>
            </a:ln>
          </p:spPr>
          <p:txBody>
            <a:bodyPr spcFirstLastPara="1" wrap="square" lIns="25400" tIns="25400" rIns="25400" bIns="25400" anchor="ctr"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Cordray, J., October 10, 2023. Should Healthcare Professionals Create Content? LinkedIn.com.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3"/>
                </a:rPr>
                <a:t>https://www.linkedin.com/pulse/should-healthcare-professionals-create-content-john-cordray/</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Microsoft Word,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4"/>
                </a:rPr>
                <a:t>https://www.microsoft.com/it-it/microsoft-365/word?market=it</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Microsoft Excel,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5"/>
                </a:rPr>
                <a:t>https://www.microsoft.com/it-it/microsoft-365/excel?market=it</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Enter data manually in worksheet cells,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6"/>
                </a:rPr>
                <a:t>https://support.microsoft.com/en-us/office/enter-data-manually-in-worksheet-cells-c798181d-d75a-41b1-92ad- </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(accessed March 2024).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6"/>
                </a:rPr>
                <a:t>6c0800f80038#:~:text=On%20the%20worksheet%2C%20click%20a,break%20by%20pressing%20ALT%2BENTER</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Create a document in Word.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7"/>
                </a:rPr>
                <a:t>https://support.microsoft.com/en-us/office/create-a-document-28508ada-9a3c-4333-a17b-cb29723eb64c</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Add and edit a ext in Word,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8"/>
                </a:rPr>
                <a:t>https://support.microsoft.com/en-us/office/add-and-edit-text-ed1e3147-a846-41ca-8087-49e324cb50bd</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Document layout,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9"/>
                </a:rPr>
                <a:t>https://support.microsoft.com/en-au/office/change-document-layout-d8eae84b-756b-4e7d-8b3d-7fbcb41e50cc</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Insert tables and pictures in your document.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0"/>
                </a:rPr>
                <a:t>https://support.microsoft.com/en-us/office/insert-tables-and-pictures-9e2be863-fcb8-4f20-af24-905121643da8</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How to Save Microsoft Word Documents in Different File Formats.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1"/>
                </a:rPr>
                <a:t>https://www.youtube.com/watch?v=Dru5Yw-_ec8</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Save a Word document.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2"/>
                </a:rPr>
                <a:t>https://support.microsoft.com/en-us/office/video-save-a-word-document-fb0f9081-7c62-4fbf-954d-81b9707c0678</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Print a document in word.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3"/>
                </a:rPr>
                <a:t>https://support.microsoft.com/en-us/office/print-a-document-in-word-591022c4-53e3-4242-95b5- </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(accessed March 2024).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3"/>
                </a:rPr>
                <a:t>58ca393ba0ee#:~:text=Select%20File%20%3E%20Print.,and%20select%20the%20Print%20button</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Create a simple formula in Excel.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4"/>
                </a:rPr>
                <a:t>https://support.microsoft.com/en-au/office/create-a-simple-formula-3d90ac89-8ad8-4674-8d8b-4017c86d1a11</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Create a named range from selected cells in a worksheet.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5"/>
                </a:rPr>
                <a:t>https://support.microsoft.com/en-us/office/create-a-named-range-from-selected-cells-in-a-worksheet-fd8905ed-1130-4cca-9bb0-ad02b7e594fd</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Excel 2013 training. Print worksheets and workbooks.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6"/>
                </a:rPr>
                <a:t>https://support.microsoft.com/en-us/office/video-print-worksheets-and-workbooks-a86daa14-f63a-41d2-8043-1f3c0fa57076</a:t>
              </a:r>
              <a:r>
                <a:rPr kumimoji="0" lang="de" sz="700" b="0" i="0" u="none" strike="noStrike" kern="0" cap="none" spc="0" normalizeH="0" baseline="0" noProof="0">
                  <a:ln>
                    <a:noFill/>
                  </a:ln>
                  <a:solidFill>
                    <a:srgbClr val="0000FF"/>
                  </a:solidFill>
                  <a:effectLst/>
                  <a:uLnTx/>
                  <a:uFillTx/>
                  <a:latin typeface="Arial"/>
                  <a:ea typeface="Arial"/>
                  <a:cs typeface="Arial"/>
                  <a:sym typeface="Arial"/>
                </a:rPr>
                <a:t> </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(accessed March 2024).</a:t>
              </a:r>
              <a:endParaRPr kumimoji="0" sz="700" b="0" i="0" u="none" strike="noStrike" kern="0" cap="none" spc="0" normalizeH="0" baseline="0" noProof="0">
                <a:ln>
                  <a:noFill/>
                </a:ln>
                <a:solidFill>
                  <a:srgbClr val="0000FF"/>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Sort and filter data.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7"/>
                </a:rPr>
                <a:t>https://support.microsoft.com/en-au/office/video-sort-data-in-a-range-or-table-ffb9fcb0-b9cb-48bf-a15c-8bec9fd3a472</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Create and format tables.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7"/>
                </a:rPr>
                <a:t>https://support.microsoft.com/en-au/office/video-sort-data-in-a-range-or-table-ffb9fcb0-b9cb-48bf-a15c-8bec9fd3a472</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More print options.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8"/>
                </a:rPr>
                <a:t>https://support.microsoft.com/en-us/office/video-more-print-options-4c22fa89-d8b2-45a5-993f-461a66c046c4</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Print specific pages.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19"/>
                </a:rPr>
                <a:t>https://support.microsoft.com/en-us/office/video-print-a-worksheet-on-a-specific-number-of-pages-bc7d8a8b-48a1-485c-a091-23fb9f300a57</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700" b="0" i="0" u="none" strike="noStrike" kern="0" cap="none" spc="0" normalizeH="0" baseline="0" noProof="0">
                  <a:ln>
                    <a:noFill/>
                  </a:ln>
                  <a:solidFill>
                    <a:srgbClr val="000000"/>
                  </a:solidFill>
                  <a:effectLst/>
                  <a:uLnTx/>
                  <a:uFillTx/>
                  <a:latin typeface="Arial"/>
                  <a:ea typeface="Arial"/>
                  <a:cs typeface="Arial"/>
                  <a:sym typeface="Arial"/>
                </a:rPr>
                <a:t>Print headings, gridlines, and formulas. Microsoft Support. Microsoft.com. </a:t>
              </a:r>
              <a:r>
                <a:rPr kumimoji="0" lang="de" sz="700" b="0" i="0" u="sng" strike="noStrike" kern="0" cap="none" spc="0" normalizeH="0" baseline="0" noProof="0">
                  <a:ln>
                    <a:noFill/>
                  </a:ln>
                  <a:solidFill>
                    <a:srgbClr val="0000FF"/>
                  </a:solidFill>
                  <a:effectLst/>
                  <a:uLnTx/>
                  <a:uFillTx/>
                  <a:latin typeface="Arial"/>
                  <a:ea typeface="Arial"/>
                  <a:cs typeface="Arial"/>
                  <a:sym typeface="Arial"/>
                  <a:hlinkClick r:id="rId20"/>
                </a:rPr>
                <a:t>https://support.microsoft.com/en-us/office/video-print-headings-gridlines-formulas-and-more-1e0adb41-cc93-4299-b862-c53ba6d31b54</a:t>
              </a:r>
              <a:r>
                <a:rPr kumimoji="0" lang="de" sz="7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51" name="Google Shape;851;p8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21">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2" name="Google Shape;852;p89"/>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References/Resources</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3" name="Google Shape;853;p89"/>
          <p:cNvSpPr/>
          <p:nvPr/>
        </p:nvSpPr>
        <p:spPr>
          <a:xfrm>
            <a:off x="308429" y="819571"/>
            <a:ext cx="8527143" cy="2469330"/>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400"/>
              </a:spcBef>
              <a:spcAft>
                <a:spcPts val="0"/>
              </a:spcAft>
              <a:buClr>
                <a:srgbClr val="000000"/>
              </a:buClr>
              <a:buSzTx/>
              <a:buFont typeface="Arial"/>
              <a:buNone/>
              <a:tabLst/>
              <a:defRPr/>
            </a:pPr>
            <a:endParaRPr kumimoji="0" sz="1200" b="0" i="0" u="sng" strike="noStrike" kern="0" cap="none" spc="0" normalizeH="0" baseline="0" noProof="0">
              <a:ln>
                <a:noFill/>
              </a:ln>
              <a:solidFill>
                <a:srgbClr val="0563C1"/>
              </a:solidFill>
              <a:effectLst/>
              <a:uLnTx/>
              <a:uFillTx/>
              <a:latin typeface="Arial"/>
              <a:ea typeface="Arial"/>
              <a:cs typeface="Arial"/>
              <a:sym typeface="Arial"/>
            </a:endParaRPr>
          </a:p>
        </p:txBody>
      </p:sp>
    </p:spTree>
    <p:extLst>
      <p:ext uri="{BB962C8B-B14F-4D97-AF65-F5344CB8AC3E}">
        <p14:creationId xmlns:p14="http://schemas.microsoft.com/office/powerpoint/2010/main" val="12551045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91"/>
        <p:cNvGrpSpPr/>
        <p:nvPr/>
      </p:nvGrpSpPr>
      <p:grpSpPr>
        <a:xfrm>
          <a:off x="0" y="0"/>
          <a:ext cx="0" cy="0"/>
          <a:chOff x="0" y="0"/>
          <a:chExt cx="0" cy="0"/>
        </a:xfrm>
      </p:grpSpPr>
      <p:grpSp>
        <p:nvGrpSpPr>
          <p:cNvPr id="192" name="Google Shape;192;p35"/>
          <p:cNvGrpSpPr/>
          <p:nvPr/>
        </p:nvGrpSpPr>
        <p:grpSpPr>
          <a:xfrm>
            <a:off x="1465235" y="781805"/>
            <a:ext cx="6213531" cy="3507559"/>
            <a:chOff x="0" y="-38100"/>
            <a:chExt cx="3272971" cy="1847603"/>
          </a:xfrm>
        </p:grpSpPr>
        <p:sp>
          <p:nvSpPr>
            <p:cNvPr id="193" name="Google Shape;193;p35"/>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4" name="Google Shape;194;p35"/>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95" name="Google Shape;195;p35"/>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196;p3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415187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00"/>
        <p:cNvGrpSpPr/>
        <p:nvPr/>
      </p:nvGrpSpPr>
      <p:grpSpPr>
        <a:xfrm>
          <a:off x="0" y="0"/>
          <a:ext cx="0" cy="0"/>
          <a:chOff x="0" y="0"/>
          <a:chExt cx="0" cy="0"/>
        </a:xfrm>
      </p:grpSpPr>
      <p:sp>
        <p:nvSpPr>
          <p:cNvPr id="201" name="Google Shape;201;p36"/>
          <p:cNvSpPr txBox="1"/>
          <p:nvPr/>
        </p:nvSpPr>
        <p:spPr>
          <a:xfrm>
            <a:off x="821794" y="1252374"/>
            <a:ext cx="7404150" cy="54938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2600"/>
              <a:buFont typeface="Arial"/>
              <a:buNone/>
              <a:tabLst/>
              <a:defRPr/>
            </a:pPr>
            <a:r>
              <a:rPr kumimoji="0" lang="de" sz="2600" b="0" i="0" u="none" strike="noStrike" kern="0" cap="none" spc="0" normalizeH="0" baseline="0" noProof="0">
                <a:ln>
                  <a:noFill/>
                </a:ln>
                <a:solidFill>
                  <a:srgbClr val="FFFFFF"/>
                </a:solidFill>
                <a:effectLst/>
                <a:uLnTx/>
                <a:uFillTx/>
                <a:latin typeface="Gill Sans"/>
                <a:ea typeface="Gill Sans"/>
                <a:cs typeface="Gill Sans"/>
                <a:sym typeface="Gill Sans"/>
              </a:rPr>
              <a:t>Basic Digital Competences</a:t>
            </a:r>
            <a:endParaRPr kumimoji="0" sz="7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202" name="Google Shape;202;p36"/>
          <p:cNvSpPr txBox="1"/>
          <p:nvPr/>
        </p:nvSpPr>
        <p:spPr>
          <a:xfrm>
            <a:off x="3819145" y="707419"/>
            <a:ext cx="1409449" cy="47397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2200" b="0" i="0" u="none" strike="noStrike" kern="0" cap="none" spc="0" normalizeH="0" baseline="0" noProof="0">
                <a:ln>
                  <a:noFill/>
                </a:ln>
                <a:solidFill>
                  <a:srgbClr val="FFFFFF"/>
                </a:solidFill>
                <a:effectLst/>
                <a:uLnTx/>
                <a:uFillTx/>
                <a:latin typeface="Gill Sans"/>
                <a:ea typeface="Gill Sans"/>
                <a:cs typeface="Gill Sans"/>
                <a:sym typeface="Gill Sans"/>
              </a:rPr>
              <a:t>Module 1 </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203;p36"/>
          <p:cNvSpPr txBox="1"/>
          <p:nvPr/>
        </p:nvSpPr>
        <p:spPr>
          <a:xfrm>
            <a:off x="4224694" y="2501636"/>
            <a:ext cx="598350"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4</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204;p36"/>
          <p:cNvSpPr/>
          <p:nvPr/>
        </p:nvSpPr>
        <p:spPr>
          <a:xfrm>
            <a:off x="3374435" y="3311020"/>
            <a:ext cx="2076050" cy="415499"/>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0" i="0" u="none" strike="noStrike" kern="0" cap="none" spc="0" normalizeH="0" baseline="0" noProof="0">
                <a:ln>
                  <a:noFill/>
                </a:ln>
                <a:solidFill>
                  <a:srgbClr val="FFFFFF"/>
                </a:solidFill>
                <a:effectLst/>
                <a:uLnTx/>
                <a:uFillTx/>
                <a:latin typeface="Gill Sans"/>
                <a:ea typeface="Gill Sans"/>
                <a:cs typeface="Gill Sans"/>
                <a:sym typeface="Gill Sans"/>
              </a:rPr>
              <a:t>Problem solving</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3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15289938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37"/>
          <p:cNvSpPr/>
          <p:nvPr/>
        </p:nvSpPr>
        <p:spPr>
          <a:xfrm>
            <a:off x="5724939" y="0"/>
            <a:ext cx="3419061" cy="5143500"/>
          </a:xfrm>
          <a:prstGeom prst="rect">
            <a:avLst/>
          </a:prstGeom>
          <a:solidFill>
            <a:srgbClr val="339966">
              <a:alpha val="65882"/>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1" name="Google Shape;211;p3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2" name="Google Shape;212;p37"/>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13" name="Google Shape;213;p37"/>
          <p:cNvSpPr txBox="1"/>
          <p:nvPr/>
        </p:nvSpPr>
        <p:spPr>
          <a:xfrm>
            <a:off x="549502" y="3636877"/>
            <a:ext cx="3531166" cy="507832"/>
          </a:xfrm>
          <a:prstGeom prst="rect">
            <a:avLst/>
          </a:prstGeom>
          <a:noFill/>
          <a:ln>
            <a:noFill/>
          </a:ln>
        </p:spPr>
        <p:txBody>
          <a:bodyPr spcFirstLastPara="1" wrap="square" lIns="45725" tIns="22850" rIns="45725" bIns="22850" anchor="t" anchorCtr="0">
            <a:spAutoFit/>
          </a:bodyPr>
          <a:lstStyle/>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177800" marR="0" lvl="0" indent="-11430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214" name="Google Shape;214;p37"/>
          <p:cNvSpPr txBox="1"/>
          <p:nvPr/>
        </p:nvSpPr>
        <p:spPr>
          <a:xfrm>
            <a:off x="549502" y="1249586"/>
            <a:ext cx="4211100" cy="27861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Problem Solving</a:t>
            </a:r>
            <a:endParaRPr kumimoji="0" sz="1600" b="0" i="0" u="none" strike="noStrike" kern="0" cap="none" spc="0" normalizeH="0" baseline="0" noProof="0">
              <a:ln>
                <a:noFill/>
              </a:ln>
              <a:solidFill>
                <a:srgbClr val="FFC000"/>
              </a:solidFill>
              <a:effectLst/>
              <a:uLnTx/>
              <a:uFillTx/>
              <a:latin typeface="Gill Sans"/>
              <a:ea typeface="Gill Sans"/>
              <a:cs typeface="Gill Sans"/>
              <a:sym typeface="Gill Sans"/>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Definition and phases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Digital Problem Solving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Troubleshooting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Digital problem-solving skills for healthcare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Identification of the problem</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How to identify a problem in the hardware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List of problems that can affect the hardware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How to identify a problem in the software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Anti-virus / Anti-malware software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List of problems that can affect the software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1" indent="-6350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Support and Resources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Internet research</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0"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Where to find professional assistance for devices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76553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18"/>
        <p:cNvGrpSpPr/>
        <p:nvPr/>
      </p:nvGrpSpPr>
      <p:grpSpPr>
        <a:xfrm>
          <a:off x="0" y="0"/>
          <a:ext cx="0" cy="0"/>
          <a:chOff x="0" y="0"/>
          <a:chExt cx="0" cy="0"/>
        </a:xfrm>
      </p:grpSpPr>
      <p:grpSp>
        <p:nvGrpSpPr>
          <p:cNvPr id="219" name="Google Shape;219;p38"/>
          <p:cNvGrpSpPr/>
          <p:nvPr/>
        </p:nvGrpSpPr>
        <p:grpSpPr>
          <a:xfrm>
            <a:off x="0" y="749145"/>
            <a:ext cx="9144000" cy="4394356"/>
            <a:chOff x="0" y="-38100"/>
            <a:chExt cx="4816593" cy="2314722"/>
          </a:xfrm>
        </p:grpSpPr>
        <p:sp>
          <p:nvSpPr>
            <p:cNvPr id="220" name="Google Shape;220;p3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1" name="Google Shape;221;p3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22" name="Google Shape;222;p3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3" name="Google Shape;223;p38"/>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01 Problem solving</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4" name="Google Shape;224;p38"/>
          <p:cNvSpPr txBox="1"/>
          <p:nvPr/>
        </p:nvSpPr>
        <p:spPr>
          <a:xfrm>
            <a:off x="732435" y="1862048"/>
            <a:ext cx="6704415" cy="1815881"/>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What is </a:t>
            </a:r>
            <a:endParaRPr kumimoji="0" sz="58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Problem Solving</a:t>
            </a:r>
            <a:endParaRPr kumimoji="0" sz="58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225" name="Google Shape;225;p38"/>
          <p:cNvSpPr txBox="1"/>
          <p:nvPr/>
        </p:nvSpPr>
        <p:spPr>
          <a:xfrm>
            <a:off x="5917294" y="0"/>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26" name="Google Shape;226;p3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000488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30"/>
        <p:cNvGrpSpPr/>
        <p:nvPr/>
      </p:nvGrpSpPr>
      <p:grpSpPr>
        <a:xfrm>
          <a:off x="0" y="0"/>
          <a:ext cx="0" cy="0"/>
          <a:chOff x="0" y="0"/>
          <a:chExt cx="0" cy="0"/>
        </a:xfrm>
      </p:grpSpPr>
      <p:grpSp>
        <p:nvGrpSpPr>
          <p:cNvPr id="231" name="Google Shape;231;p39"/>
          <p:cNvGrpSpPr/>
          <p:nvPr/>
        </p:nvGrpSpPr>
        <p:grpSpPr>
          <a:xfrm>
            <a:off x="0" y="749145"/>
            <a:ext cx="9144000" cy="4394356"/>
            <a:chOff x="0" y="-38100"/>
            <a:chExt cx="4816593" cy="2314722"/>
          </a:xfrm>
        </p:grpSpPr>
        <p:sp>
          <p:nvSpPr>
            <p:cNvPr id="232" name="Google Shape;232;p3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3" name="Google Shape;233;p3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4" name="Google Shape;234;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5" name="Google Shape;235;p3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Problem solving</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6" name="Google Shape;236;p39"/>
          <p:cNvSpPr txBox="1"/>
          <p:nvPr/>
        </p:nvSpPr>
        <p:spPr>
          <a:xfrm>
            <a:off x="223834" y="1115614"/>
            <a:ext cx="8920200" cy="28167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1" i="1" u="none" strike="noStrike" kern="0" cap="none" spc="0" normalizeH="0" baseline="0" noProof="0">
                <a:ln>
                  <a:noFill/>
                </a:ln>
                <a:solidFill>
                  <a:srgbClr val="339966"/>
                </a:solidFill>
                <a:effectLst/>
                <a:uLnTx/>
                <a:uFillTx/>
                <a:latin typeface="Arial"/>
                <a:ea typeface="Arial"/>
                <a:cs typeface="Arial"/>
                <a:sym typeface="Arial"/>
              </a:rPr>
              <a:t>Problem solving </a:t>
            </a:r>
            <a:r>
              <a:rPr kumimoji="0" lang="de" sz="1800" b="0" i="1" u="none" strike="noStrike" kern="0" cap="none" spc="0" normalizeH="0" baseline="0" noProof="0">
                <a:ln>
                  <a:noFill/>
                </a:ln>
                <a:solidFill>
                  <a:srgbClr val="595959"/>
                </a:solidFill>
                <a:effectLst/>
                <a:uLnTx/>
                <a:uFillTx/>
                <a:latin typeface="Arial"/>
                <a:ea typeface="Arial"/>
                <a:cs typeface="Arial"/>
                <a:sym typeface="Arial"/>
              </a:rPr>
              <a:t>is the act of defining a problem</a:t>
            </a:r>
            <a:r>
              <a:rPr kumimoji="0" lang="de" sz="1800" b="0" i="1" u="none" strike="noStrike" kern="0" cap="none" spc="0" normalizeH="0" baseline="0" noProof="0">
                <a:ln>
                  <a:noFill/>
                </a:ln>
                <a:solidFill>
                  <a:srgbClr val="595959"/>
                </a:solidFill>
                <a:effectLst/>
                <a:uLnTx/>
                <a:uFillTx/>
                <a:latin typeface="Arial"/>
                <a:cs typeface="Arial"/>
                <a:sym typeface="Arial"/>
              </a:rPr>
              <a:t>, </a:t>
            </a:r>
            <a:r>
              <a:rPr kumimoji="0" lang="de" sz="1800" b="0" i="1" u="none" strike="noStrike" kern="0" cap="none" spc="0" normalizeH="0" baseline="0" noProof="0">
                <a:ln>
                  <a:noFill/>
                </a:ln>
                <a:solidFill>
                  <a:srgbClr val="595959"/>
                </a:solidFill>
                <a:effectLst/>
                <a:uLnTx/>
                <a:uFillTx/>
                <a:latin typeface="Arial"/>
                <a:ea typeface="Arial"/>
                <a:cs typeface="Arial"/>
                <a:sym typeface="Arial"/>
              </a:rPr>
              <a:t>determining the cause of the problem</a:t>
            </a:r>
            <a:r>
              <a:rPr kumimoji="0" lang="de" sz="1800" b="0" i="1" u="none" strike="noStrike" kern="0" cap="none" spc="0" normalizeH="0" baseline="0" noProof="0">
                <a:ln>
                  <a:noFill/>
                </a:ln>
                <a:solidFill>
                  <a:srgbClr val="595959"/>
                </a:solidFill>
                <a:effectLst/>
                <a:uLnTx/>
                <a:uFillTx/>
                <a:latin typeface="Arial"/>
                <a:cs typeface="Arial"/>
                <a:sym typeface="Arial"/>
              </a:rPr>
              <a:t>, </a:t>
            </a:r>
            <a:r>
              <a:rPr kumimoji="0" lang="de" sz="1800" b="0" i="1" u="none" strike="noStrike" kern="0" cap="none" spc="0" normalizeH="0" baseline="0" noProof="0">
                <a:ln>
                  <a:noFill/>
                </a:ln>
                <a:solidFill>
                  <a:srgbClr val="595959"/>
                </a:solidFill>
                <a:effectLst/>
                <a:uLnTx/>
                <a:uFillTx/>
                <a:latin typeface="Arial"/>
                <a:ea typeface="Arial"/>
                <a:cs typeface="Arial"/>
                <a:sym typeface="Arial"/>
              </a:rPr>
              <a:t>identifying, prioritizing, and selecting alternatives for a solution</a:t>
            </a:r>
            <a:r>
              <a:rPr kumimoji="0" lang="de" sz="1800" b="0" i="1" u="none" strike="noStrike" kern="0" cap="none" spc="0" normalizeH="0" baseline="0" noProof="0">
                <a:ln>
                  <a:noFill/>
                </a:ln>
                <a:solidFill>
                  <a:srgbClr val="595959"/>
                </a:solidFill>
                <a:effectLst/>
                <a:uLnTx/>
                <a:uFillTx/>
                <a:latin typeface="Arial"/>
                <a:cs typeface="Arial"/>
                <a:sym typeface="Arial"/>
              </a:rPr>
              <a:t>,</a:t>
            </a:r>
            <a:r>
              <a:rPr kumimoji="0" lang="de" sz="1800" b="0" i="1" u="none" strike="noStrike" kern="0" cap="none" spc="0" normalizeH="0" baseline="0" noProof="0">
                <a:ln>
                  <a:noFill/>
                </a:ln>
                <a:solidFill>
                  <a:srgbClr val="595959"/>
                </a:solidFill>
                <a:effectLst/>
                <a:uLnTx/>
                <a:uFillTx/>
                <a:latin typeface="Arial"/>
                <a:ea typeface="Arial"/>
                <a:cs typeface="Arial"/>
                <a:sym typeface="Arial"/>
              </a:rPr>
              <a:t> and implementing a solution</a:t>
            </a:r>
            <a:r>
              <a:rPr kumimoji="0" lang="de" sz="1800" b="0" i="1" u="none" strike="noStrike" kern="0" cap="none" spc="0" normalizeH="0" baseline="30000" noProof="0">
                <a:ln>
                  <a:noFill/>
                </a:ln>
                <a:solidFill>
                  <a:srgbClr val="595959"/>
                </a:solidFill>
                <a:effectLst/>
                <a:uLnTx/>
                <a:uFillTx/>
                <a:latin typeface="Arial"/>
                <a:ea typeface="Arial"/>
                <a:cs typeface="Arial"/>
                <a:sym typeface="Arial"/>
              </a:rPr>
              <a:t>1</a:t>
            </a:r>
            <a:r>
              <a:rPr kumimoji="0" lang="de" sz="1800" b="0" i="0" u="none" strike="noStrike" kern="0" cap="none" spc="0" normalizeH="0" baseline="0" noProof="0">
                <a:ln>
                  <a:noFill/>
                </a:ln>
                <a:solidFill>
                  <a:srgbClr val="595959"/>
                </a:solidFill>
                <a:effectLst/>
                <a:uLnTx/>
                <a:uFillTx/>
                <a:latin typeface="Arial"/>
                <a:cs typeface="Arial"/>
                <a:sym typeface="Arial"/>
              </a:rPr>
              <a:t>.</a:t>
            </a:r>
            <a:endParaRPr kumimoji="0" sz="1800" b="0" i="1"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Most Important Digital Skills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What skills will employees need to succeed in the next five years.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Most important 21st century workplace skill: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Problem solving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(85,3%).</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cxnSp>
        <p:nvCxnSpPr>
          <p:cNvPr id="237" name="Google Shape;237;p39"/>
          <p:cNvCxnSpPr/>
          <p:nvPr/>
        </p:nvCxnSpPr>
        <p:spPr>
          <a:xfrm>
            <a:off x="247650" y="4686300"/>
            <a:ext cx="5086350" cy="0"/>
          </a:xfrm>
          <a:prstGeom prst="straightConnector1">
            <a:avLst/>
          </a:prstGeom>
          <a:noFill/>
          <a:ln w="9525" cap="flat" cmpd="sng">
            <a:solidFill>
              <a:srgbClr val="339966"/>
            </a:solidFill>
            <a:prstDash val="solid"/>
            <a:round/>
            <a:headEnd type="none" w="sm" len="sm"/>
            <a:tailEnd type="none" w="sm" len="sm"/>
          </a:ln>
        </p:spPr>
      </p:cxnSp>
      <p:sp>
        <p:nvSpPr>
          <p:cNvPr id="238" name="Google Shape;238;p39"/>
          <p:cNvSpPr txBox="1"/>
          <p:nvPr/>
        </p:nvSpPr>
        <p:spPr>
          <a:xfrm>
            <a:off x="295275" y="4781550"/>
            <a:ext cx="5057775" cy="184666"/>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a:t>
            </a:r>
            <a:r>
              <a:rPr kumimoji="0" lang="de" sz="900" b="0" i="1" u="none" strike="noStrike" kern="0" cap="none" spc="0" normalizeH="0" baseline="0" noProof="0">
                <a:ln>
                  <a:noFill/>
                </a:ln>
                <a:solidFill>
                  <a:srgbClr val="595959"/>
                </a:solidFill>
                <a:effectLst/>
                <a:uLnTx/>
                <a:uFillTx/>
                <a:latin typeface="Arial"/>
                <a:ea typeface="Arial"/>
                <a:cs typeface="Arial"/>
                <a:sym typeface="Arial"/>
              </a:rPr>
              <a:t> https://asq.org/quality-resources/problem-solving</a:t>
            </a:r>
            <a:endParaRPr kumimoji="0" sz="9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25236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38"/>
          <p:cNvGrpSpPr/>
          <p:nvPr/>
        </p:nvGrpSpPr>
        <p:grpSpPr>
          <a:xfrm>
            <a:off x="0" y="830260"/>
            <a:ext cx="9144000" cy="4394356"/>
            <a:chOff x="0" y="-38100"/>
            <a:chExt cx="4816593" cy="2314722"/>
          </a:xfrm>
        </p:grpSpPr>
        <p:sp>
          <p:nvSpPr>
            <p:cNvPr id="273" name="Google Shape;273;p3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74" name="Google Shape;274;p3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75" name="Google Shape;275;p3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76" name="Google Shape;276;p38"/>
          <p:cNvSpPr txBox="1"/>
          <p:nvPr/>
        </p:nvSpPr>
        <p:spPr>
          <a:xfrm>
            <a:off x="331489" y="258909"/>
            <a:ext cx="7260855" cy="4154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What is a computer</a:t>
            </a:r>
            <a:endParaRPr sz="700"/>
          </a:p>
        </p:txBody>
      </p:sp>
      <p:sp>
        <p:nvSpPr>
          <p:cNvPr id="277" name="Google Shape;277;p38"/>
          <p:cNvSpPr/>
          <p:nvPr/>
        </p:nvSpPr>
        <p:spPr>
          <a:xfrm>
            <a:off x="331490" y="1214297"/>
            <a:ext cx="5540991" cy="3536353"/>
          </a:xfrm>
          <a:prstGeom prst="rect">
            <a:avLst/>
          </a:prstGeom>
          <a:noFill/>
          <a:ln>
            <a:noFill/>
          </a:ln>
        </p:spPr>
        <p:txBody>
          <a:bodyPr spcFirstLastPara="1" wrap="square" lIns="45725" tIns="22850" rIns="45725" bIns="22850" anchor="t" anchorCtr="0">
            <a:noAutofit/>
          </a:bodyPr>
          <a:lstStyle/>
          <a:p>
            <a:pPr marL="190500" marR="0" lvl="1"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A </a:t>
            </a:r>
            <a:r>
              <a:rPr lang="de" sz="1800" b="1" i="0" u="none" strike="noStrike" cap="none">
                <a:solidFill>
                  <a:srgbClr val="339966"/>
                </a:solidFill>
                <a:latin typeface="Arial"/>
                <a:ea typeface="Arial"/>
                <a:cs typeface="Arial"/>
                <a:sym typeface="Arial"/>
              </a:rPr>
              <a:t>COMPUTER</a:t>
            </a:r>
            <a:r>
              <a:rPr lang="de" sz="1800" b="0" i="0" u="none" strike="noStrike" cap="none">
                <a:solidFill>
                  <a:srgbClr val="595959"/>
                </a:solidFill>
                <a:latin typeface="Arial"/>
                <a:ea typeface="Arial"/>
                <a:cs typeface="Arial"/>
                <a:sym typeface="Arial"/>
              </a:rPr>
              <a:t> is a versatile electronic device that takes in raw data, processes it using programs through the interaction of hardware and software components, stores intermediate and final results in memory, and produces desired outputs. </a:t>
            </a:r>
            <a:endParaRPr sz="700"/>
          </a:p>
          <a:p>
            <a:pPr marL="190500" marR="0" lvl="1"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190500" marR="0" lvl="1"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It plays a crucial role in various aspects of modern life, ranging from personal computing to complex scientific simulations and data analysis. </a:t>
            </a:r>
            <a:endParaRPr sz="700"/>
          </a:p>
        </p:txBody>
      </p:sp>
      <p:pic>
        <p:nvPicPr>
          <p:cNvPr id="278" name="Google Shape;278;p38"/>
          <p:cNvPicPr preferRelativeResize="0"/>
          <p:nvPr/>
        </p:nvPicPr>
        <p:blipFill rotWithShape="1">
          <a:blip r:embed="rId4">
            <a:alphaModFix/>
          </a:blip>
          <a:srcRect/>
          <a:stretch/>
        </p:blipFill>
        <p:spPr>
          <a:xfrm>
            <a:off x="6102547" y="1214297"/>
            <a:ext cx="2811385" cy="2811385"/>
          </a:xfrm>
          <a:prstGeom prst="rect">
            <a:avLst/>
          </a:prstGeom>
          <a:noFill/>
          <a:ln>
            <a:noFill/>
          </a:ln>
        </p:spPr>
      </p:pic>
      <p:sp>
        <p:nvSpPr>
          <p:cNvPr id="279" name="Google Shape;279;p38"/>
          <p:cNvSpPr txBox="1"/>
          <p:nvPr/>
        </p:nvSpPr>
        <p:spPr>
          <a:xfrm>
            <a:off x="6727189" y="3921430"/>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p:nvPr/>
        </p:nvSpPr>
        <p:spPr>
          <a:xfrm>
            <a:off x="325664" y="1446550"/>
            <a:ext cx="8340354" cy="290848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What are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4 phases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of problem solving: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method for solving problems.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Define the problem</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Generate new ideas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Evaluate and select solutions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Implement and evaluate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40"/>
          <p:cNvSpPr txBox="1"/>
          <p:nvPr/>
        </p:nvSpPr>
        <p:spPr>
          <a:xfrm>
            <a:off x="325664" y="210965"/>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Definition and phases</a:t>
            </a:r>
            <a:endParaRPr kumimoji="0" sz="2700" b="0" i="0" u="none" strike="noStrike" kern="0" cap="none" spc="0" normalizeH="0" baseline="0" noProof="0">
              <a:ln>
                <a:noFill/>
              </a:ln>
              <a:solidFill>
                <a:srgbClr val="379C73"/>
              </a:solidFill>
              <a:effectLst/>
              <a:uLnTx/>
              <a:uFillTx/>
              <a:latin typeface="Gill Sans"/>
              <a:ea typeface="Gill Sans"/>
              <a:cs typeface="Gill Sans"/>
              <a:sym typeface="Gill Sans"/>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5" name="Google Shape;245;p4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6" name="Google Shape;246;p40"/>
          <p:cNvSpPr/>
          <p:nvPr/>
        </p:nvSpPr>
        <p:spPr>
          <a:xfrm>
            <a:off x="5524047" y="1802332"/>
            <a:ext cx="2887435" cy="2247906"/>
          </a:xfrm>
          <a:prstGeom prst="ellipse">
            <a:avLst/>
          </a:prstGeom>
          <a:solidFill>
            <a:srgbClr val="AED2BD"/>
          </a:solidFill>
          <a:ln w="25400" cap="flat" cmpd="sng">
            <a:solidFill>
              <a:srgbClr val="21364F"/>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7" name="Google Shape;247;p40"/>
          <p:cNvSpPr/>
          <p:nvPr/>
        </p:nvSpPr>
        <p:spPr>
          <a:xfrm>
            <a:off x="7221682" y="3333120"/>
            <a:ext cx="1397000" cy="540385"/>
          </a:xfrm>
          <a:prstGeom prst="rect">
            <a:avLst/>
          </a:prstGeom>
          <a:solidFill>
            <a:srgbClr val="379C73"/>
          </a:solidFill>
          <a:ln w="25400" cap="flat" cmpd="sng">
            <a:solidFill>
              <a:srgbClr val="21364F"/>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0" u="none" strike="noStrike" kern="0" cap="none" spc="0" normalizeH="0" baseline="0" noProof="0">
                <a:ln>
                  <a:noFill/>
                </a:ln>
                <a:solidFill>
                  <a:srgbClr val="FFFFFF"/>
                </a:solidFill>
                <a:effectLst/>
                <a:uLnTx/>
                <a:uFillTx/>
                <a:latin typeface="Arial"/>
                <a:ea typeface="Arial"/>
                <a:cs typeface="Arial"/>
                <a:sym typeface="Arial"/>
              </a:rPr>
              <a:t>EVALUATE AND SELECT SOLUTIONS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40"/>
          <p:cNvSpPr/>
          <p:nvPr/>
        </p:nvSpPr>
        <p:spPr>
          <a:xfrm>
            <a:off x="5334000" y="3324122"/>
            <a:ext cx="1397000" cy="540385"/>
          </a:xfrm>
          <a:prstGeom prst="rect">
            <a:avLst/>
          </a:prstGeom>
          <a:solidFill>
            <a:srgbClr val="379C73"/>
          </a:solidFill>
          <a:ln w="25400" cap="flat" cmpd="sng">
            <a:solidFill>
              <a:srgbClr val="21364F"/>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0" u="none" strike="noStrike" kern="0" cap="none" spc="0" normalizeH="0" baseline="0" noProof="0">
                <a:ln>
                  <a:noFill/>
                </a:ln>
                <a:solidFill>
                  <a:srgbClr val="FFFFFF"/>
                </a:solidFill>
                <a:effectLst/>
                <a:uLnTx/>
                <a:uFillTx/>
                <a:latin typeface="Arial"/>
                <a:ea typeface="Arial"/>
                <a:cs typeface="Arial"/>
                <a:sym typeface="Arial"/>
              </a:rPr>
              <a:t>IMPLEMENT AND EVALUATE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40"/>
          <p:cNvSpPr/>
          <p:nvPr/>
        </p:nvSpPr>
        <p:spPr>
          <a:xfrm>
            <a:off x="7221682" y="2072846"/>
            <a:ext cx="1397000" cy="540386"/>
          </a:xfrm>
          <a:prstGeom prst="rect">
            <a:avLst/>
          </a:prstGeom>
          <a:solidFill>
            <a:srgbClr val="379C73"/>
          </a:solidFill>
          <a:ln w="25400" cap="flat" cmpd="sng">
            <a:solidFill>
              <a:srgbClr val="21364F"/>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0" u="none" strike="noStrike" kern="0" cap="none" spc="0" normalizeH="0" baseline="0" noProof="0">
                <a:ln>
                  <a:noFill/>
                </a:ln>
                <a:solidFill>
                  <a:srgbClr val="FFFFFF"/>
                </a:solidFill>
                <a:effectLst/>
                <a:uLnTx/>
                <a:uFillTx/>
                <a:latin typeface="Arial"/>
                <a:ea typeface="Arial"/>
                <a:cs typeface="Arial"/>
                <a:sym typeface="Arial"/>
              </a:rPr>
              <a:t>GENERATE NEW IDEAS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0"/>
          <p:cNvSpPr/>
          <p:nvPr/>
        </p:nvSpPr>
        <p:spPr>
          <a:xfrm>
            <a:off x="5334000" y="2052425"/>
            <a:ext cx="1397000" cy="540386"/>
          </a:xfrm>
          <a:prstGeom prst="rect">
            <a:avLst/>
          </a:prstGeom>
          <a:solidFill>
            <a:srgbClr val="379C73"/>
          </a:solidFill>
          <a:ln w="25400" cap="flat" cmpd="sng">
            <a:solidFill>
              <a:srgbClr val="21364F"/>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200" b="1" i="0" u="none" strike="noStrike" kern="0" cap="none" spc="0" normalizeH="0" baseline="0" noProof="0">
                <a:ln>
                  <a:noFill/>
                </a:ln>
                <a:solidFill>
                  <a:srgbClr val="FFFFFF"/>
                </a:solidFill>
                <a:effectLst/>
                <a:uLnTx/>
                <a:uFillTx/>
                <a:latin typeface="Arial"/>
                <a:ea typeface="Arial"/>
                <a:cs typeface="Arial"/>
                <a:sym typeface="Arial"/>
              </a:rPr>
              <a:t>DEFINE A PROBLEM</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40"/>
          <p:cNvSpPr/>
          <p:nvPr/>
        </p:nvSpPr>
        <p:spPr>
          <a:xfrm>
            <a:off x="6576600" y="2331082"/>
            <a:ext cx="782329" cy="426619"/>
          </a:xfrm>
          <a:prstGeom prst="curvedDownArrow">
            <a:avLst>
              <a:gd name="adj1" fmla="val 25000"/>
              <a:gd name="adj2" fmla="val 50000"/>
              <a:gd name="adj3" fmla="val 25000"/>
            </a:avLst>
          </a:prstGeom>
          <a:solidFill>
            <a:schemeClr val="accent1"/>
          </a:solidFill>
          <a:ln w="25400" cap="flat" cmpd="sng">
            <a:solidFill>
              <a:srgbClr val="21364F"/>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2" name="Google Shape;252;p40"/>
          <p:cNvSpPr/>
          <p:nvPr/>
        </p:nvSpPr>
        <p:spPr>
          <a:xfrm rot="10800000">
            <a:off x="6550932" y="3091714"/>
            <a:ext cx="782329" cy="426619"/>
          </a:xfrm>
          <a:prstGeom prst="curvedDownArrow">
            <a:avLst>
              <a:gd name="adj1" fmla="val 25000"/>
              <a:gd name="adj2" fmla="val 50000"/>
              <a:gd name="adj3" fmla="val 25000"/>
            </a:avLst>
          </a:prstGeom>
          <a:solidFill>
            <a:schemeClr val="accent1"/>
          </a:solidFill>
          <a:ln w="25400" cap="flat" cmpd="sng">
            <a:solidFill>
              <a:srgbClr val="21364F"/>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673393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p:nvPr/>
        </p:nvSpPr>
        <p:spPr>
          <a:xfrm>
            <a:off x="3608243" y="1117506"/>
            <a:ext cx="5057700" cy="2770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1" i="1" u="none" strike="noStrike" kern="0" cap="none" spc="0" normalizeH="0" baseline="0" noProof="0">
                <a:ln>
                  <a:noFill/>
                </a:ln>
                <a:solidFill>
                  <a:srgbClr val="339966"/>
                </a:solidFill>
                <a:effectLst/>
                <a:uLnTx/>
                <a:uFillTx/>
                <a:latin typeface="Arial"/>
                <a:ea typeface="Arial"/>
                <a:cs typeface="Arial"/>
                <a:sym typeface="Arial"/>
              </a:rPr>
              <a:t>Digital problem solving </a:t>
            </a:r>
            <a:r>
              <a:rPr kumimoji="0" lang="de" sz="1800" b="0" i="1" u="none" strike="noStrike" kern="0" cap="none" spc="0" normalizeH="0" baseline="0" noProof="0">
                <a:ln>
                  <a:noFill/>
                </a:ln>
                <a:solidFill>
                  <a:srgbClr val="595959"/>
                </a:solidFill>
                <a:effectLst/>
                <a:uLnTx/>
                <a:uFillTx/>
                <a:latin typeface="Arial"/>
                <a:ea typeface="Arial"/>
                <a:cs typeface="Arial"/>
                <a:sym typeface="Arial"/>
              </a:rPr>
              <a:t>is the ability “to identify needs and problems, and to resolve conceptual problems and problem situations in digital environments. To use digital tools to innovate processes and products. To keep up-to-date with the digital evolution.”</a:t>
            </a:r>
            <a:r>
              <a:rPr kumimoji="0" lang="de" sz="1800" b="0" i="1" u="none" strike="noStrike" kern="0" cap="none" spc="0" normalizeH="0" baseline="30000" noProof="0">
                <a:ln>
                  <a:noFill/>
                </a:ln>
                <a:solidFill>
                  <a:srgbClr val="595959"/>
                </a:solidFill>
                <a:effectLst/>
                <a:uLnTx/>
                <a:uFillTx/>
                <a:latin typeface="Arial"/>
                <a:ea typeface="Arial"/>
                <a:cs typeface="Arial"/>
                <a:sym typeface="Arial"/>
              </a:rPr>
              <a:t> 2</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41"/>
          <p:cNvSpPr txBox="1"/>
          <p:nvPr/>
        </p:nvSpPr>
        <p:spPr>
          <a:xfrm>
            <a:off x="295275" y="178091"/>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Problem Solving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9" name="Google Shape;259;p4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0" name="Google Shape;260;p4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261" name="Google Shape;261;p41"/>
          <p:cNvSpPr txBox="1"/>
          <p:nvPr/>
        </p:nvSpPr>
        <p:spPr>
          <a:xfrm>
            <a:off x="295275" y="4781550"/>
            <a:ext cx="6829425" cy="184666"/>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2</a:t>
            </a:r>
            <a:r>
              <a:rPr kumimoji="0" lang="de" sz="900" b="0" i="1" u="none" strike="noStrike" kern="0" cap="none" spc="0" normalizeH="0" baseline="0" noProof="0">
                <a:ln>
                  <a:noFill/>
                </a:ln>
                <a:solidFill>
                  <a:srgbClr val="595959"/>
                </a:solidFill>
                <a:effectLst/>
                <a:uLnTx/>
                <a:uFillTx/>
                <a:latin typeface="Arial"/>
                <a:ea typeface="Arial"/>
                <a:cs typeface="Arial"/>
                <a:sym typeface="Arial"/>
              </a:rPr>
              <a:t> EU COMMISSION; EU Science Lab https://joint-research-centre.ec.europa.eu/digcomp/digcomp-framework_en</a:t>
            </a:r>
            <a:endParaRPr kumimoji="0" sz="900" b="0" i="1"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262" name="Google Shape;262;p41"/>
          <p:cNvCxnSpPr/>
          <p:nvPr/>
        </p:nvCxnSpPr>
        <p:spPr>
          <a:xfrm>
            <a:off x="247650" y="4686300"/>
            <a:ext cx="5086350" cy="0"/>
          </a:xfrm>
          <a:prstGeom prst="straightConnector1">
            <a:avLst/>
          </a:prstGeom>
          <a:noFill/>
          <a:ln w="9525" cap="flat" cmpd="sng">
            <a:solidFill>
              <a:srgbClr val="339966"/>
            </a:solidFill>
            <a:prstDash val="solid"/>
            <a:round/>
            <a:headEnd type="none" w="sm" len="sm"/>
            <a:tailEnd type="none" w="sm" len="sm"/>
          </a:ln>
        </p:spPr>
      </p:cxnSp>
      <p:pic>
        <p:nvPicPr>
          <p:cNvPr id="263" name="Google Shape;263;p41" descr="Vettore gratuito illustrazione del concetto di sistema operativo"/>
          <p:cNvPicPr preferRelativeResize="0"/>
          <p:nvPr/>
        </p:nvPicPr>
        <p:blipFill rotWithShape="1">
          <a:blip r:embed="rId4">
            <a:alphaModFix/>
          </a:blip>
          <a:srcRect/>
          <a:stretch/>
        </p:blipFill>
        <p:spPr>
          <a:xfrm>
            <a:off x="295275" y="932143"/>
            <a:ext cx="2873953" cy="3309175"/>
          </a:xfrm>
          <a:prstGeom prst="rect">
            <a:avLst/>
          </a:prstGeom>
          <a:noFill/>
          <a:ln>
            <a:noFill/>
          </a:ln>
        </p:spPr>
      </p:pic>
      <p:sp>
        <p:nvSpPr>
          <p:cNvPr id="264" name="Google Shape;264;p41"/>
          <p:cNvSpPr txBox="1"/>
          <p:nvPr/>
        </p:nvSpPr>
        <p:spPr>
          <a:xfrm>
            <a:off x="951201" y="4259622"/>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41872988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p:nvPr/>
        </p:nvSpPr>
        <p:spPr>
          <a:xfrm>
            <a:off x="325664" y="1337776"/>
            <a:ext cx="8340354" cy="3323987"/>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digital jargon, digital problem solving is called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troubleshooting</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that is a form of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problem solving</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often applied to repair failed products or processes on a machine or a system. It is a logical, systematic search for the source of a problem in order to solve it and make the product or process operational again. Troubleshooting is needed to identify the symptoms.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Determining the most likely cause is a process of elimination potential causes of a problem</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Finally, troubleshooting requires confirmation that the solution restores the product or process to its working state.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42"/>
          <p:cNvSpPr txBox="1"/>
          <p:nvPr/>
        </p:nvSpPr>
        <p:spPr>
          <a:xfrm>
            <a:off x="325664"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Troubleshooting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1" name="Google Shape;271;p4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2" name="Google Shape;272;p4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4698379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p:nvPr/>
        </p:nvSpPr>
        <p:spPr>
          <a:xfrm>
            <a:off x="325664" y="1087326"/>
            <a:ext cx="8340354" cy="373948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Basic troubleshooting typically involves a simplified set of phases: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Identification of the problem: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Recognize and understand the symptoms or issues affecting the system/device.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Isolation: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Narrow down the possible causes and identify the general area or component where the problem originates.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Solution Implementation: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Apply a straightforward solution based on common issues, such as restarting the system, checking connections, or adjusting settings.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Verification: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Confirm whether the applied solution resolves the issue by checking if the symptoms persist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43"/>
          <p:cNvSpPr txBox="1"/>
          <p:nvPr/>
        </p:nvSpPr>
        <p:spPr>
          <a:xfrm>
            <a:off x="325664" y="217146"/>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Troubleshooting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9" name="Google Shape;279;p4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6357206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p:nvPr/>
        </p:nvSpPr>
        <p:spPr>
          <a:xfrm>
            <a:off x="325665" y="1369719"/>
            <a:ext cx="5359029" cy="290848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informal healthcare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digital problem-solving skills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are crucial. They allow individuals to independently fix technical issues on computers and mobile devices, ensuring continuous access to health apps and online resources. This self-reliance promotes better health management and access to care, especially in informal settings.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44"/>
          <p:cNvSpPr txBox="1"/>
          <p:nvPr/>
        </p:nvSpPr>
        <p:spPr>
          <a:xfrm>
            <a:off x="325664" y="243175"/>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Digital problem-solving skills for healthcare</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6" name="Google Shape;286;p4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87" name="Google Shape;287;p44"/>
          <p:cNvPicPr preferRelativeResize="0"/>
          <p:nvPr/>
        </p:nvPicPr>
        <p:blipFill rotWithShape="1">
          <a:blip r:embed="rId4">
            <a:alphaModFix/>
          </a:blip>
          <a:srcRect/>
          <a:stretch/>
        </p:blipFill>
        <p:spPr>
          <a:xfrm>
            <a:off x="5773964" y="1481174"/>
            <a:ext cx="2685581" cy="2685581"/>
          </a:xfrm>
          <a:prstGeom prst="rect">
            <a:avLst/>
          </a:prstGeom>
          <a:noFill/>
          <a:ln>
            <a:noFill/>
          </a:ln>
        </p:spPr>
      </p:pic>
      <p:sp>
        <p:nvSpPr>
          <p:cNvPr id="288" name="Google Shape;288;p44"/>
          <p:cNvSpPr txBox="1"/>
          <p:nvPr/>
        </p:nvSpPr>
        <p:spPr>
          <a:xfrm>
            <a:off x="6335704" y="4012866"/>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2950012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92"/>
        <p:cNvGrpSpPr/>
        <p:nvPr/>
      </p:nvGrpSpPr>
      <p:grpSpPr>
        <a:xfrm>
          <a:off x="0" y="0"/>
          <a:ext cx="0" cy="0"/>
          <a:chOff x="0" y="0"/>
          <a:chExt cx="0" cy="0"/>
        </a:xfrm>
      </p:grpSpPr>
      <p:grpSp>
        <p:nvGrpSpPr>
          <p:cNvPr id="293" name="Google Shape;293;p45"/>
          <p:cNvGrpSpPr/>
          <p:nvPr/>
        </p:nvGrpSpPr>
        <p:grpSpPr>
          <a:xfrm>
            <a:off x="0" y="749145"/>
            <a:ext cx="9144000" cy="4394356"/>
            <a:chOff x="0" y="-38100"/>
            <a:chExt cx="4816593" cy="2314722"/>
          </a:xfrm>
        </p:grpSpPr>
        <p:sp>
          <p:nvSpPr>
            <p:cNvPr id="294" name="Google Shape;294;p4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5" name="Google Shape;295;p4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96" name="Google Shape;296;p4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7" name="Google Shape;297;p45"/>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02 Identification of the problem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8" name="Google Shape;298;p45"/>
          <p:cNvSpPr txBox="1"/>
          <p:nvPr/>
        </p:nvSpPr>
        <p:spPr>
          <a:xfrm>
            <a:off x="578550" y="1973000"/>
            <a:ext cx="65982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How can I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identify a problem</a:t>
            </a:r>
            <a:endParaRPr kumimoji="0" sz="58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299" name="Google Shape;299;p45"/>
          <p:cNvSpPr txBox="1"/>
          <p:nvPr/>
        </p:nvSpPr>
        <p:spPr>
          <a:xfrm>
            <a:off x="5960426" y="14017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300" name="Google Shape;300;p4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23419848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04"/>
        <p:cNvGrpSpPr/>
        <p:nvPr/>
      </p:nvGrpSpPr>
      <p:grpSpPr>
        <a:xfrm>
          <a:off x="0" y="0"/>
          <a:ext cx="0" cy="0"/>
          <a:chOff x="0" y="0"/>
          <a:chExt cx="0" cy="0"/>
        </a:xfrm>
      </p:grpSpPr>
      <p:grpSp>
        <p:nvGrpSpPr>
          <p:cNvPr id="305" name="Google Shape;305;p46"/>
          <p:cNvGrpSpPr/>
          <p:nvPr/>
        </p:nvGrpSpPr>
        <p:grpSpPr>
          <a:xfrm>
            <a:off x="0" y="749145"/>
            <a:ext cx="9144000" cy="4394356"/>
            <a:chOff x="0" y="-38100"/>
            <a:chExt cx="4816593" cy="2314722"/>
          </a:xfrm>
        </p:grpSpPr>
        <p:sp>
          <p:nvSpPr>
            <p:cNvPr id="306" name="Google Shape;306;p4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4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08" name="Google Shape;308;p4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4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10" name="Google Shape;310;p46"/>
          <p:cNvSpPr txBox="1"/>
          <p:nvPr/>
        </p:nvSpPr>
        <p:spPr>
          <a:xfrm>
            <a:off x="325664" y="1176226"/>
            <a:ext cx="8392308" cy="8309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problems that a device could encounter are different and can vary from those related to the</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hardware</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 those related to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software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grpSp>
        <p:nvGrpSpPr>
          <p:cNvPr id="311" name="Google Shape;311;p46"/>
          <p:cNvGrpSpPr/>
          <p:nvPr/>
        </p:nvGrpSpPr>
        <p:grpSpPr>
          <a:xfrm>
            <a:off x="816257" y="2453473"/>
            <a:ext cx="7411123" cy="2267854"/>
            <a:chOff x="1436208" y="5337255"/>
            <a:chExt cx="14822247" cy="4535707"/>
          </a:xfrm>
        </p:grpSpPr>
        <p:cxnSp>
          <p:nvCxnSpPr>
            <p:cNvPr id="312" name="Google Shape;312;p46"/>
            <p:cNvCxnSpPr/>
            <p:nvPr/>
          </p:nvCxnSpPr>
          <p:spPr>
            <a:xfrm>
              <a:off x="5318940" y="5704418"/>
              <a:ext cx="7056900" cy="3744000"/>
            </a:xfrm>
            <a:prstGeom prst="bentConnector3">
              <a:avLst>
                <a:gd name="adj1" fmla="val 47218"/>
              </a:avLst>
            </a:prstGeom>
            <a:noFill/>
            <a:ln w="38100" cap="flat" cmpd="sng">
              <a:solidFill>
                <a:schemeClr val="dk1"/>
              </a:solidFill>
              <a:prstDash val="solid"/>
              <a:round/>
              <a:headEnd type="triangle" w="med" len="med"/>
              <a:tailEnd type="triangle" w="med" len="med"/>
            </a:ln>
            <a:effectLst>
              <a:outerShdw blurRad="40000" dist="23000" dir="5400000" rotWithShape="0">
                <a:srgbClr val="000000">
                  <a:alpha val="34901"/>
                </a:srgbClr>
              </a:outerShdw>
            </a:effectLst>
          </p:spPr>
        </p:cxnSp>
        <p:sp>
          <p:nvSpPr>
            <p:cNvPr id="313" name="Google Shape;313;p46"/>
            <p:cNvSpPr/>
            <p:nvPr/>
          </p:nvSpPr>
          <p:spPr>
            <a:xfrm>
              <a:off x="6889322" y="6639339"/>
              <a:ext cx="3916017" cy="1874158"/>
            </a:xfrm>
            <a:prstGeom prst="rect">
              <a:avLst/>
            </a:prstGeom>
            <a:solidFill>
              <a:srgbClr val="379C73"/>
            </a:solidFill>
            <a:ln>
              <a:noFill/>
            </a:ln>
            <a:effectLst>
              <a:outerShdw blurRad="190500" dist="228600" dir="2700000" algn="ctr">
                <a:srgbClr val="000000">
                  <a:alpha val="29803"/>
                </a:srgbClr>
              </a:outerShdw>
            </a:effectLst>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de" sz="2700" b="0" i="0" u="none" strike="noStrike" kern="0" cap="none" spc="0" normalizeH="0" baseline="0" noProof="0">
                  <a:ln>
                    <a:noFill/>
                  </a:ln>
                  <a:solidFill>
                    <a:srgbClr val="000000"/>
                  </a:solidFill>
                  <a:effectLst/>
                  <a:uLnTx/>
                  <a:uFillTx/>
                  <a:latin typeface="Arial"/>
                  <a:ea typeface="Arial"/>
                  <a:cs typeface="Arial"/>
                  <a:sym typeface="Arial"/>
                </a:rPr>
                <a:t>PROBLEM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4" name="Google Shape;314;p46"/>
            <p:cNvSpPr/>
            <p:nvPr/>
          </p:nvSpPr>
          <p:spPr>
            <a:xfrm>
              <a:off x="1436208" y="5337255"/>
              <a:ext cx="3657600" cy="3478696"/>
            </a:xfrm>
            <a:prstGeom prst="roundRect">
              <a:avLst>
                <a:gd name="adj" fmla="val 16667"/>
              </a:avLst>
            </a:prstGeom>
            <a:solidFill>
              <a:srgbClr val="379C73"/>
            </a:solidFill>
            <a:ln>
              <a:noFill/>
            </a:ln>
            <a:effectLst>
              <a:outerShdw blurRad="225425" dist="50800" dir="5220000" algn="ctr">
                <a:srgbClr val="000000">
                  <a:alpha val="32941"/>
                </a:srgbClr>
              </a:outerShdw>
            </a:effectLst>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 sz="2000" b="0" i="0" u="none" strike="noStrike" kern="0" cap="none" spc="0" normalizeH="0" baseline="0" noProof="0">
                  <a:ln>
                    <a:noFill/>
                  </a:ln>
                  <a:solidFill>
                    <a:srgbClr val="FFFFFF"/>
                  </a:solidFill>
                  <a:effectLst/>
                  <a:uLnTx/>
                  <a:uFillTx/>
                  <a:latin typeface="Arial"/>
                  <a:ea typeface="Arial"/>
                  <a:cs typeface="Arial"/>
                  <a:sym typeface="Arial"/>
                </a:rPr>
                <a:t>HARDWARE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46"/>
            <p:cNvSpPr/>
            <p:nvPr/>
          </p:nvSpPr>
          <p:spPr>
            <a:xfrm>
              <a:off x="12600855" y="6394266"/>
              <a:ext cx="3657600" cy="3478696"/>
            </a:xfrm>
            <a:prstGeom prst="roundRect">
              <a:avLst>
                <a:gd name="adj" fmla="val 16667"/>
              </a:avLst>
            </a:prstGeom>
            <a:solidFill>
              <a:srgbClr val="379C73"/>
            </a:solidFill>
            <a:ln>
              <a:noFill/>
            </a:ln>
            <a:effectLst>
              <a:outerShdw blurRad="184150" dist="241300" dir="11520000" sx="110000" sy="110000" algn="ctr">
                <a:srgbClr val="000000">
                  <a:alpha val="17647"/>
                </a:srgbClr>
              </a:outerShdw>
            </a:effectLst>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de" sz="2000" b="0" i="0" u="none" strike="noStrike" kern="0" cap="none" spc="0" normalizeH="0" baseline="0" noProof="0">
                  <a:ln>
                    <a:noFill/>
                  </a:ln>
                  <a:solidFill>
                    <a:srgbClr val="FFFFFF"/>
                  </a:solidFill>
                  <a:effectLst/>
                  <a:uLnTx/>
                  <a:uFillTx/>
                  <a:latin typeface="Arial"/>
                  <a:ea typeface="Arial"/>
                  <a:cs typeface="Arial"/>
                  <a:sym typeface="Arial"/>
                </a:rPr>
                <a:t>SOFTWARE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16" name="Google Shape;316;p46"/>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02 Identification of the problem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748904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p:nvPr/>
        </p:nvSpPr>
        <p:spPr>
          <a:xfrm>
            <a:off x="2834640" y="1176226"/>
            <a:ext cx="5944244" cy="373948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Here is a general guide to identifying hardware problems: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Observe Physical Signs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Check for obvious physical signs of malfunction.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Analyze Error Messages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Pay attention to any error messages displayed on the screen or issued by the operating system.</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Test Specific Hardware Components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Perform specific tests for the hardware components involved.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22" name="Google Shape;322;p47"/>
          <p:cNvSpPr txBox="1"/>
          <p:nvPr/>
        </p:nvSpPr>
        <p:spPr>
          <a:xfrm>
            <a:off x="365116"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How to identify a problem in the hardware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3" name="Google Shape;323;p47"/>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24" name="Google Shape;324;p47" descr="Foto mani d'affari che lavorano al computer portatile al tavolo."/>
          <p:cNvPicPr preferRelativeResize="0"/>
          <p:nvPr/>
        </p:nvPicPr>
        <p:blipFill rotWithShape="1">
          <a:blip r:embed="rId4">
            <a:alphaModFix/>
          </a:blip>
          <a:srcRect/>
          <a:stretch/>
        </p:blipFill>
        <p:spPr>
          <a:xfrm>
            <a:off x="365116" y="1414337"/>
            <a:ext cx="2173772" cy="3263263"/>
          </a:xfrm>
          <a:prstGeom prst="rect">
            <a:avLst/>
          </a:prstGeom>
          <a:noFill/>
          <a:ln>
            <a:noFill/>
          </a:ln>
        </p:spPr>
      </p:pic>
      <p:sp>
        <p:nvSpPr>
          <p:cNvPr id="325" name="Google Shape;325;p47"/>
          <p:cNvSpPr txBox="1"/>
          <p:nvPr/>
        </p:nvSpPr>
        <p:spPr>
          <a:xfrm>
            <a:off x="670951" y="4761822"/>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288803717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p:nvPr/>
        </p:nvSpPr>
        <p:spPr>
          <a:xfrm>
            <a:off x="2663190" y="1384155"/>
            <a:ext cx="6158521" cy="249299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Check Physical Connections</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Make sure all cables and connections are securely connected.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Monitor Temperatures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Use temperature monitoring programs to ensure that components, particularly the CPU and graphics card, do not reach excessive heat levels.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48"/>
          <p:cNvSpPr txBox="1"/>
          <p:nvPr/>
        </p:nvSpPr>
        <p:spPr>
          <a:xfrm>
            <a:off x="410456"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How to identify a problem in the hardware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2" name="Google Shape;332;p48"/>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33" name="Google Shape;333;p48" descr="Vettore gratuito illustrazione del concetto di sistema operativo"/>
          <p:cNvPicPr preferRelativeResize="0"/>
          <p:nvPr/>
        </p:nvPicPr>
        <p:blipFill rotWithShape="1">
          <a:blip r:embed="rId4">
            <a:alphaModFix/>
          </a:blip>
          <a:srcRect/>
          <a:stretch/>
        </p:blipFill>
        <p:spPr>
          <a:xfrm>
            <a:off x="410456" y="1384155"/>
            <a:ext cx="2161294" cy="2176945"/>
          </a:xfrm>
          <a:prstGeom prst="rect">
            <a:avLst/>
          </a:prstGeom>
          <a:noFill/>
          <a:ln>
            <a:noFill/>
          </a:ln>
        </p:spPr>
      </p:pic>
      <p:sp>
        <p:nvSpPr>
          <p:cNvPr id="334" name="Google Shape;334;p48"/>
          <p:cNvSpPr txBox="1"/>
          <p:nvPr/>
        </p:nvSpPr>
        <p:spPr>
          <a:xfrm>
            <a:off x="710053" y="3591218"/>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327761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38"/>
        <p:cNvGrpSpPr/>
        <p:nvPr/>
      </p:nvGrpSpPr>
      <p:grpSpPr>
        <a:xfrm>
          <a:off x="0" y="0"/>
          <a:ext cx="0" cy="0"/>
          <a:chOff x="0" y="0"/>
          <a:chExt cx="0" cy="0"/>
        </a:xfrm>
      </p:grpSpPr>
      <p:grpSp>
        <p:nvGrpSpPr>
          <p:cNvPr id="339" name="Google Shape;339;p49"/>
          <p:cNvGrpSpPr/>
          <p:nvPr/>
        </p:nvGrpSpPr>
        <p:grpSpPr>
          <a:xfrm>
            <a:off x="0" y="810708"/>
            <a:ext cx="9144000" cy="4394356"/>
            <a:chOff x="0" y="-19050"/>
            <a:chExt cx="4816593" cy="2314722"/>
          </a:xfrm>
        </p:grpSpPr>
        <p:sp>
          <p:nvSpPr>
            <p:cNvPr id="340" name="Google Shape;340;p4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41" name="Google Shape;341;p49"/>
            <p:cNvSpPr txBox="1"/>
            <p:nvPr/>
          </p:nvSpPr>
          <p:spPr>
            <a:xfrm>
              <a:off x="0" y="-1905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42" name="Google Shape;342;p4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43" name="Google Shape;343;p49"/>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4" name="Google Shape;344;p49"/>
          <p:cNvSpPr/>
          <p:nvPr/>
        </p:nvSpPr>
        <p:spPr>
          <a:xfrm>
            <a:off x="1084650" y="4111860"/>
            <a:ext cx="6693499" cy="353943"/>
          </a:xfrm>
          <a:prstGeom prst="rect">
            <a:avLst/>
          </a:prstGeom>
          <a:noFill/>
          <a:ln>
            <a:noFill/>
          </a:ln>
        </p:spPr>
        <p:txBody>
          <a:bodyPr spcFirstLastPara="1" wrap="square" lIns="45725" tIns="22850" rIns="45725" bIns="228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 to Check Processor CPU &amp; Hard Drive Health (2022)</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45" name="Google Shape;345;p49"/>
          <p:cNvSpPr txBox="1"/>
          <p:nvPr/>
        </p:nvSpPr>
        <p:spPr>
          <a:xfrm>
            <a:off x="1528890" y="1381940"/>
            <a:ext cx="5805019" cy="53860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more about how to check processor CPU &amp; Hard Drive health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346" name="Google Shape;346;p49"/>
          <p:cNvCxnSpPr/>
          <p:nvPr/>
        </p:nvCxnSpPr>
        <p:spPr>
          <a:xfrm>
            <a:off x="295275" y="4636294"/>
            <a:ext cx="5086350" cy="0"/>
          </a:xfrm>
          <a:prstGeom prst="straightConnector1">
            <a:avLst/>
          </a:prstGeom>
          <a:noFill/>
          <a:ln w="9525" cap="flat" cmpd="sng">
            <a:solidFill>
              <a:srgbClr val="339966"/>
            </a:solidFill>
            <a:prstDash val="solid"/>
            <a:round/>
            <a:headEnd type="none" w="sm" len="sm"/>
            <a:tailEnd type="none" w="sm" len="sm"/>
          </a:ln>
        </p:spPr>
      </p:cxnSp>
      <p:sp>
        <p:nvSpPr>
          <p:cNvPr id="347" name="Google Shape;347;p49"/>
          <p:cNvSpPr/>
          <p:nvPr/>
        </p:nvSpPr>
        <p:spPr>
          <a:xfrm>
            <a:off x="295275" y="4671815"/>
            <a:ext cx="8196653"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Check Processor CPU &amp; Hard Drive Health (2022) [online video], EasyTechGeek, Mar 29, 2022,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4"/>
              </a:rPr>
              <a:t>https://www.youtube.com/watch?v=U_GNkhEUJAA</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48" name="Google Shape;348;p49" descr="For Better Performance of PC Laptop Always Check Processor CPU &amp; Hard Drive Health. Learn how to check what processor you have and processor generation check. Tips on how to check processor name in windows 10 and health. Switch to SSD from HDD also disable unwanted applications from the startup for faster pc. Uninstall all unnecessary applications also run SFC Scan shown in the tutorial. &#10;&#10;&#10;This Tutorial works on Microsoft Windows OS and Laptop Desktop Manufactures HP Dell Lenovo Acer MSI ASUS&#10;Windows 11 Home.&#10;Windows 11 Pro.&#10;Windows 11 Pro Education.&#10;Windows 11 Pro for Workstations.&#10;Windows 11 Enterprise.&#10;Windows 11 Education.&#10;Windows 11 Mixed Reality.&#10;&#10;Subscribe To EasyTechGeek: https://www.youtube.com/c/easytechgeek&#10;&#10;Donate Me Through Paypal : https://paypal.me/premiumsolutions?country.x=IN&amp;locale.x=en_GB&#10;&#10;Support me by buying a coffee for me : https://www.buymeacoffee.com/EasyTechGeek&#10;&#10;Faster PC &amp; Startup | How to Fix Slow Boot/Startup on Windows 10/11 : https://youtu.be/KJVLrrAv3aI&#10;&#10;Repair Windows 10 using Automatic Repair : https://youtu.be/M0AcfzwVzF8&#10;&#10;Increase PC SPEED on Windows 11 | How to SPEED UP Laptop | Speeding UP Windows 11: https://youtu.be/K37QshbMm1g&#10;&#10;How to Fix 100% CPU Usage &amp; Boost FPPS Windows 10 : https://youtu.be/TL2PRJMt_Sk&#10;&#10;Delete All Virus from Windows 10 &amp; 11 : https://youtu.be/jpEWd4Zw1ng&#10;&#10;Make Computer 200% Faster Windows 10 &amp; 11 : https://youtu.be/nNwoxalvHAY&#10;&#10;Fix 100% Disk Usage: https://youtu.be/UoeG8uxPxZY&#10;&#10;How to Fix No Sound in Chrome (Easy Way) : https://youtu.be/jEe0hB2MSKM&#10;&#10;Fix FPS Drops in Windows 10 &amp; 11 : https://youtu.be/eMaPx-Fzz8A&#10;&#10;Increase VRAM BOOST FPS: https://youtu.be/e_XcyANK5zk&#10;&#10;Fix Computer Freezing : https://youtu.be/F_8hhqwPrjo&#10;&#10;Boost FPS Increase PC Performance: https://youtu.be/kPnk9V3PGY8&#10;&#10;&#10;&#10;Amazon Recommendations &#10;Microsoft 365 Personal:    https://amzn.to/3y9hKia&#10;McAfee Total Protection 2022:  https://amzn.to/3pIJFBx&#10;Norton 360 Platinum (2022 Ready):  https://amzn.to/307gKym&#10;Webroot Antivirus Software 2022 : https://amzn.to/3EHv2ot&#10;iolo - System Mechanic Pro : https://amzn.to/3oA2Gac&#10;Crucial SSD MX500 1TB 3D NAND SATA 2.5 Inch Internal SSD :  https://amzn.to/3oB5JyH&#10;Kingston SSD 240GB A400 SATA 3 2.5&quot; Internal SSD: https://amzn.to/30cr5t4&#10;Sceptre 24&quot; Professional Thin 75Hz 1080p LED Monitor 2x HDMI VGA Build-in Speakers: https://amzn.to/3oEyNWm&#10;BenQ GW2283 Eye Care 22 inch IPS 1080p Monitor | Optimized for Home &amp; Office with Adaptive Brightness Technology : https://amzn.to/3lQZB3P&#10;Acer Aspire 5 Slim Laptop, 15.6 inches Full HD IPS Display, AMD Ryzen 3 3200U, Vega 3 Graphics, 4GB DDR4, 128GB SSD, Backlit Keyboard, Windows 10 in S Mode, A515-43-R19L, Silver : https://amzn.to/3Gs58pd&#10;Laplink PCmover Ultimate 11 | Moves your Applications, Files and Settings from an Old PC to a New PC : https://amzn.to/30bZKHq&#10;Plugable USB 2.0 Transfer Cable : https://amzn.to/3GvLt86&#10;Plugable USB 3.0 Universal Laptop Docking Station Dual Monitor for Windows and Mac : https://amzn.to/3GnnmYQ" title="How to Check Processor CPU &amp; Hard Drive Health (2022)">
            <a:hlinkClick r:id="rId5"/>
          </p:cNvPr>
          <p:cNvPicPr preferRelativeResize="0"/>
          <p:nvPr/>
        </p:nvPicPr>
        <p:blipFill>
          <a:blip r:embed="rId6">
            <a:alphaModFix/>
          </a:blip>
          <a:stretch>
            <a:fillRect/>
          </a:stretch>
        </p:blipFill>
        <p:spPr>
          <a:xfrm>
            <a:off x="2907400" y="2091900"/>
            <a:ext cx="3048000" cy="1714500"/>
          </a:xfrm>
          <a:prstGeom prst="rect">
            <a:avLst/>
          </a:prstGeom>
          <a:noFill/>
          <a:ln>
            <a:noFill/>
          </a:ln>
        </p:spPr>
      </p:pic>
    </p:spTree>
    <p:extLst>
      <p:ext uri="{BB962C8B-B14F-4D97-AF65-F5344CB8AC3E}">
        <p14:creationId xmlns:p14="http://schemas.microsoft.com/office/powerpoint/2010/main" val="20279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284" name="Google Shape;284;p39"/>
          <p:cNvGrpSpPr/>
          <p:nvPr/>
        </p:nvGrpSpPr>
        <p:grpSpPr>
          <a:xfrm>
            <a:off x="0" y="830260"/>
            <a:ext cx="9144000" cy="4394356"/>
            <a:chOff x="0" y="-38100"/>
            <a:chExt cx="4816593" cy="2314722"/>
          </a:xfrm>
        </p:grpSpPr>
        <p:sp>
          <p:nvSpPr>
            <p:cNvPr id="285" name="Google Shape;285;p3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86" name="Google Shape;286;p3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87" name="Google Shape;287;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88" name="Google Shape;288;p39"/>
          <p:cNvSpPr/>
          <p:nvPr/>
        </p:nvSpPr>
        <p:spPr>
          <a:xfrm>
            <a:off x="437472" y="1140552"/>
            <a:ext cx="5220000" cy="2816135"/>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de" sz="1800" b="1" i="0" u="none" strike="noStrike" cap="none">
                <a:solidFill>
                  <a:srgbClr val="339966"/>
                </a:solidFill>
                <a:latin typeface="Arial"/>
                <a:ea typeface="Arial"/>
                <a:cs typeface="Arial"/>
                <a:sym typeface="Arial"/>
              </a:rPr>
              <a:t>DESKTOP COMPUTERS</a:t>
            </a:r>
            <a:endParaRPr sz="700"/>
          </a:p>
          <a:p>
            <a:pPr marL="0" marR="0" lvl="0"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Desktop computers are designed to be placed on a desk, and they're typically made up of a few different parts, including the computer case, monitor, keyboard, and mouse.</a:t>
            </a:r>
            <a:endParaRPr sz="700"/>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None/>
            </a:pPr>
            <a:r>
              <a:rPr lang="de" sz="1800" b="1" i="0" u="none" strike="noStrike" cap="none">
                <a:solidFill>
                  <a:srgbClr val="339966"/>
                </a:solidFill>
                <a:latin typeface="Arial"/>
                <a:ea typeface="Arial"/>
                <a:cs typeface="Arial"/>
                <a:sym typeface="Arial"/>
              </a:rPr>
              <a:t>LAPTOP COMPUTERS</a:t>
            </a:r>
            <a:endParaRPr sz="700"/>
          </a:p>
          <a:p>
            <a:pPr marL="0" marR="0" lvl="0" indent="0" algn="just"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Laptops are battery-powered computers that are more portable than desktops, allowing you to use them almost anywhere.</a:t>
            </a:r>
            <a:endParaRPr sz="700"/>
          </a:p>
        </p:txBody>
      </p:sp>
      <p:pic>
        <p:nvPicPr>
          <p:cNvPr id="289" name="Google Shape;289;p39"/>
          <p:cNvPicPr preferRelativeResize="0"/>
          <p:nvPr/>
        </p:nvPicPr>
        <p:blipFill rotWithShape="1">
          <a:blip r:embed="rId4">
            <a:alphaModFix/>
          </a:blip>
          <a:srcRect/>
          <a:stretch/>
        </p:blipFill>
        <p:spPr>
          <a:xfrm>
            <a:off x="5840647" y="1678273"/>
            <a:ext cx="2789003" cy="1801157"/>
          </a:xfrm>
          <a:prstGeom prst="rect">
            <a:avLst/>
          </a:prstGeom>
          <a:noFill/>
          <a:ln>
            <a:noFill/>
          </a:ln>
        </p:spPr>
      </p:pic>
      <p:sp>
        <p:nvSpPr>
          <p:cNvPr id="290" name="Google Shape;290;p39"/>
          <p:cNvSpPr/>
          <p:nvPr/>
        </p:nvSpPr>
        <p:spPr>
          <a:xfrm>
            <a:off x="437472" y="4194648"/>
            <a:ext cx="8192178" cy="600164"/>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Personal computers come in two main styles: PC and Mac. Both are fully functional, but they have a different look and feel, and many people prefer one or the other</a:t>
            </a:r>
            <a:r>
              <a:rPr lang="de" sz="1500" b="0" i="0" u="none" strike="noStrike" cap="none">
                <a:solidFill>
                  <a:srgbClr val="000000"/>
                </a:solidFill>
                <a:latin typeface="Arial"/>
                <a:ea typeface="Arial"/>
                <a:cs typeface="Arial"/>
                <a:sym typeface="Arial"/>
              </a:rPr>
              <a:t>.</a:t>
            </a:r>
            <a:endParaRPr sz="700"/>
          </a:p>
        </p:txBody>
      </p:sp>
      <p:sp>
        <p:nvSpPr>
          <p:cNvPr id="291" name="Google Shape;291;p39"/>
          <p:cNvSpPr txBox="1"/>
          <p:nvPr/>
        </p:nvSpPr>
        <p:spPr>
          <a:xfrm>
            <a:off x="6454099" y="3487733"/>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
        <p:nvSpPr>
          <p:cNvPr id="292" name="Google Shape;292;p39"/>
          <p:cNvSpPr txBox="1"/>
          <p:nvPr/>
        </p:nvSpPr>
        <p:spPr>
          <a:xfrm>
            <a:off x="331489" y="258909"/>
            <a:ext cx="7260855" cy="4154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What is a computer</a:t>
            </a:r>
            <a:endParaRPr sz="70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p:nvPr/>
        </p:nvSpPr>
        <p:spPr>
          <a:xfrm>
            <a:off x="307705" y="1059630"/>
            <a:ext cx="3612490" cy="3739485"/>
          </a:xfrm>
          <a:prstGeom prst="rect">
            <a:avLst/>
          </a:prstGeom>
          <a:noFill/>
          <a:ln>
            <a:noFill/>
          </a:ln>
        </p:spPr>
        <p:txBody>
          <a:bodyPr spcFirstLastPara="1" wrap="square" lIns="0" tIns="0" rIns="0" bIns="0" anchor="t" anchorCtr="0">
            <a:spAutoFit/>
          </a:bodyPr>
          <a:lstStyle/>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Computer Not Turning 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Slow Performance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Noisy Hard Drive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Blue Screen of Death (BSOD)</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No Display on Monitor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Unresponsive Peripherals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Internet Connectivity Issues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Distorted Graphics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Random Shutdowns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50"/>
          <p:cNvSpPr txBox="1"/>
          <p:nvPr/>
        </p:nvSpPr>
        <p:spPr>
          <a:xfrm>
            <a:off x="307704" y="214811"/>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problems that can affect the hardware </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5" name="Google Shape;355;p5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6" name="Google Shape;356;p5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57" name="Google Shape;357;p50"/>
          <p:cNvSpPr txBox="1"/>
          <p:nvPr/>
        </p:nvSpPr>
        <p:spPr>
          <a:xfrm>
            <a:off x="3897352" y="1059630"/>
            <a:ext cx="3612489" cy="3739485"/>
          </a:xfrm>
          <a:prstGeom prst="rect">
            <a:avLst/>
          </a:prstGeom>
          <a:noFill/>
          <a:ln>
            <a:noFill/>
          </a:ln>
        </p:spPr>
        <p:txBody>
          <a:bodyPr spcFirstLastPara="1" wrap="square" lIns="0" tIns="0" rIns="0" bIns="0" anchor="t" anchorCtr="0">
            <a:spAutoFit/>
          </a:bodyPr>
          <a:lstStyle/>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System Freezing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Laptop Battery Not Charging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Noisy Fans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Printer Connection Issues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External Drive Not Detected</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Incorrect Date and Time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CD/DVD Drive Not Working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USB Device Not Recognized</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114300" algn="l" defTabSz="914400" rtl="0" eaLnBrk="1" fontAlgn="auto" latinLnBrk="0" hangingPunct="1">
              <a:lnSpc>
                <a:spcPct val="15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58" name="Google Shape;358;p50"/>
          <p:cNvPicPr preferRelativeResize="0"/>
          <p:nvPr/>
        </p:nvPicPr>
        <p:blipFill rotWithShape="1">
          <a:blip r:embed="rId4">
            <a:alphaModFix/>
          </a:blip>
          <a:srcRect/>
          <a:stretch/>
        </p:blipFill>
        <p:spPr>
          <a:xfrm>
            <a:off x="7361382" y="3462482"/>
            <a:ext cx="1687717" cy="1569825"/>
          </a:xfrm>
          <a:prstGeom prst="rect">
            <a:avLst/>
          </a:prstGeom>
          <a:noFill/>
          <a:ln>
            <a:noFill/>
          </a:ln>
        </p:spPr>
      </p:pic>
      <p:sp>
        <p:nvSpPr>
          <p:cNvPr id="359" name="Google Shape;359;p50"/>
          <p:cNvSpPr txBox="1"/>
          <p:nvPr/>
        </p:nvSpPr>
        <p:spPr>
          <a:xfrm>
            <a:off x="7424191" y="3101231"/>
            <a:ext cx="1562100" cy="153888"/>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8119931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1" descr="Free vector computer troubleshooting concept illustration"/>
          <p:cNvPicPr preferRelativeResize="0"/>
          <p:nvPr/>
        </p:nvPicPr>
        <p:blipFill rotWithShape="1">
          <a:blip r:embed="rId3">
            <a:alphaModFix/>
          </a:blip>
          <a:srcRect/>
          <a:stretch/>
        </p:blipFill>
        <p:spPr>
          <a:xfrm>
            <a:off x="1899100" y="682053"/>
            <a:ext cx="4681582" cy="4461447"/>
          </a:xfrm>
          <a:prstGeom prst="rect">
            <a:avLst/>
          </a:prstGeom>
          <a:solidFill>
            <a:schemeClr val="lt1">
              <a:alpha val="84705"/>
            </a:schemeClr>
          </a:solidFill>
          <a:ln>
            <a:noFill/>
          </a:ln>
        </p:spPr>
      </p:pic>
      <p:sp>
        <p:nvSpPr>
          <p:cNvPr id="365" name="Google Shape;365;p51"/>
          <p:cNvSpPr txBox="1"/>
          <p:nvPr/>
        </p:nvSpPr>
        <p:spPr>
          <a:xfrm>
            <a:off x="368875" y="2779039"/>
            <a:ext cx="8406246" cy="1163395"/>
          </a:xfrm>
          <a:prstGeom prst="rect">
            <a:avLst/>
          </a:prstGeom>
          <a:solidFill>
            <a:schemeClr val="lt1"/>
          </a:solidFill>
          <a:ln>
            <a:noFill/>
          </a:ln>
        </p:spPr>
        <p:txBody>
          <a:bodyPr spcFirstLastPara="1" wrap="square" lIns="0" tIns="0" rIns="0" bIns="0" anchor="t" anchorCtr="0">
            <a:spAutoFit/>
          </a:bodyPr>
          <a:lstStyle/>
          <a:p>
            <a:pPr marL="190500" marR="0" lvl="1" indent="0" algn="ctr"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Software problems usually appear after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boot process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(the process of starting a device) is complete. If you find that some programs are not working as efficiently or quickly as they used to, this is probably due to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software problems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66" name="Google Shape;366;p51"/>
          <p:cNvSpPr txBox="1"/>
          <p:nvPr/>
        </p:nvSpPr>
        <p:spPr>
          <a:xfrm>
            <a:off x="305095"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How to identify a problem in the software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7" name="Google Shape;367;p5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8" name="Google Shape;368;p5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69" name="Google Shape;369;p51"/>
          <p:cNvSpPr txBox="1"/>
          <p:nvPr/>
        </p:nvSpPr>
        <p:spPr>
          <a:xfrm>
            <a:off x="6897444" y="4730991"/>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6457897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p:nvPr/>
        </p:nvSpPr>
        <p:spPr>
          <a:xfrm>
            <a:off x="325664" y="1176226"/>
            <a:ext cx="8392308" cy="290848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Here is a general guide to identifying software problems: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Rule out software problems</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Verify that the problem is not caused by software. Reboot the system and, if necessary, perform a clean reinstallation of the operating system.</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Consult Online Resources</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Consult online forums or the manufacturer's support resources.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52"/>
          <p:cNvSpPr txBox="1"/>
          <p:nvPr/>
        </p:nvSpPr>
        <p:spPr>
          <a:xfrm>
            <a:off x="325664"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How to identify a problem in the software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6" name="Google Shape;376;p5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528589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3"/>
          <p:cNvSpPr txBox="1"/>
          <p:nvPr/>
        </p:nvSpPr>
        <p:spPr>
          <a:xfrm>
            <a:off x="375846" y="1549740"/>
            <a:ext cx="8392308" cy="249299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Test Replacement Components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If possible, replace components with replacement parts known to be in good working order.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Update Drivers and Firmware</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Make sure you have the latest drivers for all hardware components.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Use Manufacturer Diagnostic Tools</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Many companies provide specific tools for hardware diagnostics.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53"/>
          <p:cNvSpPr txBox="1"/>
          <p:nvPr/>
        </p:nvSpPr>
        <p:spPr>
          <a:xfrm>
            <a:off x="375846"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How to identify a problem in the software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3" name="Google Shape;383;p53"/>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18018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4"/>
          <p:cNvSpPr txBox="1"/>
          <p:nvPr/>
        </p:nvSpPr>
        <p:spPr>
          <a:xfrm>
            <a:off x="325665" y="1176226"/>
            <a:ext cx="6113236" cy="3434787"/>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To identify software problems, check also that your </a:t>
            </a:r>
            <a:r>
              <a:rPr kumimoji="0" lang="de" sz="1800" b="1" i="1" u="none" strike="noStrike" kern="0" cap="none" spc="0" normalizeH="0" baseline="0" noProof="0">
                <a:ln>
                  <a:noFill/>
                </a:ln>
                <a:solidFill>
                  <a:srgbClr val="339966"/>
                </a:solidFill>
                <a:effectLst/>
                <a:uLnTx/>
                <a:uFillTx/>
                <a:latin typeface="Arial"/>
                <a:ea typeface="Arial"/>
                <a:cs typeface="Arial"/>
                <a:sym typeface="Arial"/>
              </a:rPr>
              <a:t>anti-virus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or </a:t>
            </a:r>
            <a:r>
              <a:rPr kumimoji="0" lang="de" sz="1800" b="1" i="1" u="none" strike="noStrike" kern="0" cap="none" spc="0" normalizeH="0" baseline="0" noProof="0">
                <a:ln>
                  <a:noFill/>
                </a:ln>
                <a:solidFill>
                  <a:srgbClr val="339966"/>
                </a:solidFill>
                <a:effectLst/>
                <a:uLnTx/>
                <a:uFillTx/>
                <a:latin typeface="Arial"/>
                <a:ea typeface="Arial"/>
                <a:cs typeface="Arial"/>
                <a:sym typeface="Arial"/>
              </a:rPr>
              <a:t>anti-malware software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running, and that it is running correctly, and that all programs are up to date and have the latest version.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a:p>
            <a:pPr marL="482600" marR="0" lvl="1" indent="-292100" algn="just"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Antivirus software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can identify and block many viruses before they can infect your computer.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82600" marR="0" lvl="1" indent="-292100" algn="just"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Antimalware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can scan a computer system to prevent, detect and remove malware.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89" name="Google Shape;389;p54"/>
          <p:cNvSpPr txBox="1"/>
          <p:nvPr/>
        </p:nvSpPr>
        <p:spPr>
          <a:xfrm>
            <a:off x="325664"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Anti-virus / Anti-malware software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0" name="Google Shape;390;p54"/>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91" name="Google Shape;391;p54"/>
          <p:cNvPicPr preferRelativeResize="0"/>
          <p:nvPr/>
        </p:nvPicPr>
        <p:blipFill rotWithShape="1">
          <a:blip r:embed="rId4">
            <a:alphaModFix/>
          </a:blip>
          <a:srcRect/>
          <a:stretch/>
        </p:blipFill>
        <p:spPr>
          <a:xfrm>
            <a:off x="6681665" y="2529191"/>
            <a:ext cx="2192135" cy="2192136"/>
          </a:xfrm>
          <a:prstGeom prst="rect">
            <a:avLst/>
          </a:prstGeom>
          <a:noFill/>
          <a:ln>
            <a:noFill/>
          </a:ln>
        </p:spPr>
      </p:pic>
      <p:sp>
        <p:nvSpPr>
          <p:cNvPr id="392" name="Google Shape;392;p54"/>
          <p:cNvSpPr txBox="1"/>
          <p:nvPr/>
        </p:nvSpPr>
        <p:spPr>
          <a:xfrm>
            <a:off x="7195635" y="4611013"/>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6556033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5"/>
          <p:cNvSpPr txBox="1"/>
          <p:nvPr/>
        </p:nvSpPr>
        <p:spPr>
          <a:xfrm>
            <a:off x="145472" y="863314"/>
            <a:ext cx="8796900" cy="4433100"/>
          </a:xfrm>
          <a:prstGeom prst="rect">
            <a:avLst/>
          </a:prstGeom>
          <a:noFill/>
          <a:ln>
            <a:noFill/>
          </a:ln>
        </p:spPr>
        <p:txBody>
          <a:bodyPr spcFirstLastPara="1" wrap="square" lIns="0" tIns="0" rIns="0" bIns="0" anchor="t" anchorCtr="0">
            <a:spAutoFit/>
          </a:bodyPr>
          <a:lstStyle/>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Computer Keeps Restarting: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could be your graphics card, motherboard, or network drivers, it could also be down to your problems when updating.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Slow Internet</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this could be one of several things, it could be an issue with your supplier and the speed they are providing you with, it could potentially be the hard disk on its way out.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Computer Is Running At A Snail's Pace</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could be either software or hardware related. If it is the software it could be as a result of malware or a build-up of temporary files.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2921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Frozen Computer</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this will be a software problem. Try and establish what software you are using just prior to your computer freezing.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92100" marR="0" lvl="0" indent="-177800" algn="l" defTabSz="914400" rtl="0" eaLnBrk="1" fontAlgn="auto" latinLnBrk="0" hangingPunct="1">
              <a:lnSpc>
                <a:spcPct val="15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98" name="Google Shape;398;p55"/>
          <p:cNvSpPr txBox="1"/>
          <p:nvPr/>
        </p:nvSpPr>
        <p:spPr>
          <a:xfrm>
            <a:off x="302804" y="138882"/>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problems that can affect the software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9" name="Google Shape;399;p55"/>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 name="Google Shape;400;p5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378773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04"/>
        <p:cNvGrpSpPr/>
        <p:nvPr/>
      </p:nvGrpSpPr>
      <p:grpSpPr>
        <a:xfrm>
          <a:off x="0" y="0"/>
          <a:ext cx="0" cy="0"/>
          <a:chOff x="0" y="0"/>
          <a:chExt cx="0" cy="0"/>
        </a:xfrm>
      </p:grpSpPr>
      <p:sp>
        <p:nvSpPr>
          <p:cNvPr id="405" name="Google Shape;405;p56"/>
          <p:cNvSpPr/>
          <p:nvPr/>
        </p:nvSpPr>
        <p:spPr>
          <a:xfrm>
            <a:off x="8372467" y="24182"/>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6" name="Google Shape;406;p56"/>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7" name="Google Shape;407;p5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408" name="Google Shape;408;p56"/>
          <p:cNvSpPr txBox="1"/>
          <p:nvPr/>
        </p:nvSpPr>
        <p:spPr>
          <a:xfrm>
            <a:off x="-2" y="749145"/>
            <a:ext cx="9144000" cy="4394356"/>
          </a:xfrm>
          <a:prstGeom prst="rect">
            <a:avLst/>
          </a:prstGeom>
          <a:solidFill>
            <a:schemeClr val="lt1"/>
          </a:solid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09" name="Google Shape;409;p56"/>
          <p:cNvGrpSpPr/>
          <p:nvPr/>
        </p:nvGrpSpPr>
        <p:grpSpPr>
          <a:xfrm>
            <a:off x="0" y="767920"/>
            <a:ext cx="9144000" cy="4375581"/>
            <a:chOff x="0" y="-38100"/>
            <a:chExt cx="4816593" cy="2314722"/>
          </a:xfrm>
        </p:grpSpPr>
        <p:sp>
          <p:nvSpPr>
            <p:cNvPr id="410" name="Google Shape;410;p5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1" name="Google Shape;411;p5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12" name="Google Shape;412;p56"/>
          <p:cNvSpPr txBox="1"/>
          <p:nvPr/>
        </p:nvSpPr>
        <p:spPr>
          <a:xfrm>
            <a:off x="-97156" y="4095916"/>
            <a:ext cx="9338308" cy="353943"/>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 to check hardware &amp; software problems in Windows PC without software</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13" name="Google Shape;413;p56"/>
          <p:cNvSpPr txBox="1"/>
          <p:nvPr/>
        </p:nvSpPr>
        <p:spPr>
          <a:xfrm>
            <a:off x="1366404" y="1426716"/>
            <a:ext cx="6411191" cy="53860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how to check Hardware &amp; Software Problems In Windows PC watching the video below</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414" name="Google Shape;414;p56"/>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sp>
        <p:nvSpPr>
          <p:cNvPr id="415" name="Google Shape;415;p56"/>
          <p:cNvSpPr/>
          <p:nvPr/>
        </p:nvSpPr>
        <p:spPr>
          <a:xfrm>
            <a:off x="186675" y="4690793"/>
            <a:ext cx="9163519"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Check Hardware &amp; Software Problems In Windows PC without Software [online video], MJ Tube, Jan 20, 2016, </a:t>
            </a:r>
            <a:r>
              <a:rPr kumimoji="0" lang="de" sz="900" b="0" i="1" u="sng" strike="noStrike" kern="0" cap="none" spc="0" normalizeH="0" baseline="0" noProof="0">
                <a:ln>
                  <a:noFill/>
                </a:ln>
                <a:solidFill>
                  <a:srgbClr val="0000FF"/>
                </a:solidFill>
                <a:effectLst/>
                <a:uLnTx/>
                <a:uFillTx/>
                <a:latin typeface="Arial"/>
                <a:ea typeface="Arial"/>
                <a:cs typeface="Arial"/>
                <a:sym typeface="Arial"/>
                <a:hlinkClick r:id="rId4"/>
              </a:rPr>
              <a:t>https://youtu.be/O0IDxfQviys?si=Hbvgp2v3pDqW58zS</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16" name="Google Shape;416;p56" descr="Find out Hardware &amp; Software Problems In Windows PC, windows 7, windows 8.1 and windows 10&#10;&#10;Click here for more detail...http://www.bsocialshine.com/2016/01/how-to-check-hardware-software-problems.html" title="How to Check Hardware &amp; Software Problems In Windows PC without Software">
            <a:hlinkClick r:id="rId5"/>
          </p:cNvPr>
          <p:cNvPicPr preferRelativeResize="0"/>
          <p:nvPr/>
        </p:nvPicPr>
        <p:blipFill>
          <a:blip r:embed="rId6">
            <a:alphaModFix/>
          </a:blip>
          <a:stretch>
            <a:fillRect/>
          </a:stretch>
        </p:blipFill>
        <p:spPr>
          <a:xfrm>
            <a:off x="3009900" y="2098438"/>
            <a:ext cx="3048000" cy="1714500"/>
          </a:xfrm>
          <a:prstGeom prst="rect">
            <a:avLst/>
          </a:prstGeom>
          <a:noFill/>
          <a:ln>
            <a:noFill/>
          </a:ln>
        </p:spPr>
      </p:pic>
    </p:spTree>
    <p:extLst>
      <p:ext uri="{BB962C8B-B14F-4D97-AF65-F5344CB8AC3E}">
        <p14:creationId xmlns:p14="http://schemas.microsoft.com/office/powerpoint/2010/main" val="83260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1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20"/>
        <p:cNvGrpSpPr/>
        <p:nvPr/>
      </p:nvGrpSpPr>
      <p:grpSpPr>
        <a:xfrm>
          <a:off x="0" y="0"/>
          <a:ext cx="0" cy="0"/>
          <a:chOff x="0" y="0"/>
          <a:chExt cx="0" cy="0"/>
        </a:xfrm>
      </p:grpSpPr>
      <p:sp>
        <p:nvSpPr>
          <p:cNvPr id="421" name="Google Shape;421;p57"/>
          <p:cNvSpPr/>
          <p:nvPr/>
        </p:nvSpPr>
        <p:spPr>
          <a:xfrm>
            <a:off x="8372467" y="24182"/>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2" name="Google Shape;422;p57"/>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3" name="Google Shape;423;p5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424" name="Google Shape;424;p57"/>
          <p:cNvSpPr txBox="1"/>
          <p:nvPr/>
        </p:nvSpPr>
        <p:spPr>
          <a:xfrm>
            <a:off x="-2" y="749145"/>
            <a:ext cx="9144000" cy="4394356"/>
          </a:xfrm>
          <a:prstGeom prst="rect">
            <a:avLst/>
          </a:prstGeom>
          <a:solidFill>
            <a:schemeClr val="lt1"/>
          </a:solid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5" name="Google Shape;425;p57"/>
          <p:cNvGrpSpPr/>
          <p:nvPr/>
        </p:nvGrpSpPr>
        <p:grpSpPr>
          <a:xfrm>
            <a:off x="0" y="767920"/>
            <a:ext cx="9144000" cy="4375581"/>
            <a:chOff x="0" y="-38100"/>
            <a:chExt cx="4816593" cy="2314722"/>
          </a:xfrm>
        </p:grpSpPr>
        <p:sp>
          <p:nvSpPr>
            <p:cNvPr id="426" name="Google Shape;426;p5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7" name="Google Shape;427;p5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8" name="Google Shape;428;p57"/>
          <p:cNvSpPr txBox="1"/>
          <p:nvPr/>
        </p:nvSpPr>
        <p:spPr>
          <a:xfrm>
            <a:off x="-97156" y="4095916"/>
            <a:ext cx="9338308" cy="353943"/>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 to run a diagnostic test on an Apple Macintosh computer</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29" name="Google Shape;429;p57"/>
          <p:cNvSpPr txBox="1"/>
          <p:nvPr/>
        </p:nvSpPr>
        <p:spPr>
          <a:xfrm>
            <a:off x="1366404" y="1426716"/>
            <a:ext cx="6411191" cy="53860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how to run a diagnostic test on an Apple Macintosh computer watching the video below</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2</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430" name="Google Shape;430;p57"/>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sp>
        <p:nvSpPr>
          <p:cNvPr id="431" name="Google Shape;431;p57"/>
          <p:cNvSpPr/>
          <p:nvPr/>
        </p:nvSpPr>
        <p:spPr>
          <a:xfrm>
            <a:off x="186676" y="4690792"/>
            <a:ext cx="8185791"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run a diagnostic test on an Apple Macintosh computer [online video], mydoodads, Aug 20, 2021, </a:t>
            </a:r>
            <a:r>
              <a:rPr kumimoji="0" lang="de" sz="900" b="0" i="1" u="sng" strike="noStrike" kern="0" cap="none" spc="0" normalizeH="0" baseline="0" noProof="0">
                <a:ln>
                  <a:noFill/>
                </a:ln>
                <a:solidFill>
                  <a:srgbClr val="0000FF"/>
                </a:solidFill>
                <a:effectLst/>
                <a:uLnTx/>
                <a:uFillTx/>
                <a:latin typeface="Arial"/>
                <a:ea typeface="Arial"/>
                <a:cs typeface="Arial"/>
                <a:sym typeface="Arial"/>
                <a:hlinkClick r:id="rId4"/>
              </a:rPr>
              <a:t>https://www.youtube.com/watch?v=Cm4TJvdmoS4</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32" name="Google Shape;432;p57" descr="If you found this video useful please like and subscribe to our channel. &#10;&#10;If you suspect that the hardware in your Apple Macintosh computer has become faulty. By using a tool built into macOS called Apple Diagnostics, you can check the internal components in your computer. &#10;&#10;-- Content of the video ----------------------------&#10;00:00 - Intro&#10;00:26 - Placing your computer into Diagnostic mode&#10;01:19 - Running a Diagnostic test&#10;02:23 - The results from the Diagnostic test&#10;&#10;&#10;---------------------------------------------------------------&#10;◽Blog Site: http://mydoodads.com​  &#10;◽Ko-fi page: ko-fi.com/mydoodads&#10;◽Amazon Page: https://www.amazon.co.uk/shop/mydoodads​&#10;◽Youtube channel: mydoodads" title="How to run a diagnostic test on an Apple Macintosh computer (M1 Silicon Hardware)">
            <a:hlinkClick r:id="rId5"/>
          </p:cNvPr>
          <p:cNvPicPr preferRelativeResize="0"/>
          <p:nvPr/>
        </p:nvPicPr>
        <p:blipFill>
          <a:blip r:embed="rId6">
            <a:alphaModFix/>
          </a:blip>
          <a:stretch>
            <a:fillRect/>
          </a:stretch>
        </p:blipFill>
        <p:spPr>
          <a:xfrm>
            <a:off x="3047913" y="2140475"/>
            <a:ext cx="3048000" cy="1714500"/>
          </a:xfrm>
          <a:prstGeom prst="rect">
            <a:avLst/>
          </a:prstGeom>
          <a:noFill/>
          <a:ln>
            <a:noFill/>
          </a:ln>
        </p:spPr>
      </p:pic>
    </p:spTree>
    <p:extLst>
      <p:ext uri="{BB962C8B-B14F-4D97-AF65-F5344CB8AC3E}">
        <p14:creationId xmlns:p14="http://schemas.microsoft.com/office/powerpoint/2010/main" val="28059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36"/>
        <p:cNvGrpSpPr/>
        <p:nvPr/>
      </p:nvGrpSpPr>
      <p:grpSpPr>
        <a:xfrm>
          <a:off x="0" y="0"/>
          <a:ext cx="0" cy="0"/>
          <a:chOff x="0" y="0"/>
          <a:chExt cx="0" cy="0"/>
        </a:xfrm>
      </p:grpSpPr>
      <p:grpSp>
        <p:nvGrpSpPr>
          <p:cNvPr id="437" name="Google Shape;437;p58"/>
          <p:cNvGrpSpPr/>
          <p:nvPr/>
        </p:nvGrpSpPr>
        <p:grpSpPr>
          <a:xfrm>
            <a:off x="0" y="749145"/>
            <a:ext cx="9144000" cy="4394356"/>
            <a:chOff x="0" y="-38100"/>
            <a:chExt cx="4816593" cy="2314722"/>
          </a:xfrm>
        </p:grpSpPr>
        <p:sp>
          <p:nvSpPr>
            <p:cNvPr id="438" name="Google Shape;438;p5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9" name="Google Shape;439;p5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40" name="Google Shape;440;p5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1" name="Google Shape;441;p58"/>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03 Support and Resources</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2" name="Google Shape;442;p58"/>
          <p:cNvSpPr txBox="1"/>
          <p:nvPr/>
        </p:nvSpPr>
        <p:spPr>
          <a:xfrm>
            <a:off x="454192" y="1632117"/>
            <a:ext cx="6704415" cy="270074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How can I find support and resources</a:t>
            </a:r>
            <a:endParaRPr kumimoji="0" sz="5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43" name="Google Shape;443;p58"/>
          <p:cNvSpPr txBox="1"/>
          <p:nvPr/>
        </p:nvSpPr>
        <p:spPr>
          <a:xfrm>
            <a:off x="5917294" y="0"/>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444" name="Google Shape;444;p5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266843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p:nvPr/>
        </p:nvSpPr>
        <p:spPr>
          <a:xfrm>
            <a:off x="325664"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Internet Research</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59"/>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1" name="Google Shape;451;p59"/>
          <p:cNvSpPr/>
          <p:nvPr/>
        </p:nvSpPr>
        <p:spPr>
          <a:xfrm>
            <a:off x="3416300" y="1460987"/>
            <a:ext cx="5526104" cy="3112612"/>
          </a:xfrm>
          <a:prstGeom prst="rect">
            <a:avLst/>
          </a:prstGeom>
          <a:solidFill>
            <a:srgbClr val="379C73"/>
          </a:solidFill>
          <a:ln w="25400" cap="flat" cmpd="sng">
            <a:solidFill>
              <a:srgbClr val="21364F"/>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As in the </a:t>
            </a:r>
            <a:r>
              <a:rPr kumimoji="0" lang="de" sz="1800" b="1" i="0" u="none" strike="noStrike" kern="0" cap="none" spc="0" normalizeH="0" baseline="0" noProof="0">
                <a:ln>
                  <a:noFill/>
                </a:ln>
                <a:solidFill>
                  <a:srgbClr val="FFFFFF"/>
                </a:solidFill>
                <a:effectLst/>
                <a:uLnTx/>
                <a:uFillTx/>
                <a:latin typeface="Arial"/>
                <a:ea typeface="Arial"/>
                <a:cs typeface="Arial"/>
                <a:sym typeface="Arial"/>
              </a:rPr>
              <a:t>module 1 </a:t>
            </a:r>
            <a:r>
              <a:rPr kumimoji="0" lang="de" sz="1800" b="0" i="0" u="none" strike="noStrike" kern="0" cap="none" spc="0" normalizeH="0" baseline="0" noProof="0">
                <a:ln>
                  <a:noFill/>
                </a:ln>
                <a:solidFill>
                  <a:srgbClr val="FFFFFF"/>
                </a:solidFill>
                <a:effectLst/>
                <a:uLnTx/>
                <a:uFillTx/>
                <a:latin typeface="Arial"/>
                <a:ea typeface="Arial"/>
                <a:cs typeface="Arial"/>
                <a:sym typeface="Arial"/>
              </a:rPr>
              <a:t>is explained, through the Internet, people can share information and communicate from anywhere with an Internet connection.</a:t>
            </a:r>
            <a:endParaRPr kumimoji="0" sz="18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FFFFFF"/>
                </a:solidFill>
                <a:effectLst/>
                <a:uLnTx/>
                <a:uFillTx/>
                <a:latin typeface="Arial"/>
                <a:ea typeface="Arial"/>
                <a:cs typeface="Arial"/>
                <a:sym typeface="Arial"/>
              </a:rPr>
              <a:t>Indeed, </a:t>
            </a:r>
            <a:r>
              <a:rPr kumimoji="0" lang="de" sz="1800" b="1" i="0" u="none" strike="noStrike" kern="0" cap="none" spc="0" normalizeH="0" baseline="0" noProof="0">
                <a:ln>
                  <a:noFill/>
                </a:ln>
                <a:solidFill>
                  <a:srgbClr val="FFFFFF"/>
                </a:solidFill>
                <a:effectLst/>
                <a:uLnTx/>
                <a:uFillTx/>
                <a:latin typeface="Arial"/>
                <a:ea typeface="Arial"/>
                <a:cs typeface="Arial"/>
                <a:sym typeface="Arial"/>
              </a:rPr>
              <a:t>Internet research </a:t>
            </a:r>
            <a:r>
              <a:rPr kumimoji="0" lang="de" sz="1800" b="0" i="0" u="none" strike="noStrike" kern="0" cap="none" spc="0" normalizeH="0" baseline="0" noProof="0">
                <a:ln>
                  <a:noFill/>
                </a:ln>
                <a:solidFill>
                  <a:srgbClr val="FFFFFF"/>
                </a:solidFill>
                <a:effectLst/>
                <a:uLnTx/>
                <a:uFillTx/>
                <a:latin typeface="Arial"/>
                <a:ea typeface="Arial"/>
                <a:cs typeface="Arial"/>
                <a:sym typeface="Arial"/>
              </a:rPr>
              <a:t>is a valuable and often essential tool for fixing device problems for several reasons.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52" name="Google Shape;452;p59" descr="Internet day concept illustration"/>
          <p:cNvPicPr preferRelativeResize="0"/>
          <p:nvPr/>
        </p:nvPicPr>
        <p:blipFill rotWithShape="1">
          <a:blip r:embed="rId4">
            <a:alphaModFix/>
          </a:blip>
          <a:srcRect/>
          <a:stretch/>
        </p:blipFill>
        <p:spPr>
          <a:xfrm>
            <a:off x="325664" y="1679390"/>
            <a:ext cx="2675804" cy="2675804"/>
          </a:xfrm>
          <a:prstGeom prst="rect">
            <a:avLst/>
          </a:prstGeom>
          <a:noFill/>
          <a:ln>
            <a:noFill/>
          </a:ln>
        </p:spPr>
      </p:pic>
      <p:sp>
        <p:nvSpPr>
          <p:cNvPr id="453" name="Google Shape;453;p59"/>
          <p:cNvSpPr txBox="1"/>
          <p:nvPr/>
        </p:nvSpPr>
        <p:spPr>
          <a:xfrm>
            <a:off x="882516" y="4419710"/>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52507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40"/>
          <p:cNvGrpSpPr/>
          <p:nvPr/>
        </p:nvGrpSpPr>
        <p:grpSpPr>
          <a:xfrm>
            <a:off x="0" y="648327"/>
            <a:ext cx="9144000" cy="4394356"/>
            <a:chOff x="0" y="-38100"/>
            <a:chExt cx="4816593" cy="2314722"/>
          </a:xfrm>
        </p:grpSpPr>
        <p:sp>
          <p:nvSpPr>
            <p:cNvPr id="298" name="Google Shape;298;p4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99" name="Google Shape;299;p4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00" name="Google Shape;300;p4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01" name="Google Shape;301;p40"/>
          <p:cNvSpPr/>
          <p:nvPr/>
        </p:nvSpPr>
        <p:spPr>
          <a:xfrm>
            <a:off x="375684" y="1021889"/>
            <a:ext cx="8392500" cy="3647100"/>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Key characteristics of computers:                                                                                        </a:t>
            </a:r>
            <a:endParaRPr sz="700"/>
          </a:p>
          <a:p>
            <a:pPr marL="0" marR="0" lvl="0" indent="0" algn="just"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228600" marR="0" lvl="0"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TIME EFFICIENCY: </a:t>
            </a:r>
            <a:r>
              <a:rPr lang="de" sz="1800" b="0" i="0" u="none" strike="noStrike" cap="none">
                <a:solidFill>
                  <a:srgbClr val="595959"/>
                </a:solidFill>
                <a:latin typeface="Arial"/>
                <a:ea typeface="Arial"/>
                <a:cs typeface="Arial"/>
                <a:sym typeface="Arial"/>
              </a:rPr>
              <a:t>Swift completion of tasks, solving complex problems in seconds, and saving valuable time.</a:t>
            </a:r>
            <a:endParaRPr sz="700"/>
          </a:p>
          <a:p>
            <a:pPr marL="228600" marR="0" lvl="0" indent="-11430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228600" marR="0" lvl="0"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INTERNET CONNECTIVITY: </a:t>
            </a:r>
            <a:r>
              <a:rPr lang="de" sz="1800" b="0" i="0" u="none" strike="noStrike" cap="none">
                <a:solidFill>
                  <a:srgbClr val="595959"/>
                </a:solidFill>
                <a:latin typeface="Arial"/>
                <a:ea typeface="Arial"/>
                <a:cs typeface="Arial"/>
                <a:sym typeface="Arial"/>
              </a:rPr>
              <a:t>Providing access to crucial information, facilitating global communication, and connecting to the vast world of the internet.</a:t>
            </a:r>
            <a:endParaRPr sz="700"/>
          </a:p>
          <a:p>
            <a:pPr marL="0" marR="0" lvl="0" indent="0" algn="just"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228600" marR="0" lvl="0"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STORAGE CAPACITY: </a:t>
            </a:r>
            <a:r>
              <a:rPr lang="de" sz="1800" b="0" i="0" u="none" strike="noStrike" cap="none">
                <a:solidFill>
                  <a:srgbClr val="595959"/>
                </a:solidFill>
                <a:latin typeface="Arial"/>
                <a:ea typeface="Arial"/>
                <a:cs typeface="Arial"/>
                <a:sym typeface="Arial"/>
              </a:rPr>
              <a:t>Enabling the storage of large volumes of data, including projects, documents, and multimedia content. </a:t>
            </a:r>
            <a:endParaRPr sz="700"/>
          </a:p>
        </p:txBody>
      </p:sp>
      <p:sp>
        <p:nvSpPr>
          <p:cNvPr id="303" name="Google Shape;303;p40"/>
          <p:cNvSpPr txBox="1"/>
          <p:nvPr/>
        </p:nvSpPr>
        <p:spPr>
          <a:xfrm>
            <a:off x="331489" y="258909"/>
            <a:ext cx="7260855" cy="4154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What is a computer</a:t>
            </a:r>
            <a:endParaRPr sz="70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p:nvPr/>
        </p:nvSpPr>
        <p:spPr>
          <a:xfrm>
            <a:off x="325664" y="215602"/>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Internet Research</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9" name="Google Shape;459;p6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0" name="Google Shape;460;p60"/>
          <p:cNvSpPr txBox="1"/>
          <p:nvPr/>
        </p:nvSpPr>
        <p:spPr>
          <a:xfrm>
            <a:off x="325664" y="969655"/>
            <a:ext cx="8492671" cy="3685817"/>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47722"/>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That's why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Internet research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particularly important for finding solutions to device problems: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7722"/>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2250" algn="l" defTabSz="914400" rtl="0" eaLnBrk="1" fontAlgn="auto" latinLnBrk="0" hangingPunct="1">
              <a:lnSpc>
                <a:spcPct val="147722"/>
              </a:lnSpc>
              <a:spcBef>
                <a:spcPts val="0"/>
              </a:spcBef>
              <a:spcAft>
                <a:spcPts val="0"/>
              </a:spcAft>
              <a:buClr>
                <a:srgbClr val="000000"/>
              </a:buClr>
              <a:buSzPts val="9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Vast Information Repository</a:t>
            </a:r>
            <a:r>
              <a:rPr kumimoji="0" lang="de" sz="1800" b="0" i="0" u="none" strike="noStrike" kern="0" cap="none" spc="0" normalizeH="0" baseline="0" noProof="0">
                <a:ln>
                  <a:noFill/>
                </a:ln>
                <a:solidFill>
                  <a:srgbClr val="339966"/>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internet is a vast repository of information covering a wide range of topics.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2250" algn="l" defTabSz="914400" rtl="0" eaLnBrk="1" fontAlgn="auto" latinLnBrk="0" hangingPunct="1">
              <a:lnSpc>
                <a:spcPct val="147722"/>
              </a:lnSpc>
              <a:spcBef>
                <a:spcPts val="0"/>
              </a:spcBef>
              <a:spcAft>
                <a:spcPts val="0"/>
              </a:spcAft>
              <a:buClr>
                <a:srgbClr val="000000"/>
              </a:buClr>
              <a:buSzPts val="9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Diverse Solutions: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Different users may encounter and resolve similar problems in various ways.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2250" algn="l" defTabSz="914400" rtl="0" eaLnBrk="1" fontAlgn="auto" latinLnBrk="0" hangingPunct="1">
              <a:lnSpc>
                <a:spcPct val="147722"/>
              </a:lnSpc>
              <a:spcBef>
                <a:spcPts val="0"/>
              </a:spcBef>
              <a:spcAft>
                <a:spcPts val="0"/>
              </a:spcAft>
              <a:buClr>
                <a:srgbClr val="000000"/>
              </a:buClr>
              <a:buSzPts val="9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User Communities and Forums</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Online communities and forums bring together users who have faced and solved similar problems.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60"/>
          <p:cNvSpPr/>
          <p:nvPr/>
        </p:nvSpPr>
        <p:spPr>
          <a:xfrm>
            <a:off x="8342332" y="4655471"/>
            <a:ext cx="600071"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1/2</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4397953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1"/>
          <p:cNvSpPr txBox="1"/>
          <p:nvPr/>
        </p:nvSpPr>
        <p:spPr>
          <a:xfrm>
            <a:off x="325664" y="215602"/>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Internet Research/2</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7" name="Google Shape;467;p61"/>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8" name="Google Shape;468;p61"/>
          <p:cNvSpPr txBox="1"/>
          <p:nvPr/>
        </p:nvSpPr>
        <p:spPr>
          <a:xfrm>
            <a:off x="325664" y="1477668"/>
            <a:ext cx="8492671" cy="2865913"/>
          </a:xfrm>
          <a:prstGeom prst="rect">
            <a:avLst/>
          </a:prstGeom>
          <a:noFill/>
          <a:ln>
            <a:noFill/>
          </a:ln>
        </p:spPr>
        <p:txBody>
          <a:bodyPr spcFirstLastPara="1" wrap="square" lIns="45725" tIns="22850" rIns="45725" bIns="22850" anchor="t" anchorCtr="0">
            <a:spAutoFit/>
          </a:bodyPr>
          <a:lstStyle/>
          <a:p>
            <a:pPr marL="228600" marR="0" lvl="0" indent="-222250" algn="l" defTabSz="914400" rtl="0" eaLnBrk="1" fontAlgn="auto" latinLnBrk="0" hangingPunct="1">
              <a:lnSpc>
                <a:spcPct val="147722"/>
              </a:lnSpc>
              <a:spcBef>
                <a:spcPts val="0"/>
              </a:spcBef>
              <a:spcAft>
                <a:spcPts val="0"/>
              </a:spcAft>
              <a:buClr>
                <a:srgbClr val="000000"/>
              </a:buClr>
              <a:buSzPts val="9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Manufacturer Resources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Manufacturers often maintain official websites with support pages guides.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228600" marR="0" lvl="0" indent="-222250" algn="l" defTabSz="914400" rtl="0" eaLnBrk="1" fontAlgn="auto" latinLnBrk="0" hangingPunct="1">
              <a:lnSpc>
                <a:spcPct val="147722"/>
              </a:lnSpc>
              <a:spcBef>
                <a:spcPts val="0"/>
              </a:spcBef>
              <a:spcAft>
                <a:spcPts val="0"/>
              </a:spcAft>
              <a:buClr>
                <a:srgbClr val="000000"/>
              </a:buClr>
              <a:buSzPts val="9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Visual Guides and Tutorials</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Video-sharing platforms like YouTube host a plethora of visual guides and tutorials.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2250" algn="l" defTabSz="914400" rtl="0" eaLnBrk="1" fontAlgn="auto" latinLnBrk="0" hangingPunct="1">
              <a:lnSpc>
                <a:spcPct val="147722"/>
              </a:lnSpc>
              <a:spcBef>
                <a:spcPts val="0"/>
              </a:spcBef>
              <a:spcAft>
                <a:spcPts val="0"/>
              </a:spcAft>
              <a:buClr>
                <a:srgbClr val="000000"/>
              </a:buClr>
              <a:buSzPts val="9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Timely Updates</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internet provides real-time information.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28600" marR="0" lvl="0" indent="-222250" algn="l" defTabSz="914400" rtl="0" eaLnBrk="1" fontAlgn="auto" latinLnBrk="0" hangingPunct="1">
              <a:lnSpc>
                <a:spcPct val="147722"/>
              </a:lnSpc>
              <a:spcBef>
                <a:spcPts val="0"/>
              </a:spcBef>
              <a:spcAft>
                <a:spcPts val="0"/>
              </a:spcAft>
              <a:buClr>
                <a:srgbClr val="000000"/>
              </a:buClr>
              <a:buSzPts val="900"/>
              <a:buFont typeface="Arial"/>
              <a:buChar char="•"/>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Accessibility of Documentation</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User manuals, technical documentation, and official guides for devices are often available online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61"/>
          <p:cNvSpPr/>
          <p:nvPr/>
        </p:nvSpPr>
        <p:spPr>
          <a:xfrm>
            <a:off x="8342332" y="4655471"/>
            <a:ext cx="600071" cy="323165"/>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 2/2</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2475472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3"/>
        <p:cNvGrpSpPr/>
        <p:nvPr/>
      </p:nvGrpSpPr>
      <p:grpSpPr>
        <a:xfrm>
          <a:off x="0" y="0"/>
          <a:ext cx="0" cy="0"/>
          <a:chOff x="0" y="0"/>
          <a:chExt cx="0" cy="0"/>
        </a:xfrm>
      </p:grpSpPr>
      <p:sp>
        <p:nvSpPr>
          <p:cNvPr id="474" name="Google Shape;474;p62"/>
          <p:cNvSpPr/>
          <p:nvPr/>
        </p:nvSpPr>
        <p:spPr>
          <a:xfrm>
            <a:off x="0" y="0"/>
            <a:ext cx="9141714" cy="51435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5" name="Google Shape;475;p62"/>
          <p:cNvSpPr/>
          <p:nvPr/>
        </p:nvSpPr>
        <p:spPr>
          <a:xfrm>
            <a:off x="480060" y="1940246"/>
            <a:ext cx="2606040" cy="13716"/>
          </a:xfrm>
          <a:custGeom>
            <a:avLst/>
            <a:gdLst/>
            <a:ahLst/>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476" name="Google Shape;476;p62"/>
          <p:cNvPicPr preferRelativeResize="0"/>
          <p:nvPr/>
        </p:nvPicPr>
        <p:blipFill rotWithShape="1">
          <a:blip r:embed="rId3">
            <a:alphaModFix/>
          </a:blip>
          <a:srcRect t="302" r="-2" b="-2"/>
          <a:stretch/>
        </p:blipFill>
        <p:spPr>
          <a:xfrm>
            <a:off x="5045030" y="1059192"/>
            <a:ext cx="4096684" cy="4084308"/>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477" name="Google Shape;477;p62"/>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8" name="Google Shape;478;p62"/>
          <p:cNvSpPr txBox="1"/>
          <p:nvPr/>
        </p:nvSpPr>
        <p:spPr>
          <a:xfrm>
            <a:off x="325664" y="1498164"/>
            <a:ext cx="6629818" cy="2865913"/>
          </a:xfrm>
          <a:prstGeom prst="rect">
            <a:avLst/>
          </a:prstGeom>
          <a:solidFill>
            <a:schemeClr val="lt1"/>
          </a:solid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47722"/>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Useful resources are the web communities created by digital service providers. In them you can find common problems of certain types of devices and recurring solutions: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7722"/>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7722"/>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Microsoft</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5"/>
              </a:rPr>
              <a:t>https://techcommunity.microsoft.com/</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7722"/>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Apple</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6"/>
              </a:rPr>
              <a:t>https://discussions.apple.com/welcome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47722"/>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Google</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sng" strike="noStrike" kern="0" cap="none" spc="0" normalizeH="0" baseline="0" noProof="0">
                <a:ln>
                  <a:noFill/>
                </a:ln>
                <a:solidFill>
                  <a:srgbClr val="0000FF"/>
                </a:solidFill>
                <a:effectLst/>
                <a:uLnTx/>
                <a:uFillTx/>
                <a:latin typeface="Arial"/>
                <a:ea typeface="Arial"/>
                <a:cs typeface="Arial"/>
                <a:sym typeface="Arial"/>
                <a:hlinkClick r:id="rId7"/>
              </a:rPr>
              <a:t>https://support.google.com/accounts/community?hl=en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79" name="Google Shape;479;p62"/>
          <p:cNvSpPr txBox="1"/>
          <p:nvPr/>
        </p:nvSpPr>
        <p:spPr>
          <a:xfrm>
            <a:off x="325664" y="209320"/>
            <a:ext cx="7260900" cy="7540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Internet Research</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0" name="Google Shape;480;p62"/>
          <p:cNvSpPr txBox="1"/>
          <p:nvPr/>
        </p:nvSpPr>
        <p:spPr>
          <a:xfrm>
            <a:off x="7760940" y="4912667"/>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000000"/>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547435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84"/>
        <p:cNvGrpSpPr/>
        <p:nvPr/>
      </p:nvGrpSpPr>
      <p:grpSpPr>
        <a:xfrm>
          <a:off x="0" y="0"/>
          <a:ext cx="0" cy="0"/>
          <a:chOff x="0" y="0"/>
          <a:chExt cx="0" cy="0"/>
        </a:xfrm>
      </p:grpSpPr>
      <p:grpSp>
        <p:nvGrpSpPr>
          <p:cNvPr id="485" name="Google Shape;485;p63"/>
          <p:cNvGrpSpPr/>
          <p:nvPr/>
        </p:nvGrpSpPr>
        <p:grpSpPr>
          <a:xfrm>
            <a:off x="0" y="3360738"/>
            <a:ext cx="9144000" cy="1891047"/>
            <a:chOff x="0" y="-38100"/>
            <a:chExt cx="4816593" cy="1074009"/>
          </a:xfrm>
        </p:grpSpPr>
        <p:sp>
          <p:nvSpPr>
            <p:cNvPr id="486" name="Google Shape;486;p63"/>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7" name="Google Shape;487;p63"/>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88" name="Google Shape;488;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9" name="Google Shape;489;p6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490" name="Google Shape;490;p63"/>
          <p:cNvSpPr txBox="1"/>
          <p:nvPr/>
        </p:nvSpPr>
        <p:spPr>
          <a:xfrm>
            <a:off x="355600" y="1063709"/>
            <a:ext cx="8470800" cy="1878000"/>
          </a:xfrm>
          <a:prstGeom prst="rect">
            <a:avLst/>
          </a:prstGeom>
          <a:noFill/>
          <a:ln>
            <a:noFill/>
          </a:ln>
        </p:spPr>
        <p:txBody>
          <a:bodyPr spcFirstLastPara="1" wrap="square" lIns="45725" tIns="22850" rIns="45725" bIns="22850" anchor="t" anchorCtr="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In this </a:t>
            </a:r>
            <a:r>
              <a:rPr kumimoji="0" lang="de" sz="1400" b="0" i="0" u="none" strike="noStrike" kern="0" cap="none" spc="0" normalizeH="0" baseline="0" noProof="0">
                <a:ln>
                  <a:noFill/>
                </a:ln>
                <a:solidFill>
                  <a:srgbClr val="FFFFFF"/>
                </a:solidFill>
                <a:effectLst/>
                <a:uLnTx/>
                <a:uFillTx/>
                <a:latin typeface="Arial"/>
                <a:cs typeface="Arial"/>
                <a:sym typeface="Arial"/>
              </a:rPr>
              <a:t>unit</a:t>
            </a:r>
            <a:r>
              <a:rPr kumimoji="0" lang="de" sz="1400" b="0" i="0" u="none" strike="noStrike" kern="0" cap="none" spc="0" normalizeH="0" baseline="0" noProof="0">
                <a:ln>
                  <a:noFill/>
                </a:ln>
                <a:solidFill>
                  <a:srgbClr val="FFFFFF"/>
                </a:solidFill>
                <a:effectLst/>
                <a:uLnTx/>
                <a:uFillTx/>
                <a:latin typeface="Arial"/>
                <a:ea typeface="Arial"/>
                <a:cs typeface="Arial"/>
                <a:sym typeface="Arial"/>
              </a:rPr>
              <a:t> essential proficiency has been gained in </a:t>
            </a:r>
            <a:r>
              <a:rPr kumimoji="0" lang="de" sz="1400" b="1" i="0" u="none" strike="noStrike" kern="0" cap="none" spc="0" normalizeH="0" baseline="0" noProof="0">
                <a:ln>
                  <a:noFill/>
                </a:ln>
                <a:solidFill>
                  <a:srgbClr val="FFFFFF"/>
                </a:solidFill>
                <a:effectLst/>
                <a:uLnTx/>
                <a:uFillTx/>
                <a:latin typeface="Arial"/>
                <a:ea typeface="Arial"/>
                <a:cs typeface="Arial"/>
                <a:sym typeface="Arial"/>
              </a:rPr>
              <a:t>problem-solving</a:t>
            </a:r>
            <a:r>
              <a:rPr kumimoji="0" lang="de" sz="1400" b="0" i="0" u="none" strike="noStrike" kern="0" cap="none" spc="0" normalizeH="0" baseline="0" noProof="0">
                <a:ln>
                  <a:noFill/>
                </a:ln>
                <a:solidFill>
                  <a:srgbClr val="FFFFFF"/>
                </a:solidFill>
                <a:effectLst/>
                <a:uLnTx/>
                <a:uFillTx/>
                <a:latin typeface="Arial"/>
                <a:ea typeface="Arial"/>
                <a:cs typeface="Arial"/>
                <a:sym typeface="Arial"/>
              </a:rPr>
              <a:t>, encompassing its definition, phases, and application in digital contexts. You've delved into </a:t>
            </a:r>
            <a:r>
              <a:rPr kumimoji="0" lang="de" sz="1400" b="1" i="0" u="none" strike="noStrike" kern="0" cap="none" spc="0" normalizeH="0" baseline="0" noProof="0">
                <a:ln>
                  <a:noFill/>
                </a:ln>
                <a:solidFill>
                  <a:srgbClr val="FFFFFF"/>
                </a:solidFill>
                <a:effectLst/>
                <a:uLnTx/>
                <a:uFillTx/>
                <a:latin typeface="Arial"/>
                <a:ea typeface="Arial"/>
                <a:cs typeface="Arial"/>
                <a:sym typeface="Arial"/>
              </a:rPr>
              <a:t>troubleshooting techniques</a:t>
            </a:r>
            <a:r>
              <a:rPr kumimoji="0" lang="de" sz="1400" b="0" i="0" u="none" strike="noStrike" kern="0" cap="none" spc="0" normalizeH="0" baseline="0" noProof="0">
                <a:ln>
                  <a:noFill/>
                </a:ln>
                <a:solidFill>
                  <a:srgbClr val="FFFFFF"/>
                </a:solidFill>
                <a:effectLst/>
                <a:uLnTx/>
                <a:uFillTx/>
                <a:latin typeface="Arial"/>
                <a:ea typeface="Arial"/>
                <a:cs typeface="Arial"/>
                <a:sym typeface="Arial"/>
              </a:rPr>
              <a:t>, including how to </a:t>
            </a:r>
            <a:r>
              <a:rPr kumimoji="0" lang="de" sz="1400" b="1" i="0" u="none" strike="noStrike" kern="0" cap="none" spc="0" normalizeH="0" baseline="0" noProof="0">
                <a:ln>
                  <a:noFill/>
                </a:ln>
                <a:solidFill>
                  <a:srgbClr val="FFFFFF"/>
                </a:solidFill>
                <a:effectLst/>
                <a:uLnTx/>
                <a:uFillTx/>
                <a:latin typeface="Arial"/>
                <a:ea typeface="Arial"/>
                <a:cs typeface="Arial"/>
                <a:sym typeface="Arial"/>
              </a:rPr>
              <a:t>identify hardware and software problems</a:t>
            </a:r>
            <a:r>
              <a:rPr kumimoji="0" lang="de" sz="1400" b="0" i="0" u="none" strike="noStrike" kern="0" cap="none" spc="0" normalizeH="0" baseline="0" noProof="0">
                <a:ln>
                  <a:noFill/>
                </a:ln>
                <a:solidFill>
                  <a:srgbClr val="FFFFFF"/>
                </a:solidFill>
                <a:effectLst/>
                <a:uLnTx/>
                <a:uFillTx/>
                <a:latin typeface="Arial"/>
                <a:ea typeface="Arial"/>
                <a:cs typeface="Arial"/>
                <a:sym typeface="Arial"/>
              </a:rPr>
              <a:t>. For hardware, common issues such as connectivity failures, and hardware component malfunctions were explored. Similarly, software problems were identified, including software crashes, and malware infections. Moreover, the module emphasized the importance of accessing support and resources for effective problem resolution.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63"/>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605239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95"/>
        <p:cNvGrpSpPr/>
        <p:nvPr/>
      </p:nvGrpSpPr>
      <p:grpSpPr>
        <a:xfrm>
          <a:off x="0" y="0"/>
          <a:ext cx="0" cy="0"/>
          <a:chOff x="0" y="0"/>
          <a:chExt cx="0" cy="0"/>
        </a:xfrm>
      </p:grpSpPr>
      <p:grpSp>
        <p:nvGrpSpPr>
          <p:cNvPr id="496" name="Google Shape;496;p64"/>
          <p:cNvGrpSpPr/>
          <p:nvPr/>
        </p:nvGrpSpPr>
        <p:grpSpPr>
          <a:xfrm>
            <a:off x="0" y="749145"/>
            <a:ext cx="9144000" cy="4394356"/>
            <a:chOff x="0" y="-38100"/>
            <a:chExt cx="4816593" cy="2314722"/>
          </a:xfrm>
        </p:grpSpPr>
        <p:sp>
          <p:nvSpPr>
            <p:cNvPr id="497" name="Google Shape;497;p6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8" name="Google Shape;498;p6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99" name="Google Shape;499;p6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0" name="Google Shape;500;p64"/>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1" name="Google Shape;501;p64"/>
          <p:cNvSpPr txBox="1"/>
          <p:nvPr/>
        </p:nvSpPr>
        <p:spPr>
          <a:xfrm>
            <a:off x="641525" y="2038375"/>
            <a:ext cx="5483400" cy="18318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8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502" name="Google Shape;502;p64"/>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28117505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06"/>
        <p:cNvGrpSpPr/>
        <p:nvPr/>
      </p:nvGrpSpPr>
      <p:grpSpPr>
        <a:xfrm>
          <a:off x="0" y="0"/>
          <a:ext cx="0" cy="0"/>
          <a:chOff x="0" y="0"/>
          <a:chExt cx="0" cy="0"/>
        </a:xfrm>
      </p:grpSpPr>
      <p:grpSp>
        <p:nvGrpSpPr>
          <p:cNvPr id="507" name="Google Shape;507;p65"/>
          <p:cNvGrpSpPr/>
          <p:nvPr/>
        </p:nvGrpSpPr>
        <p:grpSpPr>
          <a:xfrm>
            <a:off x="0" y="749145"/>
            <a:ext cx="9144000" cy="4394356"/>
            <a:chOff x="0" y="-38100"/>
            <a:chExt cx="4816593" cy="2314722"/>
          </a:xfrm>
        </p:grpSpPr>
        <p:sp>
          <p:nvSpPr>
            <p:cNvPr id="508" name="Google Shape;508;p6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9" name="Google Shape;509;p6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10" name="Google Shape;510;p6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1" name="Google Shape;511;p65"/>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2" name="Google Shape;512;p65"/>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11992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16"/>
        <p:cNvGrpSpPr/>
        <p:nvPr/>
      </p:nvGrpSpPr>
      <p:grpSpPr>
        <a:xfrm>
          <a:off x="0" y="0"/>
          <a:ext cx="0" cy="0"/>
          <a:chOff x="0" y="0"/>
          <a:chExt cx="0" cy="0"/>
        </a:xfrm>
      </p:grpSpPr>
      <p:grpSp>
        <p:nvGrpSpPr>
          <p:cNvPr id="517" name="Google Shape;517;p66"/>
          <p:cNvGrpSpPr/>
          <p:nvPr/>
        </p:nvGrpSpPr>
        <p:grpSpPr>
          <a:xfrm>
            <a:off x="0" y="-72331"/>
            <a:ext cx="3153688" cy="5215831"/>
            <a:chOff x="0" y="-38100"/>
            <a:chExt cx="1661202" cy="2747433"/>
          </a:xfrm>
        </p:grpSpPr>
        <p:sp>
          <p:nvSpPr>
            <p:cNvPr id="518" name="Google Shape;518;p66"/>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9" name="Google Shape;519;p66"/>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20" name="Google Shape;520;p6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1" name="Google Shape;521;p66"/>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2" name="Google Shape;522;p66"/>
          <p:cNvSpPr txBox="1"/>
          <p:nvPr/>
        </p:nvSpPr>
        <p:spPr>
          <a:xfrm>
            <a:off x="3326737" y="959983"/>
            <a:ext cx="5540537" cy="5429179"/>
          </a:xfrm>
          <a:prstGeom prst="rect">
            <a:avLst/>
          </a:prstGeom>
          <a:noFill/>
          <a:ln>
            <a:noFill/>
          </a:ln>
        </p:spPr>
        <p:txBody>
          <a:bodyPr spcFirstLastPara="1" wrap="square" lIns="0" tIns="0" rIns="0" bIns="0" anchor="t" anchorCtr="0">
            <a:spAutoFit/>
          </a:bodyPr>
          <a:lstStyle/>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What key aspect of digital problem-solving and troubleshooting do you find most crucial? How might understanding this concept enhance your ability to resolve software and hardware issues effectively in your daily life or work?</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Can you recall a situation in your personal or professional life where recognizing software and hardware problems was crucial? How did your awareness of these issues impact your decision-making and problem-solving approach in that situation?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After learning about recognizing basic software and hardware problems and how to solve them, which aspect do you believe is most valuable for individuals? How can effectively addressing these issues benefit both individuals and organizations in improving productivity and efficiency in their digital environments?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3" name="Google Shape;523;p6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524" name="Google Shape;524;p66"/>
          <p:cNvPicPr preferRelativeResize="0"/>
          <p:nvPr/>
        </p:nvPicPr>
        <p:blipFill rotWithShape="1">
          <a:blip r:embed="rId4">
            <a:alphaModFix/>
          </a:blip>
          <a:srcRect/>
          <a:stretch/>
        </p:blipFill>
        <p:spPr>
          <a:xfrm>
            <a:off x="92882" y="1223077"/>
            <a:ext cx="2967923" cy="2967923"/>
          </a:xfrm>
          <a:prstGeom prst="rect">
            <a:avLst/>
          </a:prstGeom>
          <a:noFill/>
          <a:ln>
            <a:noFill/>
          </a:ln>
        </p:spPr>
      </p:pic>
      <p:sp>
        <p:nvSpPr>
          <p:cNvPr id="525" name="Google Shape;525;p66"/>
          <p:cNvSpPr txBox="1"/>
          <p:nvPr/>
        </p:nvSpPr>
        <p:spPr>
          <a:xfrm>
            <a:off x="795794" y="4263330"/>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86825759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7"/>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531" name="Google Shape;531;p67"/>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532" name="Google Shape;532;p67"/>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4 of the Module 1.</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533" name="Google Shape;533;p6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6402440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46"/>
        <p:cNvGrpSpPr/>
        <p:nvPr/>
      </p:nvGrpSpPr>
      <p:grpSpPr>
        <a:xfrm>
          <a:off x="0" y="0"/>
          <a:ext cx="0" cy="0"/>
          <a:chOff x="0" y="0"/>
          <a:chExt cx="0" cy="0"/>
        </a:xfrm>
      </p:grpSpPr>
      <p:sp>
        <p:nvSpPr>
          <p:cNvPr id="547" name="Google Shape;547;p69"/>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548" name="Google Shape;548;p69"/>
          <p:cNvGrpSpPr/>
          <p:nvPr/>
        </p:nvGrpSpPr>
        <p:grpSpPr>
          <a:xfrm>
            <a:off x="0" y="2983474"/>
            <a:ext cx="9144000" cy="2160026"/>
            <a:chOff x="0" y="-38100"/>
            <a:chExt cx="4816593" cy="1137791"/>
          </a:xfrm>
        </p:grpSpPr>
        <p:sp>
          <p:nvSpPr>
            <p:cNvPr id="549" name="Google Shape;549;p69"/>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0" name="Google Shape;550;p69"/>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551" name="Google Shape;551;p69"/>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552" name="Google Shape;552;p69"/>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32"/>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553" name="Google Shape;553;p69"/>
          <p:cNvGrpSpPr/>
          <p:nvPr/>
        </p:nvGrpSpPr>
        <p:grpSpPr>
          <a:xfrm>
            <a:off x="1894726" y="3243330"/>
            <a:ext cx="5434499" cy="575334"/>
            <a:chOff x="0" y="0"/>
            <a:chExt cx="14491997" cy="1534226"/>
          </a:xfrm>
        </p:grpSpPr>
        <p:sp>
          <p:nvSpPr>
            <p:cNvPr id="554" name="Google Shape;554;p69"/>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5" name="Google Shape;555;p69"/>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6" name="Google Shape;556;p69"/>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7" name="Google Shape;557;p69"/>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8" name="Google Shape;558;p69"/>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59" name="Google Shape;559;p69"/>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0" name="Google Shape;560;p69"/>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61" name="Google Shape;561;p69"/>
          <p:cNvPicPr preferRelativeResize="0"/>
          <p:nvPr/>
        </p:nvPicPr>
        <p:blipFill rotWithShape="1">
          <a:blip r:embed="rId10">
            <a:alphaModFix/>
          </a:blip>
          <a:srcRect/>
          <a:stretch/>
        </p:blipFill>
        <p:spPr>
          <a:xfrm>
            <a:off x="3608918" y="2310423"/>
            <a:ext cx="1576388" cy="552450"/>
          </a:xfrm>
          <a:prstGeom prst="rect">
            <a:avLst/>
          </a:prstGeom>
          <a:noFill/>
          <a:ln>
            <a:noFill/>
          </a:ln>
        </p:spPr>
      </p:pic>
      <p:sp>
        <p:nvSpPr>
          <p:cNvPr id="562" name="Google Shape;562;p6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7767125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0"/>
          <p:cNvSpPr txBox="1"/>
          <p:nvPr/>
        </p:nvSpPr>
        <p:spPr>
          <a:xfrm>
            <a:off x="325664" y="422174"/>
            <a:ext cx="7260900" cy="5816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List of References</a:t>
            </a: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8" name="Google Shape;568;p70"/>
          <p:cNvSpPr/>
          <p:nvPr/>
        </p:nvSpPr>
        <p:spPr>
          <a:xfrm>
            <a:off x="7976685" y="209320"/>
            <a:ext cx="965719" cy="526870"/>
          </a:xfrm>
          <a:custGeom>
            <a:avLst/>
            <a:gdLst/>
            <a:ahLst/>
            <a:cxnLst/>
            <a:rect l="l" t="t" r="r" b="b"/>
            <a:pathLst>
              <a:path w="1931438" h="1053740" extrusionOk="0">
                <a:moveTo>
                  <a:pt x="0" y="0"/>
                </a:moveTo>
                <a:lnTo>
                  <a:pt x="1931438" y="0"/>
                </a:lnTo>
                <a:lnTo>
                  <a:pt x="1931438" y="1053740"/>
                </a:lnTo>
                <a:lnTo>
                  <a:pt x="0" y="105374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9" name="Google Shape;569;p7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570" name="Google Shape;570;p70"/>
          <p:cNvSpPr txBox="1"/>
          <p:nvPr/>
        </p:nvSpPr>
        <p:spPr>
          <a:xfrm>
            <a:off x="247650" y="1083123"/>
            <a:ext cx="8528100" cy="29553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What is a problem solving? American Society for Quality (ASQ). Asq.org.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4"/>
              </a:rPr>
              <a:t>https://asq.org/quality-resources/problem-solving</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DigComp Framework. Definition of Digital Competence. EU Science Hub.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5"/>
              </a:rPr>
              <a:t>https://joint-research-centre.ec.europa.eu/digcomp/digcomp-framework_en</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9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Digital Skills Gap Index 2021. © John Wiley &amp; Sons, Inc. dsgi.wiley.com.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6"/>
              </a:rPr>
              <a:t>https://dsgi.wiley.com/wp-content/uploads/2021/10/DSGI-whitepaper.pdf</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Troubleshooting. Wikipedia.org.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7"/>
              </a:rPr>
              <a:t>https://en.wikipedia.org/wiki/Troubleshooting</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Daniel Hall, 22/02/2021.How to identify computer problems: software and hardware issues you may experience. bbntimes.com.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8"/>
              </a:rPr>
              <a:t>https://www.bbntimes.com/technology/how-to-identify-computer-problems-software-and-hardware-issues-you-may-experience</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Welcome to the Microsoft Support Community. Microsoft.com.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9"/>
              </a:rPr>
              <a:t>https://answers.microsoft.com/en-us</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Apple Support Community. Apple.com.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10"/>
              </a:rPr>
              <a:t>https://discussions.apple.com/welcome</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r>
              <a:rPr kumimoji="0" lang="de" sz="900" b="0" i="0" u="none" strike="noStrike" kern="0" cap="none" spc="0" normalizeH="0" baseline="0" noProof="0">
                <a:ln>
                  <a:noFill/>
                </a:ln>
                <a:solidFill>
                  <a:srgbClr val="000000"/>
                </a:solidFill>
                <a:effectLst/>
                <a:uLnTx/>
                <a:uFillTx/>
                <a:latin typeface="Arial"/>
                <a:ea typeface="Arial"/>
                <a:cs typeface="Arial"/>
                <a:sym typeface="Arial"/>
              </a:rPr>
              <a:t>Welcome to the Google Search Help Community. Google.com.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11"/>
              </a:rPr>
              <a:t>https://support.google.com/websearch/community?hl=en</a:t>
            </a:r>
            <a:r>
              <a:rPr kumimoji="0" lang="de" sz="900" b="0" i="0" u="none" strike="noStrike" kern="0" cap="none" spc="0" normalizeH="0" baseline="0" noProof="0">
                <a:ln>
                  <a:noFill/>
                </a:ln>
                <a:solidFill>
                  <a:srgbClr val="000000"/>
                </a:solidFill>
                <a:effectLst/>
                <a:uLnTx/>
                <a:uFillTx/>
                <a:latin typeface="Arial"/>
                <a:ea typeface="Arial"/>
                <a:cs typeface="Arial"/>
                <a:sym typeface="Arial"/>
              </a:rPr>
              <a:t> (accessed March 2024).</a:t>
            </a:r>
            <a:endParaRPr kumimoji="0" sz="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7103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41"/>
          <p:cNvGrpSpPr/>
          <p:nvPr/>
        </p:nvGrpSpPr>
        <p:grpSpPr>
          <a:xfrm>
            <a:off x="88" y="648366"/>
            <a:ext cx="9143820" cy="4394268"/>
            <a:chOff x="0" y="-38100"/>
            <a:chExt cx="4816593" cy="2314722"/>
          </a:xfrm>
        </p:grpSpPr>
        <p:sp>
          <p:nvSpPr>
            <p:cNvPr id="309" name="Google Shape;309;p4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0" name="Google Shape;310;p4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11" name="Google Shape;311;p4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2" name="Google Shape;312;p41"/>
          <p:cNvSpPr/>
          <p:nvPr/>
        </p:nvSpPr>
        <p:spPr>
          <a:xfrm>
            <a:off x="375600" y="1493102"/>
            <a:ext cx="8392800" cy="2704800"/>
          </a:xfrm>
          <a:prstGeom prst="rect">
            <a:avLst/>
          </a:prstGeom>
          <a:noFill/>
          <a:ln>
            <a:noFill/>
          </a:ln>
        </p:spPr>
        <p:txBody>
          <a:bodyPr spcFirstLastPara="1" wrap="square" lIns="45725" tIns="22850" rIns="45725" bIns="22850" anchor="t" anchorCtr="0">
            <a:noAutofit/>
          </a:bodyPr>
          <a:lstStyle/>
          <a:p>
            <a:pPr marL="228600" marR="0" lvl="0"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ENTERTAINMENT HUB: </a:t>
            </a:r>
            <a:r>
              <a:rPr lang="de" sz="1800" b="0" i="0" u="none" strike="noStrike" cap="none">
                <a:solidFill>
                  <a:srgbClr val="595959"/>
                </a:solidFill>
                <a:latin typeface="Arial"/>
                <a:ea typeface="Arial"/>
                <a:cs typeface="Arial"/>
                <a:sym typeface="Arial"/>
              </a:rPr>
              <a:t>Serving as a significant source of entertainment through gaming, music, movies, and social networking.</a:t>
            </a:r>
            <a:endParaRPr sz="700"/>
          </a:p>
          <a:p>
            <a:pPr marL="0" marR="0" lvl="0" indent="0" algn="just"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228600" marR="0" lvl="0"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DATA ORGANIZATION: </a:t>
            </a:r>
            <a:r>
              <a:rPr lang="de" sz="1800" b="0" i="0" u="none" strike="noStrike" cap="none">
                <a:solidFill>
                  <a:srgbClr val="595959"/>
                </a:solidFill>
                <a:latin typeface="Arial"/>
                <a:ea typeface="Arial"/>
                <a:cs typeface="Arial"/>
                <a:sym typeface="Arial"/>
              </a:rPr>
              <a:t>Efficiently storing and organizing data with the ability to create distinct folders for easy accessibility.</a:t>
            </a:r>
            <a:endParaRPr sz="700"/>
          </a:p>
          <a:p>
            <a:pPr marL="0" marR="0" lvl="0" indent="0" algn="just"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228600" marR="0" lvl="0"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ACCESSIBILITY FOR PHYSICALLY CHALLENGED: </a:t>
            </a:r>
            <a:r>
              <a:rPr lang="de" sz="1800" b="0" i="0" u="none" strike="noStrike" cap="none">
                <a:solidFill>
                  <a:srgbClr val="595959"/>
                </a:solidFill>
                <a:latin typeface="Arial"/>
                <a:ea typeface="Arial"/>
                <a:cs typeface="Arial"/>
                <a:sym typeface="Arial"/>
              </a:rPr>
              <a:t>A boon for individuals with physical challenges, offering specialized software for assistance, such as screen-reading for the visually impaired.</a:t>
            </a:r>
            <a:endParaRPr sz="700"/>
          </a:p>
        </p:txBody>
      </p:sp>
      <p:sp>
        <p:nvSpPr>
          <p:cNvPr id="314" name="Google Shape;314;p41"/>
          <p:cNvSpPr txBox="1"/>
          <p:nvPr/>
        </p:nvSpPr>
        <p:spPr>
          <a:xfrm>
            <a:off x="331489" y="258909"/>
            <a:ext cx="7260855" cy="4154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What is a computer</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24"/>
        <p:cNvGrpSpPr/>
        <p:nvPr/>
      </p:nvGrpSpPr>
      <p:grpSpPr>
        <a:xfrm>
          <a:off x="0" y="0"/>
          <a:ext cx="0" cy="0"/>
          <a:chOff x="0" y="0"/>
          <a:chExt cx="0" cy="0"/>
        </a:xfrm>
      </p:grpSpPr>
      <p:sp>
        <p:nvSpPr>
          <p:cNvPr id="125" name="Google Shape;125;p24"/>
          <p:cNvSpPr txBox="1"/>
          <p:nvPr/>
        </p:nvSpPr>
        <p:spPr>
          <a:xfrm>
            <a:off x="859007" y="1422809"/>
            <a:ext cx="7404150" cy="3877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Basic digital competences</a:t>
            </a:r>
            <a:endParaRPr sz="1800" b="0" i="0" u="none" strike="noStrike" cap="none">
              <a:solidFill>
                <a:srgbClr val="FFFFFF"/>
              </a:solidFill>
              <a:latin typeface="Gill Sans"/>
              <a:ea typeface="Gill Sans"/>
              <a:cs typeface="Gill Sans"/>
              <a:sym typeface="Gill Sans"/>
            </a:endParaRPr>
          </a:p>
        </p:txBody>
      </p:sp>
      <p:sp>
        <p:nvSpPr>
          <p:cNvPr id="126" name="Google Shape;126;p24"/>
          <p:cNvSpPr txBox="1"/>
          <p:nvPr/>
        </p:nvSpPr>
        <p:spPr>
          <a:xfrm>
            <a:off x="4125069" y="751038"/>
            <a:ext cx="893850" cy="3877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Module 1 </a:t>
            </a:r>
            <a:endParaRPr sz="700" b="0" i="0" u="none" strike="noStrike" cap="none">
              <a:solidFill>
                <a:srgbClr val="000000"/>
              </a:solidFill>
              <a:latin typeface="Arial"/>
              <a:ea typeface="Arial"/>
              <a:cs typeface="Arial"/>
              <a:sym typeface="Arial"/>
            </a:endParaRPr>
          </a:p>
        </p:txBody>
      </p:sp>
      <p:sp>
        <p:nvSpPr>
          <p:cNvPr id="127" name="Google Shape;127;p24"/>
          <p:cNvSpPr txBox="1"/>
          <p:nvPr/>
        </p:nvSpPr>
        <p:spPr>
          <a:xfrm>
            <a:off x="4272856" y="2226945"/>
            <a:ext cx="598350" cy="2770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Unit 1 </a:t>
            </a:r>
            <a:endParaRPr sz="700" b="0" i="0" u="none" strike="noStrike" cap="none">
              <a:solidFill>
                <a:srgbClr val="000000"/>
              </a:solidFill>
              <a:latin typeface="Arial"/>
              <a:ea typeface="Arial"/>
              <a:cs typeface="Arial"/>
              <a:sym typeface="Arial"/>
            </a:endParaRPr>
          </a:p>
        </p:txBody>
      </p:sp>
      <p:sp>
        <p:nvSpPr>
          <p:cNvPr id="128" name="Google Shape;128;p24"/>
          <p:cNvSpPr txBox="1"/>
          <p:nvPr/>
        </p:nvSpPr>
        <p:spPr>
          <a:xfrm>
            <a:off x="869893" y="2935831"/>
            <a:ext cx="7404150" cy="38779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de" sz="1800" b="0" i="0" u="none" strike="noStrike" cap="none">
                <a:solidFill>
                  <a:srgbClr val="FFFFFF"/>
                </a:solidFill>
                <a:latin typeface="Gill Sans"/>
                <a:ea typeface="Gill Sans"/>
                <a:cs typeface="Gill Sans"/>
                <a:sym typeface="Gill Sans"/>
              </a:rPr>
              <a:t>Information and data literacy</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42"/>
          <p:cNvGrpSpPr/>
          <p:nvPr/>
        </p:nvGrpSpPr>
        <p:grpSpPr>
          <a:xfrm>
            <a:off x="0" y="762792"/>
            <a:ext cx="9144000" cy="4394356"/>
            <a:chOff x="0" y="-38100"/>
            <a:chExt cx="4816593" cy="2314722"/>
          </a:xfrm>
        </p:grpSpPr>
        <p:sp>
          <p:nvSpPr>
            <p:cNvPr id="320" name="Google Shape;320;p4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21" name="Google Shape;321;p4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22" name="Google Shape;322;p4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23" name="Google Shape;323;p42"/>
          <p:cNvSpPr txBox="1"/>
          <p:nvPr/>
        </p:nvSpPr>
        <p:spPr>
          <a:xfrm>
            <a:off x="417093" y="183705"/>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Mobile devices</a:t>
            </a:r>
            <a:endParaRPr sz="2700" b="1" i="0" u="none" strike="noStrike" cap="none">
              <a:solidFill>
                <a:srgbClr val="379C73"/>
              </a:solidFill>
              <a:latin typeface="Gill Sans"/>
              <a:ea typeface="Gill Sans"/>
              <a:cs typeface="Gill Sans"/>
              <a:sym typeface="Gill Sans"/>
            </a:endParaRPr>
          </a:p>
        </p:txBody>
      </p:sp>
      <p:sp>
        <p:nvSpPr>
          <p:cNvPr id="324" name="Google Shape;324;p42"/>
          <p:cNvSpPr/>
          <p:nvPr/>
        </p:nvSpPr>
        <p:spPr>
          <a:xfrm>
            <a:off x="417092" y="1052228"/>
            <a:ext cx="5220000" cy="3370133"/>
          </a:xfrm>
          <a:prstGeom prst="rect">
            <a:avLst/>
          </a:prstGeom>
          <a:noFill/>
          <a:ln>
            <a:noFill/>
          </a:ln>
        </p:spPr>
        <p:txBody>
          <a:bodyPr spcFirstLastPara="1" wrap="square" lIns="45725" tIns="22850" rIns="45725" bIns="2285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de" sz="1800" b="1" i="0" u="none" strike="noStrike" cap="none">
                <a:solidFill>
                  <a:srgbClr val="339966"/>
                </a:solidFill>
                <a:latin typeface="Arial"/>
                <a:ea typeface="Arial"/>
                <a:cs typeface="Arial"/>
                <a:sym typeface="Arial"/>
              </a:rPr>
              <a:t>TABLET COMPUTERS</a:t>
            </a:r>
            <a:endParaRPr sz="700"/>
          </a:p>
          <a:p>
            <a:pPr marL="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Tablet computers, designed for portability like laptops, lack physical keyboards and touchpads. </a:t>
            </a:r>
            <a:endParaRPr sz="700"/>
          </a:p>
          <a:p>
            <a:pPr marL="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The touch-sensitive screen facilitates virtual keyboard usage and finger-based navigation. </a:t>
            </a:r>
            <a:endParaRPr sz="700"/>
          </a:p>
          <a:p>
            <a:pPr marL="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While tablets may not perform all tasks of traditional computers, their convenience makes them an ideal secondary computing device for many users.</a:t>
            </a:r>
            <a:endParaRPr sz="1800" b="0" i="0" u="none" strike="noStrike" cap="none">
              <a:solidFill>
                <a:srgbClr val="595959"/>
              </a:solidFill>
              <a:latin typeface="Arial"/>
              <a:ea typeface="Arial"/>
              <a:cs typeface="Arial"/>
              <a:sym typeface="Arial"/>
            </a:endParaRPr>
          </a:p>
        </p:txBody>
      </p:sp>
      <p:pic>
        <p:nvPicPr>
          <p:cNvPr id="325" name="Google Shape;325;p42" descr="PSD man using a digital tablet screen mockup"/>
          <p:cNvPicPr preferRelativeResize="0"/>
          <p:nvPr/>
        </p:nvPicPr>
        <p:blipFill rotWithShape="1">
          <a:blip r:embed="rId4">
            <a:alphaModFix/>
          </a:blip>
          <a:srcRect/>
          <a:stretch/>
        </p:blipFill>
        <p:spPr>
          <a:xfrm>
            <a:off x="5865470" y="1448485"/>
            <a:ext cx="3050149" cy="2031809"/>
          </a:xfrm>
          <a:prstGeom prst="rect">
            <a:avLst/>
          </a:prstGeom>
          <a:noFill/>
          <a:ln>
            <a:noFill/>
          </a:ln>
        </p:spPr>
      </p:pic>
      <p:sp>
        <p:nvSpPr>
          <p:cNvPr id="326" name="Google Shape;326;p42"/>
          <p:cNvSpPr txBox="1"/>
          <p:nvPr/>
        </p:nvSpPr>
        <p:spPr>
          <a:xfrm>
            <a:off x="6609495" y="3516460"/>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32" name="Google Shape;332;p43"/>
          <p:cNvSpPr/>
          <p:nvPr/>
        </p:nvSpPr>
        <p:spPr>
          <a:xfrm>
            <a:off x="405167" y="896679"/>
            <a:ext cx="5220000" cy="2076043"/>
          </a:xfrm>
          <a:prstGeom prst="rect">
            <a:avLst/>
          </a:prstGeom>
          <a:noFill/>
          <a:ln>
            <a:noFill/>
          </a:ln>
        </p:spPr>
        <p:txBody>
          <a:bodyPr spcFirstLastPara="1" wrap="square" lIns="45725" tIns="22850" rIns="45725" bIns="2285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de" sz="1800" b="1" i="0" u="none" strike="noStrike" cap="none">
                <a:solidFill>
                  <a:srgbClr val="339966"/>
                </a:solidFill>
                <a:latin typeface="Arial"/>
                <a:ea typeface="Arial"/>
                <a:cs typeface="Arial"/>
                <a:sym typeface="Arial"/>
              </a:rPr>
              <a:t>E-READERS</a:t>
            </a:r>
            <a:endParaRPr sz="700"/>
          </a:p>
          <a:p>
            <a:pPr marL="0" marR="0" lvl="0" indent="0" algn="just" rtl="0">
              <a:lnSpc>
                <a:spcPct val="15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E-book readers, also called e-readers, are similar to tablet computers, except they are mainly designed for reading e-books (digital, downloadable books). </a:t>
            </a:r>
            <a:endParaRPr sz="700"/>
          </a:p>
        </p:txBody>
      </p:sp>
      <p:pic>
        <p:nvPicPr>
          <p:cNvPr id="333" name="Google Shape;333;p43" descr="A photo of an e reader full length photo"/>
          <p:cNvPicPr preferRelativeResize="0"/>
          <p:nvPr/>
        </p:nvPicPr>
        <p:blipFill rotWithShape="1">
          <a:blip r:embed="rId4">
            <a:alphaModFix/>
          </a:blip>
          <a:srcRect/>
          <a:stretch/>
        </p:blipFill>
        <p:spPr>
          <a:xfrm>
            <a:off x="5825969" y="1086749"/>
            <a:ext cx="3024604" cy="1695902"/>
          </a:xfrm>
          <a:prstGeom prst="rect">
            <a:avLst/>
          </a:prstGeom>
          <a:noFill/>
          <a:ln>
            <a:noFill/>
          </a:ln>
        </p:spPr>
      </p:pic>
      <p:sp>
        <p:nvSpPr>
          <p:cNvPr id="334" name="Google Shape;334;p43"/>
          <p:cNvSpPr/>
          <p:nvPr/>
        </p:nvSpPr>
        <p:spPr>
          <a:xfrm>
            <a:off x="405168" y="3034277"/>
            <a:ext cx="8445406" cy="1708160"/>
          </a:xfrm>
          <a:prstGeom prst="rect">
            <a:avLst/>
          </a:prstGeom>
          <a:noFill/>
          <a:ln>
            <a:noFill/>
          </a:ln>
        </p:spPr>
        <p:txBody>
          <a:bodyPr spcFirstLastPara="1" wrap="square" lIns="45725" tIns="22850" rIns="45725" bIns="22850" anchor="t" anchorCtr="0">
            <a:noAutofit/>
          </a:bodyPr>
          <a:lstStyle/>
          <a:p>
            <a:pPr marL="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Notable examples include the Amazon Kindle, Barnes &amp; Noble Nook, and Kobo.</a:t>
            </a:r>
            <a:endParaRPr sz="700"/>
          </a:p>
          <a:p>
            <a:pPr marL="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Most e-readers use an e-ink display, which is easier to read than a traditional computer display. You can even read in bright sunlight, just like if you were reading a regular book.</a:t>
            </a:r>
            <a:endParaRPr sz="700"/>
          </a:p>
        </p:txBody>
      </p:sp>
      <p:sp>
        <p:nvSpPr>
          <p:cNvPr id="335" name="Google Shape;335;p43"/>
          <p:cNvSpPr txBox="1"/>
          <p:nvPr/>
        </p:nvSpPr>
        <p:spPr>
          <a:xfrm>
            <a:off x="405168" y="189769"/>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Mobile devices</a:t>
            </a:r>
            <a:endParaRPr sz="2700" b="1" i="0" u="none" strike="noStrike" cap="none">
              <a:solidFill>
                <a:srgbClr val="379C73"/>
              </a:solidFill>
              <a:latin typeface="Gill Sans"/>
              <a:ea typeface="Gill Sans"/>
              <a:cs typeface="Gill Sans"/>
              <a:sym typeface="Gill Sans"/>
            </a:endParaRPr>
          </a:p>
        </p:txBody>
      </p:sp>
      <p:sp>
        <p:nvSpPr>
          <p:cNvPr id="336" name="Google Shape;336;p43"/>
          <p:cNvSpPr txBox="1"/>
          <p:nvPr/>
        </p:nvSpPr>
        <p:spPr>
          <a:xfrm>
            <a:off x="6557221" y="2831520"/>
            <a:ext cx="1562100" cy="153888"/>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44"/>
          <p:cNvGrpSpPr/>
          <p:nvPr/>
        </p:nvGrpSpPr>
        <p:grpSpPr>
          <a:xfrm>
            <a:off x="0" y="749145"/>
            <a:ext cx="9144000" cy="4394356"/>
            <a:chOff x="0" y="-38100"/>
            <a:chExt cx="4816593" cy="2314722"/>
          </a:xfrm>
        </p:grpSpPr>
        <p:sp>
          <p:nvSpPr>
            <p:cNvPr id="342" name="Google Shape;342;p4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43" name="Google Shape;343;p4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44" name="Google Shape;344;p4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45" name="Google Shape;345;p44"/>
          <p:cNvSpPr/>
          <p:nvPr/>
        </p:nvSpPr>
        <p:spPr>
          <a:xfrm>
            <a:off x="2373025" y="990225"/>
            <a:ext cx="6156600" cy="3616200"/>
          </a:xfrm>
          <a:prstGeom prst="rect">
            <a:avLst/>
          </a:prstGeom>
          <a:noFill/>
          <a:ln>
            <a:noFill/>
          </a:ln>
        </p:spPr>
        <p:txBody>
          <a:bodyPr spcFirstLastPara="1" wrap="square" lIns="45725" tIns="22850" rIns="45725" bIns="22850" anchor="t" anchorCtr="0">
            <a:noAutofit/>
          </a:bodyPr>
          <a:lstStyle/>
          <a:p>
            <a:pPr marL="0" marR="0" lvl="0" indent="0" algn="just" rtl="0">
              <a:lnSpc>
                <a:spcPct val="150000"/>
              </a:lnSpc>
              <a:spcBef>
                <a:spcPts val="0"/>
              </a:spcBef>
              <a:spcAft>
                <a:spcPts val="0"/>
              </a:spcAft>
              <a:buNone/>
            </a:pPr>
            <a:r>
              <a:rPr lang="de" sz="1800" b="1" i="0" u="none" strike="noStrike" cap="none">
                <a:solidFill>
                  <a:srgbClr val="339966"/>
                </a:solidFill>
                <a:latin typeface="Arial"/>
                <a:ea typeface="Arial"/>
                <a:cs typeface="Arial"/>
                <a:sym typeface="Arial"/>
              </a:rPr>
              <a:t>SMARTPHONES</a:t>
            </a:r>
            <a:endParaRPr sz="700"/>
          </a:p>
          <a:p>
            <a:pPr marL="0" marR="0" lvl="0" indent="0" algn="just" rtl="0">
              <a:lnSpc>
                <a:spcPct val="150000"/>
              </a:lnSpc>
              <a:spcBef>
                <a:spcPts val="0"/>
              </a:spcBef>
              <a:spcAft>
                <a:spcPts val="0"/>
              </a:spcAft>
              <a:buNone/>
            </a:pPr>
            <a:r>
              <a:rPr lang="de" sz="1800">
                <a:solidFill>
                  <a:srgbClr val="595959"/>
                </a:solidFill>
              </a:rPr>
              <a:t>Featuring touch-sensitive screens, most smartphones eliminate the need for a physical keyboard and offer a virtual keyboard and intuitive finger-based interface. </a:t>
            </a:r>
            <a:endParaRPr sz="1800">
              <a:solidFill>
                <a:srgbClr val="595959"/>
              </a:solidFill>
            </a:endParaRPr>
          </a:p>
          <a:p>
            <a:pPr marL="0" marR="0" lvl="0" indent="0" algn="just" rtl="0">
              <a:lnSpc>
                <a:spcPct val="150000"/>
              </a:lnSpc>
              <a:spcBef>
                <a:spcPts val="0"/>
              </a:spcBef>
              <a:spcAft>
                <a:spcPts val="0"/>
              </a:spcAft>
              <a:buNone/>
            </a:pPr>
            <a:r>
              <a:rPr lang="de" sz="1800">
                <a:solidFill>
                  <a:srgbClr val="595959"/>
                </a:solidFill>
              </a:rPr>
              <a:t>It allows you to combine various electronic gadgets such as old notebooks, digital music players and digital cameras in one versatile unit. </a:t>
            </a:r>
            <a:endParaRPr sz="1800">
              <a:solidFill>
                <a:srgbClr val="595959"/>
              </a:solidFill>
            </a:endParaRPr>
          </a:p>
          <a:p>
            <a:pPr marL="0" marR="0" lvl="0" indent="0" algn="just" rtl="0">
              <a:lnSpc>
                <a:spcPct val="150000"/>
              </a:lnSpc>
              <a:spcBef>
                <a:spcPts val="0"/>
              </a:spcBef>
              <a:spcAft>
                <a:spcPts val="0"/>
              </a:spcAft>
              <a:buNone/>
            </a:pPr>
            <a:r>
              <a:rPr lang="de" sz="1800">
                <a:solidFill>
                  <a:srgbClr val="595959"/>
                </a:solidFill>
              </a:rPr>
              <a:t>You can connect to the Internet via Wi-Fi or mobile networks (data plan required).</a:t>
            </a:r>
            <a:endParaRPr sz="1800">
              <a:solidFill>
                <a:srgbClr val="595959"/>
              </a:solidFill>
            </a:endParaRPr>
          </a:p>
          <a:p>
            <a:pPr marL="0" marR="0" lvl="0" indent="0" algn="just" rtl="0">
              <a:lnSpc>
                <a:spcPct val="150000"/>
              </a:lnSpc>
              <a:spcBef>
                <a:spcPts val="0"/>
              </a:spcBef>
              <a:spcAft>
                <a:spcPts val="0"/>
              </a:spcAft>
              <a:buNone/>
            </a:pPr>
            <a:endParaRPr sz="1800" b="1">
              <a:solidFill>
                <a:srgbClr val="595959"/>
              </a:solidFill>
            </a:endParaRPr>
          </a:p>
        </p:txBody>
      </p:sp>
      <p:pic>
        <p:nvPicPr>
          <p:cNvPr id="346" name="Google Shape;346;p44"/>
          <p:cNvPicPr preferRelativeResize="0"/>
          <p:nvPr/>
        </p:nvPicPr>
        <p:blipFill rotWithShape="1">
          <a:blip r:embed="rId4">
            <a:alphaModFix/>
          </a:blip>
          <a:srcRect/>
          <a:stretch/>
        </p:blipFill>
        <p:spPr>
          <a:xfrm rot="-60000">
            <a:off x="441211" y="1286806"/>
            <a:ext cx="1490601" cy="2776969"/>
          </a:xfrm>
          <a:prstGeom prst="rect">
            <a:avLst/>
          </a:prstGeom>
          <a:noFill/>
          <a:ln>
            <a:noFill/>
          </a:ln>
        </p:spPr>
      </p:pic>
      <p:sp>
        <p:nvSpPr>
          <p:cNvPr id="347" name="Google Shape;347;p44"/>
          <p:cNvSpPr txBox="1"/>
          <p:nvPr/>
        </p:nvSpPr>
        <p:spPr>
          <a:xfrm>
            <a:off x="417093" y="253426"/>
            <a:ext cx="7260855" cy="581697"/>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Mobile devices</a:t>
            </a:r>
            <a:endParaRPr sz="2700" b="1" i="0" u="none" strike="noStrike" cap="none">
              <a:solidFill>
                <a:srgbClr val="379C73"/>
              </a:solidFill>
              <a:latin typeface="Gill Sans"/>
              <a:ea typeface="Gill Sans"/>
              <a:cs typeface="Gill Sans"/>
              <a:sym typeface="Gill Sans"/>
            </a:endParaRPr>
          </a:p>
        </p:txBody>
      </p:sp>
      <p:sp>
        <p:nvSpPr>
          <p:cNvPr id="348" name="Google Shape;348;p44"/>
          <p:cNvSpPr txBox="1"/>
          <p:nvPr/>
        </p:nvSpPr>
        <p:spPr>
          <a:xfrm>
            <a:off x="405462" y="4105911"/>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45"/>
          <p:cNvGrpSpPr/>
          <p:nvPr/>
        </p:nvGrpSpPr>
        <p:grpSpPr>
          <a:xfrm>
            <a:off x="0" y="767920"/>
            <a:ext cx="9143818" cy="4394416"/>
            <a:chOff x="0" y="-38100"/>
            <a:chExt cx="4816592" cy="2314800"/>
          </a:xfrm>
        </p:grpSpPr>
        <p:sp>
          <p:nvSpPr>
            <p:cNvPr id="354" name="Google Shape;354;p4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55" name="Google Shape;355;p45"/>
            <p:cNvSpPr txBox="1"/>
            <p:nvPr/>
          </p:nvSpPr>
          <p:spPr>
            <a:xfrm>
              <a:off x="0" y="-38100"/>
              <a:ext cx="4816500" cy="23148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56" name="Google Shape;356;p4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57" name="Google Shape;357;p45"/>
          <p:cNvSpPr/>
          <p:nvPr/>
        </p:nvSpPr>
        <p:spPr>
          <a:xfrm>
            <a:off x="588644" y="969922"/>
            <a:ext cx="7966800" cy="3508500"/>
          </a:xfrm>
          <a:prstGeom prst="rect">
            <a:avLst/>
          </a:prstGeom>
          <a:noFill/>
          <a:ln>
            <a:noFill/>
          </a:ln>
        </p:spPr>
        <p:txBody>
          <a:bodyPr spcFirstLastPara="1" wrap="square" lIns="45725" tIns="22850" rIns="45725" bIns="22850" anchor="t" anchorCtr="0">
            <a:noAutofit/>
          </a:bodyPr>
          <a:lstStyle/>
          <a:p>
            <a:pPr marL="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A computer system is divided into two categories:</a:t>
            </a:r>
            <a:endParaRPr sz="700"/>
          </a:p>
          <a:p>
            <a:pPr marL="0" marR="0" lvl="0" indent="0" algn="just" rtl="0">
              <a:lnSpc>
                <a:spcPct val="15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228600" marR="0" lvl="0" indent="-228600" algn="just" rtl="0">
              <a:lnSpc>
                <a:spcPct val="15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​HARDWARE</a:t>
            </a:r>
            <a:r>
              <a:rPr lang="de" sz="1800" b="0" i="0" u="none" strike="noStrike" cap="none">
                <a:solidFill>
                  <a:srgbClr val="595959"/>
                </a:solidFill>
                <a:latin typeface="Arial"/>
                <a:ea typeface="Arial"/>
                <a:cs typeface="Arial"/>
                <a:sym typeface="Arial"/>
              </a:rPr>
              <a:t>: any physical part of a computer​.</a:t>
            </a:r>
            <a:endParaRPr sz="700"/>
          </a:p>
          <a:p>
            <a:pPr marL="228600" marR="0" lvl="0" indent="-228600" algn="just" rtl="0">
              <a:lnSpc>
                <a:spcPct val="15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SOFTWARE: </a:t>
            </a:r>
            <a:r>
              <a:rPr lang="de" sz="1800" b="0" i="0" u="none" strike="noStrike" cap="none">
                <a:solidFill>
                  <a:srgbClr val="595959"/>
                </a:solidFill>
                <a:latin typeface="Arial"/>
                <a:ea typeface="Arial"/>
                <a:cs typeface="Arial"/>
                <a:sym typeface="Arial"/>
              </a:rPr>
              <a:t>a set of instructions that directs hardware operations.</a:t>
            </a:r>
            <a:endParaRPr sz="700"/>
          </a:p>
          <a:p>
            <a:pPr marL="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a:t>
            </a:r>
            <a:endParaRPr sz="700"/>
          </a:p>
          <a:p>
            <a:pPr marL="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Everything you do on your computer relies on both hardware and software. ​</a:t>
            </a:r>
            <a:endParaRPr sz="700"/>
          </a:p>
          <a:p>
            <a:pPr marL="0" marR="0" lvl="0" indent="0" algn="just" rtl="0">
              <a:lnSpc>
                <a:spcPct val="15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None/>
            </a:pPr>
            <a:r>
              <a:rPr lang="de" sz="1800" b="0" i="1" u="none" strike="noStrike" cap="none">
                <a:solidFill>
                  <a:srgbClr val="595959"/>
                </a:solidFill>
                <a:latin typeface="Arial"/>
                <a:ea typeface="Arial"/>
                <a:cs typeface="Arial"/>
                <a:sym typeface="Arial"/>
              </a:rPr>
              <a:t>For example, viewing this lesson in a web browser (software) and using a mouse (hardware) to navigate​.</a:t>
            </a:r>
            <a:endParaRPr sz="1800" b="0" i="1" u="none" strike="noStrike" cap="none">
              <a:solidFill>
                <a:srgbClr val="595959"/>
              </a:solidFill>
              <a:latin typeface="Arial"/>
              <a:ea typeface="Arial"/>
              <a:cs typeface="Arial"/>
              <a:sym typeface="Arial"/>
            </a:endParaRPr>
          </a:p>
        </p:txBody>
      </p:sp>
      <p:sp>
        <p:nvSpPr>
          <p:cNvPr id="358" name="Google Shape;358;p45"/>
          <p:cNvSpPr txBox="1"/>
          <p:nvPr/>
        </p:nvSpPr>
        <p:spPr>
          <a:xfrm>
            <a:off x="478507" y="144674"/>
            <a:ext cx="7260900" cy="5817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Hardware and software</a:t>
            </a:r>
            <a:endParaRPr sz="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pSp>
        <p:nvGrpSpPr>
          <p:cNvPr id="363" name="Google Shape;363;p46"/>
          <p:cNvGrpSpPr/>
          <p:nvPr/>
        </p:nvGrpSpPr>
        <p:grpSpPr>
          <a:xfrm>
            <a:off x="0" y="749145"/>
            <a:ext cx="9144000" cy="4394356"/>
            <a:chOff x="0" y="-38100"/>
            <a:chExt cx="4816593" cy="2314722"/>
          </a:xfrm>
        </p:grpSpPr>
        <p:sp>
          <p:nvSpPr>
            <p:cNvPr id="364" name="Google Shape;364;p4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65" name="Google Shape;365;p4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66" name="Google Shape;366;p4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67" name="Google Shape;367;p46"/>
          <p:cNvSpPr txBox="1"/>
          <p:nvPr/>
        </p:nvSpPr>
        <p:spPr>
          <a:xfrm>
            <a:off x="514350" y="994333"/>
            <a:ext cx="8024700" cy="37404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There are </a:t>
            </a:r>
            <a:r>
              <a:rPr lang="de" sz="1800" b="1" i="0" u="none" strike="noStrike" cap="none">
                <a:solidFill>
                  <a:srgbClr val="595959"/>
                </a:solidFill>
                <a:latin typeface="Arial"/>
                <a:ea typeface="Arial"/>
                <a:cs typeface="Arial"/>
                <a:sym typeface="Arial"/>
              </a:rPr>
              <a:t>four main types of computer hardware</a:t>
            </a:r>
            <a:r>
              <a:rPr lang="de" sz="1800" b="0" i="0" u="none" strike="noStrike" cap="none">
                <a:solidFill>
                  <a:srgbClr val="595959"/>
                </a:solidFill>
                <a:latin typeface="Arial"/>
                <a:ea typeface="Arial"/>
                <a:cs typeface="Arial"/>
                <a:sym typeface="Arial"/>
              </a:rPr>
              <a:t>:</a:t>
            </a:r>
            <a:endParaRPr sz="700"/>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450000" marR="0" lvl="0" indent="-281600" algn="just" rtl="0">
              <a:lnSpc>
                <a:spcPct val="100000"/>
              </a:lnSpc>
              <a:spcBef>
                <a:spcPts val="0"/>
              </a:spcBef>
              <a:spcAft>
                <a:spcPts val="0"/>
              </a:spcAft>
              <a:buClr>
                <a:srgbClr val="595959"/>
              </a:buClr>
              <a:buSzPts val="1600"/>
              <a:buAutoNum type="arabicPeriod"/>
            </a:pPr>
            <a:r>
              <a:rPr lang="de" sz="1800" b="1" i="0" u="none" strike="noStrike" cap="none">
                <a:solidFill>
                  <a:srgbClr val="339966"/>
                </a:solidFill>
                <a:latin typeface="Arial"/>
                <a:ea typeface="Arial"/>
                <a:cs typeface="Arial"/>
                <a:sym typeface="Arial"/>
              </a:rPr>
              <a:t>PROCESSING DEVICES </a:t>
            </a:r>
            <a:r>
              <a:rPr lang="de" sz="1800" b="0" i="0" u="none" strike="noStrike" cap="none">
                <a:solidFill>
                  <a:srgbClr val="595959"/>
                </a:solidFill>
                <a:latin typeface="Arial"/>
                <a:ea typeface="Arial"/>
                <a:cs typeface="Arial"/>
                <a:sym typeface="Arial"/>
              </a:rPr>
              <a:t>are the components responsible for the processing of information within the computer system. This includes devices such as CPU (Central Processing Unit) memory and motherboard.</a:t>
            </a:r>
            <a:endParaRPr sz="700"/>
          </a:p>
          <a:p>
            <a:pPr marL="368300" marR="0" lvl="0" indent="-266700" algn="just" rtl="0">
              <a:lnSpc>
                <a:spcPct val="100000"/>
              </a:lnSpc>
              <a:spcBef>
                <a:spcPts val="0"/>
              </a:spcBef>
              <a:spcAft>
                <a:spcPts val="0"/>
              </a:spcAft>
              <a:buClr>
                <a:srgbClr val="000000"/>
              </a:buClr>
              <a:buSzPts val="1600"/>
              <a:buFont typeface="Arial"/>
              <a:buNone/>
            </a:pPr>
            <a:endParaRPr sz="1800" b="0" i="0" u="none" strike="noStrike" cap="none">
              <a:solidFill>
                <a:srgbClr val="595959"/>
              </a:solidFill>
              <a:latin typeface="Arial"/>
              <a:ea typeface="Arial"/>
              <a:cs typeface="Arial"/>
              <a:sym typeface="Arial"/>
            </a:endParaRPr>
          </a:p>
          <a:p>
            <a:pPr marL="450000" marR="0" lvl="0" indent="-281600" algn="just" rtl="0">
              <a:lnSpc>
                <a:spcPct val="100000"/>
              </a:lnSpc>
              <a:spcBef>
                <a:spcPts val="0"/>
              </a:spcBef>
              <a:spcAft>
                <a:spcPts val="0"/>
              </a:spcAft>
              <a:buClr>
                <a:srgbClr val="595959"/>
              </a:buClr>
              <a:buSzPts val="1600"/>
              <a:buAutoNum type="arabicPeriod"/>
            </a:pPr>
            <a:r>
              <a:rPr lang="de" sz="1800" b="1" i="0" u="none" strike="noStrike" cap="none">
                <a:solidFill>
                  <a:srgbClr val="339966"/>
                </a:solidFill>
                <a:latin typeface="Arial"/>
                <a:ea typeface="Arial"/>
                <a:cs typeface="Arial"/>
                <a:sym typeface="Arial"/>
              </a:rPr>
              <a:t>STORAGE DEVICES </a:t>
            </a:r>
            <a:r>
              <a:rPr lang="de" sz="1800" b="0" i="0" u="none" strike="noStrike" cap="none">
                <a:solidFill>
                  <a:srgbClr val="595959"/>
                </a:solidFill>
                <a:latin typeface="Arial"/>
                <a:ea typeface="Arial"/>
                <a:cs typeface="Arial"/>
                <a:sym typeface="Arial"/>
              </a:rPr>
              <a:t>are components which allow data to be stored within a computer system. This includes devices such as hard disk drives and compact disk drives.</a:t>
            </a:r>
            <a:endParaRPr sz="700"/>
          </a:p>
          <a:p>
            <a:pPr marL="368300" marR="0" lvl="0" indent="-266700" algn="just" rtl="0">
              <a:lnSpc>
                <a:spcPct val="100000"/>
              </a:lnSpc>
              <a:spcBef>
                <a:spcPts val="0"/>
              </a:spcBef>
              <a:spcAft>
                <a:spcPts val="0"/>
              </a:spcAft>
              <a:buClr>
                <a:srgbClr val="000000"/>
              </a:buClr>
              <a:buSzPts val="1600"/>
              <a:buFont typeface="Arial"/>
              <a:buNone/>
            </a:pPr>
            <a:endParaRPr sz="1800" b="0" i="0" u="none" strike="noStrike" cap="none">
              <a:solidFill>
                <a:srgbClr val="595959"/>
              </a:solidFill>
              <a:latin typeface="Arial"/>
              <a:ea typeface="Arial"/>
              <a:cs typeface="Arial"/>
              <a:sym typeface="Arial"/>
            </a:endParaRPr>
          </a:p>
          <a:p>
            <a:pPr marL="450000" marR="0" lvl="0" indent="-281600" algn="just" rtl="0">
              <a:lnSpc>
                <a:spcPct val="100000"/>
              </a:lnSpc>
              <a:spcBef>
                <a:spcPts val="0"/>
              </a:spcBef>
              <a:spcAft>
                <a:spcPts val="0"/>
              </a:spcAft>
              <a:buClr>
                <a:srgbClr val="595959"/>
              </a:buClr>
              <a:buSzPts val="1600"/>
              <a:buAutoNum type="arabicPeriod"/>
            </a:pPr>
            <a:r>
              <a:rPr lang="de" sz="1800" b="1" i="0" u="none" strike="noStrike" cap="none">
                <a:solidFill>
                  <a:srgbClr val="339966"/>
                </a:solidFill>
                <a:latin typeface="Arial"/>
                <a:ea typeface="Arial"/>
                <a:cs typeface="Arial"/>
                <a:sym typeface="Arial"/>
              </a:rPr>
              <a:t>INPUT DEVICES </a:t>
            </a:r>
            <a:r>
              <a:rPr lang="de" sz="1800" b="0" i="0" u="none" strike="noStrike" cap="none">
                <a:solidFill>
                  <a:srgbClr val="595959"/>
                </a:solidFill>
                <a:latin typeface="Arial"/>
                <a:ea typeface="Arial"/>
                <a:cs typeface="Arial"/>
                <a:sym typeface="Arial"/>
              </a:rPr>
              <a:t>include things like keyboards, mice, and scanners.</a:t>
            </a:r>
            <a:endParaRPr sz="700"/>
          </a:p>
          <a:p>
            <a:pPr marL="368300" marR="0" lvl="0" indent="-266700" algn="just" rtl="0">
              <a:lnSpc>
                <a:spcPct val="100000"/>
              </a:lnSpc>
              <a:spcBef>
                <a:spcPts val="0"/>
              </a:spcBef>
              <a:spcAft>
                <a:spcPts val="0"/>
              </a:spcAft>
              <a:buClr>
                <a:srgbClr val="000000"/>
              </a:buClr>
              <a:buSzPts val="1600"/>
              <a:buFont typeface="Arial"/>
              <a:buNone/>
            </a:pPr>
            <a:endParaRPr sz="1800" b="0" i="0" u="none" strike="noStrike" cap="none">
              <a:solidFill>
                <a:srgbClr val="595959"/>
              </a:solidFill>
              <a:latin typeface="Arial"/>
              <a:ea typeface="Arial"/>
              <a:cs typeface="Arial"/>
              <a:sym typeface="Arial"/>
            </a:endParaRPr>
          </a:p>
          <a:p>
            <a:pPr marL="450000" marR="0" lvl="0" indent="-281600" algn="just" rtl="0">
              <a:lnSpc>
                <a:spcPct val="100000"/>
              </a:lnSpc>
              <a:spcBef>
                <a:spcPts val="0"/>
              </a:spcBef>
              <a:spcAft>
                <a:spcPts val="0"/>
              </a:spcAft>
              <a:buClr>
                <a:srgbClr val="595959"/>
              </a:buClr>
              <a:buSzPts val="1600"/>
              <a:buAutoNum type="arabicPeriod"/>
            </a:pPr>
            <a:r>
              <a:rPr lang="de" sz="1800" b="1" i="0" u="none" strike="noStrike" cap="none">
                <a:solidFill>
                  <a:srgbClr val="339966"/>
                </a:solidFill>
                <a:latin typeface="Arial"/>
                <a:ea typeface="Arial"/>
                <a:cs typeface="Arial"/>
                <a:sym typeface="Arial"/>
              </a:rPr>
              <a:t>OUTPUT DEVICES </a:t>
            </a:r>
            <a:r>
              <a:rPr lang="de" sz="1800" b="0" i="0" u="none" strike="noStrike" cap="none">
                <a:solidFill>
                  <a:srgbClr val="595959"/>
                </a:solidFill>
                <a:latin typeface="Arial"/>
                <a:ea typeface="Arial"/>
                <a:cs typeface="Arial"/>
                <a:sym typeface="Arial"/>
              </a:rPr>
              <a:t>include things like monitors and printers. </a:t>
            </a:r>
            <a:endParaRPr sz="1800" b="0" i="0" u="none" strike="noStrike" cap="none">
              <a:solidFill>
                <a:srgbClr val="595959"/>
              </a:solidFill>
              <a:latin typeface="Arial"/>
              <a:ea typeface="Arial"/>
              <a:cs typeface="Arial"/>
              <a:sym typeface="Arial"/>
            </a:endParaRPr>
          </a:p>
        </p:txBody>
      </p:sp>
      <p:sp>
        <p:nvSpPr>
          <p:cNvPr id="368" name="Google Shape;368;p46"/>
          <p:cNvSpPr txBox="1"/>
          <p:nvPr/>
        </p:nvSpPr>
        <p:spPr>
          <a:xfrm>
            <a:off x="478507"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Hardware and software</a:t>
            </a:r>
            <a:endParaRPr sz="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3" name="Google Shape;373;p47"/>
          <p:cNvGrpSpPr/>
          <p:nvPr/>
        </p:nvGrpSpPr>
        <p:grpSpPr>
          <a:xfrm>
            <a:off x="712080" y="3002417"/>
            <a:ext cx="2579049" cy="669218"/>
            <a:chOff x="0" y="-38100"/>
            <a:chExt cx="4816593" cy="2314722"/>
          </a:xfrm>
        </p:grpSpPr>
        <p:sp>
          <p:nvSpPr>
            <p:cNvPr id="374" name="Google Shape;374;p4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75" name="Google Shape;375;p4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76" name="Google Shape;376;p4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77" name="Google Shape;377;p47"/>
          <p:cNvSpPr txBox="1"/>
          <p:nvPr/>
        </p:nvSpPr>
        <p:spPr>
          <a:xfrm>
            <a:off x="7867760" y="2194504"/>
            <a:ext cx="1052885" cy="161582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de" sz="1500" b="1" i="0" u="none" strike="noStrike" cap="none">
                <a:solidFill>
                  <a:srgbClr val="379C73"/>
                </a:solidFill>
                <a:latin typeface="Gill Sans"/>
                <a:ea typeface="Gill Sans"/>
                <a:cs typeface="Gill Sans"/>
                <a:sym typeface="Gill Sans"/>
              </a:rPr>
              <a:t>CABLES TO CONNECT INPUT AND OUTPUT DEVICES </a:t>
            </a:r>
            <a:endParaRPr sz="700"/>
          </a:p>
        </p:txBody>
      </p:sp>
      <p:grpSp>
        <p:nvGrpSpPr>
          <p:cNvPr id="378" name="Google Shape;378;p47"/>
          <p:cNvGrpSpPr/>
          <p:nvPr/>
        </p:nvGrpSpPr>
        <p:grpSpPr>
          <a:xfrm>
            <a:off x="590688" y="1200184"/>
            <a:ext cx="7108177" cy="3748875"/>
            <a:chOff x="1028700" y="2100116"/>
            <a:chExt cx="14216355" cy="7497750"/>
          </a:xfrm>
        </p:grpSpPr>
        <p:grpSp>
          <p:nvGrpSpPr>
            <p:cNvPr id="379" name="Google Shape;379;p47"/>
            <p:cNvGrpSpPr/>
            <p:nvPr/>
          </p:nvGrpSpPr>
          <p:grpSpPr>
            <a:xfrm>
              <a:off x="4012985" y="2100116"/>
              <a:ext cx="11232070" cy="7497750"/>
              <a:chOff x="2785211" y="2951"/>
              <a:chExt cx="11232070" cy="7497750"/>
            </a:xfrm>
          </p:grpSpPr>
          <p:sp>
            <p:nvSpPr>
              <p:cNvPr id="380" name="Google Shape;380;p47"/>
              <p:cNvSpPr/>
              <p:nvPr/>
            </p:nvSpPr>
            <p:spPr>
              <a:xfrm rot="10800000">
                <a:off x="2785211" y="2951"/>
                <a:ext cx="11232070" cy="1215153"/>
              </a:xfrm>
              <a:prstGeom prst="homePlate">
                <a:avLst>
                  <a:gd name="adj" fmla="val 50000"/>
                </a:avLst>
              </a:prstGeom>
              <a:solidFill>
                <a:srgbClr val="379C73"/>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81" name="Google Shape;381;p47"/>
              <p:cNvSpPr txBox="1"/>
              <p:nvPr/>
            </p:nvSpPr>
            <p:spPr>
              <a:xfrm>
                <a:off x="3088999" y="2951"/>
                <a:ext cx="10928282" cy="1215153"/>
              </a:xfrm>
              <a:prstGeom prst="rect">
                <a:avLst/>
              </a:prstGeom>
              <a:solidFill>
                <a:srgbClr val="379C73"/>
              </a:solidFill>
              <a:ln>
                <a:noFill/>
              </a:ln>
            </p:spPr>
            <p:txBody>
              <a:bodyPr spcFirstLastPara="1" wrap="square" lIns="267925" tIns="47625" rIns="88900" bIns="476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de" sz="1300" b="1" i="0" u="none" strike="noStrike" cap="none">
                    <a:solidFill>
                      <a:schemeClr val="lt1"/>
                    </a:solidFill>
                    <a:latin typeface="Arial"/>
                    <a:ea typeface="Arial"/>
                    <a:cs typeface="Arial"/>
                    <a:sym typeface="Arial"/>
                  </a:rPr>
                  <a:t>USB</a:t>
                </a:r>
                <a:r>
                  <a:rPr lang="de" sz="1300" b="0" i="0" u="none" strike="noStrike" cap="none">
                    <a:solidFill>
                      <a:schemeClr val="lt1"/>
                    </a:solidFill>
                    <a:latin typeface="Arial"/>
                    <a:ea typeface="Arial"/>
                    <a:cs typeface="Arial"/>
                    <a:sym typeface="Arial"/>
                  </a:rPr>
                  <a:t> (Universal Serial Bus) is a standard for connecting external devices to computers. </a:t>
                </a:r>
                <a:endParaRPr sz="700" b="0" i="0" u="none" strike="noStrike" cap="none">
                  <a:solidFill>
                    <a:srgbClr val="000000"/>
                  </a:solidFill>
                  <a:latin typeface="Arial"/>
                  <a:ea typeface="Arial"/>
                  <a:cs typeface="Arial"/>
                  <a:sym typeface="Arial"/>
                </a:endParaRPr>
              </a:p>
            </p:txBody>
          </p:sp>
          <p:sp>
            <p:nvSpPr>
              <p:cNvPr id="382" name="Google Shape;382;p47"/>
              <p:cNvSpPr/>
              <p:nvPr/>
            </p:nvSpPr>
            <p:spPr>
              <a:xfrm rot="10800000">
                <a:off x="2785211" y="1580836"/>
                <a:ext cx="11232070" cy="1215153"/>
              </a:xfrm>
              <a:prstGeom prst="homePlate">
                <a:avLst>
                  <a:gd name="adj" fmla="val 50000"/>
                </a:avLst>
              </a:prstGeom>
              <a:solidFill>
                <a:srgbClr val="379C73"/>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83" name="Google Shape;383;p47"/>
              <p:cNvSpPr txBox="1"/>
              <p:nvPr/>
            </p:nvSpPr>
            <p:spPr>
              <a:xfrm>
                <a:off x="3088999" y="1580836"/>
                <a:ext cx="10928282" cy="1215153"/>
              </a:xfrm>
              <a:prstGeom prst="rect">
                <a:avLst/>
              </a:prstGeom>
              <a:noFill/>
              <a:ln>
                <a:noFill/>
              </a:ln>
            </p:spPr>
            <p:txBody>
              <a:bodyPr spcFirstLastPara="1" wrap="square" lIns="267925" tIns="47625" rIns="88900" bIns="476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de" sz="1300" b="1" i="0" u="none" strike="noStrike" cap="none">
                    <a:solidFill>
                      <a:schemeClr val="lt1"/>
                    </a:solidFill>
                    <a:latin typeface="Arial"/>
                    <a:ea typeface="Arial"/>
                    <a:cs typeface="Arial"/>
                    <a:sym typeface="Arial"/>
                  </a:rPr>
                  <a:t>HDMI</a:t>
                </a:r>
                <a:r>
                  <a:rPr lang="de" sz="1300" b="0" i="0" u="none" strike="noStrike" cap="none">
                    <a:solidFill>
                      <a:schemeClr val="lt1"/>
                    </a:solidFill>
                    <a:latin typeface="Arial"/>
                    <a:ea typeface="Arial"/>
                    <a:cs typeface="Arial"/>
                    <a:sym typeface="Arial"/>
                  </a:rPr>
                  <a:t> (High Definition Multimedia Interface): This type of cable can transmit video and audio signals without interference over a maximum length of 15 meters. </a:t>
                </a:r>
                <a:endParaRPr sz="700" b="0" i="0" u="none" strike="noStrike" cap="none">
                  <a:solidFill>
                    <a:srgbClr val="000000"/>
                  </a:solidFill>
                  <a:latin typeface="Arial"/>
                  <a:ea typeface="Arial"/>
                  <a:cs typeface="Arial"/>
                  <a:sym typeface="Arial"/>
                </a:endParaRPr>
              </a:p>
            </p:txBody>
          </p:sp>
          <p:sp>
            <p:nvSpPr>
              <p:cNvPr id="384" name="Google Shape;384;p47"/>
              <p:cNvSpPr/>
              <p:nvPr/>
            </p:nvSpPr>
            <p:spPr>
              <a:xfrm rot="10800000">
                <a:off x="2785211" y="3129777"/>
                <a:ext cx="11232070" cy="1215153"/>
              </a:xfrm>
              <a:prstGeom prst="homePlate">
                <a:avLst>
                  <a:gd name="adj" fmla="val 50000"/>
                </a:avLst>
              </a:prstGeom>
              <a:solidFill>
                <a:srgbClr val="379C73"/>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85" name="Google Shape;385;p47"/>
              <p:cNvSpPr txBox="1"/>
              <p:nvPr/>
            </p:nvSpPr>
            <p:spPr>
              <a:xfrm>
                <a:off x="3088999" y="3129777"/>
                <a:ext cx="10928282" cy="1215153"/>
              </a:xfrm>
              <a:prstGeom prst="rect">
                <a:avLst/>
              </a:prstGeom>
              <a:noFill/>
              <a:ln>
                <a:noFill/>
              </a:ln>
            </p:spPr>
            <p:txBody>
              <a:bodyPr spcFirstLastPara="1" wrap="square" lIns="267925" tIns="47625" rIns="88900" bIns="476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de" sz="1300" b="1" i="0" u="none" strike="noStrike" cap="none">
                    <a:solidFill>
                      <a:schemeClr val="lt1"/>
                    </a:solidFill>
                    <a:latin typeface="Arial"/>
                    <a:ea typeface="Arial"/>
                    <a:cs typeface="Arial"/>
                    <a:sym typeface="Arial"/>
                  </a:rPr>
                  <a:t>Audio cables</a:t>
                </a:r>
                <a:r>
                  <a:rPr lang="de" sz="1300" b="0" i="0" u="none" strike="noStrike" cap="none">
                    <a:solidFill>
                      <a:schemeClr val="lt1"/>
                    </a:solidFill>
                    <a:latin typeface="Arial"/>
                    <a:ea typeface="Arial"/>
                    <a:cs typeface="Arial"/>
                    <a:sym typeface="Arial"/>
                  </a:rPr>
                  <a:t>: These are usually two cables, one for the speakers and one for the microphone. </a:t>
                </a:r>
                <a:endParaRPr sz="700" b="0" i="0" u="none" strike="noStrike" cap="none">
                  <a:solidFill>
                    <a:srgbClr val="000000"/>
                  </a:solidFill>
                  <a:latin typeface="Arial"/>
                  <a:ea typeface="Arial"/>
                  <a:cs typeface="Arial"/>
                  <a:sym typeface="Arial"/>
                </a:endParaRPr>
              </a:p>
            </p:txBody>
          </p:sp>
          <p:sp>
            <p:nvSpPr>
              <p:cNvPr id="386" name="Google Shape;386;p47"/>
              <p:cNvSpPr/>
              <p:nvPr/>
            </p:nvSpPr>
            <p:spPr>
              <a:xfrm rot="10800000">
                <a:off x="2785211" y="4707663"/>
                <a:ext cx="11232070" cy="1215153"/>
              </a:xfrm>
              <a:prstGeom prst="homePlate">
                <a:avLst>
                  <a:gd name="adj" fmla="val 50000"/>
                </a:avLst>
              </a:prstGeom>
              <a:solidFill>
                <a:srgbClr val="379C73"/>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87" name="Google Shape;387;p47"/>
              <p:cNvSpPr txBox="1"/>
              <p:nvPr/>
            </p:nvSpPr>
            <p:spPr>
              <a:xfrm>
                <a:off x="3088999" y="4707663"/>
                <a:ext cx="10928282" cy="1215153"/>
              </a:xfrm>
              <a:prstGeom prst="rect">
                <a:avLst/>
              </a:prstGeom>
              <a:noFill/>
              <a:ln>
                <a:noFill/>
              </a:ln>
            </p:spPr>
            <p:txBody>
              <a:bodyPr spcFirstLastPara="1" wrap="square" lIns="267925" tIns="47625" rIns="88900" bIns="476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de" sz="1300" b="1" i="0" u="none" strike="noStrike" cap="none">
                    <a:solidFill>
                      <a:schemeClr val="lt1"/>
                    </a:solidFill>
                    <a:latin typeface="Arial"/>
                    <a:ea typeface="Arial"/>
                    <a:cs typeface="Arial"/>
                    <a:sym typeface="Arial"/>
                  </a:rPr>
                  <a:t>VGA</a:t>
                </a:r>
                <a:r>
                  <a:rPr lang="de" sz="1300" b="0" i="0" u="none" strike="noStrike" cap="none">
                    <a:solidFill>
                      <a:schemeClr val="lt1"/>
                    </a:solidFill>
                    <a:latin typeface="Arial"/>
                    <a:ea typeface="Arial"/>
                    <a:cs typeface="Arial"/>
                    <a:sym typeface="Arial"/>
                  </a:rPr>
                  <a:t> (Video Graphics Array) is a standard for connecting to a monitor. </a:t>
                </a:r>
                <a:endParaRPr sz="700" b="0" i="0" u="none" strike="noStrike" cap="none">
                  <a:solidFill>
                    <a:srgbClr val="000000"/>
                  </a:solidFill>
                  <a:latin typeface="Arial"/>
                  <a:ea typeface="Arial"/>
                  <a:cs typeface="Arial"/>
                  <a:sym typeface="Arial"/>
                </a:endParaRPr>
              </a:p>
            </p:txBody>
          </p:sp>
          <p:sp>
            <p:nvSpPr>
              <p:cNvPr id="388" name="Google Shape;388;p47"/>
              <p:cNvSpPr/>
              <p:nvPr/>
            </p:nvSpPr>
            <p:spPr>
              <a:xfrm rot="10800000">
                <a:off x="2785211" y="6285548"/>
                <a:ext cx="11232070" cy="1215153"/>
              </a:xfrm>
              <a:prstGeom prst="homePlate">
                <a:avLst>
                  <a:gd name="adj" fmla="val 50000"/>
                </a:avLst>
              </a:prstGeom>
              <a:solidFill>
                <a:srgbClr val="379C73"/>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89" name="Google Shape;389;p47"/>
              <p:cNvSpPr txBox="1"/>
              <p:nvPr/>
            </p:nvSpPr>
            <p:spPr>
              <a:xfrm>
                <a:off x="3088999" y="6285548"/>
                <a:ext cx="10928282" cy="1215153"/>
              </a:xfrm>
              <a:prstGeom prst="rect">
                <a:avLst/>
              </a:prstGeom>
              <a:noFill/>
              <a:ln>
                <a:noFill/>
              </a:ln>
            </p:spPr>
            <p:txBody>
              <a:bodyPr spcFirstLastPara="1" wrap="square" lIns="267925" tIns="47625" rIns="88900" bIns="476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de" sz="1300" b="1" i="0" u="none" strike="noStrike" cap="none">
                    <a:solidFill>
                      <a:schemeClr val="lt1"/>
                    </a:solidFill>
                    <a:latin typeface="Arial"/>
                    <a:ea typeface="Arial"/>
                    <a:cs typeface="Arial"/>
                    <a:sym typeface="Arial"/>
                  </a:rPr>
                  <a:t>Network cables</a:t>
                </a:r>
                <a:r>
                  <a:rPr lang="de" sz="1300" b="0" i="0" u="none" strike="noStrike" cap="none">
                    <a:solidFill>
                      <a:schemeClr val="lt1"/>
                    </a:solidFill>
                    <a:latin typeface="Arial"/>
                    <a:ea typeface="Arial"/>
                    <a:cs typeface="Arial"/>
                    <a:sym typeface="Arial"/>
                  </a:rPr>
                  <a:t> are used to connect the computer to a network by cable.</a:t>
                </a:r>
                <a:endParaRPr sz="700" b="0" i="0" u="none" strike="noStrike" cap="none">
                  <a:solidFill>
                    <a:srgbClr val="000000"/>
                  </a:solidFill>
                  <a:latin typeface="Arial"/>
                  <a:ea typeface="Arial"/>
                  <a:cs typeface="Arial"/>
                  <a:sym typeface="Arial"/>
                </a:endParaRPr>
              </a:p>
            </p:txBody>
          </p:sp>
        </p:grpSp>
        <p:pic>
          <p:nvPicPr>
            <p:cNvPr id="390" name="Google Shape;390;p47" descr="realistic usb design"/>
            <p:cNvPicPr preferRelativeResize="0"/>
            <p:nvPr/>
          </p:nvPicPr>
          <p:blipFill rotWithShape="1">
            <a:blip r:embed="rId4">
              <a:alphaModFix/>
            </a:blip>
            <a:srcRect/>
            <a:stretch/>
          </p:blipFill>
          <p:spPr>
            <a:xfrm>
              <a:off x="1835143" y="2166169"/>
              <a:ext cx="1466317" cy="1173522"/>
            </a:xfrm>
            <a:prstGeom prst="rect">
              <a:avLst/>
            </a:prstGeom>
            <a:noFill/>
            <a:ln>
              <a:noFill/>
            </a:ln>
          </p:spPr>
        </p:pic>
        <p:pic>
          <p:nvPicPr>
            <p:cNvPr id="391" name="Google Shape;391;p47" descr="HDMI Modern Cable Isolated On White Background"/>
            <p:cNvPicPr preferRelativeResize="0"/>
            <p:nvPr/>
          </p:nvPicPr>
          <p:blipFill rotWithShape="1">
            <a:blip r:embed="rId5">
              <a:alphaModFix/>
            </a:blip>
            <a:srcRect/>
            <a:stretch/>
          </p:blipFill>
          <p:spPr>
            <a:xfrm>
              <a:off x="1798946" y="3789453"/>
              <a:ext cx="1578307" cy="1051364"/>
            </a:xfrm>
            <a:prstGeom prst="rect">
              <a:avLst/>
            </a:prstGeom>
            <a:noFill/>
            <a:ln>
              <a:noFill/>
            </a:ln>
          </p:spPr>
        </p:pic>
        <p:pic>
          <p:nvPicPr>
            <p:cNvPr id="392" name="Google Shape;392;p47" descr="Black aux wire isolated on white"/>
            <p:cNvPicPr preferRelativeResize="0"/>
            <p:nvPr/>
          </p:nvPicPr>
          <p:blipFill rotWithShape="1">
            <a:blip r:embed="rId6">
              <a:alphaModFix/>
            </a:blip>
            <a:srcRect/>
            <a:stretch/>
          </p:blipFill>
          <p:spPr>
            <a:xfrm>
              <a:off x="1028700" y="5067090"/>
              <a:ext cx="2646497" cy="1288951"/>
            </a:xfrm>
            <a:prstGeom prst="rect">
              <a:avLst/>
            </a:prstGeom>
            <a:noFill/>
            <a:ln>
              <a:noFill/>
            </a:ln>
          </p:spPr>
        </p:pic>
        <p:pic>
          <p:nvPicPr>
            <p:cNvPr id="393" name="Google Shape;393;p47"/>
            <p:cNvPicPr preferRelativeResize="0"/>
            <p:nvPr/>
          </p:nvPicPr>
          <p:blipFill rotWithShape="1">
            <a:blip r:embed="rId7">
              <a:alphaModFix/>
            </a:blip>
            <a:srcRect/>
            <a:stretch/>
          </p:blipFill>
          <p:spPr>
            <a:xfrm>
              <a:off x="1147953" y="6442095"/>
              <a:ext cx="2229300" cy="1394179"/>
            </a:xfrm>
            <a:prstGeom prst="rect">
              <a:avLst/>
            </a:prstGeom>
            <a:noFill/>
            <a:ln>
              <a:noFill/>
            </a:ln>
          </p:spPr>
        </p:pic>
        <p:pic>
          <p:nvPicPr>
            <p:cNvPr id="394" name="Google Shape;394;p47" descr="Network"/>
            <p:cNvPicPr preferRelativeResize="0"/>
            <p:nvPr/>
          </p:nvPicPr>
          <p:blipFill rotWithShape="1">
            <a:blip r:embed="rId8">
              <a:alphaModFix/>
            </a:blip>
            <a:srcRect/>
            <a:stretch/>
          </p:blipFill>
          <p:spPr>
            <a:xfrm>
              <a:off x="1705094" y="8226586"/>
              <a:ext cx="1970103" cy="1346972"/>
            </a:xfrm>
            <a:prstGeom prst="rect">
              <a:avLst/>
            </a:prstGeom>
            <a:noFill/>
            <a:ln>
              <a:noFill/>
            </a:ln>
          </p:spPr>
        </p:pic>
      </p:grpSp>
      <p:sp>
        <p:nvSpPr>
          <p:cNvPr id="395" name="Google Shape;395;p47"/>
          <p:cNvSpPr txBox="1"/>
          <p:nvPr/>
        </p:nvSpPr>
        <p:spPr>
          <a:xfrm>
            <a:off x="478507"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Hardware and software</a:t>
            </a:r>
            <a:endParaRPr sz="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400" name="Google Shape;400;p48"/>
          <p:cNvGrpSpPr/>
          <p:nvPr/>
        </p:nvGrpSpPr>
        <p:grpSpPr>
          <a:xfrm>
            <a:off x="0" y="767919"/>
            <a:ext cx="9144000" cy="4394356"/>
            <a:chOff x="0" y="-38100"/>
            <a:chExt cx="4816593" cy="2314722"/>
          </a:xfrm>
        </p:grpSpPr>
        <p:sp>
          <p:nvSpPr>
            <p:cNvPr id="401" name="Google Shape;401;p4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02" name="Google Shape;402;p4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03" name="Google Shape;403;p4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04" name="Google Shape;404;p48"/>
          <p:cNvSpPr txBox="1"/>
          <p:nvPr/>
        </p:nvSpPr>
        <p:spPr>
          <a:xfrm>
            <a:off x="514350" y="1306432"/>
            <a:ext cx="8049079" cy="2714012"/>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A </a:t>
            </a:r>
            <a:r>
              <a:rPr lang="de" sz="1800" b="1" i="0" u="none" strike="noStrike" cap="none">
                <a:solidFill>
                  <a:srgbClr val="339966"/>
                </a:solidFill>
                <a:latin typeface="Arial"/>
                <a:ea typeface="Arial"/>
                <a:cs typeface="Arial"/>
                <a:sym typeface="Arial"/>
              </a:rPr>
              <a:t>SOFTWARE</a:t>
            </a:r>
            <a:r>
              <a:rPr lang="de" sz="1800" b="0" i="0" u="none" strike="noStrike" cap="none">
                <a:solidFill>
                  <a:srgbClr val="595959"/>
                </a:solidFill>
                <a:latin typeface="Arial"/>
                <a:ea typeface="Arial"/>
                <a:cs typeface="Arial"/>
                <a:sym typeface="Arial"/>
              </a:rPr>
              <a:t> program is a set of code and instructions that tells a computer how to run and execute specific tasks. A single computer can complete multiple functions simultaneously, depending on the installed software programs.</a:t>
            </a:r>
            <a:endParaRPr sz="18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None/>
            </a:pPr>
            <a:endParaRPr sz="1800" b="0" i="0" u="none" strike="noStrike" cap="none">
              <a:solidFill>
                <a:srgbClr val="595959"/>
              </a:solidFill>
              <a:latin typeface="Arial"/>
              <a:ea typeface="Arial"/>
              <a:cs typeface="Arial"/>
              <a:sym typeface="Arial"/>
            </a:endParaRPr>
          </a:p>
          <a:p>
            <a:pPr marL="0" marR="0" lvl="0"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Essentially, software serves as </a:t>
            </a:r>
            <a:r>
              <a:rPr lang="de" sz="1800" b="1" i="1" u="none" strike="noStrike" cap="none">
                <a:solidFill>
                  <a:srgbClr val="595959"/>
                </a:solidFill>
                <a:latin typeface="Arial"/>
                <a:ea typeface="Arial"/>
                <a:cs typeface="Arial"/>
                <a:sym typeface="Arial"/>
              </a:rPr>
              <a:t>the brain of a computer</a:t>
            </a:r>
            <a:r>
              <a:rPr lang="de" sz="1800" b="0" i="0" u="none" strike="noStrike" cap="none">
                <a:solidFill>
                  <a:srgbClr val="595959"/>
                </a:solidFill>
                <a:latin typeface="Arial"/>
                <a:ea typeface="Arial"/>
                <a:cs typeface="Arial"/>
                <a:sym typeface="Arial"/>
              </a:rPr>
              <a:t>, guiding its every function and enabling it to process and respond to various inputs and requirements.</a:t>
            </a:r>
            <a:endParaRPr sz="1800" b="0" i="0" u="none" strike="noStrike" cap="none">
              <a:solidFill>
                <a:srgbClr val="595959"/>
              </a:solidFill>
              <a:latin typeface="Arial"/>
              <a:ea typeface="Arial"/>
              <a:cs typeface="Arial"/>
              <a:sym typeface="Arial"/>
            </a:endParaRPr>
          </a:p>
        </p:txBody>
      </p:sp>
      <p:sp>
        <p:nvSpPr>
          <p:cNvPr id="405" name="Google Shape;405;p48"/>
          <p:cNvSpPr txBox="1"/>
          <p:nvPr/>
        </p:nvSpPr>
        <p:spPr>
          <a:xfrm>
            <a:off x="478507"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Hardware and software</a:t>
            </a:r>
            <a:endParaRPr sz="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pSp>
        <p:nvGrpSpPr>
          <p:cNvPr id="410" name="Google Shape;410;p49"/>
          <p:cNvGrpSpPr/>
          <p:nvPr/>
        </p:nvGrpSpPr>
        <p:grpSpPr>
          <a:xfrm>
            <a:off x="0" y="411737"/>
            <a:ext cx="9144000" cy="4394356"/>
            <a:chOff x="0" y="-38100"/>
            <a:chExt cx="4816593" cy="2314722"/>
          </a:xfrm>
        </p:grpSpPr>
        <p:sp>
          <p:nvSpPr>
            <p:cNvPr id="411" name="Google Shape;411;p4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12" name="Google Shape;412;p4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13" name="Google Shape;413;p4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14" name="Google Shape;414;p49"/>
          <p:cNvSpPr txBox="1"/>
          <p:nvPr/>
        </p:nvSpPr>
        <p:spPr>
          <a:xfrm>
            <a:off x="388960" y="993435"/>
            <a:ext cx="8366100" cy="4032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There are </a:t>
            </a:r>
            <a:r>
              <a:rPr lang="de" sz="1800" b="1" i="0" u="none" strike="noStrike" cap="none">
                <a:solidFill>
                  <a:srgbClr val="595959"/>
                </a:solidFill>
                <a:latin typeface="Arial"/>
                <a:ea typeface="Arial"/>
                <a:cs typeface="Arial"/>
                <a:sym typeface="Arial"/>
              </a:rPr>
              <a:t>four key types of software programs:</a:t>
            </a:r>
            <a:endParaRPr sz="700"/>
          </a:p>
          <a:p>
            <a:pPr marL="0" marR="0" lvl="0" indent="0" algn="just" rtl="0">
              <a:lnSpc>
                <a:spcPct val="100000"/>
              </a:lnSpc>
              <a:spcBef>
                <a:spcPts val="0"/>
              </a:spcBef>
              <a:spcAft>
                <a:spcPts val="0"/>
              </a:spcAft>
              <a:buNone/>
            </a:pPr>
            <a:endParaRPr sz="1000" b="0" i="0" u="none" strike="noStrike" cap="none">
              <a:solidFill>
                <a:srgbClr val="595959"/>
              </a:solidFill>
              <a:latin typeface="Arial"/>
              <a:ea typeface="Arial"/>
              <a:cs typeface="Arial"/>
              <a:sym typeface="Arial"/>
            </a:endParaRPr>
          </a:p>
          <a:p>
            <a:pPr marL="368300" marR="0" lvl="0" indent="-302600"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APPLICATION SOFTWARE </a:t>
            </a:r>
            <a:r>
              <a:rPr lang="de" sz="1800" b="0" i="1" u="none" strike="noStrike" cap="none">
                <a:solidFill>
                  <a:srgbClr val="595959"/>
                </a:solidFill>
                <a:latin typeface="Arial"/>
                <a:ea typeface="Arial"/>
                <a:cs typeface="Arial"/>
                <a:sym typeface="Arial"/>
              </a:rPr>
              <a:t>(or applications) </a:t>
            </a:r>
            <a:r>
              <a:rPr lang="de" sz="1800" b="0" i="0" u="none" strike="noStrike" cap="none">
                <a:solidFill>
                  <a:srgbClr val="595959"/>
                </a:solidFill>
                <a:latin typeface="Arial"/>
                <a:ea typeface="Arial"/>
                <a:cs typeface="Arial"/>
                <a:sym typeface="Arial"/>
              </a:rPr>
              <a:t>carries out one specific task on a computer. This software has common usage even among those with a basic understanding of computers.</a:t>
            </a:r>
            <a:endParaRPr sz="1800" b="0" i="0" u="none" strike="noStrike" cap="none">
              <a:solidFill>
                <a:srgbClr val="595959"/>
              </a:solidFill>
              <a:latin typeface="Arial"/>
              <a:ea typeface="Arial"/>
              <a:cs typeface="Arial"/>
              <a:sym typeface="Arial"/>
            </a:endParaRPr>
          </a:p>
          <a:p>
            <a:pPr marL="368300" marR="0" lvl="0" indent="-302600"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SYSTEM SOFTWARE </a:t>
            </a:r>
            <a:r>
              <a:rPr lang="de" sz="1800" b="0" i="0" u="none" strike="noStrike" cap="none">
                <a:solidFill>
                  <a:srgbClr val="595959"/>
                </a:solidFill>
                <a:latin typeface="Arial"/>
                <a:ea typeface="Arial"/>
                <a:cs typeface="Arial"/>
                <a:sym typeface="Arial"/>
              </a:rPr>
              <a:t>allows software applications to run on a computer's hardware. This software can include operating systems like Windows, macOS and Linux.</a:t>
            </a:r>
            <a:endParaRPr sz="700"/>
          </a:p>
          <a:p>
            <a:pPr marL="368300" marR="0" lvl="0" indent="-302600"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PROGRAMMING SOFTWARE </a:t>
            </a:r>
            <a:r>
              <a:rPr lang="de" sz="1800" b="0" i="0" u="none" strike="noStrike" cap="none">
                <a:solidFill>
                  <a:srgbClr val="595959"/>
                </a:solidFill>
                <a:latin typeface="Arial"/>
                <a:ea typeface="Arial"/>
                <a:cs typeface="Arial"/>
                <a:sym typeface="Arial"/>
              </a:rPr>
              <a:t>can allow the user to create an application. These programs provide individuals with the tools to develop, write, test and debug programming code.</a:t>
            </a:r>
            <a:endParaRPr sz="1800" b="0" i="0" u="none" strike="noStrike" cap="none">
              <a:solidFill>
                <a:srgbClr val="595959"/>
              </a:solidFill>
              <a:latin typeface="Arial"/>
              <a:ea typeface="Arial"/>
              <a:cs typeface="Arial"/>
              <a:sym typeface="Arial"/>
            </a:endParaRPr>
          </a:p>
          <a:p>
            <a:pPr marL="368300" marR="0" lvl="0" indent="-302600"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DRIVER SOFTWARE </a:t>
            </a:r>
            <a:r>
              <a:rPr lang="de" sz="1800" b="0" i="0" u="none" strike="noStrike" cap="none">
                <a:solidFill>
                  <a:srgbClr val="595959"/>
                </a:solidFill>
                <a:latin typeface="Arial"/>
                <a:ea typeface="Arial"/>
                <a:cs typeface="Arial"/>
                <a:sym typeface="Arial"/>
              </a:rPr>
              <a:t>is a software program that enables the communication between the operating system and a hardware device. Some hardware requires a driver installation before its usage, like printers, scanners and modems.</a:t>
            </a:r>
            <a:endParaRPr sz="1800" b="0" i="0" u="none" strike="noStrike" cap="none">
              <a:solidFill>
                <a:srgbClr val="595959"/>
              </a:solidFill>
              <a:latin typeface="Arial"/>
              <a:ea typeface="Arial"/>
              <a:cs typeface="Arial"/>
              <a:sym typeface="Arial"/>
            </a:endParaRPr>
          </a:p>
        </p:txBody>
      </p:sp>
      <p:sp>
        <p:nvSpPr>
          <p:cNvPr id="415" name="Google Shape;415;p49"/>
          <p:cNvSpPr txBox="1"/>
          <p:nvPr/>
        </p:nvSpPr>
        <p:spPr>
          <a:xfrm>
            <a:off x="478507"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Hardware and software</a:t>
            </a:r>
            <a:endParaRPr sz="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50"/>
          <p:cNvGrpSpPr/>
          <p:nvPr/>
        </p:nvGrpSpPr>
        <p:grpSpPr>
          <a:xfrm>
            <a:off x="0" y="749145"/>
            <a:ext cx="9144000" cy="4394356"/>
            <a:chOff x="0" y="-38100"/>
            <a:chExt cx="4816593" cy="2314722"/>
          </a:xfrm>
        </p:grpSpPr>
        <p:sp>
          <p:nvSpPr>
            <p:cNvPr id="421" name="Google Shape;421;p5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22" name="Google Shape;422;p5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23" name="Google Shape;423;p5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24" name="Google Shape;424;p50"/>
          <p:cNvSpPr txBox="1"/>
          <p:nvPr/>
        </p:nvSpPr>
        <p:spPr>
          <a:xfrm>
            <a:off x="509684" y="1337851"/>
            <a:ext cx="8074758" cy="2492413"/>
          </a:xfrm>
          <a:prstGeom prst="rect">
            <a:avLst/>
          </a:prstGeom>
          <a:noFill/>
          <a:ln>
            <a:noFill/>
          </a:ln>
        </p:spPr>
        <p:txBody>
          <a:bodyPr spcFirstLastPara="1" wrap="square" lIns="0" tIns="0" rIns="0" bIns="0" anchor="t" anchorCtr="0">
            <a:spAutoFit/>
          </a:bodyPr>
          <a:lstStyle/>
          <a:p>
            <a:pPr marL="0" marR="0" lvl="1" indent="0" algn="just" rtl="0">
              <a:lnSpc>
                <a:spcPct val="150000"/>
              </a:lnSpc>
              <a:spcBef>
                <a:spcPts val="0"/>
              </a:spcBef>
              <a:spcAft>
                <a:spcPts val="0"/>
              </a:spcAft>
              <a:buNone/>
            </a:pPr>
            <a:r>
              <a:rPr lang="de" sz="1800" b="1" i="0" u="none" strike="noStrike" cap="none">
                <a:solidFill>
                  <a:srgbClr val="339966"/>
                </a:solidFill>
                <a:latin typeface="Arial"/>
                <a:ea typeface="Arial"/>
                <a:cs typeface="Arial"/>
                <a:sym typeface="Arial"/>
              </a:rPr>
              <a:t>APPLICATION SOFTWARE </a:t>
            </a:r>
            <a:r>
              <a:rPr lang="de" sz="1800" b="0" i="0" u="none" strike="noStrike" cap="none">
                <a:solidFill>
                  <a:srgbClr val="595959"/>
                </a:solidFill>
                <a:latin typeface="Arial"/>
                <a:ea typeface="Arial"/>
                <a:cs typeface="Arial"/>
                <a:sym typeface="Arial"/>
              </a:rPr>
              <a:t>programs are designed to perform specific tasks, simplify workflows, and improve communication. </a:t>
            </a:r>
            <a:endParaRPr sz="700"/>
          </a:p>
          <a:p>
            <a:pPr marL="368300" marR="0" lvl="1" indent="-254000" algn="just" rtl="0">
              <a:lnSpc>
                <a:spcPct val="15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1"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Be it completing your tasks, jotting down notes, completing your online research, setting the alarm, keeping an account log, or even playing games; there are explicit application software programs that can help you out. </a:t>
            </a:r>
            <a:endParaRPr sz="1800" b="0" i="0" u="none" strike="noStrike" cap="none">
              <a:solidFill>
                <a:srgbClr val="595959"/>
              </a:solidFill>
              <a:latin typeface="Arial"/>
              <a:ea typeface="Arial"/>
              <a:cs typeface="Arial"/>
              <a:sym typeface="Arial"/>
            </a:endParaRPr>
          </a:p>
        </p:txBody>
      </p:sp>
      <p:sp>
        <p:nvSpPr>
          <p:cNvPr id="425" name="Google Shape;425;p50"/>
          <p:cNvSpPr txBox="1"/>
          <p:nvPr/>
        </p:nvSpPr>
        <p:spPr>
          <a:xfrm>
            <a:off x="574997" y="167447"/>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Application software</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30" name="Google Shape;430;p51"/>
          <p:cNvGrpSpPr/>
          <p:nvPr/>
        </p:nvGrpSpPr>
        <p:grpSpPr>
          <a:xfrm>
            <a:off x="0" y="749145"/>
            <a:ext cx="9144000" cy="4394356"/>
            <a:chOff x="0" y="-38100"/>
            <a:chExt cx="4816593" cy="2314722"/>
          </a:xfrm>
        </p:grpSpPr>
        <p:sp>
          <p:nvSpPr>
            <p:cNvPr id="431" name="Google Shape;431;p5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32" name="Google Shape;432;p5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33" name="Google Shape;433;p5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34" name="Google Shape;434;p51"/>
          <p:cNvSpPr txBox="1"/>
          <p:nvPr/>
        </p:nvSpPr>
        <p:spPr>
          <a:xfrm>
            <a:off x="407814" y="1085654"/>
            <a:ext cx="8328300" cy="3540300"/>
          </a:xfrm>
          <a:prstGeom prst="rect">
            <a:avLst/>
          </a:prstGeom>
          <a:noFill/>
          <a:ln>
            <a:noFill/>
          </a:ln>
        </p:spPr>
        <p:txBody>
          <a:bodyPr spcFirstLastPara="1" wrap="square" lIns="0" tIns="0" rIns="0" bIns="0" anchor="t" anchorCtr="0">
            <a:spAutoFit/>
          </a:bodyPr>
          <a:lstStyle/>
          <a:p>
            <a:pPr marL="190500" marR="0" lvl="1" indent="0" algn="just"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The most common examples of </a:t>
            </a:r>
            <a:r>
              <a:rPr lang="de" sz="1800" b="1" i="0" u="none" strike="noStrike" cap="none">
                <a:solidFill>
                  <a:srgbClr val="595959"/>
                </a:solidFill>
                <a:latin typeface="Arial"/>
                <a:ea typeface="Arial"/>
                <a:cs typeface="Arial"/>
                <a:sym typeface="Arial"/>
              </a:rPr>
              <a:t>applications</a:t>
            </a:r>
            <a:r>
              <a:rPr lang="de" sz="1800" b="0" i="0" u="none" strike="noStrike" cap="none">
                <a:solidFill>
                  <a:srgbClr val="595959"/>
                </a:solidFill>
                <a:latin typeface="Arial"/>
                <a:ea typeface="Arial"/>
                <a:cs typeface="Arial"/>
                <a:sym typeface="Arial"/>
              </a:rPr>
              <a:t> used by millions daily are listed below:</a:t>
            </a:r>
            <a:endParaRPr sz="700"/>
          </a:p>
          <a:p>
            <a:pPr marL="190500" marR="0" lvl="1" indent="0" algn="just" rtl="0">
              <a:lnSpc>
                <a:spcPct val="100000"/>
              </a:lnSpc>
              <a:spcBef>
                <a:spcPts val="0"/>
              </a:spcBef>
              <a:spcAft>
                <a:spcPts val="0"/>
              </a:spcAft>
              <a:buClr>
                <a:srgbClr val="000000"/>
              </a:buClr>
              <a:buSzPts val="1800"/>
              <a:buFont typeface="Arial"/>
              <a:buNone/>
            </a:pPr>
            <a:endParaRPr sz="1000" b="0" i="0" u="none" strike="noStrike" cap="none">
              <a:solidFill>
                <a:srgbClr val="595959"/>
              </a:solidFill>
              <a:latin typeface="Arial"/>
              <a:ea typeface="Arial"/>
              <a:cs typeface="Arial"/>
              <a:sym typeface="Arial"/>
            </a:endParaRPr>
          </a:p>
          <a:p>
            <a:pPr marL="419100" marR="0" lvl="1"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A SUITE OF MICROSOFT PRODUCTS </a:t>
            </a:r>
            <a:r>
              <a:rPr lang="de" sz="1800" b="0" i="0" u="none" strike="noStrike" cap="none">
                <a:solidFill>
                  <a:srgbClr val="595959"/>
                </a:solidFill>
                <a:latin typeface="Arial"/>
                <a:ea typeface="Arial"/>
                <a:cs typeface="Arial"/>
                <a:sym typeface="Arial"/>
              </a:rPr>
              <a:t>such as MS Office, PowerPoint, MS Word, Excel, and Outlook.</a:t>
            </a:r>
            <a:endParaRPr sz="700"/>
          </a:p>
          <a:p>
            <a:pPr marL="190500" marR="0" lvl="1" indent="0" algn="just" rtl="0">
              <a:lnSpc>
                <a:spcPct val="100000"/>
              </a:lnSpc>
              <a:spcBef>
                <a:spcPts val="0"/>
              </a:spcBef>
              <a:spcAft>
                <a:spcPts val="0"/>
              </a:spcAft>
              <a:buNone/>
            </a:pPr>
            <a:endParaRPr sz="1000" b="0" i="0" u="none" strike="noStrike" cap="none">
              <a:solidFill>
                <a:srgbClr val="595959"/>
              </a:solidFill>
              <a:latin typeface="Arial"/>
              <a:ea typeface="Arial"/>
              <a:cs typeface="Arial"/>
              <a:sym typeface="Arial"/>
            </a:endParaRPr>
          </a:p>
          <a:p>
            <a:pPr marL="419100" marR="0" lvl="1"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INTERNET BROWSERS </a:t>
            </a:r>
            <a:r>
              <a:rPr lang="de" sz="1800" b="0" i="0" u="none" strike="noStrike" cap="none">
                <a:solidFill>
                  <a:srgbClr val="595959"/>
                </a:solidFill>
                <a:latin typeface="Arial"/>
                <a:ea typeface="Arial"/>
                <a:cs typeface="Arial"/>
                <a:sym typeface="Arial"/>
              </a:rPr>
              <a:t>like Google Chrome, Safari, Firefox, etc.</a:t>
            </a:r>
            <a:endParaRPr sz="700"/>
          </a:p>
          <a:p>
            <a:pPr marL="190500" marR="0" lvl="1" indent="0" algn="just" rtl="0">
              <a:lnSpc>
                <a:spcPct val="100000"/>
              </a:lnSpc>
              <a:spcBef>
                <a:spcPts val="0"/>
              </a:spcBef>
              <a:spcAft>
                <a:spcPts val="0"/>
              </a:spcAft>
              <a:buNone/>
            </a:pPr>
            <a:endParaRPr sz="1000" b="0" i="0" u="none" strike="noStrike" cap="none">
              <a:solidFill>
                <a:srgbClr val="595959"/>
              </a:solidFill>
              <a:latin typeface="Arial"/>
              <a:ea typeface="Arial"/>
              <a:cs typeface="Arial"/>
              <a:sym typeface="Arial"/>
            </a:endParaRPr>
          </a:p>
          <a:p>
            <a:pPr marL="419100" marR="0" lvl="1"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REAL-TIME ONLINE COMMUNICATION TOOLS </a:t>
            </a:r>
            <a:r>
              <a:rPr lang="de" sz="1800" b="0" i="0" u="none" strike="noStrike" cap="none">
                <a:solidFill>
                  <a:srgbClr val="595959"/>
                </a:solidFill>
                <a:latin typeface="Arial"/>
                <a:ea typeface="Arial"/>
                <a:cs typeface="Arial"/>
                <a:sym typeface="Arial"/>
              </a:rPr>
              <a:t>like Skype, Hangouts, Google Meet, Zoom, and WhatsApp.</a:t>
            </a:r>
            <a:endParaRPr sz="700"/>
          </a:p>
          <a:p>
            <a:pPr marL="190500" marR="0" lvl="1" indent="0" algn="just" rtl="0">
              <a:lnSpc>
                <a:spcPct val="100000"/>
              </a:lnSpc>
              <a:spcBef>
                <a:spcPts val="0"/>
              </a:spcBef>
              <a:spcAft>
                <a:spcPts val="0"/>
              </a:spcAft>
              <a:buNone/>
            </a:pPr>
            <a:endParaRPr sz="1000" b="0" i="0" u="none" strike="noStrike" cap="none">
              <a:solidFill>
                <a:srgbClr val="595959"/>
              </a:solidFill>
              <a:latin typeface="Arial"/>
              <a:ea typeface="Arial"/>
              <a:cs typeface="Arial"/>
              <a:sym typeface="Arial"/>
            </a:endParaRPr>
          </a:p>
          <a:p>
            <a:pPr marL="419100" marR="0" lvl="1"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MULTIMEDIA AND MUSIC STREAMING SOFTWARE </a:t>
            </a:r>
            <a:r>
              <a:rPr lang="de" sz="1800" b="0" i="0" u="none" strike="noStrike" cap="none">
                <a:solidFill>
                  <a:srgbClr val="595959"/>
                </a:solidFill>
                <a:latin typeface="Arial"/>
                <a:ea typeface="Arial"/>
                <a:cs typeface="Arial"/>
                <a:sym typeface="Arial"/>
              </a:rPr>
              <a:t>such as Spotify, Pandora, etc.</a:t>
            </a:r>
            <a:endParaRPr sz="700"/>
          </a:p>
          <a:p>
            <a:pPr marL="190500" marR="0" lvl="1" indent="0" algn="just" rtl="0">
              <a:lnSpc>
                <a:spcPct val="100000"/>
              </a:lnSpc>
              <a:spcBef>
                <a:spcPts val="0"/>
              </a:spcBef>
              <a:spcAft>
                <a:spcPts val="0"/>
              </a:spcAft>
              <a:buNone/>
            </a:pPr>
            <a:endParaRPr sz="1000" b="0" i="0" u="none" strike="noStrike" cap="none">
              <a:solidFill>
                <a:srgbClr val="595959"/>
              </a:solidFill>
              <a:latin typeface="Arial"/>
              <a:ea typeface="Arial"/>
              <a:cs typeface="Arial"/>
              <a:sym typeface="Arial"/>
            </a:endParaRPr>
          </a:p>
          <a:p>
            <a:pPr marL="419100" marR="0" lvl="1" indent="-228600" algn="just" rtl="0">
              <a:lnSpc>
                <a:spcPct val="100000"/>
              </a:lnSpc>
              <a:spcBef>
                <a:spcPts val="0"/>
              </a:spcBef>
              <a:spcAft>
                <a:spcPts val="0"/>
              </a:spcAft>
              <a:buClr>
                <a:srgbClr val="595959"/>
              </a:buClr>
              <a:buSzPts val="1800"/>
              <a:buFont typeface="Arial"/>
              <a:buChar char="•"/>
            </a:pPr>
            <a:r>
              <a:rPr lang="de" sz="1800" b="1" i="0" u="none" strike="noStrike" cap="none">
                <a:solidFill>
                  <a:srgbClr val="339966"/>
                </a:solidFill>
                <a:latin typeface="Arial"/>
                <a:ea typeface="Arial"/>
                <a:cs typeface="Arial"/>
                <a:sym typeface="Arial"/>
              </a:rPr>
              <a:t>GRAPHICS AND DESIGN SOFTWARE </a:t>
            </a:r>
            <a:r>
              <a:rPr lang="de" sz="1800" b="0" i="0" u="none" strike="noStrike" cap="none">
                <a:solidFill>
                  <a:srgbClr val="595959"/>
                </a:solidFill>
                <a:latin typeface="Arial"/>
                <a:ea typeface="Arial"/>
                <a:cs typeface="Arial"/>
                <a:sym typeface="Arial"/>
              </a:rPr>
              <a:t>such as Adobe Photoshop.</a:t>
            </a:r>
            <a:endParaRPr sz="1800" b="0" i="0" u="none" strike="noStrike" cap="none">
              <a:solidFill>
                <a:srgbClr val="595959"/>
              </a:solidFill>
              <a:latin typeface="Arial"/>
              <a:ea typeface="Arial"/>
              <a:cs typeface="Arial"/>
              <a:sym typeface="Arial"/>
            </a:endParaRPr>
          </a:p>
        </p:txBody>
      </p:sp>
      <p:sp>
        <p:nvSpPr>
          <p:cNvPr id="435" name="Google Shape;435;p51"/>
          <p:cNvSpPr txBox="1"/>
          <p:nvPr/>
        </p:nvSpPr>
        <p:spPr>
          <a:xfrm>
            <a:off x="574997" y="167447"/>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Application software</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p:nvPr/>
        </p:nvSpPr>
        <p:spPr>
          <a:xfrm>
            <a:off x="5724939" y="0"/>
            <a:ext cx="3419061" cy="5143500"/>
          </a:xfrm>
          <a:prstGeom prst="rect">
            <a:avLst/>
          </a:prstGeom>
          <a:solidFill>
            <a:srgbClr val="379C73">
              <a:alpha val="65882"/>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34" name="Google Shape;134;p2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35" name="Google Shape;135;p25"/>
          <p:cNvSpPr txBox="1"/>
          <p:nvPr/>
        </p:nvSpPr>
        <p:spPr>
          <a:xfrm>
            <a:off x="327535" y="519810"/>
            <a:ext cx="4730400" cy="3648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01 Digital competence </a:t>
            </a:r>
            <a:endParaRPr sz="700"/>
          </a:p>
          <a:p>
            <a:pPr marL="177800" marR="0" lvl="0" indent="-177800" algn="l" rtl="0">
              <a:lnSpc>
                <a:spcPct val="100000"/>
              </a:lnSpc>
              <a:spcBef>
                <a:spcPts val="0"/>
              </a:spcBef>
              <a:spcAft>
                <a:spcPts val="0"/>
              </a:spcAft>
              <a:buClr>
                <a:srgbClr val="595959"/>
              </a:buClr>
              <a:buSzPts val="1000"/>
              <a:buFont typeface="Arial"/>
              <a:buChar char="•"/>
            </a:pPr>
            <a:r>
              <a:rPr lang="de" sz="1000" b="0" i="0" u="none" strike="noStrike" cap="none">
                <a:solidFill>
                  <a:srgbClr val="595959"/>
                </a:solidFill>
                <a:latin typeface="Gill Sans"/>
                <a:ea typeface="Gill Sans"/>
                <a:cs typeface="Gill Sans"/>
                <a:sym typeface="Gill Sans"/>
              </a:rPr>
              <a:t>What are the digital competences</a:t>
            </a:r>
            <a:endParaRPr sz="700"/>
          </a:p>
          <a:p>
            <a:pPr marL="177800" marR="0" lvl="0" indent="-177800" algn="l" rtl="0">
              <a:lnSpc>
                <a:spcPct val="100000"/>
              </a:lnSpc>
              <a:spcBef>
                <a:spcPts val="0"/>
              </a:spcBef>
              <a:spcAft>
                <a:spcPts val="0"/>
              </a:spcAft>
              <a:buClr>
                <a:srgbClr val="595959"/>
              </a:buClr>
              <a:buSzPts val="1000"/>
              <a:buFont typeface="Arial"/>
              <a:buChar char="•"/>
            </a:pPr>
            <a:r>
              <a:rPr lang="de" sz="1000" b="0" i="0" u="none" strike="noStrike" cap="none">
                <a:solidFill>
                  <a:srgbClr val="595959"/>
                </a:solidFill>
                <a:latin typeface="Gill Sans"/>
                <a:ea typeface="Gill Sans"/>
                <a:cs typeface="Gill Sans"/>
                <a:sym typeface="Gill Sans"/>
              </a:rPr>
              <a:t>Digital Competence Framework for Citizens (DigComp) </a:t>
            </a:r>
            <a:endParaRPr sz="700"/>
          </a:p>
          <a:p>
            <a:pPr marL="177800" marR="0" lvl="0" indent="-177800" algn="l" rtl="0">
              <a:lnSpc>
                <a:spcPct val="100000"/>
              </a:lnSpc>
              <a:spcBef>
                <a:spcPts val="0"/>
              </a:spcBef>
              <a:spcAft>
                <a:spcPts val="0"/>
              </a:spcAft>
              <a:buClr>
                <a:srgbClr val="595959"/>
              </a:buClr>
              <a:buSzPts val="1000"/>
              <a:buFont typeface="Arial"/>
              <a:buChar char="•"/>
            </a:pPr>
            <a:r>
              <a:rPr lang="de" sz="1000" b="0" i="0" u="none" strike="noStrike" cap="none">
                <a:solidFill>
                  <a:srgbClr val="595959"/>
                </a:solidFill>
                <a:latin typeface="Gill Sans"/>
                <a:ea typeface="Gill Sans"/>
                <a:cs typeface="Gill Sans"/>
                <a:sym typeface="Gill Sans"/>
              </a:rPr>
              <a:t>Key components of digital competence</a:t>
            </a:r>
            <a:endParaRPr sz="700"/>
          </a:p>
          <a:p>
            <a:pPr marL="177800" marR="0" lvl="0" indent="-177800" algn="l" rtl="0">
              <a:lnSpc>
                <a:spcPct val="100000"/>
              </a:lnSpc>
              <a:spcBef>
                <a:spcPts val="0"/>
              </a:spcBef>
              <a:spcAft>
                <a:spcPts val="0"/>
              </a:spcAft>
              <a:buClr>
                <a:srgbClr val="595959"/>
              </a:buClr>
              <a:buSzPts val="1000"/>
              <a:buFont typeface="Arial"/>
              <a:buChar char="•"/>
            </a:pPr>
            <a:r>
              <a:rPr lang="de" sz="1000" b="0" i="0" u="none" strike="noStrike" cap="none">
                <a:solidFill>
                  <a:srgbClr val="595959"/>
                </a:solidFill>
                <a:latin typeface="Gill Sans"/>
                <a:ea typeface="Gill Sans"/>
                <a:cs typeface="Gill Sans"/>
                <a:sym typeface="Gill Sans"/>
              </a:rPr>
              <a:t>Why digital literacy is Crucial for care professionals?</a:t>
            </a:r>
            <a:endParaRPr sz="700"/>
          </a:p>
          <a:p>
            <a:pPr marL="0" marR="0" lvl="0" indent="0" algn="l" rtl="0">
              <a:lnSpc>
                <a:spcPct val="100000"/>
              </a:lnSpc>
              <a:spcBef>
                <a:spcPts val="0"/>
              </a:spcBef>
              <a:spcAft>
                <a:spcPts val="0"/>
              </a:spcAft>
              <a:buNone/>
            </a:pPr>
            <a:endParaRPr sz="1000" b="0" i="0" u="none" strike="noStrike" cap="none">
              <a:solidFill>
                <a:srgbClr val="595959"/>
              </a:solidFill>
              <a:latin typeface="Gill Sans"/>
              <a:ea typeface="Gill Sans"/>
              <a:cs typeface="Gill Sans"/>
              <a:sym typeface="Gill Sans"/>
            </a:endParaRPr>
          </a:p>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02 Foundational digital knowledge</a:t>
            </a:r>
            <a:endParaRPr sz="700"/>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What is a computer</a:t>
            </a:r>
            <a:endParaRPr sz="1000">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Mobile devices</a:t>
            </a:r>
            <a:endParaRPr sz="1000">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Hardware and software</a:t>
            </a:r>
            <a:endParaRPr sz="1000">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Application software</a:t>
            </a:r>
            <a:endParaRPr sz="700"/>
          </a:p>
          <a:p>
            <a:pPr marL="0" marR="0" lvl="1" indent="0" algn="l" rtl="0">
              <a:lnSpc>
                <a:spcPct val="100000"/>
              </a:lnSpc>
              <a:spcBef>
                <a:spcPts val="0"/>
              </a:spcBef>
              <a:spcAft>
                <a:spcPts val="0"/>
              </a:spcAft>
              <a:buNone/>
            </a:pPr>
            <a:endParaRPr sz="1000" b="0" i="0" u="none" strike="noStrike" cap="none">
              <a:solidFill>
                <a:srgbClr val="595959"/>
              </a:solidFill>
              <a:latin typeface="Gill Sans"/>
              <a:ea typeface="Gill Sans"/>
              <a:cs typeface="Gill Sans"/>
              <a:sym typeface="Gill Sans"/>
            </a:endParaRPr>
          </a:p>
          <a:p>
            <a:pPr marL="0" marR="0" lvl="0"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03 Setting up a computer</a:t>
            </a:r>
            <a:endParaRPr sz="700"/>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The basics of using Windows</a:t>
            </a:r>
            <a:endParaRPr sz="1000">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The basics of using macOS</a:t>
            </a:r>
            <a:endParaRPr sz="1000">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Installing and uninstalling application</a:t>
            </a:r>
            <a:r>
              <a:rPr lang="de" sz="1000" b="0" i="0" u="none" strike="noStrike" cap="none">
                <a:solidFill>
                  <a:srgbClr val="595959"/>
                </a:solidFill>
                <a:latin typeface="Gill Sans"/>
                <a:ea typeface="Gill Sans"/>
                <a:cs typeface="Gill Sans"/>
                <a:sym typeface="Gill Sans"/>
              </a:rPr>
              <a:t>s</a:t>
            </a:r>
            <a:endParaRPr sz="700"/>
          </a:p>
          <a:p>
            <a:pPr marL="0" marR="0" lvl="1" indent="0" algn="l" rtl="0">
              <a:lnSpc>
                <a:spcPct val="100000"/>
              </a:lnSpc>
              <a:spcBef>
                <a:spcPts val="0"/>
              </a:spcBef>
              <a:spcAft>
                <a:spcPts val="0"/>
              </a:spcAft>
              <a:buNone/>
            </a:pPr>
            <a:endParaRPr sz="1000" b="1" i="0" u="none" strike="noStrike" cap="none">
              <a:solidFill>
                <a:srgbClr val="FFC000"/>
              </a:solidFill>
              <a:latin typeface="Gill Sans"/>
              <a:ea typeface="Gill Sans"/>
              <a:cs typeface="Gill Sans"/>
              <a:sym typeface="Gill Sans"/>
            </a:endParaRPr>
          </a:p>
          <a:p>
            <a:pPr marL="0" marR="0" lvl="1" indent="0" algn="l" rtl="0">
              <a:lnSpc>
                <a:spcPct val="100000"/>
              </a:lnSpc>
              <a:spcBef>
                <a:spcPts val="0"/>
              </a:spcBef>
              <a:spcAft>
                <a:spcPts val="0"/>
              </a:spcAft>
              <a:buNone/>
            </a:pPr>
            <a:r>
              <a:rPr lang="de" sz="1600" b="1" i="0" u="none" strike="noStrike" cap="none">
                <a:solidFill>
                  <a:srgbClr val="FFC000"/>
                </a:solidFill>
                <a:latin typeface="Gill Sans"/>
                <a:ea typeface="Gill Sans"/>
                <a:cs typeface="Gill Sans"/>
                <a:sym typeface="Gill Sans"/>
              </a:rPr>
              <a:t>04 Internet connection </a:t>
            </a:r>
            <a:endParaRPr sz="700"/>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What is Internet</a:t>
            </a:r>
            <a:endParaRPr sz="1000">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Connecting to the Internet </a:t>
            </a:r>
            <a:endParaRPr sz="1000">
              <a:solidFill>
                <a:srgbClr val="595959"/>
              </a:solidFill>
              <a:latin typeface="Gill Sans"/>
              <a:ea typeface="Gill Sans"/>
              <a:cs typeface="Gill Sans"/>
              <a:sym typeface="Gill Sans"/>
            </a:endParaRPr>
          </a:p>
          <a:p>
            <a:pPr marL="177800" marR="0" lvl="0" indent="-177800" algn="l" rtl="0">
              <a:lnSpc>
                <a:spcPct val="100000"/>
              </a:lnSpc>
              <a:spcBef>
                <a:spcPts val="0"/>
              </a:spcBef>
              <a:spcAft>
                <a:spcPts val="0"/>
              </a:spcAft>
              <a:buClr>
                <a:srgbClr val="595959"/>
              </a:buClr>
              <a:buSzPts val="1000"/>
              <a:buChar char="•"/>
            </a:pPr>
            <a:r>
              <a:rPr lang="de" sz="1000">
                <a:solidFill>
                  <a:srgbClr val="595959"/>
                </a:solidFill>
                <a:latin typeface="Gill Sans"/>
                <a:ea typeface="Gill Sans"/>
                <a:cs typeface="Gill Sans"/>
                <a:sym typeface="Gill Sans"/>
              </a:rPr>
              <a:t>Internet browsing, searching &amp; filtering information </a:t>
            </a:r>
            <a:endParaRPr sz="700"/>
          </a:p>
        </p:txBody>
      </p:sp>
      <p:sp>
        <p:nvSpPr>
          <p:cNvPr id="136" name="Google Shape;136;p25"/>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3000" b="1" i="0" u="none" strike="noStrike" cap="none">
                <a:solidFill>
                  <a:schemeClr val="lt1"/>
                </a:solidFill>
                <a:latin typeface="Gill Sans"/>
                <a:ea typeface="Gill Sans"/>
                <a:cs typeface="Gill Sans"/>
                <a:sym typeface="Gill Sans"/>
              </a:rPr>
              <a:t>TABLE OF CONTENTS</a:t>
            </a:r>
            <a:endParaRPr sz="30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39"/>
        <p:cNvGrpSpPr/>
        <p:nvPr/>
      </p:nvGrpSpPr>
      <p:grpSpPr>
        <a:xfrm>
          <a:off x="0" y="0"/>
          <a:ext cx="0" cy="0"/>
          <a:chOff x="0" y="0"/>
          <a:chExt cx="0" cy="0"/>
        </a:xfrm>
      </p:grpSpPr>
      <p:grpSp>
        <p:nvGrpSpPr>
          <p:cNvPr id="440" name="Google Shape;440;p52"/>
          <p:cNvGrpSpPr/>
          <p:nvPr/>
        </p:nvGrpSpPr>
        <p:grpSpPr>
          <a:xfrm>
            <a:off x="0" y="749145"/>
            <a:ext cx="9144000" cy="4394356"/>
            <a:chOff x="0" y="-38100"/>
            <a:chExt cx="4816593" cy="2314722"/>
          </a:xfrm>
        </p:grpSpPr>
        <p:sp>
          <p:nvSpPr>
            <p:cNvPr id="441" name="Google Shape;441;p5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42" name="Google Shape;442;p5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43" name="Google Shape;443;p5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44" name="Google Shape;444;p52"/>
          <p:cNvSpPr txBox="1"/>
          <p:nvPr/>
        </p:nvSpPr>
        <p:spPr>
          <a:xfrm>
            <a:off x="3477750" y="1320879"/>
            <a:ext cx="5151900" cy="3323218"/>
          </a:xfrm>
          <a:prstGeom prst="rect">
            <a:avLst/>
          </a:prstGeom>
          <a:noFill/>
          <a:ln>
            <a:noFill/>
          </a:ln>
        </p:spPr>
        <p:txBody>
          <a:bodyPr spcFirstLastPara="1" wrap="square" lIns="0" tIns="0" rIns="0" bIns="0" anchor="t" anchorCtr="0">
            <a:spAutoFit/>
          </a:bodyPr>
          <a:lstStyle/>
          <a:p>
            <a:pPr marL="190500" marR="0" lvl="1" indent="0" algn="just" rtl="0">
              <a:lnSpc>
                <a:spcPct val="15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You've got your new computer and can start </a:t>
            </a:r>
            <a:r>
              <a:rPr lang="de" sz="1800" b="1" i="0" u="none" strike="noStrike" cap="none">
                <a:solidFill>
                  <a:srgbClr val="339966"/>
                </a:solidFill>
                <a:latin typeface="Arial"/>
                <a:ea typeface="Arial"/>
                <a:cs typeface="Arial"/>
                <a:sym typeface="Arial"/>
              </a:rPr>
              <a:t>configuring</a:t>
            </a:r>
            <a:r>
              <a:rPr lang="de" sz="1800" b="0" i="0" u="none" strike="noStrike" cap="none">
                <a:solidFill>
                  <a:srgbClr val="595959"/>
                </a:solidFill>
                <a:latin typeface="Arial"/>
                <a:ea typeface="Arial"/>
                <a:cs typeface="Arial"/>
                <a:sym typeface="Arial"/>
              </a:rPr>
              <a:t>. </a:t>
            </a:r>
            <a:endParaRPr sz="700"/>
          </a:p>
          <a:p>
            <a:pPr marL="190500" marR="0" lvl="1" indent="0" algn="just" rtl="0">
              <a:lnSpc>
                <a:spcPct val="15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This may seem like an overwhelming and complicated task, but it's actually a lot easier than you might think it would be! </a:t>
            </a:r>
            <a:endParaRPr sz="700"/>
          </a:p>
          <a:p>
            <a:pPr marL="190500" marR="0" lvl="1" indent="0" algn="just" rtl="0">
              <a:lnSpc>
                <a:spcPct val="15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It doesn't matter what brand of computer you have, as most computers are set up in a similar way.</a:t>
            </a:r>
            <a:endParaRPr sz="1800" b="0" i="0" u="none" strike="noStrike" cap="none">
              <a:solidFill>
                <a:srgbClr val="595959"/>
              </a:solidFill>
              <a:latin typeface="Arial"/>
              <a:ea typeface="Arial"/>
              <a:cs typeface="Arial"/>
              <a:sym typeface="Arial"/>
            </a:endParaRPr>
          </a:p>
        </p:txBody>
      </p:sp>
      <p:sp>
        <p:nvSpPr>
          <p:cNvPr id="445" name="Google Shape;445;p52"/>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03 Setting up a computer</a:t>
            </a:r>
            <a:endParaRPr sz="700" b="0" i="0" u="none" strike="noStrike" cap="none">
              <a:solidFill>
                <a:srgbClr val="000000"/>
              </a:solidFill>
              <a:latin typeface="Arial"/>
              <a:ea typeface="Arial"/>
              <a:cs typeface="Arial"/>
              <a:sym typeface="Arial"/>
            </a:endParaRPr>
          </a:p>
        </p:txBody>
      </p:sp>
      <p:pic>
        <p:nvPicPr>
          <p:cNvPr id="446" name="Google Shape;446;p52" descr="Illustrazione grafica vettoriale personaggio dei cartoni animati dell'aggiornamento del sistema"/>
          <p:cNvPicPr preferRelativeResize="0"/>
          <p:nvPr/>
        </p:nvPicPr>
        <p:blipFill rotWithShape="1">
          <a:blip r:embed="rId4">
            <a:alphaModFix/>
          </a:blip>
          <a:srcRect/>
          <a:stretch/>
        </p:blipFill>
        <p:spPr>
          <a:xfrm>
            <a:off x="248213" y="1677186"/>
            <a:ext cx="2981325" cy="2128838"/>
          </a:xfrm>
          <a:prstGeom prst="rect">
            <a:avLst/>
          </a:prstGeom>
          <a:noFill/>
          <a:ln>
            <a:noFill/>
          </a:ln>
        </p:spPr>
      </p:pic>
      <p:sp>
        <p:nvSpPr>
          <p:cNvPr id="447" name="Google Shape;447;p52"/>
          <p:cNvSpPr txBox="1"/>
          <p:nvPr/>
        </p:nvSpPr>
        <p:spPr>
          <a:xfrm>
            <a:off x="957825" y="3815721"/>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51"/>
        <p:cNvGrpSpPr/>
        <p:nvPr/>
      </p:nvGrpSpPr>
      <p:grpSpPr>
        <a:xfrm>
          <a:off x="0" y="0"/>
          <a:ext cx="0" cy="0"/>
          <a:chOff x="0" y="0"/>
          <a:chExt cx="0" cy="0"/>
        </a:xfrm>
      </p:grpSpPr>
      <p:grpSp>
        <p:nvGrpSpPr>
          <p:cNvPr id="452" name="Google Shape;452;p53"/>
          <p:cNvGrpSpPr/>
          <p:nvPr/>
        </p:nvGrpSpPr>
        <p:grpSpPr>
          <a:xfrm>
            <a:off x="0" y="749146"/>
            <a:ext cx="9143820" cy="4394268"/>
            <a:chOff x="0" y="-38100"/>
            <a:chExt cx="4816593" cy="2314722"/>
          </a:xfrm>
        </p:grpSpPr>
        <p:sp>
          <p:nvSpPr>
            <p:cNvPr id="453" name="Google Shape;453;p5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54" name="Google Shape;454;p5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55" name="Google Shape;455;p5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56" name="Google Shape;456;p53"/>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VIDEO CONTENT</a:t>
            </a:r>
            <a:endParaRPr sz="700" b="0" i="0" u="none" strike="noStrike" cap="none">
              <a:solidFill>
                <a:srgbClr val="000000"/>
              </a:solidFill>
              <a:latin typeface="Arial"/>
              <a:ea typeface="Arial"/>
              <a:cs typeface="Arial"/>
              <a:sym typeface="Arial"/>
            </a:endParaRPr>
          </a:p>
        </p:txBody>
      </p:sp>
      <p:sp>
        <p:nvSpPr>
          <p:cNvPr id="457" name="Google Shape;457;p53"/>
          <p:cNvSpPr/>
          <p:nvPr/>
        </p:nvSpPr>
        <p:spPr>
          <a:xfrm>
            <a:off x="1666877" y="4083915"/>
            <a:ext cx="5810245" cy="353943"/>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2000" b="0" i="0" u="none" strike="noStrike" cap="none">
                <a:solidFill>
                  <a:srgbClr val="595959"/>
                </a:solidFill>
                <a:latin typeface="Arial"/>
                <a:ea typeface="Arial"/>
                <a:cs typeface="Arial"/>
                <a:sym typeface="Arial"/>
              </a:rPr>
              <a:t>Windows Basics: Getting Started with the Desktop</a:t>
            </a:r>
            <a:endParaRPr sz="700"/>
          </a:p>
        </p:txBody>
      </p:sp>
      <p:sp>
        <p:nvSpPr>
          <p:cNvPr id="458" name="Google Shape;458;p53"/>
          <p:cNvSpPr txBox="1"/>
          <p:nvPr/>
        </p:nvSpPr>
        <p:spPr>
          <a:xfrm>
            <a:off x="1530000" y="1103900"/>
            <a:ext cx="5805000" cy="5388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Learn more about the basics of using Windows</a:t>
            </a:r>
            <a:endParaRPr sz="700"/>
          </a:p>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by watching the video</a:t>
            </a:r>
            <a:r>
              <a:rPr lang="de" sz="1600" b="0" i="0" u="none" strike="noStrike" cap="none" baseline="30000">
                <a:solidFill>
                  <a:srgbClr val="595959"/>
                </a:solidFill>
                <a:latin typeface="Arial"/>
                <a:ea typeface="Arial"/>
                <a:cs typeface="Arial"/>
                <a:sym typeface="Arial"/>
              </a:rPr>
              <a:t>1</a:t>
            </a:r>
            <a:r>
              <a:rPr lang="de" sz="1600" b="0" i="0" u="none" strike="noStrike" cap="none">
                <a:solidFill>
                  <a:srgbClr val="595959"/>
                </a:solidFill>
                <a:latin typeface="Arial"/>
                <a:ea typeface="Arial"/>
                <a:cs typeface="Arial"/>
                <a:sym typeface="Arial"/>
              </a:rPr>
              <a:t> below</a:t>
            </a:r>
            <a:endParaRPr sz="1600" b="0" i="0" u="none" strike="noStrike" cap="none">
              <a:solidFill>
                <a:srgbClr val="595959"/>
              </a:solidFill>
              <a:latin typeface="Arial"/>
              <a:ea typeface="Arial"/>
              <a:cs typeface="Arial"/>
              <a:sym typeface="Arial"/>
            </a:endParaRPr>
          </a:p>
        </p:txBody>
      </p:sp>
      <p:cxnSp>
        <p:nvCxnSpPr>
          <p:cNvPr id="459" name="Google Shape;459;p53"/>
          <p:cNvCxnSpPr/>
          <p:nvPr/>
        </p:nvCxnSpPr>
        <p:spPr>
          <a:xfrm>
            <a:off x="295275" y="4636294"/>
            <a:ext cx="5086350" cy="0"/>
          </a:xfrm>
          <a:prstGeom prst="straightConnector1">
            <a:avLst/>
          </a:prstGeom>
          <a:noFill/>
          <a:ln w="9525" cap="flat" cmpd="sng">
            <a:solidFill>
              <a:srgbClr val="339966"/>
            </a:solidFill>
            <a:prstDash val="solid"/>
            <a:round/>
            <a:headEnd type="none" w="sm" len="sm"/>
            <a:tailEnd type="none" w="sm" len="sm"/>
          </a:ln>
        </p:spPr>
      </p:cxnSp>
      <p:sp>
        <p:nvSpPr>
          <p:cNvPr id="460" name="Google Shape;460;p53"/>
          <p:cNvSpPr/>
          <p:nvPr/>
        </p:nvSpPr>
        <p:spPr>
          <a:xfrm>
            <a:off x="295275" y="4671815"/>
            <a:ext cx="7872910" cy="184666"/>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1 </a:t>
            </a:r>
            <a:r>
              <a:rPr lang="de" sz="900" b="0" i="0" u="none" strike="noStrike" cap="none">
                <a:solidFill>
                  <a:srgbClr val="595959"/>
                </a:solidFill>
                <a:latin typeface="Arial"/>
                <a:ea typeface="Arial"/>
                <a:cs typeface="Arial"/>
                <a:sym typeface="Arial"/>
              </a:rPr>
              <a:t>Windows Basics: Getting Started with the Desktop [online video], @GCFLearnFree, May 14, 2019, </a:t>
            </a:r>
            <a:r>
              <a:rPr lang="de" sz="900" b="0" i="0" u="sng" strike="noStrike" cap="none">
                <a:solidFill>
                  <a:schemeClr val="hlink"/>
                </a:solidFill>
                <a:latin typeface="Arial"/>
                <a:ea typeface="Arial"/>
                <a:cs typeface="Arial"/>
                <a:sym typeface="Arial"/>
                <a:hlinkClick r:id="rId4"/>
              </a:rPr>
              <a:t>https://youtu.be/GDKIxBr6yhI</a:t>
            </a:r>
            <a:endParaRPr sz="900" b="0" i="0" u="none" strike="noStrike" cap="none">
              <a:solidFill>
                <a:srgbClr val="595959"/>
              </a:solidFill>
              <a:latin typeface="Arial"/>
              <a:ea typeface="Arial"/>
              <a:cs typeface="Arial"/>
              <a:sym typeface="Arial"/>
            </a:endParaRPr>
          </a:p>
        </p:txBody>
      </p:sp>
      <p:pic>
        <p:nvPicPr>
          <p:cNvPr id="461" name="Google Shape;461;p53" descr="In this video, you’ll learn more about navigating the Windows operating system. Visit https://edu.gcfglobal.org/en/windowsbasics/navigating-windows/1/ for our text-based lesson.&#10;&#10;We hope you enjoy!" title="Windows Basics: Getting Started with the Desktop">
            <a:hlinkClick r:id="rId5"/>
          </p:cNvPr>
          <p:cNvPicPr preferRelativeResize="0"/>
          <p:nvPr/>
        </p:nvPicPr>
        <p:blipFill>
          <a:blip r:embed="rId6">
            <a:alphaModFix/>
          </a:blip>
          <a:stretch>
            <a:fillRect/>
          </a:stretch>
        </p:blipFill>
        <p:spPr>
          <a:xfrm>
            <a:off x="2412589" y="1741600"/>
            <a:ext cx="3859511" cy="2170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65"/>
        <p:cNvGrpSpPr/>
        <p:nvPr/>
      </p:nvGrpSpPr>
      <p:grpSpPr>
        <a:xfrm>
          <a:off x="0" y="0"/>
          <a:ext cx="0" cy="0"/>
          <a:chOff x="0" y="0"/>
          <a:chExt cx="0" cy="0"/>
        </a:xfrm>
      </p:grpSpPr>
      <p:grpSp>
        <p:nvGrpSpPr>
          <p:cNvPr id="466" name="Google Shape;466;p54"/>
          <p:cNvGrpSpPr/>
          <p:nvPr/>
        </p:nvGrpSpPr>
        <p:grpSpPr>
          <a:xfrm>
            <a:off x="0" y="749145"/>
            <a:ext cx="9144000" cy="4394356"/>
            <a:chOff x="0" y="-38100"/>
            <a:chExt cx="4816593" cy="2314722"/>
          </a:xfrm>
        </p:grpSpPr>
        <p:sp>
          <p:nvSpPr>
            <p:cNvPr id="467" name="Google Shape;467;p5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68" name="Google Shape;468;p5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69" name="Google Shape;469;p5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70" name="Google Shape;470;p54"/>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VIDEO CONTENT</a:t>
            </a:r>
            <a:endParaRPr sz="700" b="0" i="0" u="none" strike="noStrike" cap="none">
              <a:solidFill>
                <a:srgbClr val="000000"/>
              </a:solidFill>
              <a:latin typeface="Arial"/>
              <a:ea typeface="Arial"/>
              <a:cs typeface="Arial"/>
              <a:sym typeface="Arial"/>
            </a:endParaRPr>
          </a:p>
        </p:txBody>
      </p:sp>
      <p:sp>
        <p:nvSpPr>
          <p:cNvPr id="471" name="Google Shape;471;p54"/>
          <p:cNvSpPr/>
          <p:nvPr/>
        </p:nvSpPr>
        <p:spPr>
          <a:xfrm>
            <a:off x="1666800" y="4084200"/>
            <a:ext cx="5923257" cy="353943"/>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2000" b="0" i="0" u="none" strike="noStrike" cap="none">
                <a:solidFill>
                  <a:srgbClr val="595959"/>
                </a:solidFill>
                <a:latin typeface="Arial"/>
                <a:ea typeface="Arial"/>
                <a:cs typeface="Arial"/>
                <a:sym typeface="Arial"/>
              </a:rPr>
              <a:t>Mac OS X Basics: Getting Started with the Desktop</a:t>
            </a:r>
            <a:endParaRPr sz="700"/>
          </a:p>
        </p:txBody>
      </p:sp>
      <p:sp>
        <p:nvSpPr>
          <p:cNvPr id="472" name="Google Shape;472;p54"/>
          <p:cNvSpPr txBox="1"/>
          <p:nvPr/>
        </p:nvSpPr>
        <p:spPr>
          <a:xfrm>
            <a:off x="1530000" y="1056475"/>
            <a:ext cx="5805000" cy="5388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Learn more about the basics of using macOS</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by watching the video</a:t>
            </a:r>
            <a:r>
              <a:rPr lang="de" sz="1600" b="0" i="0" u="none" strike="noStrike" cap="none" baseline="30000">
                <a:solidFill>
                  <a:srgbClr val="595959"/>
                </a:solidFill>
                <a:latin typeface="Arial"/>
                <a:ea typeface="Arial"/>
                <a:cs typeface="Arial"/>
                <a:sym typeface="Arial"/>
              </a:rPr>
              <a:t>1</a:t>
            </a:r>
            <a:r>
              <a:rPr lang="de" sz="1600" b="0" i="0" u="none" strike="noStrike" cap="none">
                <a:solidFill>
                  <a:srgbClr val="595959"/>
                </a:solidFill>
                <a:latin typeface="Arial"/>
                <a:ea typeface="Arial"/>
                <a:cs typeface="Arial"/>
                <a:sym typeface="Arial"/>
              </a:rPr>
              <a:t> below</a:t>
            </a:r>
            <a:endParaRPr sz="1600" b="0" i="0" u="none" strike="noStrike" cap="none">
              <a:solidFill>
                <a:srgbClr val="595959"/>
              </a:solidFill>
              <a:latin typeface="Arial"/>
              <a:ea typeface="Arial"/>
              <a:cs typeface="Arial"/>
              <a:sym typeface="Arial"/>
            </a:endParaRPr>
          </a:p>
        </p:txBody>
      </p:sp>
      <p:cxnSp>
        <p:nvCxnSpPr>
          <p:cNvPr id="473" name="Google Shape;473;p54"/>
          <p:cNvCxnSpPr/>
          <p:nvPr/>
        </p:nvCxnSpPr>
        <p:spPr>
          <a:xfrm>
            <a:off x="295275" y="4636294"/>
            <a:ext cx="5086350" cy="0"/>
          </a:xfrm>
          <a:prstGeom prst="straightConnector1">
            <a:avLst/>
          </a:prstGeom>
          <a:noFill/>
          <a:ln w="9525" cap="flat" cmpd="sng">
            <a:solidFill>
              <a:srgbClr val="339966"/>
            </a:solidFill>
            <a:prstDash val="solid"/>
            <a:round/>
            <a:headEnd type="none" w="sm" len="sm"/>
            <a:tailEnd type="none" w="sm" len="sm"/>
          </a:ln>
        </p:spPr>
      </p:cxnSp>
      <p:sp>
        <p:nvSpPr>
          <p:cNvPr id="474" name="Google Shape;474;p54"/>
          <p:cNvSpPr/>
          <p:nvPr/>
        </p:nvSpPr>
        <p:spPr>
          <a:xfrm>
            <a:off x="295275" y="4671815"/>
            <a:ext cx="7872910" cy="184666"/>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1 </a:t>
            </a:r>
            <a:r>
              <a:rPr lang="de" sz="900" b="0" i="0" u="none" strike="noStrike" cap="none">
                <a:solidFill>
                  <a:srgbClr val="595959"/>
                </a:solidFill>
                <a:latin typeface="Arial"/>
                <a:ea typeface="Arial"/>
                <a:cs typeface="Arial"/>
                <a:sym typeface="Arial"/>
              </a:rPr>
              <a:t>Mac OS X Basics: Getting Started with the Desktop [online video], @GCFLearnFree, Sep 18, 2014,</a:t>
            </a:r>
            <a:r>
              <a:rPr lang="de" sz="900" b="0" i="0" u="none" strike="noStrike" cap="none">
                <a:solidFill>
                  <a:srgbClr val="000000"/>
                </a:solidFill>
                <a:latin typeface="Arial"/>
                <a:ea typeface="Arial"/>
                <a:cs typeface="Arial"/>
                <a:sym typeface="Arial"/>
              </a:rPr>
              <a:t> </a:t>
            </a:r>
            <a:r>
              <a:rPr lang="de" sz="900" b="0" i="0" u="sng" strike="noStrike" cap="none">
                <a:solidFill>
                  <a:schemeClr val="hlink"/>
                </a:solidFill>
                <a:latin typeface="Arial"/>
                <a:ea typeface="Arial"/>
                <a:cs typeface="Arial"/>
                <a:sym typeface="Arial"/>
                <a:hlinkClick r:id="rId4"/>
              </a:rPr>
              <a:t>https://youtu.be/bEQ8u3LViDU</a:t>
            </a:r>
            <a:endParaRPr sz="900" b="0" i="0" u="none" strike="noStrike" cap="none">
              <a:solidFill>
                <a:srgbClr val="595959"/>
              </a:solidFill>
              <a:latin typeface="Arial"/>
              <a:ea typeface="Arial"/>
              <a:cs typeface="Arial"/>
              <a:sym typeface="Arial"/>
            </a:endParaRPr>
          </a:p>
        </p:txBody>
      </p:sp>
      <p:pic>
        <p:nvPicPr>
          <p:cNvPr id="475" name="Google Shape;475;p54" descr="In this video, you’ll learn more about getting started with the Mac OS X desktop. Visit https://www.gcflearnfree.org/osxbasics/navigating-os-x/1/ for our text-based lesson.&#10;&#10;This video includes information on:&#10;• Working with applications&#10;• Working with windows&#10;• Closing applications and shutting down the computer&#10;&#10;We hope you enjoy!" title="Mac OS X Basics: Getting Started with the Desktop">
            <a:hlinkClick r:id="rId5"/>
          </p:cNvPr>
          <p:cNvPicPr preferRelativeResize="0"/>
          <p:nvPr/>
        </p:nvPicPr>
        <p:blipFill>
          <a:blip r:embed="rId6">
            <a:alphaModFix/>
          </a:blip>
          <a:stretch>
            <a:fillRect/>
          </a:stretch>
        </p:blipFill>
        <p:spPr>
          <a:xfrm>
            <a:off x="2365383" y="1687400"/>
            <a:ext cx="3974466" cy="22356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animEffect transition="in" filter="fade">
                                      <p:cBhvr>
                                        <p:cTn id="7" dur="10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79"/>
        <p:cNvGrpSpPr/>
        <p:nvPr/>
      </p:nvGrpSpPr>
      <p:grpSpPr>
        <a:xfrm>
          <a:off x="0" y="0"/>
          <a:ext cx="0" cy="0"/>
          <a:chOff x="0" y="0"/>
          <a:chExt cx="0" cy="0"/>
        </a:xfrm>
      </p:grpSpPr>
      <p:grpSp>
        <p:nvGrpSpPr>
          <p:cNvPr id="480" name="Google Shape;480;p55"/>
          <p:cNvGrpSpPr/>
          <p:nvPr/>
        </p:nvGrpSpPr>
        <p:grpSpPr>
          <a:xfrm>
            <a:off x="0" y="749145"/>
            <a:ext cx="9144000" cy="4394356"/>
            <a:chOff x="0" y="-38100"/>
            <a:chExt cx="4816593" cy="2314722"/>
          </a:xfrm>
        </p:grpSpPr>
        <p:sp>
          <p:nvSpPr>
            <p:cNvPr id="481" name="Google Shape;481;p5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82" name="Google Shape;482;p5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483" name="Google Shape;483;p5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84" name="Google Shape;484;p55"/>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VIDEO CONTENT</a:t>
            </a:r>
            <a:endParaRPr sz="700" b="0" i="0" u="none" strike="noStrike" cap="none">
              <a:solidFill>
                <a:srgbClr val="000000"/>
              </a:solidFill>
              <a:latin typeface="Arial"/>
              <a:ea typeface="Arial"/>
              <a:cs typeface="Arial"/>
              <a:sym typeface="Arial"/>
            </a:endParaRPr>
          </a:p>
        </p:txBody>
      </p:sp>
      <p:sp>
        <p:nvSpPr>
          <p:cNvPr id="485" name="Google Shape;485;p55"/>
          <p:cNvSpPr/>
          <p:nvPr/>
        </p:nvSpPr>
        <p:spPr>
          <a:xfrm>
            <a:off x="2361373" y="4092600"/>
            <a:ext cx="4183998" cy="353943"/>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2000" b="0" i="0" u="none" strike="noStrike" cap="none" dirty="0">
                <a:solidFill>
                  <a:srgbClr val="595959"/>
                </a:solidFill>
                <a:latin typeface="Arial"/>
                <a:ea typeface="Arial"/>
                <a:cs typeface="Arial"/>
                <a:sym typeface="Arial"/>
              </a:rPr>
              <a:t>How to Install Software on Windows</a:t>
            </a:r>
            <a:endParaRPr sz="700" dirty="0"/>
          </a:p>
        </p:txBody>
      </p:sp>
      <p:sp>
        <p:nvSpPr>
          <p:cNvPr id="486" name="Google Shape;486;p55"/>
          <p:cNvSpPr txBox="1"/>
          <p:nvPr/>
        </p:nvSpPr>
        <p:spPr>
          <a:xfrm>
            <a:off x="1550863" y="1097100"/>
            <a:ext cx="5805000" cy="5388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Learn more about how to install Software on Windows</a:t>
            </a:r>
            <a:endParaRPr sz="700"/>
          </a:p>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by watching the video</a:t>
            </a:r>
            <a:r>
              <a:rPr lang="de" sz="1600" b="0" i="0" u="none" strike="noStrike" cap="none" baseline="30000">
                <a:solidFill>
                  <a:srgbClr val="595959"/>
                </a:solidFill>
                <a:latin typeface="Arial"/>
                <a:ea typeface="Arial"/>
                <a:cs typeface="Arial"/>
                <a:sym typeface="Arial"/>
              </a:rPr>
              <a:t>1</a:t>
            </a:r>
            <a:r>
              <a:rPr lang="de" sz="1600" b="0" i="0" u="none" strike="noStrike" cap="none">
                <a:solidFill>
                  <a:srgbClr val="595959"/>
                </a:solidFill>
                <a:latin typeface="Arial"/>
                <a:ea typeface="Arial"/>
                <a:cs typeface="Arial"/>
                <a:sym typeface="Arial"/>
              </a:rPr>
              <a:t> below</a:t>
            </a:r>
            <a:endParaRPr sz="1600" b="0" i="0" u="none" strike="noStrike" cap="none">
              <a:solidFill>
                <a:srgbClr val="595959"/>
              </a:solidFill>
              <a:latin typeface="Arial"/>
              <a:ea typeface="Arial"/>
              <a:cs typeface="Arial"/>
              <a:sym typeface="Arial"/>
            </a:endParaRPr>
          </a:p>
        </p:txBody>
      </p:sp>
      <p:cxnSp>
        <p:nvCxnSpPr>
          <p:cNvPr id="487" name="Google Shape;487;p55"/>
          <p:cNvCxnSpPr/>
          <p:nvPr/>
        </p:nvCxnSpPr>
        <p:spPr>
          <a:xfrm>
            <a:off x="295275" y="4636294"/>
            <a:ext cx="5086350" cy="0"/>
          </a:xfrm>
          <a:prstGeom prst="straightConnector1">
            <a:avLst/>
          </a:prstGeom>
          <a:noFill/>
          <a:ln w="9525" cap="flat" cmpd="sng">
            <a:solidFill>
              <a:srgbClr val="339966"/>
            </a:solidFill>
            <a:prstDash val="solid"/>
            <a:round/>
            <a:headEnd type="none" w="sm" len="sm"/>
            <a:tailEnd type="none" w="sm" len="sm"/>
          </a:ln>
        </p:spPr>
      </p:cxnSp>
      <p:sp>
        <p:nvSpPr>
          <p:cNvPr id="488" name="Google Shape;488;p55"/>
          <p:cNvSpPr/>
          <p:nvPr/>
        </p:nvSpPr>
        <p:spPr>
          <a:xfrm>
            <a:off x="295275" y="4671815"/>
            <a:ext cx="7872910" cy="184666"/>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1 </a:t>
            </a:r>
            <a:r>
              <a:rPr lang="de" sz="900" b="0" i="0" u="none" strike="noStrike" cap="none">
                <a:solidFill>
                  <a:srgbClr val="595959"/>
                </a:solidFill>
                <a:latin typeface="Arial"/>
                <a:ea typeface="Arial"/>
                <a:cs typeface="Arial"/>
                <a:sym typeface="Arial"/>
              </a:rPr>
              <a:t>How to Install Software on Windows [online video], @GCFLearnFree, Feb 22, 2023,</a:t>
            </a:r>
            <a:r>
              <a:rPr lang="de" sz="900" b="0" i="0" u="none" strike="noStrike" cap="none">
                <a:solidFill>
                  <a:srgbClr val="000000"/>
                </a:solidFill>
                <a:latin typeface="Arial"/>
                <a:ea typeface="Arial"/>
                <a:cs typeface="Arial"/>
                <a:sym typeface="Arial"/>
              </a:rPr>
              <a:t> </a:t>
            </a:r>
            <a:r>
              <a:rPr lang="de" sz="900" b="0" i="0" u="sng" strike="noStrike" cap="none">
                <a:solidFill>
                  <a:schemeClr val="hlink"/>
                </a:solidFill>
                <a:latin typeface="Arial"/>
                <a:ea typeface="Arial"/>
                <a:cs typeface="Arial"/>
                <a:sym typeface="Arial"/>
                <a:hlinkClick r:id="rId4"/>
              </a:rPr>
              <a:t>https://youtu.be/J-UUJH_3eGg</a:t>
            </a:r>
            <a:endParaRPr sz="900" b="0" i="0" u="none" strike="noStrike" cap="none">
              <a:solidFill>
                <a:srgbClr val="595959"/>
              </a:solidFill>
              <a:latin typeface="Arial"/>
              <a:ea typeface="Arial"/>
              <a:cs typeface="Arial"/>
              <a:sym typeface="Arial"/>
            </a:endParaRPr>
          </a:p>
        </p:txBody>
      </p:sp>
      <p:pic>
        <p:nvPicPr>
          <p:cNvPr id="489" name="Google Shape;489;p55" descr="Today, the most common way to get new #software is to download it from the Web. We’ll show you the steps for installing an application from the Internet onto your Windows PC. To learn more basic computer skills, check out the free tutorial on our website: https://edu.gcfglobal.org/en/basic-computer-skills/ &#10;&#10;#windows  #computers  #technology" title="How to Install Software on Windows">
            <a:hlinkClick r:id="rId5"/>
          </p:cNvPr>
          <p:cNvPicPr preferRelativeResize="0"/>
          <p:nvPr/>
        </p:nvPicPr>
        <p:blipFill>
          <a:blip r:embed="rId6">
            <a:alphaModFix/>
          </a:blip>
          <a:stretch>
            <a:fillRect/>
          </a:stretch>
        </p:blipFill>
        <p:spPr>
          <a:xfrm>
            <a:off x="2665250" y="1817425"/>
            <a:ext cx="3576250" cy="2011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10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4" name="Google Shape;494;p56"/>
          <p:cNvGrpSpPr/>
          <p:nvPr/>
        </p:nvGrpSpPr>
        <p:grpSpPr>
          <a:xfrm>
            <a:off x="0" y="646787"/>
            <a:ext cx="9144000" cy="4394356"/>
            <a:chOff x="0" y="-38100"/>
            <a:chExt cx="4816593" cy="2314722"/>
          </a:xfrm>
        </p:grpSpPr>
        <p:sp>
          <p:nvSpPr>
            <p:cNvPr id="495" name="Google Shape;495;p5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noFill/>
            <a:ln>
              <a:noFill/>
            </a:ln>
          </p:spPr>
        </p:sp>
        <p:sp>
          <p:nvSpPr>
            <p:cNvPr id="496" name="Google Shape;496;p56"/>
            <p:cNvSpPr txBox="1"/>
            <p:nvPr/>
          </p:nvSpPr>
          <p:spPr>
            <a:xfrm>
              <a:off x="0" y="-38100"/>
              <a:ext cx="4816593" cy="8105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sp>
        <p:nvSpPr>
          <p:cNvPr id="497" name="Google Shape;497;p5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98" name="Google Shape;498;p56"/>
          <p:cNvSpPr txBox="1"/>
          <p:nvPr/>
        </p:nvSpPr>
        <p:spPr>
          <a:xfrm>
            <a:off x="514348" y="943901"/>
            <a:ext cx="8024785" cy="258532"/>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499" name="Google Shape;499;p56" descr="opening the control panel on Windows 7"/>
          <p:cNvPicPr preferRelativeResize="0"/>
          <p:nvPr/>
        </p:nvPicPr>
        <p:blipFill rotWithShape="1">
          <a:blip r:embed="rId4">
            <a:alphaModFix/>
          </a:blip>
          <a:srcRect/>
          <a:stretch/>
        </p:blipFill>
        <p:spPr>
          <a:xfrm>
            <a:off x="4849650" y="2291553"/>
            <a:ext cx="3780000" cy="2520000"/>
          </a:xfrm>
          <a:prstGeom prst="rect">
            <a:avLst/>
          </a:prstGeom>
          <a:noFill/>
          <a:ln w="9525" cap="flat" cmpd="sng">
            <a:solidFill>
              <a:srgbClr val="A5A5A5"/>
            </a:solidFill>
            <a:prstDash val="solid"/>
            <a:round/>
            <a:headEnd type="none" w="sm" len="sm"/>
            <a:tailEnd type="none" w="sm" len="sm"/>
          </a:ln>
        </p:spPr>
      </p:pic>
      <p:sp>
        <p:nvSpPr>
          <p:cNvPr id="500" name="Google Shape;500;p56"/>
          <p:cNvSpPr/>
          <p:nvPr/>
        </p:nvSpPr>
        <p:spPr>
          <a:xfrm>
            <a:off x="4808696" y="1822487"/>
            <a:ext cx="3525611" cy="342478"/>
          </a:xfrm>
          <a:prstGeom prst="rect">
            <a:avLst/>
          </a:prstGeom>
          <a:noFill/>
          <a:ln>
            <a:noFill/>
          </a:ln>
        </p:spPr>
        <p:txBody>
          <a:bodyPr spcFirstLastPara="1" wrap="square" lIns="45725" tIns="22850" rIns="45725" bIns="22850" anchor="t" anchorCtr="0">
            <a:noAutofit/>
          </a:bodyPr>
          <a:lstStyle/>
          <a:p>
            <a:pPr marL="0" marR="0" lvl="0" indent="0" algn="l" rtl="0">
              <a:lnSpc>
                <a:spcPct val="107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2. Select Uninstall a program</a:t>
            </a:r>
            <a:endParaRPr sz="1800" b="0" i="0" u="none" strike="noStrike" cap="none">
              <a:solidFill>
                <a:srgbClr val="595959"/>
              </a:solidFill>
              <a:latin typeface="Arial"/>
              <a:ea typeface="Arial"/>
              <a:cs typeface="Arial"/>
              <a:sym typeface="Arial"/>
            </a:endParaRPr>
          </a:p>
        </p:txBody>
      </p:sp>
      <p:pic>
        <p:nvPicPr>
          <p:cNvPr id="501" name="Google Shape;501;p56" descr="choosing the Uninstall a program option"/>
          <p:cNvPicPr preferRelativeResize="0"/>
          <p:nvPr/>
        </p:nvPicPr>
        <p:blipFill rotWithShape="1">
          <a:blip r:embed="rId5">
            <a:alphaModFix/>
          </a:blip>
          <a:srcRect/>
          <a:stretch/>
        </p:blipFill>
        <p:spPr>
          <a:xfrm>
            <a:off x="514348" y="1364792"/>
            <a:ext cx="3780000" cy="2520000"/>
          </a:xfrm>
          <a:prstGeom prst="rect">
            <a:avLst/>
          </a:prstGeom>
          <a:noFill/>
          <a:ln w="9525" cap="flat" cmpd="sng">
            <a:solidFill>
              <a:srgbClr val="A5A5A5"/>
            </a:solidFill>
            <a:prstDash val="solid"/>
            <a:round/>
            <a:headEnd type="none" w="sm" len="sm"/>
            <a:tailEnd type="none" w="sm" len="sm"/>
          </a:ln>
        </p:spPr>
      </p:pic>
      <p:sp>
        <p:nvSpPr>
          <p:cNvPr id="502" name="Google Shape;502;p56"/>
          <p:cNvSpPr/>
          <p:nvPr/>
        </p:nvSpPr>
        <p:spPr>
          <a:xfrm>
            <a:off x="248215" y="908915"/>
            <a:ext cx="3443505" cy="323081"/>
          </a:xfrm>
          <a:prstGeom prst="rect">
            <a:avLst/>
          </a:prstGeom>
          <a:noFill/>
          <a:ln>
            <a:noFill/>
          </a:ln>
        </p:spPr>
        <p:txBody>
          <a:bodyPr spcFirstLastPara="1" wrap="square" lIns="45725" tIns="22850" rIns="45725" bIns="22850" anchor="t" anchorCtr="0">
            <a:noAutofit/>
          </a:bodyPr>
          <a:lstStyle/>
          <a:p>
            <a:pPr marL="19050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1. Open the Control Panel</a:t>
            </a:r>
            <a:endParaRPr sz="1800" b="0" i="0" u="none" strike="noStrike" cap="none">
              <a:solidFill>
                <a:srgbClr val="595959"/>
              </a:solidFill>
              <a:latin typeface="Arial"/>
              <a:ea typeface="Arial"/>
              <a:cs typeface="Arial"/>
              <a:sym typeface="Arial"/>
            </a:endParaRPr>
          </a:p>
        </p:txBody>
      </p:sp>
      <p:sp>
        <p:nvSpPr>
          <p:cNvPr id="503" name="Google Shape;503;p56"/>
          <p:cNvSpPr txBox="1"/>
          <p:nvPr/>
        </p:nvSpPr>
        <p:spPr>
          <a:xfrm>
            <a:off x="514350" y="229406"/>
            <a:ext cx="77295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Uninstalling applications on your Windows PC</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57"/>
          <p:cNvGrpSpPr/>
          <p:nvPr/>
        </p:nvGrpSpPr>
        <p:grpSpPr>
          <a:xfrm>
            <a:off x="0" y="-77315"/>
            <a:ext cx="9144000" cy="4394356"/>
            <a:chOff x="0" y="-38100"/>
            <a:chExt cx="4816593" cy="2314722"/>
          </a:xfrm>
        </p:grpSpPr>
        <p:sp>
          <p:nvSpPr>
            <p:cNvPr id="509" name="Google Shape;509;p5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10" name="Google Shape;510;p5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511" name="Google Shape;511;p5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12" name="Google Shape;512;p57"/>
          <p:cNvSpPr/>
          <p:nvPr/>
        </p:nvSpPr>
        <p:spPr>
          <a:xfrm>
            <a:off x="4800016" y="1446194"/>
            <a:ext cx="3170879" cy="323081"/>
          </a:xfrm>
          <a:prstGeom prst="rect">
            <a:avLst/>
          </a:prstGeom>
          <a:noFill/>
          <a:ln>
            <a:noFill/>
          </a:ln>
        </p:spPr>
        <p:txBody>
          <a:bodyPr spcFirstLastPara="1" wrap="square" lIns="45725" tIns="22850" rIns="45725" bIns="22850" anchor="t" anchorCtr="0">
            <a:noAutofit/>
          </a:bodyPr>
          <a:lstStyle/>
          <a:p>
            <a:pPr marL="19050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4.Confirm the uninstallation</a:t>
            </a:r>
            <a:endParaRPr sz="1800" b="0" i="0" u="none" strike="noStrike" cap="none">
              <a:solidFill>
                <a:srgbClr val="595959"/>
              </a:solidFill>
              <a:latin typeface="Arial"/>
              <a:ea typeface="Arial"/>
              <a:cs typeface="Arial"/>
              <a:sym typeface="Arial"/>
            </a:endParaRPr>
          </a:p>
        </p:txBody>
      </p:sp>
      <p:sp>
        <p:nvSpPr>
          <p:cNvPr id="513" name="Google Shape;513;p57"/>
          <p:cNvSpPr/>
          <p:nvPr/>
        </p:nvSpPr>
        <p:spPr>
          <a:xfrm>
            <a:off x="479142" y="926973"/>
            <a:ext cx="5498578" cy="600016"/>
          </a:xfrm>
          <a:prstGeom prst="rect">
            <a:avLst/>
          </a:prstGeom>
          <a:noFill/>
          <a:ln>
            <a:noFill/>
          </a:ln>
        </p:spPr>
        <p:txBody>
          <a:bodyPr spcFirstLastPara="1" wrap="square" lIns="45725" tIns="22850" rIns="45725" bIns="22850" anchor="t" anchorCtr="0">
            <a:noAutofit/>
          </a:bodyPr>
          <a:lstStyle/>
          <a:p>
            <a:pPr marL="190500" marR="0" lvl="1" indent="0" algn="just"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3. Select the desired application, </a:t>
            </a:r>
            <a:endParaRPr sz="700"/>
          </a:p>
          <a:p>
            <a:pPr marL="190500" marR="0" lvl="1" indent="0" algn="just"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then click Uninstall</a:t>
            </a:r>
            <a:endParaRPr sz="1800" b="0" i="0" u="none" strike="noStrike" cap="none">
              <a:solidFill>
                <a:srgbClr val="595959"/>
              </a:solidFill>
              <a:latin typeface="Arial"/>
              <a:ea typeface="Arial"/>
              <a:cs typeface="Arial"/>
              <a:sym typeface="Arial"/>
            </a:endParaRPr>
          </a:p>
        </p:txBody>
      </p:sp>
      <p:pic>
        <p:nvPicPr>
          <p:cNvPr id="514" name="Google Shape;514;p57" descr="uninstalling an application"/>
          <p:cNvPicPr preferRelativeResize="0"/>
          <p:nvPr/>
        </p:nvPicPr>
        <p:blipFill rotWithShape="1">
          <a:blip r:embed="rId4">
            <a:alphaModFix/>
          </a:blip>
          <a:srcRect/>
          <a:stretch/>
        </p:blipFill>
        <p:spPr>
          <a:xfrm>
            <a:off x="746740" y="1639825"/>
            <a:ext cx="3780000" cy="2520000"/>
          </a:xfrm>
          <a:prstGeom prst="rect">
            <a:avLst/>
          </a:prstGeom>
          <a:noFill/>
          <a:ln w="9525" cap="flat" cmpd="sng">
            <a:solidFill>
              <a:srgbClr val="A5A5A5"/>
            </a:solidFill>
            <a:prstDash val="solid"/>
            <a:round/>
            <a:headEnd type="none" w="sm" len="sm"/>
            <a:tailEnd type="none" w="sm" len="sm"/>
          </a:ln>
        </p:spPr>
      </p:pic>
      <p:pic>
        <p:nvPicPr>
          <p:cNvPr id="515" name="Google Shape;515;p57" descr="confirming the uninstallation"/>
          <p:cNvPicPr preferRelativeResize="0"/>
          <p:nvPr/>
        </p:nvPicPr>
        <p:blipFill rotWithShape="1">
          <a:blip r:embed="rId5">
            <a:alphaModFix/>
          </a:blip>
          <a:srcRect/>
          <a:stretch/>
        </p:blipFill>
        <p:spPr>
          <a:xfrm>
            <a:off x="4922739" y="1805430"/>
            <a:ext cx="3780000" cy="2520000"/>
          </a:xfrm>
          <a:prstGeom prst="rect">
            <a:avLst/>
          </a:prstGeom>
          <a:noFill/>
          <a:ln w="9525" cap="flat" cmpd="sng">
            <a:solidFill>
              <a:srgbClr val="A5A5A5"/>
            </a:solidFill>
            <a:prstDash val="solid"/>
            <a:round/>
            <a:headEnd type="none" w="sm" len="sm"/>
            <a:tailEnd type="none" w="sm" len="sm"/>
          </a:ln>
        </p:spPr>
      </p:pic>
      <p:sp>
        <p:nvSpPr>
          <p:cNvPr id="516" name="Google Shape;516;p57"/>
          <p:cNvSpPr/>
          <p:nvPr/>
        </p:nvSpPr>
        <p:spPr>
          <a:xfrm>
            <a:off x="746741" y="4390469"/>
            <a:ext cx="5401684" cy="569367"/>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de" sz="1700" b="0" i="1" u="none" strike="noStrike" cap="none">
                <a:solidFill>
                  <a:srgbClr val="595959"/>
                </a:solidFill>
                <a:latin typeface="Arial"/>
                <a:ea typeface="Arial"/>
                <a:cs typeface="Arial"/>
                <a:sym typeface="Arial"/>
              </a:rPr>
              <a:t>That's it! </a:t>
            </a:r>
            <a:endParaRPr sz="700"/>
          </a:p>
          <a:p>
            <a:pPr marL="0" marR="0" lvl="0" indent="0" algn="l" rtl="0">
              <a:lnSpc>
                <a:spcPct val="100000"/>
              </a:lnSpc>
              <a:spcBef>
                <a:spcPts val="0"/>
              </a:spcBef>
              <a:spcAft>
                <a:spcPts val="0"/>
              </a:spcAft>
              <a:buClr>
                <a:srgbClr val="000000"/>
              </a:buClr>
              <a:buSzPts val="1700"/>
              <a:buFont typeface="Arial"/>
              <a:buNone/>
            </a:pPr>
            <a:r>
              <a:rPr lang="de" sz="1700" b="0" i="1" u="none" strike="noStrike" cap="none">
                <a:solidFill>
                  <a:srgbClr val="595959"/>
                </a:solidFill>
                <a:latin typeface="Arial"/>
                <a:ea typeface="Arial"/>
                <a:cs typeface="Arial"/>
                <a:sym typeface="Arial"/>
              </a:rPr>
              <a:t>The program will be removed from your computer!</a:t>
            </a:r>
            <a:endParaRPr sz="1700" b="0" i="1" u="none" strike="noStrike" cap="none">
              <a:solidFill>
                <a:srgbClr val="595959"/>
              </a:solidFill>
              <a:latin typeface="Arial"/>
              <a:ea typeface="Arial"/>
              <a:cs typeface="Arial"/>
              <a:sym typeface="Arial"/>
            </a:endParaRPr>
          </a:p>
        </p:txBody>
      </p:sp>
      <p:sp>
        <p:nvSpPr>
          <p:cNvPr id="517" name="Google Shape;517;p57"/>
          <p:cNvSpPr txBox="1"/>
          <p:nvPr/>
        </p:nvSpPr>
        <p:spPr>
          <a:xfrm>
            <a:off x="514350" y="229406"/>
            <a:ext cx="7729500"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Uninstalling applications on your Windows PC</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Google Shape;522;p58"/>
          <p:cNvGrpSpPr/>
          <p:nvPr/>
        </p:nvGrpSpPr>
        <p:grpSpPr>
          <a:xfrm>
            <a:off x="0" y="715025"/>
            <a:ext cx="9144000" cy="4394356"/>
            <a:chOff x="0" y="-38100"/>
            <a:chExt cx="4816593" cy="2314722"/>
          </a:xfrm>
        </p:grpSpPr>
        <p:sp>
          <p:nvSpPr>
            <p:cNvPr id="523" name="Google Shape;523;p5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24" name="Google Shape;524;p5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525" name="Google Shape;525;p5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26" name="Google Shape;526;p58"/>
          <p:cNvSpPr txBox="1"/>
          <p:nvPr/>
        </p:nvSpPr>
        <p:spPr>
          <a:xfrm>
            <a:off x="514348" y="943901"/>
            <a:ext cx="8024785" cy="258532"/>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27" name="Google Shape;527;p58"/>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Installing applications on your Mac</a:t>
            </a:r>
            <a:endParaRPr sz="2700" b="1" i="0" u="none" strike="noStrike" cap="none">
              <a:solidFill>
                <a:srgbClr val="379C73"/>
              </a:solidFill>
              <a:latin typeface="Gill Sans"/>
              <a:ea typeface="Gill Sans"/>
              <a:cs typeface="Gill Sans"/>
              <a:sym typeface="Gill Sans"/>
            </a:endParaRPr>
          </a:p>
        </p:txBody>
      </p:sp>
      <p:sp>
        <p:nvSpPr>
          <p:cNvPr id="528" name="Google Shape;528;p58"/>
          <p:cNvSpPr/>
          <p:nvPr/>
        </p:nvSpPr>
        <p:spPr>
          <a:xfrm>
            <a:off x="295850" y="1296722"/>
            <a:ext cx="4230891" cy="2815494"/>
          </a:xfrm>
          <a:prstGeom prst="rect">
            <a:avLst/>
          </a:prstGeom>
          <a:noFill/>
          <a:ln>
            <a:noFill/>
          </a:ln>
        </p:spPr>
        <p:txBody>
          <a:bodyPr spcFirstLastPara="1" wrap="square" lIns="45725" tIns="22850" rIns="45725" bIns="22850" anchor="t" anchorCtr="0">
            <a:noAutofit/>
          </a:bodyPr>
          <a:lstStyle/>
          <a:p>
            <a:pPr marL="190500" marR="0" lvl="1" indent="0" algn="just" rtl="0">
              <a:lnSpc>
                <a:spcPct val="100000"/>
              </a:lnSpc>
              <a:spcBef>
                <a:spcPts val="0"/>
              </a:spcBef>
              <a:spcAft>
                <a:spcPts val="0"/>
              </a:spcAft>
              <a:buNone/>
            </a:pPr>
            <a:r>
              <a:rPr lang="de" sz="1800" b="1" i="0" u="none" strike="noStrike" cap="none">
                <a:solidFill>
                  <a:srgbClr val="339966"/>
                </a:solidFill>
                <a:latin typeface="Arial"/>
                <a:ea typeface="Arial"/>
                <a:cs typeface="Arial"/>
                <a:sym typeface="Arial"/>
              </a:rPr>
              <a:t>The Mac App Store</a:t>
            </a:r>
            <a:endParaRPr sz="1800" b="1" i="0" u="none" strike="noStrike" cap="none">
              <a:solidFill>
                <a:srgbClr val="339966"/>
              </a:solidFill>
              <a:latin typeface="Arial"/>
              <a:ea typeface="Arial"/>
              <a:cs typeface="Arial"/>
              <a:sym typeface="Arial"/>
            </a:endParaRPr>
          </a:p>
          <a:p>
            <a:pPr marL="19050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If you're using macOS, you can download and install software from the Mac App Store. </a:t>
            </a:r>
            <a:endParaRPr sz="700"/>
          </a:p>
          <a:p>
            <a:pPr marL="19050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The Mac App Store is meant to simplify the process of locating and installing software from third-party developers—when you find an app, you won't have to do any extra work to install it.</a:t>
            </a:r>
            <a:endParaRPr sz="1800" b="0" i="0" u="none" strike="noStrike" cap="none">
              <a:solidFill>
                <a:srgbClr val="595959"/>
              </a:solidFill>
              <a:latin typeface="Arial"/>
              <a:ea typeface="Arial"/>
              <a:cs typeface="Arial"/>
              <a:sym typeface="Arial"/>
            </a:endParaRPr>
          </a:p>
        </p:txBody>
      </p:sp>
      <p:pic>
        <p:nvPicPr>
          <p:cNvPr id="529" name="Google Shape;529;p58" descr="The Mac App Store"/>
          <p:cNvPicPr preferRelativeResize="0"/>
          <p:nvPr/>
        </p:nvPicPr>
        <p:blipFill rotWithShape="1">
          <a:blip r:embed="rId4">
            <a:alphaModFix/>
          </a:blip>
          <a:srcRect/>
          <a:stretch/>
        </p:blipFill>
        <p:spPr>
          <a:xfrm>
            <a:off x="4928822" y="1337895"/>
            <a:ext cx="3780000" cy="2520000"/>
          </a:xfrm>
          <a:prstGeom prst="rect">
            <a:avLst/>
          </a:prstGeom>
          <a:noFill/>
          <a:ln w="9525" cap="flat" cmpd="sng">
            <a:solidFill>
              <a:srgbClr val="A5A5A5"/>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59"/>
          <p:cNvGrpSpPr/>
          <p:nvPr/>
        </p:nvGrpSpPr>
        <p:grpSpPr>
          <a:xfrm>
            <a:off x="0" y="1201678"/>
            <a:ext cx="9144000" cy="4394356"/>
            <a:chOff x="0" y="-38100"/>
            <a:chExt cx="4816593" cy="2314722"/>
          </a:xfrm>
        </p:grpSpPr>
        <p:sp>
          <p:nvSpPr>
            <p:cNvPr id="535" name="Google Shape;535;p5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36" name="Google Shape;536;p5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537" name="Google Shape;537;p5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38" name="Google Shape;538;p59"/>
          <p:cNvSpPr txBox="1"/>
          <p:nvPr/>
        </p:nvSpPr>
        <p:spPr>
          <a:xfrm>
            <a:off x="514348" y="943901"/>
            <a:ext cx="8024785" cy="258532"/>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39" name="Google Shape;539;p59"/>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Installing applications on your Mac</a:t>
            </a:r>
            <a:endParaRPr sz="2700" b="1" i="0" u="none" strike="noStrike" cap="none">
              <a:solidFill>
                <a:srgbClr val="379C73"/>
              </a:solidFill>
              <a:latin typeface="Gill Sans"/>
              <a:ea typeface="Gill Sans"/>
              <a:cs typeface="Gill Sans"/>
              <a:sym typeface="Gill Sans"/>
            </a:endParaRPr>
          </a:p>
        </p:txBody>
      </p:sp>
      <p:sp>
        <p:nvSpPr>
          <p:cNvPr id="540" name="Google Shape;540;p59"/>
          <p:cNvSpPr/>
          <p:nvPr/>
        </p:nvSpPr>
        <p:spPr>
          <a:xfrm>
            <a:off x="307688" y="915805"/>
            <a:ext cx="4114187" cy="323081"/>
          </a:xfrm>
          <a:prstGeom prst="rect">
            <a:avLst/>
          </a:prstGeom>
          <a:noFill/>
          <a:ln>
            <a:noFill/>
          </a:ln>
        </p:spPr>
        <p:txBody>
          <a:bodyPr spcFirstLastPara="1" wrap="square" lIns="45725" tIns="22850" rIns="45725" bIns="22850" anchor="t" anchorCtr="0">
            <a:noAutofit/>
          </a:bodyPr>
          <a:lstStyle/>
          <a:p>
            <a:pPr marL="190500" marR="0" lvl="1" indent="0" algn="just"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1. Locate and download a .dmg file*.</a:t>
            </a:r>
            <a:endParaRPr sz="1800" b="0" i="0" u="none" strike="noStrike" cap="none">
              <a:solidFill>
                <a:srgbClr val="595959"/>
              </a:solidFill>
              <a:latin typeface="Arial"/>
              <a:ea typeface="Arial"/>
              <a:cs typeface="Arial"/>
              <a:sym typeface="Arial"/>
            </a:endParaRPr>
          </a:p>
        </p:txBody>
      </p:sp>
      <p:pic>
        <p:nvPicPr>
          <p:cNvPr id="541" name="Google Shape;541;p59" descr="downloading a .dmg file"/>
          <p:cNvPicPr preferRelativeResize="0"/>
          <p:nvPr/>
        </p:nvPicPr>
        <p:blipFill rotWithShape="1">
          <a:blip r:embed="rId4">
            <a:alphaModFix/>
          </a:blip>
          <a:srcRect/>
          <a:stretch/>
        </p:blipFill>
        <p:spPr>
          <a:xfrm>
            <a:off x="566740" y="1358242"/>
            <a:ext cx="3960000" cy="2160000"/>
          </a:xfrm>
          <a:prstGeom prst="rect">
            <a:avLst/>
          </a:prstGeom>
          <a:noFill/>
          <a:ln w="9525" cap="flat" cmpd="sng">
            <a:solidFill>
              <a:srgbClr val="A5A5A5"/>
            </a:solidFill>
            <a:prstDash val="solid"/>
            <a:round/>
            <a:headEnd type="none" w="sm" len="sm"/>
            <a:tailEnd type="none" w="sm" len="sm"/>
          </a:ln>
        </p:spPr>
      </p:pic>
      <p:sp>
        <p:nvSpPr>
          <p:cNvPr id="542" name="Google Shape;542;p59"/>
          <p:cNvSpPr/>
          <p:nvPr/>
        </p:nvSpPr>
        <p:spPr>
          <a:xfrm>
            <a:off x="4476465" y="2052313"/>
            <a:ext cx="4379659" cy="600016"/>
          </a:xfrm>
          <a:prstGeom prst="rect">
            <a:avLst/>
          </a:prstGeom>
          <a:noFill/>
          <a:ln>
            <a:noFill/>
          </a:ln>
        </p:spPr>
        <p:txBody>
          <a:bodyPr spcFirstLastPara="1" wrap="square" lIns="45725" tIns="22850" rIns="45725" bIns="22850" anchor="t" anchorCtr="0">
            <a:noAutofit/>
          </a:bodyPr>
          <a:lstStyle/>
          <a:p>
            <a:pPr marL="190500" marR="0" lvl="0" indent="0" algn="l"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2. Locate and select the .dmg file. (It will usually be in your Downloads folder.)</a:t>
            </a:r>
            <a:endParaRPr sz="1800" b="0" i="0" u="none" strike="noStrike" cap="none">
              <a:solidFill>
                <a:srgbClr val="595959"/>
              </a:solidFill>
              <a:latin typeface="Arial"/>
              <a:ea typeface="Arial"/>
              <a:cs typeface="Arial"/>
              <a:sym typeface="Arial"/>
            </a:endParaRPr>
          </a:p>
        </p:txBody>
      </p:sp>
      <p:pic>
        <p:nvPicPr>
          <p:cNvPr id="543" name="Google Shape;543;p59" descr="opening a .dmg file"/>
          <p:cNvPicPr preferRelativeResize="0"/>
          <p:nvPr/>
        </p:nvPicPr>
        <p:blipFill rotWithShape="1">
          <a:blip r:embed="rId5">
            <a:alphaModFix/>
          </a:blip>
          <a:srcRect/>
          <a:stretch/>
        </p:blipFill>
        <p:spPr>
          <a:xfrm>
            <a:off x="4693980" y="2756949"/>
            <a:ext cx="4321436" cy="1827244"/>
          </a:xfrm>
          <a:prstGeom prst="rect">
            <a:avLst/>
          </a:prstGeom>
          <a:noFill/>
          <a:ln w="9525" cap="flat" cmpd="sng">
            <a:solidFill>
              <a:srgbClr val="A5A5A5"/>
            </a:solidFill>
            <a:prstDash val="solid"/>
            <a:round/>
            <a:headEnd type="none" w="sm" len="sm"/>
            <a:tailEnd type="none" w="sm" len="sm"/>
          </a:ln>
        </p:spPr>
      </p:pic>
      <p:sp>
        <p:nvSpPr>
          <p:cNvPr id="544" name="Google Shape;544;p59"/>
          <p:cNvSpPr/>
          <p:nvPr/>
        </p:nvSpPr>
        <p:spPr>
          <a:xfrm>
            <a:off x="566740" y="3776019"/>
            <a:ext cx="3723282" cy="830997"/>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1700" b="0" i="1" u="none" strike="noStrike" cap="none">
                <a:solidFill>
                  <a:srgbClr val="595959"/>
                </a:solidFill>
                <a:latin typeface="Arial"/>
                <a:ea typeface="Arial"/>
                <a:cs typeface="Arial"/>
                <a:sym typeface="Arial"/>
              </a:rPr>
              <a:t>*A DMG file (short for Disk Image) is a type of file format used on Apple's macOS operating system</a:t>
            </a:r>
            <a:endParaRPr sz="7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pSp>
        <p:nvGrpSpPr>
          <p:cNvPr id="549" name="Google Shape;549;p60"/>
          <p:cNvGrpSpPr/>
          <p:nvPr/>
        </p:nvGrpSpPr>
        <p:grpSpPr>
          <a:xfrm>
            <a:off x="0" y="749145"/>
            <a:ext cx="9144000" cy="4394356"/>
            <a:chOff x="0" y="-38100"/>
            <a:chExt cx="4816593" cy="2314722"/>
          </a:xfrm>
        </p:grpSpPr>
        <p:sp>
          <p:nvSpPr>
            <p:cNvPr id="550" name="Google Shape;550;p6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51" name="Google Shape;551;p6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552" name="Google Shape;552;p6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53" name="Google Shape;553;p60"/>
          <p:cNvSpPr txBox="1"/>
          <p:nvPr/>
        </p:nvSpPr>
        <p:spPr>
          <a:xfrm>
            <a:off x="514348" y="943901"/>
            <a:ext cx="8024785" cy="258532"/>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54" name="Google Shape;554;p60"/>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Installing applications on your Mac</a:t>
            </a:r>
            <a:endParaRPr sz="2700" b="1" i="0" u="none" strike="noStrike" cap="none">
              <a:solidFill>
                <a:srgbClr val="379C73"/>
              </a:solidFill>
              <a:latin typeface="Gill Sans"/>
              <a:ea typeface="Gill Sans"/>
              <a:cs typeface="Gill Sans"/>
              <a:sym typeface="Gill Sans"/>
            </a:endParaRPr>
          </a:p>
        </p:txBody>
      </p:sp>
      <p:sp>
        <p:nvSpPr>
          <p:cNvPr id="555" name="Google Shape;555;p60"/>
          <p:cNvSpPr/>
          <p:nvPr/>
        </p:nvSpPr>
        <p:spPr>
          <a:xfrm>
            <a:off x="309698" y="861562"/>
            <a:ext cx="4316893" cy="876950"/>
          </a:xfrm>
          <a:prstGeom prst="rect">
            <a:avLst/>
          </a:prstGeom>
          <a:noFill/>
          <a:ln>
            <a:noFill/>
          </a:ln>
        </p:spPr>
        <p:txBody>
          <a:bodyPr spcFirstLastPara="1" wrap="square" lIns="45725" tIns="22850" rIns="45725" bIns="22850" anchor="t" anchorCtr="0">
            <a:noAutofit/>
          </a:bodyPr>
          <a:lstStyle/>
          <a:p>
            <a:pPr marL="190500" marR="0" lvl="1" indent="0" algn="l"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3. A dialog box will appear. Click and drag the icon to your Applications folder.</a:t>
            </a:r>
            <a:endParaRPr sz="1800" b="0" i="0" u="none" strike="noStrike" cap="none">
              <a:solidFill>
                <a:srgbClr val="595959"/>
              </a:solidFill>
              <a:latin typeface="Arial"/>
              <a:ea typeface="Arial"/>
              <a:cs typeface="Arial"/>
              <a:sym typeface="Arial"/>
            </a:endParaRPr>
          </a:p>
        </p:txBody>
      </p:sp>
      <p:pic>
        <p:nvPicPr>
          <p:cNvPr id="556" name="Google Shape;556;p60" descr="moving the application to the applications folder"/>
          <p:cNvPicPr preferRelativeResize="0"/>
          <p:nvPr/>
        </p:nvPicPr>
        <p:blipFill rotWithShape="1">
          <a:blip r:embed="rId4">
            <a:alphaModFix/>
          </a:blip>
          <a:srcRect/>
          <a:stretch/>
        </p:blipFill>
        <p:spPr>
          <a:xfrm>
            <a:off x="514348" y="1820851"/>
            <a:ext cx="3780000" cy="2520000"/>
          </a:xfrm>
          <a:prstGeom prst="rect">
            <a:avLst/>
          </a:prstGeom>
          <a:noFill/>
          <a:ln w="9525" cap="flat" cmpd="sng">
            <a:solidFill>
              <a:srgbClr val="A5A5A5"/>
            </a:solidFill>
            <a:prstDash val="solid"/>
            <a:round/>
            <a:headEnd type="none" w="sm" len="sm"/>
            <a:tailEnd type="none" w="sm" len="sm"/>
          </a:ln>
        </p:spPr>
      </p:pic>
      <p:sp>
        <p:nvSpPr>
          <p:cNvPr id="557" name="Google Shape;557;p60"/>
          <p:cNvSpPr/>
          <p:nvPr/>
        </p:nvSpPr>
        <p:spPr>
          <a:xfrm>
            <a:off x="4690882" y="1324859"/>
            <a:ext cx="4388825" cy="876950"/>
          </a:xfrm>
          <a:prstGeom prst="rect">
            <a:avLst/>
          </a:prstGeom>
          <a:noFill/>
          <a:ln>
            <a:noFill/>
          </a:ln>
        </p:spPr>
        <p:txBody>
          <a:bodyPr spcFirstLastPara="1" wrap="square" lIns="45725" tIns="22850" rIns="45725" bIns="22850" anchor="t" anchorCtr="0">
            <a:noAutofit/>
          </a:bodyPr>
          <a:lstStyle/>
          <a:p>
            <a:pPr marL="190500" marR="0" lvl="1" indent="0" algn="l"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4. The application is now installed! </a:t>
            </a:r>
            <a:endParaRPr sz="700"/>
          </a:p>
          <a:p>
            <a:pPr marL="190500" marR="0" lvl="1" indent="0" algn="l"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You can double-click the icon to open the program.</a:t>
            </a:r>
            <a:endParaRPr sz="1800" b="0" i="0" u="none" strike="noStrike" cap="none">
              <a:solidFill>
                <a:srgbClr val="595959"/>
              </a:solidFill>
              <a:latin typeface="Arial"/>
              <a:ea typeface="Arial"/>
              <a:cs typeface="Arial"/>
              <a:sym typeface="Arial"/>
            </a:endParaRPr>
          </a:p>
        </p:txBody>
      </p:sp>
      <p:pic>
        <p:nvPicPr>
          <p:cNvPr id="558" name="Google Shape;558;p60" descr="opening the application for the first time"/>
          <p:cNvPicPr preferRelativeResize="0"/>
          <p:nvPr/>
        </p:nvPicPr>
        <p:blipFill rotWithShape="1">
          <a:blip r:embed="rId5">
            <a:alphaModFix/>
          </a:blip>
          <a:srcRect/>
          <a:stretch/>
        </p:blipFill>
        <p:spPr>
          <a:xfrm>
            <a:off x="4897805" y="2297391"/>
            <a:ext cx="3780000" cy="2520000"/>
          </a:xfrm>
          <a:prstGeom prst="rect">
            <a:avLst/>
          </a:prstGeom>
          <a:noFill/>
          <a:ln w="9525" cap="flat" cmpd="sng">
            <a:solidFill>
              <a:srgbClr val="A5A5A5"/>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pSp>
        <p:nvGrpSpPr>
          <p:cNvPr id="563" name="Google Shape;563;p61"/>
          <p:cNvGrpSpPr/>
          <p:nvPr/>
        </p:nvGrpSpPr>
        <p:grpSpPr>
          <a:xfrm>
            <a:off x="0" y="701378"/>
            <a:ext cx="9144000" cy="4394356"/>
            <a:chOff x="0" y="-38100"/>
            <a:chExt cx="4816593" cy="2314722"/>
          </a:xfrm>
        </p:grpSpPr>
        <p:sp>
          <p:nvSpPr>
            <p:cNvPr id="564" name="Google Shape;564;p6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65" name="Google Shape;565;p6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566" name="Google Shape;566;p6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67" name="Google Shape;567;p61"/>
          <p:cNvSpPr txBox="1"/>
          <p:nvPr/>
        </p:nvSpPr>
        <p:spPr>
          <a:xfrm>
            <a:off x="514348" y="943901"/>
            <a:ext cx="8024785" cy="258532"/>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68" name="Google Shape;568;p61"/>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Installing applications on your Mac</a:t>
            </a:r>
            <a:endParaRPr sz="2700" b="1" i="0" u="none" strike="noStrike" cap="none">
              <a:solidFill>
                <a:srgbClr val="379C73"/>
              </a:solidFill>
              <a:latin typeface="Gill Sans"/>
              <a:ea typeface="Gill Sans"/>
              <a:cs typeface="Gill Sans"/>
              <a:sym typeface="Gill Sans"/>
            </a:endParaRPr>
          </a:p>
        </p:txBody>
      </p:sp>
      <p:sp>
        <p:nvSpPr>
          <p:cNvPr id="569" name="Google Shape;569;p61"/>
          <p:cNvSpPr/>
          <p:nvPr/>
        </p:nvSpPr>
        <p:spPr>
          <a:xfrm>
            <a:off x="276585" y="903381"/>
            <a:ext cx="8353065" cy="1153886"/>
          </a:xfrm>
          <a:prstGeom prst="rect">
            <a:avLst/>
          </a:prstGeom>
          <a:noFill/>
          <a:ln>
            <a:noFill/>
          </a:ln>
        </p:spPr>
        <p:txBody>
          <a:bodyPr spcFirstLastPara="1" wrap="square" lIns="45725" tIns="22850" rIns="45725" bIns="22850" anchor="t" anchorCtr="0">
            <a:noAutofit/>
          </a:bodyPr>
          <a:lstStyle/>
          <a:p>
            <a:pPr marL="19050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5. On the desktop, there will probably be a disk drive icon with the name of the application. This is known as a volume, and it is not needed after the application has been installed. </a:t>
            </a:r>
            <a:endParaRPr sz="700"/>
          </a:p>
          <a:p>
            <a:pPr marL="19050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You can simply </a:t>
            </a:r>
            <a:r>
              <a:rPr lang="de" sz="1800" b="1" i="1" u="none" strike="noStrike" cap="none">
                <a:solidFill>
                  <a:srgbClr val="595959"/>
                </a:solidFill>
                <a:latin typeface="Arial"/>
                <a:ea typeface="Arial"/>
                <a:cs typeface="Arial"/>
                <a:sym typeface="Arial"/>
              </a:rPr>
              <a:t>drag it into the Trash </a:t>
            </a:r>
            <a:r>
              <a:rPr lang="de" sz="1800" b="0" i="0" u="none" strike="noStrike" cap="none">
                <a:solidFill>
                  <a:srgbClr val="595959"/>
                </a:solidFill>
                <a:latin typeface="Arial"/>
                <a:ea typeface="Arial"/>
                <a:cs typeface="Arial"/>
                <a:sym typeface="Arial"/>
              </a:rPr>
              <a:t>on the dock.</a:t>
            </a:r>
            <a:endParaRPr sz="1800" b="0" i="0" u="none" strike="noStrike" cap="none">
              <a:solidFill>
                <a:srgbClr val="595959"/>
              </a:solidFill>
              <a:latin typeface="Arial"/>
              <a:ea typeface="Arial"/>
              <a:cs typeface="Arial"/>
              <a:sym typeface="Arial"/>
            </a:endParaRPr>
          </a:p>
        </p:txBody>
      </p:sp>
      <p:pic>
        <p:nvPicPr>
          <p:cNvPr id="570" name="Google Shape;570;p61" descr="ejecting the installation disc"/>
          <p:cNvPicPr preferRelativeResize="0"/>
          <p:nvPr/>
        </p:nvPicPr>
        <p:blipFill rotWithShape="1">
          <a:blip r:embed="rId4">
            <a:alphaModFix/>
          </a:blip>
          <a:srcRect/>
          <a:stretch/>
        </p:blipFill>
        <p:spPr>
          <a:xfrm>
            <a:off x="2479965" y="2186940"/>
            <a:ext cx="3780000" cy="2520000"/>
          </a:xfrm>
          <a:prstGeom prst="rect">
            <a:avLst/>
          </a:prstGeom>
          <a:noFill/>
          <a:ln w="9525" cap="flat" cmpd="sng">
            <a:solidFill>
              <a:srgbClr val="A5A5A5"/>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40"/>
        <p:cNvGrpSpPr/>
        <p:nvPr/>
      </p:nvGrpSpPr>
      <p:grpSpPr>
        <a:xfrm>
          <a:off x="0" y="0"/>
          <a:ext cx="0" cy="0"/>
          <a:chOff x="0" y="0"/>
          <a:chExt cx="0" cy="0"/>
        </a:xfrm>
      </p:grpSpPr>
      <p:grpSp>
        <p:nvGrpSpPr>
          <p:cNvPr id="141" name="Google Shape;141;p26"/>
          <p:cNvGrpSpPr/>
          <p:nvPr/>
        </p:nvGrpSpPr>
        <p:grpSpPr>
          <a:xfrm>
            <a:off x="-61" y="749114"/>
            <a:ext cx="9144302" cy="4394500"/>
            <a:chOff x="0" y="-38100"/>
            <a:chExt cx="4816593" cy="2314722"/>
          </a:xfrm>
        </p:grpSpPr>
        <p:sp>
          <p:nvSpPr>
            <p:cNvPr id="142" name="Google Shape;142;p2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43" name="Google Shape;143;p2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44" name="Google Shape;144;p2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45" name="Google Shape;145;p26"/>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01 Digital competence </a:t>
            </a:r>
            <a:endParaRPr sz="700" b="0" i="0" u="none" strike="noStrike" cap="none">
              <a:solidFill>
                <a:srgbClr val="000000"/>
              </a:solidFill>
              <a:latin typeface="Arial"/>
              <a:ea typeface="Arial"/>
              <a:cs typeface="Arial"/>
              <a:sym typeface="Arial"/>
            </a:endParaRPr>
          </a:p>
        </p:txBody>
      </p:sp>
      <p:sp>
        <p:nvSpPr>
          <p:cNvPr id="146" name="Google Shape;146;p26"/>
          <p:cNvSpPr txBox="1"/>
          <p:nvPr/>
        </p:nvSpPr>
        <p:spPr>
          <a:xfrm>
            <a:off x="514348" y="1655852"/>
            <a:ext cx="6704400" cy="183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5800" b="1" i="0" u="none" strike="noStrike" cap="none">
                <a:solidFill>
                  <a:srgbClr val="3F3F3F"/>
                </a:solidFill>
                <a:latin typeface="Arial"/>
                <a:ea typeface="Arial"/>
                <a:cs typeface="Arial"/>
                <a:sym typeface="Arial"/>
              </a:rPr>
              <a:t>What are digital competences? </a:t>
            </a:r>
            <a:endParaRPr sz="700"/>
          </a:p>
        </p:txBody>
      </p:sp>
      <p:sp>
        <p:nvSpPr>
          <p:cNvPr id="147" name="Google Shape;147;p26"/>
          <p:cNvSpPr/>
          <p:nvPr/>
        </p:nvSpPr>
        <p:spPr>
          <a:xfrm>
            <a:off x="6030951" y="59594"/>
            <a:ext cx="527013" cy="5539978"/>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5" name="Google Shape;575;p62"/>
          <p:cNvGrpSpPr/>
          <p:nvPr/>
        </p:nvGrpSpPr>
        <p:grpSpPr>
          <a:xfrm>
            <a:off x="0" y="749145"/>
            <a:ext cx="9144000" cy="4394356"/>
            <a:chOff x="0" y="-38100"/>
            <a:chExt cx="4816593" cy="2314722"/>
          </a:xfrm>
        </p:grpSpPr>
        <p:sp>
          <p:nvSpPr>
            <p:cNvPr id="576" name="Google Shape;576;p6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77" name="Google Shape;577;p6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578" name="Google Shape;578;p6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79" name="Google Shape;579;p62"/>
          <p:cNvSpPr txBox="1"/>
          <p:nvPr/>
        </p:nvSpPr>
        <p:spPr>
          <a:xfrm>
            <a:off x="514348" y="943901"/>
            <a:ext cx="8024785" cy="258532"/>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80" name="Google Shape;580;p62"/>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700" b="1" i="0" u="none" strike="noStrike" cap="none">
                <a:solidFill>
                  <a:srgbClr val="379C73"/>
                </a:solidFill>
                <a:latin typeface="Gill Sans"/>
                <a:ea typeface="Gill Sans"/>
                <a:cs typeface="Gill Sans"/>
                <a:sym typeface="Gill Sans"/>
              </a:rPr>
              <a:t>Uninstalling applications on your Mac</a:t>
            </a:r>
            <a:endParaRPr sz="2700" b="1" i="0" u="none" strike="noStrike" cap="none">
              <a:solidFill>
                <a:srgbClr val="379C73"/>
              </a:solidFill>
              <a:latin typeface="Gill Sans"/>
              <a:ea typeface="Gill Sans"/>
              <a:cs typeface="Gill Sans"/>
              <a:sym typeface="Gill Sans"/>
            </a:endParaRPr>
          </a:p>
        </p:txBody>
      </p:sp>
      <p:pic>
        <p:nvPicPr>
          <p:cNvPr id="581" name="Google Shape;581;p62" descr="opening the Applications folder"/>
          <p:cNvPicPr preferRelativeResize="0"/>
          <p:nvPr/>
        </p:nvPicPr>
        <p:blipFill rotWithShape="1">
          <a:blip r:embed="rId4">
            <a:alphaModFix/>
          </a:blip>
          <a:srcRect/>
          <a:stretch/>
        </p:blipFill>
        <p:spPr>
          <a:xfrm>
            <a:off x="434453" y="1678408"/>
            <a:ext cx="4195577" cy="2520000"/>
          </a:xfrm>
          <a:prstGeom prst="rect">
            <a:avLst/>
          </a:prstGeom>
          <a:noFill/>
          <a:ln w="9525" cap="flat" cmpd="sng">
            <a:solidFill>
              <a:srgbClr val="A5A5A5"/>
            </a:solidFill>
            <a:prstDash val="solid"/>
            <a:round/>
            <a:headEnd type="none" w="sm" len="sm"/>
            <a:tailEnd type="none" w="sm" len="sm"/>
          </a:ln>
        </p:spPr>
      </p:pic>
      <p:sp>
        <p:nvSpPr>
          <p:cNvPr id="582" name="Google Shape;582;p62"/>
          <p:cNvSpPr/>
          <p:nvPr/>
        </p:nvSpPr>
        <p:spPr>
          <a:xfrm>
            <a:off x="4782494" y="1266664"/>
            <a:ext cx="4209038" cy="87695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 sz="1800" b="0" i="0" u="none" strike="noStrike" cap="none">
                <a:solidFill>
                  <a:srgbClr val="595959"/>
                </a:solidFill>
                <a:latin typeface="Arial"/>
                <a:ea typeface="Arial"/>
                <a:cs typeface="Arial"/>
                <a:sym typeface="Arial"/>
              </a:rPr>
              <a:t>2. Locate the desired application, then click and drag it to the </a:t>
            </a:r>
            <a:r>
              <a:rPr lang="de" sz="1800" b="1" i="0" u="none" strike="noStrike" cap="none">
                <a:solidFill>
                  <a:srgbClr val="595959"/>
                </a:solidFill>
                <a:latin typeface="Arial"/>
                <a:ea typeface="Arial"/>
                <a:cs typeface="Arial"/>
                <a:sym typeface="Arial"/>
              </a:rPr>
              <a:t>Trash Can </a:t>
            </a:r>
            <a:r>
              <a:rPr lang="de" sz="1800" b="0" i="0" u="none" strike="noStrike" cap="none">
                <a:solidFill>
                  <a:srgbClr val="595959"/>
                </a:solidFill>
                <a:latin typeface="Arial"/>
                <a:ea typeface="Arial"/>
                <a:cs typeface="Arial"/>
                <a:sym typeface="Arial"/>
              </a:rPr>
              <a:t>on the Dock.</a:t>
            </a:r>
            <a:endParaRPr sz="1800" b="0" i="0" u="none" strike="noStrike" cap="none">
              <a:solidFill>
                <a:srgbClr val="595959"/>
              </a:solidFill>
              <a:latin typeface="Arial"/>
              <a:ea typeface="Arial"/>
              <a:cs typeface="Arial"/>
              <a:sym typeface="Arial"/>
            </a:endParaRPr>
          </a:p>
        </p:txBody>
      </p:sp>
      <p:pic>
        <p:nvPicPr>
          <p:cNvPr id="583" name="Google Shape;583;p62" descr="dragging an application to the Trash Can"/>
          <p:cNvPicPr preferRelativeResize="0"/>
          <p:nvPr/>
        </p:nvPicPr>
        <p:blipFill rotWithShape="1">
          <a:blip r:embed="rId5">
            <a:alphaModFix/>
          </a:blip>
          <a:srcRect/>
          <a:stretch/>
        </p:blipFill>
        <p:spPr>
          <a:xfrm>
            <a:off x="4904241" y="2326843"/>
            <a:ext cx="3780000" cy="2520000"/>
          </a:xfrm>
          <a:prstGeom prst="rect">
            <a:avLst/>
          </a:prstGeom>
          <a:noFill/>
          <a:ln w="9525" cap="flat" cmpd="sng">
            <a:solidFill>
              <a:srgbClr val="A5A5A5"/>
            </a:solidFill>
            <a:prstDash val="solid"/>
            <a:round/>
            <a:headEnd type="none" w="sm" len="sm"/>
            <a:tailEnd type="none" w="sm" len="sm"/>
          </a:ln>
        </p:spPr>
      </p:pic>
      <p:sp>
        <p:nvSpPr>
          <p:cNvPr id="584" name="Google Shape;584;p62"/>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85" name="Google Shape;585;p62"/>
          <p:cNvSpPr/>
          <p:nvPr/>
        </p:nvSpPr>
        <p:spPr>
          <a:xfrm>
            <a:off x="355087" y="917174"/>
            <a:ext cx="3459463" cy="638809"/>
          </a:xfrm>
          <a:prstGeom prst="rect">
            <a:avLst/>
          </a:prstGeom>
          <a:noFill/>
          <a:ln>
            <a:noFill/>
          </a:ln>
        </p:spPr>
        <p:txBody>
          <a:bodyPr spcFirstLastPara="1" wrap="square" lIns="45725" tIns="22850" rIns="45725" bIns="22850" anchor="t" anchorCtr="0">
            <a:noAutofit/>
          </a:bodyPr>
          <a:lstStyle/>
          <a:p>
            <a:pPr marL="0" marR="0" lvl="0" indent="0" algn="l" rtl="0">
              <a:lnSpc>
                <a:spcPct val="107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1. Open a new </a:t>
            </a:r>
            <a:r>
              <a:rPr lang="de" sz="1800" b="1" i="0" u="none" strike="noStrike" cap="none">
                <a:solidFill>
                  <a:srgbClr val="595959"/>
                </a:solidFill>
                <a:latin typeface="Arial"/>
                <a:ea typeface="Arial"/>
                <a:cs typeface="Arial"/>
                <a:sym typeface="Arial"/>
              </a:rPr>
              <a:t>Finder window</a:t>
            </a:r>
            <a:r>
              <a:rPr lang="de" sz="1800" b="0" i="0" u="none" strike="noStrike" cap="none">
                <a:solidFill>
                  <a:srgbClr val="595959"/>
                </a:solidFill>
                <a:latin typeface="Arial"/>
                <a:ea typeface="Arial"/>
                <a:cs typeface="Arial"/>
                <a:sym typeface="Arial"/>
              </a:rPr>
              <a:t>, then select Applications</a:t>
            </a:r>
            <a:r>
              <a:rPr lang="de" sz="1500" b="0" i="0" u="none" strike="noStrike" cap="none">
                <a:solidFill>
                  <a:srgbClr val="000000"/>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grpSp>
        <p:nvGrpSpPr>
          <p:cNvPr id="590" name="Google Shape;590;p63"/>
          <p:cNvGrpSpPr/>
          <p:nvPr/>
        </p:nvGrpSpPr>
        <p:grpSpPr>
          <a:xfrm>
            <a:off x="0" y="816184"/>
            <a:ext cx="9144000" cy="4394356"/>
            <a:chOff x="0" y="-38100"/>
            <a:chExt cx="4816593" cy="2314722"/>
          </a:xfrm>
        </p:grpSpPr>
        <p:sp>
          <p:nvSpPr>
            <p:cNvPr id="591" name="Google Shape;591;p6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92" name="Google Shape;592;p6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593" name="Google Shape;593;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94" name="Google Shape;594;p63"/>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95" name="Google Shape;595;p63"/>
          <p:cNvSpPr txBox="1"/>
          <p:nvPr/>
        </p:nvSpPr>
        <p:spPr>
          <a:xfrm>
            <a:off x="514350" y="229406"/>
            <a:ext cx="7260855"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379C73"/>
                </a:solidFill>
                <a:latin typeface="Gill Sans"/>
                <a:ea typeface="Gill Sans"/>
                <a:cs typeface="Gill Sans"/>
                <a:sym typeface="Gill Sans"/>
              </a:rPr>
              <a:t>Uninstalling </a:t>
            </a:r>
            <a:r>
              <a:rPr lang="de" sz="2400" b="1" i="0" u="none" strike="noStrike" cap="none">
                <a:solidFill>
                  <a:srgbClr val="379C73"/>
                </a:solidFill>
                <a:latin typeface="Gill Sans"/>
                <a:ea typeface="Gill Sans"/>
                <a:cs typeface="Gill Sans"/>
                <a:sym typeface="Gill Sans"/>
              </a:rPr>
              <a:t>applications </a:t>
            </a:r>
            <a:r>
              <a:rPr lang="de" sz="2500" b="1" i="0" u="none" strike="noStrike" cap="none">
                <a:solidFill>
                  <a:srgbClr val="379C73"/>
                </a:solidFill>
                <a:latin typeface="Gill Sans"/>
                <a:ea typeface="Gill Sans"/>
                <a:cs typeface="Gill Sans"/>
                <a:sym typeface="Gill Sans"/>
              </a:rPr>
              <a:t>on your Mac</a:t>
            </a:r>
            <a:endParaRPr sz="2500" b="1" i="0" u="none" strike="noStrike" cap="none">
              <a:solidFill>
                <a:srgbClr val="379C73"/>
              </a:solidFill>
              <a:latin typeface="Gill Sans"/>
              <a:ea typeface="Gill Sans"/>
              <a:cs typeface="Gill Sans"/>
              <a:sym typeface="Gill Sans"/>
            </a:endParaRPr>
          </a:p>
        </p:txBody>
      </p:sp>
      <p:sp>
        <p:nvSpPr>
          <p:cNvPr id="596" name="Google Shape;596;p63"/>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97" name="Google Shape;597;p63"/>
          <p:cNvSpPr/>
          <p:nvPr/>
        </p:nvSpPr>
        <p:spPr>
          <a:xfrm>
            <a:off x="457196" y="1309258"/>
            <a:ext cx="2777324" cy="323081"/>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 sz="1800" b="0" i="0" u="none" strike="noStrike" cap="none">
                <a:solidFill>
                  <a:srgbClr val="595959"/>
                </a:solidFill>
                <a:latin typeface="Arial"/>
                <a:ea typeface="Arial"/>
                <a:cs typeface="Arial"/>
                <a:sym typeface="Arial"/>
              </a:rPr>
              <a:t>3. Empty the Trash Can</a:t>
            </a:r>
            <a:r>
              <a:rPr lang="de" sz="1500" b="0" i="0" u="none" strike="noStrike" cap="none">
                <a:solidFill>
                  <a:srgbClr val="000000"/>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p:txBody>
      </p:sp>
      <p:pic>
        <p:nvPicPr>
          <p:cNvPr id="598" name="Google Shape;598;p63" descr="empyting the trash can"/>
          <p:cNvPicPr preferRelativeResize="0"/>
          <p:nvPr/>
        </p:nvPicPr>
        <p:blipFill rotWithShape="1">
          <a:blip r:embed="rId4">
            <a:alphaModFix/>
          </a:blip>
          <a:srcRect/>
          <a:stretch/>
        </p:blipFill>
        <p:spPr>
          <a:xfrm>
            <a:off x="3352146" y="1348512"/>
            <a:ext cx="3030910" cy="2082321"/>
          </a:xfrm>
          <a:prstGeom prst="rect">
            <a:avLst/>
          </a:prstGeom>
          <a:noFill/>
          <a:ln w="9525" cap="flat" cmpd="sng">
            <a:solidFill>
              <a:srgbClr val="A5A5A5"/>
            </a:solidFill>
            <a:prstDash val="solid"/>
            <a:round/>
            <a:headEnd type="none" w="sm" len="sm"/>
            <a:tailEnd type="none" w="sm" len="sm"/>
          </a:ln>
        </p:spPr>
      </p:pic>
      <p:sp>
        <p:nvSpPr>
          <p:cNvPr id="599" name="Google Shape;599;p63"/>
          <p:cNvSpPr/>
          <p:nvPr/>
        </p:nvSpPr>
        <p:spPr>
          <a:xfrm>
            <a:off x="514350" y="3866872"/>
            <a:ext cx="5675592" cy="638808"/>
          </a:xfrm>
          <a:prstGeom prst="rect">
            <a:avLst/>
          </a:prstGeom>
          <a:noFill/>
          <a:ln>
            <a:noFill/>
          </a:ln>
        </p:spPr>
        <p:txBody>
          <a:bodyPr spcFirstLastPara="1" wrap="square" lIns="45725" tIns="22850" rIns="45725" bIns="22850" anchor="t" anchorCtr="0">
            <a:noAutofit/>
          </a:bodyPr>
          <a:lstStyle/>
          <a:p>
            <a:pPr marL="0" marR="0" lvl="0" indent="0" algn="l" rtl="0">
              <a:lnSpc>
                <a:spcPct val="107000"/>
              </a:lnSpc>
              <a:spcBef>
                <a:spcPts val="0"/>
              </a:spcBef>
              <a:spcAft>
                <a:spcPts val="0"/>
              </a:spcAft>
              <a:buClr>
                <a:srgbClr val="000000"/>
              </a:buClr>
              <a:buSzPts val="1800"/>
              <a:buFont typeface="Arial"/>
              <a:buNone/>
            </a:pPr>
            <a:r>
              <a:rPr lang="de" sz="1800" b="0" i="1" u="none" strike="noStrike" cap="none">
                <a:solidFill>
                  <a:srgbClr val="595959"/>
                </a:solidFill>
                <a:latin typeface="Arial"/>
                <a:ea typeface="Arial"/>
                <a:cs typeface="Arial"/>
                <a:sym typeface="Arial"/>
              </a:rPr>
              <a:t>That's it! </a:t>
            </a:r>
            <a:endParaRPr sz="700"/>
          </a:p>
          <a:p>
            <a:pPr marL="0" marR="0" lvl="0" indent="0" algn="l" rtl="0">
              <a:lnSpc>
                <a:spcPct val="107000"/>
              </a:lnSpc>
              <a:spcBef>
                <a:spcPts val="0"/>
              </a:spcBef>
              <a:spcAft>
                <a:spcPts val="0"/>
              </a:spcAft>
              <a:buClr>
                <a:srgbClr val="000000"/>
              </a:buClr>
              <a:buSzPts val="1800"/>
              <a:buFont typeface="Arial"/>
              <a:buNone/>
            </a:pPr>
            <a:r>
              <a:rPr lang="de" sz="1800" b="0" i="1" u="none" strike="noStrike" cap="none">
                <a:solidFill>
                  <a:srgbClr val="595959"/>
                </a:solidFill>
                <a:latin typeface="Arial"/>
                <a:ea typeface="Arial"/>
                <a:cs typeface="Arial"/>
                <a:sym typeface="Arial"/>
              </a:rPr>
              <a:t>The application will be removed from your computer.</a:t>
            </a:r>
            <a:endParaRPr sz="1800" b="0" i="1" u="none" strike="noStrike" cap="none">
              <a:solidFill>
                <a:srgbClr val="595959"/>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03"/>
        <p:cNvGrpSpPr/>
        <p:nvPr/>
      </p:nvGrpSpPr>
      <p:grpSpPr>
        <a:xfrm>
          <a:off x="0" y="0"/>
          <a:ext cx="0" cy="0"/>
          <a:chOff x="0" y="0"/>
          <a:chExt cx="0" cy="0"/>
        </a:xfrm>
      </p:grpSpPr>
      <p:grpSp>
        <p:nvGrpSpPr>
          <p:cNvPr id="604" name="Google Shape;604;p64"/>
          <p:cNvGrpSpPr/>
          <p:nvPr/>
        </p:nvGrpSpPr>
        <p:grpSpPr>
          <a:xfrm>
            <a:off x="-61" y="749116"/>
            <a:ext cx="9144061" cy="4394384"/>
            <a:chOff x="0" y="-38100"/>
            <a:chExt cx="4816593" cy="2314722"/>
          </a:xfrm>
        </p:grpSpPr>
        <p:sp>
          <p:nvSpPr>
            <p:cNvPr id="605" name="Google Shape;605;p6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06" name="Google Shape;606;p6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607" name="Google Shape;607;p6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08" name="Google Shape;608;p64"/>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04 Internet connection </a:t>
            </a:r>
            <a:endParaRPr sz="700"/>
          </a:p>
        </p:txBody>
      </p:sp>
      <p:sp>
        <p:nvSpPr>
          <p:cNvPr id="609" name="Google Shape;609;p64"/>
          <p:cNvSpPr txBox="1"/>
          <p:nvPr/>
        </p:nvSpPr>
        <p:spPr>
          <a:xfrm>
            <a:off x="578642" y="1921642"/>
            <a:ext cx="4129200" cy="183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5800" b="1" i="0" u="none" strike="noStrike" cap="none">
                <a:solidFill>
                  <a:srgbClr val="3F3F3F"/>
                </a:solidFill>
                <a:latin typeface="Arial"/>
                <a:ea typeface="Arial"/>
                <a:cs typeface="Arial"/>
                <a:sym typeface="Arial"/>
              </a:rPr>
              <a:t>What is the Internet?</a:t>
            </a:r>
            <a:endParaRPr sz="700"/>
          </a:p>
        </p:txBody>
      </p:sp>
      <p:sp>
        <p:nvSpPr>
          <p:cNvPr id="610" name="Google Shape;610;p64"/>
          <p:cNvSpPr/>
          <p:nvPr/>
        </p:nvSpPr>
        <p:spPr>
          <a:xfrm>
            <a:off x="6030951" y="59594"/>
            <a:ext cx="527013" cy="5539978"/>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14"/>
        <p:cNvGrpSpPr/>
        <p:nvPr/>
      </p:nvGrpSpPr>
      <p:grpSpPr>
        <a:xfrm>
          <a:off x="0" y="0"/>
          <a:ext cx="0" cy="0"/>
          <a:chOff x="0" y="0"/>
          <a:chExt cx="0" cy="0"/>
        </a:xfrm>
      </p:grpSpPr>
      <p:grpSp>
        <p:nvGrpSpPr>
          <p:cNvPr id="615" name="Google Shape;615;p65"/>
          <p:cNvGrpSpPr/>
          <p:nvPr/>
        </p:nvGrpSpPr>
        <p:grpSpPr>
          <a:xfrm>
            <a:off x="0" y="749145"/>
            <a:ext cx="9144000" cy="4394356"/>
            <a:chOff x="0" y="-38100"/>
            <a:chExt cx="4816593" cy="2314722"/>
          </a:xfrm>
        </p:grpSpPr>
        <p:sp>
          <p:nvSpPr>
            <p:cNvPr id="616" name="Google Shape;616;p6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17" name="Google Shape;617;p6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618" name="Google Shape;618;p6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19" name="Google Shape;619;p65"/>
          <p:cNvSpPr txBox="1"/>
          <p:nvPr/>
        </p:nvSpPr>
        <p:spPr>
          <a:xfrm>
            <a:off x="3384762" y="1113129"/>
            <a:ext cx="5167693" cy="3738716"/>
          </a:xfrm>
          <a:prstGeom prst="rect">
            <a:avLst/>
          </a:prstGeom>
          <a:noFill/>
          <a:ln>
            <a:noFill/>
          </a:ln>
        </p:spPr>
        <p:txBody>
          <a:bodyPr spcFirstLastPara="1" wrap="square" lIns="0" tIns="0" rIns="0" bIns="0" anchor="t" anchorCtr="0">
            <a:spAutoFit/>
          </a:bodyPr>
          <a:lstStyle/>
          <a:p>
            <a:pPr marL="190500" marR="0" lvl="1"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The </a:t>
            </a:r>
            <a:r>
              <a:rPr lang="de" sz="1800" b="1" i="0" u="none" strike="noStrike" cap="none">
                <a:solidFill>
                  <a:srgbClr val="339966"/>
                </a:solidFill>
                <a:latin typeface="Arial"/>
                <a:ea typeface="Arial"/>
                <a:cs typeface="Arial"/>
                <a:sym typeface="Arial"/>
              </a:rPr>
              <a:t>INTERNET </a:t>
            </a:r>
            <a:r>
              <a:rPr lang="de" sz="1800" b="0" i="0" u="none" strike="noStrike" cap="none">
                <a:solidFill>
                  <a:srgbClr val="595959"/>
                </a:solidFill>
                <a:latin typeface="Arial"/>
                <a:ea typeface="Arial"/>
                <a:cs typeface="Arial"/>
                <a:sym typeface="Arial"/>
              </a:rPr>
              <a:t>is a vast network that connects computers all over the world. Through the Internet, people can share information and communicate from anywhere with an Internet connection.</a:t>
            </a:r>
            <a:endParaRPr sz="700"/>
          </a:p>
          <a:p>
            <a:pPr marL="190500" marR="0" lvl="1"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Once you've set up your computer, you may want to purchase home </a:t>
            </a:r>
            <a:r>
              <a:rPr lang="de" sz="1800" b="1" i="0" u="none" strike="noStrike" cap="none">
                <a:solidFill>
                  <a:srgbClr val="339966"/>
                </a:solidFill>
                <a:latin typeface="Arial"/>
                <a:ea typeface="Arial"/>
                <a:cs typeface="Arial"/>
                <a:sym typeface="Arial"/>
              </a:rPr>
              <a:t>INTERNET ACCESS </a:t>
            </a:r>
            <a:r>
              <a:rPr lang="de" sz="1800" b="0" i="0" u="none" strike="noStrike" cap="none">
                <a:solidFill>
                  <a:srgbClr val="595959"/>
                </a:solidFill>
                <a:latin typeface="Arial"/>
                <a:ea typeface="Arial"/>
                <a:cs typeface="Arial"/>
                <a:sym typeface="Arial"/>
              </a:rPr>
              <a:t>so you can send and receive email, browse the Web, stream videos, and more. </a:t>
            </a:r>
            <a:endParaRPr sz="700"/>
          </a:p>
        </p:txBody>
      </p:sp>
      <p:sp>
        <p:nvSpPr>
          <p:cNvPr id="620" name="Google Shape;620;p65"/>
          <p:cNvSpPr txBox="1"/>
          <p:nvPr/>
        </p:nvSpPr>
        <p:spPr>
          <a:xfrm>
            <a:off x="514348" y="160967"/>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04 Internet connection </a:t>
            </a:r>
            <a:endParaRPr sz="700"/>
          </a:p>
        </p:txBody>
      </p:sp>
      <p:pic>
        <p:nvPicPr>
          <p:cNvPr id="621" name="Google Shape;621;p65" descr="Internet day concept illustration"/>
          <p:cNvPicPr preferRelativeResize="0"/>
          <p:nvPr/>
        </p:nvPicPr>
        <p:blipFill rotWithShape="1">
          <a:blip r:embed="rId4">
            <a:alphaModFix/>
          </a:blip>
          <a:srcRect/>
          <a:stretch/>
        </p:blipFill>
        <p:spPr>
          <a:xfrm>
            <a:off x="421360" y="1594229"/>
            <a:ext cx="2542042" cy="2542042"/>
          </a:xfrm>
          <a:prstGeom prst="rect">
            <a:avLst/>
          </a:prstGeom>
          <a:noFill/>
          <a:ln>
            <a:noFill/>
          </a:ln>
        </p:spPr>
      </p:pic>
      <p:sp>
        <p:nvSpPr>
          <p:cNvPr id="622" name="Google Shape;622;p65"/>
          <p:cNvSpPr txBox="1"/>
          <p:nvPr/>
        </p:nvSpPr>
        <p:spPr>
          <a:xfrm>
            <a:off x="916024" y="4059327"/>
            <a:ext cx="1562100" cy="153889"/>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700" b="0" i="1" u="none" strike="noStrike" cap="none">
                <a:solidFill>
                  <a:srgbClr val="595959"/>
                </a:solidFill>
                <a:latin typeface="Arial"/>
                <a:ea typeface="Arial"/>
                <a:cs typeface="Arial"/>
                <a:sym typeface="Arial"/>
              </a:rPr>
              <a:t>Designed by Freeepik</a:t>
            </a:r>
            <a:endParaRPr sz="700" b="0" i="1" u="none" strike="noStrike" cap="none">
              <a:solidFill>
                <a:srgbClr val="595959"/>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26"/>
        <p:cNvGrpSpPr/>
        <p:nvPr/>
      </p:nvGrpSpPr>
      <p:grpSpPr>
        <a:xfrm>
          <a:off x="0" y="0"/>
          <a:ext cx="0" cy="0"/>
          <a:chOff x="0" y="0"/>
          <a:chExt cx="0" cy="0"/>
        </a:xfrm>
      </p:grpSpPr>
      <p:grpSp>
        <p:nvGrpSpPr>
          <p:cNvPr id="627" name="Google Shape;627;p66"/>
          <p:cNvGrpSpPr/>
          <p:nvPr/>
        </p:nvGrpSpPr>
        <p:grpSpPr>
          <a:xfrm>
            <a:off x="0" y="749146"/>
            <a:ext cx="9143820" cy="4394268"/>
            <a:chOff x="0" y="-38100"/>
            <a:chExt cx="4816593" cy="2314722"/>
          </a:xfrm>
        </p:grpSpPr>
        <p:sp>
          <p:nvSpPr>
            <p:cNvPr id="628" name="Google Shape;628;p6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29" name="Google Shape;629;p6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630" name="Google Shape;630;p6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31" name="Google Shape;631;p66"/>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VIDEO CONTENT</a:t>
            </a:r>
            <a:endParaRPr sz="700" b="0" i="0" u="none" strike="noStrike" cap="none">
              <a:solidFill>
                <a:srgbClr val="000000"/>
              </a:solidFill>
              <a:latin typeface="Arial"/>
              <a:ea typeface="Arial"/>
              <a:cs typeface="Arial"/>
              <a:sym typeface="Arial"/>
            </a:endParaRPr>
          </a:p>
        </p:txBody>
      </p:sp>
      <p:sp>
        <p:nvSpPr>
          <p:cNvPr id="632" name="Google Shape;632;p66"/>
          <p:cNvSpPr/>
          <p:nvPr/>
        </p:nvSpPr>
        <p:spPr>
          <a:xfrm>
            <a:off x="2035622" y="4111860"/>
            <a:ext cx="5140991" cy="353943"/>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2000" b="0" i="0" u="none" strike="noStrike" cap="none">
                <a:solidFill>
                  <a:srgbClr val="595959"/>
                </a:solidFill>
                <a:latin typeface="Arial"/>
                <a:ea typeface="Arial"/>
                <a:cs typeface="Arial"/>
                <a:sym typeface="Arial"/>
              </a:rPr>
              <a:t>Computer Basics: Connecting to the Internet</a:t>
            </a:r>
            <a:endParaRPr sz="700"/>
          </a:p>
        </p:txBody>
      </p:sp>
      <p:sp>
        <p:nvSpPr>
          <p:cNvPr id="633" name="Google Shape;633;p66"/>
          <p:cNvSpPr txBox="1"/>
          <p:nvPr/>
        </p:nvSpPr>
        <p:spPr>
          <a:xfrm>
            <a:off x="1515340" y="1020673"/>
            <a:ext cx="5805000" cy="5388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Learn more about connecting to the Internet</a:t>
            </a:r>
            <a:endParaRPr sz="700"/>
          </a:p>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by watching the video</a:t>
            </a:r>
            <a:r>
              <a:rPr lang="de" sz="1600" b="0" i="0" u="none" strike="noStrike" cap="none" baseline="30000">
                <a:solidFill>
                  <a:srgbClr val="595959"/>
                </a:solidFill>
                <a:latin typeface="Arial"/>
                <a:ea typeface="Arial"/>
                <a:cs typeface="Arial"/>
                <a:sym typeface="Arial"/>
              </a:rPr>
              <a:t>1</a:t>
            </a:r>
            <a:r>
              <a:rPr lang="de" sz="1600" b="0" i="0" u="none" strike="noStrike" cap="none">
                <a:solidFill>
                  <a:srgbClr val="595959"/>
                </a:solidFill>
                <a:latin typeface="Arial"/>
                <a:ea typeface="Arial"/>
                <a:cs typeface="Arial"/>
                <a:sym typeface="Arial"/>
              </a:rPr>
              <a:t> below</a:t>
            </a:r>
            <a:endParaRPr sz="1600" b="0" i="0" u="none" strike="noStrike" cap="none">
              <a:solidFill>
                <a:srgbClr val="595959"/>
              </a:solidFill>
              <a:latin typeface="Arial"/>
              <a:ea typeface="Arial"/>
              <a:cs typeface="Arial"/>
              <a:sym typeface="Arial"/>
            </a:endParaRPr>
          </a:p>
        </p:txBody>
      </p:sp>
      <p:cxnSp>
        <p:nvCxnSpPr>
          <p:cNvPr id="634" name="Google Shape;634;p66"/>
          <p:cNvCxnSpPr/>
          <p:nvPr/>
        </p:nvCxnSpPr>
        <p:spPr>
          <a:xfrm>
            <a:off x="295275" y="4636294"/>
            <a:ext cx="5086350" cy="0"/>
          </a:xfrm>
          <a:prstGeom prst="straightConnector1">
            <a:avLst/>
          </a:prstGeom>
          <a:noFill/>
          <a:ln w="9525" cap="flat" cmpd="sng">
            <a:solidFill>
              <a:srgbClr val="339966"/>
            </a:solidFill>
            <a:prstDash val="solid"/>
            <a:round/>
            <a:headEnd type="none" w="sm" len="sm"/>
            <a:tailEnd type="none" w="sm" len="sm"/>
          </a:ln>
        </p:spPr>
      </p:cxnSp>
      <p:sp>
        <p:nvSpPr>
          <p:cNvPr id="635" name="Google Shape;635;p66"/>
          <p:cNvSpPr/>
          <p:nvPr/>
        </p:nvSpPr>
        <p:spPr>
          <a:xfrm>
            <a:off x="295275" y="4671815"/>
            <a:ext cx="7872910" cy="184666"/>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1 </a:t>
            </a:r>
            <a:r>
              <a:rPr lang="de" sz="900" b="0" i="0" u="none" strike="noStrike" cap="none">
                <a:solidFill>
                  <a:srgbClr val="595959"/>
                </a:solidFill>
                <a:latin typeface="Arial"/>
                <a:ea typeface="Arial"/>
                <a:cs typeface="Arial"/>
                <a:sym typeface="Arial"/>
              </a:rPr>
              <a:t>Computer Basics: Connecting to the Internet [online video], @GCFLearnFree, Sep 2, 2020, </a:t>
            </a:r>
            <a:r>
              <a:rPr lang="de" sz="900" b="0" i="0" u="sng" strike="noStrike" cap="none">
                <a:solidFill>
                  <a:schemeClr val="hlink"/>
                </a:solidFill>
                <a:latin typeface="Arial"/>
                <a:ea typeface="Arial"/>
                <a:cs typeface="Arial"/>
                <a:sym typeface="Arial"/>
                <a:hlinkClick r:id="rId4"/>
              </a:rPr>
              <a:t>https://youtu.be/93-3zmVvCGU</a:t>
            </a:r>
            <a:endParaRPr sz="900" b="0" i="0" u="none" strike="noStrike" cap="none">
              <a:solidFill>
                <a:srgbClr val="595959"/>
              </a:solidFill>
              <a:latin typeface="Arial"/>
              <a:ea typeface="Arial"/>
              <a:cs typeface="Arial"/>
              <a:sym typeface="Arial"/>
            </a:endParaRPr>
          </a:p>
        </p:txBody>
      </p:sp>
      <p:pic>
        <p:nvPicPr>
          <p:cNvPr id="636" name="Google Shape;636;p66" descr="We're going to show you how to get your devices connected to the Internet. If you have more than one device, or if you just want to use your device from anywhere in your home, we'll also show you how to create a Wi-Fi network. &#10;&#10;There are many different types of Internet connections you can buy, and we'll talk about some of the pros and cons of the most common types. &#10;&#10;If you create a Wi-Fi network, it's important to secure it with WPA2 or WPA3 encryption. This will allow you to create a password and prevent other people from connecting to your network. &#10;&#10;Once you've created your Wi-Fi network, you'll be able to connect many different types of devices to the Internet: smartphones, tablets, computers, TVs, and more!&#10;&#10;0:00 Intro&#10;0:22 Types of Internet connections&#10;1:37 ISPs&#10;2:15 Connecting the modem&#10;2:33 Wi-Fi networks&#10;3:05 Wireless security&#10;3:27 Connecting non-wireless devices&#10;&#10;We hope you enjoy! To learn more, check out our written lessons: https://edu.gcfglobal.org/en/computerbasics/connecting-to-the-internet/1/" title="Computer Basics: Connecting to the Internet">
            <a:hlinkClick r:id="rId5"/>
          </p:cNvPr>
          <p:cNvPicPr preferRelativeResize="0"/>
          <p:nvPr/>
        </p:nvPicPr>
        <p:blipFill>
          <a:blip r:embed="rId6">
            <a:alphaModFix/>
          </a:blip>
          <a:stretch>
            <a:fillRect/>
          </a:stretch>
        </p:blipFill>
        <p:spPr>
          <a:xfrm>
            <a:off x="2397750" y="1714500"/>
            <a:ext cx="3698250" cy="208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10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grpSp>
        <p:nvGrpSpPr>
          <p:cNvPr id="641" name="Google Shape;641;p67"/>
          <p:cNvGrpSpPr/>
          <p:nvPr/>
        </p:nvGrpSpPr>
        <p:grpSpPr>
          <a:xfrm>
            <a:off x="0" y="637763"/>
            <a:ext cx="9144000" cy="4394356"/>
            <a:chOff x="0" y="-38100"/>
            <a:chExt cx="4816593" cy="2314722"/>
          </a:xfrm>
        </p:grpSpPr>
        <p:sp>
          <p:nvSpPr>
            <p:cNvPr id="642" name="Google Shape;642;p6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43" name="Google Shape;643;p6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644" name="Google Shape;644;p6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45" name="Google Shape;645;p67"/>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46" name="Google Shape;646;p67"/>
          <p:cNvSpPr txBox="1"/>
          <p:nvPr/>
        </p:nvSpPr>
        <p:spPr>
          <a:xfrm>
            <a:off x="514350" y="229406"/>
            <a:ext cx="7967700" cy="415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de" sz="2700" b="1">
                <a:solidFill>
                  <a:srgbClr val="379C73"/>
                </a:solidFill>
                <a:latin typeface="Gill Sans"/>
                <a:ea typeface="Gill Sans"/>
                <a:cs typeface="Gill Sans"/>
                <a:sym typeface="Gill Sans"/>
              </a:rPr>
              <a:t>Connecting to the Internet </a:t>
            </a:r>
            <a:endParaRPr sz="2700" b="0" i="0" u="none" strike="noStrike" cap="none">
              <a:solidFill>
                <a:srgbClr val="000000"/>
              </a:solidFill>
              <a:latin typeface="Arial"/>
              <a:ea typeface="Arial"/>
              <a:cs typeface="Arial"/>
              <a:sym typeface="Arial"/>
            </a:endParaRPr>
          </a:p>
        </p:txBody>
      </p:sp>
      <p:sp>
        <p:nvSpPr>
          <p:cNvPr id="647" name="Google Shape;647;p67"/>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48" name="Google Shape;648;p67"/>
          <p:cNvSpPr/>
          <p:nvPr/>
        </p:nvSpPr>
        <p:spPr>
          <a:xfrm>
            <a:off x="429900" y="1118731"/>
            <a:ext cx="8199750" cy="876950"/>
          </a:xfrm>
          <a:prstGeom prst="rect">
            <a:avLst/>
          </a:prstGeom>
          <a:noFill/>
          <a:ln>
            <a:noFill/>
          </a:ln>
        </p:spPr>
        <p:txBody>
          <a:bodyPr spcFirstLastPara="1" wrap="square" lIns="45725" tIns="22850" rIns="45725" bIns="22850" anchor="t" anchorCtr="0">
            <a:noAutofit/>
          </a:bodyPr>
          <a:lstStyle/>
          <a:p>
            <a:pPr marL="11430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If you want to see even more information about your </a:t>
            </a:r>
            <a:r>
              <a:rPr lang="de" sz="1800" b="1" i="0" u="none" strike="noStrike" cap="none">
                <a:solidFill>
                  <a:srgbClr val="339966"/>
                </a:solidFill>
                <a:latin typeface="Arial"/>
                <a:ea typeface="Arial"/>
                <a:cs typeface="Arial"/>
                <a:sym typeface="Arial"/>
              </a:rPr>
              <a:t>connection status</a:t>
            </a:r>
            <a:r>
              <a:rPr lang="de" sz="1800" b="0" i="0" u="none" strike="noStrike" cap="none">
                <a:solidFill>
                  <a:srgbClr val="595959"/>
                </a:solidFill>
                <a:latin typeface="Arial"/>
                <a:ea typeface="Arial"/>
                <a:cs typeface="Arial"/>
                <a:sym typeface="Arial"/>
              </a:rPr>
              <a:t>, click the </a:t>
            </a:r>
            <a:r>
              <a:rPr lang="de" sz="1800" b="1" i="0" u="none" strike="noStrike" cap="none">
                <a:solidFill>
                  <a:srgbClr val="595959"/>
                </a:solidFill>
                <a:latin typeface="Arial"/>
                <a:ea typeface="Arial"/>
                <a:cs typeface="Arial"/>
                <a:sym typeface="Arial"/>
              </a:rPr>
              <a:t>Network icon</a:t>
            </a:r>
            <a:r>
              <a:rPr lang="de" sz="1800" b="0" i="0" u="none" strike="noStrike" cap="none">
                <a:solidFill>
                  <a:srgbClr val="595959"/>
                </a:solidFill>
                <a:latin typeface="Arial"/>
                <a:ea typeface="Arial"/>
                <a:cs typeface="Arial"/>
                <a:sym typeface="Arial"/>
              </a:rPr>
              <a:t> itself regardless of what status it currently displays.</a:t>
            </a:r>
            <a:endParaRPr sz="700"/>
          </a:p>
        </p:txBody>
      </p:sp>
      <p:pic>
        <p:nvPicPr>
          <p:cNvPr id="649" name="Google Shape;649;p67" descr="Windows 10 system tray wired network icon."/>
          <p:cNvPicPr preferRelativeResize="0"/>
          <p:nvPr/>
        </p:nvPicPr>
        <p:blipFill rotWithShape="1">
          <a:blip r:embed="rId4">
            <a:alphaModFix/>
          </a:blip>
          <a:srcRect/>
          <a:stretch/>
        </p:blipFill>
        <p:spPr>
          <a:xfrm>
            <a:off x="2355832" y="2033495"/>
            <a:ext cx="1384616" cy="360000"/>
          </a:xfrm>
          <a:prstGeom prst="rect">
            <a:avLst/>
          </a:prstGeom>
          <a:noFill/>
          <a:ln>
            <a:noFill/>
          </a:ln>
        </p:spPr>
      </p:pic>
      <p:pic>
        <p:nvPicPr>
          <p:cNvPr id="650" name="Google Shape;650;p67" descr="Windows 10 system tray wireless network icon."/>
          <p:cNvPicPr preferRelativeResize="0"/>
          <p:nvPr/>
        </p:nvPicPr>
        <p:blipFill rotWithShape="1">
          <a:blip r:embed="rId5">
            <a:alphaModFix/>
          </a:blip>
          <a:srcRect/>
          <a:stretch/>
        </p:blipFill>
        <p:spPr>
          <a:xfrm>
            <a:off x="4357300" y="2067529"/>
            <a:ext cx="1738980" cy="347431"/>
          </a:xfrm>
          <a:prstGeom prst="rect">
            <a:avLst/>
          </a:prstGeom>
          <a:noFill/>
          <a:ln>
            <a:noFill/>
          </a:ln>
        </p:spPr>
      </p:pic>
      <p:pic>
        <p:nvPicPr>
          <p:cNvPr id="651" name="Google Shape;651;p67" descr="Windows 10 Wi-Fi list. Screenshot"/>
          <p:cNvPicPr preferRelativeResize="0"/>
          <p:nvPr/>
        </p:nvPicPr>
        <p:blipFill rotWithShape="1">
          <a:blip r:embed="rId6">
            <a:alphaModFix/>
          </a:blip>
          <a:srcRect/>
          <a:stretch/>
        </p:blipFill>
        <p:spPr>
          <a:xfrm>
            <a:off x="7246961" y="2149523"/>
            <a:ext cx="1708546" cy="2812062"/>
          </a:xfrm>
          <a:prstGeom prst="rect">
            <a:avLst/>
          </a:prstGeom>
          <a:noFill/>
          <a:ln>
            <a:noFill/>
          </a:ln>
        </p:spPr>
      </p:pic>
      <p:sp>
        <p:nvSpPr>
          <p:cNvPr id="652" name="Google Shape;652;p67"/>
          <p:cNvSpPr/>
          <p:nvPr/>
        </p:nvSpPr>
        <p:spPr>
          <a:xfrm>
            <a:off x="514350" y="2654870"/>
            <a:ext cx="6393981" cy="2123178"/>
          </a:xfrm>
          <a:prstGeom prst="rect">
            <a:avLst/>
          </a:prstGeom>
          <a:noFill/>
          <a:ln>
            <a:noFill/>
          </a:ln>
        </p:spPr>
        <p:txBody>
          <a:bodyPr spcFirstLastPara="1" wrap="square" lIns="45725" tIns="22850" rIns="45725" bIns="22850" anchor="t" anchorCtr="0">
            <a:noAutofit/>
          </a:bodyPr>
          <a:lstStyle/>
          <a:p>
            <a:pPr marL="11430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This will bring up the Network menu. Within your network menu, you can see the status of your current connection. </a:t>
            </a:r>
            <a:endParaRPr sz="700"/>
          </a:p>
          <a:p>
            <a:pPr marL="11430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If your device is capable of connecting to WiFi, you will also see a list of wireless networks your device is currently in range of.</a:t>
            </a:r>
            <a:endParaRPr sz="700"/>
          </a:p>
        </p:txBody>
      </p:sp>
      <p:sp>
        <p:nvSpPr>
          <p:cNvPr id="653" name="Google Shape;653;p67"/>
          <p:cNvSpPr/>
          <p:nvPr/>
        </p:nvSpPr>
        <p:spPr>
          <a:xfrm>
            <a:off x="3900115" y="2047741"/>
            <a:ext cx="297518" cy="323101"/>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or</a:t>
            </a:r>
            <a:endParaRPr sz="7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grpSp>
        <p:nvGrpSpPr>
          <p:cNvPr id="658" name="Google Shape;658;p68"/>
          <p:cNvGrpSpPr/>
          <p:nvPr/>
        </p:nvGrpSpPr>
        <p:grpSpPr>
          <a:xfrm>
            <a:off x="0" y="749145"/>
            <a:ext cx="9144000" cy="4394356"/>
            <a:chOff x="0" y="-38100"/>
            <a:chExt cx="4816593" cy="2314722"/>
          </a:xfrm>
        </p:grpSpPr>
        <p:sp>
          <p:nvSpPr>
            <p:cNvPr id="659" name="Google Shape;659;p6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60" name="Google Shape;660;p6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661" name="Google Shape;661;p6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62" name="Google Shape;662;p68"/>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63" name="Google Shape;663;p68"/>
          <p:cNvSpPr txBox="1"/>
          <p:nvPr/>
        </p:nvSpPr>
        <p:spPr>
          <a:xfrm>
            <a:off x="514350" y="229406"/>
            <a:ext cx="7967631"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Internet browsing, searching &amp; filtering information </a:t>
            </a:r>
            <a:endParaRPr sz="2700" b="0" i="0" u="none" strike="noStrike" cap="none">
              <a:solidFill>
                <a:srgbClr val="000000"/>
              </a:solidFill>
              <a:latin typeface="Arial"/>
              <a:ea typeface="Arial"/>
              <a:cs typeface="Arial"/>
              <a:sym typeface="Arial"/>
            </a:endParaRPr>
          </a:p>
        </p:txBody>
      </p:sp>
      <p:sp>
        <p:nvSpPr>
          <p:cNvPr id="664" name="Google Shape;664;p68"/>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65" name="Google Shape;665;p68"/>
          <p:cNvSpPr/>
          <p:nvPr/>
        </p:nvSpPr>
        <p:spPr>
          <a:xfrm>
            <a:off x="457196" y="1243632"/>
            <a:ext cx="8024785" cy="3230896"/>
          </a:xfrm>
          <a:prstGeom prst="rect">
            <a:avLst/>
          </a:prstGeom>
          <a:noFill/>
          <a:ln>
            <a:noFill/>
          </a:ln>
        </p:spPr>
        <p:txBody>
          <a:bodyPr spcFirstLastPara="1" wrap="square" lIns="45725" tIns="22850" rIns="45725" bIns="22850" anchor="t" anchorCtr="0">
            <a:noAutofit/>
          </a:bodyPr>
          <a:lstStyle/>
          <a:p>
            <a:pPr marL="114300" marR="0" lvl="0" indent="0" algn="just" rtl="0">
              <a:lnSpc>
                <a:spcPct val="15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Most information on the Internet is on websites. Once you are connected to the Internet, you can access websites using a kind of application called a web browser.</a:t>
            </a:r>
            <a:endParaRPr sz="18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 </a:t>
            </a:r>
            <a:endParaRPr sz="1800" b="0" i="0" u="none" strike="noStrike" cap="none">
              <a:solidFill>
                <a:srgbClr val="595959"/>
              </a:solidFill>
              <a:latin typeface="Arial"/>
              <a:ea typeface="Arial"/>
              <a:cs typeface="Arial"/>
              <a:sym typeface="Arial"/>
            </a:endParaRPr>
          </a:p>
          <a:p>
            <a:pPr marL="114300" marR="0" lvl="0" indent="0" algn="just" rtl="0">
              <a:lnSpc>
                <a:spcPct val="15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A </a:t>
            </a:r>
            <a:r>
              <a:rPr lang="de" sz="1800" b="1" i="0" u="none" strike="noStrike" cap="none">
                <a:solidFill>
                  <a:srgbClr val="339966"/>
                </a:solidFill>
                <a:latin typeface="Arial"/>
                <a:ea typeface="Arial"/>
                <a:cs typeface="Arial"/>
                <a:sym typeface="Arial"/>
              </a:rPr>
              <a:t>WEB BROWSER </a:t>
            </a:r>
            <a:r>
              <a:rPr lang="de" sz="1800" b="0" i="0" u="none" strike="noStrike" cap="none">
                <a:solidFill>
                  <a:srgbClr val="595959"/>
                </a:solidFill>
                <a:latin typeface="Arial"/>
                <a:ea typeface="Arial"/>
                <a:cs typeface="Arial"/>
                <a:sym typeface="Arial"/>
              </a:rPr>
              <a:t>allows you to </a:t>
            </a:r>
            <a:r>
              <a:rPr lang="de" sz="1800" b="1" i="0" u="none" strike="noStrike" cap="none">
                <a:solidFill>
                  <a:srgbClr val="595959"/>
                </a:solidFill>
                <a:latin typeface="Arial"/>
                <a:ea typeface="Arial"/>
                <a:cs typeface="Arial"/>
                <a:sym typeface="Arial"/>
              </a:rPr>
              <a:t>connect to and view websites</a:t>
            </a:r>
            <a:r>
              <a:rPr lang="de" sz="1800" b="0" i="0" u="none" strike="noStrike" cap="none">
                <a:solidFill>
                  <a:srgbClr val="595959"/>
                </a:solidFill>
                <a:latin typeface="Arial"/>
                <a:ea typeface="Arial"/>
                <a:cs typeface="Arial"/>
                <a:sym typeface="Arial"/>
              </a:rPr>
              <a:t>. The web browser itself is not the Internet, but it displays pages on the Internet. Each website has a unique address. By typing this address into your web browser, you can connect to that website and your web browser will display it.</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71" name="Google Shape;671;p69"/>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72" name="Google Shape;672;p69"/>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73" name="Google Shape;673;p69"/>
          <p:cNvSpPr/>
          <p:nvPr/>
        </p:nvSpPr>
        <p:spPr>
          <a:xfrm>
            <a:off x="361305" y="1225273"/>
            <a:ext cx="3814910" cy="3647132"/>
          </a:xfrm>
          <a:prstGeom prst="rect">
            <a:avLst/>
          </a:prstGeom>
          <a:noFill/>
          <a:ln>
            <a:noFill/>
          </a:ln>
        </p:spPr>
        <p:txBody>
          <a:bodyPr spcFirstLastPara="1" wrap="square" lIns="45725" tIns="22850" rIns="45725" bIns="22850" anchor="t" anchorCtr="0">
            <a:noAutofit/>
          </a:bodyPr>
          <a:lstStyle/>
          <a:p>
            <a:pPr marL="114300" marR="0" lvl="0" indent="0" algn="just" rtl="0">
              <a:lnSpc>
                <a:spcPct val="100000"/>
              </a:lnSpc>
              <a:spcBef>
                <a:spcPts val="0"/>
              </a:spcBef>
              <a:spcAft>
                <a:spcPts val="0"/>
              </a:spcAft>
              <a:buNone/>
            </a:pPr>
            <a:r>
              <a:rPr lang="de" sz="1500" b="1" i="0" u="none" strike="noStrike" cap="none">
                <a:solidFill>
                  <a:srgbClr val="595959"/>
                </a:solidFill>
                <a:latin typeface="Arial"/>
                <a:ea typeface="Arial"/>
                <a:cs typeface="Arial"/>
                <a:sym typeface="Arial"/>
              </a:rPr>
              <a:t>Best overall </a:t>
            </a:r>
            <a:r>
              <a:rPr lang="de" sz="1500" b="0" i="0" u="none" strike="noStrike" cap="none">
                <a:solidFill>
                  <a:srgbClr val="595959"/>
                </a:solidFill>
                <a:latin typeface="Arial"/>
                <a:ea typeface="Arial"/>
                <a:cs typeface="Arial"/>
                <a:sym typeface="Arial"/>
              </a:rPr>
              <a:t>— </a:t>
            </a:r>
            <a:r>
              <a:rPr lang="de" sz="1800" b="1" i="0" u="none" strike="noStrike" cap="none">
                <a:solidFill>
                  <a:srgbClr val="339966"/>
                </a:solidFill>
                <a:latin typeface="Arial"/>
                <a:ea typeface="Arial"/>
                <a:cs typeface="Arial"/>
                <a:sym typeface="Arial"/>
              </a:rPr>
              <a:t>Google Chrome</a:t>
            </a:r>
            <a:endParaRPr sz="1800" b="1" i="0" u="none" strike="noStrike" cap="none">
              <a:solidFill>
                <a:srgbClr val="339966"/>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Supports Google services</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Includes tab group management</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Outperforms other browsers in tests</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1" i="0" u="none" strike="noStrike" cap="none">
                <a:solidFill>
                  <a:srgbClr val="595959"/>
                </a:solidFill>
                <a:latin typeface="Arial"/>
                <a:ea typeface="Arial"/>
                <a:cs typeface="Arial"/>
                <a:sym typeface="Arial"/>
              </a:rPr>
              <a:t>Best for security </a:t>
            </a:r>
            <a:r>
              <a:rPr lang="de" sz="1500" b="0" i="0" u="none" strike="noStrike" cap="none">
                <a:solidFill>
                  <a:srgbClr val="595959"/>
                </a:solidFill>
                <a:latin typeface="Arial"/>
                <a:ea typeface="Arial"/>
                <a:cs typeface="Arial"/>
                <a:sym typeface="Arial"/>
              </a:rPr>
              <a:t>— </a:t>
            </a:r>
            <a:r>
              <a:rPr lang="de" sz="1800" b="1" i="0" u="none" strike="noStrike" cap="none">
                <a:solidFill>
                  <a:srgbClr val="339966"/>
                </a:solidFill>
                <a:latin typeface="Arial"/>
                <a:ea typeface="Arial"/>
                <a:cs typeface="Arial"/>
                <a:sym typeface="Arial"/>
              </a:rPr>
              <a:t>Mozilla Firefox</a:t>
            </a:r>
            <a:endParaRPr sz="1800" b="1" i="0" u="none" strike="noStrike" cap="none">
              <a:solidFill>
                <a:srgbClr val="339966"/>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Blocks cryptominers</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Prevents fingerprinting</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Stores passwords locally</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Ranks the lowest for speed in tests</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1" i="0" u="none" strike="noStrike" cap="none">
                <a:solidFill>
                  <a:srgbClr val="595959"/>
                </a:solidFill>
                <a:latin typeface="Arial"/>
                <a:ea typeface="Arial"/>
                <a:cs typeface="Arial"/>
                <a:sym typeface="Arial"/>
              </a:rPr>
              <a:t>Best for customization </a:t>
            </a:r>
            <a:r>
              <a:rPr lang="de" sz="1500" b="0" i="0" u="none" strike="noStrike" cap="none">
                <a:solidFill>
                  <a:srgbClr val="595959"/>
                </a:solidFill>
                <a:latin typeface="Arial"/>
                <a:ea typeface="Arial"/>
                <a:cs typeface="Arial"/>
                <a:sym typeface="Arial"/>
              </a:rPr>
              <a:t>— </a:t>
            </a:r>
            <a:r>
              <a:rPr lang="de" sz="1800" b="1" i="0" u="none" strike="noStrike" cap="none">
                <a:solidFill>
                  <a:srgbClr val="339966"/>
                </a:solidFill>
                <a:latin typeface="Arial"/>
                <a:ea typeface="Arial"/>
                <a:cs typeface="Arial"/>
                <a:sym typeface="Arial"/>
              </a:rPr>
              <a:t>Vivaldi</a:t>
            </a:r>
            <a:endParaRPr sz="1800" b="1" i="0" u="none" strike="noStrike" cap="none">
              <a:solidFill>
                <a:srgbClr val="339966"/>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Provides high customization</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Protects against phishing</a:t>
            </a:r>
            <a:endParaRPr sz="15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r>
              <a:rPr lang="de" sz="1500" b="0" i="0" u="none" strike="noStrike" cap="none">
                <a:solidFill>
                  <a:srgbClr val="595959"/>
                </a:solidFill>
                <a:latin typeface="Arial"/>
                <a:ea typeface="Arial"/>
                <a:cs typeface="Arial"/>
                <a:sym typeface="Arial"/>
              </a:rPr>
              <a:t>Syncs data between devices</a:t>
            </a:r>
            <a:endParaRPr sz="1500" b="0" i="0" u="none" strike="noStrike" cap="none">
              <a:solidFill>
                <a:srgbClr val="595959"/>
              </a:solidFill>
              <a:latin typeface="Arial"/>
              <a:ea typeface="Arial"/>
              <a:cs typeface="Arial"/>
              <a:sym typeface="Arial"/>
            </a:endParaRPr>
          </a:p>
        </p:txBody>
      </p:sp>
      <p:pic>
        <p:nvPicPr>
          <p:cNvPr id="674" name="Google Shape;674;p69" descr="Google Chrome"/>
          <p:cNvPicPr preferRelativeResize="0"/>
          <p:nvPr/>
        </p:nvPicPr>
        <p:blipFill rotWithShape="1">
          <a:blip r:embed="rId4">
            <a:alphaModFix/>
          </a:blip>
          <a:srcRect/>
          <a:stretch/>
        </p:blipFill>
        <p:spPr>
          <a:xfrm>
            <a:off x="5153310" y="1225273"/>
            <a:ext cx="1428750" cy="933450"/>
          </a:xfrm>
          <a:prstGeom prst="rect">
            <a:avLst/>
          </a:prstGeom>
          <a:noFill/>
          <a:ln>
            <a:noFill/>
          </a:ln>
        </p:spPr>
      </p:pic>
      <p:pic>
        <p:nvPicPr>
          <p:cNvPr id="675" name="Google Shape;675;p69" descr="https://www.highspeedinternet.com/app/uploads/2021/08/firefox-browser-logo.jpg"/>
          <p:cNvPicPr preferRelativeResize="0"/>
          <p:nvPr/>
        </p:nvPicPr>
        <p:blipFill rotWithShape="1">
          <a:blip r:embed="rId5">
            <a:alphaModFix/>
          </a:blip>
          <a:srcRect/>
          <a:stretch/>
        </p:blipFill>
        <p:spPr>
          <a:xfrm>
            <a:off x="5228608" y="2512863"/>
            <a:ext cx="1428750" cy="933450"/>
          </a:xfrm>
          <a:prstGeom prst="rect">
            <a:avLst/>
          </a:prstGeom>
          <a:noFill/>
          <a:ln>
            <a:noFill/>
          </a:ln>
        </p:spPr>
      </p:pic>
      <p:pic>
        <p:nvPicPr>
          <p:cNvPr id="676" name="Google Shape;676;p69" descr="https://www.highspeedinternet.com/app/uploads/2021/08/vivaldi-browser-logo.jpg"/>
          <p:cNvPicPr preferRelativeResize="0"/>
          <p:nvPr/>
        </p:nvPicPr>
        <p:blipFill rotWithShape="1">
          <a:blip r:embed="rId6">
            <a:alphaModFix/>
          </a:blip>
          <a:srcRect/>
          <a:stretch/>
        </p:blipFill>
        <p:spPr>
          <a:xfrm>
            <a:off x="5228608" y="3800454"/>
            <a:ext cx="1428750" cy="933450"/>
          </a:xfrm>
          <a:prstGeom prst="rect">
            <a:avLst/>
          </a:prstGeom>
          <a:noFill/>
          <a:ln>
            <a:noFill/>
          </a:ln>
        </p:spPr>
      </p:pic>
      <p:sp>
        <p:nvSpPr>
          <p:cNvPr id="677" name="Google Shape;677;p69"/>
          <p:cNvSpPr txBox="1"/>
          <p:nvPr/>
        </p:nvSpPr>
        <p:spPr>
          <a:xfrm>
            <a:off x="457196" y="229406"/>
            <a:ext cx="7444858"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Internet browsing, searching &amp; filtering information: the most used browsers/1 </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83" name="Google Shape;683;p70"/>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84" name="Google Shape;684;p70"/>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85" name="Google Shape;685;p70"/>
          <p:cNvSpPr/>
          <p:nvPr/>
        </p:nvSpPr>
        <p:spPr>
          <a:xfrm>
            <a:off x="457196" y="1074717"/>
            <a:ext cx="4435883" cy="3877965"/>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1500" b="1" i="0" u="none" strike="noStrike" cap="none">
                <a:solidFill>
                  <a:srgbClr val="595959"/>
                </a:solidFill>
                <a:latin typeface="Arial"/>
                <a:ea typeface="Arial"/>
                <a:cs typeface="Arial"/>
                <a:sym typeface="Arial"/>
              </a:rPr>
              <a:t>Best for social media </a:t>
            </a:r>
            <a:r>
              <a:rPr lang="de" sz="1500" b="0" i="0" u="none" strike="noStrike" cap="none">
                <a:solidFill>
                  <a:srgbClr val="000000"/>
                </a:solidFill>
                <a:latin typeface="Arial"/>
                <a:ea typeface="Arial"/>
                <a:cs typeface="Arial"/>
                <a:sym typeface="Arial"/>
              </a:rPr>
              <a:t>— </a:t>
            </a:r>
            <a:r>
              <a:rPr lang="de" sz="1800" b="1" i="0" u="none" strike="noStrike" cap="none">
                <a:solidFill>
                  <a:srgbClr val="339966"/>
                </a:solidFill>
                <a:latin typeface="Arial"/>
                <a:ea typeface="Arial"/>
                <a:cs typeface="Arial"/>
                <a:sym typeface="Arial"/>
              </a:rPr>
              <a:t>Opera</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Includes a built-in VPN client</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Includes social tools</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Verifies all websites</a:t>
            </a:r>
            <a:endParaRPr sz="700"/>
          </a:p>
          <a:p>
            <a:pPr marL="228600" marR="0" lvl="0" indent="-12700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 sz="1500" b="1" i="0" u="none" strike="noStrike" cap="none">
                <a:solidFill>
                  <a:srgbClr val="595959"/>
                </a:solidFill>
                <a:latin typeface="Arial"/>
                <a:ea typeface="Arial"/>
                <a:cs typeface="Arial"/>
                <a:sym typeface="Arial"/>
              </a:rPr>
              <a:t>Best for Mac </a:t>
            </a:r>
            <a:r>
              <a:rPr lang="de" sz="1500" b="0" i="0" u="none" strike="noStrike" cap="none">
                <a:solidFill>
                  <a:srgbClr val="000000"/>
                </a:solidFill>
                <a:latin typeface="Arial"/>
                <a:ea typeface="Arial"/>
                <a:cs typeface="Arial"/>
                <a:sym typeface="Arial"/>
              </a:rPr>
              <a:t>— </a:t>
            </a:r>
            <a:r>
              <a:rPr lang="de" sz="1800" b="1" i="0" u="none" strike="noStrike" cap="none">
                <a:solidFill>
                  <a:srgbClr val="339966"/>
                </a:solidFill>
                <a:latin typeface="Arial"/>
                <a:ea typeface="Arial"/>
                <a:cs typeface="Arial"/>
                <a:sym typeface="Arial"/>
              </a:rPr>
              <a:t>Apple Safari</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Provides a clean privacy report</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Supports extensions</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Displays tab previews</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Competes with Chrome  in speed on Mac</a:t>
            </a:r>
            <a:endParaRPr sz="700"/>
          </a:p>
          <a:p>
            <a:pPr marL="228600" marR="0" lvl="0" indent="-12700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 sz="1500" b="1" i="0" u="none" strike="noStrike" cap="none">
                <a:solidFill>
                  <a:srgbClr val="595959"/>
                </a:solidFill>
                <a:latin typeface="Arial"/>
                <a:ea typeface="Arial"/>
                <a:cs typeface="Arial"/>
                <a:sym typeface="Arial"/>
              </a:rPr>
              <a:t>Best for Windows </a:t>
            </a:r>
            <a:r>
              <a:rPr lang="de" sz="1500" b="0" i="0" u="none" strike="noStrike" cap="none">
                <a:solidFill>
                  <a:srgbClr val="000000"/>
                </a:solidFill>
                <a:latin typeface="Arial"/>
                <a:ea typeface="Arial"/>
                <a:cs typeface="Arial"/>
                <a:sym typeface="Arial"/>
              </a:rPr>
              <a:t>— </a:t>
            </a:r>
            <a:r>
              <a:rPr lang="de" sz="1800" b="1" i="0" u="none" strike="noStrike" cap="none">
                <a:solidFill>
                  <a:srgbClr val="339966"/>
                </a:solidFill>
                <a:latin typeface="Arial"/>
                <a:ea typeface="Arial"/>
                <a:cs typeface="Arial"/>
                <a:sym typeface="Arial"/>
              </a:rPr>
              <a:t>Microsoft Edge</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Stacks tabs vertically</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Groups websites into Collections</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Supports Dolby Audio and 4K</a:t>
            </a:r>
            <a:endParaRPr sz="700"/>
          </a:p>
          <a:p>
            <a:pPr marL="114300" marR="0" lvl="0" indent="-114300" algn="just" rtl="0">
              <a:lnSpc>
                <a:spcPct val="100000"/>
              </a:lnSpc>
              <a:spcBef>
                <a:spcPts val="0"/>
              </a:spcBef>
              <a:spcAft>
                <a:spcPts val="0"/>
              </a:spcAft>
              <a:buClr>
                <a:srgbClr val="000000"/>
              </a:buClr>
              <a:buSzPts val="1600"/>
              <a:buFont typeface="Arial"/>
              <a:buChar char="•"/>
            </a:pPr>
            <a:r>
              <a:rPr lang="de" sz="1500" b="0" i="0" u="none" strike="noStrike" cap="none">
                <a:solidFill>
                  <a:srgbClr val="595959"/>
                </a:solidFill>
                <a:latin typeface="Arial"/>
                <a:ea typeface="Arial"/>
                <a:cs typeface="Arial"/>
                <a:sym typeface="Arial"/>
              </a:rPr>
              <a:t>Competes with Chrome in speed on Windows</a:t>
            </a:r>
            <a:endParaRPr sz="700"/>
          </a:p>
        </p:txBody>
      </p:sp>
      <p:sp>
        <p:nvSpPr>
          <p:cNvPr id="686" name="Google Shape;686;p70"/>
          <p:cNvSpPr txBox="1"/>
          <p:nvPr/>
        </p:nvSpPr>
        <p:spPr>
          <a:xfrm>
            <a:off x="457196" y="229406"/>
            <a:ext cx="7444858"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Internet browsing, searching &amp; filtering information: the most used browsers/2 </a:t>
            </a:r>
            <a:endParaRPr sz="2700" b="1" i="0" u="none" strike="noStrike" cap="none">
              <a:solidFill>
                <a:srgbClr val="379C73"/>
              </a:solidFill>
              <a:latin typeface="Gill Sans"/>
              <a:ea typeface="Gill Sans"/>
              <a:cs typeface="Gill Sans"/>
              <a:sym typeface="Gill Sans"/>
            </a:endParaRPr>
          </a:p>
        </p:txBody>
      </p:sp>
      <p:pic>
        <p:nvPicPr>
          <p:cNvPr id="687" name="Google Shape;687;p70" descr="Opera browser logo"/>
          <p:cNvPicPr preferRelativeResize="0"/>
          <p:nvPr/>
        </p:nvPicPr>
        <p:blipFill rotWithShape="1">
          <a:blip r:embed="rId4">
            <a:alphaModFix/>
          </a:blip>
          <a:srcRect/>
          <a:stretch/>
        </p:blipFill>
        <p:spPr>
          <a:xfrm>
            <a:off x="5067482" y="1200642"/>
            <a:ext cx="1428750" cy="933450"/>
          </a:xfrm>
          <a:prstGeom prst="rect">
            <a:avLst/>
          </a:prstGeom>
          <a:noFill/>
          <a:ln>
            <a:noFill/>
          </a:ln>
        </p:spPr>
      </p:pic>
      <p:pic>
        <p:nvPicPr>
          <p:cNvPr id="688" name="Google Shape;688;p70" descr="Apple Safari logo"/>
          <p:cNvPicPr preferRelativeResize="0"/>
          <p:nvPr/>
        </p:nvPicPr>
        <p:blipFill rotWithShape="1">
          <a:blip r:embed="rId5">
            <a:alphaModFix/>
          </a:blip>
          <a:srcRect/>
          <a:stretch/>
        </p:blipFill>
        <p:spPr>
          <a:xfrm>
            <a:off x="5135294" y="2389188"/>
            <a:ext cx="1428750" cy="933450"/>
          </a:xfrm>
          <a:prstGeom prst="rect">
            <a:avLst/>
          </a:prstGeom>
          <a:noFill/>
          <a:ln>
            <a:noFill/>
          </a:ln>
        </p:spPr>
      </p:pic>
      <p:pic>
        <p:nvPicPr>
          <p:cNvPr id="689" name="Google Shape;689;p70" descr="https://www.highspeedinternet.com/app/uploads/2021/08/microsoft-edge-logo.jpg"/>
          <p:cNvPicPr preferRelativeResize="0"/>
          <p:nvPr/>
        </p:nvPicPr>
        <p:blipFill rotWithShape="1">
          <a:blip r:embed="rId6">
            <a:alphaModFix/>
          </a:blip>
          <a:srcRect/>
          <a:stretch/>
        </p:blipFill>
        <p:spPr>
          <a:xfrm>
            <a:off x="5201503" y="3789363"/>
            <a:ext cx="1428750" cy="9334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93"/>
        <p:cNvGrpSpPr/>
        <p:nvPr/>
      </p:nvGrpSpPr>
      <p:grpSpPr>
        <a:xfrm>
          <a:off x="0" y="0"/>
          <a:ext cx="0" cy="0"/>
          <a:chOff x="0" y="0"/>
          <a:chExt cx="0" cy="0"/>
        </a:xfrm>
      </p:grpSpPr>
      <p:grpSp>
        <p:nvGrpSpPr>
          <p:cNvPr id="694" name="Google Shape;694;p71"/>
          <p:cNvGrpSpPr/>
          <p:nvPr/>
        </p:nvGrpSpPr>
        <p:grpSpPr>
          <a:xfrm>
            <a:off x="0" y="810708"/>
            <a:ext cx="9144000" cy="4394356"/>
            <a:chOff x="0" y="-19050"/>
            <a:chExt cx="4816593" cy="2314722"/>
          </a:xfrm>
        </p:grpSpPr>
        <p:sp>
          <p:nvSpPr>
            <p:cNvPr id="695" name="Google Shape;695;p7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696" name="Google Shape;696;p71"/>
            <p:cNvSpPr txBox="1"/>
            <p:nvPr/>
          </p:nvSpPr>
          <p:spPr>
            <a:xfrm>
              <a:off x="0" y="-1905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697" name="Google Shape;697;p7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98" name="Google Shape;698;p71"/>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VIDEO CONTENT</a:t>
            </a:r>
            <a:endParaRPr sz="700" b="0" i="0" u="none" strike="noStrike" cap="none">
              <a:solidFill>
                <a:srgbClr val="000000"/>
              </a:solidFill>
              <a:latin typeface="Arial"/>
              <a:ea typeface="Arial"/>
              <a:cs typeface="Arial"/>
              <a:sym typeface="Arial"/>
            </a:endParaRPr>
          </a:p>
        </p:txBody>
      </p:sp>
      <p:sp>
        <p:nvSpPr>
          <p:cNvPr id="699" name="Google Shape;699;p71"/>
          <p:cNvSpPr/>
          <p:nvPr/>
        </p:nvSpPr>
        <p:spPr>
          <a:xfrm>
            <a:off x="3501578" y="4111860"/>
            <a:ext cx="1859644" cy="353943"/>
          </a:xfrm>
          <a:prstGeom prst="rect">
            <a:avLst/>
          </a:prstGeom>
          <a:no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None/>
            </a:pPr>
            <a:r>
              <a:rPr lang="de" sz="2000" b="0" i="0" u="none" strike="noStrike" cap="none">
                <a:solidFill>
                  <a:srgbClr val="595959"/>
                </a:solidFill>
                <a:latin typeface="Arial"/>
                <a:ea typeface="Arial"/>
                <a:cs typeface="Arial"/>
                <a:sym typeface="Arial"/>
              </a:rPr>
              <a:t>Browser Basics</a:t>
            </a:r>
            <a:endParaRPr sz="700"/>
          </a:p>
        </p:txBody>
      </p:sp>
      <p:sp>
        <p:nvSpPr>
          <p:cNvPr id="700" name="Google Shape;700;p71"/>
          <p:cNvSpPr txBox="1"/>
          <p:nvPr/>
        </p:nvSpPr>
        <p:spPr>
          <a:xfrm>
            <a:off x="1528890" y="1104216"/>
            <a:ext cx="5805000" cy="5388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Learn more about the basics of using a web browser</a:t>
            </a:r>
            <a:endParaRPr sz="700"/>
          </a:p>
          <a:p>
            <a:pPr marL="0" marR="0" lvl="0" indent="0" algn="ctr" rtl="0">
              <a:lnSpc>
                <a:spcPct val="100000"/>
              </a:lnSpc>
              <a:spcBef>
                <a:spcPts val="0"/>
              </a:spcBef>
              <a:spcAft>
                <a:spcPts val="0"/>
              </a:spcAft>
              <a:buNone/>
            </a:pPr>
            <a:r>
              <a:rPr lang="de" sz="1600" b="0" i="0" u="none" strike="noStrike" cap="none">
                <a:solidFill>
                  <a:srgbClr val="595959"/>
                </a:solidFill>
                <a:latin typeface="Arial"/>
                <a:ea typeface="Arial"/>
                <a:cs typeface="Arial"/>
                <a:sym typeface="Arial"/>
              </a:rPr>
              <a:t>by watching the video</a:t>
            </a:r>
            <a:r>
              <a:rPr lang="de" sz="1600" b="0" i="0" u="none" strike="noStrike" cap="none" baseline="30000">
                <a:solidFill>
                  <a:srgbClr val="595959"/>
                </a:solidFill>
                <a:latin typeface="Arial"/>
                <a:ea typeface="Arial"/>
                <a:cs typeface="Arial"/>
                <a:sym typeface="Arial"/>
              </a:rPr>
              <a:t>1</a:t>
            </a:r>
            <a:r>
              <a:rPr lang="de" sz="1600" b="0" i="0" u="none" strike="noStrike" cap="none">
                <a:solidFill>
                  <a:srgbClr val="595959"/>
                </a:solidFill>
                <a:latin typeface="Arial"/>
                <a:ea typeface="Arial"/>
                <a:cs typeface="Arial"/>
                <a:sym typeface="Arial"/>
              </a:rPr>
              <a:t> below</a:t>
            </a:r>
            <a:endParaRPr sz="1600" b="0" i="0" u="none" strike="noStrike" cap="none">
              <a:solidFill>
                <a:srgbClr val="595959"/>
              </a:solidFill>
              <a:latin typeface="Arial"/>
              <a:ea typeface="Arial"/>
              <a:cs typeface="Arial"/>
              <a:sym typeface="Arial"/>
            </a:endParaRPr>
          </a:p>
        </p:txBody>
      </p:sp>
      <p:cxnSp>
        <p:nvCxnSpPr>
          <p:cNvPr id="701" name="Google Shape;701;p71"/>
          <p:cNvCxnSpPr/>
          <p:nvPr/>
        </p:nvCxnSpPr>
        <p:spPr>
          <a:xfrm>
            <a:off x="295275" y="4636294"/>
            <a:ext cx="5086350" cy="0"/>
          </a:xfrm>
          <a:prstGeom prst="straightConnector1">
            <a:avLst/>
          </a:prstGeom>
          <a:noFill/>
          <a:ln w="9525" cap="flat" cmpd="sng">
            <a:solidFill>
              <a:srgbClr val="339966"/>
            </a:solidFill>
            <a:prstDash val="solid"/>
            <a:round/>
            <a:headEnd type="none" w="sm" len="sm"/>
            <a:tailEnd type="none" w="sm" len="sm"/>
          </a:ln>
        </p:spPr>
      </p:cxnSp>
      <p:sp>
        <p:nvSpPr>
          <p:cNvPr id="702" name="Google Shape;702;p71"/>
          <p:cNvSpPr/>
          <p:nvPr/>
        </p:nvSpPr>
        <p:spPr>
          <a:xfrm>
            <a:off x="295275" y="4671815"/>
            <a:ext cx="7872910" cy="184666"/>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de" sz="900" b="0" i="1" u="none" strike="noStrike" cap="none" baseline="30000">
                <a:solidFill>
                  <a:srgbClr val="595959"/>
                </a:solidFill>
                <a:latin typeface="Arial"/>
                <a:ea typeface="Arial"/>
                <a:cs typeface="Arial"/>
                <a:sym typeface="Arial"/>
              </a:rPr>
              <a:t>1 </a:t>
            </a:r>
            <a:r>
              <a:rPr lang="de" sz="900" b="0" i="0" u="none" strike="noStrike" cap="none">
                <a:solidFill>
                  <a:srgbClr val="595959"/>
                </a:solidFill>
                <a:latin typeface="Arial"/>
                <a:ea typeface="Arial"/>
                <a:cs typeface="Arial"/>
                <a:sym typeface="Arial"/>
              </a:rPr>
              <a:t>Browser Basics [online video], @GCFLearnFree, Jul 16, 2014, </a:t>
            </a:r>
            <a:r>
              <a:rPr lang="de" sz="900" b="0" i="0" u="sng" strike="noStrike" cap="none">
                <a:solidFill>
                  <a:schemeClr val="hlink"/>
                </a:solidFill>
                <a:latin typeface="Arial"/>
                <a:ea typeface="Arial"/>
                <a:cs typeface="Arial"/>
                <a:sym typeface="Arial"/>
                <a:hlinkClick r:id="rId4"/>
              </a:rPr>
              <a:t>https://youtu.be/FxirRVJWUTs</a:t>
            </a:r>
            <a:r>
              <a:rPr lang="de" sz="900" b="0" i="0" u="none" strike="noStrike" cap="none">
                <a:solidFill>
                  <a:srgbClr val="000000"/>
                </a:solidFill>
                <a:latin typeface="Arial"/>
                <a:ea typeface="Arial"/>
                <a:cs typeface="Arial"/>
                <a:sym typeface="Arial"/>
              </a:rPr>
              <a:t> </a:t>
            </a:r>
            <a:endParaRPr sz="900" b="0" i="0" u="none" strike="noStrike" cap="none">
              <a:solidFill>
                <a:srgbClr val="595959"/>
              </a:solidFill>
              <a:latin typeface="Arial"/>
              <a:ea typeface="Arial"/>
              <a:cs typeface="Arial"/>
              <a:sym typeface="Arial"/>
            </a:endParaRPr>
          </a:p>
        </p:txBody>
      </p:sp>
      <p:pic>
        <p:nvPicPr>
          <p:cNvPr id="703" name="Google Shape;703;p71" descr="In this video, you’ll learn more about using web browsers. Visit https://www.gcflearnfree.org/internetbasics/using-a-web-browser/1/ for our text-based lesson.&#10;&#10;This video includes information on:&#10;• Understanding URLs and the address bar&#10;• Accessing bookmarks and history&#10;• Saving images and plug-ins&#10;&#10;We hope you enjoy!" title="Browser Basics">
            <a:hlinkClick r:id="rId5"/>
          </p:cNvPr>
          <p:cNvPicPr preferRelativeResize="0"/>
          <p:nvPr/>
        </p:nvPicPr>
        <p:blipFill>
          <a:blip r:embed="rId6">
            <a:alphaModFix/>
          </a:blip>
          <a:stretch>
            <a:fillRect/>
          </a:stretch>
        </p:blipFill>
        <p:spPr>
          <a:xfrm>
            <a:off x="2289375" y="1852525"/>
            <a:ext cx="4016575" cy="2259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3"/>
                                        </p:tgtEl>
                                        <p:attrNameLst>
                                          <p:attrName>style.visibility</p:attrName>
                                        </p:attrNameLst>
                                      </p:cBhvr>
                                      <p:to>
                                        <p:strVal val="visible"/>
                                      </p:to>
                                    </p:set>
                                    <p:animEffect transition="in" filter="fade">
                                      <p:cBhvr>
                                        <p:cTn id="7" dur="1000"/>
                                        <p:tgtEl>
                                          <p:spTgt spid="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51"/>
        <p:cNvGrpSpPr/>
        <p:nvPr/>
      </p:nvGrpSpPr>
      <p:grpSpPr>
        <a:xfrm>
          <a:off x="0" y="0"/>
          <a:ext cx="0" cy="0"/>
          <a:chOff x="0" y="0"/>
          <a:chExt cx="0" cy="0"/>
        </a:xfrm>
      </p:grpSpPr>
      <p:grpSp>
        <p:nvGrpSpPr>
          <p:cNvPr id="152" name="Google Shape;152;p27"/>
          <p:cNvGrpSpPr/>
          <p:nvPr/>
        </p:nvGrpSpPr>
        <p:grpSpPr>
          <a:xfrm>
            <a:off x="-61" y="749116"/>
            <a:ext cx="9144061" cy="4394384"/>
            <a:chOff x="0" y="-38100"/>
            <a:chExt cx="4816593" cy="2314722"/>
          </a:xfrm>
        </p:grpSpPr>
        <p:sp>
          <p:nvSpPr>
            <p:cNvPr id="153" name="Google Shape;153;p2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54" name="Google Shape;154;p2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55" name="Google Shape;155;p2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56" name="Google Shape;156;p27"/>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01 Digital competence  </a:t>
            </a:r>
            <a:endParaRPr sz="700" b="0" i="0" u="none" strike="noStrike" cap="none">
              <a:solidFill>
                <a:srgbClr val="000000"/>
              </a:solidFill>
              <a:latin typeface="Arial"/>
              <a:ea typeface="Arial"/>
              <a:cs typeface="Arial"/>
              <a:sym typeface="Arial"/>
            </a:endParaRPr>
          </a:p>
        </p:txBody>
      </p:sp>
      <p:sp>
        <p:nvSpPr>
          <p:cNvPr id="157" name="Google Shape;157;p27"/>
          <p:cNvSpPr/>
          <p:nvPr/>
        </p:nvSpPr>
        <p:spPr>
          <a:xfrm>
            <a:off x="249757" y="1178131"/>
            <a:ext cx="3116925" cy="3536353"/>
          </a:xfrm>
          <a:prstGeom prst="rect">
            <a:avLst/>
          </a:prstGeom>
          <a:noFill/>
          <a:ln>
            <a:noFill/>
          </a:ln>
        </p:spPr>
        <p:txBody>
          <a:bodyPr spcFirstLastPara="1" wrap="square" lIns="45725" tIns="22850" rIns="45725" bIns="22850" anchor="t" anchorCtr="0">
            <a:noAutofit/>
          </a:bodyPr>
          <a:lstStyle/>
          <a:p>
            <a:pPr marL="190500" marR="0" lvl="1" indent="0" algn="l"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The meaning of </a:t>
            </a:r>
            <a:r>
              <a:rPr lang="de" sz="1800" b="1" i="1" u="none" strike="noStrike" cap="none">
                <a:solidFill>
                  <a:srgbClr val="339966"/>
                </a:solidFill>
                <a:latin typeface="Arial"/>
                <a:ea typeface="Arial"/>
                <a:cs typeface="Arial"/>
                <a:sym typeface="Arial"/>
              </a:rPr>
              <a:t>digital literacy </a:t>
            </a:r>
            <a:r>
              <a:rPr lang="de" sz="1800" b="0" i="0" u="none" strike="noStrike" cap="none">
                <a:solidFill>
                  <a:srgbClr val="595959"/>
                </a:solidFill>
                <a:latin typeface="Arial"/>
                <a:ea typeface="Arial"/>
                <a:cs typeface="Arial"/>
                <a:sym typeface="Arial"/>
              </a:rPr>
              <a:t>is dynamic and dependent on the current technological landscape and its practical applications, as the ongoing development of technologies constantly introduces new activities and objectives.</a:t>
            </a:r>
            <a:endParaRPr sz="700"/>
          </a:p>
        </p:txBody>
      </p:sp>
      <p:sp>
        <p:nvSpPr>
          <p:cNvPr id="158" name="Google Shape;158;p27"/>
          <p:cNvSpPr/>
          <p:nvPr/>
        </p:nvSpPr>
        <p:spPr>
          <a:xfrm>
            <a:off x="3616500" y="1082716"/>
            <a:ext cx="5245768" cy="3799514"/>
          </a:xfrm>
          <a:prstGeom prst="flowChartConnector">
            <a:avLst/>
          </a:prstGeom>
          <a:solidFill>
            <a:srgbClr val="379C73"/>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de" sz="1800" b="1" i="0" u="none" strike="noStrike" cap="none">
                <a:solidFill>
                  <a:schemeClr val="lt1"/>
                </a:solidFill>
                <a:latin typeface="Arial"/>
                <a:ea typeface="Arial"/>
                <a:cs typeface="Arial"/>
                <a:sym typeface="Arial"/>
              </a:rPr>
              <a:t>DIGITAL COMPETENCE </a:t>
            </a:r>
            <a:endParaRPr sz="700"/>
          </a:p>
          <a:p>
            <a:pPr marL="0" marR="0" lvl="0" indent="0" algn="ctr" rtl="0">
              <a:lnSpc>
                <a:spcPct val="100000"/>
              </a:lnSpc>
              <a:spcBef>
                <a:spcPts val="0"/>
              </a:spcBef>
              <a:spcAft>
                <a:spcPts val="0"/>
              </a:spcAft>
              <a:buNone/>
            </a:pPr>
            <a:r>
              <a:rPr lang="de" sz="1800" b="0" i="0" u="none" strike="noStrike" cap="none">
                <a:solidFill>
                  <a:schemeClr val="lt1"/>
                </a:solidFill>
                <a:latin typeface="Arial"/>
                <a:ea typeface="Arial"/>
                <a:cs typeface="Arial"/>
                <a:sym typeface="Arial"/>
              </a:rPr>
              <a:t>is a combination of knowledge, skills and attitudes with</a:t>
            </a:r>
            <a:endParaRPr sz="700"/>
          </a:p>
          <a:p>
            <a:pPr marL="0" marR="0" lvl="0" indent="0" algn="ctr" rtl="0">
              <a:lnSpc>
                <a:spcPct val="100000"/>
              </a:lnSpc>
              <a:spcBef>
                <a:spcPts val="0"/>
              </a:spcBef>
              <a:spcAft>
                <a:spcPts val="0"/>
              </a:spcAft>
              <a:buNone/>
            </a:pPr>
            <a:r>
              <a:rPr lang="de" sz="1800" b="0" i="0" u="none" strike="noStrike" cap="none">
                <a:solidFill>
                  <a:schemeClr val="lt1"/>
                </a:solidFill>
                <a:latin typeface="Arial"/>
                <a:ea typeface="Arial"/>
                <a:cs typeface="Arial"/>
                <a:sym typeface="Arial"/>
              </a:rPr>
              <a:t>regards to the use of technology to perform tasks, solve problems, communicate, manage information, collaborate, as well as to create and share content effectively, appropriately, securely, critically, creatively, independently and ethically.</a:t>
            </a:r>
            <a:endParaRPr sz="7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pSp>
        <p:nvGrpSpPr>
          <p:cNvPr id="708" name="Google Shape;708;p72"/>
          <p:cNvGrpSpPr/>
          <p:nvPr/>
        </p:nvGrpSpPr>
        <p:grpSpPr>
          <a:xfrm>
            <a:off x="0" y="762792"/>
            <a:ext cx="9144000" cy="4394356"/>
            <a:chOff x="0" y="-38100"/>
            <a:chExt cx="4816593" cy="2314722"/>
          </a:xfrm>
        </p:grpSpPr>
        <p:sp>
          <p:nvSpPr>
            <p:cNvPr id="709" name="Google Shape;709;p7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10" name="Google Shape;710;p7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711" name="Google Shape;711;p7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12" name="Google Shape;712;p72"/>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13" name="Google Shape;713;p72"/>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14" name="Google Shape;714;p72"/>
          <p:cNvSpPr/>
          <p:nvPr/>
        </p:nvSpPr>
        <p:spPr>
          <a:xfrm>
            <a:off x="457196" y="1188134"/>
            <a:ext cx="8309433" cy="3616002"/>
          </a:xfrm>
          <a:prstGeom prst="rect">
            <a:avLst/>
          </a:prstGeom>
          <a:noFill/>
          <a:ln>
            <a:noFill/>
          </a:ln>
        </p:spPr>
        <p:txBody>
          <a:bodyPr spcFirstLastPara="1" wrap="square" lIns="45725" tIns="22850" rIns="45725" bIns="22850" anchor="t" anchorCtr="0">
            <a:noAutofit/>
          </a:bodyPr>
          <a:lstStyle/>
          <a:p>
            <a:pPr marL="114300" marR="0" lvl="0"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A </a:t>
            </a:r>
            <a:r>
              <a:rPr lang="de" sz="1800" b="1" i="1" u="none" strike="noStrike" cap="none">
                <a:solidFill>
                  <a:srgbClr val="339966"/>
                </a:solidFill>
                <a:latin typeface="Arial"/>
                <a:ea typeface="Arial"/>
                <a:cs typeface="Arial"/>
                <a:sym typeface="Arial"/>
              </a:rPr>
              <a:t>search engine </a:t>
            </a:r>
            <a:r>
              <a:rPr lang="de" sz="1800" b="0" i="0" u="none" strike="noStrike" cap="none">
                <a:solidFill>
                  <a:srgbClr val="595959"/>
                </a:solidFill>
                <a:latin typeface="Arial"/>
                <a:ea typeface="Arial"/>
                <a:cs typeface="Arial"/>
                <a:sym typeface="Arial"/>
              </a:rPr>
              <a:t>is a system and program that makes it easy for all people to search the Internet and find answers on the Internet with the keywords and phrases they are searching for online. A search engine searches all of the online pages when someone types in a keyword to discover the result, and the process is very fast. </a:t>
            </a:r>
            <a:endParaRPr sz="1800" b="0" i="0" u="none" strike="noStrike" cap="none">
              <a:solidFill>
                <a:srgbClr val="595959"/>
              </a:solidFill>
              <a:latin typeface="Arial"/>
              <a:ea typeface="Arial"/>
              <a:cs typeface="Arial"/>
              <a:sym typeface="Arial"/>
            </a:endParaRPr>
          </a:p>
          <a:p>
            <a:pPr marL="114300" marR="0" lvl="0" indent="0" algn="just" rtl="0">
              <a:lnSpc>
                <a:spcPct val="100000"/>
              </a:lnSpc>
              <a:spcBef>
                <a:spcPts val="0"/>
              </a:spcBef>
              <a:spcAft>
                <a:spcPts val="0"/>
              </a:spcAft>
              <a:buNone/>
            </a:pPr>
            <a:endParaRPr sz="1000" b="0" i="0" u="none" strike="noStrike" cap="none">
              <a:solidFill>
                <a:srgbClr val="595959"/>
              </a:solidFill>
              <a:latin typeface="Arial"/>
              <a:ea typeface="Arial"/>
              <a:cs typeface="Arial"/>
              <a:sym typeface="Arial"/>
            </a:endParaRPr>
          </a:p>
          <a:p>
            <a:pPr marL="114300" marR="0" lvl="0" indent="0" algn="just" rtl="0">
              <a:lnSpc>
                <a:spcPct val="150000"/>
              </a:lnSpc>
              <a:spcBef>
                <a:spcPts val="0"/>
              </a:spcBef>
              <a:spcAft>
                <a:spcPts val="0"/>
              </a:spcAft>
              <a:buNone/>
            </a:pPr>
            <a:r>
              <a:rPr lang="de" sz="1800" b="0" i="0" u="none" strike="noStrike" cap="none">
                <a:solidFill>
                  <a:srgbClr val="595959"/>
                </a:solidFill>
                <a:latin typeface="Arial"/>
                <a:ea typeface="Arial"/>
                <a:cs typeface="Arial"/>
                <a:sym typeface="Arial"/>
              </a:rPr>
              <a:t>The top 5 search engines are very popular and useable for all:</a:t>
            </a:r>
            <a:endParaRPr sz="18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254000" marR="0" lvl="0" indent="-254000" algn="just" rtl="0">
              <a:lnSpc>
                <a:spcPct val="100000"/>
              </a:lnSpc>
              <a:spcBef>
                <a:spcPts val="0"/>
              </a:spcBef>
              <a:spcAft>
                <a:spcPts val="0"/>
              </a:spcAft>
              <a:buClr>
                <a:srgbClr val="000000"/>
              </a:buClr>
              <a:buSzPts val="1600"/>
              <a:buFont typeface="Arial"/>
              <a:buAutoNum type="arabicPeriod"/>
            </a:pPr>
            <a:r>
              <a:rPr lang="de" sz="1800" b="0" i="0" u="sng" strike="noStrike" cap="none">
                <a:solidFill>
                  <a:schemeClr val="hlink"/>
                </a:solidFill>
                <a:latin typeface="Arial"/>
                <a:ea typeface="Arial"/>
                <a:cs typeface="Arial"/>
                <a:sym typeface="Arial"/>
                <a:hlinkClick r:id="rId4"/>
              </a:rPr>
              <a:t>GOOGLE</a:t>
            </a:r>
            <a:r>
              <a:rPr lang="de"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254000" marR="0" lvl="0" indent="-254000" algn="just" rtl="0">
              <a:lnSpc>
                <a:spcPct val="100000"/>
              </a:lnSpc>
              <a:spcBef>
                <a:spcPts val="0"/>
              </a:spcBef>
              <a:spcAft>
                <a:spcPts val="0"/>
              </a:spcAft>
              <a:buClr>
                <a:srgbClr val="000000"/>
              </a:buClr>
              <a:buSzPts val="1600"/>
              <a:buFont typeface="Arial"/>
              <a:buAutoNum type="arabicPeriod"/>
            </a:pPr>
            <a:r>
              <a:rPr lang="de" sz="1800" b="0" i="0" u="sng" strike="noStrike" cap="none">
                <a:solidFill>
                  <a:schemeClr val="hlink"/>
                </a:solidFill>
                <a:latin typeface="Arial"/>
                <a:ea typeface="Arial"/>
                <a:cs typeface="Arial"/>
                <a:sym typeface="Arial"/>
                <a:hlinkClick r:id="rId5"/>
              </a:rPr>
              <a:t>BING</a:t>
            </a:r>
            <a:r>
              <a:rPr lang="de"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254000" marR="0" lvl="0" indent="-254000" algn="just" rtl="0">
              <a:lnSpc>
                <a:spcPct val="100000"/>
              </a:lnSpc>
              <a:spcBef>
                <a:spcPts val="0"/>
              </a:spcBef>
              <a:spcAft>
                <a:spcPts val="0"/>
              </a:spcAft>
              <a:buClr>
                <a:srgbClr val="000000"/>
              </a:buClr>
              <a:buSzPts val="1600"/>
              <a:buFont typeface="Arial"/>
              <a:buAutoNum type="arabicPeriod"/>
            </a:pPr>
            <a:r>
              <a:rPr lang="de" sz="1800" b="0" i="0" u="sng" strike="noStrike" cap="none">
                <a:solidFill>
                  <a:schemeClr val="hlink"/>
                </a:solidFill>
                <a:latin typeface="Arial"/>
                <a:ea typeface="Arial"/>
                <a:cs typeface="Arial"/>
                <a:sym typeface="Arial"/>
                <a:hlinkClick r:id="rId6"/>
              </a:rPr>
              <a:t>YAHOO!</a:t>
            </a:r>
            <a:endParaRPr sz="1800" b="0" i="0" u="none" strike="noStrike" cap="none">
              <a:solidFill>
                <a:srgbClr val="000000"/>
              </a:solidFill>
              <a:latin typeface="Arial"/>
              <a:ea typeface="Arial"/>
              <a:cs typeface="Arial"/>
              <a:sym typeface="Arial"/>
            </a:endParaRPr>
          </a:p>
          <a:p>
            <a:pPr marL="254000" marR="0" lvl="0" indent="-254000" algn="just" rtl="0">
              <a:lnSpc>
                <a:spcPct val="100000"/>
              </a:lnSpc>
              <a:spcBef>
                <a:spcPts val="0"/>
              </a:spcBef>
              <a:spcAft>
                <a:spcPts val="0"/>
              </a:spcAft>
              <a:buClr>
                <a:srgbClr val="000000"/>
              </a:buClr>
              <a:buSzPts val="1600"/>
              <a:buFont typeface="Arial"/>
              <a:buAutoNum type="arabicPeriod"/>
            </a:pPr>
            <a:r>
              <a:rPr lang="de" sz="1800" b="0" i="0" u="sng" strike="noStrike" cap="none">
                <a:solidFill>
                  <a:schemeClr val="hlink"/>
                </a:solidFill>
                <a:latin typeface="Arial"/>
                <a:ea typeface="Arial"/>
                <a:cs typeface="Arial"/>
                <a:sym typeface="Arial"/>
                <a:hlinkClick r:id="rId7"/>
              </a:rPr>
              <a:t>DUCKDUCKGO</a:t>
            </a:r>
            <a:endParaRPr sz="1800" b="0" i="0" u="none" strike="noStrike" cap="none">
              <a:solidFill>
                <a:srgbClr val="000000"/>
              </a:solidFill>
              <a:latin typeface="Arial"/>
              <a:ea typeface="Arial"/>
              <a:cs typeface="Arial"/>
              <a:sym typeface="Arial"/>
            </a:endParaRPr>
          </a:p>
          <a:p>
            <a:pPr marL="254000" marR="0" lvl="0" indent="-254000" algn="just" rtl="0">
              <a:lnSpc>
                <a:spcPct val="100000"/>
              </a:lnSpc>
              <a:spcBef>
                <a:spcPts val="0"/>
              </a:spcBef>
              <a:spcAft>
                <a:spcPts val="0"/>
              </a:spcAft>
              <a:buClr>
                <a:srgbClr val="000000"/>
              </a:buClr>
              <a:buSzPts val="1600"/>
              <a:buFont typeface="Arial"/>
              <a:buAutoNum type="arabicPeriod"/>
            </a:pPr>
            <a:r>
              <a:rPr lang="de" sz="1800" b="0" i="0" u="sng" strike="noStrike" cap="none">
                <a:solidFill>
                  <a:schemeClr val="hlink"/>
                </a:solidFill>
                <a:latin typeface="Arial"/>
                <a:ea typeface="Arial"/>
                <a:cs typeface="Arial"/>
                <a:sym typeface="Arial"/>
                <a:hlinkClick r:id="rId8"/>
              </a:rPr>
              <a:t>BAIDU</a:t>
            </a:r>
            <a:endParaRPr sz="1800" b="0" i="0" u="none" strike="noStrike" cap="none">
              <a:solidFill>
                <a:srgbClr val="000000"/>
              </a:solidFill>
              <a:latin typeface="Arial"/>
              <a:ea typeface="Arial"/>
              <a:cs typeface="Arial"/>
              <a:sym typeface="Arial"/>
            </a:endParaRPr>
          </a:p>
        </p:txBody>
      </p:sp>
      <p:sp>
        <p:nvSpPr>
          <p:cNvPr id="715" name="Google Shape;715;p72"/>
          <p:cNvSpPr txBox="1"/>
          <p:nvPr/>
        </p:nvSpPr>
        <p:spPr>
          <a:xfrm>
            <a:off x="514350" y="229406"/>
            <a:ext cx="7729533"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Internet browsing, searching &amp; filtering information: search engines</a:t>
            </a:r>
            <a:endParaRPr sz="7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73"/>
          <p:cNvGrpSpPr/>
          <p:nvPr/>
        </p:nvGrpSpPr>
        <p:grpSpPr>
          <a:xfrm>
            <a:off x="0" y="749145"/>
            <a:ext cx="9144000" cy="4394356"/>
            <a:chOff x="0" y="-38100"/>
            <a:chExt cx="4816593" cy="2314722"/>
          </a:xfrm>
        </p:grpSpPr>
        <p:sp>
          <p:nvSpPr>
            <p:cNvPr id="721" name="Google Shape;721;p7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22" name="Google Shape;722;p7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723" name="Google Shape;723;p7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24" name="Google Shape;724;p73"/>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25" name="Google Shape;725;p73"/>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26" name="Google Shape;726;p73"/>
          <p:cNvSpPr/>
          <p:nvPr/>
        </p:nvSpPr>
        <p:spPr>
          <a:xfrm>
            <a:off x="410025" y="1257946"/>
            <a:ext cx="8323947" cy="1954105"/>
          </a:xfrm>
          <a:prstGeom prst="rect">
            <a:avLst/>
          </a:prstGeom>
          <a:noFill/>
          <a:ln>
            <a:noFill/>
          </a:ln>
        </p:spPr>
        <p:txBody>
          <a:bodyPr spcFirstLastPara="1" wrap="square" lIns="45725" tIns="22850" rIns="45725" bIns="22850" anchor="t" anchorCtr="0">
            <a:noAutofit/>
          </a:bodyPr>
          <a:lstStyle/>
          <a:p>
            <a:pPr marL="0" marR="0" lvl="0"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When it comes to starting a search, there are two common methods that are both easy to find and user-friendly.</a:t>
            </a:r>
            <a:endParaRPr sz="18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de" sz="1800" b="1" i="0" u="none" strike="noStrike" cap="none">
                <a:solidFill>
                  <a:srgbClr val="595959"/>
                </a:solidFill>
                <a:latin typeface="Arial"/>
                <a:ea typeface="Arial"/>
                <a:cs typeface="Arial"/>
                <a:sym typeface="Arial"/>
              </a:rPr>
              <a:t>Option 1</a:t>
            </a:r>
            <a:r>
              <a:rPr lang="de" sz="1800" b="0" i="0" u="none" strike="noStrike" cap="none">
                <a:solidFill>
                  <a:srgbClr val="595959"/>
                </a:solidFill>
                <a:latin typeface="Arial"/>
                <a:ea typeface="Arial"/>
                <a:cs typeface="Arial"/>
                <a:sym typeface="Arial"/>
              </a:rPr>
              <a:t>: </a:t>
            </a:r>
            <a:r>
              <a:rPr lang="de" sz="1800" b="1" i="1" u="none" strike="noStrike" cap="none">
                <a:solidFill>
                  <a:srgbClr val="339966"/>
                </a:solidFill>
                <a:latin typeface="Arial"/>
                <a:ea typeface="Arial"/>
                <a:cs typeface="Arial"/>
                <a:sym typeface="Arial"/>
              </a:rPr>
              <a:t>The homepage</a:t>
            </a:r>
            <a:r>
              <a:rPr lang="de" sz="1800" b="0" i="0" u="none" strike="noStrike" cap="none">
                <a:solidFill>
                  <a:srgbClr val="595959"/>
                </a:solidFill>
                <a:latin typeface="Arial"/>
                <a:ea typeface="Arial"/>
                <a:cs typeface="Arial"/>
                <a:sym typeface="Arial"/>
              </a:rPr>
              <a:t>. Go to the search engine's homepage, for example </a:t>
            </a:r>
            <a:r>
              <a:rPr lang="de" sz="1800" b="0" i="0" u="sng" strike="noStrike" cap="none">
                <a:solidFill>
                  <a:schemeClr val="hlink"/>
                </a:solidFill>
                <a:latin typeface="Arial"/>
                <a:ea typeface="Arial"/>
                <a:cs typeface="Arial"/>
                <a:sym typeface="Arial"/>
                <a:hlinkClick r:id="rId4"/>
              </a:rPr>
              <a:t>google.com</a:t>
            </a:r>
            <a:r>
              <a:rPr lang="de" sz="1800" b="0" i="0" u="none" strike="noStrike" cap="none">
                <a:solidFill>
                  <a:srgbClr val="595959"/>
                </a:solidFill>
                <a:latin typeface="Arial"/>
                <a:ea typeface="Arial"/>
                <a:cs typeface="Arial"/>
                <a:sym typeface="Arial"/>
              </a:rPr>
              <a:t>, and type your search terms into the text box. </a:t>
            </a:r>
            <a:endParaRPr sz="18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de" sz="1800" b="0" i="0" u="none" strike="noStrike" cap="none">
                <a:solidFill>
                  <a:srgbClr val="595959"/>
                </a:solidFill>
                <a:latin typeface="Arial"/>
                <a:ea typeface="Arial"/>
                <a:cs typeface="Arial"/>
                <a:sym typeface="Arial"/>
              </a:rPr>
              <a:t>To see your results, you can press the Enter key, or you can click an icon, such as the Google Search button or a magnifying glass.</a:t>
            </a:r>
            <a:endParaRPr sz="1800" b="0" i="0" u="none" strike="noStrike" cap="none">
              <a:solidFill>
                <a:srgbClr val="595959"/>
              </a:solidFill>
              <a:latin typeface="Arial"/>
              <a:ea typeface="Arial"/>
              <a:cs typeface="Arial"/>
              <a:sym typeface="Arial"/>
            </a:endParaRPr>
          </a:p>
        </p:txBody>
      </p:sp>
      <p:pic>
        <p:nvPicPr>
          <p:cNvPr id="727" name="Google Shape;727;p73"/>
          <p:cNvPicPr preferRelativeResize="0"/>
          <p:nvPr/>
        </p:nvPicPr>
        <p:blipFill rotWithShape="1">
          <a:blip r:embed="rId5">
            <a:alphaModFix/>
          </a:blip>
          <a:srcRect l="25242" t="20644" r="27177" b="42508"/>
          <a:stretch/>
        </p:blipFill>
        <p:spPr>
          <a:xfrm>
            <a:off x="2294201" y="3212050"/>
            <a:ext cx="4350775" cy="1895168"/>
          </a:xfrm>
          <a:prstGeom prst="rect">
            <a:avLst/>
          </a:prstGeom>
          <a:solidFill>
            <a:schemeClr val="accent2"/>
          </a:solidFill>
          <a:ln w="9525" cap="flat" cmpd="sng">
            <a:solidFill>
              <a:srgbClr val="7F7F7F"/>
            </a:solidFill>
            <a:prstDash val="solid"/>
            <a:round/>
            <a:headEnd type="none" w="sm" len="sm"/>
            <a:tailEnd type="none" w="sm" len="sm"/>
          </a:ln>
        </p:spPr>
      </p:pic>
      <p:sp>
        <p:nvSpPr>
          <p:cNvPr id="728" name="Google Shape;728;p73"/>
          <p:cNvSpPr txBox="1"/>
          <p:nvPr/>
        </p:nvSpPr>
        <p:spPr>
          <a:xfrm>
            <a:off x="514350" y="229406"/>
            <a:ext cx="7729533"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Internet browsing, searching &amp; filtering information: search engines</a:t>
            </a:r>
            <a:endParaRPr sz="7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grpSp>
        <p:nvGrpSpPr>
          <p:cNvPr id="733" name="Google Shape;733;p74"/>
          <p:cNvGrpSpPr/>
          <p:nvPr/>
        </p:nvGrpSpPr>
        <p:grpSpPr>
          <a:xfrm>
            <a:off x="0" y="749145"/>
            <a:ext cx="9144000" cy="4394356"/>
            <a:chOff x="0" y="-38100"/>
            <a:chExt cx="4816593" cy="2314722"/>
          </a:xfrm>
        </p:grpSpPr>
        <p:sp>
          <p:nvSpPr>
            <p:cNvPr id="734" name="Google Shape;734;p7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35" name="Google Shape;735;p7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736" name="Google Shape;736;p7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37" name="Google Shape;737;p74"/>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38" name="Google Shape;738;p74"/>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39" name="Google Shape;739;p74"/>
          <p:cNvSpPr/>
          <p:nvPr/>
        </p:nvSpPr>
        <p:spPr>
          <a:xfrm>
            <a:off x="390832" y="1264756"/>
            <a:ext cx="8443452" cy="1538606"/>
          </a:xfrm>
          <a:prstGeom prst="rect">
            <a:avLst/>
          </a:prstGeom>
          <a:solidFill>
            <a:srgbClr val="FFFFFF"/>
          </a:solidFill>
          <a:ln>
            <a:noFill/>
          </a:ln>
        </p:spPr>
        <p:txBody>
          <a:bodyPr spcFirstLastPara="1" wrap="square" lIns="45725" tIns="22850" rIns="45725" bIns="2285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de" sz="1800" b="1" i="0" u="none" strike="noStrike" cap="none">
                <a:solidFill>
                  <a:srgbClr val="595959"/>
                </a:solidFill>
                <a:latin typeface="Arial"/>
                <a:ea typeface="Arial"/>
                <a:cs typeface="Arial"/>
                <a:sym typeface="Arial"/>
              </a:rPr>
              <a:t>Option 2</a:t>
            </a:r>
            <a:r>
              <a:rPr lang="de" sz="1800" b="0" i="0" u="none" strike="noStrike" cap="none">
                <a:solidFill>
                  <a:srgbClr val="595959"/>
                </a:solidFill>
                <a:latin typeface="Arial"/>
                <a:ea typeface="Arial"/>
                <a:cs typeface="Arial"/>
                <a:sym typeface="Arial"/>
              </a:rPr>
              <a:t>: </a:t>
            </a:r>
            <a:r>
              <a:rPr lang="de" sz="1800" b="1" i="1" u="none" strike="noStrike" cap="none">
                <a:solidFill>
                  <a:srgbClr val="339966"/>
                </a:solidFill>
                <a:latin typeface="Arial"/>
                <a:ea typeface="Arial"/>
                <a:cs typeface="Arial"/>
                <a:sym typeface="Arial"/>
              </a:rPr>
              <a:t>Your browser's address bar</a:t>
            </a:r>
            <a:r>
              <a:rPr lang="de" sz="1800" b="0" i="0" u="none" strike="noStrike" cap="none">
                <a:solidFill>
                  <a:srgbClr val="595959"/>
                </a:solidFill>
                <a:latin typeface="Arial"/>
                <a:ea typeface="Arial"/>
                <a:cs typeface="Arial"/>
                <a:sym typeface="Arial"/>
              </a:rPr>
              <a:t>. Depending on your browser, you may be able to conduct a search right from the browser's interface. </a:t>
            </a:r>
            <a:endParaRPr sz="18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800" b="0" i="0" u="none" strike="noStrike" cap="none">
              <a:solidFill>
                <a:srgbClr val="59595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de" sz="1800" b="0" i="0" u="none" strike="noStrike" cap="none">
                <a:solidFill>
                  <a:srgbClr val="595959"/>
                </a:solidFill>
                <a:latin typeface="Arial"/>
                <a:ea typeface="Arial"/>
                <a:cs typeface="Arial"/>
                <a:sym typeface="Arial"/>
              </a:rPr>
              <a:t>For example, in Chrome, you can enter your search term directly into the address bar (pictured below).</a:t>
            </a:r>
            <a:endParaRPr sz="18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700" b="0" i="0" u="none" strike="noStrike" cap="none">
              <a:solidFill>
                <a:srgbClr val="000000"/>
              </a:solidFill>
              <a:latin typeface="Arial"/>
              <a:ea typeface="Arial"/>
              <a:cs typeface="Arial"/>
              <a:sym typeface="Arial"/>
            </a:endParaRPr>
          </a:p>
        </p:txBody>
      </p:sp>
      <p:pic>
        <p:nvPicPr>
          <p:cNvPr id="740" name="Google Shape;740;p74"/>
          <p:cNvPicPr preferRelativeResize="0"/>
          <p:nvPr/>
        </p:nvPicPr>
        <p:blipFill rotWithShape="1">
          <a:blip r:embed="rId4">
            <a:alphaModFix/>
          </a:blip>
          <a:srcRect t="4301" r="7659" b="85663"/>
          <a:stretch/>
        </p:blipFill>
        <p:spPr>
          <a:xfrm>
            <a:off x="390832" y="3063231"/>
            <a:ext cx="8443452" cy="472776"/>
          </a:xfrm>
          <a:prstGeom prst="rect">
            <a:avLst/>
          </a:prstGeom>
          <a:noFill/>
          <a:ln w="9525" cap="flat" cmpd="sng">
            <a:solidFill>
              <a:srgbClr val="7F7F7F"/>
            </a:solidFill>
            <a:prstDash val="solid"/>
            <a:round/>
            <a:headEnd type="none" w="sm" len="sm"/>
            <a:tailEnd type="none" w="sm" len="sm"/>
          </a:ln>
        </p:spPr>
      </p:pic>
      <p:sp>
        <p:nvSpPr>
          <p:cNvPr id="741" name="Google Shape;741;p74"/>
          <p:cNvSpPr txBox="1"/>
          <p:nvPr/>
        </p:nvSpPr>
        <p:spPr>
          <a:xfrm>
            <a:off x="514350" y="229406"/>
            <a:ext cx="7729533"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Internet browsing, searching &amp; filtering information: search engines</a:t>
            </a:r>
            <a:endParaRPr sz="7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grpSp>
        <p:nvGrpSpPr>
          <p:cNvPr id="746" name="Google Shape;746;p75"/>
          <p:cNvGrpSpPr/>
          <p:nvPr/>
        </p:nvGrpSpPr>
        <p:grpSpPr>
          <a:xfrm>
            <a:off x="0" y="767919"/>
            <a:ext cx="9144000" cy="4394356"/>
            <a:chOff x="0" y="-38100"/>
            <a:chExt cx="4816593" cy="2314722"/>
          </a:xfrm>
        </p:grpSpPr>
        <p:sp>
          <p:nvSpPr>
            <p:cNvPr id="747" name="Google Shape;747;p7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48" name="Google Shape;748;p7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749" name="Google Shape;749;p7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50" name="Google Shape;750;p75"/>
          <p:cNvSpPr txBox="1"/>
          <p:nvPr/>
        </p:nvSpPr>
        <p:spPr>
          <a:xfrm>
            <a:off x="457196" y="816184"/>
            <a:ext cx="8024785" cy="258533"/>
          </a:xfrm>
          <a:prstGeom prst="rect">
            <a:avLst/>
          </a:prstGeom>
          <a:noFill/>
          <a:ln>
            <a:noFill/>
          </a:ln>
        </p:spPr>
        <p:txBody>
          <a:bodyPr spcFirstLastPara="1" wrap="square" lIns="0" tIns="0" rIns="0" bIns="0" anchor="t" anchorCtr="0">
            <a:spAutoFit/>
          </a:bodyPr>
          <a:lstStyle/>
          <a:p>
            <a:pPr marL="190500" marR="0" lvl="1" indent="0" algn="l" rtl="0">
              <a:lnSpc>
                <a:spcPct val="140011"/>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51" name="Google Shape;751;p75"/>
          <p:cNvSpPr txBox="1"/>
          <p:nvPr/>
        </p:nvSpPr>
        <p:spPr>
          <a:xfrm>
            <a:off x="514350" y="229406"/>
            <a:ext cx="7545644"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379C73"/>
                </a:solidFill>
                <a:latin typeface="Gill Sans"/>
                <a:ea typeface="Gill Sans"/>
                <a:cs typeface="Gill Sans"/>
                <a:sym typeface="Gill Sans"/>
              </a:rPr>
              <a:t>How do you assess online information – TIPS! </a:t>
            </a:r>
            <a:endParaRPr sz="700" b="0" i="0" u="none" strike="noStrike" cap="none">
              <a:solidFill>
                <a:srgbClr val="000000"/>
              </a:solidFill>
              <a:latin typeface="Arial"/>
              <a:ea typeface="Arial"/>
              <a:cs typeface="Arial"/>
              <a:sym typeface="Arial"/>
            </a:endParaRPr>
          </a:p>
        </p:txBody>
      </p:sp>
      <p:sp>
        <p:nvSpPr>
          <p:cNvPr id="752" name="Google Shape;752;p75"/>
          <p:cNvSpPr/>
          <p:nvPr/>
        </p:nvSpPr>
        <p:spPr>
          <a:xfrm>
            <a:off x="0" y="1455738"/>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53" name="Google Shape;753;p75"/>
          <p:cNvSpPr/>
          <p:nvPr/>
        </p:nvSpPr>
        <p:spPr>
          <a:xfrm>
            <a:off x="457196" y="1074717"/>
            <a:ext cx="8310335" cy="3554799"/>
          </a:xfrm>
          <a:prstGeom prst="rect">
            <a:avLst/>
          </a:prstGeom>
          <a:noFill/>
          <a:ln>
            <a:noFill/>
          </a:ln>
        </p:spPr>
        <p:txBody>
          <a:bodyPr spcFirstLastPara="1" wrap="square" lIns="45725" tIns="22850" rIns="45725" bIns="22850" anchor="t" anchorCtr="0">
            <a:noAutofit/>
          </a:bodyPr>
          <a:lstStyle/>
          <a:p>
            <a:pPr marL="254000" marR="0" lvl="0" indent="-169250" algn="just" rtl="0">
              <a:lnSpc>
                <a:spcPct val="100000"/>
              </a:lnSpc>
              <a:spcBef>
                <a:spcPts val="0"/>
              </a:spcBef>
              <a:spcAft>
                <a:spcPts val="0"/>
              </a:spcAft>
              <a:buClr>
                <a:srgbClr val="595959"/>
              </a:buClr>
              <a:buSzPts val="1500"/>
              <a:buFont typeface="Arial"/>
              <a:buAutoNum type="arabicPeriod"/>
            </a:pPr>
            <a:r>
              <a:rPr lang="de" sz="1800" b="1" i="0" u="none" strike="noStrike" cap="none">
                <a:solidFill>
                  <a:srgbClr val="339966"/>
                </a:solidFill>
                <a:latin typeface="Arial"/>
                <a:ea typeface="Arial"/>
                <a:cs typeface="Arial"/>
                <a:sym typeface="Arial"/>
              </a:rPr>
              <a:t>CHECK THE SOURCE </a:t>
            </a:r>
            <a:r>
              <a:rPr lang="de" sz="1500" b="0" i="0" u="none" strike="noStrike" cap="none">
                <a:solidFill>
                  <a:srgbClr val="595959"/>
                </a:solidFill>
                <a:latin typeface="Arial"/>
                <a:ea typeface="Arial"/>
                <a:cs typeface="Arial"/>
                <a:sym typeface="Arial"/>
              </a:rPr>
              <a:t>- evaluate online content by scrutinizing its source. Examine authorship, credentials, affiliations, and potential biases. Explore website sections or conduct searches for details.</a:t>
            </a:r>
            <a:endParaRPr sz="1500" b="0" i="0" u="none" strike="noStrike" cap="none">
              <a:solidFill>
                <a:srgbClr val="595959"/>
              </a:solidFill>
              <a:latin typeface="Arial"/>
              <a:ea typeface="Arial"/>
              <a:cs typeface="Arial"/>
              <a:sym typeface="Arial"/>
            </a:endParaRPr>
          </a:p>
          <a:p>
            <a:pPr marL="254000" marR="0" lvl="0" indent="-169250" algn="just" rtl="0">
              <a:lnSpc>
                <a:spcPct val="100000"/>
              </a:lnSpc>
              <a:spcBef>
                <a:spcPts val="0"/>
              </a:spcBef>
              <a:spcAft>
                <a:spcPts val="0"/>
              </a:spcAft>
              <a:buClr>
                <a:srgbClr val="595959"/>
              </a:buClr>
              <a:buSzPts val="1500"/>
              <a:buFont typeface="Arial"/>
              <a:buAutoNum type="arabicPeriod"/>
            </a:pPr>
            <a:r>
              <a:rPr lang="de" sz="1800" b="1" i="0" u="none" strike="noStrike" cap="none">
                <a:solidFill>
                  <a:srgbClr val="339966"/>
                </a:solidFill>
                <a:latin typeface="Arial"/>
                <a:ea typeface="Arial"/>
                <a:cs typeface="Arial"/>
                <a:sym typeface="Arial"/>
              </a:rPr>
              <a:t>CHECK THE DATE </a:t>
            </a:r>
            <a:r>
              <a:rPr lang="de" sz="1500" b="0" i="0" u="none" strike="noStrike" cap="none">
                <a:solidFill>
                  <a:srgbClr val="595959"/>
                </a:solidFill>
                <a:latin typeface="Arial"/>
                <a:ea typeface="Arial"/>
                <a:cs typeface="Arial"/>
                <a:sym typeface="Arial"/>
              </a:rPr>
              <a:t>- check online information's date, relevance, and source credibility. Examine headers, footers, metadata, URL, or citations for accuracy and timeliness.</a:t>
            </a:r>
            <a:endParaRPr sz="1500" b="0" i="0" u="none" strike="noStrike" cap="none">
              <a:solidFill>
                <a:srgbClr val="595959"/>
              </a:solidFill>
              <a:latin typeface="Arial"/>
              <a:ea typeface="Arial"/>
              <a:cs typeface="Arial"/>
              <a:sym typeface="Arial"/>
            </a:endParaRPr>
          </a:p>
          <a:p>
            <a:pPr marL="254000" marR="0" lvl="0" indent="-169250" algn="just" rtl="0">
              <a:lnSpc>
                <a:spcPct val="100000"/>
              </a:lnSpc>
              <a:spcBef>
                <a:spcPts val="0"/>
              </a:spcBef>
              <a:spcAft>
                <a:spcPts val="0"/>
              </a:spcAft>
              <a:buClr>
                <a:srgbClr val="595959"/>
              </a:buClr>
              <a:buSzPts val="1500"/>
              <a:buFont typeface="Arial"/>
              <a:buAutoNum type="arabicPeriod"/>
            </a:pPr>
            <a:r>
              <a:rPr lang="de" sz="1800" b="1" i="0" u="none" strike="noStrike" cap="none">
                <a:solidFill>
                  <a:srgbClr val="339966"/>
                </a:solidFill>
                <a:latin typeface="Arial"/>
                <a:ea typeface="Arial"/>
                <a:cs typeface="Arial"/>
                <a:sym typeface="Arial"/>
              </a:rPr>
              <a:t>CHECK THE EVIDENCE </a:t>
            </a:r>
            <a:r>
              <a:rPr lang="de" sz="1500" b="0" i="0" u="none" strike="noStrike" cap="none">
                <a:solidFill>
                  <a:srgbClr val="595959"/>
                </a:solidFill>
                <a:latin typeface="Arial"/>
                <a:ea typeface="Arial"/>
                <a:cs typeface="Arial"/>
                <a:sym typeface="Arial"/>
              </a:rPr>
              <a:t>- check data accuracy, source credibility, proper citations, and alignment with other reliable sources.</a:t>
            </a:r>
            <a:endParaRPr sz="700"/>
          </a:p>
          <a:p>
            <a:pPr marL="254000" marR="0" lvl="0" indent="-169250" algn="just" rtl="0">
              <a:lnSpc>
                <a:spcPct val="100000"/>
              </a:lnSpc>
              <a:spcBef>
                <a:spcPts val="0"/>
              </a:spcBef>
              <a:spcAft>
                <a:spcPts val="0"/>
              </a:spcAft>
              <a:buClr>
                <a:srgbClr val="595959"/>
              </a:buClr>
              <a:buSzPts val="1500"/>
              <a:buFont typeface="Arial"/>
              <a:buAutoNum type="arabicPeriod"/>
            </a:pPr>
            <a:r>
              <a:rPr lang="de" sz="1800" b="1" i="0" u="none" strike="noStrike" cap="none">
                <a:solidFill>
                  <a:srgbClr val="339966"/>
                </a:solidFill>
                <a:latin typeface="Arial"/>
                <a:ea typeface="Arial"/>
                <a:cs typeface="Arial"/>
                <a:sym typeface="Arial"/>
              </a:rPr>
              <a:t>CHECK THE PURPOSE </a:t>
            </a:r>
            <a:r>
              <a:rPr lang="de" sz="1500" b="0" i="0" u="none" strike="noStrike" cap="none">
                <a:solidFill>
                  <a:srgbClr val="595959"/>
                </a:solidFill>
                <a:latin typeface="Arial"/>
                <a:ea typeface="Arial"/>
                <a:cs typeface="Arial"/>
                <a:sym typeface="Arial"/>
              </a:rPr>
              <a:t>- check if it informs, educates, persuades, entertains, sells; examine objectivity, bias, and suitability for needs.</a:t>
            </a:r>
            <a:endParaRPr sz="1500" b="0" i="0" u="none" strike="noStrike" cap="none">
              <a:solidFill>
                <a:srgbClr val="595959"/>
              </a:solidFill>
              <a:latin typeface="Arial"/>
              <a:ea typeface="Arial"/>
              <a:cs typeface="Arial"/>
              <a:sym typeface="Arial"/>
            </a:endParaRPr>
          </a:p>
          <a:p>
            <a:pPr marL="254000" marR="0" lvl="0" indent="-169250" algn="just" rtl="0">
              <a:lnSpc>
                <a:spcPct val="100000"/>
              </a:lnSpc>
              <a:spcBef>
                <a:spcPts val="0"/>
              </a:spcBef>
              <a:spcAft>
                <a:spcPts val="0"/>
              </a:spcAft>
              <a:buClr>
                <a:srgbClr val="595959"/>
              </a:buClr>
              <a:buSzPts val="1500"/>
              <a:buFont typeface="Arial"/>
              <a:buAutoNum type="arabicPeriod"/>
            </a:pPr>
            <a:r>
              <a:rPr lang="de" sz="1800" b="1" i="0" u="none" strike="noStrike" cap="none">
                <a:solidFill>
                  <a:srgbClr val="339966"/>
                </a:solidFill>
                <a:latin typeface="Arial"/>
                <a:ea typeface="Arial"/>
                <a:cs typeface="Arial"/>
                <a:sym typeface="Arial"/>
              </a:rPr>
              <a:t>CHECK THE QUALITY </a:t>
            </a:r>
            <a:r>
              <a:rPr lang="de" sz="1500" b="0" i="0" u="none" strike="noStrike" cap="none">
                <a:solidFill>
                  <a:srgbClr val="595959"/>
                </a:solidFill>
                <a:latin typeface="Arial"/>
                <a:ea typeface="Arial"/>
                <a:cs typeface="Arial"/>
                <a:sym typeface="Arial"/>
              </a:rPr>
              <a:t>- assess online information by checking content quality, clarity, coherence, organization, grammar, visuals, and adherence to standards. Examine structure, functionality, and compare with other sources.</a:t>
            </a:r>
            <a:endParaRPr sz="1500" b="0" i="0" u="none" strike="noStrike" cap="none">
              <a:solidFill>
                <a:srgbClr val="595959"/>
              </a:solidFill>
              <a:latin typeface="Arial"/>
              <a:ea typeface="Arial"/>
              <a:cs typeface="Arial"/>
              <a:sym typeface="Arial"/>
            </a:endParaRPr>
          </a:p>
          <a:p>
            <a:pPr marL="254000" marR="0" lvl="0" indent="-169250" algn="just" rtl="0">
              <a:lnSpc>
                <a:spcPct val="100000"/>
              </a:lnSpc>
              <a:spcBef>
                <a:spcPts val="0"/>
              </a:spcBef>
              <a:spcAft>
                <a:spcPts val="0"/>
              </a:spcAft>
              <a:buClr>
                <a:srgbClr val="595959"/>
              </a:buClr>
              <a:buSzPts val="1500"/>
              <a:buFont typeface="Arial"/>
              <a:buAutoNum type="arabicPeriod"/>
            </a:pPr>
            <a:r>
              <a:rPr lang="de" sz="1800" b="1" i="0" u="none" strike="noStrike" cap="none">
                <a:solidFill>
                  <a:srgbClr val="339966"/>
                </a:solidFill>
                <a:latin typeface="Arial"/>
                <a:ea typeface="Arial"/>
                <a:cs typeface="Arial"/>
                <a:sym typeface="Arial"/>
              </a:rPr>
              <a:t>CHECK YOUR OWN BIAS </a:t>
            </a:r>
            <a:r>
              <a:rPr lang="de" sz="1500" b="0" i="0" u="none" strike="noStrike" cap="none">
                <a:solidFill>
                  <a:srgbClr val="595959"/>
                </a:solidFill>
                <a:latin typeface="Arial"/>
                <a:ea typeface="Arial"/>
                <a:cs typeface="Arial"/>
                <a:sym typeface="Arial"/>
              </a:rPr>
              <a:t>- reflect on preconceptions, seek diverse perspectives, and address gaps or uncertainties in your thinking process.</a:t>
            </a:r>
            <a:endParaRPr sz="1500" b="0" i="0" u="none" strike="noStrike" cap="none">
              <a:solidFill>
                <a:srgbClr val="595959"/>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57"/>
        <p:cNvGrpSpPr/>
        <p:nvPr/>
      </p:nvGrpSpPr>
      <p:grpSpPr>
        <a:xfrm>
          <a:off x="0" y="0"/>
          <a:ext cx="0" cy="0"/>
          <a:chOff x="0" y="0"/>
          <a:chExt cx="0" cy="0"/>
        </a:xfrm>
      </p:grpSpPr>
      <p:grpSp>
        <p:nvGrpSpPr>
          <p:cNvPr id="758" name="Google Shape;758;p76"/>
          <p:cNvGrpSpPr/>
          <p:nvPr/>
        </p:nvGrpSpPr>
        <p:grpSpPr>
          <a:xfrm>
            <a:off x="0" y="3104562"/>
            <a:ext cx="9144000" cy="2038939"/>
            <a:chOff x="0" y="-38100"/>
            <a:chExt cx="4816593" cy="1074009"/>
          </a:xfrm>
        </p:grpSpPr>
        <p:sp>
          <p:nvSpPr>
            <p:cNvPr id="759" name="Google Shape;759;p76"/>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760" name="Google Shape;760;p76"/>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761" name="Google Shape;761;p7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62" name="Google Shape;762;p76"/>
          <p:cNvSpPr txBox="1"/>
          <p:nvPr/>
        </p:nvSpPr>
        <p:spPr>
          <a:xfrm>
            <a:off x="555130" y="942633"/>
            <a:ext cx="8033738" cy="1809726"/>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de" sz="1400" b="0" i="0" u="none" strike="noStrike" cap="none">
                <a:solidFill>
                  <a:srgbClr val="FFFFFF"/>
                </a:solidFill>
                <a:latin typeface="Arial"/>
                <a:ea typeface="Arial"/>
                <a:cs typeface="Arial"/>
                <a:sym typeface="Arial"/>
              </a:rPr>
              <a:t>This unit covers digital literacy, focusing on the Digital Literacy Framework (DigComp) and its key components. Particular emphasis is placed on data literacy because of the crucial role it plays in everyday life and in the care sector. Digital literacy includes an understanding of computers, mobile devices, hardware, software and the process of setting up and managing a computer. The basics of using Windows and MacOS are explored, along with installing and uninstalling applications. The unit also looks at connecting to the Internet, searching and filtering information online.</a:t>
            </a:r>
            <a:endParaRPr sz="1400" b="0" i="0" u="none" strike="noStrike" cap="none">
              <a:solidFill>
                <a:srgbClr val="FFFFFF"/>
              </a:solidFill>
              <a:latin typeface="Arial"/>
              <a:ea typeface="Arial"/>
              <a:cs typeface="Arial"/>
              <a:sym typeface="Arial"/>
            </a:endParaRPr>
          </a:p>
        </p:txBody>
      </p:sp>
      <p:sp>
        <p:nvSpPr>
          <p:cNvPr id="763" name="Google Shape;763;p76"/>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Summary</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67"/>
        <p:cNvGrpSpPr/>
        <p:nvPr/>
      </p:nvGrpSpPr>
      <p:grpSpPr>
        <a:xfrm>
          <a:off x="0" y="0"/>
          <a:ext cx="0" cy="0"/>
          <a:chOff x="0" y="0"/>
          <a:chExt cx="0" cy="0"/>
        </a:xfrm>
      </p:grpSpPr>
      <p:grpSp>
        <p:nvGrpSpPr>
          <p:cNvPr id="768" name="Google Shape;768;p77"/>
          <p:cNvGrpSpPr/>
          <p:nvPr/>
        </p:nvGrpSpPr>
        <p:grpSpPr>
          <a:xfrm>
            <a:off x="0" y="749145"/>
            <a:ext cx="9144000" cy="4394356"/>
            <a:chOff x="0" y="-38100"/>
            <a:chExt cx="4816593" cy="2314722"/>
          </a:xfrm>
        </p:grpSpPr>
        <p:sp>
          <p:nvSpPr>
            <p:cNvPr id="769" name="Google Shape;769;p7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70" name="Google Shape;770;p7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771" name="Google Shape;771;p7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72" name="Google Shape;772;p77"/>
          <p:cNvSpPr txBox="1"/>
          <p:nvPr/>
        </p:nvSpPr>
        <p:spPr>
          <a:xfrm>
            <a:off x="514348" y="160967"/>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773" name="Google Shape;773;p77"/>
          <p:cNvSpPr txBox="1"/>
          <p:nvPr/>
        </p:nvSpPr>
        <p:spPr>
          <a:xfrm>
            <a:off x="641517" y="2038381"/>
            <a:ext cx="5232300" cy="1800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5700" b="1" i="0" u="none" strike="noStrike" cap="none">
                <a:solidFill>
                  <a:srgbClr val="3F3F3F"/>
                </a:solidFill>
                <a:latin typeface="Arial"/>
                <a:ea typeface="Arial"/>
                <a:cs typeface="Arial"/>
                <a:sym typeface="Arial"/>
              </a:rPr>
              <a:t>Time for</a:t>
            </a:r>
            <a:endParaRPr sz="600"/>
          </a:p>
          <a:p>
            <a:pPr marL="0" marR="0" lvl="0" indent="0" algn="l" rtl="0">
              <a:lnSpc>
                <a:spcPct val="100000"/>
              </a:lnSpc>
              <a:spcBef>
                <a:spcPts val="0"/>
              </a:spcBef>
              <a:spcAft>
                <a:spcPts val="0"/>
              </a:spcAft>
              <a:buNone/>
            </a:pPr>
            <a:r>
              <a:rPr lang="de" sz="5700" b="1" i="0" u="none" strike="noStrike" cap="none">
                <a:solidFill>
                  <a:srgbClr val="339966"/>
                </a:solidFill>
                <a:latin typeface="Arial"/>
                <a:ea typeface="Arial"/>
                <a:cs typeface="Arial"/>
                <a:sym typeface="Arial"/>
              </a:rPr>
              <a:t>Self-Reflection</a:t>
            </a:r>
            <a:endParaRPr sz="5700" b="1" i="0" u="none" strike="noStrike" cap="none">
              <a:solidFill>
                <a:srgbClr val="339966"/>
              </a:solidFill>
              <a:latin typeface="Arial"/>
              <a:ea typeface="Arial"/>
              <a:cs typeface="Arial"/>
              <a:sym typeface="Arial"/>
            </a:endParaRPr>
          </a:p>
        </p:txBody>
      </p:sp>
      <p:sp>
        <p:nvSpPr>
          <p:cNvPr id="774" name="Google Shape;774;p77"/>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35700" b="1" i="0" u="none" strike="noStrike" cap="none">
                <a:solidFill>
                  <a:srgbClr val="FFC000"/>
                </a:solidFill>
                <a:latin typeface="Arial"/>
                <a:ea typeface="Arial"/>
                <a:cs typeface="Arial"/>
                <a:sym typeface="Arial"/>
              </a:rPr>
              <a:t>!</a:t>
            </a:r>
            <a:endParaRPr sz="35700" b="1" i="0" u="none" strike="noStrike" cap="none">
              <a:solidFill>
                <a:srgbClr val="FFC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78"/>
        <p:cNvGrpSpPr/>
        <p:nvPr/>
      </p:nvGrpSpPr>
      <p:grpSpPr>
        <a:xfrm>
          <a:off x="0" y="0"/>
          <a:ext cx="0" cy="0"/>
          <a:chOff x="0" y="0"/>
          <a:chExt cx="0" cy="0"/>
        </a:xfrm>
      </p:grpSpPr>
      <p:grpSp>
        <p:nvGrpSpPr>
          <p:cNvPr id="779" name="Google Shape;779;p78"/>
          <p:cNvGrpSpPr/>
          <p:nvPr/>
        </p:nvGrpSpPr>
        <p:grpSpPr>
          <a:xfrm>
            <a:off x="0" y="749145"/>
            <a:ext cx="9144000" cy="4394356"/>
            <a:chOff x="0" y="-38100"/>
            <a:chExt cx="4816593" cy="2314722"/>
          </a:xfrm>
        </p:grpSpPr>
        <p:sp>
          <p:nvSpPr>
            <p:cNvPr id="780" name="Google Shape;780;p7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781" name="Google Shape;781;p7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782" name="Google Shape;782;p7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83" name="Google Shape;783;p78"/>
          <p:cNvSpPr txBox="1"/>
          <p:nvPr/>
        </p:nvSpPr>
        <p:spPr>
          <a:xfrm>
            <a:off x="514348" y="160967"/>
            <a:ext cx="7260900" cy="53860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784" name="Google Shape;784;p78"/>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None/>
            </a:pPr>
            <a:r>
              <a:rPr lang="de" sz="2400" b="0" i="0" u="none" strike="noStrike" cap="none">
                <a:solidFill>
                  <a:srgbClr val="595959"/>
                </a:solidFill>
                <a:latin typeface="Arial"/>
                <a:ea typeface="Arial"/>
                <a:cs typeface="Arial"/>
                <a:sym typeface="Arial"/>
              </a:rPr>
              <a:t>Next on, you will see questions related to the content of this unit.</a:t>
            </a:r>
            <a:endParaRPr sz="700"/>
          </a:p>
          <a:p>
            <a:pPr marL="0" marR="0" lvl="0" indent="0" algn="l" rtl="0">
              <a:lnSpc>
                <a:spcPct val="100000"/>
              </a:lnSpc>
              <a:spcBef>
                <a:spcPts val="0"/>
              </a:spcBef>
              <a:spcAft>
                <a:spcPts val="0"/>
              </a:spcAft>
              <a:buNone/>
            </a:pPr>
            <a:r>
              <a:rPr lang="de" sz="3000" b="0" i="0" u="none" strike="noStrike" cap="none">
                <a:solidFill>
                  <a:srgbClr val="000000"/>
                </a:solidFill>
                <a:latin typeface="Arial"/>
                <a:ea typeface="Arial"/>
                <a:cs typeface="Arial"/>
                <a:sym typeface="Arial"/>
              </a:rPr>
              <a:t> </a:t>
            </a:r>
            <a:endParaRPr sz="700"/>
          </a:p>
          <a:p>
            <a:pPr marL="0" marR="0" lvl="0" indent="0" algn="ctr" rtl="0">
              <a:lnSpc>
                <a:spcPct val="100000"/>
              </a:lnSpc>
              <a:spcBef>
                <a:spcPts val="0"/>
              </a:spcBef>
              <a:spcAft>
                <a:spcPts val="0"/>
              </a:spcAft>
              <a:buNone/>
            </a:pPr>
            <a:r>
              <a:rPr lang="de" sz="3000" b="1" i="0" u="none" strike="noStrike" cap="none">
                <a:solidFill>
                  <a:srgbClr val="FFC000"/>
                </a:solidFill>
                <a:latin typeface="Arial"/>
                <a:ea typeface="Arial"/>
                <a:cs typeface="Arial"/>
                <a:sym typeface="Arial"/>
              </a:rPr>
              <a:t>Reflect on the questions and answer them in writing in your (digital) journal!</a:t>
            </a:r>
            <a:endParaRPr sz="7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788"/>
        <p:cNvGrpSpPr/>
        <p:nvPr/>
      </p:nvGrpSpPr>
      <p:grpSpPr>
        <a:xfrm>
          <a:off x="0" y="0"/>
          <a:ext cx="0" cy="0"/>
          <a:chOff x="0" y="0"/>
          <a:chExt cx="0" cy="0"/>
        </a:xfrm>
      </p:grpSpPr>
      <p:grpSp>
        <p:nvGrpSpPr>
          <p:cNvPr id="789" name="Google Shape;789;p79"/>
          <p:cNvGrpSpPr/>
          <p:nvPr/>
        </p:nvGrpSpPr>
        <p:grpSpPr>
          <a:xfrm>
            <a:off x="0" y="-72331"/>
            <a:ext cx="3153688" cy="5215831"/>
            <a:chOff x="0" y="-38100"/>
            <a:chExt cx="1661202" cy="2747433"/>
          </a:xfrm>
        </p:grpSpPr>
        <p:sp>
          <p:nvSpPr>
            <p:cNvPr id="790" name="Google Shape;790;p79"/>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791" name="Google Shape;791;p79"/>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792" name="Google Shape;792;p7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793" name="Google Shape;793;p79"/>
          <p:cNvSpPr txBox="1"/>
          <p:nvPr/>
        </p:nvSpPr>
        <p:spPr>
          <a:xfrm>
            <a:off x="3488071" y="280972"/>
            <a:ext cx="4215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Self-Reflection Exercise</a:t>
            </a:r>
            <a:endParaRPr sz="700" b="0" i="0" u="none" strike="noStrike" cap="none">
              <a:solidFill>
                <a:srgbClr val="000000"/>
              </a:solidFill>
              <a:latin typeface="Arial"/>
              <a:ea typeface="Arial"/>
              <a:cs typeface="Arial"/>
              <a:sym typeface="Arial"/>
            </a:endParaRPr>
          </a:p>
        </p:txBody>
      </p:sp>
      <p:sp>
        <p:nvSpPr>
          <p:cNvPr id="794" name="Google Shape;794;p79"/>
          <p:cNvSpPr txBox="1"/>
          <p:nvPr/>
        </p:nvSpPr>
        <p:spPr>
          <a:xfrm>
            <a:off x="3286425" y="983251"/>
            <a:ext cx="5540400" cy="3071100"/>
          </a:xfrm>
          <a:prstGeom prst="rect">
            <a:avLst/>
          </a:prstGeom>
          <a:noFill/>
          <a:ln>
            <a:noFill/>
          </a:ln>
        </p:spPr>
        <p:txBody>
          <a:bodyPr spcFirstLastPara="1" wrap="square" lIns="0" tIns="0" rIns="0" bIns="0" anchor="t" anchorCtr="0">
            <a:noAutofit/>
          </a:bodyPr>
          <a:lstStyle/>
          <a:p>
            <a:pPr marL="177800" marR="0" lvl="0" indent="-177800" algn="just" rtl="0">
              <a:lnSpc>
                <a:spcPct val="115000"/>
              </a:lnSpc>
              <a:spcBef>
                <a:spcPts val="0"/>
              </a:spcBef>
              <a:spcAft>
                <a:spcPts val="0"/>
              </a:spcAft>
              <a:buClr>
                <a:schemeClr val="lt1"/>
              </a:buClr>
              <a:buSzPts val="1800"/>
              <a:buFont typeface="Arial"/>
              <a:buChar char="•"/>
            </a:pPr>
            <a:r>
              <a:rPr lang="de" sz="1100" b="0" i="0" u="none" strike="noStrike" cap="none">
                <a:solidFill>
                  <a:schemeClr val="lt1"/>
                </a:solidFill>
                <a:latin typeface="Arial"/>
                <a:ea typeface="Arial"/>
                <a:cs typeface="Arial"/>
                <a:sym typeface="Arial"/>
              </a:rPr>
              <a:t>How can you integrate the key components of digital competence outlined in the</a:t>
            </a:r>
            <a:r>
              <a:rPr lang="de" sz="1100">
                <a:solidFill>
                  <a:schemeClr val="lt1"/>
                </a:solidFill>
              </a:rPr>
              <a:t> </a:t>
            </a:r>
            <a:r>
              <a:rPr lang="de" sz="1100" b="0" i="0" u="none" strike="noStrike" cap="none">
                <a:solidFill>
                  <a:schemeClr val="lt1"/>
                </a:solidFill>
                <a:latin typeface="Arial"/>
                <a:ea typeface="Arial"/>
                <a:cs typeface="Arial"/>
                <a:sym typeface="Arial"/>
              </a:rPr>
              <a:t>DigComp framework into your daily work as a care assistant? Think about a specific situation where data literacy would be crucial in your role. How can you use data literacy skills to improve the quality of care you provide?</a:t>
            </a:r>
            <a:endParaRPr sz="700"/>
          </a:p>
          <a:p>
            <a:pPr marL="177800" marR="0" lvl="0" indent="-63500" algn="just" rtl="0">
              <a:lnSpc>
                <a:spcPct val="115000"/>
              </a:lnSpc>
              <a:spcBef>
                <a:spcPts val="0"/>
              </a:spcBef>
              <a:spcAft>
                <a:spcPts val="0"/>
              </a:spcAft>
              <a:buClr>
                <a:schemeClr val="lt1"/>
              </a:buClr>
              <a:buSzPts val="1800"/>
              <a:buFont typeface="Arial"/>
              <a:buNone/>
            </a:pPr>
            <a:endParaRPr sz="1100" b="0" i="0" u="none" strike="noStrike" cap="none">
              <a:solidFill>
                <a:schemeClr val="lt1"/>
              </a:solidFill>
              <a:latin typeface="Arial"/>
              <a:ea typeface="Arial"/>
              <a:cs typeface="Arial"/>
              <a:sym typeface="Arial"/>
            </a:endParaRPr>
          </a:p>
          <a:p>
            <a:pPr marL="177800" marR="0" lvl="0" indent="-177800" algn="just" rtl="0">
              <a:lnSpc>
                <a:spcPct val="115000"/>
              </a:lnSpc>
              <a:spcBef>
                <a:spcPts val="0"/>
              </a:spcBef>
              <a:spcAft>
                <a:spcPts val="0"/>
              </a:spcAft>
              <a:buClr>
                <a:schemeClr val="lt1"/>
              </a:buClr>
              <a:buSzPts val="1800"/>
              <a:buFont typeface="Arial"/>
              <a:buChar char="•"/>
            </a:pPr>
            <a:r>
              <a:rPr lang="de" sz="1100" b="0" i="0" u="none" strike="noStrike" cap="none">
                <a:solidFill>
                  <a:schemeClr val="lt1"/>
                </a:solidFill>
                <a:latin typeface="Arial"/>
                <a:ea typeface="Arial"/>
                <a:cs typeface="Arial"/>
                <a:sym typeface="Arial"/>
              </a:rPr>
              <a:t>How can you use your understanding of computers, mobile devices, hardware and software in your daily care tasks and to improve communication with patients and colleagues? Think about a scenario where a computer needs to be set up. How can you do this effectively, or assist a patient in this process, given your digital literacy skills?</a:t>
            </a:r>
            <a:endParaRPr sz="700"/>
          </a:p>
          <a:p>
            <a:pPr marL="177800" marR="0" lvl="0" indent="-63500" algn="just" rtl="0">
              <a:lnSpc>
                <a:spcPct val="115000"/>
              </a:lnSpc>
              <a:spcBef>
                <a:spcPts val="0"/>
              </a:spcBef>
              <a:spcAft>
                <a:spcPts val="0"/>
              </a:spcAft>
              <a:buClr>
                <a:schemeClr val="lt1"/>
              </a:buClr>
              <a:buSzPts val="1800"/>
              <a:buFont typeface="Arial"/>
              <a:buNone/>
            </a:pPr>
            <a:endParaRPr sz="1100" b="0" i="0" u="none" strike="noStrike" cap="none">
              <a:solidFill>
                <a:schemeClr val="lt1"/>
              </a:solidFill>
              <a:latin typeface="Arial"/>
              <a:ea typeface="Arial"/>
              <a:cs typeface="Arial"/>
              <a:sym typeface="Arial"/>
            </a:endParaRPr>
          </a:p>
          <a:p>
            <a:pPr marL="177800" marR="0" lvl="0" indent="-177800" algn="just" rtl="0">
              <a:lnSpc>
                <a:spcPct val="115000"/>
              </a:lnSpc>
              <a:spcBef>
                <a:spcPts val="0"/>
              </a:spcBef>
              <a:spcAft>
                <a:spcPts val="0"/>
              </a:spcAft>
              <a:buClr>
                <a:schemeClr val="lt1"/>
              </a:buClr>
              <a:buSzPts val="1800"/>
              <a:buFont typeface="Arial"/>
              <a:buChar char="•"/>
            </a:pPr>
            <a:r>
              <a:rPr lang="de" sz="1100" b="0" i="0" u="none" strike="noStrike" cap="none">
                <a:solidFill>
                  <a:schemeClr val="lt1"/>
                </a:solidFill>
                <a:latin typeface="Arial"/>
                <a:ea typeface="Arial"/>
                <a:cs typeface="Arial"/>
                <a:sym typeface="Arial"/>
              </a:rPr>
              <a:t>Consider a situation where a patient needs help to connect to the internet. How can you effectively guide them through the process? How can your knowledge of browsing, searching and filtering information on the Internet help you and the client find relevant information or engage in activities they enjoy online?</a:t>
            </a:r>
            <a:endParaRPr sz="700"/>
          </a:p>
        </p:txBody>
      </p:sp>
      <p:sp>
        <p:nvSpPr>
          <p:cNvPr id="795" name="Google Shape;795;p7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a:t>1</a:t>
            </a:r>
            <a:endParaRPr/>
          </a:p>
        </p:txBody>
      </p:sp>
      <p:pic>
        <p:nvPicPr>
          <p:cNvPr id="796" name="Google Shape;796;p79"/>
          <p:cNvPicPr preferRelativeResize="0"/>
          <p:nvPr/>
        </p:nvPicPr>
        <p:blipFill rotWithShape="1">
          <a:blip r:embed="rId4">
            <a:alphaModFix/>
          </a:blip>
          <a:srcRect/>
          <a:stretch/>
        </p:blipFill>
        <p:spPr>
          <a:xfrm>
            <a:off x="78139" y="1223077"/>
            <a:ext cx="2967923" cy="296792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80"/>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de" sz="6900">
                <a:solidFill>
                  <a:srgbClr val="FFC000"/>
                </a:solidFill>
                <a:latin typeface="Gill Sans"/>
                <a:ea typeface="Gill Sans"/>
                <a:cs typeface="Gill Sans"/>
                <a:sym typeface="Gill Sans"/>
              </a:rPr>
              <a:t>Well done!</a:t>
            </a:r>
            <a:endParaRPr/>
          </a:p>
        </p:txBody>
      </p:sp>
      <p:pic>
        <p:nvPicPr>
          <p:cNvPr id="802" name="Google Shape;802;p80"/>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803" name="Google Shape;803;p80"/>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de" sz="3000" b="0" i="0" u="none" strike="noStrike" cap="none">
                <a:solidFill>
                  <a:srgbClr val="339966"/>
                </a:solidFill>
                <a:latin typeface="Gill Sans"/>
                <a:ea typeface="Gill Sans"/>
                <a:cs typeface="Gill Sans"/>
                <a:sym typeface="Gill Sans"/>
              </a:rPr>
              <a:t>Congratulations</a:t>
            </a:r>
            <a:r>
              <a:rPr lang="de" sz="3000" b="0" i="0" u="none" strike="noStrike" cap="none">
                <a:solidFill>
                  <a:srgbClr val="595959"/>
                </a:solidFill>
                <a:latin typeface="Gill Sans"/>
                <a:ea typeface="Gill Sans"/>
                <a:cs typeface="Gill Sans"/>
                <a:sym typeface="Gill Sans"/>
              </a:rPr>
              <a:t>, you completed Unit 1 of the Module 1.</a:t>
            </a:r>
            <a:endParaRPr sz="3000" b="0" i="0" u="none" strike="noStrike" cap="none">
              <a:solidFill>
                <a:srgbClr val="595959"/>
              </a:solidFill>
              <a:latin typeface="Gill Sans"/>
              <a:ea typeface="Gill Sans"/>
              <a:cs typeface="Gill Sans"/>
              <a:sym typeface="Gill Sans"/>
            </a:endParaRPr>
          </a:p>
        </p:txBody>
      </p:sp>
      <p:sp>
        <p:nvSpPr>
          <p:cNvPr id="804" name="Google Shape;804;p8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817"/>
        <p:cNvGrpSpPr/>
        <p:nvPr/>
      </p:nvGrpSpPr>
      <p:grpSpPr>
        <a:xfrm>
          <a:off x="0" y="0"/>
          <a:ext cx="0" cy="0"/>
          <a:chOff x="0" y="0"/>
          <a:chExt cx="0" cy="0"/>
        </a:xfrm>
      </p:grpSpPr>
      <p:sp>
        <p:nvSpPr>
          <p:cNvPr id="818" name="Google Shape;818;p82"/>
          <p:cNvSpPr/>
          <p:nvPr/>
        </p:nvSpPr>
        <p:spPr>
          <a:xfrm>
            <a:off x="3318625" y="223250"/>
            <a:ext cx="2156978" cy="869990"/>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819" name="Google Shape;819;p82"/>
          <p:cNvGrpSpPr/>
          <p:nvPr/>
        </p:nvGrpSpPr>
        <p:grpSpPr>
          <a:xfrm>
            <a:off x="0" y="2983476"/>
            <a:ext cx="9143818" cy="2160189"/>
            <a:chOff x="0" y="-38100"/>
            <a:chExt cx="4816592" cy="1137900"/>
          </a:xfrm>
        </p:grpSpPr>
        <p:sp>
          <p:nvSpPr>
            <p:cNvPr id="820" name="Google Shape;820;p82"/>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821" name="Google Shape;821;p82"/>
            <p:cNvSpPr txBox="1"/>
            <p:nvPr/>
          </p:nvSpPr>
          <p:spPr>
            <a:xfrm>
              <a:off x="0" y="-38100"/>
              <a:ext cx="4816500" cy="11379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cxnSp>
        <p:nvCxnSpPr>
          <p:cNvPr id="822" name="Google Shape;822;p82"/>
          <p:cNvCxnSpPr/>
          <p:nvPr/>
        </p:nvCxnSpPr>
        <p:spPr>
          <a:xfrm>
            <a:off x="1300469" y="4085365"/>
            <a:ext cx="6543000" cy="9600"/>
          </a:xfrm>
          <a:prstGeom prst="straightConnector1">
            <a:avLst/>
          </a:prstGeom>
          <a:noFill/>
          <a:ln w="19050" cap="flat" cmpd="sng">
            <a:solidFill>
              <a:srgbClr val="000000"/>
            </a:solidFill>
            <a:prstDash val="solid"/>
            <a:round/>
            <a:headEnd type="none" w="sm" len="sm"/>
            <a:tailEnd type="none" w="sm" len="sm"/>
          </a:ln>
        </p:spPr>
      </p:cxnSp>
      <p:sp>
        <p:nvSpPr>
          <p:cNvPr id="823" name="Google Shape;823;p82"/>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29"/>
            </a:stretch>
          </a:blipFill>
          <a:ln>
            <a:noFill/>
          </a:ln>
        </p:spPr>
      </p:sp>
      <p:grpSp>
        <p:nvGrpSpPr>
          <p:cNvPr id="824" name="Google Shape;824;p82"/>
          <p:cNvGrpSpPr/>
          <p:nvPr/>
        </p:nvGrpSpPr>
        <p:grpSpPr>
          <a:xfrm>
            <a:off x="1894727" y="3243330"/>
            <a:ext cx="5434499" cy="575335"/>
            <a:chOff x="0" y="0"/>
            <a:chExt cx="14491997" cy="1534226"/>
          </a:xfrm>
        </p:grpSpPr>
        <p:sp>
          <p:nvSpPr>
            <p:cNvPr id="825" name="Google Shape;825;p82"/>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826" name="Google Shape;826;p82"/>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827" name="Google Shape;827;p82"/>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828" name="Google Shape;828;p82"/>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829" name="Google Shape;829;p82"/>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830" name="Google Shape;830;p82"/>
          <p:cNvSpPr txBox="1"/>
          <p:nvPr/>
        </p:nvSpPr>
        <p:spPr>
          <a:xfrm>
            <a:off x="727553" y="4347303"/>
            <a:ext cx="5471400" cy="640800"/>
          </a:xfrm>
          <a:prstGeom prst="rect">
            <a:avLst/>
          </a:prstGeom>
          <a:noFill/>
          <a:ln>
            <a:noFill/>
          </a:ln>
        </p:spPr>
        <p:txBody>
          <a:bodyPr spcFirstLastPara="1" wrap="square" lIns="0" tIns="0" rIns="0" bIns="0" anchor="t" anchorCtr="0">
            <a:spAutoFit/>
          </a:bodyPr>
          <a:lstStyle/>
          <a:p>
            <a:pPr marL="0" marR="0" lvl="0" indent="0" algn="r" rtl="0">
              <a:lnSpc>
                <a:spcPct val="140147"/>
              </a:lnSpc>
              <a:spcBef>
                <a:spcPts val="0"/>
              </a:spcBef>
              <a:spcAft>
                <a:spcPts val="0"/>
              </a:spcAft>
              <a:buClr>
                <a:srgbClr val="000000"/>
              </a:buClr>
              <a:buSzPts val="800"/>
              <a:buFont typeface="Arial"/>
              <a:buNone/>
            </a:pPr>
            <a:r>
              <a:rPr lang="de" sz="8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sz="700" b="0" i="0" u="none" strike="noStrike" cap="none">
              <a:solidFill>
                <a:srgbClr val="000000"/>
              </a:solidFill>
              <a:latin typeface="Arial"/>
              <a:ea typeface="Arial"/>
              <a:cs typeface="Arial"/>
              <a:sym typeface="Arial"/>
            </a:endParaRPr>
          </a:p>
          <a:p>
            <a:pPr marL="0" marR="0" lvl="0" indent="0" algn="r" rtl="0">
              <a:lnSpc>
                <a:spcPct val="140061"/>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31" name="Google Shape;831;p82"/>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rtl="0">
              <a:lnSpc>
                <a:spcPct val="115000"/>
              </a:lnSpc>
              <a:spcBef>
                <a:spcPts val="200"/>
              </a:spcBef>
              <a:spcAft>
                <a:spcPts val="0"/>
              </a:spcAft>
              <a:buClr>
                <a:srgbClr val="000000"/>
              </a:buClr>
              <a:buSzPts val="1200"/>
              <a:buFont typeface="Arial"/>
              <a:buNone/>
            </a:pPr>
            <a:r>
              <a:rPr lang="de" sz="1200" b="0" i="0" u="none" strike="noStrike" cap="none">
                <a:solidFill>
                  <a:schemeClr val="lt1"/>
                </a:solidFill>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sz="1200" b="0" i="0" u="none" strike="noStrike" cap="none">
              <a:solidFill>
                <a:schemeClr val="lt1"/>
              </a:solidFill>
              <a:latin typeface="Arial"/>
              <a:ea typeface="Arial"/>
              <a:cs typeface="Arial"/>
              <a:sym typeface="Arial"/>
            </a:endParaRPr>
          </a:p>
          <a:p>
            <a:pPr marL="63500" marR="0" lvl="0" indent="0" algn="just" rtl="0">
              <a:lnSpc>
                <a:spcPct val="115000"/>
              </a:lnSpc>
              <a:spcBef>
                <a:spcPts val="2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2" name="Google Shape;832;p82"/>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28"/>
          <p:cNvGrpSpPr/>
          <p:nvPr/>
        </p:nvGrpSpPr>
        <p:grpSpPr>
          <a:xfrm>
            <a:off x="0" y="762792"/>
            <a:ext cx="9144000" cy="4394356"/>
            <a:chOff x="0" y="-38100"/>
            <a:chExt cx="4816593" cy="2314722"/>
          </a:xfrm>
        </p:grpSpPr>
        <p:sp>
          <p:nvSpPr>
            <p:cNvPr id="164" name="Google Shape;164;p28"/>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65" name="Google Shape;165;p28"/>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66" name="Google Shape;166;p2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67" name="Google Shape;167;p28"/>
          <p:cNvSpPr txBox="1"/>
          <p:nvPr/>
        </p:nvSpPr>
        <p:spPr>
          <a:xfrm>
            <a:off x="514350" y="1448429"/>
            <a:ext cx="8280000" cy="2400272"/>
          </a:xfrm>
          <a:prstGeom prst="rect">
            <a:avLst/>
          </a:prstGeom>
          <a:noFill/>
          <a:ln>
            <a:noFill/>
          </a:ln>
        </p:spPr>
        <p:txBody>
          <a:bodyPr spcFirstLastPara="1" wrap="square" lIns="0" tIns="0" rIns="0" bIns="0" anchor="t" anchorCtr="0">
            <a:spAutoFit/>
          </a:bodyPr>
          <a:lstStyle/>
          <a:p>
            <a:pPr marL="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The Digital Competence Framework for Citizen (DigComp)</a:t>
            </a:r>
            <a:r>
              <a:rPr lang="de" sz="1800" b="0" i="0" u="none" strike="noStrike" cap="none" baseline="30000">
                <a:solidFill>
                  <a:srgbClr val="595959"/>
                </a:solidFill>
                <a:latin typeface="Arial"/>
                <a:ea typeface="Arial"/>
                <a:cs typeface="Arial"/>
                <a:sym typeface="Arial"/>
              </a:rPr>
              <a:t>1</a:t>
            </a:r>
            <a:r>
              <a:rPr lang="de" sz="1800" b="0" i="0" u="none" strike="noStrike" cap="none">
                <a:solidFill>
                  <a:srgbClr val="595959"/>
                </a:solidFill>
                <a:latin typeface="Arial"/>
                <a:ea typeface="Arial"/>
                <a:cs typeface="Arial"/>
                <a:sym typeface="Arial"/>
              </a:rPr>
              <a:t>, developed by the Joint Research Centre (JRC) of the European Commission, provides a common understanding of what digital competence is. </a:t>
            </a:r>
            <a:endParaRPr sz="700"/>
          </a:p>
          <a:p>
            <a:pPr marL="0" marR="0" lvl="1" indent="0" algn="just" rtl="0">
              <a:lnSpc>
                <a:spcPct val="140011"/>
              </a:lnSpc>
              <a:spcBef>
                <a:spcPts val="0"/>
              </a:spcBef>
              <a:spcAft>
                <a:spcPts val="0"/>
              </a:spcAft>
              <a:buNone/>
            </a:pPr>
            <a:endParaRPr sz="1500" b="0" i="0" u="none" strike="noStrike" cap="none">
              <a:solidFill>
                <a:srgbClr val="000000"/>
              </a:solidFill>
              <a:latin typeface="Arial"/>
              <a:ea typeface="Arial"/>
              <a:cs typeface="Arial"/>
              <a:sym typeface="Arial"/>
            </a:endParaRPr>
          </a:p>
          <a:p>
            <a:pPr marL="0" marR="0" lvl="1" indent="0" algn="just" rtl="0">
              <a:lnSpc>
                <a:spcPct val="150000"/>
              </a:lnSpc>
              <a:spcBef>
                <a:spcPts val="0"/>
              </a:spcBef>
              <a:spcAft>
                <a:spcPts val="0"/>
              </a:spcAft>
              <a:buNone/>
            </a:pPr>
            <a:r>
              <a:rPr lang="de" sz="1800" b="1" i="1" u="none" strike="noStrike" cap="none">
                <a:solidFill>
                  <a:srgbClr val="339966"/>
                </a:solidFill>
                <a:latin typeface="Arial"/>
                <a:ea typeface="Arial"/>
                <a:cs typeface="Arial"/>
                <a:sym typeface="Arial"/>
              </a:rPr>
              <a:t>Digital competence </a:t>
            </a:r>
            <a:r>
              <a:rPr lang="de" sz="1800" b="0" i="1" u="none" strike="noStrike" cap="none">
                <a:solidFill>
                  <a:srgbClr val="595959"/>
                </a:solidFill>
                <a:latin typeface="Arial"/>
                <a:ea typeface="Arial"/>
                <a:cs typeface="Arial"/>
                <a:sym typeface="Arial"/>
              </a:rPr>
              <a:t>involves the "confident, critical and responsible use of, and engagement with, digital technologies for learning, at work, and for participation in society. It is defined as a combination of knowledge, skills and attitudes.”</a:t>
            </a:r>
            <a:endParaRPr sz="1500" b="0" i="1" u="none" strike="noStrike" cap="none">
              <a:solidFill>
                <a:srgbClr val="000000"/>
              </a:solidFill>
              <a:latin typeface="Arial"/>
              <a:ea typeface="Arial"/>
              <a:cs typeface="Arial"/>
              <a:sym typeface="Arial"/>
            </a:endParaRPr>
          </a:p>
        </p:txBody>
      </p:sp>
      <p:sp>
        <p:nvSpPr>
          <p:cNvPr id="168" name="Google Shape;168;p28"/>
          <p:cNvSpPr txBox="1"/>
          <p:nvPr/>
        </p:nvSpPr>
        <p:spPr>
          <a:xfrm>
            <a:off x="514350" y="229406"/>
            <a:ext cx="7260855"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 sz="2700" b="1" i="0" u="none" strike="noStrike" cap="none">
                <a:solidFill>
                  <a:srgbClr val="379C73"/>
                </a:solidFill>
                <a:latin typeface="Gill Sans"/>
                <a:ea typeface="Gill Sans"/>
                <a:cs typeface="Gill Sans"/>
                <a:sym typeface="Gill Sans"/>
              </a:rPr>
              <a:t>Digital Competence Framework for Citizens (DigComp 2.2) </a:t>
            </a:r>
            <a:endParaRPr sz="2700" b="1" i="0" u="none" strike="noStrike" cap="none">
              <a:solidFill>
                <a:srgbClr val="379C73"/>
              </a:solidFill>
              <a:latin typeface="Gill Sans"/>
              <a:ea typeface="Gill Sans"/>
              <a:cs typeface="Gill Sans"/>
              <a:sym typeface="Gill Sans"/>
            </a:endParaRPr>
          </a:p>
        </p:txBody>
      </p:sp>
      <p:sp>
        <p:nvSpPr>
          <p:cNvPr id="169" name="Google Shape;169;p28"/>
          <p:cNvSpPr txBox="1">
            <a:spLocks noGrp="1"/>
          </p:cNvSpPr>
          <p:nvPr>
            <p:ph type="ftr" idx="11"/>
          </p:nvPr>
        </p:nvSpPr>
        <p:spPr>
          <a:xfrm>
            <a:off x="295275" y="4636294"/>
            <a:ext cx="7479930" cy="273032"/>
          </a:xfrm>
          <a:prstGeom prst="rect">
            <a:avLst/>
          </a:prstGeom>
          <a:noFill/>
          <a:ln>
            <a:noFill/>
          </a:ln>
        </p:spPr>
        <p:txBody>
          <a:bodyPr spcFirstLastPara="1" wrap="square" lIns="45725" tIns="22850" rIns="45725" bIns="22850" anchor="ctr" anchorCtr="0">
            <a:noAutofit/>
          </a:bodyPr>
          <a:lstStyle/>
          <a:p>
            <a:pPr marL="0" lvl="0" indent="0" algn="l" rtl="0">
              <a:lnSpc>
                <a:spcPct val="107000"/>
              </a:lnSpc>
              <a:spcBef>
                <a:spcPts val="0"/>
              </a:spcBef>
              <a:spcAft>
                <a:spcPts val="0"/>
              </a:spcAft>
              <a:buSzPts val="700"/>
              <a:buNone/>
            </a:pPr>
            <a:r>
              <a:rPr lang="de" sz="900" baseline="30000"/>
              <a:t>1 </a:t>
            </a:r>
            <a:r>
              <a:rPr lang="de" sz="900"/>
              <a:t>DigComp, EU Science Hub, Joint Research Centre, </a:t>
            </a:r>
            <a:r>
              <a:rPr lang="de" sz="900" u="sng">
                <a:solidFill>
                  <a:schemeClr val="hlink"/>
                </a:solidFill>
                <a:hlinkClick r:id="rId4"/>
              </a:rPr>
              <a:t>https://joint-research-centre.ec.europa.eu/digcomp/digcomp-framework_en</a:t>
            </a:r>
            <a:r>
              <a:rPr lang="de" sz="900"/>
              <a:t>, (accessed 11 March 2024).</a:t>
            </a:r>
            <a:endParaRPr/>
          </a:p>
        </p:txBody>
      </p:sp>
      <p:cxnSp>
        <p:nvCxnSpPr>
          <p:cNvPr id="170" name="Google Shape;170;p28"/>
          <p:cNvCxnSpPr/>
          <p:nvPr/>
        </p:nvCxnSpPr>
        <p:spPr>
          <a:xfrm>
            <a:off x="295275" y="4636294"/>
            <a:ext cx="5086350" cy="0"/>
          </a:xfrm>
          <a:prstGeom prst="straightConnector1">
            <a:avLst/>
          </a:prstGeom>
          <a:noFill/>
          <a:ln w="9525" cap="flat" cmpd="sng">
            <a:solidFill>
              <a:srgbClr val="339966"/>
            </a:solidFill>
            <a:prstDash val="solid"/>
            <a:round/>
            <a:headEnd type="none" w="sm" len="sm"/>
            <a:tailEnd type="none" w="sm" len="sm"/>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836"/>
        <p:cNvGrpSpPr/>
        <p:nvPr/>
      </p:nvGrpSpPr>
      <p:grpSpPr>
        <a:xfrm>
          <a:off x="0" y="0"/>
          <a:ext cx="0" cy="0"/>
          <a:chOff x="0" y="0"/>
          <a:chExt cx="0" cy="0"/>
        </a:xfrm>
      </p:grpSpPr>
      <p:grpSp>
        <p:nvGrpSpPr>
          <p:cNvPr id="837" name="Google Shape;837;p83"/>
          <p:cNvGrpSpPr/>
          <p:nvPr/>
        </p:nvGrpSpPr>
        <p:grpSpPr>
          <a:xfrm>
            <a:off x="-1" y="749145"/>
            <a:ext cx="9144000" cy="4394356"/>
            <a:chOff x="0" y="-38100"/>
            <a:chExt cx="4816593" cy="2314722"/>
          </a:xfrm>
        </p:grpSpPr>
        <p:sp>
          <p:nvSpPr>
            <p:cNvPr id="838" name="Google Shape;838;p8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839" name="Google Shape;839;p8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840" name="Google Shape;840;p8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841" name="Google Shape;841;p83"/>
          <p:cNvSpPr txBox="1"/>
          <p:nvPr/>
        </p:nvSpPr>
        <p:spPr>
          <a:xfrm>
            <a:off x="514348" y="160966"/>
            <a:ext cx="7260900" cy="53851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500"/>
              <a:buFont typeface="Arial"/>
              <a:buNone/>
            </a:pPr>
            <a:r>
              <a:rPr lang="de" sz="2500" b="1" i="0" u="none" strike="noStrike" cap="none">
                <a:solidFill>
                  <a:srgbClr val="FFFFFF"/>
                </a:solidFill>
                <a:latin typeface="Gill Sans"/>
                <a:ea typeface="Gill Sans"/>
                <a:cs typeface="Gill Sans"/>
                <a:sym typeface="Gill Sans"/>
              </a:rPr>
              <a:t>References/Resources</a:t>
            </a:r>
            <a:endParaRPr sz="700" b="0" i="0" u="none" strike="noStrike" cap="none">
              <a:solidFill>
                <a:srgbClr val="000000"/>
              </a:solidFill>
              <a:latin typeface="Arial"/>
              <a:ea typeface="Arial"/>
              <a:cs typeface="Arial"/>
              <a:sym typeface="Arial"/>
            </a:endParaRPr>
          </a:p>
        </p:txBody>
      </p:sp>
      <p:sp>
        <p:nvSpPr>
          <p:cNvPr id="842" name="Google Shape;842;p83"/>
          <p:cNvSpPr/>
          <p:nvPr/>
        </p:nvSpPr>
        <p:spPr>
          <a:xfrm>
            <a:off x="308428" y="975954"/>
            <a:ext cx="8527143" cy="3600966"/>
          </a:xfrm>
          <a:prstGeom prst="rect">
            <a:avLst/>
          </a:prstGeom>
          <a:noFill/>
          <a:ln>
            <a:noFill/>
          </a:ln>
        </p:spPr>
        <p:txBody>
          <a:bodyPr spcFirstLastPara="1" wrap="square" lIns="45725" tIns="22850" rIns="45725" bIns="22850" anchor="t" anchorCtr="0">
            <a:noAutofit/>
          </a:bodyPr>
          <a:lstStyle/>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Skov, A. Center for Digital Dannelse 2016. What is Digital Competence? The digital competence wheel. Digital-competence.eu. </a:t>
            </a:r>
            <a:r>
              <a:rPr lang="de" sz="700" b="0" i="0" u="sng" strike="noStrike" cap="none">
                <a:solidFill>
                  <a:schemeClr val="hlink"/>
                </a:solidFill>
                <a:latin typeface="Arial"/>
                <a:ea typeface="Arial"/>
                <a:cs typeface="Arial"/>
                <a:sym typeface="Arial"/>
                <a:hlinkClick r:id="rId4"/>
              </a:rPr>
              <a:t>https://digital-competence.eu/dc/en/front/what-is-digital-competence/</a:t>
            </a:r>
            <a:r>
              <a:rPr lang="de" sz="700" b="0" i="0" u="none" strike="noStrike" cap="none">
                <a:solidFill>
                  <a:srgbClr val="000000"/>
                </a:solidFill>
                <a:latin typeface="Arial"/>
                <a:ea typeface="Arial"/>
                <a:cs typeface="Arial"/>
                <a:sym typeface="Arial"/>
              </a:rPr>
              <a:t> (accessed March 2024)</a:t>
            </a:r>
            <a:endParaRPr sz="700"/>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PMS Consulting, April 11, 2023. Digital Literacy in the Workplace: Why It's Crucial for Success. Linkedin.com. </a:t>
            </a:r>
            <a:r>
              <a:rPr lang="de" sz="700" b="0" i="0" u="sng" strike="noStrike" cap="none">
                <a:solidFill>
                  <a:schemeClr val="hlink"/>
                </a:solidFill>
                <a:latin typeface="Arial"/>
                <a:ea typeface="Arial"/>
                <a:cs typeface="Arial"/>
                <a:sym typeface="Arial"/>
                <a:hlinkClick r:id="rId5"/>
              </a:rPr>
              <a:t>https://www.linkedin.com/pulse/digital-literacy-workplace-why-its-crucial-success-pms-consulting/</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DigComp. EU Science Hub. Joint-research-centre.ec.europa.eu. </a:t>
            </a:r>
            <a:r>
              <a:rPr lang="de" sz="700" b="0" i="0" u="sng" strike="noStrike" cap="none">
                <a:solidFill>
                  <a:schemeClr val="hlink"/>
                </a:solidFill>
                <a:latin typeface="Arial"/>
                <a:ea typeface="Arial"/>
                <a:cs typeface="Arial"/>
                <a:sym typeface="Arial"/>
                <a:hlinkClick r:id="rId6"/>
              </a:rPr>
              <a:t>https://joint-research-centre.ec.europa.eu/digcomp_en</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Aparna, Dec. 15, 2023. What is Computer? Definition, Characteristics and Classification. Careerpower.in. </a:t>
            </a:r>
            <a:r>
              <a:rPr lang="de" sz="700" b="0" i="0" u="sng" strike="noStrike" cap="none">
                <a:solidFill>
                  <a:schemeClr val="hlink"/>
                </a:solidFill>
                <a:latin typeface="Arial"/>
                <a:ea typeface="Arial"/>
                <a:cs typeface="Arial"/>
                <a:sym typeface="Arial"/>
                <a:hlinkClick r:id="rId7"/>
              </a:rPr>
              <a:t>https://www.careerpower.in/school/computer/what-is-a-computer</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Indeed Editorial Team, Oct. 1, 2022. What Is a Software Program? Definition, Types and Benefits. Indeed.com. </a:t>
            </a:r>
            <a:r>
              <a:rPr lang="de" sz="700" b="0" i="0" u="sng" strike="noStrike" cap="none">
                <a:solidFill>
                  <a:schemeClr val="hlink"/>
                </a:solidFill>
                <a:latin typeface="Arial"/>
                <a:ea typeface="Arial"/>
                <a:cs typeface="Arial"/>
                <a:sym typeface="Arial"/>
                <a:hlinkClick r:id="rId8"/>
              </a:rPr>
              <a:t>https://www.indeed.com/career-advice/career-development/what-is-software-program</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Fingent, January 2024. Types of Application Software: Guide for 2024. Fingent.com. </a:t>
            </a:r>
            <a:r>
              <a:rPr lang="de" sz="700" b="0" i="0" u="sng" strike="noStrike" cap="none">
                <a:solidFill>
                  <a:schemeClr val="hlink"/>
                </a:solidFill>
                <a:latin typeface="Arial"/>
                <a:ea typeface="Arial"/>
                <a:cs typeface="Arial"/>
                <a:sym typeface="Arial"/>
                <a:hlinkClick r:id="rId9"/>
              </a:rPr>
              <a:t>https://www.fingent.com/blog/a-detailed-guide-to-types-of-software-applications/</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Sayantoni Das, Oct. 19, 2023. What is Application Software? (With Examples). Simplilearn.com. </a:t>
            </a:r>
            <a:r>
              <a:rPr lang="de" sz="700" b="0" i="0" u="sng" strike="noStrike" cap="none">
                <a:solidFill>
                  <a:schemeClr val="hlink"/>
                </a:solidFill>
                <a:latin typeface="Arial"/>
                <a:ea typeface="Arial"/>
                <a:cs typeface="Arial"/>
                <a:sym typeface="Arial"/>
                <a:hlinkClick r:id="rId10"/>
              </a:rPr>
              <a:t>https://www.simplilearn.com/tutorials/programming-tutorial/what-is-application-software</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Installing software on your Windows PC, Installing software on your Mac, Uninstalling software from your Windows PC, Uninstalling software from your Mac. GFC, Global, Creating Opportunity for a Better Life. Edu.gcfglobal.org. </a:t>
            </a:r>
            <a:r>
              <a:rPr lang="de" sz="700" b="0" i="0" u="sng" strike="noStrike" cap="none">
                <a:solidFill>
                  <a:schemeClr val="hlink"/>
                </a:solidFill>
                <a:latin typeface="Arial"/>
                <a:ea typeface="Arial"/>
                <a:cs typeface="Arial"/>
                <a:sym typeface="Arial"/>
                <a:hlinkClick r:id="rId11"/>
              </a:rPr>
              <a:t>https://edu.gcfglobal.org/en/basic-computer-skills/installing-software-on-your-windows-pc/1/</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Setting up a computer. GFC Global, Creating Opportunity for a Better Life. Edu.gcfglobal.org. </a:t>
            </a:r>
            <a:r>
              <a:rPr lang="de" sz="700" b="0" i="0" u="sng" strike="noStrike" cap="none">
                <a:solidFill>
                  <a:schemeClr val="hlink"/>
                </a:solidFill>
                <a:latin typeface="Arial"/>
                <a:ea typeface="Arial"/>
                <a:cs typeface="Arial"/>
                <a:sym typeface="Arial"/>
                <a:hlinkClick r:id="rId12"/>
              </a:rPr>
              <a:t>https://edu.gcfglobal.org/en/computerbasics/setting-up-a-computer/1/</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Dennis, M. A.,  Kahn, R., Feb 5, 2024. Internet, computer network. The Editors of Encyclopaedia Britannica. Britannica.com. </a:t>
            </a:r>
            <a:r>
              <a:rPr lang="de" sz="700" b="0" i="0" u="sng" strike="noStrike" cap="none">
                <a:solidFill>
                  <a:schemeClr val="hlink"/>
                </a:solidFill>
                <a:latin typeface="Arial"/>
                <a:ea typeface="Arial"/>
                <a:cs typeface="Arial"/>
                <a:sym typeface="Arial"/>
                <a:hlinkClick r:id="rId13"/>
              </a:rPr>
              <a:t>https://www.britannica.com/technology/Internet</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How to Check Connection on Windows 10. RealDefense LLC, 2023. Techsolutions.support.com. </a:t>
            </a:r>
            <a:r>
              <a:rPr lang="de" sz="700" b="0" i="0" u="sng" strike="noStrike" cap="none">
                <a:solidFill>
                  <a:schemeClr val="hlink"/>
                </a:solidFill>
                <a:latin typeface="Arial"/>
                <a:ea typeface="Arial"/>
                <a:cs typeface="Arial"/>
                <a:sym typeface="Arial"/>
                <a:hlinkClick r:id="rId14"/>
              </a:rPr>
              <a:t>https://www.techsolutions.support.com/how-to/how-to-check-connection-on-windows-10-10937</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How do I connect to the Internet? GFC Global, Creating Opportunity for a Better Life. Edu.gcfglobal.org. </a:t>
            </a:r>
            <a:r>
              <a:rPr lang="de" sz="700" b="0" i="0" u="sng" strike="noStrike" cap="none">
                <a:solidFill>
                  <a:schemeClr val="hlink"/>
                </a:solidFill>
                <a:latin typeface="Arial"/>
                <a:ea typeface="Arial"/>
                <a:cs typeface="Arial"/>
                <a:sym typeface="Arial"/>
                <a:hlinkClick r:id="rId15"/>
              </a:rPr>
              <a:t>https://edu.gcfglobal.org/en/computerbasics/connecting-to-the-internet/1/</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Using a web browser. GFC Global, Creating Opportunity for a Better Life. Edu.gcfglobal.org. </a:t>
            </a:r>
            <a:r>
              <a:rPr lang="de" sz="700" b="0" i="0" u="sng" strike="noStrike" cap="none">
                <a:solidFill>
                  <a:schemeClr val="hlink"/>
                </a:solidFill>
                <a:latin typeface="Arial"/>
                <a:ea typeface="Arial"/>
                <a:cs typeface="Arial"/>
                <a:sym typeface="Arial"/>
                <a:hlinkClick r:id="rId16"/>
              </a:rPr>
              <a:t>https://edu.gcfglobal.org/en/internetbasics/using-a-web-browser/1/</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Parrish, K., Haynes, C., Dec 19, 2023. The Best Web Browsers of 2024. HighSpeedInternet.com. </a:t>
            </a:r>
            <a:r>
              <a:rPr lang="de" sz="700" b="0" i="0" u="sng" strike="noStrike" cap="none">
                <a:solidFill>
                  <a:schemeClr val="hlink"/>
                </a:solidFill>
                <a:latin typeface="Arial"/>
                <a:ea typeface="Arial"/>
                <a:cs typeface="Arial"/>
                <a:sym typeface="Arial"/>
                <a:hlinkClick r:id="rId17"/>
              </a:rPr>
              <a:t>https://www.highspeedinternet.com/resources/best-web-browsers</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Introduction to searching online. GFC Global, Creating Opportunity for a Better Life. Edu.gcfglobal.org. </a:t>
            </a:r>
            <a:r>
              <a:rPr lang="de" sz="700" b="0" i="0" u="sng" strike="noStrike" cap="none">
                <a:solidFill>
                  <a:schemeClr val="hlink"/>
                </a:solidFill>
                <a:latin typeface="Arial"/>
                <a:ea typeface="Arial"/>
                <a:cs typeface="Arial"/>
                <a:sym typeface="Arial"/>
                <a:hlinkClick r:id="rId18"/>
              </a:rPr>
              <a:t>https://edu.gcfglobal.org/en/search-better-2018/introduction-to-searching-online/1/</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Batool, A., June 12, 2023. Best Top 5 Search Engines in 2023. LinkedIn.com. </a:t>
            </a:r>
            <a:r>
              <a:rPr lang="de" sz="700" b="0" i="0" u="sng" strike="noStrike" cap="none">
                <a:solidFill>
                  <a:schemeClr val="hlink"/>
                </a:solidFill>
                <a:latin typeface="Arial"/>
                <a:ea typeface="Arial"/>
                <a:cs typeface="Arial"/>
                <a:sym typeface="Arial"/>
                <a:hlinkClick r:id="rId19"/>
              </a:rPr>
              <a:t>https://www.linkedin.com/pulse/best-top-5-search-engines-2023-ayesha-batool/</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de" sz="700" b="0" i="0" u="none" strike="noStrike" cap="none">
                <a:solidFill>
                  <a:srgbClr val="000000"/>
                </a:solidFill>
                <a:latin typeface="Arial"/>
                <a:ea typeface="Arial"/>
                <a:cs typeface="Arial"/>
                <a:sym typeface="Arial"/>
              </a:rPr>
              <a:t>AI and the LinkedIn community, How do you assess online information? LinkedIn.com. </a:t>
            </a:r>
            <a:r>
              <a:rPr lang="de" sz="700" b="0" i="0" u="sng" strike="noStrike" cap="none">
                <a:solidFill>
                  <a:schemeClr val="hlink"/>
                </a:solidFill>
                <a:latin typeface="Arial"/>
                <a:ea typeface="Arial"/>
                <a:cs typeface="Arial"/>
                <a:sym typeface="Arial"/>
                <a:hlinkClick r:id="rId20"/>
              </a:rPr>
              <a:t>https://www.linkedin.com/advice/0/how-do-you-assess-online-information-skills-critical-thinking</a:t>
            </a:r>
            <a:r>
              <a:rPr lang="de" sz="700" b="0" i="0" u="none" strike="noStrike" cap="none">
                <a:solidFill>
                  <a:srgbClr val="000000"/>
                </a:solidFill>
                <a:latin typeface="Arial"/>
                <a:ea typeface="Arial"/>
                <a:cs typeface="Arial"/>
                <a:sym typeface="Arial"/>
              </a:rPr>
              <a:t> (accessed March 2024).</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197"/>
        <p:cNvGrpSpPr/>
        <p:nvPr/>
      </p:nvGrpSpPr>
      <p:grpSpPr>
        <a:xfrm>
          <a:off x="0" y="0"/>
          <a:ext cx="0" cy="0"/>
          <a:chOff x="0" y="0"/>
          <a:chExt cx="0" cy="0"/>
        </a:xfrm>
      </p:grpSpPr>
      <p:grpSp>
        <p:nvGrpSpPr>
          <p:cNvPr id="198" name="Google Shape;198;p36"/>
          <p:cNvGrpSpPr/>
          <p:nvPr/>
        </p:nvGrpSpPr>
        <p:grpSpPr>
          <a:xfrm>
            <a:off x="1465235" y="781805"/>
            <a:ext cx="6213531" cy="3507559"/>
            <a:chOff x="0" y="-38100"/>
            <a:chExt cx="3272971" cy="1847603"/>
          </a:xfrm>
        </p:grpSpPr>
        <p:sp>
          <p:nvSpPr>
            <p:cNvPr id="199" name="Google Shape;199;p36"/>
            <p:cNvSpPr/>
            <p:nvPr/>
          </p:nvSpPr>
          <p:spPr>
            <a:xfrm>
              <a:off x="0" y="0"/>
              <a:ext cx="3272971" cy="1809503"/>
            </a:xfrm>
            <a:custGeom>
              <a:avLst/>
              <a:gdLst/>
              <a:ahLst/>
              <a:cxnLst/>
              <a:rect l="l" t="t" r="r" b="b"/>
              <a:pathLst>
                <a:path w="3272971" h="1809503" extrusionOk="0">
                  <a:moveTo>
                    <a:pt x="31772" y="0"/>
                  </a:moveTo>
                  <a:lnTo>
                    <a:pt x="3241199" y="0"/>
                  </a:lnTo>
                  <a:cubicBezTo>
                    <a:pt x="3249625" y="0"/>
                    <a:pt x="3257707" y="3347"/>
                    <a:pt x="3263665" y="9306"/>
                  </a:cubicBezTo>
                  <a:cubicBezTo>
                    <a:pt x="3269624" y="15264"/>
                    <a:pt x="3272971" y="23346"/>
                    <a:pt x="3272971" y="31772"/>
                  </a:cubicBezTo>
                  <a:lnTo>
                    <a:pt x="3272971" y="1777730"/>
                  </a:lnTo>
                  <a:cubicBezTo>
                    <a:pt x="3272971" y="1795278"/>
                    <a:pt x="3258746" y="1809503"/>
                    <a:pt x="3241199" y="1809503"/>
                  </a:cubicBezTo>
                  <a:lnTo>
                    <a:pt x="31772" y="1809503"/>
                  </a:lnTo>
                  <a:cubicBezTo>
                    <a:pt x="14225" y="1809503"/>
                    <a:pt x="0" y="1795278"/>
                    <a:pt x="0" y="1777730"/>
                  </a:cubicBezTo>
                  <a:lnTo>
                    <a:pt x="0" y="31772"/>
                  </a:lnTo>
                  <a:cubicBezTo>
                    <a:pt x="0" y="14225"/>
                    <a:pt x="14225" y="0"/>
                    <a:pt x="31772" y="0"/>
                  </a:cubicBezTo>
                  <a:close/>
                </a:path>
              </a:pathLst>
            </a:custGeom>
            <a:solidFill>
              <a:srgbClr val="FFFFFF"/>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200;p36"/>
            <p:cNvSpPr txBox="1"/>
            <p:nvPr/>
          </p:nvSpPr>
          <p:spPr>
            <a:xfrm>
              <a:off x="0" y="-38100"/>
              <a:ext cx="3272971" cy="184760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01" name="Google Shape;201;p36"/>
          <p:cNvSpPr/>
          <p:nvPr/>
        </p:nvSpPr>
        <p:spPr>
          <a:xfrm>
            <a:off x="1775524" y="1084227"/>
            <a:ext cx="5599616" cy="3054999"/>
          </a:xfrm>
          <a:custGeom>
            <a:avLst/>
            <a:gdLst/>
            <a:ahLst/>
            <a:cxnLst/>
            <a:rect l="l" t="t" r="r" b="b"/>
            <a:pathLst>
              <a:path w="11199231" h="6109997" extrusionOk="0">
                <a:moveTo>
                  <a:pt x="0" y="0"/>
                </a:moveTo>
                <a:lnTo>
                  <a:pt x="11199231" y="0"/>
                </a:lnTo>
                <a:lnTo>
                  <a:pt x="11199231" y="6109997"/>
                </a:lnTo>
                <a:lnTo>
                  <a:pt x="0" y="6109997"/>
                </a:lnTo>
                <a:lnTo>
                  <a:pt x="0" y="0"/>
                </a:lnTo>
                <a:close/>
              </a:path>
            </a:pathLst>
          </a:custGeom>
          <a:blipFill rotWithShape="1">
            <a:blip r:embed="rId3">
              <a:alphaModFix/>
            </a:blip>
            <a:stretch>
              <a:fillRect/>
            </a:stretch>
          </a:blipFill>
          <a:ln>
            <a:noFill/>
          </a:ln>
        </p:spPr>
      </p:sp>
    </p:spTree>
    <p:extLst>
      <p:ext uri="{BB962C8B-B14F-4D97-AF65-F5344CB8AC3E}">
        <p14:creationId xmlns:p14="http://schemas.microsoft.com/office/powerpoint/2010/main" val="1770332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05"/>
        <p:cNvGrpSpPr/>
        <p:nvPr/>
      </p:nvGrpSpPr>
      <p:grpSpPr>
        <a:xfrm>
          <a:off x="0" y="0"/>
          <a:ext cx="0" cy="0"/>
          <a:chOff x="0" y="0"/>
          <a:chExt cx="0" cy="0"/>
        </a:xfrm>
      </p:grpSpPr>
      <p:sp>
        <p:nvSpPr>
          <p:cNvPr id="206" name="Google Shape;206;p37"/>
          <p:cNvSpPr txBox="1"/>
          <p:nvPr/>
        </p:nvSpPr>
        <p:spPr>
          <a:xfrm>
            <a:off x="869925" y="1422809"/>
            <a:ext cx="7404150" cy="54938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2600" b="0" i="0" u="none" strike="noStrike" kern="0" cap="none" spc="0" normalizeH="0" baseline="0" noProof="0">
                <a:ln>
                  <a:noFill/>
                </a:ln>
                <a:solidFill>
                  <a:srgbClr val="FFFFFF"/>
                </a:solidFill>
                <a:effectLst/>
                <a:uLnTx/>
                <a:uFillTx/>
                <a:latin typeface="Gill Sans"/>
                <a:ea typeface="Gill Sans"/>
                <a:cs typeface="Gill Sans"/>
                <a:sym typeface="Gill Sans"/>
              </a:rPr>
              <a:t>Basic digital competences</a:t>
            </a:r>
            <a:endParaRPr kumimoji="0" sz="26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207" name="Google Shape;207;p37"/>
          <p:cNvSpPr txBox="1"/>
          <p:nvPr/>
        </p:nvSpPr>
        <p:spPr>
          <a:xfrm>
            <a:off x="4017576" y="751038"/>
            <a:ext cx="1108847" cy="47397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2200" b="0" i="0" u="none" strike="noStrike" kern="0" cap="none" spc="0" normalizeH="0" baseline="0" noProof="0">
                <a:ln>
                  <a:noFill/>
                </a:ln>
                <a:solidFill>
                  <a:srgbClr val="FFFFFF"/>
                </a:solidFill>
                <a:effectLst/>
                <a:uLnTx/>
                <a:uFillTx/>
                <a:latin typeface="Gill Sans"/>
                <a:ea typeface="Gill Sans"/>
                <a:cs typeface="Gill Sans"/>
                <a:sym typeface="Gill Sans"/>
              </a:rPr>
              <a:t>Module 1</a:t>
            </a: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208;p37"/>
          <p:cNvSpPr txBox="1"/>
          <p:nvPr/>
        </p:nvSpPr>
        <p:spPr>
          <a:xfrm>
            <a:off x="4198968" y="2690973"/>
            <a:ext cx="746064" cy="3877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FFFFFF"/>
                </a:solidFill>
                <a:effectLst/>
                <a:uLnTx/>
                <a:uFillTx/>
                <a:latin typeface="Gill Sans"/>
                <a:ea typeface="Gill Sans"/>
                <a:cs typeface="Gill Sans"/>
                <a:sym typeface="Gill Sans"/>
              </a:rPr>
              <a:t>Unit 2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9" name="Google Shape;209;p37"/>
          <p:cNvSpPr txBox="1"/>
          <p:nvPr/>
        </p:nvSpPr>
        <p:spPr>
          <a:xfrm>
            <a:off x="869925" y="3386210"/>
            <a:ext cx="7404150" cy="51706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Pts val="1800"/>
              <a:buFont typeface="Arial"/>
              <a:buNone/>
              <a:tabLst/>
              <a:defRPr/>
            </a:pPr>
            <a:r>
              <a:rPr kumimoji="0" lang="de" sz="2400" b="0" i="0" u="none" strike="noStrike" kern="0" cap="none" spc="0" normalizeH="0" baseline="0" noProof="0">
                <a:ln>
                  <a:noFill/>
                </a:ln>
                <a:solidFill>
                  <a:srgbClr val="FFFFFF"/>
                </a:solidFill>
                <a:effectLst/>
                <a:uLnTx/>
                <a:uFillTx/>
                <a:latin typeface="Gill Sans"/>
                <a:ea typeface="Gill Sans"/>
                <a:cs typeface="Gill Sans"/>
                <a:sym typeface="Gill Sans"/>
              </a:rPr>
              <a:t>Communication and collaboration</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32021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p:nvPr/>
        </p:nvSpPr>
        <p:spPr>
          <a:xfrm>
            <a:off x="5724939" y="0"/>
            <a:ext cx="3419061" cy="5143500"/>
          </a:xfrm>
          <a:prstGeom prst="rect">
            <a:avLst/>
          </a:prstGeom>
          <a:solidFill>
            <a:srgbClr val="339966">
              <a:alpha val="65882"/>
            </a:srgbClr>
          </a:solid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5" name="Google Shape;215;p3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16" name="Google Shape;216;p38"/>
          <p:cNvSpPr txBox="1"/>
          <p:nvPr/>
        </p:nvSpPr>
        <p:spPr>
          <a:xfrm>
            <a:off x="274906" y="1102117"/>
            <a:ext cx="5382586" cy="2939266"/>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01 What is the digital communication?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Benefits of Digital Communication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3"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1" i="0" u="none" strike="noStrike" kern="0" cap="none" spc="0" normalizeH="0" baseline="0" noProof="0">
              <a:ln>
                <a:noFill/>
              </a:ln>
              <a:solidFill>
                <a:srgbClr val="FFC000"/>
              </a:solidFill>
              <a:effectLst/>
              <a:uLnTx/>
              <a:uFillTx/>
              <a:latin typeface="Gill Sans"/>
              <a:ea typeface="Gill Sans"/>
              <a:cs typeface="Gill Sans"/>
              <a:sym typeface="Gill Sans"/>
            </a:endParaRPr>
          </a:p>
          <a:p>
            <a:pPr marL="0" marR="0" lvl="3"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02 Different types of communication channels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Email</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Instant Messaging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Instant Messaging Apps</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is a video call?</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Video call Apps </a:t>
            </a: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Newsletter</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Internet Forum</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77800" marR="0" lvl="3"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95959"/>
              </a:solidFill>
              <a:effectLst/>
              <a:uLnTx/>
              <a:uFillTx/>
              <a:latin typeface="Gill Sans"/>
              <a:ea typeface="Gill Sans"/>
              <a:cs typeface="Gill Sans"/>
              <a:sym typeface="Gill Sans"/>
            </a:endParaRPr>
          </a:p>
          <a:p>
            <a:pPr marL="0" marR="0" lvl="3"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1" i="0" u="none" strike="noStrike" kern="0" cap="none" spc="0" normalizeH="0" baseline="0" noProof="0">
                <a:ln>
                  <a:noFill/>
                </a:ln>
                <a:solidFill>
                  <a:srgbClr val="FFC000"/>
                </a:solidFill>
                <a:effectLst/>
                <a:uLnTx/>
                <a:uFillTx/>
                <a:latin typeface="Gill Sans"/>
                <a:ea typeface="Gill Sans"/>
                <a:cs typeface="Gill Sans"/>
                <a:sym typeface="Gill Sans"/>
              </a:rPr>
              <a:t>03 How to share data, information and digital contents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is data sharing?</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What are the benefits of data sharing in health care?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How to share data with internet connection</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355600" marR="0" lvl="3" indent="-1778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de" sz="1000" b="0" i="0" u="none" strike="noStrike" kern="0" cap="none" spc="0" normalizeH="0" baseline="0" noProof="0">
                <a:ln>
                  <a:noFill/>
                </a:ln>
                <a:solidFill>
                  <a:srgbClr val="595959"/>
                </a:solidFill>
                <a:effectLst/>
                <a:uLnTx/>
                <a:uFillTx/>
                <a:latin typeface="Gill Sans"/>
                <a:ea typeface="Gill Sans"/>
                <a:cs typeface="Gill Sans"/>
                <a:sym typeface="Gill Sans"/>
              </a:rPr>
              <a:t>How to share data without internet connection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38"/>
          <p:cNvSpPr txBox="1"/>
          <p:nvPr/>
        </p:nvSpPr>
        <p:spPr>
          <a:xfrm>
            <a:off x="6045180" y="2157871"/>
            <a:ext cx="2765445"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3000" b="1" i="0" u="none" strike="noStrike" kern="0" cap="none" spc="0" normalizeH="0" baseline="0" noProof="0">
                <a:ln>
                  <a:noFill/>
                </a:ln>
                <a:solidFill>
                  <a:srgbClr val="FFFFFF"/>
                </a:solidFill>
                <a:effectLst/>
                <a:uLnTx/>
                <a:uFillTx/>
                <a:latin typeface="Gill Sans"/>
                <a:ea typeface="Gill Sans"/>
                <a:cs typeface="Gill Sans"/>
                <a:sym typeface="Gill Sans"/>
              </a:rPr>
              <a:t>TABLE OF CONTENTS</a:t>
            </a:r>
            <a:endParaRPr kumimoji="0" sz="30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3062852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21"/>
        <p:cNvGrpSpPr/>
        <p:nvPr/>
      </p:nvGrpSpPr>
      <p:grpSpPr>
        <a:xfrm>
          <a:off x="0" y="0"/>
          <a:ext cx="0" cy="0"/>
          <a:chOff x="0" y="0"/>
          <a:chExt cx="0" cy="0"/>
        </a:xfrm>
      </p:grpSpPr>
      <p:grpSp>
        <p:nvGrpSpPr>
          <p:cNvPr id="222" name="Google Shape;222;p39"/>
          <p:cNvGrpSpPr/>
          <p:nvPr/>
        </p:nvGrpSpPr>
        <p:grpSpPr>
          <a:xfrm>
            <a:off x="0" y="749145"/>
            <a:ext cx="9144000" cy="4394356"/>
            <a:chOff x="0" y="-38100"/>
            <a:chExt cx="4816593" cy="2314722"/>
          </a:xfrm>
        </p:grpSpPr>
        <p:sp>
          <p:nvSpPr>
            <p:cNvPr id="223" name="Google Shape;223;p3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24" name="Google Shape;224;p3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25" name="Google Shape;225;p3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26" name="Google Shape;226;p3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Digital Communication</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7" name="Google Shape;227;p39"/>
          <p:cNvSpPr txBox="1"/>
          <p:nvPr/>
        </p:nvSpPr>
        <p:spPr>
          <a:xfrm>
            <a:off x="454192" y="1595924"/>
            <a:ext cx="6403800" cy="27243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What is the </a:t>
            </a:r>
            <a:endParaRPr kumimoji="0" sz="5800" b="1"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digital communication </a:t>
            </a:r>
            <a:endParaRPr kumimoji="0" sz="5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28" name="Google Shape;228;p39"/>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229" name="Google Shape;229;p3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353604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33"/>
        <p:cNvGrpSpPr/>
        <p:nvPr/>
      </p:nvGrpSpPr>
      <p:grpSpPr>
        <a:xfrm>
          <a:off x="0" y="0"/>
          <a:ext cx="0" cy="0"/>
          <a:chOff x="0" y="0"/>
          <a:chExt cx="0" cy="0"/>
        </a:xfrm>
      </p:grpSpPr>
      <p:grpSp>
        <p:nvGrpSpPr>
          <p:cNvPr id="234" name="Google Shape;234;p40"/>
          <p:cNvGrpSpPr/>
          <p:nvPr/>
        </p:nvGrpSpPr>
        <p:grpSpPr>
          <a:xfrm>
            <a:off x="0" y="749145"/>
            <a:ext cx="9144000" cy="4394356"/>
            <a:chOff x="0" y="-38100"/>
            <a:chExt cx="4816593" cy="2314722"/>
          </a:xfrm>
        </p:grpSpPr>
        <p:sp>
          <p:nvSpPr>
            <p:cNvPr id="235" name="Google Shape;235;p4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36" name="Google Shape;236;p4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37" name="Google Shape;237;p4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38" name="Google Shape;238;p40"/>
          <p:cNvSpPr txBox="1"/>
          <p:nvPr/>
        </p:nvSpPr>
        <p:spPr>
          <a:xfrm>
            <a:off x="394049" y="1300818"/>
            <a:ext cx="8205600" cy="2604600"/>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Digital communication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the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electronic exchange of information, data, or messages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It takes many forms and has become the communication standard for individuals and organizations over the past few decades.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When you send an email, text a friend, or post on social media, you're using digital communication. And with the introduction of new technologies, it</a:t>
            </a:r>
            <a:r>
              <a:rPr kumimoji="0" lang="de" sz="1800" b="0" i="0" u="none" strike="noStrike" kern="0" cap="none" spc="0" normalizeH="0" baseline="0" noProof="0">
                <a:ln>
                  <a:noFill/>
                </a:ln>
                <a:solidFill>
                  <a:srgbClr val="595959"/>
                </a:solidFill>
                <a:effectLst/>
                <a:uLnTx/>
                <a:uFillTx/>
                <a:latin typeface="Arial"/>
                <a:cs typeface="Arial"/>
                <a:sym typeface="Arial"/>
              </a:rPr>
              <a:t> has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become a mainstay for our everyday interactions.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39" name="Google Shape;239;p40"/>
          <p:cNvSpPr txBox="1"/>
          <p:nvPr/>
        </p:nvSpPr>
        <p:spPr>
          <a:xfrm>
            <a:off x="667800" y="17446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01 What is the digital communication ? </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40304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45" name="Google Shape;245;p41"/>
          <p:cNvSpPr txBox="1"/>
          <p:nvPr/>
        </p:nvSpPr>
        <p:spPr>
          <a:xfrm>
            <a:off x="290286" y="968133"/>
            <a:ext cx="8415707" cy="3877985"/>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Digital tools have revolutionized the way we connect, making it faster, more efficient, and more accessible to talk to each other. Here are some of the main benefits of digital communication: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Faster</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It’s almost instantaneous. Emails, instant messages, and text messages can be sent and received within seconds, making communication faster and more efficient.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Accessible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With an internet connection or a mobile device, people can reach one another anywhere and at any time.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46" name="Google Shape;246;p41"/>
          <p:cNvSpPr txBox="1"/>
          <p:nvPr/>
        </p:nvSpPr>
        <p:spPr>
          <a:xfrm>
            <a:off x="463130" y="226421"/>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Benefits of Digital Communication/1</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60136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52" name="Google Shape;252;p42"/>
          <p:cNvSpPr txBox="1"/>
          <p:nvPr/>
        </p:nvSpPr>
        <p:spPr>
          <a:xfrm>
            <a:off x="361665" y="989906"/>
            <a:ext cx="8267985" cy="3877985"/>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Cost-Effective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It's generally cheaper than traditional communication methods. For example, VoIP and video conferencing are often less expensive than long-distance phone calls and in-person meetings.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Increased Productivity</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Digital communication enables people to collaborate quickly and efficiently. It's handy for companies and organizations working across different time zones.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Environmentally-Friendly</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Going digital reduces paper use and minimizes carbon emissions, making it a more environmentally friendly option.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42"/>
          <p:cNvSpPr txBox="1"/>
          <p:nvPr/>
        </p:nvSpPr>
        <p:spPr>
          <a:xfrm>
            <a:off x="463130" y="226421"/>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Benefits of Digital Communication/2</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00050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257"/>
        <p:cNvGrpSpPr/>
        <p:nvPr/>
      </p:nvGrpSpPr>
      <p:grpSpPr>
        <a:xfrm>
          <a:off x="0" y="0"/>
          <a:ext cx="0" cy="0"/>
          <a:chOff x="0" y="0"/>
          <a:chExt cx="0" cy="0"/>
        </a:xfrm>
      </p:grpSpPr>
      <p:grpSp>
        <p:nvGrpSpPr>
          <p:cNvPr id="258" name="Google Shape;258;p43"/>
          <p:cNvGrpSpPr/>
          <p:nvPr/>
        </p:nvGrpSpPr>
        <p:grpSpPr>
          <a:xfrm>
            <a:off x="0" y="749145"/>
            <a:ext cx="9144000" cy="4394356"/>
            <a:chOff x="0" y="-38100"/>
            <a:chExt cx="4816593" cy="2314722"/>
          </a:xfrm>
        </p:grpSpPr>
        <p:sp>
          <p:nvSpPr>
            <p:cNvPr id="259" name="Google Shape;259;p4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60" name="Google Shape;260;p4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61" name="Google Shape;261;p4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62" name="Google Shape;262;p43"/>
          <p:cNvSpPr txBox="1"/>
          <p:nvPr/>
        </p:nvSpPr>
        <p:spPr>
          <a:xfrm>
            <a:off x="435483" y="1390957"/>
            <a:ext cx="7808402" cy="1551194"/>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This session will introduce some types of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communication channels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in particular: email, instant messaging with examples of apps, what is a video call with examples of some apps, what are newsletter and internet forum and their possible uses for care assistants.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63" name="Google Shape;263;p43"/>
          <p:cNvSpPr txBox="1"/>
          <p:nvPr/>
        </p:nvSpPr>
        <p:spPr>
          <a:xfrm>
            <a:off x="546257"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02 Different types of communication channels</a:t>
            </a:r>
            <a:endParaRPr kumimoji="0" sz="2500" b="1" i="0" u="none" strike="noStrike" kern="0" cap="none" spc="0" normalizeH="0" baseline="0" noProof="0">
              <a:ln>
                <a:noFill/>
              </a:ln>
              <a:solidFill>
                <a:srgbClr val="FFFFFF"/>
              </a:solidFill>
              <a:effectLst/>
              <a:uLnTx/>
              <a:uFillTx/>
              <a:latin typeface="Gill Sans"/>
              <a:ea typeface="Gill Sans"/>
              <a:cs typeface="Gill Sans"/>
              <a:sym typeface="Gill Sans"/>
            </a:endParaRPr>
          </a:p>
        </p:txBody>
      </p:sp>
      <p:pic>
        <p:nvPicPr>
          <p:cNvPr id="264" name="Google Shape;264;p43" descr="Vettore gratuito illustrazione del concetto di sistema operativo"/>
          <p:cNvPicPr preferRelativeResize="0"/>
          <p:nvPr/>
        </p:nvPicPr>
        <p:blipFill rotWithShape="1">
          <a:blip r:embed="rId4">
            <a:alphaModFix/>
          </a:blip>
          <a:srcRect/>
          <a:stretch/>
        </p:blipFill>
        <p:spPr>
          <a:xfrm>
            <a:off x="6916594" y="2869778"/>
            <a:ext cx="1893505" cy="1801588"/>
          </a:xfrm>
          <a:prstGeom prst="rect">
            <a:avLst/>
          </a:prstGeom>
          <a:noFill/>
          <a:ln>
            <a:noFill/>
          </a:ln>
        </p:spPr>
      </p:pic>
      <p:sp>
        <p:nvSpPr>
          <p:cNvPr id="265" name="Google Shape;265;p43"/>
          <p:cNvSpPr txBox="1"/>
          <p:nvPr/>
        </p:nvSpPr>
        <p:spPr>
          <a:xfrm>
            <a:off x="7210752" y="4676600"/>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790948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44"/>
          <p:cNvGrpSpPr/>
          <p:nvPr/>
        </p:nvGrpSpPr>
        <p:grpSpPr>
          <a:xfrm>
            <a:off x="0" y="749145"/>
            <a:ext cx="9144000" cy="4394356"/>
            <a:chOff x="0" y="-38100"/>
            <a:chExt cx="4816593" cy="2314722"/>
          </a:xfrm>
        </p:grpSpPr>
        <p:sp>
          <p:nvSpPr>
            <p:cNvPr id="271" name="Google Shape;271;p4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72" name="Google Shape;272;p4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73" name="Google Shape;273;p4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74" name="Google Shape;274;p44"/>
          <p:cNvSpPr txBox="1"/>
          <p:nvPr/>
        </p:nvSpPr>
        <p:spPr>
          <a:xfrm>
            <a:off x="357401" y="749145"/>
            <a:ext cx="8024785" cy="5386090"/>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It is a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message transmitted and received by digital computers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through a network. An e-mail system allows computer users on a network to send text, graphics, sounds, and animated images to other users.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Network users typically have an electronic mailbox that receives, stores, and manages their correspondence. Recipients can elect to view, print, save, edit, answer, forward, or otherwise react to communications.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Examples of email providers: Gmail (Google), Yahoo! Mail (Yahoo), Outlook (Microsoft), iCloud Mail (Apple)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sng" strike="noStrike" kern="0" cap="none" spc="0" normalizeH="0" baseline="0" noProof="0">
              <a:ln>
                <a:noFill/>
              </a:ln>
              <a:solidFill>
                <a:srgbClr val="0000FF"/>
              </a:solidFill>
              <a:effectLst/>
              <a:uLnTx/>
              <a:uFillTx/>
              <a:latin typeface="Arial"/>
              <a:ea typeface="Arial"/>
              <a:cs typeface="Arial"/>
              <a:sym typeface="Arial"/>
              <a:hlinkClick r:id="rId4"/>
            </a:endParaRPr>
          </a:p>
          <a:p>
            <a:pPr marL="190500" marR="0" lvl="1" indent="0" algn="l"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here to learn </a:t>
            </a:r>
            <a:r>
              <a:rPr kumimoji="0" lang="de" sz="1800" b="1" i="0" u="sng" strike="noStrike" kern="0" cap="none" spc="0" normalizeH="0" baseline="0" noProof="0">
                <a:ln>
                  <a:noFill/>
                </a:ln>
                <a:solidFill>
                  <a:srgbClr val="0000FF"/>
                </a:solidFill>
                <a:effectLst/>
                <a:uLnTx/>
                <a:uFillTx/>
                <a:latin typeface="Arial"/>
                <a:ea typeface="Arial"/>
                <a:cs typeface="Arial"/>
                <a:sym typeface="Arial"/>
                <a:hlinkClick r:id="rId4"/>
              </a:rPr>
              <a:t>How to create a Gmail account</a:t>
            </a:r>
            <a:endParaRPr kumimoji="0" sz="1800" b="1" i="0" u="none" strike="noStrike" kern="0" cap="none" spc="0" normalizeH="0" baseline="0" noProof="0">
              <a:ln>
                <a:noFill/>
              </a:ln>
              <a:solidFill>
                <a:srgbClr val="339966"/>
              </a:solidFill>
              <a:effectLst/>
              <a:uLnTx/>
              <a:uFillTx/>
              <a:latin typeface="Arial"/>
              <a:ea typeface="Arial"/>
              <a:cs typeface="Arial"/>
              <a:sym typeface="Arial"/>
            </a:endParaRPr>
          </a:p>
          <a:p>
            <a:pPr marL="190500" marR="0" lvl="1" indent="0" algn="l"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5" name="Google Shape;275;p44"/>
          <p:cNvSpPr txBox="1"/>
          <p:nvPr/>
        </p:nvSpPr>
        <p:spPr>
          <a:xfrm>
            <a:off x="514350" y="10603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E-mail</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pic>
        <p:nvPicPr>
          <p:cNvPr id="276" name="Google Shape;276;p44"/>
          <p:cNvPicPr preferRelativeResize="0"/>
          <p:nvPr/>
        </p:nvPicPr>
        <p:blipFill rotWithShape="1">
          <a:blip r:embed="rId5">
            <a:alphaModFix/>
          </a:blip>
          <a:srcRect/>
          <a:stretch/>
        </p:blipFill>
        <p:spPr>
          <a:xfrm>
            <a:off x="7612743" y="3708400"/>
            <a:ext cx="1402673" cy="1136325"/>
          </a:xfrm>
          <a:prstGeom prst="rect">
            <a:avLst/>
          </a:prstGeom>
          <a:noFill/>
          <a:ln>
            <a:noFill/>
          </a:ln>
        </p:spPr>
      </p:pic>
      <p:sp>
        <p:nvSpPr>
          <p:cNvPr id="277" name="Google Shape;277;p44"/>
          <p:cNvSpPr txBox="1"/>
          <p:nvPr/>
        </p:nvSpPr>
        <p:spPr>
          <a:xfrm>
            <a:off x="7581898" y="4844724"/>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1515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9"/>
          <p:cNvGrpSpPr/>
          <p:nvPr/>
        </p:nvGrpSpPr>
        <p:grpSpPr>
          <a:xfrm>
            <a:off x="0" y="749145"/>
            <a:ext cx="9144000" cy="4394356"/>
            <a:chOff x="0" y="-38100"/>
            <a:chExt cx="4816593" cy="2314722"/>
          </a:xfrm>
        </p:grpSpPr>
        <p:sp>
          <p:nvSpPr>
            <p:cNvPr id="176" name="Google Shape;176;p2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77" name="Google Shape;177;p2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78" name="Google Shape;178;p2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79" name="Google Shape;179;p29"/>
          <p:cNvSpPr txBox="1"/>
          <p:nvPr/>
        </p:nvSpPr>
        <p:spPr>
          <a:xfrm>
            <a:off x="514350" y="994333"/>
            <a:ext cx="8292300" cy="3798900"/>
          </a:xfrm>
          <a:prstGeom prst="rect">
            <a:avLst/>
          </a:prstGeom>
          <a:noFill/>
          <a:ln>
            <a:noFill/>
          </a:ln>
        </p:spPr>
        <p:txBody>
          <a:bodyPr spcFirstLastPara="1" wrap="square" lIns="0" tIns="0" rIns="0" bIns="0" anchor="t" anchorCtr="0">
            <a:spAutoFit/>
          </a:bodyPr>
          <a:lstStyle/>
          <a:p>
            <a:pPr marL="12700" marR="0" lvl="1" indent="0" algn="just" rtl="0">
              <a:lnSpc>
                <a:spcPct val="140011"/>
              </a:lnSpc>
              <a:spcBef>
                <a:spcPts val="0"/>
              </a:spcBef>
              <a:spcAft>
                <a:spcPts val="0"/>
              </a:spcAft>
              <a:buNone/>
            </a:pPr>
            <a:r>
              <a:rPr lang="de" sz="1800" b="0" i="0" u="none" strike="noStrike" cap="none">
                <a:solidFill>
                  <a:srgbClr val="595959"/>
                </a:solidFill>
                <a:latin typeface="Arial"/>
                <a:ea typeface="Arial"/>
                <a:cs typeface="Arial"/>
                <a:sym typeface="Arial"/>
              </a:rPr>
              <a:t>DigComp describes which competencies are needed by today's citizens so that they can use digital technologies in a confident, critical, collaborative and creative way to achieve goals related to work, learning, leisure, inclusion and participation in our digital society. </a:t>
            </a:r>
            <a:endParaRPr sz="700"/>
          </a:p>
          <a:p>
            <a:pPr marL="12700" marR="0" lvl="1" indent="0" algn="just" rtl="0">
              <a:lnSpc>
                <a:spcPct val="100000"/>
              </a:lnSpc>
              <a:spcBef>
                <a:spcPts val="0"/>
              </a:spcBef>
              <a:spcAft>
                <a:spcPts val="0"/>
              </a:spcAft>
              <a:buNone/>
            </a:pPr>
            <a:endParaRPr sz="1000" b="0" i="0" u="none" strike="noStrike" cap="none">
              <a:solidFill>
                <a:srgbClr val="595959"/>
              </a:solidFill>
              <a:latin typeface="Arial"/>
              <a:ea typeface="Arial"/>
              <a:cs typeface="Arial"/>
              <a:sym typeface="Arial"/>
            </a:endParaRPr>
          </a:p>
          <a:p>
            <a:pPr marL="12700" marR="0" lvl="1" indent="0" algn="just" rtl="0">
              <a:lnSpc>
                <a:spcPct val="100000"/>
              </a:lnSpc>
              <a:spcBef>
                <a:spcPts val="0"/>
              </a:spcBef>
              <a:spcAft>
                <a:spcPts val="0"/>
              </a:spcAft>
              <a:buNone/>
            </a:pPr>
            <a:r>
              <a:rPr lang="de" sz="1800" b="0" i="0" u="none" strike="noStrike" cap="none">
                <a:solidFill>
                  <a:srgbClr val="595959"/>
                </a:solidFill>
                <a:latin typeface="Arial"/>
                <a:ea typeface="Arial"/>
                <a:cs typeface="Arial"/>
                <a:sym typeface="Arial"/>
              </a:rPr>
              <a:t>The 5 key areas of digital competence according to the DigComp framework are as follows:</a:t>
            </a:r>
            <a:endParaRPr sz="700"/>
          </a:p>
          <a:p>
            <a:pPr marL="12700" marR="0" lvl="1" indent="0" algn="just" rtl="0">
              <a:lnSpc>
                <a:spcPct val="100000"/>
              </a:lnSpc>
              <a:spcBef>
                <a:spcPts val="0"/>
              </a:spcBef>
              <a:spcAft>
                <a:spcPts val="0"/>
              </a:spcAft>
              <a:buNone/>
            </a:pPr>
            <a:endParaRPr sz="1000" b="0" i="0" u="none" strike="noStrike" cap="none">
              <a:solidFill>
                <a:srgbClr val="595959"/>
              </a:solidFill>
              <a:latin typeface="Arial"/>
              <a:ea typeface="Arial"/>
              <a:cs typeface="Arial"/>
              <a:sym typeface="Arial"/>
            </a:endParaRPr>
          </a:p>
          <a:p>
            <a:pPr marL="269999" marR="0" lvl="1" indent="-9525"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INFORMATION AND DATA LITERACY</a:t>
            </a:r>
            <a:endParaRPr sz="700"/>
          </a:p>
          <a:p>
            <a:pPr marL="269999" marR="0" lvl="1" indent="-9525"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COMMUNICATION AND COLLABORATION</a:t>
            </a:r>
            <a:endParaRPr sz="700"/>
          </a:p>
          <a:p>
            <a:pPr marL="269999" marR="0" lvl="1" indent="-9525"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DIGITAL CONTENT CREATION</a:t>
            </a:r>
            <a:endParaRPr sz="700"/>
          </a:p>
          <a:p>
            <a:pPr marL="269999" marR="0" lvl="1" indent="-9525"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SAFETY</a:t>
            </a:r>
            <a:endParaRPr sz="700"/>
          </a:p>
          <a:p>
            <a:pPr marL="269999" marR="0" lvl="1" indent="-9525" algn="just" rtl="0">
              <a:lnSpc>
                <a:spcPct val="100000"/>
              </a:lnSpc>
              <a:spcBef>
                <a:spcPts val="0"/>
              </a:spcBef>
              <a:spcAft>
                <a:spcPts val="0"/>
              </a:spcAft>
              <a:buClr>
                <a:srgbClr val="595959"/>
              </a:buClr>
              <a:buSzPts val="1800"/>
              <a:buAutoNum type="arabicPeriod"/>
            </a:pPr>
            <a:r>
              <a:rPr lang="de" sz="1800" b="1" i="0" u="none" strike="noStrike" cap="none">
                <a:solidFill>
                  <a:srgbClr val="339966"/>
                </a:solidFill>
                <a:latin typeface="Arial"/>
                <a:ea typeface="Arial"/>
                <a:cs typeface="Arial"/>
                <a:sym typeface="Arial"/>
              </a:rPr>
              <a:t>PROBLEM SOLVING</a:t>
            </a:r>
            <a:endParaRPr sz="700"/>
          </a:p>
        </p:txBody>
      </p:sp>
      <p:sp>
        <p:nvSpPr>
          <p:cNvPr id="180" name="Google Shape;180;p29"/>
          <p:cNvSpPr txBox="1"/>
          <p:nvPr/>
        </p:nvSpPr>
        <p:spPr>
          <a:xfrm>
            <a:off x="514350"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Key components of digital competence</a:t>
            </a:r>
            <a:endParaRPr sz="2700" b="1" i="0" u="none" strike="noStrike" cap="none">
              <a:solidFill>
                <a:srgbClr val="379C73"/>
              </a:solidFill>
              <a:latin typeface="Gill Sans"/>
              <a:ea typeface="Gill Sans"/>
              <a:cs typeface="Gill Sans"/>
              <a:sym typeface="Gill San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p:nvPr/>
        </p:nvSpPr>
        <p:spPr>
          <a:xfrm>
            <a:off x="8072651" y="144674"/>
            <a:ext cx="942765" cy="537714"/>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83" name="Google Shape;283;p45"/>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Instant Messaging</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284" name="Google Shape;284;p45"/>
          <p:cNvSpPr txBox="1"/>
          <p:nvPr/>
        </p:nvSpPr>
        <p:spPr>
          <a:xfrm>
            <a:off x="357401" y="1598231"/>
            <a:ext cx="8024785" cy="4265783"/>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Instant Messaging</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is a form of text-based communication in which two persons participate in a single conversation over their computers or mobile devices within an Internet-based chatroom.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Instant Messaging could be used in health care to consult with medical specialists, share tests and exams, coordinate with colleagues.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sng" strike="noStrike" kern="0" cap="none" spc="0" normalizeH="0" baseline="0" noProof="0">
              <a:ln>
                <a:noFill/>
              </a:ln>
              <a:solidFill>
                <a:srgbClr val="0000FF"/>
              </a:solidFill>
              <a:effectLst/>
              <a:uLnTx/>
              <a:uFillTx/>
              <a:latin typeface="Arial"/>
              <a:ea typeface="Arial"/>
              <a:cs typeface="Arial"/>
              <a:sym typeface="Arial"/>
              <a:hlinkClick r:id="rId4"/>
            </a:endParaRPr>
          </a:p>
          <a:p>
            <a:pPr marL="190500" marR="0" lvl="1" indent="0" algn="l"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5" name="Google Shape;285;p45" descr="https://euc-powerpoint.officeapps.live.com/pods/GetClipboardImage.ashx?Id=73629f64-ab26-41d9-a8d3-d9cb98235f71&amp;DC=GEU6&amp;pkey=984fba75-1af6-4488-8327-2fdd194b6d58&amp;wdwaccluster=GEU6"/>
          <p:cNvSpPr/>
          <p:nvPr/>
        </p:nvSpPr>
        <p:spPr>
          <a:xfrm>
            <a:off x="106363" y="-72231"/>
            <a:ext cx="152400" cy="152401"/>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36228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46"/>
          <p:cNvGrpSpPr/>
          <p:nvPr/>
        </p:nvGrpSpPr>
        <p:grpSpPr>
          <a:xfrm>
            <a:off x="0" y="413531"/>
            <a:ext cx="9144000" cy="4394356"/>
            <a:chOff x="0" y="-38100"/>
            <a:chExt cx="4816593" cy="2314722"/>
          </a:xfrm>
        </p:grpSpPr>
        <p:sp>
          <p:nvSpPr>
            <p:cNvPr id="291" name="Google Shape;291;p4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292" name="Google Shape;292;p4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93" name="Google Shape;293;p46"/>
          <p:cNvSpPr/>
          <p:nvPr/>
        </p:nvSpPr>
        <p:spPr>
          <a:xfrm>
            <a:off x="8072651" y="144674"/>
            <a:ext cx="942765" cy="537714"/>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grpSp>
        <p:nvGrpSpPr>
          <p:cNvPr id="294" name="Google Shape;294;p46"/>
          <p:cNvGrpSpPr/>
          <p:nvPr/>
        </p:nvGrpSpPr>
        <p:grpSpPr>
          <a:xfrm>
            <a:off x="710484" y="995229"/>
            <a:ext cx="7868605" cy="3622468"/>
            <a:chOff x="624107" y="-171796"/>
            <a:chExt cx="13774773" cy="7244935"/>
          </a:xfrm>
        </p:grpSpPr>
        <p:sp>
          <p:nvSpPr>
            <p:cNvPr id="295" name="Google Shape;295;p46"/>
            <p:cNvSpPr/>
            <p:nvPr/>
          </p:nvSpPr>
          <p:spPr>
            <a:xfrm rot="10800000">
              <a:off x="2953557" y="130732"/>
              <a:ext cx="11445322" cy="1855481"/>
            </a:xfrm>
            <a:prstGeom prst="homePlate">
              <a:avLst>
                <a:gd name="adj" fmla="val 50000"/>
              </a:avLst>
            </a:prstGeom>
            <a:solidFill>
              <a:srgbClr val="379C73">
                <a:alpha val="80000"/>
              </a:srgbClr>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6" name="Google Shape;296;p46"/>
            <p:cNvSpPr txBox="1"/>
            <p:nvPr/>
          </p:nvSpPr>
          <p:spPr>
            <a:xfrm>
              <a:off x="3185493" y="261360"/>
              <a:ext cx="11000135" cy="1855481"/>
            </a:xfrm>
            <a:prstGeom prst="rect">
              <a:avLst/>
            </a:prstGeom>
            <a:noFill/>
            <a:ln>
              <a:noFill/>
            </a:ln>
          </p:spPr>
          <p:txBody>
            <a:bodyPr spcFirstLastPara="1" wrap="square" lIns="409100" tIns="38100" rIns="71125" bIns="3810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Pts val="1000"/>
                <a:buFont typeface="Arial"/>
                <a:buNone/>
                <a:tabLst/>
                <a:defRPr/>
              </a:pPr>
              <a:r>
                <a:rPr kumimoji="0" lang="de" sz="1000" b="1" i="0" u="none" strike="noStrike" kern="0" cap="none" spc="0" normalizeH="0" baseline="0" noProof="0">
                  <a:ln>
                    <a:noFill/>
                  </a:ln>
                  <a:solidFill>
                    <a:srgbClr val="FFFFFF"/>
                  </a:solidFill>
                  <a:effectLst/>
                  <a:uLnTx/>
                  <a:uFillTx/>
                  <a:latin typeface="Arial"/>
                  <a:ea typeface="Arial"/>
                  <a:cs typeface="Arial"/>
                  <a:sym typeface="Arial"/>
                </a:rPr>
                <a:t>WhatsApp</a:t>
              </a:r>
              <a:r>
                <a:rPr kumimoji="0" lang="de" sz="1000" b="0" i="0" u="none" strike="noStrike" kern="0" cap="none" spc="0" normalizeH="0" baseline="0" noProof="0">
                  <a:ln>
                    <a:noFill/>
                  </a:ln>
                  <a:solidFill>
                    <a:srgbClr val="FFFFFF"/>
                  </a:solidFill>
                  <a:effectLst/>
                  <a:uLnTx/>
                  <a:uFillTx/>
                  <a:latin typeface="Arial"/>
                  <a:ea typeface="Arial"/>
                  <a:cs typeface="Arial"/>
                  <a:sym typeface="Arial"/>
                </a:rPr>
                <a:t> allows users to send text, voice messages and video messages, make voice and video calls, and share images, documents, user locations, and other content. The service requires a cellular mobile telephone number to sign up. </a:t>
              </a: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400"/>
                </a:spcBef>
                <a:spcAft>
                  <a:spcPts val="0"/>
                </a:spcAft>
                <a:buClr>
                  <a:srgbClr val="000000"/>
                </a:buClr>
                <a:buSzPts val="1000"/>
                <a:buFont typeface="Arial"/>
                <a:buNone/>
                <a:tabLst/>
                <a:defRPr/>
              </a:pP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4"/>
                </a:rPr>
                <a:t>How to download or uninstall WhatsApp</a:t>
              </a:r>
              <a:endParaRPr kumimoji="0" sz="1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97" name="Google Shape;297;p46"/>
            <p:cNvSpPr/>
            <p:nvPr/>
          </p:nvSpPr>
          <p:spPr>
            <a:xfrm>
              <a:off x="624107" y="-171796"/>
              <a:ext cx="2329447" cy="2251753"/>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8" name="Google Shape;298;p46"/>
            <p:cNvSpPr/>
            <p:nvPr/>
          </p:nvSpPr>
          <p:spPr>
            <a:xfrm rot="10800000">
              <a:off x="2953557" y="2620989"/>
              <a:ext cx="11445323" cy="1855481"/>
            </a:xfrm>
            <a:prstGeom prst="homePlate">
              <a:avLst>
                <a:gd name="adj" fmla="val 50000"/>
              </a:avLst>
            </a:prstGeom>
            <a:solidFill>
              <a:srgbClr val="379C73">
                <a:alpha val="80000"/>
              </a:srgbClr>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9" name="Google Shape;299;p46"/>
            <p:cNvSpPr txBox="1"/>
            <p:nvPr/>
          </p:nvSpPr>
          <p:spPr>
            <a:xfrm>
              <a:off x="3417428" y="2620990"/>
              <a:ext cx="10768200" cy="1855481"/>
            </a:xfrm>
            <a:prstGeom prst="rect">
              <a:avLst/>
            </a:prstGeom>
            <a:noFill/>
            <a:ln>
              <a:noFill/>
            </a:ln>
          </p:spPr>
          <p:txBody>
            <a:bodyPr spcFirstLastPara="1" wrap="square" lIns="409100" tIns="34300" rIns="64000" bIns="3430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Pts val="1000"/>
                <a:buFont typeface="Arial"/>
                <a:buNone/>
                <a:tabLst/>
                <a:defRPr/>
              </a:pPr>
              <a:r>
                <a:rPr kumimoji="0" lang="de" sz="1000" b="0" i="0" u="none" strike="noStrike" kern="0" cap="none" spc="0" normalizeH="0" baseline="0" noProof="0">
                  <a:ln>
                    <a:noFill/>
                  </a:ln>
                  <a:solidFill>
                    <a:srgbClr val="FFFFFF"/>
                  </a:solidFill>
                  <a:effectLst/>
                  <a:uLnTx/>
                  <a:uFillTx/>
                  <a:latin typeface="Arial"/>
                  <a:ea typeface="Arial"/>
                  <a:cs typeface="Arial"/>
                  <a:sym typeface="Arial"/>
                </a:rPr>
                <a:t>With </a:t>
              </a:r>
              <a:r>
                <a:rPr kumimoji="0" lang="de" sz="1000" b="1" i="0" u="none" strike="noStrike" kern="0" cap="none" spc="0" normalizeH="0" baseline="0" noProof="0">
                  <a:ln>
                    <a:noFill/>
                  </a:ln>
                  <a:solidFill>
                    <a:srgbClr val="FFFFFF"/>
                  </a:solidFill>
                  <a:effectLst/>
                  <a:uLnTx/>
                  <a:uFillTx/>
                  <a:latin typeface="Arial"/>
                  <a:ea typeface="Arial"/>
                  <a:cs typeface="Arial"/>
                  <a:sym typeface="Arial"/>
                </a:rPr>
                <a:t>Telegram</a:t>
              </a:r>
              <a:r>
                <a:rPr kumimoji="0" lang="de" sz="1000" b="0" i="0" u="none" strike="noStrike" kern="0" cap="none" spc="0" normalizeH="0" baseline="0" noProof="0">
                  <a:ln>
                    <a:noFill/>
                  </a:ln>
                  <a:solidFill>
                    <a:srgbClr val="FFFFFF"/>
                  </a:solidFill>
                  <a:effectLst/>
                  <a:uLnTx/>
                  <a:uFillTx/>
                  <a:latin typeface="Arial"/>
                  <a:ea typeface="Arial"/>
                  <a:cs typeface="Arial"/>
                  <a:sym typeface="Arial"/>
                </a:rPr>
                <a:t>, you can send messages, photos, videos and files of any type (doc, zip, mp3, etc). You can access your messages from several devices at once, including tablets and computers, and share an unlimited number of photos, videos and files (doc, zip, mp3, etc.) of up to 2 GB each.</a:t>
              </a: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1000"/>
                <a:buFont typeface="Arial"/>
                <a:buNone/>
                <a:tabLst/>
                <a:defRPr/>
              </a:pP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6"/>
                </a:rPr>
                <a:t>How to download Telegram</a:t>
              </a:r>
              <a:endParaRPr kumimoji="0" sz="1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0" name="Google Shape;300;p46"/>
            <p:cNvSpPr/>
            <p:nvPr/>
          </p:nvSpPr>
          <p:spPr>
            <a:xfrm>
              <a:off x="1023157" y="2540536"/>
              <a:ext cx="1441557" cy="1513276"/>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1" name="Google Shape;301;p46"/>
            <p:cNvSpPr/>
            <p:nvPr/>
          </p:nvSpPr>
          <p:spPr>
            <a:xfrm rot="10800000">
              <a:off x="2953558" y="5111245"/>
              <a:ext cx="11445321" cy="1961893"/>
            </a:xfrm>
            <a:prstGeom prst="homePlate">
              <a:avLst>
                <a:gd name="adj" fmla="val 50000"/>
              </a:avLst>
            </a:prstGeom>
            <a:solidFill>
              <a:srgbClr val="379C73">
                <a:alpha val="80000"/>
              </a:srgbClr>
            </a:solid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46"/>
            <p:cNvSpPr txBox="1"/>
            <p:nvPr/>
          </p:nvSpPr>
          <p:spPr>
            <a:xfrm>
              <a:off x="3444031" y="5111246"/>
              <a:ext cx="10741597" cy="1961893"/>
            </a:xfrm>
            <a:prstGeom prst="rect">
              <a:avLst/>
            </a:prstGeom>
            <a:noFill/>
            <a:ln>
              <a:noFill/>
            </a:ln>
          </p:spPr>
          <p:txBody>
            <a:bodyPr spcFirstLastPara="1" wrap="square" lIns="409100" tIns="34300" rIns="64000" bIns="3430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Pts val="1000"/>
                <a:buFont typeface="Arial"/>
                <a:buNone/>
                <a:tabLst/>
                <a:defRPr/>
              </a:pPr>
              <a:r>
                <a:rPr kumimoji="0" lang="de" sz="1000" b="1" i="0" u="none" strike="noStrike" kern="0" cap="none" spc="0" normalizeH="0" baseline="0" noProof="0">
                  <a:ln>
                    <a:noFill/>
                  </a:ln>
                  <a:solidFill>
                    <a:srgbClr val="FFFFFF"/>
                  </a:solidFill>
                  <a:effectLst/>
                  <a:uLnTx/>
                  <a:uFillTx/>
                  <a:latin typeface="Arial"/>
                  <a:ea typeface="Arial"/>
                  <a:cs typeface="Arial"/>
                  <a:sym typeface="Arial"/>
                </a:rPr>
                <a:t>Facebook Messenger </a:t>
              </a:r>
              <a:r>
                <a:rPr kumimoji="0" lang="de" sz="1000" b="0" i="0" u="none" strike="noStrike" kern="0" cap="none" spc="0" normalizeH="0" baseline="0" noProof="0">
                  <a:ln>
                    <a:noFill/>
                  </a:ln>
                  <a:solidFill>
                    <a:srgbClr val="FFFFFF"/>
                  </a:solidFill>
                  <a:effectLst/>
                  <a:uLnTx/>
                  <a:uFillTx/>
                  <a:latin typeface="Arial"/>
                  <a:ea typeface="Arial"/>
                  <a:cs typeface="Arial"/>
                  <a:sym typeface="Arial"/>
                </a:rPr>
                <a:t>is an instant messaging feature built into Facebook. It allows Facebook users to connect with each other and send instant messages, photos, videos, and perform other tasks. In order to use Facebook Messenger you must first have a Facebook account. If you already have a Facebook account, or just created one, you can continue by downloading the Facebook Messenger application from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8"/>
                </a:rPr>
                <a:t>Google Play</a:t>
              </a:r>
              <a:r>
                <a:rPr kumimoji="0" lang="de" sz="1000" b="0" i="0" u="none" strike="noStrike" kern="0" cap="none" spc="0" normalizeH="0" baseline="0" noProof="0">
                  <a:ln>
                    <a:noFill/>
                  </a:ln>
                  <a:solidFill>
                    <a:srgbClr val="FFFFFF"/>
                  </a:solidFill>
                  <a:effectLst/>
                  <a:uLnTx/>
                  <a:uFillTx/>
                  <a:latin typeface="Arial"/>
                  <a:ea typeface="Arial"/>
                  <a:cs typeface="Arial"/>
                  <a:sym typeface="Arial"/>
                </a:rPr>
                <a:t>,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9"/>
                </a:rPr>
                <a:t>App Store</a:t>
              </a:r>
              <a:r>
                <a:rPr kumimoji="0" lang="de" sz="1000" b="0" i="0" u="none" strike="noStrike" kern="0" cap="none" spc="0" normalizeH="0" baseline="0" noProof="0">
                  <a:ln>
                    <a:noFill/>
                  </a:ln>
                  <a:solidFill>
                    <a:srgbClr val="FFFFFF"/>
                  </a:solidFill>
                  <a:effectLst/>
                  <a:uLnTx/>
                  <a:uFillTx/>
                  <a:latin typeface="Arial"/>
                  <a:ea typeface="Arial"/>
                  <a:cs typeface="Arial"/>
                  <a:sym typeface="Arial"/>
                </a:rPr>
                <a:t>,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10"/>
                </a:rPr>
                <a:t>Windows Phone Store</a:t>
              </a:r>
              <a:r>
                <a:rPr kumimoji="0" lang="de" sz="1000" b="0" i="0" u="none" strike="noStrike" kern="0" cap="none" spc="0" normalizeH="0" baseline="0" noProof="0">
                  <a:ln>
                    <a:noFill/>
                  </a:ln>
                  <a:solidFill>
                    <a:srgbClr val="FFFFFF"/>
                  </a:solidFill>
                  <a:effectLst/>
                  <a:uLnTx/>
                  <a:uFillTx/>
                  <a:latin typeface="Arial"/>
                  <a:ea typeface="Arial"/>
                  <a:cs typeface="Arial"/>
                  <a:sym typeface="Arial"/>
                </a:rPr>
                <a:t>, or by visiting </a:t>
              </a:r>
              <a:r>
                <a:rPr kumimoji="0" lang="de" sz="1000" b="0" i="0" u="sng" strike="noStrike" kern="0" cap="none" spc="0" normalizeH="0" baseline="0" noProof="0">
                  <a:ln>
                    <a:noFill/>
                  </a:ln>
                  <a:solidFill>
                    <a:srgbClr val="0000FF"/>
                  </a:solidFill>
                  <a:effectLst/>
                  <a:uLnTx/>
                  <a:uFillTx/>
                  <a:latin typeface="Arial"/>
                  <a:ea typeface="Arial"/>
                  <a:cs typeface="Arial"/>
                  <a:sym typeface="Arial"/>
                  <a:hlinkClick r:id="rId11"/>
                </a:rPr>
                <a:t>Messenger.com</a:t>
              </a:r>
              <a:r>
                <a:rPr kumimoji="0" lang="de" sz="1000" b="0" i="0" u="none" strike="noStrike" kern="0" cap="none" spc="0" normalizeH="0" baseline="0" noProof="0">
                  <a:ln>
                    <a:noFill/>
                  </a:ln>
                  <a:solidFill>
                    <a:srgbClr val="FFFFFF"/>
                  </a:solidFill>
                  <a:effectLst/>
                  <a:uLnTx/>
                  <a:uFillTx/>
                  <a:latin typeface="Arial"/>
                  <a:ea typeface="Arial"/>
                  <a:cs typeface="Arial"/>
                  <a:sym typeface="Arial"/>
                </a:rPr>
                <a:t>.</a:t>
              </a:r>
              <a:endParaRPr kumimoji="0" sz="1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3" name="Google Shape;303;p46"/>
            <p:cNvSpPr/>
            <p:nvPr/>
          </p:nvSpPr>
          <p:spPr>
            <a:xfrm>
              <a:off x="860953" y="5212277"/>
              <a:ext cx="1867509" cy="1428324"/>
            </a:xfrm>
            <a:prstGeom prst="rect">
              <a:avLst/>
            </a:prstGeom>
            <a:blipFill rotWithShape="1">
              <a:blip r:embed="rId12">
                <a:alphaModFix/>
              </a:blip>
              <a:stretch>
                <a:fillRect/>
              </a:stretch>
            </a:blipFill>
            <a:ln w="25400" cap="flat" cmpd="sng">
              <a:solidFill>
                <a:schemeClr val="lt1"/>
              </a:solidFill>
              <a:prstDash val="solid"/>
              <a:round/>
              <a:headEnd type="none" w="sm" len="sm"/>
              <a:tailEnd type="none" w="sm" len="sm"/>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04" name="Google Shape;304;p46"/>
          <p:cNvSpPr txBox="1"/>
          <p:nvPr/>
        </p:nvSpPr>
        <p:spPr>
          <a:xfrm>
            <a:off x="598685" y="4418913"/>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05" name="Google Shape;305;p46"/>
          <p:cNvSpPr txBox="1"/>
          <p:nvPr/>
        </p:nvSpPr>
        <p:spPr>
          <a:xfrm>
            <a:off x="598120" y="3104384"/>
            <a:ext cx="1562100" cy="153888"/>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06" name="Google Shape;306;p46"/>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Instant Messaging</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839691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47"/>
          <p:cNvGrpSpPr/>
          <p:nvPr/>
        </p:nvGrpSpPr>
        <p:grpSpPr>
          <a:xfrm>
            <a:off x="0" y="749145"/>
            <a:ext cx="9144000" cy="4394356"/>
            <a:chOff x="0" y="-38100"/>
            <a:chExt cx="4816593" cy="2314722"/>
          </a:xfrm>
        </p:grpSpPr>
        <p:sp>
          <p:nvSpPr>
            <p:cNvPr id="312" name="Google Shape;312;p4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13" name="Google Shape;313;p4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14" name="Google Shape;314;p4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15" name="Google Shape;315;p47"/>
          <p:cNvSpPr txBox="1"/>
          <p:nvPr/>
        </p:nvSpPr>
        <p:spPr>
          <a:xfrm>
            <a:off x="514348" y="943901"/>
            <a:ext cx="8024785" cy="258532"/>
          </a:xfrm>
          <a:prstGeom prst="rect">
            <a:avLst/>
          </a:prstGeom>
          <a:noFill/>
          <a:ln>
            <a:noFill/>
          </a:ln>
        </p:spPr>
        <p:txBody>
          <a:bodyPr spcFirstLastPara="1" wrap="square" lIns="0" tIns="0" rIns="0" bIns="0" anchor="t" anchorCtr="0">
            <a:spAutoFit/>
          </a:bodyPr>
          <a:lstStyle/>
          <a:p>
            <a:pPr marL="190500" marR="0" lvl="1" indent="0" algn="l"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47"/>
          <p:cNvSpPr txBox="1"/>
          <p:nvPr/>
        </p:nvSpPr>
        <p:spPr>
          <a:xfrm>
            <a:off x="514350" y="229406"/>
            <a:ext cx="7260900" cy="415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What is a video call?</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17" name="Google Shape;317;p47"/>
          <p:cNvSpPr/>
          <p:nvPr/>
        </p:nvSpPr>
        <p:spPr>
          <a:xfrm>
            <a:off x="405853" y="1041449"/>
            <a:ext cx="7922423" cy="1209542"/>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video call</a:t>
            </a:r>
            <a:r>
              <a:rPr kumimoji="0" lang="de" sz="1800" b="0" i="0" u="none" strike="noStrike" kern="0" cap="none" spc="0" normalizeH="0" baseline="0" noProof="0">
                <a:ln>
                  <a:noFill/>
                </a:ln>
                <a:solidFill>
                  <a:srgbClr val="339966"/>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a phone call using an Internet connection, sometimes called VoIP (Voice over Internet Protocol), that utilizes video to transmit a live picture of the person making the call.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18" name="Google Shape;318;p47"/>
          <p:cNvPicPr preferRelativeResize="0"/>
          <p:nvPr/>
        </p:nvPicPr>
        <p:blipFill rotWithShape="1">
          <a:blip r:embed="rId4">
            <a:alphaModFix/>
          </a:blip>
          <a:srcRect/>
          <a:stretch/>
        </p:blipFill>
        <p:spPr>
          <a:xfrm>
            <a:off x="5989601" y="2250991"/>
            <a:ext cx="2338675" cy="2042635"/>
          </a:xfrm>
          <a:prstGeom prst="rect">
            <a:avLst/>
          </a:prstGeom>
          <a:noFill/>
          <a:ln>
            <a:noFill/>
          </a:ln>
        </p:spPr>
      </p:pic>
      <p:sp>
        <p:nvSpPr>
          <p:cNvPr id="319" name="Google Shape;319;p47"/>
          <p:cNvSpPr txBox="1"/>
          <p:nvPr/>
        </p:nvSpPr>
        <p:spPr>
          <a:xfrm>
            <a:off x="6377888" y="4139736"/>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20" name="Google Shape;320;p47"/>
          <p:cNvSpPr/>
          <p:nvPr/>
        </p:nvSpPr>
        <p:spPr>
          <a:xfrm>
            <a:off x="405853" y="2434219"/>
            <a:ext cx="5272307" cy="1985159"/>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Video calls are made using a computer's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webcam</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or other electronic hardware devices with a video-capable camera, like a smartphone, tablet, or video-capable phone system. You may also need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headphones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with a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microphone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15522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26" name="Google Shape;326;p48"/>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Video call apps - Skype</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27" name="Google Shape;327;p48"/>
          <p:cNvSpPr/>
          <p:nvPr/>
        </p:nvSpPr>
        <p:spPr>
          <a:xfrm>
            <a:off x="243844" y="1213259"/>
            <a:ext cx="8385806" cy="2372937"/>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Skype is an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instant messaging and video call service</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a division of Microsoft.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It's built for both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one-on-one and group conversations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and works wherever you are – via mobile, PC.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With Skype, you can have meetings. It’s free to use – to send messages and have audio and video calls with groups of up to 100 people.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28" name="Google Shape;328;p48"/>
          <p:cNvPicPr preferRelativeResize="0"/>
          <p:nvPr/>
        </p:nvPicPr>
        <p:blipFill rotWithShape="1">
          <a:blip r:embed="rId4">
            <a:alphaModFix/>
          </a:blip>
          <a:srcRect/>
          <a:stretch/>
        </p:blipFill>
        <p:spPr>
          <a:xfrm>
            <a:off x="7822950" y="3740085"/>
            <a:ext cx="1080000" cy="1080000"/>
          </a:xfrm>
          <a:prstGeom prst="rect">
            <a:avLst/>
          </a:prstGeom>
          <a:noFill/>
          <a:ln>
            <a:noFill/>
          </a:ln>
        </p:spPr>
      </p:pic>
      <p:sp>
        <p:nvSpPr>
          <p:cNvPr id="329" name="Google Shape;329;p48"/>
          <p:cNvSpPr txBox="1"/>
          <p:nvPr/>
        </p:nvSpPr>
        <p:spPr>
          <a:xfrm>
            <a:off x="7581900" y="4820085"/>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8235810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333"/>
        <p:cNvGrpSpPr/>
        <p:nvPr/>
      </p:nvGrpSpPr>
      <p:grpSpPr>
        <a:xfrm>
          <a:off x="0" y="0"/>
          <a:ext cx="0" cy="0"/>
          <a:chOff x="0" y="0"/>
          <a:chExt cx="0" cy="0"/>
        </a:xfrm>
      </p:grpSpPr>
      <p:grpSp>
        <p:nvGrpSpPr>
          <p:cNvPr id="334" name="Google Shape;334;p49"/>
          <p:cNvGrpSpPr/>
          <p:nvPr/>
        </p:nvGrpSpPr>
        <p:grpSpPr>
          <a:xfrm>
            <a:off x="0" y="767920"/>
            <a:ext cx="9144000" cy="4375581"/>
            <a:chOff x="0" y="-38100"/>
            <a:chExt cx="4816593" cy="2314722"/>
          </a:xfrm>
        </p:grpSpPr>
        <p:sp>
          <p:nvSpPr>
            <p:cNvPr id="335" name="Google Shape;335;p4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36" name="Google Shape;336;p4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37" name="Google Shape;337;p4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38" name="Google Shape;338;p49"/>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49"/>
          <p:cNvSpPr txBox="1"/>
          <p:nvPr/>
        </p:nvSpPr>
        <p:spPr>
          <a:xfrm>
            <a:off x="1112613" y="4055925"/>
            <a:ext cx="6681785" cy="353943"/>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 to Download &amp; Install Skype</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40" name="Google Shape;340;p4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341" name="Google Shape;341;p49"/>
          <p:cNvSpPr txBox="1"/>
          <p:nvPr/>
        </p:nvSpPr>
        <p:spPr>
          <a:xfrm>
            <a:off x="1550996" y="1141371"/>
            <a:ext cx="5805000" cy="2925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how to use Skype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342" name="Google Shape;342;p49"/>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sp>
        <p:nvSpPr>
          <p:cNvPr id="343" name="Google Shape;343;p49"/>
          <p:cNvSpPr/>
          <p:nvPr/>
        </p:nvSpPr>
        <p:spPr>
          <a:xfrm>
            <a:off x="295275" y="4682398"/>
            <a:ext cx="8316463"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Download &amp; Install Skype [online video], Technoboomers, Apr 15, 2017, </a:t>
            </a:r>
            <a:r>
              <a:rPr kumimoji="0" lang="de" sz="900" b="0" i="0" u="sng" strike="noStrike" kern="0" cap="none" spc="0" normalizeH="0" baseline="0" noProof="0">
                <a:ln>
                  <a:noFill/>
                </a:ln>
                <a:solidFill>
                  <a:srgbClr val="0000FF"/>
                </a:solidFill>
                <a:effectLst/>
                <a:uLnTx/>
                <a:uFillTx/>
                <a:latin typeface="Arial"/>
                <a:ea typeface="Arial"/>
                <a:cs typeface="Arial"/>
                <a:sym typeface="Arial"/>
                <a:hlinkClick r:id="rId4"/>
              </a:rPr>
              <a:t>https://www.youtube.com/watch?v=lb31wbnoz_c</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344" name="Google Shape;344;p49" descr="Want to use Skype, but not sure how to set it up? Watch this video tutorial to learn how to download and install Skype. &#10;&#10;&#10;Do you learn better by reading? A text version is available at: https://techboomers.com/t/download-install-skype&#10;&#10;&#10;Visit http://www.techboomers.com for over 100 free courses on all of today's most popular websites &amp; apps!" title="How to Download &amp; Install Skype">
            <a:hlinkClick r:id="rId5"/>
          </p:cNvPr>
          <p:cNvPicPr preferRelativeResize="0"/>
          <p:nvPr/>
        </p:nvPicPr>
        <p:blipFill>
          <a:blip r:embed="rId6">
            <a:alphaModFix/>
          </a:blip>
          <a:stretch>
            <a:fillRect/>
          </a:stretch>
        </p:blipFill>
        <p:spPr>
          <a:xfrm>
            <a:off x="2489237" y="1604963"/>
            <a:ext cx="3928525" cy="2209800"/>
          </a:xfrm>
          <a:prstGeom prst="rect">
            <a:avLst/>
          </a:prstGeom>
          <a:noFill/>
          <a:ln>
            <a:noFill/>
          </a:ln>
        </p:spPr>
      </p:pic>
    </p:spTree>
    <p:extLst>
      <p:ext uri="{BB962C8B-B14F-4D97-AF65-F5344CB8AC3E}">
        <p14:creationId xmlns:p14="http://schemas.microsoft.com/office/powerpoint/2010/main" val="411777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50" name="Google Shape;350;p50"/>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Video call apps – Google Meet</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51" name="Google Shape;351;p50"/>
          <p:cNvSpPr/>
          <p:nvPr/>
        </p:nvSpPr>
        <p:spPr>
          <a:xfrm>
            <a:off x="280008" y="1046683"/>
            <a:ext cx="7729537" cy="2649936"/>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Google Meet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Google’s video conferencing app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that’s available to everyone who has a Google account.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 online meeting is easy to set up whether you’re an individual getting together with a patient, medical expert or colleagues. You’re allowed to have up to 100 participants and can be in the meeting for as long as 60 minutes.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352" name="Google Shape;352;p50"/>
          <p:cNvPicPr preferRelativeResize="0"/>
          <p:nvPr/>
        </p:nvPicPr>
        <p:blipFill rotWithShape="1">
          <a:blip r:embed="rId4">
            <a:alphaModFix/>
          </a:blip>
          <a:srcRect/>
          <a:stretch/>
        </p:blipFill>
        <p:spPr>
          <a:xfrm>
            <a:off x="7603437" y="3669196"/>
            <a:ext cx="1280896" cy="1080000"/>
          </a:xfrm>
          <a:prstGeom prst="rect">
            <a:avLst/>
          </a:prstGeom>
          <a:noFill/>
          <a:ln>
            <a:noFill/>
          </a:ln>
        </p:spPr>
      </p:pic>
      <p:sp>
        <p:nvSpPr>
          <p:cNvPr id="353" name="Google Shape;353;p50"/>
          <p:cNvSpPr txBox="1"/>
          <p:nvPr/>
        </p:nvSpPr>
        <p:spPr>
          <a:xfrm>
            <a:off x="7462835" y="4749197"/>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54" name="Google Shape;354;p50"/>
          <p:cNvSpPr/>
          <p:nvPr/>
        </p:nvSpPr>
        <p:spPr>
          <a:xfrm>
            <a:off x="280008" y="3726975"/>
            <a:ext cx="6980601" cy="821764"/>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here to learn</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sng" strike="noStrike" kern="0" cap="none" spc="0" normalizeH="0" baseline="0" noProof="0">
                <a:ln>
                  <a:noFill/>
                </a:ln>
                <a:solidFill>
                  <a:srgbClr val="0000FF"/>
                </a:solidFill>
                <a:effectLst/>
                <a:uLnTx/>
                <a:uFillTx/>
                <a:latin typeface="Arial"/>
                <a:ea typeface="Arial"/>
                <a:cs typeface="Arial"/>
                <a:sym typeface="Arial"/>
                <a:hlinkClick r:id="rId5"/>
              </a:rPr>
              <a:t>how to make video or voice calls with Google Meet</a:t>
            </a:r>
            <a:endParaRPr kumimoji="0" sz="1800" b="1" i="0"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323265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359" name="Google Shape;359;p51"/>
          <p:cNvGrpSpPr/>
          <p:nvPr/>
        </p:nvGrpSpPr>
        <p:grpSpPr>
          <a:xfrm>
            <a:off x="0" y="701378"/>
            <a:ext cx="9144000" cy="4394356"/>
            <a:chOff x="0" y="-38100"/>
            <a:chExt cx="4816593" cy="2314722"/>
          </a:xfrm>
        </p:grpSpPr>
        <p:sp>
          <p:nvSpPr>
            <p:cNvPr id="360" name="Google Shape;360;p5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61" name="Google Shape;361;p5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62" name="Google Shape;362;p5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63" name="Google Shape;363;p51"/>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Video call apps – Zoom</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64" name="Google Shape;364;p51"/>
          <p:cNvSpPr/>
          <p:nvPr/>
        </p:nvSpPr>
        <p:spPr>
          <a:xfrm>
            <a:off x="384629" y="946565"/>
            <a:ext cx="7859256" cy="3837954"/>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Zoom is a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video conferencing platform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that can be used through a computer desktop or mobile app, and allows users to connect online for video conference meetings, webinars and live chat.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app is available to download for free. The free services allows users to create unlimited meetings with up to 100 participants, although the time limit for group meetings is 40 minutes.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here to learn</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1" i="0" u="sng" strike="noStrike" kern="0" cap="none" spc="0" normalizeH="0" baseline="0" noProof="0">
                <a:ln>
                  <a:noFill/>
                </a:ln>
                <a:solidFill>
                  <a:srgbClr val="0000FF"/>
                </a:solidFill>
                <a:effectLst/>
                <a:uLnTx/>
                <a:uFillTx/>
                <a:latin typeface="Arial"/>
                <a:ea typeface="Arial"/>
                <a:cs typeface="Arial"/>
                <a:sym typeface="Arial"/>
                <a:hlinkClick r:id="rId4"/>
              </a:rPr>
              <a:t>how to use Zoom</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l" defTabSz="914400" rtl="0" eaLnBrk="1" fontAlgn="auto" latinLnBrk="0" hangingPunct="1">
              <a:lnSpc>
                <a:spcPct val="140011"/>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5" name="Google Shape;365;p51"/>
          <p:cNvSpPr txBox="1"/>
          <p:nvPr/>
        </p:nvSpPr>
        <p:spPr>
          <a:xfrm>
            <a:off x="7308804" y="4690467"/>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366" name="Google Shape;366;p51"/>
          <p:cNvPicPr preferRelativeResize="0"/>
          <p:nvPr/>
        </p:nvPicPr>
        <p:blipFill rotWithShape="1">
          <a:blip r:embed="rId5">
            <a:alphaModFix/>
          </a:blip>
          <a:srcRect/>
          <a:stretch/>
        </p:blipFill>
        <p:spPr>
          <a:xfrm>
            <a:off x="7397373" y="3322611"/>
            <a:ext cx="1384963" cy="1384963"/>
          </a:xfrm>
          <a:prstGeom prst="rect">
            <a:avLst/>
          </a:prstGeom>
          <a:noFill/>
          <a:ln>
            <a:noFill/>
          </a:ln>
        </p:spPr>
      </p:pic>
    </p:spTree>
    <p:extLst>
      <p:ext uri="{BB962C8B-B14F-4D97-AF65-F5344CB8AC3E}">
        <p14:creationId xmlns:p14="http://schemas.microsoft.com/office/powerpoint/2010/main" val="19823058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71" name="Google Shape;371;p52"/>
          <p:cNvGrpSpPr/>
          <p:nvPr/>
        </p:nvGrpSpPr>
        <p:grpSpPr>
          <a:xfrm>
            <a:off x="0" y="749145"/>
            <a:ext cx="9144000" cy="4394356"/>
            <a:chOff x="0" y="-38100"/>
            <a:chExt cx="4816593" cy="2314722"/>
          </a:xfrm>
        </p:grpSpPr>
        <p:sp>
          <p:nvSpPr>
            <p:cNvPr id="372" name="Google Shape;372;p5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73" name="Google Shape;373;p5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74" name="Google Shape;374;p5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75" name="Google Shape;375;p52"/>
          <p:cNvSpPr txBox="1"/>
          <p:nvPr/>
        </p:nvSpPr>
        <p:spPr>
          <a:xfrm>
            <a:off x="443601" y="1085654"/>
            <a:ext cx="8024785" cy="1938993"/>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A newsletter is an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electronic report containing news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concerning the activities of a business or an organization that is sent to its members, customers, employees or other subscribers. Newsletters generally contain one main topic of interest to its recipients.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76" name="Google Shape;376;p52"/>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Newsletter</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sp>
        <p:nvSpPr>
          <p:cNvPr id="377" name="Google Shape;377;p52"/>
          <p:cNvSpPr/>
          <p:nvPr/>
        </p:nvSpPr>
        <p:spPr>
          <a:xfrm>
            <a:off x="354899" y="2745704"/>
            <a:ext cx="5732013" cy="1597361"/>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Subscribing to a newsletter can be useful for healthcare assistants to keep up to date with news from the Ministry of Health, associations, pharmacies, medical groups, etc.</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378" name="Google Shape;378;p52"/>
          <p:cNvPicPr preferRelativeResize="0"/>
          <p:nvPr/>
        </p:nvPicPr>
        <p:blipFill rotWithShape="1">
          <a:blip r:embed="rId4">
            <a:alphaModFix/>
          </a:blip>
          <a:srcRect/>
          <a:stretch/>
        </p:blipFill>
        <p:spPr>
          <a:xfrm>
            <a:off x="6257178" y="2260988"/>
            <a:ext cx="2504659" cy="1827901"/>
          </a:xfrm>
          <a:prstGeom prst="rect">
            <a:avLst/>
          </a:prstGeom>
          <a:noFill/>
          <a:ln>
            <a:noFill/>
          </a:ln>
        </p:spPr>
      </p:pic>
    </p:spTree>
    <p:extLst>
      <p:ext uri="{BB962C8B-B14F-4D97-AF65-F5344CB8AC3E}">
        <p14:creationId xmlns:p14="http://schemas.microsoft.com/office/powerpoint/2010/main" val="655654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83" name="Google Shape;383;p53"/>
          <p:cNvGrpSpPr/>
          <p:nvPr/>
        </p:nvGrpSpPr>
        <p:grpSpPr>
          <a:xfrm>
            <a:off x="0" y="749145"/>
            <a:ext cx="9144000" cy="4394356"/>
            <a:chOff x="0" y="-38100"/>
            <a:chExt cx="4816593" cy="2314722"/>
          </a:xfrm>
        </p:grpSpPr>
        <p:sp>
          <p:nvSpPr>
            <p:cNvPr id="384" name="Google Shape;384;p5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85" name="Google Shape;385;p5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86" name="Google Shape;386;p5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87" name="Google Shape;387;p53"/>
          <p:cNvSpPr txBox="1"/>
          <p:nvPr/>
        </p:nvSpPr>
        <p:spPr>
          <a:xfrm>
            <a:off x="354891" y="933390"/>
            <a:ext cx="8024785" cy="3490186"/>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In order to subscribe to a newsletter</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you should complete the form that you will find in the website of the organization you want to be updated about: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1. Complete the mandatory fields with your name, surname and email address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2. Tick the privacy policy option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3. Click “Register/Sign up”</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4. Confirm your subscription on the email you will receive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88" name="Google Shape;388;p53"/>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How to subscribe to a newsletter</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pic>
        <p:nvPicPr>
          <p:cNvPr id="389" name="Google Shape;389;p53"/>
          <p:cNvPicPr preferRelativeResize="0"/>
          <p:nvPr/>
        </p:nvPicPr>
        <p:blipFill rotWithShape="1">
          <a:blip r:embed="rId4">
            <a:alphaModFix/>
          </a:blip>
          <a:srcRect/>
          <a:stretch/>
        </p:blipFill>
        <p:spPr>
          <a:xfrm>
            <a:off x="6431349" y="2982488"/>
            <a:ext cx="2211908" cy="1553004"/>
          </a:xfrm>
          <a:prstGeom prst="rect">
            <a:avLst/>
          </a:prstGeom>
          <a:noFill/>
          <a:ln>
            <a:noFill/>
          </a:ln>
        </p:spPr>
      </p:pic>
    </p:spTree>
    <p:extLst>
      <p:ext uri="{BB962C8B-B14F-4D97-AF65-F5344CB8AC3E}">
        <p14:creationId xmlns:p14="http://schemas.microsoft.com/office/powerpoint/2010/main" val="41362513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54"/>
          <p:cNvGrpSpPr/>
          <p:nvPr/>
        </p:nvGrpSpPr>
        <p:grpSpPr>
          <a:xfrm>
            <a:off x="0" y="749145"/>
            <a:ext cx="9144000" cy="4394356"/>
            <a:chOff x="0" y="-38100"/>
            <a:chExt cx="4816593" cy="2314722"/>
          </a:xfrm>
        </p:grpSpPr>
        <p:sp>
          <p:nvSpPr>
            <p:cNvPr id="395" name="Google Shape;395;p5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396" name="Google Shape;396;p5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7" name="Google Shape;397;p5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398" name="Google Shape;398;p54"/>
          <p:cNvSpPr txBox="1"/>
          <p:nvPr/>
        </p:nvSpPr>
        <p:spPr>
          <a:xfrm>
            <a:off x="436778" y="994333"/>
            <a:ext cx="8024785" cy="1551194"/>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Internet Forum is a website that provides an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online exchange of information between people</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about a particular topic. It provides a venue for questions and answers and may be monitored to keep the content appropriate.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399" name="Google Shape;399;p54"/>
          <p:cNvSpPr txBox="1"/>
          <p:nvPr/>
        </p:nvSpPr>
        <p:spPr>
          <a:xfrm>
            <a:off x="514350" y="229406"/>
            <a:ext cx="7260855" cy="5816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700"/>
              <a:buFont typeface="Arial"/>
              <a:buNone/>
              <a:tabLst/>
              <a:defRPr/>
            </a:pPr>
            <a:r>
              <a:rPr kumimoji="0" lang="de" sz="2700" b="1" i="0" u="none" strike="noStrike" kern="0" cap="none" spc="0" normalizeH="0" baseline="0" noProof="0">
                <a:ln>
                  <a:noFill/>
                </a:ln>
                <a:solidFill>
                  <a:srgbClr val="379C73"/>
                </a:solidFill>
                <a:effectLst/>
                <a:uLnTx/>
                <a:uFillTx/>
                <a:latin typeface="Gill Sans"/>
                <a:ea typeface="Gill Sans"/>
                <a:cs typeface="Gill Sans"/>
                <a:sym typeface="Gill Sans"/>
              </a:rPr>
              <a:t>Internet Forum</a:t>
            </a:r>
            <a:endParaRPr kumimoji="0" sz="2700" b="1" i="0" u="none" strike="noStrike" kern="0" cap="none" spc="0" normalizeH="0" baseline="0" noProof="0">
              <a:ln>
                <a:noFill/>
              </a:ln>
              <a:solidFill>
                <a:srgbClr val="379C73"/>
              </a:solidFill>
              <a:effectLst/>
              <a:uLnTx/>
              <a:uFillTx/>
              <a:latin typeface="Gill Sans"/>
              <a:ea typeface="Gill Sans"/>
              <a:cs typeface="Gill Sans"/>
              <a:sym typeface="Gill Sans"/>
            </a:endParaRPr>
          </a:p>
        </p:txBody>
      </p:sp>
      <p:pic>
        <p:nvPicPr>
          <p:cNvPr id="400" name="Google Shape;400;p54"/>
          <p:cNvPicPr preferRelativeResize="0"/>
          <p:nvPr/>
        </p:nvPicPr>
        <p:blipFill rotWithShape="1">
          <a:blip r:embed="rId4">
            <a:alphaModFix/>
          </a:blip>
          <a:srcRect/>
          <a:stretch/>
        </p:blipFill>
        <p:spPr>
          <a:xfrm>
            <a:off x="6689769" y="2555897"/>
            <a:ext cx="2065270" cy="1811386"/>
          </a:xfrm>
          <a:prstGeom prst="rect">
            <a:avLst/>
          </a:prstGeom>
          <a:noFill/>
          <a:ln>
            <a:noFill/>
          </a:ln>
        </p:spPr>
      </p:pic>
      <p:sp>
        <p:nvSpPr>
          <p:cNvPr id="401" name="Google Shape;401;p54"/>
          <p:cNvSpPr txBox="1"/>
          <p:nvPr/>
        </p:nvSpPr>
        <p:spPr>
          <a:xfrm>
            <a:off x="6941354" y="4396624"/>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02" name="Google Shape;402;p54"/>
          <p:cNvSpPr/>
          <p:nvPr/>
        </p:nvSpPr>
        <p:spPr>
          <a:xfrm>
            <a:off x="436777" y="2704407"/>
            <a:ext cx="5936776" cy="1597361"/>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Joining an online forum can be useful for carers to update online with distant colleagues, receive medical consultations, get practical information on bureaucratic and administrative paperwork for the client.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2132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p30"/>
          <p:cNvGrpSpPr/>
          <p:nvPr/>
        </p:nvGrpSpPr>
        <p:grpSpPr>
          <a:xfrm>
            <a:off x="0" y="749145"/>
            <a:ext cx="9144000" cy="4394356"/>
            <a:chOff x="0" y="-38100"/>
            <a:chExt cx="4816593" cy="2314722"/>
          </a:xfrm>
        </p:grpSpPr>
        <p:sp>
          <p:nvSpPr>
            <p:cNvPr id="186" name="Google Shape;186;p3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87" name="Google Shape;187;p3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88" name="Google Shape;188;p3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189" name="Google Shape;189;p30"/>
          <p:cNvSpPr txBox="1"/>
          <p:nvPr/>
        </p:nvSpPr>
        <p:spPr>
          <a:xfrm>
            <a:off x="514350" y="1271980"/>
            <a:ext cx="8490300" cy="1385400"/>
          </a:xfrm>
          <a:prstGeom prst="rect">
            <a:avLst/>
          </a:prstGeom>
          <a:noFill/>
          <a:ln>
            <a:noFill/>
          </a:ln>
        </p:spPr>
        <p:txBody>
          <a:bodyPr spcFirstLastPara="1" wrap="square" lIns="0" tIns="0" rIns="0" bIns="0" anchor="t" anchorCtr="0">
            <a:spAutoFit/>
          </a:bodyPr>
          <a:lstStyle/>
          <a:p>
            <a:pPr marL="12700" marR="0" lvl="1" indent="0" algn="just" rtl="0">
              <a:lnSpc>
                <a:spcPct val="100000"/>
              </a:lnSpc>
              <a:spcBef>
                <a:spcPts val="0"/>
              </a:spcBef>
              <a:spcAft>
                <a:spcPts val="0"/>
              </a:spcAft>
              <a:buNone/>
            </a:pPr>
            <a:r>
              <a:rPr lang="de" sz="1800" b="1" i="0" u="none" strike="noStrike" cap="none">
                <a:solidFill>
                  <a:srgbClr val="595959"/>
                </a:solidFill>
                <a:latin typeface="Arial"/>
                <a:ea typeface="Arial"/>
                <a:cs typeface="Arial"/>
                <a:sym typeface="Arial"/>
              </a:rPr>
              <a:t>1. INFORMATION AND DATA LITERACY:</a:t>
            </a:r>
            <a:endParaRPr sz="700"/>
          </a:p>
          <a:p>
            <a:pPr marL="12700" marR="0" lvl="1" indent="0" algn="just" rtl="0">
              <a:lnSpc>
                <a:spcPct val="100000"/>
              </a:lnSpc>
              <a:spcBef>
                <a:spcPts val="0"/>
              </a:spcBef>
              <a:spcAft>
                <a:spcPts val="0"/>
              </a:spcAft>
              <a:buNone/>
            </a:pP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Browsing, searching and filtering data, information and digital content </a:t>
            </a:r>
            <a:endParaRPr sz="700"/>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Evaluating data, information and digital content </a:t>
            </a:r>
            <a:endParaRPr sz="700"/>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Managing data, information and digital content </a:t>
            </a:r>
            <a:endParaRPr sz="700"/>
          </a:p>
        </p:txBody>
      </p:sp>
      <p:sp>
        <p:nvSpPr>
          <p:cNvPr id="190" name="Google Shape;190;p30"/>
          <p:cNvSpPr txBox="1"/>
          <p:nvPr/>
        </p:nvSpPr>
        <p:spPr>
          <a:xfrm>
            <a:off x="514350" y="144674"/>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Key components of digital competence</a:t>
            </a:r>
            <a:endParaRPr sz="2700" b="1" i="0" u="none" strike="noStrike" cap="none">
              <a:solidFill>
                <a:srgbClr val="379C73"/>
              </a:solidFill>
              <a:latin typeface="Gill Sans"/>
              <a:ea typeface="Gill Sans"/>
              <a:cs typeface="Gill Sans"/>
              <a:sym typeface="Gill Sans"/>
            </a:endParaRPr>
          </a:p>
        </p:txBody>
      </p:sp>
      <p:sp>
        <p:nvSpPr>
          <p:cNvPr id="191" name="Google Shape;191;p30"/>
          <p:cNvSpPr/>
          <p:nvPr/>
        </p:nvSpPr>
        <p:spPr>
          <a:xfrm>
            <a:off x="514350" y="3773532"/>
            <a:ext cx="7729535" cy="600164"/>
          </a:xfrm>
          <a:prstGeom prst="rect">
            <a:avLst/>
          </a:prstGeom>
          <a:noFill/>
          <a:ln>
            <a:noFill/>
          </a:ln>
        </p:spPr>
        <p:txBody>
          <a:bodyPr spcFirstLastPara="1" wrap="square" lIns="45725" tIns="22850" rIns="45725" bIns="22850" anchor="t" anchorCtr="0">
            <a:noAutofit/>
          </a:bodyPr>
          <a:lstStyle/>
          <a:p>
            <a:pPr marL="12700" marR="0" lvl="1" indent="0" algn="just" rtl="0">
              <a:lnSpc>
                <a:spcPct val="100000"/>
              </a:lnSpc>
              <a:spcBef>
                <a:spcPts val="0"/>
              </a:spcBef>
              <a:spcAft>
                <a:spcPts val="0"/>
              </a:spcAft>
              <a:buNone/>
            </a:pPr>
            <a:r>
              <a:rPr lang="de" sz="1800" b="0" i="1" u="none" strike="noStrike" cap="none">
                <a:solidFill>
                  <a:srgbClr val="595959"/>
                </a:solidFill>
                <a:latin typeface="Arial"/>
                <a:ea typeface="Arial"/>
                <a:cs typeface="Arial"/>
                <a:sym typeface="Arial"/>
              </a:rPr>
              <a:t>To explore some useful aspects of information and data literacy for care assistants and home helpers, see </a:t>
            </a:r>
            <a:r>
              <a:rPr lang="de" sz="1800" b="1" i="1" u="none" strike="noStrike" cap="none">
                <a:solidFill>
                  <a:srgbClr val="595959"/>
                </a:solidFill>
                <a:latin typeface="Arial"/>
                <a:ea typeface="Arial"/>
                <a:cs typeface="Arial"/>
                <a:sym typeface="Arial"/>
              </a:rPr>
              <a:t>Module 1, Unit 1</a:t>
            </a:r>
            <a:r>
              <a:rPr lang="de" sz="1800" b="0" i="1" u="none" strike="noStrike" cap="none">
                <a:solidFill>
                  <a:srgbClr val="595959"/>
                </a:solidFill>
                <a:latin typeface="Arial"/>
                <a:ea typeface="Arial"/>
                <a:cs typeface="Arial"/>
                <a:sym typeface="Arial"/>
              </a:rPr>
              <a:t>.</a:t>
            </a:r>
            <a:endParaRPr sz="7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06"/>
        <p:cNvGrpSpPr/>
        <p:nvPr/>
      </p:nvGrpSpPr>
      <p:grpSpPr>
        <a:xfrm>
          <a:off x="0" y="0"/>
          <a:ext cx="0" cy="0"/>
          <a:chOff x="0" y="0"/>
          <a:chExt cx="0" cy="0"/>
        </a:xfrm>
      </p:grpSpPr>
      <p:grpSp>
        <p:nvGrpSpPr>
          <p:cNvPr id="407" name="Google Shape;407;p55"/>
          <p:cNvGrpSpPr/>
          <p:nvPr/>
        </p:nvGrpSpPr>
        <p:grpSpPr>
          <a:xfrm>
            <a:off x="0" y="767920"/>
            <a:ext cx="9144000" cy="4375581"/>
            <a:chOff x="0" y="-38100"/>
            <a:chExt cx="4816593" cy="2314722"/>
          </a:xfrm>
        </p:grpSpPr>
        <p:sp>
          <p:nvSpPr>
            <p:cNvPr id="408" name="Google Shape;408;p5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09" name="Google Shape;409;p5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10" name="Google Shape;410;p5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11" name="Google Shape;411;p55"/>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2" name="Google Shape;412;p55"/>
          <p:cNvSpPr txBox="1"/>
          <p:nvPr/>
        </p:nvSpPr>
        <p:spPr>
          <a:xfrm>
            <a:off x="932319" y="4064135"/>
            <a:ext cx="6681900" cy="3540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 to Use Online Forums</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13" name="Google Shape;413;p5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414" name="Google Shape;414;p55"/>
          <p:cNvSpPr txBox="1"/>
          <p:nvPr/>
        </p:nvSpPr>
        <p:spPr>
          <a:xfrm>
            <a:off x="1454575" y="1203980"/>
            <a:ext cx="5805000" cy="2925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how to join an online forum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cxnSp>
        <p:nvCxnSpPr>
          <p:cNvPr id="415" name="Google Shape;415;p55"/>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sp>
        <p:nvSpPr>
          <p:cNvPr id="416" name="Google Shape;416;p55"/>
          <p:cNvSpPr/>
          <p:nvPr/>
        </p:nvSpPr>
        <p:spPr>
          <a:xfrm>
            <a:off x="295275" y="4682398"/>
            <a:ext cx="8316463"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Use Online Forums [online video], Cyber-Seniors, Oct 5, 2022, </a:t>
            </a:r>
            <a:r>
              <a:rPr kumimoji="0" lang="de" sz="900" b="0" i="1" u="sng" strike="noStrike" kern="0" cap="none" spc="0" normalizeH="0" baseline="0" noProof="0">
                <a:ln>
                  <a:noFill/>
                </a:ln>
                <a:solidFill>
                  <a:srgbClr val="0000FF"/>
                </a:solidFill>
                <a:effectLst/>
                <a:uLnTx/>
                <a:uFillTx/>
                <a:latin typeface="Arial"/>
                <a:ea typeface="Arial"/>
                <a:cs typeface="Arial"/>
                <a:sym typeface="Arial"/>
                <a:hlinkClick r:id="rId4"/>
              </a:rPr>
              <a:t>https://www.youtube.com/watch?v=PsYfFfqV20c</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17" name="Google Shape;417;p55" descr="During this Cyber-Seniors webinar we will examine how online forums provide virtual communities with the purpose of exchanging information, conversing and debating. Online forums come in various shapes and sizes with some being dedicated to specific topics or demographics. As an accessible resource for anyone with a computer, we will explore how to find them and how to potentially register.&#10;&#10;During this Cyber-Seniors webinar, our teen tech mentors… [description of session]&#10; &#10;If you enjoyed this video, please give it a like and subscribe to our channel for more helpful tech sessions!&#10; &#10;Visit the Cyber-Seniors website to sign up for a webinar or a one-on-one tech session: https://cyberseniors.org/&#10; &#10;Recorded on Thursday, Sep 22, 4pm ET" title="How to Use Online Forums">
            <a:hlinkClick r:id="rId5"/>
          </p:cNvPr>
          <p:cNvPicPr preferRelativeResize="0"/>
          <p:nvPr/>
        </p:nvPicPr>
        <p:blipFill>
          <a:blip r:embed="rId6">
            <a:alphaModFix/>
          </a:blip>
          <a:stretch>
            <a:fillRect/>
          </a:stretch>
        </p:blipFill>
        <p:spPr>
          <a:xfrm>
            <a:off x="2281100" y="1589300"/>
            <a:ext cx="3984225" cy="2241125"/>
          </a:xfrm>
          <a:prstGeom prst="rect">
            <a:avLst/>
          </a:prstGeom>
          <a:noFill/>
          <a:ln>
            <a:noFill/>
          </a:ln>
        </p:spPr>
      </p:pic>
    </p:spTree>
    <p:extLst>
      <p:ext uri="{BB962C8B-B14F-4D97-AF65-F5344CB8AC3E}">
        <p14:creationId xmlns:p14="http://schemas.microsoft.com/office/powerpoint/2010/main" val="26418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21"/>
        <p:cNvGrpSpPr/>
        <p:nvPr/>
      </p:nvGrpSpPr>
      <p:grpSpPr>
        <a:xfrm>
          <a:off x="0" y="0"/>
          <a:ext cx="0" cy="0"/>
          <a:chOff x="0" y="0"/>
          <a:chExt cx="0" cy="0"/>
        </a:xfrm>
      </p:grpSpPr>
      <p:grpSp>
        <p:nvGrpSpPr>
          <p:cNvPr id="422" name="Google Shape;422;p56"/>
          <p:cNvGrpSpPr/>
          <p:nvPr/>
        </p:nvGrpSpPr>
        <p:grpSpPr>
          <a:xfrm>
            <a:off x="0" y="749145"/>
            <a:ext cx="9144000" cy="4394356"/>
            <a:chOff x="0" y="-38100"/>
            <a:chExt cx="4816593" cy="2314722"/>
          </a:xfrm>
        </p:grpSpPr>
        <p:sp>
          <p:nvSpPr>
            <p:cNvPr id="423" name="Google Shape;423;p5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24" name="Google Shape;424;p5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5" name="Google Shape;425;p5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26" name="Google Shape;426;p56"/>
          <p:cNvSpPr txBox="1"/>
          <p:nvPr/>
        </p:nvSpPr>
        <p:spPr>
          <a:xfrm>
            <a:off x="454192" y="2038381"/>
            <a:ext cx="6403808" cy="1815881"/>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800" b="1" i="0" u="none" strike="noStrike" kern="0" cap="none" spc="0" normalizeH="0" baseline="0" noProof="0">
                <a:ln>
                  <a:noFill/>
                </a:ln>
                <a:solidFill>
                  <a:srgbClr val="3F3F3F"/>
                </a:solidFill>
                <a:effectLst/>
                <a:uLnTx/>
                <a:uFillTx/>
                <a:latin typeface="Arial"/>
                <a:ea typeface="Arial"/>
                <a:cs typeface="Arial"/>
                <a:sym typeface="Arial"/>
              </a:rPr>
              <a:t>What is data sharing</a:t>
            </a:r>
            <a:endParaRPr kumimoji="0" sz="5800" b="1"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27" name="Google Shape;427;p56"/>
          <p:cNvSpPr txBox="1"/>
          <p:nvPr/>
        </p:nvSpPr>
        <p:spPr>
          <a:xfrm>
            <a:off x="5873751"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
        <p:nvSpPr>
          <p:cNvPr id="428" name="Google Shape;428;p5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
        <p:nvSpPr>
          <p:cNvPr id="429" name="Google Shape;429;p56"/>
          <p:cNvSpPr txBox="1"/>
          <p:nvPr/>
        </p:nvSpPr>
        <p:spPr>
          <a:xfrm>
            <a:off x="459563" y="52033"/>
            <a:ext cx="8684437" cy="76944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03 How to share data, information and digital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contents</a:t>
            </a:r>
            <a:endParaRPr kumimoji="0" sz="25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87032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33"/>
        <p:cNvGrpSpPr/>
        <p:nvPr/>
      </p:nvGrpSpPr>
      <p:grpSpPr>
        <a:xfrm>
          <a:off x="0" y="0"/>
          <a:ext cx="0" cy="0"/>
          <a:chOff x="0" y="0"/>
          <a:chExt cx="0" cy="0"/>
        </a:xfrm>
      </p:grpSpPr>
      <p:grpSp>
        <p:nvGrpSpPr>
          <p:cNvPr id="434" name="Google Shape;434;p57"/>
          <p:cNvGrpSpPr/>
          <p:nvPr/>
        </p:nvGrpSpPr>
        <p:grpSpPr>
          <a:xfrm>
            <a:off x="0" y="749145"/>
            <a:ext cx="9144000" cy="4394356"/>
            <a:chOff x="0" y="-38100"/>
            <a:chExt cx="4816593" cy="2314722"/>
          </a:xfrm>
        </p:grpSpPr>
        <p:sp>
          <p:nvSpPr>
            <p:cNvPr id="435" name="Google Shape;435;p5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36" name="Google Shape;436;p5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37" name="Google Shape;437;p5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38" name="Google Shape;438;p57"/>
          <p:cNvSpPr txBox="1"/>
          <p:nvPr/>
        </p:nvSpPr>
        <p:spPr>
          <a:xfrm>
            <a:off x="459563" y="56857"/>
            <a:ext cx="8684437" cy="76944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03 How to share data, information and digital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contents</a:t>
            </a:r>
            <a:endParaRPr kumimoji="0" sz="2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9" name="Google Shape;439;p57"/>
          <p:cNvSpPr txBox="1"/>
          <p:nvPr/>
        </p:nvSpPr>
        <p:spPr>
          <a:xfrm>
            <a:off x="395832" y="972561"/>
            <a:ext cx="8024785" cy="1551194"/>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Data sharing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the deliberate act of providing access to specific data sets, either internally within a company or externally to other colleagues, medical experts, patients, etc.</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40" name="Google Shape;440;p57"/>
          <p:cNvSpPr/>
          <p:nvPr/>
        </p:nvSpPr>
        <p:spPr>
          <a:xfrm>
            <a:off x="395832" y="2190518"/>
            <a:ext cx="4817613" cy="2372958"/>
          </a:xfrm>
          <a:prstGeom prst="rect">
            <a:avLst/>
          </a:prstGeom>
          <a:noFill/>
          <a:ln>
            <a:noFill/>
          </a:ln>
        </p:spPr>
        <p:txBody>
          <a:bodyPr spcFirstLastPara="1" wrap="square" lIns="45725" tIns="22850" rIns="45725" bIns="22850" anchor="t" anchorCtr="0">
            <a:no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types of data</a:t>
            </a:r>
            <a:r>
              <a:rPr kumimoji="0" lang="de" sz="1800" b="0" i="0" u="none" strike="noStrike" kern="0" cap="none" spc="0" normalizeH="0" baseline="0" noProof="0">
                <a:ln>
                  <a:noFill/>
                </a:ln>
                <a:solidFill>
                  <a:srgbClr val="339966"/>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shared can vary widely, like pictures, documents, medical exams, medical prescriptions etc. It’s crucial to manage and share data responsibly to ensure it serves its intended purpose without compromising any patient’s interests.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1" name="Google Shape;441;p57"/>
          <p:cNvSpPr txBox="1"/>
          <p:nvPr/>
        </p:nvSpPr>
        <p:spPr>
          <a:xfrm>
            <a:off x="6291210" y="4049031"/>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442" name="Google Shape;442;p57"/>
          <p:cNvPicPr preferRelativeResize="0"/>
          <p:nvPr/>
        </p:nvPicPr>
        <p:blipFill rotWithShape="1">
          <a:blip r:embed="rId4">
            <a:alphaModFix/>
          </a:blip>
          <a:srcRect/>
          <a:stretch/>
        </p:blipFill>
        <p:spPr>
          <a:xfrm>
            <a:off x="5959614" y="2190518"/>
            <a:ext cx="2065270" cy="1811386"/>
          </a:xfrm>
          <a:prstGeom prst="rect">
            <a:avLst/>
          </a:prstGeom>
          <a:noFill/>
          <a:ln>
            <a:noFill/>
          </a:ln>
        </p:spPr>
      </p:pic>
    </p:spTree>
    <p:extLst>
      <p:ext uri="{BB962C8B-B14F-4D97-AF65-F5344CB8AC3E}">
        <p14:creationId xmlns:p14="http://schemas.microsoft.com/office/powerpoint/2010/main" val="1642290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48" name="Google Shape;448;p58"/>
          <p:cNvSpPr txBox="1"/>
          <p:nvPr/>
        </p:nvSpPr>
        <p:spPr>
          <a:xfrm>
            <a:off x="438008" y="944711"/>
            <a:ext cx="8267985" cy="3877985"/>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Data sharing in healthcare has numerous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benefits</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significantly enhancing patient care, research, and the overall efficiency of health systems.</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800"/>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For example: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419100" marR="0" lvl="1" indent="-228600" algn="just"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give a more complete view of a patient’s health history, leading to better-informed decisions and more comprehensive;</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19100" marR="0" lvl="1" indent="-228600" algn="just"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enable more personalized healthcare, where treatments can be tailored to the specific characteristics of an individual patient;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19100" marR="0" lvl="1" indent="-228600" algn="just"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patients have access to their own health data;</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419100" marR="0" lvl="1" indent="-228600" algn="just" defTabSz="914400" rtl="0" eaLnBrk="1" fontAlgn="auto" latinLnBrk="0" hangingPunct="1">
              <a:lnSpc>
                <a:spcPct val="140011"/>
              </a:lnSpc>
              <a:spcBef>
                <a:spcPts val="0"/>
              </a:spcBef>
              <a:spcAft>
                <a:spcPts val="0"/>
              </a:spcAft>
              <a:buClr>
                <a:srgbClr val="000000"/>
              </a:buClr>
              <a:buSzPts val="1800"/>
              <a:buFont typeface="Arial"/>
              <a:buChar char="•"/>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reduce time and costs for medical consultations.</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449" name="Google Shape;449;p58"/>
          <p:cNvPicPr preferRelativeResize="0"/>
          <p:nvPr/>
        </p:nvPicPr>
        <p:blipFill rotWithShape="1">
          <a:blip r:embed="rId4">
            <a:alphaModFix/>
          </a:blip>
          <a:srcRect/>
          <a:stretch/>
        </p:blipFill>
        <p:spPr>
          <a:xfrm>
            <a:off x="7366745" y="3526879"/>
            <a:ext cx="1595082" cy="1595082"/>
          </a:xfrm>
          <a:prstGeom prst="rect">
            <a:avLst/>
          </a:prstGeom>
          <a:noFill/>
          <a:ln>
            <a:noFill/>
          </a:ln>
        </p:spPr>
      </p:pic>
      <p:sp>
        <p:nvSpPr>
          <p:cNvPr id="450" name="Google Shape;450;p58"/>
          <p:cNvSpPr txBox="1"/>
          <p:nvPr/>
        </p:nvSpPr>
        <p:spPr>
          <a:xfrm>
            <a:off x="514350" y="229406"/>
            <a:ext cx="7649936" cy="51706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400" b="1" i="0" u="none" strike="noStrike" kern="0" cap="none" spc="0" normalizeH="0" baseline="0" noProof="0">
                <a:ln>
                  <a:noFill/>
                </a:ln>
                <a:solidFill>
                  <a:srgbClr val="379C73"/>
                </a:solidFill>
                <a:effectLst/>
                <a:uLnTx/>
                <a:uFillTx/>
                <a:latin typeface="Gill Sans"/>
                <a:ea typeface="Gill Sans"/>
                <a:cs typeface="Gill Sans"/>
                <a:sym typeface="Gill Sans"/>
              </a:rPr>
              <a:t>What are the benefits of data sharing in health care?</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58"/>
          <p:cNvSpPr txBox="1"/>
          <p:nvPr/>
        </p:nvSpPr>
        <p:spPr>
          <a:xfrm>
            <a:off x="7462835" y="4872487"/>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5452479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grpSp>
        <p:nvGrpSpPr>
          <p:cNvPr id="456" name="Google Shape;456;p59"/>
          <p:cNvGrpSpPr/>
          <p:nvPr/>
        </p:nvGrpSpPr>
        <p:grpSpPr>
          <a:xfrm>
            <a:off x="0" y="749145"/>
            <a:ext cx="9144000" cy="4394356"/>
            <a:chOff x="0" y="-38100"/>
            <a:chExt cx="4816593" cy="2314722"/>
          </a:xfrm>
        </p:grpSpPr>
        <p:sp>
          <p:nvSpPr>
            <p:cNvPr id="457" name="Google Shape;457;p5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58" name="Google Shape;458;p5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59" name="Google Shape;459;p5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60" name="Google Shape;460;p59"/>
          <p:cNvSpPr txBox="1"/>
          <p:nvPr/>
        </p:nvSpPr>
        <p:spPr>
          <a:xfrm>
            <a:off x="514350" y="229406"/>
            <a:ext cx="7649936" cy="5601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600" b="1" i="0" u="none" strike="noStrike" kern="0" cap="none" spc="0" normalizeH="0" baseline="0" noProof="0">
                <a:ln>
                  <a:noFill/>
                </a:ln>
                <a:solidFill>
                  <a:srgbClr val="379C73"/>
                </a:solidFill>
                <a:effectLst/>
                <a:uLnTx/>
                <a:uFillTx/>
                <a:latin typeface="Gill Sans"/>
                <a:ea typeface="Gill Sans"/>
                <a:cs typeface="Gill Sans"/>
                <a:sym typeface="Gill Sans"/>
              </a:rPr>
              <a:t>How to share data with internet connection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59"/>
          <p:cNvSpPr/>
          <p:nvPr/>
        </p:nvSpPr>
        <p:spPr>
          <a:xfrm>
            <a:off x="3425371" y="1745224"/>
            <a:ext cx="5007199" cy="1597361"/>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If you have an internet connection you can save and share data, documents, pictures through these digital tools: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WeTransfer, Google Drive, Dropbox</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pic>
        <p:nvPicPr>
          <p:cNvPr id="462" name="Google Shape;462;p59"/>
          <p:cNvPicPr preferRelativeResize="0"/>
          <p:nvPr/>
        </p:nvPicPr>
        <p:blipFill rotWithShape="1">
          <a:blip r:embed="rId4">
            <a:alphaModFix/>
          </a:blip>
          <a:srcRect/>
          <a:stretch/>
        </p:blipFill>
        <p:spPr>
          <a:xfrm>
            <a:off x="108857" y="1309298"/>
            <a:ext cx="2901043" cy="2766143"/>
          </a:xfrm>
          <a:prstGeom prst="rect">
            <a:avLst/>
          </a:prstGeom>
          <a:noFill/>
          <a:ln>
            <a:noFill/>
          </a:ln>
        </p:spPr>
      </p:pic>
      <p:sp>
        <p:nvSpPr>
          <p:cNvPr id="463" name="Google Shape;463;p59"/>
          <p:cNvSpPr txBox="1"/>
          <p:nvPr/>
        </p:nvSpPr>
        <p:spPr>
          <a:xfrm>
            <a:off x="723900" y="4147772"/>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3665585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68" name="Google Shape;468;p60"/>
          <p:cNvGrpSpPr/>
          <p:nvPr/>
        </p:nvGrpSpPr>
        <p:grpSpPr>
          <a:xfrm>
            <a:off x="0" y="749145"/>
            <a:ext cx="9144000" cy="4394356"/>
            <a:chOff x="0" y="-38100"/>
            <a:chExt cx="4816593" cy="2314722"/>
          </a:xfrm>
        </p:grpSpPr>
        <p:sp>
          <p:nvSpPr>
            <p:cNvPr id="469" name="Google Shape;469;p6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70" name="Google Shape;470;p6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71" name="Google Shape;471;p6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72" name="Google Shape;472;p60"/>
          <p:cNvSpPr txBox="1"/>
          <p:nvPr/>
        </p:nvSpPr>
        <p:spPr>
          <a:xfrm>
            <a:off x="326925" y="972789"/>
            <a:ext cx="8024785" cy="3102388"/>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WeTransfer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is a Dutch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internet-based computer file transfer service company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that was founded in 2009. It is based in Amsterdam, the Netherlands.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WeTransfer also falls into the basic-free-and-fast camp, at least if you want to send files smaller than 2GB. You can upgrade to WeTransfer Pro, which sends up to 200GB of data at once, password-protects the shared files, and allows you to set custom expiration dates on the download links. </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73" name="Google Shape;473;p60"/>
          <p:cNvSpPr txBox="1"/>
          <p:nvPr/>
        </p:nvSpPr>
        <p:spPr>
          <a:xfrm>
            <a:off x="7302498" y="4809783"/>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474" name="Google Shape;474;p60"/>
          <p:cNvPicPr preferRelativeResize="0"/>
          <p:nvPr/>
        </p:nvPicPr>
        <p:blipFill rotWithShape="1">
          <a:blip r:embed="rId4">
            <a:alphaModFix/>
          </a:blip>
          <a:srcRect/>
          <a:stretch/>
        </p:blipFill>
        <p:spPr>
          <a:xfrm>
            <a:off x="7023098" y="3602454"/>
            <a:ext cx="2120901" cy="1252358"/>
          </a:xfrm>
          <a:prstGeom prst="rect">
            <a:avLst/>
          </a:prstGeom>
          <a:noFill/>
          <a:ln>
            <a:noFill/>
          </a:ln>
        </p:spPr>
      </p:pic>
      <p:sp>
        <p:nvSpPr>
          <p:cNvPr id="475" name="Google Shape;475;p60"/>
          <p:cNvSpPr txBox="1"/>
          <p:nvPr/>
        </p:nvSpPr>
        <p:spPr>
          <a:xfrm>
            <a:off x="514350" y="229406"/>
            <a:ext cx="7649936" cy="5601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600" b="1" i="0" u="none" strike="noStrike" kern="0" cap="none" spc="0" normalizeH="0" baseline="0" noProof="0">
                <a:ln>
                  <a:noFill/>
                </a:ln>
                <a:solidFill>
                  <a:srgbClr val="379C73"/>
                </a:solidFill>
                <a:effectLst/>
                <a:uLnTx/>
                <a:uFillTx/>
                <a:latin typeface="Gill Sans"/>
                <a:ea typeface="Gill Sans"/>
                <a:cs typeface="Gill Sans"/>
                <a:sym typeface="Gill Sans"/>
              </a:rPr>
              <a:t>How to share data with internet connection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102931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479"/>
        <p:cNvGrpSpPr/>
        <p:nvPr/>
      </p:nvGrpSpPr>
      <p:grpSpPr>
        <a:xfrm>
          <a:off x="0" y="0"/>
          <a:ext cx="0" cy="0"/>
          <a:chOff x="0" y="0"/>
          <a:chExt cx="0" cy="0"/>
        </a:xfrm>
      </p:grpSpPr>
      <p:grpSp>
        <p:nvGrpSpPr>
          <p:cNvPr id="480" name="Google Shape;480;p61"/>
          <p:cNvGrpSpPr/>
          <p:nvPr/>
        </p:nvGrpSpPr>
        <p:grpSpPr>
          <a:xfrm>
            <a:off x="-1" y="767920"/>
            <a:ext cx="9144000" cy="4375581"/>
            <a:chOff x="0" y="-38100"/>
            <a:chExt cx="4816593" cy="2314722"/>
          </a:xfrm>
        </p:grpSpPr>
        <p:sp>
          <p:nvSpPr>
            <p:cNvPr id="481" name="Google Shape;481;p6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82" name="Google Shape;482;p6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83" name="Google Shape;483;p6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84" name="Google Shape;484;p61"/>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5" name="Google Shape;485;p6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486" name="Google Shape;486;p61"/>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sp>
        <p:nvSpPr>
          <p:cNvPr id="487" name="Google Shape;487;p61"/>
          <p:cNvSpPr txBox="1"/>
          <p:nvPr/>
        </p:nvSpPr>
        <p:spPr>
          <a:xfrm>
            <a:off x="1112582" y="4034310"/>
            <a:ext cx="6681900" cy="3540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 to use WeTransfer file transfer service</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88" name="Google Shape;488;p61"/>
          <p:cNvSpPr txBox="1"/>
          <p:nvPr/>
        </p:nvSpPr>
        <p:spPr>
          <a:xfrm>
            <a:off x="1550984" y="1135787"/>
            <a:ext cx="5805000" cy="2925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how to use WeTransfer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489" name="Google Shape;489;p61"/>
          <p:cNvSpPr/>
          <p:nvPr/>
        </p:nvSpPr>
        <p:spPr>
          <a:xfrm>
            <a:off x="295275" y="4682398"/>
            <a:ext cx="8316463"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use WeTransfer file transfer service [online video], Care home Marketing Expert, Dec 13, 2018, </a:t>
            </a:r>
            <a:r>
              <a:rPr kumimoji="0" lang="de" sz="900" b="0" i="1" u="sng" strike="noStrike" kern="0" cap="none" spc="0" normalizeH="0" baseline="0" noProof="0">
                <a:ln>
                  <a:noFill/>
                </a:ln>
                <a:solidFill>
                  <a:srgbClr val="0000FF"/>
                </a:solidFill>
                <a:effectLst/>
                <a:uLnTx/>
                <a:uFillTx/>
                <a:latin typeface="Arial"/>
                <a:ea typeface="Arial"/>
                <a:cs typeface="Arial"/>
                <a:sym typeface="Arial"/>
                <a:hlinkClick r:id="rId4"/>
              </a:rPr>
              <a:t>https://www.youtube.com/watch?v=gmzMsSCKj4E</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 </a:t>
            </a:r>
            <a:endParaRPr kumimoji="0" sz="9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490" name="Google Shape;490;p61" descr="Want to email photos or videos but can't becuase the file size is too big? Check out https://wetransfer.com/&#10;&#10;You can transfer up to 2GB and it's free!&#10;&#10;It's a lot quicker and eaisier than Dropbox." title="How to use WeTransfer file transfer service">
            <a:hlinkClick r:id="rId5"/>
          </p:cNvPr>
          <p:cNvPicPr preferRelativeResize="0"/>
          <p:nvPr/>
        </p:nvPicPr>
        <p:blipFill>
          <a:blip r:embed="rId6">
            <a:alphaModFix/>
          </a:blip>
          <a:stretch>
            <a:fillRect/>
          </a:stretch>
        </p:blipFill>
        <p:spPr>
          <a:xfrm>
            <a:off x="2302925" y="1572275"/>
            <a:ext cx="3854025" cy="2167900"/>
          </a:xfrm>
          <a:prstGeom prst="rect">
            <a:avLst/>
          </a:prstGeom>
          <a:noFill/>
          <a:ln>
            <a:noFill/>
          </a:ln>
        </p:spPr>
      </p:pic>
    </p:spTree>
    <p:extLst>
      <p:ext uri="{BB962C8B-B14F-4D97-AF65-F5344CB8AC3E}">
        <p14:creationId xmlns:p14="http://schemas.microsoft.com/office/powerpoint/2010/main" val="37474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10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pSp>
        <p:nvGrpSpPr>
          <p:cNvPr id="495" name="Google Shape;495;p62"/>
          <p:cNvGrpSpPr/>
          <p:nvPr/>
        </p:nvGrpSpPr>
        <p:grpSpPr>
          <a:xfrm>
            <a:off x="0" y="762792"/>
            <a:ext cx="9144000" cy="4394356"/>
            <a:chOff x="0" y="-38100"/>
            <a:chExt cx="4816593" cy="2314722"/>
          </a:xfrm>
        </p:grpSpPr>
        <p:sp>
          <p:nvSpPr>
            <p:cNvPr id="496" name="Google Shape;496;p62"/>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497" name="Google Shape;497;p62"/>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98" name="Google Shape;498;p6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499" name="Google Shape;499;p62"/>
          <p:cNvSpPr txBox="1"/>
          <p:nvPr/>
        </p:nvSpPr>
        <p:spPr>
          <a:xfrm>
            <a:off x="326925" y="986436"/>
            <a:ext cx="8024785" cy="2714590"/>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Google Drive</a:t>
            </a:r>
            <a:r>
              <a:rPr kumimoji="0" lang="de" sz="1800" b="0" i="0" u="none" strike="noStrike" kern="0" cap="none" spc="0" normalizeH="0" baseline="0" noProof="0">
                <a:ln>
                  <a:noFill/>
                </a:ln>
                <a:solidFill>
                  <a:srgbClr val="339966"/>
                </a:solidFill>
                <a:effectLst/>
                <a:uLnTx/>
                <a:uFillTx/>
                <a:latin typeface="Arial"/>
                <a:ea typeface="Arial"/>
                <a:cs typeface="Arial"/>
                <a:sym typeface="Arial"/>
              </a:rPr>
              <a:t>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enables users to store and access files online. The service syncs stored documents, photos and more across all the user's devices, including mobile devices, tablets and PCs.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In Google Drive you have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15 GB of free space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across Drive, Gmail, and Google’s other apps. If this space is not enough for your needs, you can upgrade your account for more GB with a paid service.</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00" name="Google Shape;500;p62"/>
          <p:cNvSpPr txBox="1"/>
          <p:nvPr/>
        </p:nvSpPr>
        <p:spPr>
          <a:xfrm>
            <a:off x="7462835" y="4849834"/>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01" name="Google Shape;501;p62"/>
          <p:cNvPicPr preferRelativeResize="0"/>
          <p:nvPr/>
        </p:nvPicPr>
        <p:blipFill rotWithShape="1">
          <a:blip r:embed="rId4">
            <a:alphaModFix/>
          </a:blip>
          <a:srcRect/>
          <a:stretch/>
        </p:blipFill>
        <p:spPr>
          <a:xfrm>
            <a:off x="7549805" y="3315188"/>
            <a:ext cx="1388159" cy="1544482"/>
          </a:xfrm>
          <a:prstGeom prst="rect">
            <a:avLst/>
          </a:prstGeom>
          <a:noFill/>
          <a:ln>
            <a:noFill/>
          </a:ln>
        </p:spPr>
      </p:pic>
      <p:sp>
        <p:nvSpPr>
          <p:cNvPr id="502" name="Google Shape;502;p62"/>
          <p:cNvSpPr txBox="1"/>
          <p:nvPr/>
        </p:nvSpPr>
        <p:spPr>
          <a:xfrm>
            <a:off x="514350" y="229406"/>
            <a:ext cx="7649936" cy="5601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600" b="1" i="0" u="none" strike="noStrike" kern="0" cap="none" spc="0" normalizeH="0" baseline="0" noProof="0">
                <a:ln>
                  <a:noFill/>
                </a:ln>
                <a:solidFill>
                  <a:srgbClr val="379C73"/>
                </a:solidFill>
                <a:effectLst/>
                <a:uLnTx/>
                <a:uFillTx/>
                <a:latin typeface="Gill Sans"/>
                <a:ea typeface="Gill Sans"/>
                <a:cs typeface="Gill Sans"/>
                <a:sym typeface="Gill Sans"/>
              </a:rPr>
              <a:t>How to share data with internet connection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3385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06"/>
        <p:cNvGrpSpPr/>
        <p:nvPr/>
      </p:nvGrpSpPr>
      <p:grpSpPr>
        <a:xfrm>
          <a:off x="0" y="0"/>
          <a:ext cx="0" cy="0"/>
          <a:chOff x="0" y="0"/>
          <a:chExt cx="0" cy="0"/>
        </a:xfrm>
      </p:grpSpPr>
      <p:grpSp>
        <p:nvGrpSpPr>
          <p:cNvPr id="507" name="Google Shape;507;p63"/>
          <p:cNvGrpSpPr/>
          <p:nvPr/>
        </p:nvGrpSpPr>
        <p:grpSpPr>
          <a:xfrm>
            <a:off x="-1" y="767920"/>
            <a:ext cx="9144000" cy="4375581"/>
            <a:chOff x="0" y="-38100"/>
            <a:chExt cx="4816593" cy="2314722"/>
          </a:xfrm>
        </p:grpSpPr>
        <p:sp>
          <p:nvSpPr>
            <p:cNvPr id="508" name="Google Shape;508;p63"/>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09" name="Google Shape;509;p63"/>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10" name="Google Shape;510;p63"/>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11" name="Google Shape;511;p63"/>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2" name="Google Shape;512;p6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513" name="Google Shape;513;p63"/>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sp>
        <p:nvSpPr>
          <p:cNvPr id="514" name="Google Shape;514;p63"/>
          <p:cNvSpPr txBox="1"/>
          <p:nvPr/>
        </p:nvSpPr>
        <p:spPr>
          <a:xfrm>
            <a:off x="1027905" y="4130415"/>
            <a:ext cx="6681900" cy="3540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 To Share Files On Google Drive</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15" name="Google Shape;515;p63"/>
          <p:cNvSpPr txBox="1"/>
          <p:nvPr/>
        </p:nvSpPr>
        <p:spPr>
          <a:xfrm>
            <a:off x="1669400" y="1134382"/>
            <a:ext cx="5805000" cy="5388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how to share files on Google Drive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16" name="Google Shape;516;p63"/>
          <p:cNvSpPr/>
          <p:nvPr/>
        </p:nvSpPr>
        <p:spPr>
          <a:xfrm>
            <a:off x="295275" y="4682398"/>
            <a:ext cx="8316463"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Share Files On Google Drive [online video], WebPro Education, Mar 29, 2019, </a:t>
            </a:r>
            <a:r>
              <a:rPr kumimoji="0" lang="de" sz="900" b="0" i="1" u="sng" strike="noStrike" kern="0" cap="none" spc="0" normalizeH="0" baseline="0" noProof="0">
                <a:ln>
                  <a:noFill/>
                </a:ln>
                <a:solidFill>
                  <a:srgbClr val="0000FF"/>
                </a:solidFill>
                <a:effectLst/>
                <a:uLnTx/>
                <a:uFillTx/>
                <a:latin typeface="Arial"/>
                <a:ea typeface="Arial"/>
                <a:cs typeface="Arial"/>
                <a:sym typeface="Arial"/>
                <a:hlinkClick r:id="rId4"/>
              </a:rPr>
              <a:t>https://www.youtube.com/watch?v=6yYvvZSz5XI</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 </a:t>
            </a:r>
            <a:endParaRPr kumimoji="0" sz="9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17" name="Google Shape;517;p63" descr="This video explains how to share files on Google drive and how to use Google drive to share files easily. &#10;&#10;Files being shared with Google drive have to be uploaded to the service first. &#10;&#10;How To Share Files On Google Drive:&#10;Right click On File/Folder&#10;Select Share&#10;Choose permission&#10;Enter Email address or copy Shareable link." title="How To Share Files On Google Drive">
            <a:hlinkClick r:id="rId5"/>
          </p:cNvPr>
          <p:cNvPicPr preferRelativeResize="0"/>
          <p:nvPr/>
        </p:nvPicPr>
        <p:blipFill>
          <a:blip r:embed="rId6">
            <a:alphaModFix/>
          </a:blip>
          <a:stretch>
            <a:fillRect/>
          </a:stretch>
        </p:blipFill>
        <p:spPr>
          <a:xfrm>
            <a:off x="2395450" y="1768700"/>
            <a:ext cx="3707300" cy="2085350"/>
          </a:xfrm>
          <a:prstGeom prst="rect">
            <a:avLst/>
          </a:prstGeom>
          <a:noFill/>
          <a:ln>
            <a:noFill/>
          </a:ln>
        </p:spPr>
      </p:pic>
    </p:spTree>
    <p:extLst>
      <p:ext uri="{BB962C8B-B14F-4D97-AF65-F5344CB8AC3E}">
        <p14:creationId xmlns:p14="http://schemas.microsoft.com/office/powerpoint/2010/main" val="10950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Google Shape;522;p64"/>
          <p:cNvGrpSpPr/>
          <p:nvPr/>
        </p:nvGrpSpPr>
        <p:grpSpPr>
          <a:xfrm>
            <a:off x="0" y="749145"/>
            <a:ext cx="9144000" cy="4394356"/>
            <a:chOff x="0" y="-38100"/>
            <a:chExt cx="4816593" cy="2314722"/>
          </a:xfrm>
        </p:grpSpPr>
        <p:sp>
          <p:nvSpPr>
            <p:cNvPr id="523" name="Google Shape;523;p64"/>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24" name="Google Shape;524;p64"/>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25" name="Google Shape;525;p64"/>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26" name="Google Shape;526;p64"/>
          <p:cNvSpPr txBox="1"/>
          <p:nvPr/>
        </p:nvSpPr>
        <p:spPr>
          <a:xfrm>
            <a:off x="326925" y="1330842"/>
            <a:ext cx="8359875" cy="1551194"/>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Dropbox</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is a storage service that enables users to store files securely online and access them from virtually anywhere with an internet connection. Its functionality extends beyond mere storage, offering an array of features designed to streamline file synchronization, sharing, and collaboration.</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27" name="Google Shape;527;p64"/>
          <p:cNvSpPr txBox="1"/>
          <p:nvPr/>
        </p:nvSpPr>
        <p:spPr>
          <a:xfrm>
            <a:off x="7179866" y="4913130"/>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28" name="Google Shape;528;p64"/>
          <p:cNvPicPr preferRelativeResize="0"/>
          <p:nvPr/>
        </p:nvPicPr>
        <p:blipFill rotWithShape="1">
          <a:blip r:embed="rId4">
            <a:alphaModFix/>
          </a:blip>
          <a:srcRect/>
          <a:stretch/>
        </p:blipFill>
        <p:spPr>
          <a:xfrm>
            <a:off x="6845002" y="3232443"/>
            <a:ext cx="2108999" cy="1560650"/>
          </a:xfrm>
          <a:prstGeom prst="rect">
            <a:avLst/>
          </a:prstGeom>
          <a:noFill/>
          <a:ln>
            <a:noFill/>
          </a:ln>
        </p:spPr>
      </p:pic>
      <p:sp>
        <p:nvSpPr>
          <p:cNvPr id="529" name="Google Shape;529;p64"/>
          <p:cNvSpPr txBox="1"/>
          <p:nvPr/>
        </p:nvSpPr>
        <p:spPr>
          <a:xfrm>
            <a:off x="514350" y="229406"/>
            <a:ext cx="7649936" cy="5601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600" b="1" i="0" u="none" strike="noStrike" kern="0" cap="none" spc="0" normalizeH="0" baseline="0" noProof="0">
                <a:ln>
                  <a:noFill/>
                </a:ln>
                <a:solidFill>
                  <a:srgbClr val="379C73"/>
                </a:solidFill>
                <a:effectLst/>
                <a:uLnTx/>
                <a:uFillTx/>
                <a:latin typeface="Gill Sans"/>
                <a:ea typeface="Gill Sans"/>
                <a:cs typeface="Gill Sans"/>
                <a:sym typeface="Gill Sans"/>
              </a:rPr>
              <a:t>How to share data with internet connection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9913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31"/>
          <p:cNvGrpSpPr/>
          <p:nvPr/>
        </p:nvGrpSpPr>
        <p:grpSpPr>
          <a:xfrm>
            <a:off x="0" y="749145"/>
            <a:ext cx="9144000" cy="4394356"/>
            <a:chOff x="0" y="-38100"/>
            <a:chExt cx="4816593" cy="2314722"/>
          </a:xfrm>
        </p:grpSpPr>
        <p:sp>
          <p:nvSpPr>
            <p:cNvPr id="197" name="Google Shape;197;p31"/>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198" name="Google Shape;198;p31"/>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99" name="Google Shape;199;p3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200" name="Google Shape;200;p31"/>
          <p:cNvSpPr txBox="1"/>
          <p:nvPr/>
        </p:nvSpPr>
        <p:spPr>
          <a:xfrm>
            <a:off x="514350" y="1209593"/>
            <a:ext cx="8310300" cy="2770500"/>
          </a:xfrm>
          <a:prstGeom prst="rect">
            <a:avLst/>
          </a:prstGeom>
          <a:noFill/>
          <a:ln>
            <a:noFill/>
          </a:ln>
        </p:spPr>
        <p:txBody>
          <a:bodyPr spcFirstLastPara="1" wrap="square" lIns="0" tIns="0" rIns="0" bIns="0" anchor="t" anchorCtr="0">
            <a:spAutoFit/>
          </a:bodyPr>
          <a:lstStyle/>
          <a:p>
            <a:pPr marL="12700" marR="0" lvl="1" indent="0" algn="just" rtl="0">
              <a:lnSpc>
                <a:spcPct val="100000"/>
              </a:lnSpc>
              <a:spcBef>
                <a:spcPts val="0"/>
              </a:spcBef>
              <a:spcAft>
                <a:spcPts val="0"/>
              </a:spcAft>
              <a:buNone/>
            </a:pPr>
            <a:r>
              <a:rPr lang="de" sz="1800" b="1" i="0" u="none" strike="noStrike" cap="none">
                <a:solidFill>
                  <a:srgbClr val="595959"/>
                </a:solidFill>
                <a:latin typeface="Arial"/>
                <a:ea typeface="Arial"/>
                <a:cs typeface="Arial"/>
                <a:sym typeface="Arial"/>
              </a:rPr>
              <a:t>2. COMMUNICATION AND COLLABORATION:</a:t>
            </a:r>
            <a:endParaRPr sz="700"/>
          </a:p>
          <a:p>
            <a:pPr marL="12700" marR="0" lvl="1" indent="10160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Interacting through digital technologies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Sharing through digital technologies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Engaging in citizenship through digital technologies</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Collaborating through digital </a:t>
            </a:r>
            <a:r>
              <a:rPr lang="de" sz="1800">
                <a:solidFill>
                  <a:srgbClr val="595959"/>
                </a:solidFill>
              </a:rPr>
              <a:t>technologies</a:t>
            </a:r>
            <a:r>
              <a:rPr lang="de" sz="1800" b="0" i="0" u="none" strike="noStrike" cap="none">
                <a:solidFill>
                  <a:srgbClr val="595959"/>
                </a:solidFill>
                <a:latin typeface="Arial"/>
                <a:ea typeface="Arial"/>
                <a:cs typeface="Arial"/>
                <a:sym typeface="Arial"/>
              </a:rPr>
              <a:t> </a:t>
            </a:r>
            <a:endParaRPr sz="1800" b="0" i="0" u="none" strike="noStrike" cap="none">
              <a:solidFill>
                <a:srgbClr val="595959"/>
              </a:solidFill>
              <a:latin typeface="Arial"/>
              <a:ea typeface="Arial"/>
              <a:cs typeface="Arial"/>
              <a:sym typeface="Arial"/>
            </a:endParaRPr>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Netiquette (the correct or acceptable way of using the internet)</a:t>
            </a:r>
            <a:endParaRPr sz="700"/>
          </a:p>
          <a:p>
            <a:pPr marL="179999" marR="0" lvl="1" indent="-9524" algn="just" rtl="0">
              <a:lnSpc>
                <a:spcPct val="100000"/>
              </a:lnSpc>
              <a:spcBef>
                <a:spcPts val="0"/>
              </a:spcBef>
              <a:spcAft>
                <a:spcPts val="0"/>
              </a:spcAft>
              <a:buClr>
                <a:srgbClr val="595959"/>
              </a:buClr>
              <a:buSzPts val="1800"/>
              <a:buFont typeface="Arial"/>
              <a:buChar char="•"/>
            </a:pPr>
            <a:r>
              <a:rPr lang="de" sz="1800" b="0" i="0" u="none" strike="noStrike" cap="none">
                <a:solidFill>
                  <a:srgbClr val="595959"/>
                </a:solidFill>
                <a:latin typeface="Arial"/>
                <a:ea typeface="Arial"/>
                <a:cs typeface="Arial"/>
                <a:sym typeface="Arial"/>
              </a:rPr>
              <a:t>Managing digital identity</a:t>
            </a:r>
            <a:endParaRPr sz="700"/>
          </a:p>
          <a:p>
            <a:pPr marL="12700" marR="0" lvl="1" indent="10160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12700" marR="0" lvl="1" indent="101600" algn="just"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01" name="Google Shape;201;p31"/>
          <p:cNvSpPr txBox="1"/>
          <p:nvPr/>
        </p:nvSpPr>
        <p:spPr>
          <a:xfrm>
            <a:off x="514350" y="142988"/>
            <a:ext cx="7260855" cy="58169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2700"/>
              <a:buFont typeface="Arial"/>
              <a:buNone/>
            </a:pPr>
            <a:r>
              <a:rPr lang="de" sz="2700" b="1" i="0" u="none" strike="noStrike" cap="none">
                <a:solidFill>
                  <a:srgbClr val="379C73"/>
                </a:solidFill>
                <a:latin typeface="Gill Sans"/>
                <a:ea typeface="Gill Sans"/>
                <a:cs typeface="Gill Sans"/>
                <a:sym typeface="Gill Sans"/>
              </a:rPr>
              <a:t>Key components of digital competence</a:t>
            </a:r>
            <a:endParaRPr sz="2700" b="1" i="0" u="none" strike="noStrike" cap="none">
              <a:solidFill>
                <a:srgbClr val="379C73"/>
              </a:solidFill>
              <a:latin typeface="Gill Sans"/>
              <a:ea typeface="Gill Sans"/>
              <a:cs typeface="Gill Sans"/>
              <a:sym typeface="Gill Sans"/>
            </a:endParaRPr>
          </a:p>
        </p:txBody>
      </p:sp>
      <p:sp>
        <p:nvSpPr>
          <p:cNvPr id="202" name="Google Shape;202;p31"/>
          <p:cNvSpPr/>
          <p:nvPr/>
        </p:nvSpPr>
        <p:spPr>
          <a:xfrm>
            <a:off x="514350" y="3773532"/>
            <a:ext cx="7729535" cy="600164"/>
          </a:xfrm>
          <a:prstGeom prst="rect">
            <a:avLst/>
          </a:prstGeom>
          <a:noFill/>
          <a:ln>
            <a:noFill/>
          </a:ln>
        </p:spPr>
        <p:txBody>
          <a:bodyPr spcFirstLastPara="1" wrap="square" lIns="45725" tIns="22850" rIns="45725" bIns="22850" anchor="t" anchorCtr="0">
            <a:noAutofit/>
          </a:bodyPr>
          <a:lstStyle/>
          <a:p>
            <a:pPr marL="12700" marR="0" lvl="1" indent="0" algn="just" rtl="0">
              <a:lnSpc>
                <a:spcPct val="100000"/>
              </a:lnSpc>
              <a:spcBef>
                <a:spcPts val="0"/>
              </a:spcBef>
              <a:spcAft>
                <a:spcPts val="0"/>
              </a:spcAft>
              <a:buNone/>
            </a:pPr>
            <a:r>
              <a:rPr lang="de" sz="1800" b="0" i="1" u="none" strike="noStrike" cap="none">
                <a:solidFill>
                  <a:srgbClr val="595959"/>
                </a:solidFill>
                <a:latin typeface="Arial"/>
                <a:ea typeface="Arial"/>
                <a:cs typeface="Arial"/>
                <a:sym typeface="Arial"/>
              </a:rPr>
              <a:t>To explore some useful aspects of communication and collaboration for care assistants and home helpers, see </a:t>
            </a:r>
            <a:r>
              <a:rPr lang="de" sz="1800" b="1" i="1" u="none" strike="noStrike" cap="none">
                <a:solidFill>
                  <a:srgbClr val="595959"/>
                </a:solidFill>
                <a:latin typeface="Arial"/>
                <a:ea typeface="Arial"/>
                <a:cs typeface="Arial"/>
                <a:sym typeface="Arial"/>
              </a:rPr>
              <a:t>Module 1, Unit 2</a:t>
            </a:r>
            <a:r>
              <a:rPr lang="de" sz="1800" b="0" i="1" u="none" strike="noStrike" cap="none">
                <a:solidFill>
                  <a:srgbClr val="595959"/>
                </a:solidFill>
                <a:latin typeface="Arial"/>
                <a:ea typeface="Arial"/>
                <a:cs typeface="Arial"/>
                <a:sym typeface="Arial"/>
              </a:rPr>
              <a:t>.</a:t>
            </a:r>
            <a:endParaRPr sz="7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33"/>
        <p:cNvGrpSpPr/>
        <p:nvPr/>
      </p:nvGrpSpPr>
      <p:grpSpPr>
        <a:xfrm>
          <a:off x="0" y="0"/>
          <a:ext cx="0" cy="0"/>
          <a:chOff x="0" y="0"/>
          <a:chExt cx="0" cy="0"/>
        </a:xfrm>
      </p:grpSpPr>
      <p:grpSp>
        <p:nvGrpSpPr>
          <p:cNvPr id="534" name="Google Shape;534;p65"/>
          <p:cNvGrpSpPr/>
          <p:nvPr/>
        </p:nvGrpSpPr>
        <p:grpSpPr>
          <a:xfrm>
            <a:off x="-1" y="767920"/>
            <a:ext cx="9144000" cy="4375581"/>
            <a:chOff x="0" y="-38100"/>
            <a:chExt cx="4816593" cy="2314722"/>
          </a:xfrm>
        </p:grpSpPr>
        <p:sp>
          <p:nvSpPr>
            <p:cNvPr id="535" name="Google Shape;535;p65"/>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36" name="Google Shape;536;p65"/>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37" name="Google Shape;537;p65"/>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38" name="Google Shape;538;p65"/>
          <p:cNvSpPr txBox="1"/>
          <p:nvPr/>
        </p:nvSpPr>
        <p:spPr>
          <a:xfrm>
            <a:off x="514350" y="229406"/>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VIDEO CONTENT</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9" name="Google Shape;539;p6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540" name="Google Shape;540;p65"/>
          <p:cNvCxnSpPr/>
          <p:nvPr/>
        </p:nvCxnSpPr>
        <p:spPr>
          <a:xfrm>
            <a:off x="186676" y="4651801"/>
            <a:ext cx="5086350" cy="0"/>
          </a:xfrm>
          <a:prstGeom prst="straightConnector1">
            <a:avLst/>
          </a:prstGeom>
          <a:noFill/>
          <a:ln w="9525" cap="flat" cmpd="sng">
            <a:solidFill>
              <a:srgbClr val="339966"/>
            </a:solidFill>
            <a:prstDash val="solid"/>
            <a:round/>
            <a:headEnd type="none" w="sm" len="sm"/>
            <a:tailEnd type="none" w="sm" len="sm"/>
          </a:ln>
        </p:spPr>
      </p:cxnSp>
      <p:sp>
        <p:nvSpPr>
          <p:cNvPr id="541" name="Google Shape;541;p65"/>
          <p:cNvSpPr txBox="1"/>
          <p:nvPr/>
        </p:nvSpPr>
        <p:spPr>
          <a:xfrm>
            <a:off x="1231105" y="4196855"/>
            <a:ext cx="6681785" cy="353943"/>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2000" b="0" i="0" u="none" strike="noStrike" kern="0" cap="none" spc="0" normalizeH="0" baseline="0" noProof="0">
                <a:ln>
                  <a:noFill/>
                </a:ln>
                <a:solidFill>
                  <a:srgbClr val="595959"/>
                </a:solidFill>
                <a:effectLst/>
                <a:uLnTx/>
                <a:uFillTx/>
                <a:latin typeface="Arial"/>
                <a:ea typeface="Arial"/>
                <a:cs typeface="Arial"/>
                <a:sym typeface="Arial"/>
              </a:rPr>
              <a:t>How To Use Dropbox</a:t>
            </a:r>
            <a:endParaRPr kumimoji="0" sz="2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42" name="Google Shape;542;p65"/>
          <p:cNvSpPr txBox="1"/>
          <p:nvPr/>
        </p:nvSpPr>
        <p:spPr>
          <a:xfrm>
            <a:off x="1550984" y="1212216"/>
            <a:ext cx="5805000" cy="292500"/>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 sz="1600" b="0" i="0" u="none" strike="noStrike" kern="0" cap="none" spc="0" normalizeH="0" baseline="0" noProof="0">
                <a:ln>
                  <a:noFill/>
                </a:ln>
                <a:solidFill>
                  <a:srgbClr val="595959"/>
                </a:solidFill>
                <a:effectLst/>
                <a:uLnTx/>
                <a:uFillTx/>
                <a:latin typeface="Arial"/>
                <a:ea typeface="Arial"/>
                <a:cs typeface="Arial"/>
                <a:sym typeface="Arial"/>
              </a:rPr>
              <a:t>Learn how to use Dropbox by watching the video</a:t>
            </a:r>
            <a:r>
              <a:rPr kumimoji="0" lang="de" sz="1600" b="0" i="0" u="none" strike="noStrike" kern="0" cap="none" spc="0" normalizeH="0" baseline="30000" noProof="0">
                <a:ln>
                  <a:noFill/>
                </a:ln>
                <a:solidFill>
                  <a:srgbClr val="595959"/>
                </a:solidFill>
                <a:effectLst/>
                <a:uLnTx/>
                <a:uFillTx/>
                <a:latin typeface="Arial"/>
                <a:ea typeface="Arial"/>
                <a:cs typeface="Arial"/>
                <a:sym typeface="Arial"/>
              </a:rPr>
              <a:t>1</a:t>
            </a:r>
            <a:r>
              <a:rPr kumimoji="0" lang="de" sz="1600" b="0" i="0" u="none" strike="noStrike" kern="0" cap="none" spc="0" normalizeH="0" baseline="0" noProof="0">
                <a:ln>
                  <a:noFill/>
                </a:ln>
                <a:solidFill>
                  <a:srgbClr val="595959"/>
                </a:solidFill>
                <a:effectLst/>
                <a:uLnTx/>
                <a:uFillTx/>
                <a:latin typeface="Arial"/>
                <a:ea typeface="Arial"/>
                <a:cs typeface="Arial"/>
                <a:sym typeface="Arial"/>
              </a:rPr>
              <a:t> below</a:t>
            </a:r>
            <a:endParaRPr kumimoji="0" sz="16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543" name="Google Shape;543;p65"/>
          <p:cNvSpPr/>
          <p:nvPr/>
        </p:nvSpPr>
        <p:spPr>
          <a:xfrm>
            <a:off x="295275" y="4682398"/>
            <a:ext cx="8316463" cy="184666"/>
          </a:xfrm>
          <a:prstGeom prst="rect">
            <a:avLst/>
          </a:prstGeom>
          <a:noFill/>
          <a:ln>
            <a:noFill/>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900" b="0" i="1" u="none" strike="noStrike" kern="0" cap="none" spc="0" normalizeH="0" baseline="30000" noProof="0">
                <a:ln>
                  <a:noFill/>
                </a:ln>
                <a:solidFill>
                  <a:srgbClr val="595959"/>
                </a:solidFill>
                <a:effectLst/>
                <a:uLnTx/>
                <a:uFillTx/>
                <a:latin typeface="Arial"/>
                <a:ea typeface="Arial"/>
                <a:cs typeface="Arial"/>
                <a:sym typeface="Arial"/>
              </a:rPr>
              <a:t>1 </a:t>
            </a:r>
            <a:r>
              <a:rPr kumimoji="0" lang="de" sz="900" b="0" i="0" u="none" strike="noStrike" kern="0" cap="none" spc="0" normalizeH="0" baseline="0" noProof="0">
                <a:ln>
                  <a:noFill/>
                </a:ln>
                <a:solidFill>
                  <a:srgbClr val="595959"/>
                </a:solidFill>
                <a:effectLst/>
                <a:uLnTx/>
                <a:uFillTx/>
                <a:latin typeface="Arial"/>
                <a:ea typeface="Arial"/>
                <a:cs typeface="Arial"/>
                <a:sym typeface="Arial"/>
              </a:rPr>
              <a:t>How To Use Dropbox [online video], Insider Tech, Feb 12, 2021, </a:t>
            </a:r>
            <a:r>
              <a:rPr kumimoji="0" lang="de" sz="900" b="0" i="1" u="sng" strike="noStrike" kern="0" cap="none" spc="0" normalizeH="0" baseline="0" noProof="0">
                <a:ln>
                  <a:noFill/>
                </a:ln>
                <a:solidFill>
                  <a:srgbClr val="0000FF"/>
                </a:solidFill>
                <a:effectLst/>
                <a:uLnTx/>
                <a:uFillTx/>
                <a:latin typeface="Arial"/>
                <a:ea typeface="Arial"/>
                <a:cs typeface="Arial"/>
                <a:sym typeface="Arial"/>
                <a:hlinkClick r:id="rId4"/>
              </a:rPr>
              <a:t>https://www.youtube.com/watch?v=Bp_BHX4ZbOI</a:t>
            </a:r>
            <a:r>
              <a:rPr kumimoji="0" lang="de" sz="900" b="0" i="1" u="none" strike="noStrike" kern="0" cap="none" spc="0" normalizeH="0" baseline="0" noProof="0">
                <a:ln>
                  <a:noFill/>
                </a:ln>
                <a:solidFill>
                  <a:srgbClr val="595959"/>
                </a:solidFill>
                <a:effectLst/>
                <a:uLnTx/>
                <a:uFillTx/>
                <a:latin typeface="Arial"/>
                <a:ea typeface="Arial"/>
                <a:cs typeface="Arial"/>
                <a:sym typeface="Arial"/>
              </a:rPr>
              <a:t> </a:t>
            </a:r>
            <a:endParaRPr kumimoji="0" sz="9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44" name="Google Shape;544;p65" descr="0:00 Intro&#10;00:10 Getting started&#10;01:26 Uploading files&#10;02:48 Sending and sharing files&#10;04:01 Commenting&#10;04:25 Creating and sharing folders&#10;05:29 Changing your sharing settings&#10;&#10;Watch this tutorial to learn how to use the file hosting service Dropbox. You will learn how to upload files, send and share files, and create folders. &#10;&#10;MORE HOW TO VIDEOS:&#10;How To Use Slack&#10;https://www.youtube.com/watch?v=812kbhp0WdY&#10;How To Reset Apple Watch&#10;https://www.youtube.com/watch?v=lL2I2pTvuJE&amp;t=0s&#10;How To Add A Thumbnail To YouTube&#10;https://www.youtube.com/watch?v=lTHisRIlP4g&amp;t=0s&#10;&#10;------------------------------------------------------&#10;&#10;#Dropbox #HowTo #TechInsider&#10;&#10;Tech Insider tells you all you need to know about tech: gadgets, how-to's, gaming, science, digital culture, and more.&#10; &#10;Visit us at: https://www.businessinsider.com&#10;TI on Facebook: https://www.facebook.com/techinsider&#10;TI on Instagram: https://www.instagram.com/tech_insider/&#10;TI on Twitter: https://twitter.com/techinsider&#10;TI on Amazon Prime: http://read.bi/PrimeVideo&#10;INSIDER on Snapchat: https://insder.co/2KJLtVo&#10;&#10;How To Use Dropbox" title="How To Use Dropbox">
            <a:hlinkClick r:id="rId5"/>
          </p:cNvPr>
          <p:cNvPicPr preferRelativeResize="0"/>
          <p:nvPr/>
        </p:nvPicPr>
        <p:blipFill>
          <a:blip r:embed="rId6">
            <a:alphaModFix/>
          </a:blip>
          <a:stretch>
            <a:fillRect/>
          </a:stretch>
        </p:blipFill>
        <p:spPr>
          <a:xfrm>
            <a:off x="2858350" y="1714500"/>
            <a:ext cx="3791550" cy="2132750"/>
          </a:xfrm>
          <a:prstGeom prst="rect">
            <a:avLst/>
          </a:prstGeom>
          <a:noFill/>
          <a:ln>
            <a:noFill/>
          </a:ln>
        </p:spPr>
      </p:pic>
    </p:spTree>
    <p:extLst>
      <p:ext uri="{BB962C8B-B14F-4D97-AF65-F5344CB8AC3E}">
        <p14:creationId xmlns:p14="http://schemas.microsoft.com/office/powerpoint/2010/main" val="1851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1000"/>
                                        <p:tgtEl>
                                          <p:spTgt spid="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pSp>
        <p:nvGrpSpPr>
          <p:cNvPr id="549" name="Google Shape;549;p66"/>
          <p:cNvGrpSpPr/>
          <p:nvPr/>
        </p:nvGrpSpPr>
        <p:grpSpPr>
          <a:xfrm>
            <a:off x="0" y="749145"/>
            <a:ext cx="9144000" cy="4394356"/>
            <a:chOff x="0" y="-38100"/>
            <a:chExt cx="4816593" cy="2314722"/>
          </a:xfrm>
        </p:grpSpPr>
        <p:sp>
          <p:nvSpPr>
            <p:cNvPr id="550" name="Google Shape;550;p66"/>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51" name="Google Shape;551;p66"/>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52" name="Google Shape;552;p66"/>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53" name="Google Shape;553;p66"/>
          <p:cNvSpPr txBox="1"/>
          <p:nvPr/>
        </p:nvSpPr>
        <p:spPr>
          <a:xfrm>
            <a:off x="514350" y="229406"/>
            <a:ext cx="7649936" cy="5601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600" b="1" i="0" u="none" strike="noStrike" kern="0" cap="none" spc="0" normalizeH="0" baseline="0" noProof="0">
                <a:ln>
                  <a:noFill/>
                </a:ln>
                <a:solidFill>
                  <a:srgbClr val="379C73"/>
                </a:solidFill>
                <a:effectLst/>
                <a:uLnTx/>
                <a:uFillTx/>
                <a:latin typeface="Gill Sans"/>
                <a:ea typeface="Gill Sans"/>
                <a:cs typeface="Gill Sans"/>
                <a:sym typeface="Gill Sans"/>
              </a:rPr>
              <a:t>How to share data without internet connection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66"/>
          <p:cNvSpPr/>
          <p:nvPr/>
        </p:nvSpPr>
        <p:spPr>
          <a:xfrm>
            <a:off x="3418114" y="2109790"/>
            <a:ext cx="5007199" cy="1165159"/>
          </a:xfrm>
          <a:prstGeom prst="rect">
            <a:avLst/>
          </a:prstGeom>
          <a:noFill/>
          <a:ln>
            <a:noFill/>
          </a:ln>
        </p:spPr>
        <p:txBody>
          <a:bodyPr spcFirstLastPara="1" wrap="square" lIns="45725" tIns="22850" rIns="45725" bIns="22850" anchor="t" anchorCtr="0">
            <a:noAutofit/>
          </a:bodyPr>
          <a:lstStyle/>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If you don’t have an internet connection you can share data, documents, pictures through the </a:t>
            </a:r>
            <a:r>
              <a:rPr kumimoji="0" lang="de" sz="1800" b="1" i="0" u="none" strike="noStrike" kern="0" cap="none" spc="0" normalizeH="0" baseline="0" noProof="0">
                <a:ln>
                  <a:noFill/>
                </a:ln>
                <a:solidFill>
                  <a:srgbClr val="339966"/>
                </a:solidFill>
                <a:effectLst/>
                <a:uLnTx/>
                <a:uFillTx/>
                <a:latin typeface="Arial"/>
                <a:ea typeface="Arial"/>
                <a:cs typeface="Arial"/>
                <a:sym typeface="Arial"/>
              </a:rPr>
              <a:t>Bluetooth technology</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t>
            </a:r>
            <a:endParaRPr kumimoji="0" sz="1800" b="0" i="0"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55" name="Google Shape;555;p66"/>
          <p:cNvPicPr preferRelativeResize="0"/>
          <p:nvPr/>
        </p:nvPicPr>
        <p:blipFill rotWithShape="1">
          <a:blip r:embed="rId4">
            <a:alphaModFix/>
          </a:blip>
          <a:srcRect/>
          <a:stretch/>
        </p:blipFill>
        <p:spPr>
          <a:xfrm>
            <a:off x="108857" y="1309298"/>
            <a:ext cx="2901043" cy="2766143"/>
          </a:xfrm>
          <a:prstGeom prst="rect">
            <a:avLst/>
          </a:prstGeom>
          <a:noFill/>
          <a:ln>
            <a:noFill/>
          </a:ln>
        </p:spPr>
      </p:pic>
      <p:sp>
        <p:nvSpPr>
          <p:cNvPr id="556" name="Google Shape;556;p66"/>
          <p:cNvSpPr txBox="1"/>
          <p:nvPr/>
        </p:nvSpPr>
        <p:spPr>
          <a:xfrm>
            <a:off x="723900" y="4147772"/>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spTree>
    <p:extLst>
      <p:ext uri="{BB962C8B-B14F-4D97-AF65-F5344CB8AC3E}">
        <p14:creationId xmlns:p14="http://schemas.microsoft.com/office/powerpoint/2010/main" val="1477380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61" name="Google Shape;561;p67"/>
          <p:cNvGrpSpPr/>
          <p:nvPr/>
        </p:nvGrpSpPr>
        <p:grpSpPr>
          <a:xfrm>
            <a:off x="0" y="749145"/>
            <a:ext cx="9144000" cy="4394356"/>
            <a:chOff x="0" y="-38100"/>
            <a:chExt cx="4816593" cy="2314722"/>
          </a:xfrm>
        </p:grpSpPr>
        <p:sp>
          <p:nvSpPr>
            <p:cNvPr id="562" name="Google Shape;562;p67"/>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63" name="Google Shape;563;p67"/>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64" name="Google Shape;564;p67"/>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65" name="Google Shape;565;p67"/>
          <p:cNvSpPr txBox="1"/>
          <p:nvPr/>
        </p:nvSpPr>
        <p:spPr>
          <a:xfrm>
            <a:off x="559607" y="1014954"/>
            <a:ext cx="8024700" cy="3288000"/>
          </a:xfrm>
          <a:prstGeom prst="rect">
            <a:avLst/>
          </a:prstGeom>
          <a:noFill/>
          <a:ln>
            <a:noFill/>
          </a:ln>
        </p:spPr>
        <p:txBody>
          <a:bodyPr spcFirstLastPara="1" wrap="square" lIns="0" tIns="0" rIns="0" bIns="0" anchor="t" anchorCtr="0">
            <a:spAutoFit/>
          </a:bodyPr>
          <a:lstStyle/>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1" i="0" u="none" strike="noStrike" kern="0" cap="none" spc="0" normalizeH="0" baseline="0" noProof="0">
                <a:ln>
                  <a:noFill/>
                </a:ln>
                <a:solidFill>
                  <a:srgbClr val="339966"/>
                </a:solidFill>
                <a:effectLst/>
                <a:uLnTx/>
                <a:uFillTx/>
                <a:latin typeface="Arial"/>
                <a:ea typeface="Arial"/>
                <a:cs typeface="Arial"/>
                <a:sym typeface="Arial"/>
              </a:rPr>
              <a:t>Bluetooth</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 is </a:t>
            </a:r>
            <a:r>
              <a:rPr kumimoji="0" lang="de" sz="1800" b="1" i="0" u="none" strike="noStrike" kern="0" cap="none" spc="0" normalizeH="0" baseline="0" noProof="0">
                <a:ln>
                  <a:noFill/>
                </a:ln>
                <a:solidFill>
                  <a:srgbClr val="595959"/>
                </a:solidFill>
                <a:effectLst/>
                <a:uLnTx/>
                <a:uFillTx/>
                <a:latin typeface="Arial"/>
                <a:ea typeface="Arial"/>
                <a:cs typeface="Arial"/>
                <a:sym typeface="Arial"/>
              </a:rPr>
              <a:t>a wireless radio technology </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that allows many different devices to connect to each other and work together. It was originally invented as an affordable wireless alternative to wired keyboards, headphones, speakers, and other peripherals. </a:t>
            </a:r>
            <a:r>
              <a:rPr kumimoji="0" lang="de" sz="1800" b="0" i="0" u="none" strike="noStrike" kern="0" cap="none" spc="0" normalizeH="0" baseline="0" noProof="0">
                <a:ln>
                  <a:noFill/>
                </a:ln>
                <a:solidFill>
                  <a:srgbClr val="595959"/>
                </a:solidFill>
                <a:effectLst/>
                <a:uLnTx/>
                <a:uFillTx/>
                <a:latin typeface="Arial"/>
                <a:cs typeface="Arial"/>
                <a:sym typeface="Arial"/>
              </a:rPr>
              <a:t>M</a:t>
            </a:r>
            <a:r>
              <a:rPr kumimoji="0" lang="de" sz="1800" b="0" i="0" u="none" strike="noStrike" kern="0" cap="none" spc="0" normalizeH="0" baseline="0" noProof="0">
                <a:ln>
                  <a:noFill/>
                </a:ln>
                <a:solidFill>
                  <a:srgbClr val="595959"/>
                </a:solidFill>
                <a:effectLst/>
                <a:uLnTx/>
                <a:uFillTx/>
                <a:latin typeface="Arial"/>
                <a:ea typeface="Arial"/>
                <a:cs typeface="Arial"/>
                <a:sym typeface="Arial"/>
              </a:rPr>
              <a:t>any kinds of devices use Bluetooth, including cell phones, stereos, health monitors, and safety trackers. Almost any wireless device you encounter might use Bluetooth technology.</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800" b="0" i="0" u="none" strike="noStrike" kern="0" cap="none" spc="0" normalizeH="0" baseline="0" noProof="0">
                <a:ln>
                  <a:noFill/>
                </a:ln>
                <a:solidFill>
                  <a:srgbClr val="595959"/>
                </a:solidFill>
                <a:effectLst/>
                <a:uLnTx/>
                <a:uFillTx/>
                <a:latin typeface="Arial"/>
                <a:ea typeface="Arial"/>
                <a:cs typeface="Arial"/>
                <a:sym typeface="Arial"/>
              </a:rPr>
              <a:t>Click here to learn</a:t>
            </a:r>
            <a:r>
              <a:rPr kumimoji="0" lang="de" sz="1800" b="1" i="0" u="none" strike="noStrike" kern="0" cap="none" spc="0" normalizeH="0" baseline="0" noProof="0">
                <a:ln>
                  <a:noFill/>
                </a:ln>
                <a:solidFill>
                  <a:srgbClr val="000000"/>
                </a:solidFill>
                <a:effectLst/>
                <a:uLnTx/>
                <a:uFillTx/>
                <a:latin typeface="Arial"/>
                <a:ea typeface="Arial"/>
                <a:cs typeface="Arial"/>
                <a:sym typeface="Arial"/>
              </a:rPr>
              <a:t> </a:t>
            </a:r>
            <a:r>
              <a:rPr kumimoji="0" lang="de" sz="1800" b="1" i="0" u="sng" strike="noStrike" kern="0" cap="none" spc="0" normalizeH="0" baseline="0" noProof="0">
                <a:ln>
                  <a:noFill/>
                </a:ln>
                <a:solidFill>
                  <a:srgbClr val="0000FF"/>
                </a:solidFill>
                <a:effectLst/>
                <a:uLnTx/>
                <a:uFillTx/>
                <a:latin typeface="Arial"/>
                <a:ea typeface="Arial"/>
                <a:cs typeface="Arial"/>
                <a:sym typeface="Arial"/>
                <a:hlinkClick r:id="rId4"/>
              </a:rPr>
              <a:t>how to use and connect Bluetooth devices</a:t>
            </a: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a:p>
            <a:pPr marL="190500" marR="0" lvl="1" indent="0" algn="just" defTabSz="914400" rtl="0" eaLnBrk="1" fontAlgn="auto" latinLnBrk="0" hangingPunct="1">
              <a:lnSpc>
                <a:spcPct val="140011"/>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6" name="Google Shape;566;p67"/>
          <p:cNvSpPr txBox="1"/>
          <p:nvPr/>
        </p:nvSpPr>
        <p:spPr>
          <a:xfrm>
            <a:off x="7581898" y="4902759"/>
            <a:ext cx="1562100" cy="153889"/>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700" b="0" i="1" u="none" strike="noStrike" kern="0" cap="none" spc="0" normalizeH="0" baseline="0" noProof="0">
                <a:ln>
                  <a:noFill/>
                </a:ln>
                <a:solidFill>
                  <a:srgbClr val="595959"/>
                </a:solidFill>
                <a:effectLst/>
                <a:uLnTx/>
                <a:uFillTx/>
                <a:latin typeface="Arial"/>
                <a:ea typeface="Arial"/>
                <a:cs typeface="Arial"/>
                <a:sym typeface="Arial"/>
              </a:rPr>
              <a:t>Designed by Freeepik</a:t>
            </a:r>
            <a:endParaRPr kumimoji="0" sz="700" b="0" i="1" u="none" strike="noStrike" kern="0" cap="none" spc="0" normalizeH="0" baseline="0" noProof="0">
              <a:ln>
                <a:noFill/>
              </a:ln>
              <a:solidFill>
                <a:srgbClr val="595959"/>
              </a:solidFill>
              <a:effectLst/>
              <a:uLnTx/>
              <a:uFillTx/>
              <a:latin typeface="Arial"/>
              <a:ea typeface="Arial"/>
              <a:cs typeface="Arial"/>
              <a:sym typeface="Arial"/>
            </a:endParaRPr>
          </a:p>
        </p:txBody>
      </p:sp>
      <p:pic>
        <p:nvPicPr>
          <p:cNvPr id="567" name="Google Shape;567;p67"/>
          <p:cNvPicPr preferRelativeResize="0"/>
          <p:nvPr/>
        </p:nvPicPr>
        <p:blipFill rotWithShape="1">
          <a:blip r:embed="rId5">
            <a:alphaModFix/>
          </a:blip>
          <a:srcRect/>
          <a:stretch/>
        </p:blipFill>
        <p:spPr>
          <a:xfrm>
            <a:off x="7436410" y="3287811"/>
            <a:ext cx="1614949" cy="1614949"/>
          </a:xfrm>
          <a:prstGeom prst="rect">
            <a:avLst/>
          </a:prstGeom>
          <a:noFill/>
          <a:ln>
            <a:noFill/>
          </a:ln>
        </p:spPr>
      </p:pic>
      <p:sp>
        <p:nvSpPr>
          <p:cNvPr id="568" name="Google Shape;568;p67"/>
          <p:cNvSpPr txBox="1"/>
          <p:nvPr/>
        </p:nvSpPr>
        <p:spPr>
          <a:xfrm>
            <a:off x="514350" y="229406"/>
            <a:ext cx="7649936" cy="5601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Tx/>
              <a:buFont typeface="Arial"/>
              <a:buNone/>
              <a:tabLst/>
              <a:defRPr/>
            </a:pPr>
            <a:r>
              <a:rPr kumimoji="0" lang="de" sz="2600" b="1" i="0" u="none" strike="noStrike" kern="0" cap="none" spc="0" normalizeH="0" baseline="0" noProof="0">
                <a:ln>
                  <a:noFill/>
                </a:ln>
                <a:solidFill>
                  <a:srgbClr val="379C73"/>
                </a:solidFill>
                <a:effectLst/>
                <a:uLnTx/>
                <a:uFillTx/>
                <a:latin typeface="Gill Sans"/>
                <a:ea typeface="Gill Sans"/>
                <a:cs typeface="Gill Sans"/>
                <a:sym typeface="Gill Sans"/>
              </a:rPr>
              <a:t>How to share data without internet connection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215834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72"/>
        <p:cNvGrpSpPr/>
        <p:nvPr/>
      </p:nvGrpSpPr>
      <p:grpSpPr>
        <a:xfrm>
          <a:off x="0" y="0"/>
          <a:ext cx="0" cy="0"/>
          <a:chOff x="0" y="0"/>
          <a:chExt cx="0" cy="0"/>
        </a:xfrm>
      </p:grpSpPr>
      <p:grpSp>
        <p:nvGrpSpPr>
          <p:cNvPr id="573" name="Google Shape;573;p68"/>
          <p:cNvGrpSpPr/>
          <p:nvPr/>
        </p:nvGrpSpPr>
        <p:grpSpPr>
          <a:xfrm>
            <a:off x="0" y="3212846"/>
            <a:ext cx="9144000" cy="2038939"/>
            <a:chOff x="0" y="-38100"/>
            <a:chExt cx="4816593" cy="1074009"/>
          </a:xfrm>
        </p:grpSpPr>
        <p:sp>
          <p:nvSpPr>
            <p:cNvPr id="574" name="Google Shape;574;p68"/>
            <p:cNvSpPr/>
            <p:nvPr/>
          </p:nvSpPr>
          <p:spPr>
            <a:xfrm>
              <a:off x="0" y="0"/>
              <a:ext cx="4816592" cy="1035909"/>
            </a:xfrm>
            <a:custGeom>
              <a:avLst/>
              <a:gdLst/>
              <a:ahLst/>
              <a:cxnLst/>
              <a:rect l="l" t="t" r="r" b="b"/>
              <a:pathLst>
                <a:path w="4816592" h="1035909" extrusionOk="0">
                  <a:moveTo>
                    <a:pt x="0" y="0"/>
                  </a:moveTo>
                  <a:lnTo>
                    <a:pt x="4816592" y="0"/>
                  </a:lnTo>
                  <a:lnTo>
                    <a:pt x="4816592" y="1035909"/>
                  </a:lnTo>
                  <a:lnTo>
                    <a:pt x="0" y="1035909"/>
                  </a:lnTo>
                  <a:close/>
                </a:path>
              </a:pathLst>
            </a:custGeom>
            <a:solidFill>
              <a:srgbClr val="FFFFFF"/>
            </a:solidFill>
            <a:ln>
              <a:noFill/>
            </a:ln>
          </p:spPr>
        </p:sp>
        <p:sp>
          <p:nvSpPr>
            <p:cNvPr id="575" name="Google Shape;575;p68"/>
            <p:cNvSpPr txBox="1"/>
            <p:nvPr/>
          </p:nvSpPr>
          <p:spPr>
            <a:xfrm>
              <a:off x="0" y="-38100"/>
              <a:ext cx="4816593" cy="1074009"/>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76" name="Google Shape;576;p68"/>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77" name="Google Shape;577;p68"/>
          <p:cNvSpPr txBox="1"/>
          <p:nvPr/>
        </p:nvSpPr>
        <p:spPr>
          <a:xfrm>
            <a:off x="555130" y="891815"/>
            <a:ext cx="8033700" cy="2025900"/>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40011"/>
              </a:lnSpc>
              <a:spcBef>
                <a:spcPts val="0"/>
              </a:spcBef>
              <a:spcAft>
                <a:spcPts val="0"/>
              </a:spcAft>
              <a:buClr>
                <a:srgbClr val="000000"/>
              </a:buClr>
              <a:buSzTx/>
              <a:buFont typeface="Arial"/>
              <a:buNone/>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In this </a:t>
            </a:r>
            <a:r>
              <a:rPr kumimoji="0" lang="de" sz="1400" b="0" i="0" u="none" strike="noStrike" kern="0" cap="none" spc="0" normalizeH="0" baseline="0" noProof="0">
                <a:ln>
                  <a:noFill/>
                </a:ln>
                <a:solidFill>
                  <a:srgbClr val="FFFFFF"/>
                </a:solidFill>
                <a:effectLst/>
                <a:uLnTx/>
                <a:uFillTx/>
                <a:latin typeface="Arial"/>
                <a:cs typeface="Arial"/>
                <a:sym typeface="Arial"/>
              </a:rPr>
              <a:t>unit</a:t>
            </a:r>
            <a:r>
              <a:rPr kumimoji="0" lang="de" sz="1400" b="0" i="0" u="none" strike="noStrike" kern="0" cap="none" spc="0" normalizeH="0" baseline="0" noProof="0">
                <a:ln>
                  <a:noFill/>
                </a:ln>
                <a:solidFill>
                  <a:srgbClr val="FFFFFF"/>
                </a:solidFill>
                <a:effectLst/>
                <a:uLnTx/>
                <a:uFillTx/>
                <a:latin typeface="Arial"/>
                <a:ea typeface="Arial"/>
                <a:cs typeface="Arial"/>
                <a:sym typeface="Arial"/>
              </a:rPr>
              <a:t>, essential proficiency has been gained in understanding digital communication, its benefits, and the various channels it encompasses. You have explored the significance of email, instant messaging apps, and video calls for interpersonal interactions, as well as the effectiveness of newsletters and internet forums for broader communication purposes; you have learned practical skills in sharing data and digital content using platforms like WeTransfer, Google Drive, and Dropbox, ensuring seamless collaboration across multiple devices. Additionally, a comprehensive understanding of the Bluetooth technology has been acquired.​</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8" name="Google Shape;578;p68"/>
          <p:cNvSpPr txBox="1"/>
          <p:nvPr/>
        </p:nvSpPr>
        <p:spPr>
          <a:xfrm>
            <a:off x="595913" y="280972"/>
            <a:ext cx="7179292"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Summary</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9" name="Google Shape;579;p6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465204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83"/>
        <p:cNvGrpSpPr/>
        <p:nvPr/>
      </p:nvGrpSpPr>
      <p:grpSpPr>
        <a:xfrm>
          <a:off x="0" y="0"/>
          <a:ext cx="0" cy="0"/>
          <a:chOff x="0" y="0"/>
          <a:chExt cx="0" cy="0"/>
        </a:xfrm>
      </p:grpSpPr>
      <p:grpSp>
        <p:nvGrpSpPr>
          <p:cNvPr id="584" name="Google Shape;584;p69"/>
          <p:cNvGrpSpPr/>
          <p:nvPr/>
        </p:nvGrpSpPr>
        <p:grpSpPr>
          <a:xfrm>
            <a:off x="0" y="749145"/>
            <a:ext cx="9144000" cy="4394356"/>
            <a:chOff x="0" y="-38100"/>
            <a:chExt cx="4816593" cy="2314722"/>
          </a:xfrm>
        </p:grpSpPr>
        <p:sp>
          <p:nvSpPr>
            <p:cNvPr id="585" name="Google Shape;585;p69"/>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86" name="Google Shape;586;p69"/>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87" name="Google Shape;587;p69"/>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88" name="Google Shape;588;p69"/>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9" name="Google Shape;589;p69"/>
          <p:cNvSpPr txBox="1"/>
          <p:nvPr/>
        </p:nvSpPr>
        <p:spPr>
          <a:xfrm>
            <a:off x="641517" y="2038381"/>
            <a:ext cx="5232300" cy="1800900"/>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700" b="1" i="0" u="none" strike="noStrike" kern="0" cap="none" spc="0" normalizeH="0" baseline="0" noProof="0">
                <a:ln>
                  <a:noFill/>
                </a:ln>
                <a:solidFill>
                  <a:srgbClr val="3F3F3F"/>
                </a:solidFill>
                <a:effectLst/>
                <a:uLnTx/>
                <a:uFillTx/>
                <a:latin typeface="Arial"/>
                <a:ea typeface="Arial"/>
                <a:cs typeface="Arial"/>
                <a:sym typeface="Arial"/>
              </a:rPr>
              <a:t>Time for</a:t>
            </a:r>
            <a:endParaRPr kumimoji="0" sz="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5800"/>
              <a:buFont typeface="Arial"/>
              <a:buNone/>
              <a:tabLst/>
              <a:defRPr/>
            </a:pPr>
            <a:r>
              <a:rPr kumimoji="0" lang="de" sz="5700" b="1" i="0" u="none" strike="noStrike" kern="0" cap="none" spc="0" normalizeH="0" baseline="0" noProof="0">
                <a:ln>
                  <a:noFill/>
                </a:ln>
                <a:solidFill>
                  <a:srgbClr val="339966"/>
                </a:solidFill>
                <a:effectLst/>
                <a:uLnTx/>
                <a:uFillTx/>
                <a:latin typeface="Arial"/>
                <a:ea typeface="Arial"/>
                <a:cs typeface="Arial"/>
                <a:sym typeface="Arial"/>
              </a:rPr>
              <a:t>Self-Reflection</a:t>
            </a:r>
            <a:endParaRPr kumimoji="0" sz="5700" b="1" i="0" u="none" strike="noStrike" kern="0" cap="none" spc="0" normalizeH="0" baseline="0" noProof="0">
              <a:ln>
                <a:noFill/>
              </a:ln>
              <a:solidFill>
                <a:srgbClr val="339966"/>
              </a:solidFill>
              <a:effectLst/>
              <a:uLnTx/>
              <a:uFillTx/>
              <a:latin typeface="Arial"/>
              <a:ea typeface="Arial"/>
              <a:cs typeface="Arial"/>
              <a:sym typeface="Arial"/>
            </a:endParaRPr>
          </a:p>
        </p:txBody>
      </p:sp>
      <p:sp>
        <p:nvSpPr>
          <p:cNvPr id="590" name="Google Shape;590;p69"/>
          <p:cNvSpPr txBox="1"/>
          <p:nvPr/>
        </p:nvSpPr>
        <p:spPr>
          <a:xfrm>
            <a:off x="6454617" y="212499"/>
            <a:ext cx="863600" cy="5539978"/>
          </a:xfrm>
          <a:prstGeom prst="rect">
            <a:avLst/>
          </a:prstGeom>
          <a:noFill/>
          <a:ln>
            <a:noFill/>
          </a:ln>
          <a:effectLst>
            <a:outerShdw blurRad="50800" dist="38100" dir="2700000" algn="tl" rotWithShape="0">
              <a:srgbClr val="000000">
                <a:alpha val="40000"/>
              </a:srgbClr>
            </a:outerShdw>
          </a:effectLst>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700"/>
              <a:buFont typeface="Arial"/>
              <a:buNone/>
              <a:tabLst/>
              <a:defRPr/>
            </a:pPr>
            <a:r>
              <a:rPr kumimoji="0" lang="de" sz="35700" b="1" i="0" u="none" strike="noStrike" kern="0" cap="none" spc="0" normalizeH="0" baseline="0" noProof="0">
                <a:ln>
                  <a:noFill/>
                </a:ln>
                <a:solidFill>
                  <a:srgbClr val="FFC000"/>
                </a:solidFill>
                <a:effectLst/>
                <a:uLnTx/>
                <a:uFillTx/>
                <a:latin typeface="Arial"/>
                <a:ea typeface="Arial"/>
                <a:cs typeface="Arial"/>
                <a:sym typeface="Arial"/>
              </a:rPr>
              <a:t>!</a:t>
            </a:r>
            <a:endParaRPr kumimoji="0" sz="35700" b="1" i="0" u="none" strike="noStrike" kern="0" cap="none" spc="0" normalizeH="0" baseline="0" noProof="0">
              <a:ln>
                <a:noFill/>
              </a:ln>
              <a:solidFill>
                <a:srgbClr val="FFC000"/>
              </a:solidFill>
              <a:effectLst/>
              <a:uLnTx/>
              <a:uFillTx/>
              <a:latin typeface="Arial"/>
              <a:ea typeface="Arial"/>
              <a:cs typeface="Arial"/>
              <a:sym typeface="Arial"/>
            </a:endParaRPr>
          </a:p>
        </p:txBody>
      </p:sp>
    </p:spTree>
    <p:extLst>
      <p:ext uri="{BB962C8B-B14F-4D97-AF65-F5344CB8AC3E}">
        <p14:creationId xmlns:p14="http://schemas.microsoft.com/office/powerpoint/2010/main" val="2319875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594"/>
        <p:cNvGrpSpPr/>
        <p:nvPr/>
      </p:nvGrpSpPr>
      <p:grpSpPr>
        <a:xfrm>
          <a:off x="0" y="0"/>
          <a:ext cx="0" cy="0"/>
          <a:chOff x="0" y="0"/>
          <a:chExt cx="0" cy="0"/>
        </a:xfrm>
      </p:grpSpPr>
      <p:grpSp>
        <p:nvGrpSpPr>
          <p:cNvPr id="595" name="Google Shape;595;p70"/>
          <p:cNvGrpSpPr/>
          <p:nvPr/>
        </p:nvGrpSpPr>
        <p:grpSpPr>
          <a:xfrm>
            <a:off x="0" y="749145"/>
            <a:ext cx="9144000" cy="4394356"/>
            <a:chOff x="0" y="-38100"/>
            <a:chExt cx="4816593" cy="2314722"/>
          </a:xfrm>
        </p:grpSpPr>
        <p:sp>
          <p:nvSpPr>
            <p:cNvPr id="596" name="Google Shape;596;p70"/>
            <p:cNvSpPr/>
            <p:nvPr/>
          </p:nvSpPr>
          <p:spPr>
            <a:xfrm>
              <a:off x="0" y="0"/>
              <a:ext cx="4816592" cy="2276622"/>
            </a:xfrm>
            <a:custGeom>
              <a:avLst/>
              <a:gdLst/>
              <a:ahLst/>
              <a:cxnLst/>
              <a:rect l="l" t="t" r="r" b="b"/>
              <a:pathLst>
                <a:path w="4816592" h="2276622" extrusionOk="0">
                  <a:moveTo>
                    <a:pt x="0" y="0"/>
                  </a:moveTo>
                  <a:lnTo>
                    <a:pt x="4816592" y="0"/>
                  </a:lnTo>
                  <a:lnTo>
                    <a:pt x="4816592" y="2276622"/>
                  </a:lnTo>
                  <a:lnTo>
                    <a:pt x="0" y="2276622"/>
                  </a:lnTo>
                  <a:close/>
                </a:path>
              </a:pathLst>
            </a:custGeom>
            <a:solidFill>
              <a:srgbClr val="FFFFFF"/>
            </a:solidFill>
            <a:ln>
              <a:noFill/>
            </a:ln>
          </p:spPr>
        </p:sp>
        <p:sp>
          <p:nvSpPr>
            <p:cNvPr id="597" name="Google Shape;597;p70"/>
            <p:cNvSpPr txBox="1"/>
            <p:nvPr/>
          </p:nvSpPr>
          <p:spPr>
            <a:xfrm>
              <a:off x="0" y="-38100"/>
              <a:ext cx="4816593" cy="2314722"/>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98" name="Google Shape;598;p70"/>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599" name="Google Shape;599;p70"/>
          <p:cNvSpPr txBox="1"/>
          <p:nvPr/>
        </p:nvSpPr>
        <p:spPr>
          <a:xfrm>
            <a:off x="454192" y="144674"/>
            <a:ext cx="7260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0" name="Google Shape;600;p70"/>
          <p:cNvSpPr txBox="1"/>
          <p:nvPr/>
        </p:nvSpPr>
        <p:spPr>
          <a:xfrm>
            <a:off x="454192" y="1752631"/>
            <a:ext cx="8131009" cy="2169825"/>
          </a:xfrm>
          <a:prstGeom prst="rect">
            <a:avLst/>
          </a:prstGeom>
          <a:noFill/>
          <a:ln>
            <a:noFill/>
          </a:ln>
        </p:spPr>
        <p:txBody>
          <a:bodyPr spcFirstLastPara="1" wrap="square" lIns="45725" tIns="22850" rIns="45725"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 sz="2400" b="0" i="0" u="none" strike="noStrike" kern="0" cap="none" spc="0" normalizeH="0" baseline="0" noProof="0">
                <a:ln>
                  <a:noFill/>
                </a:ln>
                <a:solidFill>
                  <a:srgbClr val="595959"/>
                </a:solidFill>
                <a:effectLst/>
                <a:uLnTx/>
                <a:uFillTx/>
                <a:latin typeface="Arial"/>
                <a:ea typeface="Arial"/>
                <a:cs typeface="Arial"/>
                <a:sym typeface="Arial"/>
              </a:rPr>
              <a:t>Next on, you will see questions related to the content of this unit.</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000000"/>
                </a:solidFill>
                <a:effectLst/>
                <a:uLnTx/>
                <a:uFillTx/>
                <a:latin typeface="Arial"/>
                <a:ea typeface="Arial"/>
                <a:cs typeface="Arial"/>
                <a:sym typeface="Arial"/>
              </a:rPr>
              <a:t> </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1" i="0" u="none" strike="noStrike" kern="0" cap="none" spc="0" normalizeH="0" baseline="0" noProof="0">
                <a:ln>
                  <a:noFill/>
                </a:ln>
                <a:solidFill>
                  <a:srgbClr val="FFC000"/>
                </a:solidFill>
                <a:effectLst/>
                <a:uLnTx/>
                <a:uFillTx/>
                <a:latin typeface="Arial"/>
                <a:ea typeface="Arial"/>
                <a:cs typeface="Arial"/>
                <a:sym typeface="Arial"/>
              </a:rPr>
              <a:t>Reflect on the questions and answer them in writing in your (digital) journal!</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45580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04"/>
        <p:cNvGrpSpPr/>
        <p:nvPr/>
      </p:nvGrpSpPr>
      <p:grpSpPr>
        <a:xfrm>
          <a:off x="0" y="0"/>
          <a:ext cx="0" cy="0"/>
          <a:chOff x="0" y="0"/>
          <a:chExt cx="0" cy="0"/>
        </a:xfrm>
      </p:grpSpPr>
      <p:grpSp>
        <p:nvGrpSpPr>
          <p:cNvPr id="605" name="Google Shape;605;p71"/>
          <p:cNvGrpSpPr/>
          <p:nvPr/>
        </p:nvGrpSpPr>
        <p:grpSpPr>
          <a:xfrm>
            <a:off x="0" y="-72331"/>
            <a:ext cx="3153688" cy="5215831"/>
            <a:chOff x="0" y="-38100"/>
            <a:chExt cx="1661202" cy="2747433"/>
          </a:xfrm>
        </p:grpSpPr>
        <p:sp>
          <p:nvSpPr>
            <p:cNvPr id="606" name="Google Shape;606;p71"/>
            <p:cNvSpPr/>
            <p:nvPr/>
          </p:nvSpPr>
          <p:spPr>
            <a:xfrm>
              <a:off x="0" y="0"/>
              <a:ext cx="1661202" cy="2709333"/>
            </a:xfrm>
            <a:custGeom>
              <a:avLst/>
              <a:gdLst/>
              <a:ahLst/>
              <a:cxnLst/>
              <a:rect l="l" t="t" r="r" b="b"/>
              <a:pathLst>
                <a:path w="1661202" h="2709333" extrusionOk="0">
                  <a:moveTo>
                    <a:pt x="0" y="0"/>
                  </a:moveTo>
                  <a:lnTo>
                    <a:pt x="1661202" y="0"/>
                  </a:lnTo>
                  <a:lnTo>
                    <a:pt x="1661202" y="2709333"/>
                  </a:lnTo>
                  <a:lnTo>
                    <a:pt x="0" y="2709333"/>
                  </a:lnTo>
                  <a:close/>
                </a:path>
              </a:pathLst>
            </a:custGeom>
            <a:solidFill>
              <a:srgbClr val="FFFFFF"/>
            </a:solidFill>
            <a:ln>
              <a:noFill/>
            </a:ln>
          </p:spPr>
        </p:sp>
        <p:sp>
          <p:nvSpPr>
            <p:cNvPr id="607" name="Google Shape;607;p71"/>
            <p:cNvSpPr txBox="1"/>
            <p:nvPr/>
          </p:nvSpPr>
          <p:spPr>
            <a:xfrm>
              <a:off x="0" y="-38100"/>
              <a:ext cx="1661202" cy="2747433"/>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08" name="Google Shape;608;p71"/>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3">
              <a:alphaModFix/>
            </a:blip>
            <a:stretch>
              <a:fillRect/>
            </a:stretch>
          </a:blipFill>
          <a:ln>
            <a:noFill/>
          </a:ln>
        </p:spPr>
      </p:sp>
      <p:sp>
        <p:nvSpPr>
          <p:cNvPr id="609" name="Google Shape;609;p71"/>
          <p:cNvSpPr txBox="1"/>
          <p:nvPr/>
        </p:nvSpPr>
        <p:spPr>
          <a:xfrm>
            <a:off x="3488071" y="172115"/>
            <a:ext cx="4215900" cy="5385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8"/>
              </a:lnSpc>
              <a:spcBef>
                <a:spcPts val="0"/>
              </a:spcBef>
              <a:spcAft>
                <a:spcPts val="0"/>
              </a:spcAft>
              <a:buClr>
                <a:srgbClr val="000000"/>
              </a:buClr>
              <a:buSzPts val="2500"/>
              <a:buFont typeface="Arial"/>
              <a:buNone/>
              <a:tabLst/>
              <a:defRPr/>
            </a:pPr>
            <a:r>
              <a:rPr kumimoji="0" lang="de" sz="2500" b="1" i="0" u="none" strike="noStrike" kern="0" cap="none" spc="0" normalizeH="0" baseline="0" noProof="0">
                <a:ln>
                  <a:noFill/>
                </a:ln>
                <a:solidFill>
                  <a:srgbClr val="FFFFFF"/>
                </a:solidFill>
                <a:effectLst/>
                <a:uLnTx/>
                <a:uFillTx/>
                <a:latin typeface="Gill Sans"/>
                <a:ea typeface="Gill Sans"/>
                <a:cs typeface="Gill Sans"/>
                <a:sym typeface="Gill Sans"/>
              </a:rPr>
              <a:t>Self-Reflection Exercise</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0" name="Google Shape;610;p71"/>
          <p:cNvSpPr txBox="1"/>
          <p:nvPr/>
        </p:nvSpPr>
        <p:spPr>
          <a:xfrm>
            <a:off x="3326737" y="669699"/>
            <a:ext cx="5540400" cy="5603400"/>
          </a:xfrm>
          <a:prstGeom prst="rect">
            <a:avLst/>
          </a:prstGeom>
          <a:noFill/>
          <a:ln>
            <a:noFill/>
          </a:ln>
        </p:spPr>
        <p:txBody>
          <a:bodyPr spcFirstLastPara="1" wrap="square" lIns="0" tIns="0" rIns="0" bIns="0" anchor="t" anchorCtr="0">
            <a:spAutoFit/>
          </a:bodyPr>
          <a:lstStyle/>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What key aspect of digital communication do you find most impactful or intriguing? How might you apply this concept in your daily life or work?​</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Can you recall a situation where recognizing the benefits of different types of communication channels could be essential? How might leveraging these channels effectively improve your communication outcomes in that scenario?​</a:t>
            </a:r>
            <a:endParaRPr kumimoji="0" sz="700" b="0" i="0" u="none" strike="noStrike" kern="0" cap="none" spc="0" normalizeH="0" baseline="0" noProof="0">
              <a:ln>
                <a:noFill/>
              </a:ln>
              <a:solidFill>
                <a:srgbClr val="000000"/>
              </a:solidFill>
              <a:effectLst/>
              <a:uLnTx/>
              <a:uFillTx/>
              <a:latin typeface="Arial"/>
              <a:cs typeface="Arial"/>
              <a:sym typeface="Arial"/>
            </a:endParaRPr>
          </a:p>
          <a:p>
            <a:pPr marL="254000" marR="0" lvl="0" indent="-139700" algn="just" defTabSz="914400" rtl="0" eaLnBrk="1" fontAlgn="auto" latinLnBrk="0" hangingPunct="1">
              <a:lnSpc>
                <a:spcPct val="140011"/>
              </a:lnSpc>
              <a:spcBef>
                <a:spcPts val="0"/>
              </a:spcBef>
              <a:spcAft>
                <a:spcPts val="0"/>
              </a:spcAft>
              <a:buClr>
                <a:srgbClr val="FFFFFF"/>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254000" marR="0" lvl="0" indent="-254000" algn="just" defTabSz="914400" rtl="0" eaLnBrk="1" fontAlgn="auto" latinLnBrk="0" hangingPunct="1">
              <a:lnSpc>
                <a:spcPct val="140011"/>
              </a:lnSpc>
              <a:spcBef>
                <a:spcPts val="0"/>
              </a:spcBef>
              <a:spcAft>
                <a:spcPts val="0"/>
              </a:spcAft>
              <a:buClr>
                <a:srgbClr val="FFFFFF"/>
              </a:buClr>
              <a:buSzPts val="1800"/>
              <a:buFont typeface="Arial"/>
              <a:buChar char="•"/>
              <a:tabLst/>
              <a:defRPr/>
            </a:pPr>
            <a:r>
              <a:rPr kumimoji="0" lang="de" sz="1400" b="0" i="0" u="none" strike="noStrike" kern="0" cap="none" spc="0" normalizeH="0" baseline="0" noProof="0">
                <a:ln>
                  <a:noFill/>
                </a:ln>
                <a:solidFill>
                  <a:srgbClr val="FFFFFF"/>
                </a:solidFill>
                <a:effectLst/>
                <a:uLnTx/>
                <a:uFillTx/>
                <a:latin typeface="Arial"/>
                <a:ea typeface="Arial"/>
                <a:cs typeface="Arial"/>
                <a:sym typeface="Arial"/>
              </a:rPr>
              <a:t>After learning about various methods for sharing data and digital content through different tools, which approach do you believe is most efficient or practical? How might utilizing this method streamline your workflow and collaboration efforts across multiple devices or platforms?​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40011"/>
              </a:lnSpc>
              <a:spcBef>
                <a:spcPts val="0"/>
              </a:spcBef>
              <a:spcAft>
                <a:spcPts val="0"/>
              </a:spcAft>
              <a:buClr>
                <a:srgbClr val="000000"/>
              </a:buClr>
              <a:buSzPts val="18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11" name="Google Shape;611;p7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ea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612" name="Google Shape;612;p71"/>
          <p:cNvPicPr preferRelativeResize="0"/>
          <p:nvPr/>
        </p:nvPicPr>
        <p:blipFill rotWithShape="1">
          <a:blip r:embed="rId4">
            <a:alphaModFix/>
          </a:blip>
          <a:srcRect/>
          <a:stretch/>
        </p:blipFill>
        <p:spPr>
          <a:xfrm>
            <a:off x="92882" y="1223077"/>
            <a:ext cx="2967923" cy="2967923"/>
          </a:xfrm>
          <a:prstGeom prst="rect">
            <a:avLst/>
          </a:prstGeom>
          <a:noFill/>
          <a:ln>
            <a:noFill/>
          </a:ln>
        </p:spPr>
      </p:pic>
    </p:spTree>
    <p:extLst>
      <p:ext uri="{BB962C8B-B14F-4D97-AF65-F5344CB8AC3E}">
        <p14:creationId xmlns:p14="http://schemas.microsoft.com/office/powerpoint/2010/main" val="21889647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2"/>
          <p:cNvSpPr txBox="1">
            <a:spLocks noGrp="1"/>
          </p:cNvSpPr>
          <p:nvPr>
            <p:ph type="ftr" idx="11"/>
          </p:nvPr>
        </p:nvSpPr>
        <p:spPr>
          <a:xfrm>
            <a:off x="4443416" y="2686610"/>
            <a:ext cx="4572000" cy="656664"/>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900" b="0" i="0" u="none" strike="noStrike" kern="0" cap="none" spc="0" normalizeH="0" baseline="0" noProof="0">
                <a:ln>
                  <a:noFill/>
                </a:ln>
                <a:solidFill>
                  <a:srgbClr val="FFC000"/>
                </a:solidFill>
                <a:effectLst/>
                <a:uLnTx/>
                <a:uFillTx/>
                <a:latin typeface="Gill Sans"/>
                <a:ea typeface="Gill Sans"/>
                <a:cs typeface="Gill Sans"/>
                <a:sym typeface="Gill Sans"/>
              </a:rPr>
              <a:t>Well done!</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pic>
        <p:nvPicPr>
          <p:cNvPr id="618" name="Google Shape;618;p72"/>
          <p:cNvPicPr preferRelativeResize="0"/>
          <p:nvPr/>
        </p:nvPicPr>
        <p:blipFill rotWithShape="1">
          <a:blip r:embed="rId3">
            <a:alphaModFix/>
          </a:blip>
          <a:srcRect/>
          <a:stretch/>
        </p:blipFill>
        <p:spPr>
          <a:xfrm>
            <a:off x="638175" y="1902946"/>
            <a:ext cx="3143250" cy="3143250"/>
          </a:xfrm>
          <a:prstGeom prst="rect">
            <a:avLst/>
          </a:prstGeom>
          <a:noFill/>
          <a:ln>
            <a:noFill/>
          </a:ln>
        </p:spPr>
      </p:pic>
      <p:sp>
        <p:nvSpPr>
          <p:cNvPr id="619" name="Google Shape;619;p72"/>
          <p:cNvSpPr txBox="1"/>
          <p:nvPr/>
        </p:nvSpPr>
        <p:spPr>
          <a:xfrm>
            <a:off x="771525" y="657225"/>
            <a:ext cx="7048500" cy="969496"/>
          </a:xfrm>
          <a:prstGeom prst="rect">
            <a:avLst/>
          </a:prstGeom>
          <a:noFill/>
          <a:ln>
            <a:noFill/>
          </a:ln>
        </p:spPr>
        <p:txBody>
          <a:bodyPr spcFirstLastPara="1" wrap="square" lIns="45725" tIns="22850" rIns="45725" bIns="2285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de" sz="3000" b="0" i="0" u="none" strike="noStrike" kern="0" cap="none" spc="0" normalizeH="0" baseline="0" noProof="0">
                <a:ln>
                  <a:noFill/>
                </a:ln>
                <a:solidFill>
                  <a:srgbClr val="339966"/>
                </a:solidFill>
                <a:effectLst/>
                <a:uLnTx/>
                <a:uFillTx/>
                <a:latin typeface="Gill Sans"/>
                <a:ea typeface="Gill Sans"/>
                <a:cs typeface="Gill Sans"/>
                <a:sym typeface="Gill Sans"/>
              </a:rPr>
              <a:t>Congratulations</a:t>
            </a:r>
            <a:r>
              <a:rPr kumimoji="0" lang="de" sz="3000" b="0" i="0" u="none" strike="noStrike" kern="0" cap="none" spc="0" normalizeH="0" baseline="0" noProof="0">
                <a:ln>
                  <a:noFill/>
                </a:ln>
                <a:solidFill>
                  <a:srgbClr val="595959"/>
                </a:solidFill>
                <a:effectLst/>
                <a:uLnTx/>
                <a:uFillTx/>
                <a:latin typeface="Gill Sans"/>
                <a:ea typeface="Gill Sans"/>
                <a:cs typeface="Gill Sans"/>
                <a:sym typeface="Gill Sans"/>
              </a:rPr>
              <a:t>, you completed Unit 2 of the Module 1.</a:t>
            </a:r>
            <a:endParaRPr kumimoji="0" sz="3000" b="0" i="0" u="none" strike="noStrike" kern="0" cap="none" spc="0" normalizeH="0" baseline="0" noProof="0">
              <a:ln>
                <a:noFill/>
              </a:ln>
              <a:solidFill>
                <a:srgbClr val="595959"/>
              </a:solidFill>
              <a:effectLst/>
              <a:uLnTx/>
              <a:uFillTx/>
              <a:latin typeface="Gill Sans"/>
              <a:ea typeface="Gill Sans"/>
              <a:cs typeface="Gill Sans"/>
              <a:sym typeface="Gill Sans"/>
            </a:endParaRPr>
          </a:p>
        </p:txBody>
      </p:sp>
      <p:sp>
        <p:nvSpPr>
          <p:cNvPr id="620" name="Google Shape;620;p72"/>
          <p:cNvSpPr/>
          <p:nvPr/>
        </p:nvSpPr>
        <p:spPr>
          <a:xfrm>
            <a:off x="8243885" y="144674"/>
            <a:ext cx="771532" cy="421242"/>
          </a:xfrm>
          <a:custGeom>
            <a:avLst/>
            <a:gdLst/>
            <a:ahLst/>
            <a:cxnLst/>
            <a:rect l="l" t="t" r="r" b="b"/>
            <a:pathLst>
              <a:path w="1543063" h="842483" extrusionOk="0">
                <a:moveTo>
                  <a:pt x="0" y="0"/>
                </a:moveTo>
                <a:lnTo>
                  <a:pt x="1543062" y="0"/>
                </a:lnTo>
                <a:lnTo>
                  <a:pt x="1543062" y="842483"/>
                </a:lnTo>
                <a:lnTo>
                  <a:pt x="0" y="842483"/>
                </a:lnTo>
                <a:lnTo>
                  <a:pt x="0" y="0"/>
                </a:lnTo>
                <a:close/>
              </a:path>
            </a:pathLst>
          </a:custGeom>
          <a:blipFill rotWithShape="1">
            <a:blip r:embed="rId4">
              <a:alphaModFix/>
            </a:blip>
            <a:stretch>
              <a:fillRect/>
            </a:stretch>
          </a:blipFill>
          <a:ln>
            <a:noFill/>
          </a:ln>
        </p:spPr>
      </p:sp>
    </p:spTree>
    <p:extLst>
      <p:ext uri="{BB962C8B-B14F-4D97-AF65-F5344CB8AC3E}">
        <p14:creationId xmlns:p14="http://schemas.microsoft.com/office/powerpoint/2010/main" val="16810858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25" name="Google Shape;625;p73"/>
          <p:cNvGrpSpPr/>
          <p:nvPr/>
        </p:nvGrpSpPr>
        <p:grpSpPr>
          <a:xfrm>
            <a:off x="324038" y="127044"/>
            <a:ext cx="8520956" cy="4837630"/>
            <a:chOff x="0" y="-38100"/>
            <a:chExt cx="4488375" cy="2548200"/>
          </a:xfrm>
        </p:grpSpPr>
        <p:sp>
          <p:nvSpPr>
            <p:cNvPr id="626" name="Google Shape;626;p73"/>
            <p:cNvSpPr/>
            <p:nvPr/>
          </p:nvSpPr>
          <p:spPr>
            <a:xfrm>
              <a:off x="0" y="0"/>
              <a:ext cx="4488375" cy="2510005"/>
            </a:xfrm>
            <a:custGeom>
              <a:avLst/>
              <a:gdLst/>
              <a:ahLst/>
              <a:cxnLst/>
              <a:rect l="l" t="t" r="r" b="b"/>
              <a:pathLst>
                <a:path w="4488375" h="2510005" extrusionOk="0">
                  <a:moveTo>
                    <a:pt x="0" y="0"/>
                  </a:moveTo>
                  <a:lnTo>
                    <a:pt x="4488375" y="0"/>
                  </a:lnTo>
                  <a:lnTo>
                    <a:pt x="4488375" y="2510005"/>
                  </a:lnTo>
                  <a:lnTo>
                    <a:pt x="0" y="2510005"/>
                  </a:lnTo>
                  <a:close/>
                </a:path>
              </a:pathLst>
            </a:custGeom>
            <a:solidFill>
              <a:srgbClr val="379C73"/>
            </a:solidFill>
            <a:ln>
              <a:noFill/>
            </a:ln>
          </p:spPr>
        </p:sp>
        <p:sp>
          <p:nvSpPr>
            <p:cNvPr id="627" name="Google Shape;627;p73"/>
            <p:cNvSpPr txBox="1"/>
            <p:nvPr/>
          </p:nvSpPr>
          <p:spPr>
            <a:xfrm>
              <a:off x="0" y="-38100"/>
              <a:ext cx="4488300" cy="2548200"/>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28" name="Google Shape;628;p73"/>
          <p:cNvSpPr txBox="1"/>
          <p:nvPr/>
        </p:nvSpPr>
        <p:spPr>
          <a:xfrm>
            <a:off x="875169" y="1163400"/>
            <a:ext cx="7418550" cy="3116700"/>
          </a:xfrm>
          <a:prstGeom prst="rect">
            <a:avLst/>
          </a:prstGeom>
          <a:noFill/>
          <a:ln>
            <a:noFill/>
          </a:ln>
        </p:spPr>
        <p:txBody>
          <a:bodyPr spcFirstLastPara="1" wrap="square" lIns="45725" tIns="45725" rIns="45725" bIns="45725" anchor="ctr" anchorCtr="0">
            <a:noAutofit/>
          </a:bodyPr>
          <a:lstStyle/>
          <a:p>
            <a:pPr marL="63500" marR="0" lvl="0" indent="0" algn="ctr" defTabSz="914400" rtl="0" eaLnBrk="1" fontAlgn="auto" latinLnBrk="0" hangingPunct="1">
              <a:lnSpc>
                <a:spcPct val="115000"/>
              </a:lnSpc>
              <a:spcBef>
                <a:spcPts val="200"/>
              </a:spcBef>
              <a:spcAft>
                <a:spcPts val="0"/>
              </a:spcAft>
              <a:buClr>
                <a:srgbClr val="000000"/>
              </a:buClr>
              <a:buSzPts val="600"/>
              <a:buFont typeface="Arial"/>
              <a:buNone/>
              <a:tabLst/>
              <a:defRPr/>
            </a:pPr>
            <a:r>
              <a:rPr kumimoji="0" lang="de" sz="2000" b="0" i="0" u="none" strike="noStrike" kern="0" cap="none" spc="0" normalizeH="0" baseline="0" noProof="0">
                <a:ln>
                  <a:noFill/>
                </a:ln>
                <a:solidFill>
                  <a:srgbClr val="FFFFFF"/>
                </a:solidFill>
                <a:effectLst/>
                <a:uLnTx/>
                <a:uFillTx/>
                <a:latin typeface="Gill Sans"/>
                <a:ea typeface="Gill Sans"/>
                <a:cs typeface="Gill Sans"/>
                <a:sym typeface="Gill Sans"/>
              </a:rPr>
              <a:t>This learning unit has been developed as part of an Erasmus+ KA2 project DiMiCare (2022-1-AT01-KA220-VET-000085278) and is funded with the support from the European Commission.</a:t>
            </a:r>
            <a:endParaRPr kumimoji="0" sz="20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629" name="Google Shape;629;p7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r>
              <a:rPr kumimoji="0" lang="de" sz="600" b="0" i="0" u="none" strike="noStrike" kern="0" cap="none" spc="0" normalizeH="0" baseline="0" noProof="0">
                <a:ln>
                  <a:noFill/>
                </a:ln>
                <a:solidFill>
                  <a:srgbClr val="888888"/>
                </a:solidFill>
                <a:effectLst/>
                <a:uLnTx/>
                <a:uFillTx/>
                <a:latin typeface="Calibri"/>
                <a:cs typeface="Calibri"/>
                <a:sym typeface="Calibri"/>
              </a:rPr>
              <a:t>1</a:t>
            </a:r>
            <a:endParaRPr kumimoji="0" sz="6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0533496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379C73"/>
        </a:solidFill>
        <a:effectLst/>
      </p:bgPr>
    </p:bg>
    <p:spTree>
      <p:nvGrpSpPr>
        <p:cNvPr id="1" name="Shape 633"/>
        <p:cNvGrpSpPr/>
        <p:nvPr/>
      </p:nvGrpSpPr>
      <p:grpSpPr>
        <a:xfrm>
          <a:off x="0" y="0"/>
          <a:ext cx="0" cy="0"/>
          <a:chOff x="0" y="0"/>
          <a:chExt cx="0" cy="0"/>
        </a:xfrm>
      </p:grpSpPr>
      <p:sp>
        <p:nvSpPr>
          <p:cNvPr id="634" name="Google Shape;634;p74"/>
          <p:cNvSpPr/>
          <p:nvPr/>
        </p:nvSpPr>
        <p:spPr>
          <a:xfrm>
            <a:off x="3318625" y="223250"/>
            <a:ext cx="2156978" cy="864686"/>
          </a:xfrm>
          <a:custGeom>
            <a:avLst/>
            <a:gdLst/>
            <a:ahLst/>
            <a:cxnLst/>
            <a:rect l="l" t="t" r="r" b="b"/>
            <a:pathLst>
              <a:path w="7772894" h="4243854" extrusionOk="0">
                <a:moveTo>
                  <a:pt x="0" y="0"/>
                </a:moveTo>
                <a:lnTo>
                  <a:pt x="7772894" y="0"/>
                </a:lnTo>
                <a:lnTo>
                  <a:pt x="7772894" y="4243854"/>
                </a:lnTo>
                <a:lnTo>
                  <a:pt x="0" y="4243854"/>
                </a:lnTo>
                <a:lnTo>
                  <a:pt x="0" y="0"/>
                </a:lnTo>
                <a:close/>
              </a:path>
            </a:pathLst>
          </a:custGeom>
          <a:blipFill rotWithShape="1">
            <a:blip r:embed="rId3">
              <a:alphaModFix/>
            </a:blip>
            <a:stretch>
              <a:fillRect/>
            </a:stretch>
          </a:blipFill>
          <a:ln>
            <a:noFill/>
          </a:ln>
        </p:spPr>
      </p:sp>
      <p:grpSp>
        <p:nvGrpSpPr>
          <p:cNvPr id="635" name="Google Shape;635;p74"/>
          <p:cNvGrpSpPr/>
          <p:nvPr/>
        </p:nvGrpSpPr>
        <p:grpSpPr>
          <a:xfrm>
            <a:off x="0" y="2983474"/>
            <a:ext cx="9144000" cy="2160026"/>
            <a:chOff x="0" y="-38100"/>
            <a:chExt cx="4816593" cy="1137791"/>
          </a:xfrm>
        </p:grpSpPr>
        <p:sp>
          <p:nvSpPr>
            <p:cNvPr id="636" name="Google Shape;636;p74"/>
            <p:cNvSpPr/>
            <p:nvPr/>
          </p:nvSpPr>
          <p:spPr>
            <a:xfrm>
              <a:off x="0" y="0"/>
              <a:ext cx="4816592" cy="1099691"/>
            </a:xfrm>
            <a:custGeom>
              <a:avLst/>
              <a:gdLst/>
              <a:ahLst/>
              <a:cxnLst/>
              <a:rect l="l" t="t" r="r" b="b"/>
              <a:pathLst>
                <a:path w="4816592" h="1099691" extrusionOk="0">
                  <a:moveTo>
                    <a:pt x="0" y="0"/>
                  </a:moveTo>
                  <a:lnTo>
                    <a:pt x="4816592" y="0"/>
                  </a:lnTo>
                  <a:lnTo>
                    <a:pt x="4816592" y="1099691"/>
                  </a:lnTo>
                  <a:lnTo>
                    <a:pt x="0" y="1099691"/>
                  </a:lnTo>
                  <a:close/>
                </a:path>
              </a:pathLst>
            </a:custGeom>
            <a:solidFill>
              <a:srgbClr val="FFFFFF"/>
            </a:solidFill>
            <a:ln>
              <a:noFill/>
            </a:ln>
          </p:spPr>
        </p:sp>
        <p:sp>
          <p:nvSpPr>
            <p:cNvPr id="637" name="Google Shape;637;p74"/>
            <p:cNvSpPr txBox="1"/>
            <p:nvPr/>
          </p:nvSpPr>
          <p:spPr>
            <a:xfrm>
              <a:off x="0" y="-38100"/>
              <a:ext cx="4816593" cy="1137791"/>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47722"/>
                </a:lnSpc>
                <a:spcBef>
                  <a:spcPts val="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638" name="Google Shape;638;p74"/>
          <p:cNvCxnSpPr/>
          <p:nvPr/>
        </p:nvCxnSpPr>
        <p:spPr>
          <a:xfrm>
            <a:off x="1300469" y="4085365"/>
            <a:ext cx="6543062" cy="9525"/>
          </a:xfrm>
          <a:prstGeom prst="straightConnector1">
            <a:avLst/>
          </a:prstGeom>
          <a:noFill/>
          <a:ln w="19050" cap="flat" cmpd="sng">
            <a:solidFill>
              <a:srgbClr val="000000"/>
            </a:solidFill>
            <a:prstDash val="solid"/>
            <a:round/>
            <a:headEnd type="none" w="sm" len="sm"/>
            <a:tailEnd type="none" w="sm" len="sm"/>
          </a:ln>
        </p:spPr>
      </p:cxnSp>
      <p:sp>
        <p:nvSpPr>
          <p:cNvPr id="639" name="Google Shape;639;p74"/>
          <p:cNvSpPr/>
          <p:nvPr/>
        </p:nvSpPr>
        <p:spPr>
          <a:xfrm>
            <a:off x="6317433" y="4361590"/>
            <a:ext cx="2312217" cy="462353"/>
          </a:xfrm>
          <a:custGeom>
            <a:avLst/>
            <a:gdLst/>
            <a:ahLst/>
            <a:cxnLst/>
            <a:rect l="l" t="t" r="r" b="b"/>
            <a:pathLst>
              <a:path w="4624433" h="924705" extrusionOk="0">
                <a:moveTo>
                  <a:pt x="0" y="0"/>
                </a:moveTo>
                <a:lnTo>
                  <a:pt x="4624433" y="0"/>
                </a:lnTo>
                <a:lnTo>
                  <a:pt x="4624433" y="924705"/>
                </a:lnTo>
                <a:lnTo>
                  <a:pt x="0" y="924705"/>
                </a:lnTo>
                <a:lnTo>
                  <a:pt x="0" y="0"/>
                </a:lnTo>
                <a:close/>
              </a:path>
            </a:pathLst>
          </a:custGeom>
          <a:blipFill rotWithShape="1">
            <a:blip r:embed="rId4">
              <a:alphaModFix/>
            </a:blip>
            <a:stretch>
              <a:fillRect t="-4830"/>
            </a:stretch>
          </a:blipFill>
          <a:ln>
            <a:noFill/>
          </a:ln>
        </p:spPr>
      </p:sp>
      <p:grpSp>
        <p:nvGrpSpPr>
          <p:cNvPr id="640" name="Google Shape;640;p74"/>
          <p:cNvGrpSpPr/>
          <p:nvPr/>
        </p:nvGrpSpPr>
        <p:grpSpPr>
          <a:xfrm>
            <a:off x="1894726" y="3243330"/>
            <a:ext cx="5434499" cy="575334"/>
            <a:chOff x="0" y="0"/>
            <a:chExt cx="14491997" cy="1534226"/>
          </a:xfrm>
        </p:grpSpPr>
        <p:sp>
          <p:nvSpPr>
            <p:cNvPr id="641" name="Google Shape;641;p74"/>
            <p:cNvSpPr/>
            <p:nvPr/>
          </p:nvSpPr>
          <p:spPr>
            <a:xfrm>
              <a:off x="0" y="584095"/>
              <a:ext cx="2284032" cy="755487"/>
            </a:xfrm>
            <a:custGeom>
              <a:avLst/>
              <a:gdLst/>
              <a:ahLst/>
              <a:cxnLst/>
              <a:rect l="l" t="t" r="r" b="b"/>
              <a:pathLst>
                <a:path w="2284032" h="755487" extrusionOk="0">
                  <a:moveTo>
                    <a:pt x="0" y="0"/>
                  </a:moveTo>
                  <a:lnTo>
                    <a:pt x="2284032" y="0"/>
                  </a:lnTo>
                  <a:lnTo>
                    <a:pt x="2284032" y="755487"/>
                  </a:lnTo>
                  <a:lnTo>
                    <a:pt x="0" y="755487"/>
                  </a:lnTo>
                  <a:lnTo>
                    <a:pt x="0" y="0"/>
                  </a:lnTo>
                  <a:close/>
                </a:path>
              </a:pathLst>
            </a:custGeom>
            <a:blipFill rotWithShape="1">
              <a:blip r:embed="rId5">
                <a:alphaModFix/>
              </a:blip>
              <a:stretch>
                <a:fillRect/>
              </a:stretch>
            </a:blipFill>
            <a:ln>
              <a:noFill/>
            </a:ln>
          </p:spPr>
        </p:sp>
        <p:sp>
          <p:nvSpPr>
            <p:cNvPr id="642" name="Google Shape;642;p74"/>
            <p:cNvSpPr/>
            <p:nvPr/>
          </p:nvSpPr>
          <p:spPr>
            <a:xfrm>
              <a:off x="3060039" y="358267"/>
              <a:ext cx="2304739" cy="981315"/>
            </a:xfrm>
            <a:custGeom>
              <a:avLst/>
              <a:gdLst/>
              <a:ahLst/>
              <a:cxnLst/>
              <a:rect l="l" t="t" r="r" b="b"/>
              <a:pathLst>
                <a:path w="2304739" h="981315" extrusionOk="0">
                  <a:moveTo>
                    <a:pt x="0" y="0"/>
                  </a:moveTo>
                  <a:lnTo>
                    <a:pt x="2304739" y="0"/>
                  </a:lnTo>
                  <a:lnTo>
                    <a:pt x="2304739" y="981315"/>
                  </a:lnTo>
                  <a:lnTo>
                    <a:pt x="0" y="981315"/>
                  </a:lnTo>
                  <a:lnTo>
                    <a:pt x="0" y="0"/>
                  </a:lnTo>
                  <a:close/>
                </a:path>
              </a:pathLst>
            </a:custGeom>
            <a:blipFill rotWithShape="1">
              <a:blip r:embed="rId6">
                <a:alphaModFix/>
              </a:blip>
              <a:stretch>
                <a:fillRect/>
              </a:stretch>
            </a:blipFill>
            <a:ln>
              <a:noFill/>
            </a:ln>
          </p:spPr>
        </p:sp>
        <p:sp>
          <p:nvSpPr>
            <p:cNvPr id="643" name="Google Shape;643;p74"/>
            <p:cNvSpPr/>
            <p:nvPr/>
          </p:nvSpPr>
          <p:spPr>
            <a:xfrm>
              <a:off x="6372655" y="194644"/>
              <a:ext cx="905265" cy="1339582"/>
            </a:xfrm>
            <a:custGeom>
              <a:avLst/>
              <a:gdLst/>
              <a:ahLst/>
              <a:cxnLst/>
              <a:rect l="l" t="t" r="r" b="b"/>
              <a:pathLst>
                <a:path w="905265" h="1339582" extrusionOk="0">
                  <a:moveTo>
                    <a:pt x="0" y="0"/>
                  </a:moveTo>
                  <a:lnTo>
                    <a:pt x="905265" y="0"/>
                  </a:lnTo>
                  <a:lnTo>
                    <a:pt x="905265" y="1339582"/>
                  </a:lnTo>
                  <a:lnTo>
                    <a:pt x="0" y="1339582"/>
                  </a:lnTo>
                  <a:lnTo>
                    <a:pt x="0" y="0"/>
                  </a:lnTo>
                  <a:close/>
                </a:path>
              </a:pathLst>
            </a:custGeom>
            <a:blipFill rotWithShape="1">
              <a:blip r:embed="rId7">
                <a:alphaModFix/>
              </a:blip>
              <a:stretch>
                <a:fillRect/>
              </a:stretch>
            </a:blipFill>
            <a:ln>
              <a:noFill/>
            </a:ln>
          </p:spPr>
        </p:sp>
        <p:sp>
          <p:nvSpPr>
            <p:cNvPr id="644" name="Google Shape;644;p74"/>
            <p:cNvSpPr/>
            <p:nvPr/>
          </p:nvSpPr>
          <p:spPr>
            <a:xfrm>
              <a:off x="8219339" y="358267"/>
              <a:ext cx="3308396" cy="1012335"/>
            </a:xfrm>
            <a:custGeom>
              <a:avLst/>
              <a:gdLst/>
              <a:ahLst/>
              <a:cxnLst/>
              <a:rect l="l" t="t" r="r" b="b"/>
              <a:pathLst>
                <a:path w="3308396" h="1012335" extrusionOk="0">
                  <a:moveTo>
                    <a:pt x="0" y="0"/>
                  </a:moveTo>
                  <a:lnTo>
                    <a:pt x="3308396" y="0"/>
                  </a:lnTo>
                  <a:lnTo>
                    <a:pt x="3308396" y="1012335"/>
                  </a:lnTo>
                  <a:lnTo>
                    <a:pt x="0" y="1012335"/>
                  </a:lnTo>
                  <a:lnTo>
                    <a:pt x="0" y="0"/>
                  </a:lnTo>
                  <a:close/>
                </a:path>
              </a:pathLst>
            </a:custGeom>
            <a:blipFill rotWithShape="1">
              <a:blip r:embed="rId8">
                <a:alphaModFix/>
              </a:blip>
              <a:stretch>
                <a:fillRect/>
              </a:stretch>
            </a:blipFill>
            <a:ln>
              <a:noFill/>
            </a:ln>
          </p:spPr>
        </p:sp>
        <p:sp>
          <p:nvSpPr>
            <p:cNvPr id="645" name="Google Shape;645;p74"/>
            <p:cNvSpPr/>
            <p:nvPr/>
          </p:nvSpPr>
          <p:spPr>
            <a:xfrm>
              <a:off x="11935855" y="0"/>
              <a:ext cx="2556142" cy="1339582"/>
            </a:xfrm>
            <a:custGeom>
              <a:avLst/>
              <a:gdLst/>
              <a:ahLst/>
              <a:cxnLst/>
              <a:rect l="l" t="t" r="r" b="b"/>
              <a:pathLst>
                <a:path w="2556142" h="1339582" extrusionOk="0">
                  <a:moveTo>
                    <a:pt x="0" y="0"/>
                  </a:moveTo>
                  <a:lnTo>
                    <a:pt x="2556141" y="0"/>
                  </a:lnTo>
                  <a:lnTo>
                    <a:pt x="2556141" y="1339582"/>
                  </a:lnTo>
                  <a:lnTo>
                    <a:pt x="0" y="1339582"/>
                  </a:lnTo>
                  <a:lnTo>
                    <a:pt x="0" y="0"/>
                  </a:lnTo>
                  <a:close/>
                </a:path>
              </a:pathLst>
            </a:custGeom>
            <a:blipFill rotWithShape="1">
              <a:blip r:embed="rId9">
                <a:alphaModFix/>
              </a:blip>
              <a:stretch>
                <a:fillRect/>
              </a:stretch>
            </a:blipFill>
            <a:ln>
              <a:noFill/>
            </a:ln>
          </p:spPr>
        </p:sp>
      </p:grpSp>
      <p:sp>
        <p:nvSpPr>
          <p:cNvPr id="646" name="Google Shape;646;p74"/>
          <p:cNvSpPr txBox="1"/>
          <p:nvPr/>
        </p:nvSpPr>
        <p:spPr>
          <a:xfrm>
            <a:off x="727553" y="4347303"/>
            <a:ext cx="5471400" cy="6525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147"/>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Arial"/>
                <a:ea typeface="Arial"/>
                <a:cs typeface="Arial"/>
                <a:sym typeface="Arial"/>
              </a:rPr>
              <a:t>Funded by the European Union. Views and opinions expressed are however those of the author(s) only and do not necessarily reflect those of the European Union or OeAD-GmbH. Neither the European Union nor the granting authority can be held responsible for them</a:t>
            </a:r>
            <a:endParaRPr kumimoji="0" sz="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40061"/>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7" name="Google Shape;647;p74"/>
          <p:cNvSpPr txBox="1"/>
          <p:nvPr/>
        </p:nvSpPr>
        <p:spPr>
          <a:xfrm>
            <a:off x="683925" y="1293175"/>
            <a:ext cx="7856100" cy="1244700"/>
          </a:xfrm>
          <a:prstGeom prst="rect">
            <a:avLst/>
          </a:prstGeom>
          <a:noFill/>
          <a:ln>
            <a:noFill/>
          </a:ln>
        </p:spPr>
        <p:txBody>
          <a:bodyPr spcFirstLastPara="1" wrap="square" lIns="45725" tIns="45725" rIns="45725" bIns="45725" anchor="t" anchorCtr="0">
            <a:spAutoFit/>
          </a:bodyPr>
          <a:lstStyle/>
          <a:p>
            <a:pPr marL="63500" marR="0" lvl="0" indent="0" algn="ctr" defTabSz="914400" rtl="0" eaLnBrk="1" fontAlgn="auto" latinLnBrk="0" hangingPunct="1">
              <a:lnSpc>
                <a:spcPct val="115000"/>
              </a:lnSpc>
              <a:spcBef>
                <a:spcPts val="200"/>
              </a:spcBef>
              <a:spcAft>
                <a:spcPts val="0"/>
              </a:spcAft>
              <a:buClr>
                <a:srgbClr val="000000"/>
              </a:buClr>
              <a:buSzPts val="1200"/>
              <a:buFont typeface="Arial"/>
              <a:buNone/>
              <a:tabLst/>
              <a:defRPr/>
            </a:pPr>
            <a:r>
              <a:rPr kumimoji="0" lang="de" sz="1200" b="0" i="0" u="none" strike="noStrike" kern="0" cap="none" spc="0" normalizeH="0" baseline="0" noProof="0">
                <a:ln>
                  <a:noFill/>
                </a:ln>
                <a:solidFill>
                  <a:srgbClr val="FFFFFF"/>
                </a:solidFill>
                <a:effectLst/>
                <a:uLnTx/>
                <a:uFillTx/>
                <a:latin typeface="Arial"/>
                <a:ea typeface="Arial"/>
                <a:cs typeface="Arial"/>
                <a:sym typeface="Arial"/>
              </a:rPr>
              <a:t>This learning unit has been developed as part of an Erasmus+ KA2 project DiMiCare and is funded with the support from the European Union. The work is intended for educational purposes and is licensed under Creative Commons Attribution-NonCommercial-ShareAlike 4.0 International License @ The DiMiCare Consortium (except for referenced screenshots and content).</a:t>
            </a:r>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a:p>
            <a:pPr marL="63500" marR="0" lvl="0" indent="0" algn="just" defTabSz="914400" rtl="0" eaLnBrk="1" fontAlgn="auto" latinLnBrk="0" hangingPunct="1">
              <a:lnSpc>
                <a:spcPct val="115000"/>
              </a:lnSpc>
              <a:spcBef>
                <a:spcPts val="20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48" name="Google Shape;648;p74"/>
          <p:cNvPicPr preferRelativeResize="0"/>
          <p:nvPr/>
        </p:nvPicPr>
        <p:blipFill rotWithShape="1">
          <a:blip r:embed="rId10">
            <a:alphaModFix/>
          </a:blip>
          <a:srcRect/>
          <a:stretch/>
        </p:blipFill>
        <p:spPr>
          <a:xfrm>
            <a:off x="3608918" y="2310423"/>
            <a:ext cx="1576388" cy="552450"/>
          </a:xfrm>
          <a:prstGeom prst="rect">
            <a:avLst/>
          </a:prstGeom>
          <a:noFill/>
          <a:ln>
            <a:noFill/>
          </a:ln>
        </p:spPr>
      </p:pic>
    </p:spTree>
    <p:extLst>
      <p:ext uri="{BB962C8B-B14F-4D97-AF65-F5344CB8AC3E}">
        <p14:creationId xmlns:p14="http://schemas.microsoft.com/office/powerpoint/2010/main" val="180225718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13132</Words>
  <Application>Microsoft Office PowerPoint</Application>
  <PresentationFormat>Bildschirmpräsentation (16:9)</PresentationFormat>
  <Paragraphs>1267</Paragraphs>
  <Slides>189</Slides>
  <Notes>189</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189</vt:i4>
      </vt:variant>
    </vt:vector>
  </HeadingPairs>
  <TitlesOfParts>
    <vt:vector size="194" baseType="lpstr">
      <vt:lpstr>Calibri</vt:lpstr>
      <vt:lpstr>Gill Sans</vt:lpstr>
      <vt:lpstr>Arial</vt:lpstr>
      <vt:lpstr>Simple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Kieninger Judith</dc:creator>
  <cp:lastModifiedBy>Kieninger Judith</cp:lastModifiedBy>
  <cp:revision>2</cp:revision>
  <dcterms:modified xsi:type="dcterms:W3CDTF">2024-10-29T17:59:53Z</dcterms:modified>
</cp:coreProperties>
</file>