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Relationship Id="rId160" Type="http://schemas.openxmlformats.org/officeDocument/2006/relationships/slide" Target="slides/slide155.xml"/><Relationship Id="rId161" Type="http://schemas.openxmlformats.org/officeDocument/2006/relationships/slide" Target="slides/slide156.xml"/><Relationship Id="rId162" Type="http://schemas.openxmlformats.org/officeDocument/2006/relationships/slide" Target="slides/slide157.xml"/><Relationship Id="rId163" Type="http://schemas.openxmlformats.org/officeDocument/2006/relationships/slide" Target="slides/slide158.xml"/><Relationship Id="rId164" Type="http://schemas.openxmlformats.org/officeDocument/2006/relationships/slide" Target="slides/slide159.xml"/><Relationship Id="rId165" Type="http://schemas.openxmlformats.org/officeDocument/2006/relationships/slide" Target="slides/slide160.xml"/><Relationship Id="rId166" Type="http://schemas.openxmlformats.org/officeDocument/2006/relationships/slide" Target="slides/slide16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1451" y="215595"/>
            <a:ext cx="4916805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5656" y="3107816"/>
            <a:ext cx="5985510" cy="1534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95019" y="1242821"/>
            <a:ext cx="331216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787009" y="1244853"/>
            <a:ext cx="2794634" cy="3084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3055620"/>
          </a:xfrm>
          <a:custGeom>
            <a:avLst/>
            <a:gdLst/>
            <a:ahLst/>
            <a:cxnLst/>
            <a:rect l="l" t="t" r="r" b="b"/>
            <a:pathLst>
              <a:path w="9144000" h="3055620">
                <a:moveTo>
                  <a:pt x="0" y="3055620"/>
                </a:moveTo>
                <a:lnTo>
                  <a:pt x="9144000" y="3055620"/>
                </a:lnTo>
                <a:lnTo>
                  <a:pt x="9144000" y="0"/>
                </a:lnTo>
                <a:lnTo>
                  <a:pt x="0" y="0"/>
                </a:lnTo>
                <a:lnTo>
                  <a:pt x="0" y="305562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8900" y="684276"/>
            <a:ext cx="3886200" cy="212140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055620"/>
            <a:ext cx="9144000" cy="2087880"/>
          </a:xfrm>
          <a:custGeom>
            <a:avLst/>
            <a:gdLst/>
            <a:ahLst/>
            <a:cxnLst/>
            <a:rect l="l" t="t" r="r" b="b"/>
            <a:pathLst>
              <a:path w="9144000" h="2087879">
                <a:moveTo>
                  <a:pt x="9144000" y="0"/>
                </a:moveTo>
                <a:lnTo>
                  <a:pt x="0" y="0"/>
                </a:lnTo>
                <a:lnTo>
                  <a:pt x="0" y="2087880"/>
                </a:lnTo>
                <a:lnTo>
                  <a:pt x="9144000" y="208788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300733" y="4086605"/>
            <a:ext cx="6543040" cy="9525"/>
          </a:xfrm>
          <a:custGeom>
            <a:avLst/>
            <a:gdLst/>
            <a:ahLst/>
            <a:cxnLst/>
            <a:rect l="l" t="t" r="r" b="b"/>
            <a:pathLst>
              <a:path w="6543040" h="9525">
                <a:moveTo>
                  <a:pt x="0" y="0"/>
                </a:moveTo>
                <a:lnTo>
                  <a:pt x="654304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6979" y="4361688"/>
            <a:ext cx="2313431" cy="46177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4332" y="3462528"/>
            <a:ext cx="856488" cy="28346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1904" y="3377184"/>
            <a:ext cx="864107" cy="3688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83964" y="3316223"/>
            <a:ext cx="339851" cy="50291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77384" y="3377184"/>
            <a:ext cx="1240536" cy="37947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320" y="3243072"/>
            <a:ext cx="958596" cy="5029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1802" y="383540"/>
            <a:ext cx="6875145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172" y="1755775"/>
            <a:ext cx="7857490" cy="212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Relationship Id="rId4" Type="http://schemas.openxmlformats.org/officeDocument/2006/relationships/hyperlink" Target="http://www.youtube.com/watch?v=aFsxHO4Nltk" TargetMode="External"/><Relationship Id="rId5" Type="http://schemas.openxmlformats.org/officeDocument/2006/relationships/image" Target="../media/image67.jpg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68.jp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34.png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69.jpg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0.jpg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1.jp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2.jpg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3.jpg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8.jpg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5.jp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8IwSrqjU_rU" TargetMode="External"/><Relationship Id="rId4" Type="http://schemas.openxmlformats.org/officeDocument/2006/relationships/image" Target="../media/image76.jpg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2.jpg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31.png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2.jpg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Relationship Id="rId3" Type="http://schemas.openxmlformats.org/officeDocument/2006/relationships/image" Target="../media/image9.png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safewise.com/what-is-fall-detection/" TargetMode="External"/><Relationship Id="rId4" Type="http://schemas.openxmlformats.org/officeDocument/2006/relationships/hyperlink" Target="https://www.oesterreich.gv.at/en/themen/senior_innen/sicherheit_fuer_senioren/1.html" TargetMode="External"/><Relationship Id="rId5" Type="http://schemas.openxmlformats.org/officeDocument/2006/relationships/hyperlink" Target="https://www.input-consulting.de/files/inpcon-DATA/download/20170215_Digitalisierung%20und%20Technisierung%20der%20Pflege%20in%20Deutschland_INPUT.pdf" TargetMode="External"/><Relationship Id="rId6" Type="http://schemas.openxmlformats.org/officeDocument/2006/relationships/hyperlink" Target="https://www.alzheimers.org.uk/sites/default/files/migrate/downloads/factsheet_assistive_technology_%25E2%2580%2593_devices_to_help_with_everyday_living.pdf" TargetMode="External"/><Relationship Id="rId7" Type="http://schemas.openxmlformats.org/officeDocument/2006/relationships/hyperlink" Target="https://www.ecovacs.com/us/blog/smart-home-for-seniors" TargetMode="External"/><Relationship Id="rId8" Type="http://schemas.openxmlformats.org/officeDocument/2006/relationships/hyperlink" Target="http://www.ecovacs.com/us/blog/smart-home-for-seniors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34.png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7.jpg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g"/><Relationship Id="rId3" Type="http://schemas.openxmlformats.org/officeDocument/2006/relationships/image" Target="../media/image12.jpg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9.jpg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80.jpg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8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2.jpg"/><Relationship Id="rId3" Type="http://schemas.openxmlformats.org/officeDocument/2006/relationships/image" Target="../media/image12.jpg"/><Relationship Id="rId4" Type="http://schemas.openxmlformats.org/officeDocument/2006/relationships/image" Target="../media/image83.png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4.png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12.jpg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g"/><Relationship Id="rId3" Type="http://schemas.openxmlformats.org/officeDocument/2006/relationships/image" Target="../media/image12.jpg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86.jpg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4.png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Relationship Id="rId4" Type="http://schemas.openxmlformats.org/officeDocument/2006/relationships/image" Target="../media/image87.jpg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Relationship Id="rId3" Type="http://schemas.openxmlformats.org/officeDocument/2006/relationships/image" Target="../media/image12.jpg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8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e6Nyats33Gc" TargetMode="External"/><Relationship Id="rId4" Type="http://schemas.openxmlformats.org/officeDocument/2006/relationships/image" Target="../media/image19.jpg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4.png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90.jpg"/><Relationship Id="rId4" Type="http://schemas.openxmlformats.org/officeDocument/2006/relationships/hyperlink" Target="https://play.google.com/store/apps/details?id=steptracker.healthandfitness.walkingtracker.pedometer&amp;hl=gsw&amp;gl=US" TargetMode="External"/><Relationship Id="rId5" Type="http://schemas.openxmlformats.org/officeDocument/2006/relationships/image" Target="../media/image91.jpg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92.jpg"/><Relationship Id="rId4" Type="http://schemas.openxmlformats.org/officeDocument/2006/relationships/hyperlink" Target="https://waterminder.com/" TargetMode="External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g"/><Relationship Id="rId3" Type="http://schemas.openxmlformats.org/officeDocument/2006/relationships/image" Target="../media/image12.jpg"/><Relationship Id="rId4" Type="http://schemas.openxmlformats.org/officeDocument/2006/relationships/image" Target="../media/image94.jpg"/><Relationship Id="rId5" Type="http://schemas.openxmlformats.org/officeDocument/2006/relationships/hyperlink" Target="https://apps.apple.com/de/app/diabetesconnect/id657225296" TargetMode="External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95.jpg"/><Relationship Id="rId4" Type="http://schemas.openxmlformats.org/officeDocument/2006/relationships/hyperlink" Target="https://apps.apple.com/us/app/lumosity-brain-training/id577232024" TargetMode="External"/></Relationships>
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jpg"/><Relationship Id="rId3" Type="http://schemas.openxmlformats.org/officeDocument/2006/relationships/image" Target="../media/image12.jpg"/><Relationship Id="rId4" Type="http://schemas.openxmlformats.org/officeDocument/2006/relationships/image" Target="../media/image97.jpg"/><Relationship Id="rId5" Type="http://schemas.openxmlformats.org/officeDocument/2006/relationships/hyperlink" Target="https://play.google.com/store/apps/details/Magnifying_Glass?id=com.binghuo.magnifyingglass&amp;hl=en_US" TargetMode="External"/></Relationships>
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jpg"/><Relationship Id="rId3" Type="http://schemas.openxmlformats.org/officeDocument/2006/relationships/image" Target="../media/image12.jpg"/><Relationship Id="rId4" Type="http://schemas.openxmlformats.org/officeDocument/2006/relationships/image" Target="../media/image99.jpg"/><Relationship Id="rId5" Type="http://schemas.openxmlformats.org/officeDocument/2006/relationships/hyperlink" Target="https://daylio.net/" TargetMode="External"/></Relationships>
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00.jpg"/><Relationship Id="rId4" Type="http://schemas.openxmlformats.org/officeDocument/2006/relationships/image" Target="../media/image101.jpg"/><Relationship Id="rId5" Type="http://schemas.openxmlformats.org/officeDocument/2006/relationships/hyperlink" Target="https://apps.apple.com/de/app/wysa-mental-health-support/id1166585565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
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02.jpg"/><Relationship Id="rId4" Type="http://schemas.openxmlformats.org/officeDocument/2006/relationships/image" Target="../media/image103.jpg"/><Relationship Id="rId5" Type="http://schemas.openxmlformats.org/officeDocument/2006/relationships/hyperlink" Target="https://play.google.com/store/apps/details?id=com.ada.app&amp;hl=en_US" TargetMode="External"/></Relationships>
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jpg"/><Relationship Id="rId3" Type="http://schemas.openxmlformats.org/officeDocument/2006/relationships/image" Target="../media/image12.jpg"/></Relationships>
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05.jp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/Relationships>
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jpg"/><Relationship Id="rId3" Type="http://schemas.openxmlformats.org/officeDocument/2006/relationships/image" Target="../media/image12.jpg"/></Relationships>
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11.jpg"/></Relationships>
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31.png"/></Relationships>
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2.jpg"/></Relationships>
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Relationship Id="rId3" Type="http://schemas.openxmlformats.org/officeDocument/2006/relationships/image" Target="../media/image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0.jpg"/></Relationships>
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s://builtin.com/wearables" TargetMode="External"/><Relationship Id="rId4" Type="http://schemas.openxmlformats.org/officeDocument/2006/relationships/hyperlink" Target="http://www.ncbi.nlm.nih.gov/pmc/articles/PMC9664324/" TargetMode="External"/><Relationship Id="rId5" Type="http://schemas.openxmlformats.org/officeDocument/2006/relationships/hyperlink" Target="https://www.ncbi.nlm.nih.gov/pmc/articles/PMC10392281/" TargetMode="External"/><Relationship Id="rId6" Type="http://schemas.openxmlformats.org/officeDocument/2006/relationships/hyperlink" Target="https://ats.net/a-healthier-life-with-wearables-and-health-apps/" TargetMode="External"/><Relationship Id="rId7" Type="http://schemas.openxmlformats.org/officeDocument/2006/relationships/hyperlink" Target="https://www.verbraucherportal-bw.de/%2CLde/Startseite/Verbraucherschutz/Wearables%2Bund%2BGesundheits-Apps_%2BChancen%2Bund%2BRisiken" TargetMode="External"/></Relationships>
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1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image" Target="../media/image2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image" Target="../media/image26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7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7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8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8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8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8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0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31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2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Relationship Id="rId3" Type="http://schemas.openxmlformats.org/officeDocument/2006/relationships/image" Target="../media/image9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s://averio.co.uk/2023/06/15/the-role-of-technology-in-social-care/" TargetMode="External"/><Relationship Id="rId4" Type="http://schemas.openxmlformats.org/officeDocument/2006/relationships/hyperlink" Target="http://www.ncbi.nlm.nih.gov/pmc/articles/PMC9963556/" TargetMode="External"/><Relationship Id="rId5" Type="http://schemas.openxmlformats.org/officeDocument/2006/relationships/hyperlink" Target="http://www.ncbi.nlm.nih.gov/pmc/articles/PMC3622259/" TargetMode="External"/><Relationship Id="rId6" Type="http://schemas.openxmlformats.org/officeDocument/2006/relationships/hyperlink" Target="https://www.plymouth.ac.uk/discover/how-can-breaking-the-digital-divide-improve-the-health-and-wellbeing-of-older-people" TargetMode="External"/><Relationship Id="rId7" Type="http://schemas.openxmlformats.org/officeDocument/2006/relationships/hyperlink" Target="http://www.plymouth.ac.uk/discover/how-can-breaking-the-digital-divide-improve-the-health-and-wellbeing-of-" TargetMode="Externa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34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4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7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7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8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6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3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6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1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9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34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3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6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4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9.png"/><Relationship Id="rId4" Type="http://schemas.openxmlformats.org/officeDocument/2006/relationships/image" Target="../media/image45.jpg"/><Relationship Id="rId5" Type="http://schemas.openxmlformats.org/officeDocument/2006/relationships/image" Target="../media/image36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6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46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7.pn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7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cM4aep7VXb8" TargetMode="External"/><Relationship Id="rId4" Type="http://schemas.openxmlformats.org/officeDocument/2006/relationships/image" Target="../media/image15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6.pn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31.pn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2.jp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Relationship Id="rId3" Type="http://schemas.openxmlformats.org/officeDocument/2006/relationships/image" Target="../media/image9.pn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s://www.track-pod.com/blog/route-planner-unlimited-stops/" TargetMode="External"/><Relationship Id="rId4" Type="http://schemas.openxmlformats.org/officeDocument/2006/relationships/hyperlink" Target="https://gesund.bund.de/en/telemonitoring#at-a-glance" TargetMode="External"/><Relationship Id="rId5" Type="http://schemas.openxmlformats.org/officeDocument/2006/relationships/hyperlink" Target="http://www.pflegeinformatik.at/digitalisierung-aspekt-pflegealltag/" TargetMode="External"/><Relationship Id="rId6" Type="http://schemas.openxmlformats.org/officeDocument/2006/relationships/hyperlink" Target="https://zeorouteplanner.com/healthcare/" TargetMode="Externa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6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4.pn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8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n697R3qL4fI" TargetMode="External"/><Relationship Id="rId4" Type="http://schemas.openxmlformats.org/officeDocument/2006/relationships/image" Target="../media/image52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FCAsEGyNlsg" TargetMode="External"/><Relationship Id="rId4" Type="http://schemas.openxmlformats.org/officeDocument/2006/relationships/image" Target="../media/image53.jp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54.jpg"/><Relationship Id="rId4" Type="http://schemas.openxmlformats.org/officeDocument/2006/relationships/image" Target="../media/image55.jp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7.pn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59.jp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s://www.youtube.com/watch?v=j_h5WWPtvwc" TargetMode="External"/><Relationship Id="rId4" Type="http://schemas.openxmlformats.org/officeDocument/2006/relationships/image" Target="../media/image60.jpg"/><Relationship Id="rId5" Type="http://schemas.openxmlformats.org/officeDocument/2006/relationships/hyperlink" Target="http://www.youtube.com/watch?v=j_h5WWPtvwc" TargetMode="External"/><Relationship Id="rId6" Type="http://schemas.openxmlformats.org/officeDocument/2006/relationships/image" Target="../media/image61.jp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NCixWY3eaOc" TargetMode="External"/><Relationship Id="rId4" Type="http://schemas.openxmlformats.org/officeDocument/2006/relationships/image" Target="../media/image62.jp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63.jp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4.pn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64.jp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P9dlRqRlMMw" TargetMode="External"/><Relationship Id="rId4" Type="http://schemas.openxmlformats.org/officeDocument/2006/relationships/image" Target="../media/image65.jp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6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4" name="object 4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7EB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8548" y="252730"/>
            <a:ext cx="3407410" cy="6051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00" spc="-275">
                <a:solidFill>
                  <a:srgbClr val="000000"/>
                </a:solidFill>
              </a:rPr>
              <a:t>Marker</a:t>
            </a:r>
            <a:r>
              <a:rPr dirty="0" sz="3800" spc="-215">
                <a:solidFill>
                  <a:srgbClr val="000000"/>
                </a:solidFill>
              </a:rPr>
              <a:t> </a:t>
            </a:r>
            <a:r>
              <a:rPr dirty="0" sz="3800" spc="-325">
                <a:solidFill>
                  <a:srgbClr val="000000"/>
                </a:solidFill>
              </a:rPr>
              <a:t>ordene</a:t>
            </a:r>
            <a:endParaRPr sz="3800"/>
          </a:p>
        </p:txBody>
      </p:sp>
      <p:sp>
        <p:nvSpPr>
          <p:cNvPr id="4" name="object 4" descr=""/>
          <p:cNvSpPr txBox="1"/>
          <p:nvPr/>
        </p:nvSpPr>
        <p:spPr>
          <a:xfrm>
            <a:off x="715772" y="1530012"/>
            <a:ext cx="7533640" cy="32626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42260" marR="5080" indent="-2640330">
              <a:lnSpc>
                <a:spcPct val="140000"/>
              </a:lnSpc>
              <a:spcBef>
                <a:spcPts val="95"/>
              </a:spcBef>
            </a:pPr>
            <a:r>
              <a:rPr dirty="0" sz="2900" spc="190">
                <a:latin typeface="Liberation Sans Narrow"/>
                <a:cs typeface="Liberation Sans Narrow"/>
              </a:rPr>
              <a:t>Marker</a:t>
            </a:r>
            <a:r>
              <a:rPr dirty="0" sz="2900" spc="130">
                <a:latin typeface="Liberation Sans Narrow"/>
                <a:cs typeface="Liberation Sans Narrow"/>
              </a:rPr>
              <a:t> </a:t>
            </a:r>
            <a:r>
              <a:rPr dirty="0" sz="2900" spc="105">
                <a:latin typeface="Liberation Sans Narrow"/>
                <a:cs typeface="Liberation Sans Narrow"/>
              </a:rPr>
              <a:t>de</a:t>
            </a:r>
            <a:r>
              <a:rPr dirty="0" sz="2900" spc="140">
                <a:latin typeface="Liberation Sans Narrow"/>
                <a:cs typeface="Liberation Sans Narrow"/>
              </a:rPr>
              <a:t> </a:t>
            </a:r>
            <a:r>
              <a:rPr dirty="0" sz="2900" spc="185">
                <a:latin typeface="Liberation Sans Narrow"/>
                <a:cs typeface="Liberation Sans Narrow"/>
              </a:rPr>
              <a:t>ord,</a:t>
            </a:r>
            <a:r>
              <a:rPr dirty="0" sz="2900" spc="135">
                <a:latin typeface="Liberation Sans Narrow"/>
                <a:cs typeface="Liberation Sans Narrow"/>
              </a:rPr>
              <a:t> </a:t>
            </a:r>
            <a:r>
              <a:rPr dirty="0" sz="2900" spc="180">
                <a:latin typeface="Liberation Sans Narrow"/>
                <a:cs typeface="Liberation Sans Narrow"/>
              </a:rPr>
              <a:t>der</a:t>
            </a:r>
            <a:r>
              <a:rPr dirty="0" sz="2900" spc="155">
                <a:latin typeface="Liberation Sans Narrow"/>
                <a:cs typeface="Liberation Sans Narrow"/>
              </a:rPr>
              <a:t> </a:t>
            </a:r>
            <a:r>
              <a:rPr dirty="0" sz="2900" spc="210">
                <a:latin typeface="Liberation Sans Narrow"/>
                <a:cs typeface="Liberation Sans Narrow"/>
              </a:rPr>
              <a:t>er</a:t>
            </a:r>
            <a:r>
              <a:rPr dirty="0" sz="2900" spc="155">
                <a:latin typeface="Liberation Sans Narrow"/>
                <a:cs typeface="Liberation Sans Narrow"/>
              </a:rPr>
              <a:t> </a:t>
            </a:r>
            <a:r>
              <a:rPr dirty="0" sz="2900" spc="175">
                <a:latin typeface="Liberation Sans Narrow"/>
                <a:cs typeface="Liberation Sans Narrow"/>
              </a:rPr>
              <a:t>forbundet</a:t>
            </a:r>
            <a:r>
              <a:rPr dirty="0" sz="2900" spc="110">
                <a:latin typeface="Liberation Sans Narrow"/>
                <a:cs typeface="Liberation Sans Narrow"/>
              </a:rPr>
              <a:t> </a:t>
            </a:r>
            <a:r>
              <a:rPr dirty="0" sz="2900" spc="160">
                <a:latin typeface="Liberation Sans Narrow"/>
                <a:cs typeface="Liberation Sans Narrow"/>
              </a:rPr>
              <a:t>med</a:t>
            </a:r>
            <a:r>
              <a:rPr dirty="0" sz="2900" spc="140">
                <a:latin typeface="Liberation Sans Narrow"/>
                <a:cs typeface="Liberation Sans Narrow"/>
              </a:rPr>
              <a:t> </a:t>
            </a:r>
            <a:r>
              <a:rPr dirty="0" sz="2900" spc="150">
                <a:latin typeface="Liberation Sans Narrow"/>
                <a:cs typeface="Liberation Sans Narrow"/>
              </a:rPr>
              <a:t>teknologi</a:t>
            </a:r>
            <a:r>
              <a:rPr dirty="0" sz="2900" spc="114">
                <a:latin typeface="Liberation Sans Narrow"/>
                <a:cs typeface="Liberation Sans Narrow"/>
              </a:rPr>
              <a:t> </a:t>
            </a:r>
            <a:r>
              <a:rPr dirty="0" sz="2900" spc="60">
                <a:latin typeface="Liberation Sans Narrow"/>
                <a:cs typeface="Liberation Sans Narrow"/>
              </a:rPr>
              <a:t>i </a:t>
            </a:r>
            <a:r>
              <a:rPr dirty="0" sz="2900" spc="125">
                <a:latin typeface="Liberation Sans Narrow"/>
                <a:cs typeface="Liberation Sans Narrow"/>
              </a:rPr>
              <a:t>plejesektoren</a:t>
            </a:r>
            <a:endParaRPr sz="2900">
              <a:latin typeface="Liberation Sans Narrow"/>
              <a:cs typeface="Liberation Sans Narrow"/>
            </a:endParaRPr>
          </a:p>
          <a:p>
            <a:pPr algn="ctr" marR="635">
              <a:lnSpc>
                <a:spcPct val="100000"/>
              </a:lnSpc>
              <a:spcBef>
                <a:spcPts val="2520"/>
              </a:spcBef>
            </a:pPr>
            <a:r>
              <a:rPr dirty="0" sz="2900" spc="-260">
                <a:solidFill>
                  <a:srgbClr val="2B7174"/>
                </a:solidFill>
                <a:latin typeface="Arial Black"/>
                <a:cs typeface="Arial Black"/>
              </a:rPr>
              <a:t>Bærbar</a:t>
            </a:r>
            <a:r>
              <a:rPr dirty="0" sz="2900" spc="-150">
                <a:solidFill>
                  <a:srgbClr val="2B7174"/>
                </a:solidFill>
                <a:latin typeface="Arial Black"/>
                <a:cs typeface="Arial Black"/>
              </a:rPr>
              <a:t> </a:t>
            </a:r>
            <a:r>
              <a:rPr dirty="0" sz="2900" spc="-250">
                <a:solidFill>
                  <a:srgbClr val="2B7174"/>
                </a:solidFill>
                <a:latin typeface="Arial Black"/>
                <a:cs typeface="Arial Black"/>
              </a:rPr>
              <a:t>teknologi</a:t>
            </a:r>
            <a:r>
              <a:rPr dirty="0" sz="2900" spc="-160">
                <a:solidFill>
                  <a:srgbClr val="2B7174"/>
                </a:solidFill>
                <a:latin typeface="Arial Black"/>
                <a:cs typeface="Arial Black"/>
              </a:rPr>
              <a:t> </a:t>
            </a:r>
            <a:r>
              <a:rPr dirty="0" sz="2900" spc="-195">
                <a:solidFill>
                  <a:srgbClr val="2B7174"/>
                </a:solidFill>
                <a:latin typeface="Arial Black"/>
                <a:cs typeface="Arial Black"/>
              </a:rPr>
              <a:t>Robotter</a:t>
            </a:r>
            <a:r>
              <a:rPr dirty="0" sz="2900" spc="-155">
                <a:solidFill>
                  <a:srgbClr val="2B7174"/>
                </a:solidFill>
                <a:latin typeface="Arial Black"/>
                <a:cs typeface="Arial Black"/>
              </a:rPr>
              <a:t> </a:t>
            </a:r>
            <a:r>
              <a:rPr dirty="0" sz="2900" spc="-245">
                <a:solidFill>
                  <a:srgbClr val="2B7174"/>
                </a:solidFill>
                <a:latin typeface="Arial Black"/>
                <a:cs typeface="Arial Black"/>
              </a:rPr>
              <a:t>Telecare-</a:t>
            </a:r>
            <a:r>
              <a:rPr dirty="0" sz="2900" spc="-165">
                <a:solidFill>
                  <a:srgbClr val="2B7174"/>
                </a:solidFill>
                <a:latin typeface="Arial Black"/>
                <a:cs typeface="Arial Black"/>
              </a:rPr>
              <a:t>udstyr</a:t>
            </a:r>
            <a:endParaRPr sz="29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dirty="0" sz="2900" spc="140">
                <a:latin typeface="Liberation Sans Narrow"/>
                <a:cs typeface="Liberation Sans Narrow"/>
              </a:rPr>
              <a:t>Køkkenredskaber </a:t>
            </a:r>
            <a:r>
              <a:rPr dirty="0" sz="2900" spc="150">
                <a:latin typeface="Liberation Sans Narrow"/>
                <a:cs typeface="Liberation Sans Narrow"/>
              </a:rPr>
              <a:t>Briller</a:t>
            </a:r>
            <a:endParaRPr sz="2900">
              <a:latin typeface="Liberation Sans Narrow"/>
              <a:cs typeface="Liberation Sans Narrow"/>
            </a:endParaRPr>
          </a:p>
          <a:p>
            <a:pPr algn="ctr" marR="635">
              <a:lnSpc>
                <a:spcPct val="100000"/>
              </a:lnSpc>
              <a:spcBef>
                <a:spcPts val="1395"/>
              </a:spcBef>
            </a:pPr>
            <a:r>
              <a:rPr dirty="0" sz="2900" spc="145">
                <a:latin typeface="Liberation Sans Narrow"/>
                <a:cs typeface="Liberation Sans Narrow"/>
              </a:rPr>
              <a:t>Klude</a:t>
            </a:r>
            <a:r>
              <a:rPr dirty="0" sz="2900" spc="135">
                <a:latin typeface="Liberation Sans Narrow"/>
                <a:cs typeface="Liberation Sans Narrow"/>
              </a:rPr>
              <a:t> </a:t>
            </a:r>
            <a:r>
              <a:rPr dirty="0" sz="2900" spc="-254">
                <a:solidFill>
                  <a:srgbClr val="2B7174"/>
                </a:solidFill>
                <a:latin typeface="Arial Black"/>
                <a:cs typeface="Arial Black"/>
              </a:rPr>
              <a:t>Stemmeaktiverede</a:t>
            </a:r>
            <a:r>
              <a:rPr dirty="0" sz="2900" spc="-200">
                <a:solidFill>
                  <a:srgbClr val="2B7174"/>
                </a:solidFill>
                <a:latin typeface="Arial Black"/>
                <a:cs typeface="Arial Black"/>
              </a:rPr>
              <a:t> </a:t>
            </a:r>
            <a:r>
              <a:rPr dirty="0" sz="2900" spc="-105">
                <a:solidFill>
                  <a:srgbClr val="2B7174"/>
                </a:solidFill>
                <a:latin typeface="Arial Black"/>
                <a:cs typeface="Arial Black"/>
              </a:rPr>
              <a:t>højttalere</a:t>
            </a:r>
            <a:endParaRPr sz="29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9895" y="3829811"/>
            <a:ext cx="1594103" cy="13136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Video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-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Automatisk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medicindispenser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14273" y="848360"/>
            <a:ext cx="6675755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viser,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"Hero",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automatisk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medicinhåndtering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hjemmet,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fungerer: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14273" y="2563114"/>
            <a:ext cx="6875145" cy="19964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982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Hero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|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Sådan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fungerer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He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ro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Overvej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følgende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spørgsmål,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korte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klip:</a:t>
            </a:r>
            <a:endParaRPr sz="1800">
              <a:latin typeface="Arial"/>
              <a:cs typeface="Arial"/>
            </a:endParaRPr>
          </a:p>
          <a:p>
            <a:pPr marL="469265" indent="-330200">
              <a:lnSpc>
                <a:spcPct val="100000"/>
              </a:lnSpc>
              <a:spcBef>
                <a:spcPts val="320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Hvem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ville</a:t>
            </a:r>
            <a:r>
              <a:rPr dirty="0" sz="16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mest</a:t>
            </a:r>
            <a:r>
              <a:rPr dirty="0" sz="16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gavn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6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automatisk</a:t>
            </a:r>
            <a:endParaRPr sz="16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290"/>
              </a:spcBef>
            </a:pP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medicinhåndtering?</a:t>
            </a:r>
            <a:endParaRPr sz="1600">
              <a:latin typeface="Arial"/>
              <a:cs typeface="Arial"/>
            </a:endParaRPr>
          </a:p>
          <a:p>
            <a:pPr marL="469265" indent="-330200">
              <a:lnSpc>
                <a:spcPct val="100000"/>
              </a:lnSpc>
              <a:spcBef>
                <a:spcPts val="285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Tror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du,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6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apparat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kunne</a:t>
            </a:r>
            <a:r>
              <a:rPr dirty="0" sz="16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6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nogen</a:t>
            </a:r>
            <a:r>
              <a:rPr dirty="0" sz="16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kognitive</a:t>
            </a:r>
            <a:r>
              <a:rPr dirty="0" sz="1600" spc="-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handicap?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21864" y="1522475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Apps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digitale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påmindelser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956" y="1242821"/>
            <a:ext cx="7513955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hjælper folk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huske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aftaler,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opgaver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oplysninger.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17956" y="2724404"/>
            <a:ext cx="5128260" cy="1781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Eksempler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er: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725"/>
              </a:spcBef>
              <a:buClr>
                <a:srgbClr val="585858"/>
              </a:buClr>
              <a:buFont typeface="Arial"/>
              <a:buChar char="●"/>
              <a:tabLst>
                <a:tab pos="240665" algn="l"/>
              </a:tabLst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MinimaList: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Do-liste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730"/>
              </a:spcBef>
              <a:buFont typeface="Arial"/>
              <a:buChar char="●"/>
              <a:tabLst>
                <a:tab pos="240665" algn="l"/>
              </a:tabLst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Struktureret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-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dagligt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skema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730"/>
              </a:spcBef>
              <a:buClr>
                <a:srgbClr val="585858"/>
              </a:buClr>
              <a:buFont typeface="Arial"/>
              <a:buChar char="●"/>
              <a:tabLst>
                <a:tab pos="240665" algn="l"/>
              </a:tabLst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Det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er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gjort!</a:t>
            </a:r>
            <a:r>
              <a:rPr dirty="0" sz="18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(gratis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download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iOS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Android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633341" y="4240391"/>
            <a:ext cx="7620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0913" y="1720757"/>
            <a:ext cx="2744546" cy="2930395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1451" y="215595"/>
            <a:ext cx="330898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90">
                <a:solidFill>
                  <a:srgbClr val="FFFFFF"/>
                </a:solidFill>
                <a:latin typeface="Arial Black"/>
                <a:cs typeface="Arial Black"/>
              </a:rPr>
              <a:t>Smart</a:t>
            </a:r>
            <a:r>
              <a:rPr dirty="0" sz="2500" spc="-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40">
                <a:solidFill>
                  <a:srgbClr val="FFFFFF"/>
                </a:solidFill>
                <a:latin typeface="Arial Black"/>
                <a:cs typeface="Arial Black"/>
              </a:rPr>
              <a:t>Home-</a:t>
            </a:r>
            <a:r>
              <a:rPr dirty="0" sz="2500" spc="-190">
                <a:solidFill>
                  <a:srgbClr val="FFFFFF"/>
                </a:solidFill>
                <a:latin typeface="Arial Black"/>
                <a:cs typeface="Arial Black"/>
              </a:rPr>
              <a:t>enheder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1594" y="1785366"/>
            <a:ext cx="4196715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300" spc="-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300" spc="-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smart</a:t>
            </a:r>
            <a:r>
              <a:rPr dirty="0" sz="33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home-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enheder,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og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endParaRPr sz="3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61594" y="2791460"/>
            <a:ext cx="258699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fungerer</a:t>
            </a:r>
            <a:r>
              <a:rPr dirty="0" sz="3300" spc="-1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de?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Hvad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er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intelligente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305">
                <a:solidFill>
                  <a:srgbClr val="379C73"/>
                </a:solidFill>
              </a:rPr>
              <a:t>hjem?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318971"/>
            <a:ext cx="4267200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4892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home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teknologisk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boligområde,</a:t>
            </a:r>
            <a:r>
              <a:rPr dirty="0" sz="1800" spc="-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enheder,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kendt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IoT-enheder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(Internet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of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Things),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forbundet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internettet.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gadgets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særlig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udføre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opgaver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automatisk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ejerens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kommando.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0" y="1115567"/>
            <a:ext cx="3486911" cy="2789872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Hvad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er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intelligente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305">
                <a:solidFill>
                  <a:srgbClr val="379C73"/>
                </a:solidFill>
              </a:rPr>
              <a:t>hjem?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224788"/>
            <a:ext cx="688085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udføre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følgende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aktiviteter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simpel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kommando: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7522" y="2322322"/>
            <a:ext cx="430339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Juster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indendørstemperaturen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Vip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seng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Tænd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sluk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lys/ventilatorer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Åbn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luk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døre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Betjening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tv,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stereoanlæg,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0" y="1658111"/>
            <a:ext cx="3461004" cy="3266757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55612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90">
                <a:solidFill>
                  <a:srgbClr val="379C73"/>
                </a:solidFill>
              </a:rPr>
              <a:t>Sådan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styrer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et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smart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35">
                <a:solidFill>
                  <a:srgbClr val="379C73"/>
                </a:solidFill>
              </a:rPr>
              <a:t>hjem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28929" y="1320959"/>
            <a:ext cx="4593590" cy="2879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 måder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kommandoer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dermed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styre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hjem.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800">
              <a:latin typeface="Arial"/>
              <a:cs typeface="Arial"/>
            </a:endParaRPr>
          </a:p>
          <a:p>
            <a:pPr marL="12700" marR="153035">
              <a:lnSpc>
                <a:spcPct val="130000"/>
              </a:lnSpc>
              <a:spcBef>
                <a:spcPts val="5"/>
              </a:spcBef>
            </a:pP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App-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fjernbetjening: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simpel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kontrollere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styre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status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for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husholdningsapparater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skodder,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lys,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persienner,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varmeapparater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osv.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00" y="1353311"/>
            <a:ext cx="3377184" cy="3450336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55612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90">
                <a:solidFill>
                  <a:srgbClr val="379C73"/>
                </a:solidFill>
              </a:rPr>
              <a:t>Sådan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styrer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et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smart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35">
                <a:solidFill>
                  <a:srgbClr val="379C73"/>
                </a:solidFill>
              </a:rPr>
              <a:t>hjem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0207" y="1111123"/>
            <a:ext cx="4572000" cy="18091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Stemmeaktiveret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kontrol: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talegenkendelse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betjene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lys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husholdningsapparater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skulle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røre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nyttigt 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folk,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begrænset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motoriske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færdigheder.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5900" y="1115567"/>
            <a:ext cx="3543300" cy="23652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40207" y="4202683"/>
            <a:ext cx="7769859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næste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slides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fortrolig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 smart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home-enheder,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installeres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huset.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Intelligente</a:t>
            </a:r>
            <a:r>
              <a:rPr dirty="0" spc="-15">
                <a:solidFill>
                  <a:srgbClr val="379C73"/>
                </a:solidFill>
              </a:rPr>
              <a:t> </a:t>
            </a:r>
            <a:r>
              <a:rPr dirty="0" spc="-280">
                <a:solidFill>
                  <a:srgbClr val="379C73"/>
                </a:solidFill>
              </a:rPr>
              <a:t>sikkerhedssystemer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52119" y="1479041"/>
            <a:ext cx="670242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5021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Smarte</a:t>
            </a:r>
            <a:r>
              <a:rPr dirty="0" sz="18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sikkerhedssystemer,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herunder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kameraer</a:t>
            </a:r>
            <a:r>
              <a:rPr dirty="0" sz="18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og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bevægelsessensorer,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fjernovervågning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24/7.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dørklokker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kameraer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se,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hvem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døren,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åbner,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låse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giver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familiemedlemmer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redningshold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(i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tilfælde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nødsituation)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tjekke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adgangskoder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koder.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79C73"/>
                </a:solidFill>
              </a:rPr>
              <a:t>Smart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belysning/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persienner: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14019" y="1714576"/>
            <a:ext cx="1767205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440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Lighting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493266" y="1989582"/>
            <a:ext cx="6356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307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258314" y="1714576"/>
            <a:ext cx="1995170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82613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endParaRPr sz="18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  <a:spcBef>
                <a:spcPts val="5"/>
              </a:spcBef>
              <a:tabLst>
                <a:tab pos="1090930" algn="l"/>
                <a:tab pos="17145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fjernstyre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lyset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14019" y="2263901"/>
            <a:ext cx="3840479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tænde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slukke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være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fysisk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stede.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698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samme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måde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intelligente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persienner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åbne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lukke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persiennerne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afstand.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0" y="1780032"/>
            <a:ext cx="3924300" cy="2615183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79C73"/>
                </a:solidFill>
              </a:rPr>
              <a:t>Smart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135">
                <a:solidFill>
                  <a:srgbClr val="379C73"/>
                </a:solidFill>
              </a:rPr>
              <a:t>Home-</a:t>
            </a:r>
            <a:r>
              <a:rPr dirty="0" spc="-220">
                <a:solidFill>
                  <a:srgbClr val="379C73"/>
                </a:solidFill>
              </a:rPr>
              <a:t>overvågning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2119" y="1555241"/>
            <a:ext cx="5305425" cy="276923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>
              <a:lnSpc>
                <a:spcPct val="97500"/>
              </a:lnSpc>
              <a:spcBef>
                <a:spcPts val="15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anden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nyttig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home-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overvågning</a:t>
            </a:r>
            <a:r>
              <a:rPr dirty="0" sz="1800">
                <a:solidFill>
                  <a:srgbClr val="379C73"/>
                </a:solidFill>
                <a:latin typeface="Arial Black"/>
                <a:cs typeface="Arial Black"/>
              </a:rPr>
              <a:t>,</a:t>
            </a:r>
            <a:r>
              <a:rPr dirty="0" sz="1800" spc="190">
                <a:solidFill>
                  <a:srgbClr val="379C73"/>
                </a:solidFill>
                <a:latin typeface="Arial Black"/>
                <a:cs typeface="Arial Black"/>
              </a:rPr>
              <a:t>  </a:t>
            </a:r>
            <a:r>
              <a:rPr dirty="0" sz="1800">
                <a:solidFill>
                  <a:srgbClr val="379C73"/>
                </a:solidFill>
                <a:latin typeface="Arial Black"/>
                <a:cs typeface="Arial Black"/>
              </a:rPr>
              <a:t>der</a:t>
            </a:r>
            <a:r>
              <a:rPr dirty="0" sz="1800" spc="190">
                <a:solidFill>
                  <a:srgbClr val="379C73"/>
                </a:solidFill>
                <a:latin typeface="Arial Black"/>
                <a:cs typeface="Arial Black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omfatter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20">
                <a:solidFill>
                  <a:srgbClr val="379C73"/>
                </a:solidFill>
                <a:latin typeface="Arial Black"/>
                <a:cs typeface="Arial Black"/>
              </a:rPr>
              <a:t>temperaturkontrol, </a:t>
            </a:r>
            <a:r>
              <a:rPr dirty="0" sz="1800" spc="-180">
                <a:solidFill>
                  <a:srgbClr val="379C73"/>
                </a:solidFill>
                <a:latin typeface="Arial Black"/>
                <a:cs typeface="Arial Black"/>
              </a:rPr>
              <a:t>lækagedetektorer</a:t>
            </a:r>
            <a:r>
              <a:rPr dirty="0" sz="1800" spc="-6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90">
                <a:solidFill>
                  <a:srgbClr val="379C73"/>
                </a:solidFill>
                <a:latin typeface="Arial Black"/>
                <a:cs typeface="Arial Black"/>
              </a:rPr>
              <a:t>og</a:t>
            </a:r>
            <a:r>
              <a:rPr dirty="0" sz="1800" spc="-3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20">
                <a:solidFill>
                  <a:srgbClr val="379C73"/>
                </a:solidFill>
                <a:latin typeface="Arial Black"/>
                <a:cs typeface="Arial Black"/>
              </a:rPr>
              <a:t>luftkvalitetssensorer.</a:t>
            </a:r>
            <a:endParaRPr sz="1800">
              <a:latin typeface="Arial Black"/>
              <a:cs typeface="Arial Black"/>
            </a:endParaRPr>
          </a:p>
          <a:p>
            <a:pPr algn="just" marL="12700">
              <a:lnSpc>
                <a:spcPct val="100000"/>
              </a:lnSpc>
              <a:spcBef>
                <a:spcPts val="22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bedre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kontrol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fungerer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sikkerhedsforanstaltning.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Gassensorer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advare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beboerne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gaslækage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visse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situationer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automatisk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kontakte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nødtjenester.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7211" y="1217675"/>
            <a:ext cx="2728722" cy="37901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977265"/>
            </a:xfrm>
            <a:custGeom>
              <a:avLst/>
              <a:gdLst/>
              <a:ahLst/>
              <a:cxnLst/>
              <a:rect l="l" t="t" r="r" b="b"/>
              <a:pathLst>
                <a:path w="9144000" h="977265">
                  <a:moveTo>
                    <a:pt x="0" y="976884"/>
                  </a:moveTo>
                  <a:lnTo>
                    <a:pt x="9144000" y="97688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7688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976883"/>
              <a:ext cx="9144000" cy="4166870"/>
            </a:xfrm>
            <a:custGeom>
              <a:avLst/>
              <a:gdLst/>
              <a:ahLst/>
              <a:cxnLst/>
              <a:rect l="l" t="t" r="r" b="b"/>
              <a:pathLst>
                <a:path w="9144000" h="4166870">
                  <a:moveTo>
                    <a:pt x="9144000" y="0"/>
                  </a:moveTo>
                  <a:lnTo>
                    <a:pt x="0" y="0"/>
                  </a:lnTo>
                  <a:lnTo>
                    <a:pt x="0" y="4166614"/>
                  </a:lnTo>
                  <a:lnTo>
                    <a:pt x="9144000" y="416661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507809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Hvad</a:t>
            </a:r>
            <a:r>
              <a:rPr dirty="0" spc="-95"/>
              <a:t> </a:t>
            </a:r>
            <a:r>
              <a:rPr dirty="0" spc="-150"/>
              <a:t>er</a:t>
            </a:r>
            <a:r>
              <a:rPr dirty="0" spc="-120"/>
              <a:t> </a:t>
            </a:r>
            <a:r>
              <a:rPr dirty="0" spc="-215"/>
              <a:t>teknologi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14"/>
              <a:t> </a:t>
            </a:r>
            <a:r>
              <a:rPr dirty="0" spc="-270"/>
              <a:t>plejesektoren?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70103" y="1171702"/>
            <a:ext cx="58769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definitioner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plejerelateret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teknologi: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189732" y="1586635"/>
            <a:ext cx="4953000" cy="3496310"/>
            <a:chOff x="3189732" y="1586635"/>
            <a:chExt cx="4953000" cy="349631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9732" y="3003804"/>
              <a:ext cx="2078736" cy="2078734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5269183" y="1599335"/>
              <a:ext cx="2860675" cy="1424940"/>
            </a:xfrm>
            <a:custGeom>
              <a:avLst/>
              <a:gdLst/>
              <a:ahLst/>
              <a:cxnLst/>
              <a:rect l="l" t="t" r="r" b="b"/>
              <a:pathLst>
                <a:path w="2860675" h="1424939">
                  <a:moveTo>
                    <a:pt x="1444492" y="0"/>
                  </a:moveTo>
                  <a:lnTo>
                    <a:pt x="1390575" y="232"/>
                  </a:lnTo>
                  <a:lnTo>
                    <a:pt x="1336814" y="1362"/>
                  </a:lnTo>
                  <a:lnTo>
                    <a:pt x="1283268" y="3382"/>
                  </a:lnTo>
                  <a:lnTo>
                    <a:pt x="1229995" y="6285"/>
                  </a:lnTo>
                  <a:lnTo>
                    <a:pt x="1177052" y="10064"/>
                  </a:lnTo>
                  <a:lnTo>
                    <a:pt x="1124499" y="14711"/>
                  </a:lnTo>
                  <a:lnTo>
                    <a:pt x="1072393" y="20220"/>
                  </a:lnTo>
                  <a:lnTo>
                    <a:pt x="1020793" y="26583"/>
                  </a:lnTo>
                  <a:lnTo>
                    <a:pt x="969758" y="33793"/>
                  </a:lnTo>
                  <a:lnTo>
                    <a:pt x="919344" y="41842"/>
                  </a:lnTo>
                  <a:lnTo>
                    <a:pt x="869611" y="50725"/>
                  </a:lnTo>
                  <a:lnTo>
                    <a:pt x="820617" y="60433"/>
                  </a:lnTo>
                  <a:lnTo>
                    <a:pt x="772419" y="70959"/>
                  </a:lnTo>
                  <a:lnTo>
                    <a:pt x="725077" y="82297"/>
                  </a:lnTo>
                  <a:lnTo>
                    <a:pt x="678649" y="94438"/>
                  </a:lnTo>
                  <a:lnTo>
                    <a:pt x="633192" y="107376"/>
                  </a:lnTo>
                  <a:lnTo>
                    <a:pt x="588765" y="121104"/>
                  </a:lnTo>
                  <a:lnTo>
                    <a:pt x="545426" y="135614"/>
                  </a:lnTo>
                  <a:lnTo>
                    <a:pt x="503234" y="150900"/>
                  </a:lnTo>
                  <a:lnTo>
                    <a:pt x="462246" y="166954"/>
                  </a:lnTo>
                  <a:lnTo>
                    <a:pt x="422522" y="183768"/>
                  </a:lnTo>
                  <a:lnTo>
                    <a:pt x="384118" y="201337"/>
                  </a:lnTo>
                  <a:lnTo>
                    <a:pt x="347094" y="219651"/>
                  </a:lnTo>
                  <a:lnTo>
                    <a:pt x="311508" y="238706"/>
                  </a:lnTo>
                  <a:lnTo>
                    <a:pt x="277418" y="258492"/>
                  </a:lnTo>
                  <a:lnTo>
                    <a:pt x="244882" y="279004"/>
                  </a:lnTo>
                  <a:lnTo>
                    <a:pt x="184705" y="322174"/>
                  </a:lnTo>
                  <a:lnTo>
                    <a:pt x="151144" y="350076"/>
                  </a:lnTo>
                  <a:lnTo>
                    <a:pt x="121031" y="378380"/>
                  </a:lnTo>
                  <a:lnTo>
                    <a:pt x="94334" y="407034"/>
                  </a:lnTo>
                  <a:lnTo>
                    <a:pt x="51063" y="465198"/>
                  </a:lnTo>
                  <a:lnTo>
                    <a:pt x="21083" y="524173"/>
                  </a:lnTo>
                  <a:lnTo>
                    <a:pt x="4145" y="583564"/>
                  </a:lnTo>
                  <a:lnTo>
                    <a:pt x="0" y="642976"/>
                  </a:lnTo>
                  <a:lnTo>
                    <a:pt x="2646" y="672565"/>
                  </a:lnTo>
                  <a:lnTo>
                    <a:pt x="17223" y="731266"/>
                  </a:lnTo>
                  <a:lnTo>
                    <a:pt x="43970" y="788998"/>
                  </a:lnTo>
                  <a:lnTo>
                    <a:pt x="82638" y="845367"/>
                  </a:lnTo>
                  <a:lnTo>
                    <a:pt x="132979" y="899977"/>
                  </a:lnTo>
                  <a:lnTo>
                    <a:pt x="162448" y="926499"/>
                  </a:lnTo>
                  <a:lnTo>
                    <a:pt x="194742" y="952432"/>
                  </a:lnTo>
                  <a:lnTo>
                    <a:pt x="229830" y="977729"/>
                  </a:lnTo>
                  <a:lnTo>
                    <a:pt x="267680" y="1002338"/>
                  </a:lnTo>
                  <a:lnTo>
                    <a:pt x="308261" y="1026211"/>
                  </a:lnTo>
                  <a:lnTo>
                    <a:pt x="351543" y="1049298"/>
                  </a:lnTo>
                  <a:lnTo>
                    <a:pt x="397493" y="1071551"/>
                  </a:lnTo>
                  <a:lnTo>
                    <a:pt x="446082" y="1092918"/>
                  </a:lnTo>
                  <a:lnTo>
                    <a:pt x="497277" y="1113352"/>
                  </a:lnTo>
                  <a:lnTo>
                    <a:pt x="551048" y="1132802"/>
                  </a:lnTo>
                  <a:lnTo>
                    <a:pt x="607363" y="1151219"/>
                  </a:lnTo>
                  <a:lnTo>
                    <a:pt x="666192" y="1168554"/>
                  </a:lnTo>
                  <a:lnTo>
                    <a:pt x="727503" y="1184758"/>
                  </a:lnTo>
                  <a:lnTo>
                    <a:pt x="834437" y="1424915"/>
                  </a:lnTo>
                  <a:lnTo>
                    <a:pt x="1245282" y="1261212"/>
                  </a:lnTo>
                  <a:lnTo>
                    <a:pt x="1303042" y="1264025"/>
                  </a:lnTo>
                  <a:lnTo>
                    <a:pt x="1360662" y="1265793"/>
                  </a:lnTo>
                  <a:lnTo>
                    <a:pt x="1418083" y="1266529"/>
                  </a:lnTo>
                  <a:lnTo>
                    <a:pt x="1475246" y="1266246"/>
                  </a:lnTo>
                  <a:lnTo>
                    <a:pt x="1532090" y="1264958"/>
                  </a:lnTo>
                  <a:lnTo>
                    <a:pt x="1588556" y="1262677"/>
                  </a:lnTo>
                  <a:lnTo>
                    <a:pt x="1644586" y="1259417"/>
                  </a:lnTo>
                  <a:lnTo>
                    <a:pt x="1700119" y="1255190"/>
                  </a:lnTo>
                  <a:lnTo>
                    <a:pt x="1755096" y="1250011"/>
                  </a:lnTo>
                  <a:lnTo>
                    <a:pt x="1809458" y="1243893"/>
                  </a:lnTo>
                  <a:lnTo>
                    <a:pt x="1863145" y="1236847"/>
                  </a:lnTo>
                  <a:lnTo>
                    <a:pt x="1916098" y="1228889"/>
                  </a:lnTo>
                  <a:lnTo>
                    <a:pt x="1968257" y="1220030"/>
                  </a:lnTo>
                  <a:lnTo>
                    <a:pt x="2019563" y="1210284"/>
                  </a:lnTo>
                  <a:lnTo>
                    <a:pt x="2069956" y="1199664"/>
                  </a:lnTo>
                  <a:lnTo>
                    <a:pt x="2119377" y="1188184"/>
                  </a:lnTo>
                  <a:lnTo>
                    <a:pt x="2167768" y="1175856"/>
                  </a:lnTo>
                  <a:lnTo>
                    <a:pt x="2215067" y="1162694"/>
                  </a:lnTo>
                  <a:lnTo>
                    <a:pt x="2261216" y="1148711"/>
                  </a:lnTo>
                  <a:lnTo>
                    <a:pt x="2306155" y="1133920"/>
                  </a:lnTo>
                  <a:lnTo>
                    <a:pt x="2349825" y="1118334"/>
                  </a:lnTo>
                  <a:lnTo>
                    <a:pt x="2392166" y="1101967"/>
                  </a:lnTo>
                  <a:lnTo>
                    <a:pt x="2433120" y="1084831"/>
                  </a:lnTo>
                  <a:lnTo>
                    <a:pt x="2472626" y="1066940"/>
                  </a:lnTo>
                  <a:lnTo>
                    <a:pt x="2510625" y="1048307"/>
                  </a:lnTo>
                  <a:lnTo>
                    <a:pt x="2547058" y="1028946"/>
                  </a:lnTo>
                  <a:lnTo>
                    <a:pt x="2581865" y="1008868"/>
                  </a:lnTo>
                  <a:lnTo>
                    <a:pt x="2614986" y="988088"/>
                  </a:lnTo>
                  <a:lnTo>
                    <a:pt x="2675937" y="944474"/>
                  </a:lnTo>
                  <a:lnTo>
                    <a:pt x="2709497" y="916571"/>
                  </a:lnTo>
                  <a:lnTo>
                    <a:pt x="2739610" y="888268"/>
                  </a:lnTo>
                  <a:lnTo>
                    <a:pt x="2766307" y="859613"/>
                  </a:lnTo>
                  <a:lnTo>
                    <a:pt x="2809578" y="801449"/>
                  </a:lnTo>
                  <a:lnTo>
                    <a:pt x="2839558" y="742474"/>
                  </a:lnTo>
                  <a:lnTo>
                    <a:pt x="2856496" y="683083"/>
                  </a:lnTo>
                  <a:lnTo>
                    <a:pt x="2860642" y="623672"/>
                  </a:lnTo>
                  <a:lnTo>
                    <a:pt x="2857995" y="594082"/>
                  </a:lnTo>
                  <a:lnTo>
                    <a:pt x="2843418" y="535381"/>
                  </a:lnTo>
                  <a:lnTo>
                    <a:pt x="2816671" y="477649"/>
                  </a:lnTo>
                  <a:lnTo>
                    <a:pt x="2778003" y="421280"/>
                  </a:lnTo>
                  <a:lnTo>
                    <a:pt x="2727662" y="366670"/>
                  </a:lnTo>
                  <a:lnTo>
                    <a:pt x="2698193" y="340149"/>
                  </a:lnTo>
                  <a:lnTo>
                    <a:pt x="2665899" y="314215"/>
                  </a:lnTo>
                  <a:lnTo>
                    <a:pt x="2630811" y="288919"/>
                  </a:lnTo>
                  <a:lnTo>
                    <a:pt x="2592961" y="264309"/>
                  </a:lnTo>
                  <a:lnTo>
                    <a:pt x="2552380" y="240436"/>
                  </a:lnTo>
                  <a:lnTo>
                    <a:pt x="2509098" y="217349"/>
                  </a:lnTo>
                  <a:lnTo>
                    <a:pt x="2463148" y="195097"/>
                  </a:lnTo>
                  <a:lnTo>
                    <a:pt x="2414560" y="173729"/>
                  </a:lnTo>
                  <a:lnTo>
                    <a:pt x="2363364" y="153296"/>
                  </a:lnTo>
                  <a:lnTo>
                    <a:pt x="2309594" y="133845"/>
                  </a:lnTo>
                  <a:lnTo>
                    <a:pt x="2253278" y="115428"/>
                  </a:lnTo>
                  <a:lnTo>
                    <a:pt x="2194450" y="98093"/>
                  </a:lnTo>
                  <a:lnTo>
                    <a:pt x="2133139" y="81890"/>
                  </a:lnTo>
                  <a:lnTo>
                    <a:pt x="2082490" y="69805"/>
                  </a:lnTo>
                  <a:lnTo>
                    <a:pt x="2031240" y="58711"/>
                  </a:lnTo>
                  <a:lnTo>
                    <a:pt x="1979447" y="48600"/>
                  </a:lnTo>
                  <a:lnTo>
                    <a:pt x="1927170" y="39466"/>
                  </a:lnTo>
                  <a:lnTo>
                    <a:pt x="1874467" y="31300"/>
                  </a:lnTo>
                  <a:lnTo>
                    <a:pt x="1821396" y="24096"/>
                  </a:lnTo>
                  <a:lnTo>
                    <a:pt x="1768016" y="17847"/>
                  </a:lnTo>
                  <a:lnTo>
                    <a:pt x="1714384" y="12546"/>
                  </a:lnTo>
                  <a:lnTo>
                    <a:pt x="1660559" y="8185"/>
                  </a:lnTo>
                  <a:lnTo>
                    <a:pt x="1606599" y="4757"/>
                  </a:lnTo>
                  <a:lnTo>
                    <a:pt x="1552562" y="2255"/>
                  </a:lnTo>
                  <a:lnTo>
                    <a:pt x="1498507" y="671"/>
                  </a:lnTo>
                  <a:lnTo>
                    <a:pt x="144449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269183" y="1599335"/>
              <a:ext cx="2860675" cy="1424940"/>
            </a:xfrm>
            <a:custGeom>
              <a:avLst/>
              <a:gdLst/>
              <a:ahLst/>
              <a:cxnLst/>
              <a:rect l="l" t="t" r="r" b="b"/>
              <a:pathLst>
                <a:path w="2860675" h="1424939">
                  <a:moveTo>
                    <a:pt x="834437" y="1424915"/>
                  </a:moveTo>
                  <a:lnTo>
                    <a:pt x="727503" y="1184758"/>
                  </a:lnTo>
                  <a:lnTo>
                    <a:pt x="666192" y="1168554"/>
                  </a:lnTo>
                  <a:lnTo>
                    <a:pt x="607363" y="1151219"/>
                  </a:lnTo>
                  <a:lnTo>
                    <a:pt x="551048" y="1132802"/>
                  </a:lnTo>
                  <a:lnTo>
                    <a:pt x="497277" y="1113352"/>
                  </a:lnTo>
                  <a:lnTo>
                    <a:pt x="446082" y="1092918"/>
                  </a:lnTo>
                  <a:lnTo>
                    <a:pt x="397493" y="1071551"/>
                  </a:lnTo>
                  <a:lnTo>
                    <a:pt x="351543" y="1049298"/>
                  </a:lnTo>
                  <a:lnTo>
                    <a:pt x="308261" y="1026211"/>
                  </a:lnTo>
                  <a:lnTo>
                    <a:pt x="267680" y="1002338"/>
                  </a:lnTo>
                  <a:lnTo>
                    <a:pt x="229830" y="977729"/>
                  </a:lnTo>
                  <a:lnTo>
                    <a:pt x="194742" y="952432"/>
                  </a:lnTo>
                  <a:lnTo>
                    <a:pt x="162448" y="926499"/>
                  </a:lnTo>
                  <a:lnTo>
                    <a:pt x="132979" y="899977"/>
                  </a:lnTo>
                  <a:lnTo>
                    <a:pt x="82638" y="845367"/>
                  </a:lnTo>
                  <a:lnTo>
                    <a:pt x="43970" y="788998"/>
                  </a:lnTo>
                  <a:lnTo>
                    <a:pt x="17223" y="731266"/>
                  </a:lnTo>
                  <a:lnTo>
                    <a:pt x="2646" y="672565"/>
                  </a:lnTo>
                  <a:lnTo>
                    <a:pt x="0" y="642976"/>
                  </a:lnTo>
                  <a:lnTo>
                    <a:pt x="489" y="613292"/>
                  </a:lnTo>
                  <a:lnTo>
                    <a:pt x="10999" y="553841"/>
                  </a:lnTo>
                  <a:lnTo>
                    <a:pt x="34427" y="494609"/>
                  </a:lnTo>
                  <a:lnTo>
                    <a:pt x="71021" y="435990"/>
                  </a:lnTo>
                  <a:lnTo>
                    <a:pt x="121031" y="378380"/>
                  </a:lnTo>
                  <a:lnTo>
                    <a:pt x="151144" y="350076"/>
                  </a:lnTo>
                  <a:lnTo>
                    <a:pt x="184705" y="322174"/>
                  </a:lnTo>
                  <a:lnTo>
                    <a:pt x="244882" y="279004"/>
                  </a:lnTo>
                  <a:lnTo>
                    <a:pt x="277418" y="258492"/>
                  </a:lnTo>
                  <a:lnTo>
                    <a:pt x="311508" y="238706"/>
                  </a:lnTo>
                  <a:lnTo>
                    <a:pt x="347094" y="219651"/>
                  </a:lnTo>
                  <a:lnTo>
                    <a:pt x="384118" y="201337"/>
                  </a:lnTo>
                  <a:lnTo>
                    <a:pt x="422522" y="183768"/>
                  </a:lnTo>
                  <a:lnTo>
                    <a:pt x="462246" y="166954"/>
                  </a:lnTo>
                  <a:lnTo>
                    <a:pt x="503234" y="150900"/>
                  </a:lnTo>
                  <a:lnTo>
                    <a:pt x="545426" y="135614"/>
                  </a:lnTo>
                  <a:lnTo>
                    <a:pt x="588765" y="121104"/>
                  </a:lnTo>
                  <a:lnTo>
                    <a:pt x="633192" y="107376"/>
                  </a:lnTo>
                  <a:lnTo>
                    <a:pt x="678649" y="94438"/>
                  </a:lnTo>
                  <a:lnTo>
                    <a:pt x="725077" y="82297"/>
                  </a:lnTo>
                  <a:lnTo>
                    <a:pt x="772419" y="70959"/>
                  </a:lnTo>
                  <a:lnTo>
                    <a:pt x="820617" y="60433"/>
                  </a:lnTo>
                  <a:lnTo>
                    <a:pt x="869611" y="50725"/>
                  </a:lnTo>
                  <a:lnTo>
                    <a:pt x="919344" y="41842"/>
                  </a:lnTo>
                  <a:lnTo>
                    <a:pt x="969758" y="33793"/>
                  </a:lnTo>
                  <a:lnTo>
                    <a:pt x="1020793" y="26583"/>
                  </a:lnTo>
                  <a:lnTo>
                    <a:pt x="1072393" y="20220"/>
                  </a:lnTo>
                  <a:lnTo>
                    <a:pt x="1124499" y="14711"/>
                  </a:lnTo>
                  <a:lnTo>
                    <a:pt x="1177052" y="10064"/>
                  </a:lnTo>
                  <a:lnTo>
                    <a:pt x="1229995" y="6285"/>
                  </a:lnTo>
                  <a:lnTo>
                    <a:pt x="1283268" y="3382"/>
                  </a:lnTo>
                  <a:lnTo>
                    <a:pt x="1336814" y="1362"/>
                  </a:lnTo>
                  <a:lnTo>
                    <a:pt x="1390575" y="232"/>
                  </a:lnTo>
                  <a:lnTo>
                    <a:pt x="1444492" y="0"/>
                  </a:lnTo>
                  <a:lnTo>
                    <a:pt x="1498507" y="671"/>
                  </a:lnTo>
                  <a:lnTo>
                    <a:pt x="1552562" y="2255"/>
                  </a:lnTo>
                  <a:lnTo>
                    <a:pt x="1606599" y="4757"/>
                  </a:lnTo>
                  <a:lnTo>
                    <a:pt x="1660559" y="8185"/>
                  </a:lnTo>
                  <a:lnTo>
                    <a:pt x="1714384" y="12546"/>
                  </a:lnTo>
                  <a:lnTo>
                    <a:pt x="1768016" y="17847"/>
                  </a:lnTo>
                  <a:lnTo>
                    <a:pt x="1821396" y="24096"/>
                  </a:lnTo>
                  <a:lnTo>
                    <a:pt x="1874467" y="31300"/>
                  </a:lnTo>
                  <a:lnTo>
                    <a:pt x="1927170" y="39466"/>
                  </a:lnTo>
                  <a:lnTo>
                    <a:pt x="1979447" y="48600"/>
                  </a:lnTo>
                  <a:lnTo>
                    <a:pt x="2031240" y="58711"/>
                  </a:lnTo>
                  <a:lnTo>
                    <a:pt x="2082490" y="69805"/>
                  </a:lnTo>
                  <a:lnTo>
                    <a:pt x="2133139" y="81890"/>
                  </a:lnTo>
                  <a:lnTo>
                    <a:pt x="2194450" y="98093"/>
                  </a:lnTo>
                  <a:lnTo>
                    <a:pt x="2253278" y="115428"/>
                  </a:lnTo>
                  <a:lnTo>
                    <a:pt x="2309594" y="133845"/>
                  </a:lnTo>
                  <a:lnTo>
                    <a:pt x="2363364" y="153296"/>
                  </a:lnTo>
                  <a:lnTo>
                    <a:pt x="2414560" y="173729"/>
                  </a:lnTo>
                  <a:lnTo>
                    <a:pt x="2463148" y="195097"/>
                  </a:lnTo>
                  <a:lnTo>
                    <a:pt x="2509098" y="217349"/>
                  </a:lnTo>
                  <a:lnTo>
                    <a:pt x="2552380" y="240436"/>
                  </a:lnTo>
                  <a:lnTo>
                    <a:pt x="2592961" y="264309"/>
                  </a:lnTo>
                  <a:lnTo>
                    <a:pt x="2630811" y="288919"/>
                  </a:lnTo>
                  <a:lnTo>
                    <a:pt x="2665899" y="314215"/>
                  </a:lnTo>
                  <a:lnTo>
                    <a:pt x="2698193" y="340149"/>
                  </a:lnTo>
                  <a:lnTo>
                    <a:pt x="2727662" y="366670"/>
                  </a:lnTo>
                  <a:lnTo>
                    <a:pt x="2778003" y="421280"/>
                  </a:lnTo>
                  <a:lnTo>
                    <a:pt x="2816671" y="477649"/>
                  </a:lnTo>
                  <a:lnTo>
                    <a:pt x="2843418" y="535381"/>
                  </a:lnTo>
                  <a:lnTo>
                    <a:pt x="2857995" y="594082"/>
                  </a:lnTo>
                  <a:lnTo>
                    <a:pt x="2860642" y="623672"/>
                  </a:lnTo>
                  <a:lnTo>
                    <a:pt x="2860152" y="653355"/>
                  </a:lnTo>
                  <a:lnTo>
                    <a:pt x="2849642" y="712806"/>
                  </a:lnTo>
                  <a:lnTo>
                    <a:pt x="2826214" y="772038"/>
                  </a:lnTo>
                  <a:lnTo>
                    <a:pt x="2789620" y="830657"/>
                  </a:lnTo>
                  <a:lnTo>
                    <a:pt x="2739610" y="888268"/>
                  </a:lnTo>
                  <a:lnTo>
                    <a:pt x="2709497" y="916571"/>
                  </a:lnTo>
                  <a:lnTo>
                    <a:pt x="2675937" y="944474"/>
                  </a:lnTo>
                  <a:lnTo>
                    <a:pt x="2614986" y="988088"/>
                  </a:lnTo>
                  <a:lnTo>
                    <a:pt x="2581865" y="1008868"/>
                  </a:lnTo>
                  <a:lnTo>
                    <a:pt x="2547058" y="1028946"/>
                  </a:lnTo>
                  <a:lnTo>
                    <a:pt x="2510625" y="1048307"/>
                  </a:lnTo>
                  <a:lnTo>
                    <a:pt x="2472626" y="1066940"/>
                  </a:lnTo>
                  <a:lnTo>
                    <a:pt x="2433120" y="1084831"/>
                  </a:lnTo>
                  <a:lnTo>
                    <a:pt x="2392166" y="1101967"/>
                  </a:lnTo>
                  <a:lnTo>
                    <a:pt x="2349825" y="1118334"/>
                  </a:lnTo>
                  <a:lnTo>
                    <a:pt x="2306155" y="1133920"/>
                  </a:lnTo>
                  <a:lnTo>
                    <a:pt x="2261216" y="1148711"/>
                  </a:lnTo>
                  <a:lnTo>
                    <a:pt x="2215067" y="1162694"/>
                  </a:lnTo>
                  <a:lnTo>
                    <a:pt x="2167768" y="1175856"/>
                  </a:lnTo>
                  <a:lnTo>
                    <a:pt x="2119377" y="1188184"/>
                  </a:lnTo>
                  <a:lnTo>
                    <a:pt x="2069956" y="1199664"/>
                  </a:lnTo>
                  <a:lnTo>
                    <a:pt x="2019563" y="1210284"/>
                  </a:lnTo>
                  <a:lnTo>
                    <a:pt x="1968257" y="1220030"/>
                  </a:lnTo>
                  <a:lnTo>
                    <a:pt x="1916098" y="1228889"/>
                  </a:lnTo>
                  <a:lnTo>
                    <a:pt x="1863145" y="1236847"/>
                  </a:lnTo>
                  <a:lnTo>
                    <a:pt x="1809458" y="1243893"/>
                  </a:lnTo>
                  <a:lnTo>
                    <a:pt x="1755096" y="1250011"/>
                  </a:lnTo>
                  <a:lnTo>
                    <a:pt x="1700119" y="1255190"/>
                  </a:lnTo>
                  <a:lnTo>
                    <a:pt x="1644586" y="1259417"/>
                  </a:lnTo>
                  <a:lnTo>
                    <a:pt x="1588556" y="1262677"/>
                  </a:lnTo>
                  <a:lnTo>
                    <a:pt x="1532090" y="1264958"/>
                  </a:lnTo>
                  <a:lnTo>
                    <a:pt x="1475246" y="1266246"/>
                  </a:lnTo>
                  <a:lnTo>
                    <a:pt x="1418083" y="1266529"/>
                  </a:lnTo>
                  <a:lnTo>
                    <a:pt x="1360662" y="1265793"/>
                  </a:lnTo>
                  <a:lnTo>
                    <a:pt x="1303042" y="1264025"/>
                  </a:lnTo>
                  <a:lnTo>
                    <a:pt x="1245282" y="1261212"/>
                  </a:lnTo>
                  <a:lnTo>
                    <a:pt x="834437" y="1424915"/>
                  </a:lnTo>
                  <a:close/>
                </a:path>
              </a:pathLst>
            </a:custGeom>
            <a:ln w="25400">
              <a:solidFill>
                <a:srgbClr val="5D477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5706236" y="1772564"/>
            <a:ext cx="2131695" cy="1092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1270">
              <a:lnSpc>
                <a:spcPct val="140000"/>
              </a:lnSpc>
              <a:spcBef>
                <a:spcPts val="100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plejesektoren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henviser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teknologi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til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moderne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netværksbaserede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informations-</a:t>
            </a:r>
            <a:r>
              <a:rPr dirty="0" sz="1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kommunikationsteknologier,</a:t>
            </a:r>
            <a:r>
              <a:rPr dirty="0" sz="10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herunder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hardware.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21993" y="1673363"/>
            <a:ext cx="3215640" cy="1966595"/>
            <a:chOff x="421993" y="1673363"/>
            <a:chExt cx="3215640" cy="1966595"/>
          </a:xfrm>
        </p:grpSpPr>
        <p:sp>
          <p:nvSpPr>
            <p:cNvPr id="15" name="object 15" descr=""/>
            <p:cNvSpPr/>
            <p:nvPr/>
          </p:nvSpPr>
          <p:spPr>
            <a:xfrm>
              <a:off x="434693" y="1686063"/>
              <a:ext cx="3190240" cy="1941195"/>
            </a:xfrm>
            <a:custGeom>
              <a:avLst/>
              <a:gdLst/>
              <a:ahLst/>
              <a:cxnLst/>
              <a:rect l="l" t="t" r="r" b="b"/>
              <a:pathLst>
                <a:path w="3190240" h="1941195">
                  <a:moveTo>
                    <a:pt x="1606276" y="0"/>
                  </a:moveTo>
                  <a:lnTo>
                    <a:pt x="1549044" y="315"/>
                  </a:lnTo>
                  <a:lnTo>
                    <a:pt x="1491605" y="1625"/>
                  </a:lnTo>
                  <a:lnTo>
                    <a:pt x="1434008" y="3945"/>
                  </a:lnTo>
                  <a:lnTo>
                    <a:pt x="1376299" y="7285"/>
                  </a:lnTo>
                  <a:lnTo>
                    <a:pt x="1318528" y="11658"/>
                  </a:lnTo>
                  <a:lnTo>
                    <a:pt x="1260741" y="17077"/>
                  </a:lnTo>
                  <a:lnTo>
                    <a:pt x="1202987" y="23555"/>
                  </a:lnTo>
                  <a:lnTo>
                    <a:pt x="1145313" y="31103"/>
                  </a:lnTo>
                  <a:lnTo>
                    <a:pt x="1081028" y="40822"/>
                  </a:lnTo>
                  <a:lnTo>
                    <a:pt x="1018208" y="51711"/>
                  </a:lnTo>
                  <a:lnTo>
                    <a:pt x="956888" y="63735"/>
                  </a:lnTo>
                  <a:lnTo>
                    <a:pt x="897106" y="76862"/>
                  </a:lnTo>
                  <a:lnTo>
                    <a:pt x="838900" y="91059"/>
                  </a:lnTo>
                  <a:lnTo>
                    <a:pt x="782308" y="106293"/>
                  </a:lnTo>
                  <a:lnTo>
                    <a:pt x="727366" y="122532"/>
                  </a:lnTo>
                  <a:lnTo>
                    <a:pt x="674113" y="139743"/>
                  </a:lnTo>
                  <a:lnTo>
                    <a:pt x="622585" y="157892"/>
                  </a:lnTo>
                  <a:lnTo>
                    <a:pt x="572821" y="176948"/>
                  </a:lnTo>
                  <a:lnTo>
                    <a:pt x="524858" y="196876"/>
                  </a:lnTo>
                  <a:lnTo>
                    <a:pt x="478733" y="217646"/>
                  </a:lnTo>
                  <a:lnTo>
                    <a:pt x="434483" y="239223"/>
                  </a:lnTo>
                  <a:lnTo>
                    <a:pt x="392147" y="261575"/>
                  </a:lnTo>
                  <a:lnTo>
                    <a:pt x="351762" y="284669"/>
                  </a:lnTo>
                  <a:lnTo>
                    <a:pt x="313365" y="308472"/>
                  </a:lnTo>
                  <a:lnTo>
                    <a:pt x="276993" y="332951"/>
                  </a:lnTo>
                  <a:lnTo>
                    <a:pt x="242685" y="358075"/>
                  </a:lnTo>
                  <a:lnTo>
                    <a:pt x="210478" y="383809"/>
                  </a:lnTo>
                  <a:lnTo>
                    <a:pt x="180408" y="410121"/>
                  </a:lnTo>
                  <a:lnTo>
                    <a:pt x="152515" y="436978"/>
                  </a:lnTo>
                  <a:lnTo>
                    <a:pt x="103404" y="492197"/>
                  </a:lnTo>
                  <a:lnTo>
                    <a:pt x="63446" y="549203"/>
                  </a:lnTo>
                  <a:lnTo>
                    <a:pt x="32941" y="607734"/>
                  </a:lnTo>
                  <a:lnTo>
                    <a:pt x="12188" y="667526"/>
                  </a:lnTo>
                  <a:lnTo>
                    <a:pt x="1487" y="728319"/>
                  </a:lnTo>
                  <a:lnTo>
                    <a:pt x="0" y="759008"/>
                  </a:lnTo>
                  <a:lnTo>
                    <a:pt x="1138" y="789849"/>
                  </a:lnTo>
                  <a:lnTo>
                    <a:pt x="11441" y="851853"/>
                  </a:lnTo>
                  <a:lnTo>
                    <a:pt x="32696" y="914070"/>
                  </a:lnTo>
                  <a:lnTo>
                    <a:pt x="65203" y="976237"/>
                  </a:lnTo>
                  <a:lnTo>
                    <a:pt x="102982" y="1030153"/>
                  </a:lnTo>
                  <a:lnTo>
                    <a:pt x="148286" y="1081830"/>
                  </a:lnTo>
                  <a:lnTo>
                    <a:pt x="200733" y="1131168"/>
                  </a:lnTo>
                  <a:lnTo>
                    <a:pt x="259940" y="1178068"/>
                  </a:lnTo>
                  <a:lnTo>
                    <a:pt x="291959" y="1200572"/>
                  </a:lnTo>
                  <a:lnTo>
                    <a:pt x="325525" y="1222429"/>
                  </a:lnTo>
                  <a:lnTo>
                    <a:pt x="360588" y="1243627"/>
                  </a:lnTo>
                  <a:lnTo>
                    <a:pt x="397103" y="1264153"/>
                  </a:lnTo>
                  <a:lnTo>
                    <a:pt x="435021" y="1283995"/>
                  </a:lnTo>
                  <a:lnTo>
                    <a:pt x="474294" y="1303140"/>
                  </a:lnTo>
                  <a:lnTo>
                    <a:pt x="514873" y="1321576"/>
                  </a:lnTo>
                  <a:lnTo>
                    <a:pt x="556713" y="1339290"/>
                  </a:lnTo>
                  <a:lnTo>
                    <a:pt x="599763" y="1356270"/>
                  </a:lnTo>
                  <a:lnTo>
                    <a:pt x="643978" y="1372503"/>
                  </a:lnTo>
                  <a:lnTo>
                    <a:pt x="689308" y="1387978"/>
                  </a:lnTo>
                  <a:lnTo>
                    <a:pt x="735706" y="1402681"/>
                  </a:lnTo>
                  <a:lnTo>
                    <a:pt x="783124" y="1416599"/>
                  </a:lnTo>
                  <a:lnTo>
                    <a:pt x="831515" y="1429722"/>
                  </a:lnTo>
                  <a:lnTo>
                    <a:pt x="880830" y="1442036"/>
                  </a:lnTo>
                  <a:lnTo>
                    <a:pt x="931021" y="1453528"/>
                  </a:lnTo>
                  <a:lnTo>
                    <a:pt x="982041" y="1464187"/>
                  </a:lnTo>
                  <a:lnTo>
                    <a:pt x="1033842" y="1473999"/>
                  </a:lnTo>
                  <a:lnTo>
                    <a:pt x="1086376" y="1482953"/>
                  </a:lnTo>
                  <a:lnTo>
                    <a:pt x="1139595" y="1491036"/>
                  </a:lnTo>
                  <a:lnTo>
                    <a:pt x="1193452" y="1498235"/>
                  </a:lnTo>
                  <a:lnTo>
                    <a:pt x="1247898" y="1504538"/>
                  </a:lnTo>
                  <a:lnTo>
                    <a:pt x="1302885" y="1509933"/>
                  </a:lnTo>
                  <a:lnTo>
                    <a:pt x="1358366" y="1514407"/>
                  </a:lnTo>
                  <a:lnTo>
                    <a:pt x="1414293" y="1517947"/>
                  </a:lnTo>
                  <a:lnTo>
                    <a:pt x="1470618" y="1520542"/>
                  </a:lnTo>
                  <a:lnTo>
                    <a:pt x="1527294" y="1522178"/>
                  </a:lnTo>
                  <a:lnTo>
                    <a:pt x="1584271" y="1522844"/>
                  </a:lnTo>
                  <a:lnTo>
                    <a:pt x="1641503" y="1522527"/>
                  </a:lnTo>
                  <a:lnTo>
                    <a:pt x="1698942" y="1521214"/>
                  </a:lnTo>
                  <a:lnTo>
                    <a:pt x="1756540" y="1518892"/>
                  </a:lnTo>
                  <a:lnTo>
                    <a:pt x="1814248" y="1515551"/>
                  </a:lnTo>
                  <a:lnTo>
                    <a:pt x="1872020" y="1511176"/>
                  </a:lnTo>
                  <a:lnTo>
                    <a:pt x="1929807" y="1505756"/>
                  </a:lnTo>
                  <a:lnTo>
                    <a:pt x="1987561" y="1499278"/>
                  </a:lnTo>
                  <a:lnTo>
                    <a:pt x="2045235" y="1491730"/>
                  </a:lnTo>
                  <a:lnTo>
                    <a:pt x="2875180" y="1940675"/>
                  </a:lnTo>
                  <a:lnTo>
                    <a:pt x="2585620" y="1358126"/>
                  </a:lnTo>
                  <a:lnTo>
                    <a:pt x="2645350" y="1334400"/>
                  </a:lnTo>
                  <a:lnTo>
                    <a:pt x="2702198" y="1309500"/>
                  </a:lnTo>
                  <a:lnTo>
                    <a:pt x="2756126" y="1283484"/>
                  </a:lnTo>
                  <a:lnTo>
                    <a:pt x="2807094" y="1256410"/>
                  </a:lnTo>
                  <a:lnTo>
                    <a:pt x="2855065" y="1228337"/>
                  </a:lnTo>
                  <a:lnTo>
                    <a:pt x="2899999" y="1199322"/>
                  </a:lnTo>
                  <a:lnTo>
                    <a:pt x="2941858" y="1169425"/>
                  </a:lnTo>
                  <a:lnTo>
                    <a:pt x="2980603" y="1138703"/>
                  </a:lnTo>
                  <a:lnTo>
                    <a:pt x="3016196" y="1107214"/>
                  </a:lnTo>
                  <a:lnTo>
                    <a:pt x="3048597" y="1075017"/>
                  </a:lnTo>
                  <a:lnTo>
                    <a:pt x="3077768" y="1042171"/>
                  </a:lnTo>
                  <a:lnTo>
                    <a:pt x="3103671" y="1008733"/>
                  </a:lnTo>
                  <a:lnTo>
                    <a:pt x="3126266" y="974761"/>
                  </a:lnTo>
                  <a:lnTo>
                    <a:pt x="3145516" y="940315"/>
                  </a:lnTo>
                  <a:lnTo>
                    <a:pt x="3161381" y="905452"/>
                  </a:lnTo>
                  <a:lnTo>
                    <a:pt x="3182802" y="834709"/>
                  </a:lnTo>
                  <a:lnTo>
                    <a:pt x="3190221" y="762998"/>
                  </a:lnTo>
                  <a:lnTo>
                    <a:pt x="3188583" y="726926"/>
                  </a:lnTo>
                  <a:lnTo>
                    <a:pt x="3174418" y="654638"/>
                  </a:lnTo>
                  <a:lnTo>
                    <a:pt x="3161814" y="618539"/>
                  </a:lnTo>
                  <a:lnTo>
                    <a:pt x="3145478" y="582548"/>
                  </a:lnTo>
                  <a:lnTo>
                    <a:pt x="3125370" y="546723"/>
                  </a:lnTo>
                  <a:lnTo>
                    <a:pt x="3087588" y="492806"/>
                  </a:lnTo>
                  <a:lnTo>
                    <a:pt x="3042281" y="441127"/>
                  </a:lnTo>
                  <a:lnTo>
                    <a:pt x="2989831" y="391785"/>
                  </a:lnTo>
                  <a:lnTo>
                    <a:pt x="2930621" y="344881"/>
                  </a:lnTo>
                  <a:lnTo>
                    <a:pt x="2898601" y="322374"/>
                  </a:lnTo>
                  <a:lnTo>
                    <a:pt x="2865035" y="300513"/>
                  </a:lnTo>
                  <a:lnTo>
                    <a:pt x="2829970" y="279312"/>
                  </a:lnTo>
                  <a:lnTo>
                    <a:pt x="2793454" y="258783"/>
                  </a:lnTo>
                  <a:lnTo>
                    <a:pt x="2755536" y="238938"/>
                  </a:lnTo>
                  <a:lnTo>
                    <a:pt x="2716262" y="219789"/>
                  </a:lnTo>
                  <a:lnTo>
                    <a:pt x="2675681" y="201349"/>
                  </a:lnTo>
                  <a:lnTo>
                    <a:pt x="2633841" y="183631"/>
                  </a:lnTo>
                  <a:lnTo>
                    <a:pt x="2590790" y="166647"/>
                  </a:lnTo>
                  <a:lnTo>
                    <a:pt x="2546575" y="150410"/>
                  </a:lnTo>
                  <a:lnTo>
                    <a:pt x="2501244" y="134931"/>
                  </a:lnTo>
                  <a:lnTo>
                    <a:pt x="2454846" y="120224"/>
                  </a:lnTo>
                  <a:lnTo>
                    <a:pt x="2407427" y="106301"/>
                  </a:lnTo>
                  <a:lnTo>
                    <a:pt x="2359036" y="93174"/>
                  </a:lnTo>
                  <a:lnTo>
                    <a:pt x="2309721" y="80856"/>
                  </a:lnTo>
                  <a:lnTo>
                    <a:pt x="2259529" y="69359"/>
                  </a:lnTo>
                  <a:lnTo>
                    <a:pt x="2208508" y="58696"/>
                  </a:lnTo>
                  <a:lnTo>
                    <a:pt x="2156707" y="48880"/>
                  </a:lnTo>
                  <a:lnTo>
                    <a:pt x="2104173" y="39922"/>
                  </a:lnTo>
                  <a:lnTo>
                    <a:pt x="2050953" y="31835"/>
                  </a:lnTo>
                  <a:lnTo>
                    <a:pt x="1997097" y="24632"/>
                  </a:lnTo>
                  <a:lnTo>
                    <a:pt x="1942651" y="18325"/>
                  </a:lnTo>
                  <a:lnTo>
                    <a:pt x="1887663" y="12926"/>
                  </a:lnTo>
                  <a:lnTo>
                    <a:pt x="1832182" y="8449"/>
                  </a:lnTo>
                  <a:lnTo>
                    <a:pt x="1776255" y="4905"/>
                  </a:lnTo>
                  <a:lnTo>
                    <a:pt x="1719930" y="2307"/>
                  </a:lnTo>
                  <a:lnTo>
                    <a:pt x="1663254" y="668"/>
                  </a:lnTo>
                  <a:lnTo>
                    <a:pt x="1606276" y="0"/>
                  </a:lnTo>
                  <a:close/>
                </a:path>
              </a:pathLst>
            </a:custGeom>
            <a:solidFill>
              <a:srgbClr val="D994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34693" y="1686063"/>
              <a:ext cx="3190240" cy="1941195"/>
            </a:xfrm>
            <a:custGeom>
              <a:avLst/>
              <a:gdLst/>
              <a:ahLst/>
              <a:cxnLst/>
              <a:rect l="l" t="t" r="r" b="b"/>
              <a:pathLst>
                <a:path w="3190240" h="1941195">
                  <a:moveTo>
                    <a:pt x="2875180" y="1940675"/>
                  </a:moveTo>
                  <a:lnTo>
                    <a:pt x="2045235" y="1491730"/>
                  </a:lnTo>
                  <a:lnTo>
                    <a:pt x="1987561" y="1499278"/>
                  </a:lnTo>
                  <a:lnTo>
                    <a:pt x="1929807" y="1505756"/>
                  </a:lnTo>
                  <a:lnTo>
                    <a:pt x="1872020" y="1511176"/>
                  </a:lnTo>
                  <a:lnTo>
                    <a:pt x="1814248" y="1515551"/>
                  </a:lnTo>
                  <a:lnTo>
                    <a:pt x="1756540" y="1518892"/>
                  </a:lnTo>
                  <a:lnTo>
                    <a:pt x="1698942" y="1521214"/>
                  </a:lnTo>
                  <a:lnTo>
                    <a:pt x="1641503" y="1522527"/>
                  </a:lnTo>
                  <a:lnTo>
                    <a:pt x="1584271" y="1522844"/>
                  </a:lnTo>
                  <a:lnTo>
                    <a:pt x="1527294" y="1522178"/>
                  </a:lnTo>
                  <a:lnTo>
                    <a:pt x="1470618" y="1520542"/>
                  </a:lnTo>
                  <a:lnTo>
                    <a:pt x="1414293" y="1517947"/>
                  </a:lnTo>
                  <a:lnTo>
                    <a:pt x="1358366" y="1514407"/>
                  </a:lnTo>
                  <a:lnTo>
                    <a:pt x="1302885" y="1509933"/>
                  </a:lnTo>
                  <a:lnTo>
                    <a:pt x="1247898" y="1504538"/>
                  </a:lnTo>
                  <a:lnTo>
                    <a:pt x="1193452" y="1498235"/>
                  </a:lnTo>
                  <a:lnTo>
                    <a:pt x="1139595" y="1491036"/>
                  </a:lnTo>
                  <a:lnTo>
                    <a:pt x="1086376" y="1482953"/>
                  </a:lnTo>
                  <a:lnTo>
                    <a:pt x="1033842" y="1473999"/>
                  </a:lnTo>
                  <a:lnTo>
                    <a:pt x="982041" y="1464187"/>
                  </a:lnTo>
                  <a:lnTo>
                    <a:pt x="931021" y="1453528"/>
                  </a:lnTo>
                  <a:lnTo>
                    <a:pt x="880830" y="1442036"/>
                  </a:lnTo>
                  <a:lnTo>
                    <a:pt x="831515" y="1429722"/>
                  </a:lnTo>
                  <a:lnTo>
                    <a:pt x="783124" y="1416599"/>
                  </a:lnTo>
                  <a:lnTo>
                    <a:pt x="735706" y="1402681"/>
                  </a:lnTo>
                  <a:lnTo>
                    <a:pt x="689308" y="1387978"/>
                  </a:lnTo>
                  <a:lnTo>
                    <a:pt x="643978" y="1372503"/>
                  </a:lnTo>
                  <a:lnTo>
                    <a:pt x="599763" y="1356270"/>
                  </a:lnTo>
                  <a:lnTo>
                    <a:pt x="556713" y="1339290"/>
                  </a:lnTo>
                  <a:lnTo>
                    <a:pt x="514873" y="1321576"/>
                  </a:lnTo>
                  <a:lnTo>
                    <a:pt x="474294" y="1303140"/>
                  </a:lnTo>
                  <a:lnTo>
                    <a:pt x="435021" y="1283995"/>
                  </a:lnTo>
                  <a:lnTo>
                    <a:pt x="397103" y="1264153"/>
                  </a:lnTo>
                  <a:lnTo>
                    <a:pt x="360588" y="1243627"/>
                  </a:lnTo>
                  <a:lnTo>
                    <a:pt x="325525" y="1222429"/>
                  </a:lnTo>
                  <a:lnTo>
                    <a:pt x="291959" y="1200572"/>
                  </a:lnTo>
                  <a:lnTo>
                    <a:pt x="259940" y="1178068"/>
                  </a:lnTo>
                  <a:lnTo>
                    <a:pt x="229516" y="1154929"/>
                  </a:lnTo>
                  <a:lnTo>
                    <a:pt x="173641" y="1106798"/>
                  </a:lnTo>
                  <a:lnTo>
                    <a:pt x="124717" y="1056278"/>
                  </a:lnTo>
                  <a:lnTo>
                    <a:pt x="83128" y="1003469"/>
                  </a:lnTo>
                  <a:lnTo>
                    <a:pt x="47524" y="945176"/>
                  </a:lnTo>
                  <a:lnTo>
                    <a:pt x="20681" y="882951"/>
                  </a:lnTo>
                  <a:lnTo>
                    <a:pt x="4939" y="820808"/>
                  </a:lnTo>
                  <a:lnTo>
                    <a:pt x="0" y="759008"/>
                  </a:lnTo>
                  <a:lnTo>
                    <a:pt x="1487" y="728319"/>
                  </a:lnTo>
                  <a:lnTo>
                    <a:pt x="12188" y="667526"/>
                  </a:lnTo>
                  <a:lnTo>
                    <a:pt x="32941" y="607734"/>
                  </a:lnTo>
                  <a:lnTo>
                    <a:pt x="63446" y="549203"/>
                  </a:lnTo>
                  <a:lnTo>
                    <a:pt x="103404" y="492197"/>
                  </a:lnTo>
                  <a:lnTo>
                    <a:pt x="152515" y="436978"/>
                  </a:lnTo>
                  <a:lnTo>
                    <a:pt x="180408" y="410121"/>
                  </a:lnTo>
                  <a:lnTo>
                    <a:pt x="210478" y="383809"/>
                  </a:lnTo>
                  <a:lnTo>
                    <a:pt x="242685" y="358075"/>
                  </a:lnTo>
                  <a:lnTo>
                    <a:pt x="276993" y="332951"/>
                  </a:lnTo>
                  <a:lnTo>
                    <a:pt x="313365" y="308472"/>
                  </a:lnTo>
                  <a:lnTo>
                    <a:pt x="351762" y="284669"/>
                  </a:lnTo>
                  <a:lnTo>
                    <a:pt x="392147" y="261575"/>
                  </a:lnTo>
                  <a:lnTo>
                    <a:pt x="434483" y="239223"/>
                  </a:lnTo>
                  <a:lnTo>
                    <a:pt x="478733" y="217646"/>
                  </a:lnTo>
                  <a:lnTo>
                    <a:pt x="524858" y="196876"/>
                  </a:lnTo>
                  <a:lnTo>
                    <a:pt x="572821" y="176948"/>
                  </a:lnTo>
                  <a:lnTo>
                    <a:pt x="622585" y="157892"/>
                  </a:lnTo>
                  <a:lnTo>
                    <a:pt x="674113" y="139743"/>
                  </a:lnTo>
                  <a:lnTo>
                    <a:pt x="727366" y="122532"/>
                  </a:lnTo>
                  <a:lnTo>
                    <a:pt x="782308" y="106293"/>
                  </a:lnTo>
                  <a:lnTo>
                    <a:pt x="838900" y="91059"/>
                  </a:lnTo>
                  <a:lnTo>
                    <a:pt x="897106" y="76862"/>
                  </a:lnTo>
                  <a:lnTo>
                    <a:pt x="956888" y="63735"/>
                  </a:lnTo>
                  <a:lnTo>
                    <a:pt x="1018208" y="51711"/>
                  </a:lnTo>
                  <a:lnTo>
                    <a:pt x="1081028" y="40822"/>
                  </a:lnTo>
                  <a:lnTo>
                    <a:pt x="1145313" y="31103"/>
                  </a:lnTo>
                  <a:lnTo>
                    <a:pt x="1202987" y="23555"/>
                  </a:lnTo>
                  <a:lnTo>
                    <a:pt x="1260741" y="17077"/>
                  </a:lnTo>
                  <a:lnTo>
                    <a:pt x="1318528" y="11658"/>
                  </a:lnTo>
                  <a:lnTo>
                    <a:pt x="1376299" y="7285"/>
                  </a:lnTo>
                  <a:lnTo>
                    <a:pt x="1434008" y="3945"/>
                  </a:lnTo>
                  <a:lnTo>
                    <a:pt x="1491605" y="1625"/>
                  </a:lnTo>
                  <a:lnTo>
                    <a:pt x="1549044" y="315"/>
                  </a:lnTo>
                  <a:lnTo>
                    <a:pt x="1606276" y="0"/>
                  </a:lnTo>
                  <a:lnTo>
                    <a:pt x="1663254" y="668"/>
                  </a:lnTo>
                  <a:lnTo>
                    <a:pt x="1719930" y="2307"/>
                  </a:lnTo>
                  <a:lnTo>
                    <a:pt x="1776255" y="4905"/>
                  </a:lnTo>
                  <a:lnTo>
                    <a:pt x="1832182" y="8449"/>
                  </a:lnTo>
                  <a:lnTo>
                    <a:pt x="1887663" y="12926"/>
                  </a:lnTo>
                  <a:lnTo>
                    <a:pt x="1942651" y="18325"/>
                  </a:lnTo>
                  <a:lnTo>
                    <a:pt x="1997097" y="24632"/>
                  </a:lnTo>
                  <a:lnTo>
                    <a:pt x="2050953" y="31835"/>
                  </a:lnTo>
                  <a:lnTo>
                    <a:pt x="2104173" y="39922"/>
                  </a:lnTo>
                  <a:lnTo>
                    <a:pt x="2156707" y="48880"/>
                  </a:lnTo>
                  <a:lnTo>
                    <a:pt x="2208508" y="58696"/>
                  </a:lnTo>
                  <a:lnTo>
                    <a:pt x="2259529" y="69359"/>
                  </a:lnTo>
                  <a:lnTo>
                    <a:pt x="2309721" y="80856"/>
                  </a:lnTo>
                  <a:lnTo>
                    <a:pt x="2359036" y="93174"/>
                  </a:lnTo>
                  <a:lnTo>
                    <a:pt x="2407427" y="106301"/>
                  </a:lnTo>
                  <a:lnTo>
                    <a:pt x="2454846" y="120224"/>
                  </a:lnTo>
                  <a:lnTo>
                    <a:pt x="2501244" y="134931"/>
                  </a:lnTo>
                  <a:lnTo>
                    <a:pt x="2546575" y="150410"/>
                  </a:lnTo>
                  <a:lnTo>
                    <a:pt x="2590790" y="166647"/>
                  </a:lnTo>
                  <a:lnTo>
                    <a:pt x="2633841" y="183631"/>
                  </a:lnTo>
                  <a:lnTo>
                    <a:pt x="2675681" y="201349"/>
                  </a:lnTo>
                  <a:lnTo>
                    <a:pt x="2716262" y="219789"/>
                  </a:lnTo>
                  <a:lnTo>
                    <a:pt x="2755536" y="238938"/>
                  </a:lnTo>
                  <a:lnTo>
                    <a:pt x="2793454" y="258783"/>
                  </a:lnTo>
                  <a:lnTo>
                    <a:pt x="2829970" y="279312"/>
                  </a:lnTo>
                  <a:lnTo>
                    <a:pt x="2865035" y="300513"/>
                  </a:lnTo>
                  <a:lnTo>
                    <a:pt x="2898601" y="322374"/>
                  </a:lnTo>
                  <a:lnTo>
                    <a:pt x="2930621" y="344881"/>
                  </a:lnTo>
                  <a:lnTo>
                    <a:pt x="2961047" y="368022"/>
                  </a:lnTo>
                  <a:lnTo>
                    <a:pt x="3016925" y="416157"/>
                  </a:lnTo>
                  <a:lnTo>
                    <a:pt x="3065851" y="466680"/>
                  </a:lnTo>
                  <a:lnTo>
                    <a:pt x="3107443" y="519491"/>
                  </a:lnTo>
                  <a:lnTo>
                    <a:pt x="3145478" y="582548"/>
                  </a:lnTo>
                  <a:lnTo>
                    <a:pt x="3161814" y="618539"/>
                  </a:lnTo>
                  <a:lnTo>
                    <a:pt x="3174418" y="654638"/>
                  </a:lnTo>
                  <a:lnTo>
                    <a:pt x="3188583" y="726926"/>
                  </a:lnTo>
                  <a:lnTo>
                    <a:pt x="3190221" y="762998"/>
                  </a:lnTo>
                  <a:lnTo>
                    <a:pt x="3188281" y="798945"/>
                  </a:lnTo>
                  <a:lnTo>
                    <a:pt x="3173823" y="870231"/>
                  </a:lnTo>
                  <a:lnTo>
                    <a:pt x="3145516" y="940315"/>
                  </a:lnTo>
                  <a:lnTo>
                    <a:pt x="3126266" y="974761"/>
                  </a:lnTo>
                  <a:lnTo>
                    <a:pt x="3103671" y="1008733"/>
                  </a:lnTo>
                  <a:lnTo>
                    <a:pt x="3077768" y="1042171"/>
                  </a:lnTo>
                  <a:lnTo>
                    <a:pt x="3048597" y="1075017"/>
                  </a:lnTo>
                  <a:lnTo>
                    <a:pt x="3016196" y="1107214"/>
                  </a:lnTo>
                  <a:lnTo>
                    <a:pt x="2980603" y="1138703"/>
                  </a:lnTo>
                  <a:lnTo>
                    <a:pt x="2941858" y="1169425"/>
                  </a:lnTo>
                  <a:lnTo>
                    <a:pt x="2899999" y="1199322"/>
                  </a:lnTo>
                  <a:lnTo>
                    <a:pt x="2855065" y="1228337"/>
                  </a:lnTo>
                  <a:lnTo>
                    <a:pt x="2807094" y="1256410"/>
                  </a:lnTo>
                  <a:lnTo>
                    <a:pt x="2756126" y="1283484"/>
                  </a:lnTo>
                  <a:lnTo>
                    <a:pt x="2702198" y="1309500"/>
                  </a:lnTo>
                  <a:lnTo>
                    <a:pt x="2645350" y="1334400"/>
                  </a:lnTo>
                  <a:lnTo>
                    <a:pt x="2585620" y="1358126"/>
                  </a:lnTo>
                  <a:lnTo>
                    <a:pt x="2875180" y="1940675"/>
                  </a:lnTo>
                  <a:close/>
                </a:path>
              </a:pathLst>
            </a:custGeom>
            <a:ln w="25399">
              <a:solidFill>
                <a:srgbClr val="E4B8B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000455" y="1878990"/>
            <a:ext cx="2127885" cy="1092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2540">
              <a:lnSpc>
                <a:spcPct val="140000"/>
              </a:lnSpc>
              <a:spcBef>
                <a:spcPts val="100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Plejerelateret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teknologi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brugen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teknologi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hjælpe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folk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leve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længere,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sundere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mere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uafhængigt</a:t>
            </a:r>
            <a:r>
              <a:rPr dirty="0" sz="1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liv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derhjemme</a:t>
            </a:r>
            <a:r>
              <a:rPr dirty="0" sz="1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samfundsmiljø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plejehjem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5102539" y="3182297"/>
            <a:ext cx="3215640" cy="1567815"/>
            <a:chOff x="5102539" y="3182297"/>
            <a:chExt cx="3215640" cy="1567815"/>
          </a:xfrm>
        </p:grpSpPr>
        <p:sp>
          <p:nvSpPr>
            <p:cNvPr id="19" name="object 19" descr=""/>
            <p:cNvSpPr/>
            <p:nvPr/>
          </p:nvSpPr>
          <p:spPr>
            <a:xfrm>
              <a:off x="5115239" y="3194997"/>
              <a:ext cx="3190240" cy="1542415"/>
            </a:xfrm>
            <a:custGeom>
              <a:avLst/>
              <a:gdLst/>
              <a:ahLst/>
              <a:cxnLst/>
              <a:rect l="l" t="t" r="r" b="b"/>
              <a:pathLst>
                <a:path w="3190240" h="1542414">
                  <a:moveTo>
                    <a:pt x="1595282" y="0"/>
                  </a:moveTo>
                  <a:lnTo>
                    <a:pt x="1543054" y="379"/>
                  </a:lnTo>
                  <a:lnTo>
                    <a:pt x="1490822" y="1574"/>
                  </a:lnTo>
                  <a:lnTo>
                    <a:pt x="1438629" y="3588"/>
                  </a:lnTo>
                  <a:lnTo>
                    <a:pt x="1386519" y="6425"/>
                  </a:lnTo>
                  <a:lnTo>
                    <a:pt x="1334537" y="10088"/>
                  </a:lnTo>
                  <a:lnTo>
                    <a:pt x="1282727" y="14579"/>
                  </a:lnTo>
                  <a:lnTo>
                    <a:pt x="1231133" y="19901"/>
                  </a:lnTo>
                  <a:lnTo>
                    <a:pt x="1179799" y="26059"/>
                  </a:lnTo>
                  <a:lnTo>
                    <a:pt x="1128771" y="33055"/>
                  </a:lnTo>
                  <a:lnTo>
                    <a:pt x="1078091" y="40892"/>
                  </a:lnTo>
                  <a:lnTo>
                    <a:pt x="1027804" y="49573"/>
                  </a:lnTo>
                  <a:lnTo>
                    <a:pt x="977954" y="59102"/>
                  </a:lnTo>
                  <a:lnTo>
                    <a:pt x="928587" y="69482"/>
                  </a:lnTo>
                  <a:lnTo>
                    <a:pt x="879745" y="80716"/>
                  </a:lnTo>
                  <a:lnTo>
                    <a:pt x="831473" y="92806"/>
                  </a:lnTo>
                  <a:lnTo>
                    <a:pt x="783816" y="105757"/>
                  </a:lnTo>
                  <a:lnTo>
                    <a:pt x="736817" y="119571"/>
                  </a:lnTo>
                  <a:lnTo>
                    <a:pt x="690521" y="134251"/>
                  </a:lnTo>
                  <a:lnTo>
                    <a:pt x="644972" y="149801"/>
                  </a:lnTo>
                  <a:lnTo>
                    <a:pt x="588833" y="170596"/>
                  </a:lnTo>
                  <a:lnTo>
                    <a:pt x="535160" y="192340"/>
                  </a:lnTo>
                  <a:lnTo>
                    <a:pt x="483964" y="214989"/>
                  </a:lnTo>
                  <a:lnTo>
                    <a:pt x="435261" y="238501"/>
                  </a:lnTo>
                  <a:lnTo>
                    <a:pt x="389062" y="262831"/>
                  </a:lnTo>
                  <a:lnTo>
                    <a:pt x="345382" y="287937"/>
                  </a:lnTo>
                  <a:lnTo>
                    <a:pt x="304234" y="313776"/>
                  </a:lnTo>
                  <a:lnTo>
                    <a:pt x="265631" y="340303"/>
                  </a:lnTo>
                  <a:lnTo>
                    <a:pt x="229588" y="367476"/>
                  </a:lnTo>
                  <a:lnTo>
                    <a:pt x="196116" y="395252"/>
                  </a:lnTo>
                  <a:lnTo>
                    <a:pt x="165231" y="423586"/>
                  </a:lnTo>
                  <a:lnTo>
                    <a:pt x="136945" y="452437"/>
                  </a:lnTo>
                  <a:lnTo>
                    <a:pt x="111271" y="481760"/>
                  </a:lnTo>
                  <a:lnTo>
                    <a:pt x="67816" y="541651"/>
                  </a:lnTo>
                  <a:lnTo>
                    <a:pt x="34973" y="602913"/>
                  </a:lnTo>
                  <a:lnTo>
                    <a:pt x="12849" y="665200"/>
                  </a:lnTo>
                  <a:lnTo>
                    <a:pt x="1554" y="728165"/>
                  </a:lnTo>
                  <a:lnTo>
                    <a:pt x="0" y="759793"/>
                  </a:lnTo>
                  <a:lnTo>
                    <a:pt x="1193" y="791461"/>
                  </a:lnTo>
                  <a:lnTo>
                    <a:pt x="11874" y="854744"/>
                  </a:lnTo>
                  <a:lnTo>
                    <a:pt x="33706" y="917666"/>
                  </a:lnTo>
                  <a:lnTo>
                    <a:pt x="66795" y="979881"/>
                  </a:lnTo>
                  <a:lnTo>
                    <a:pt x="111250" y="1041043"/>
                  </a:lnTo>
                  <a:lnTo>
                    <a:pt x="137773" y="1071121"/>
                  </a:lnTo>
                  <a:lnTo>
                    <a:pt x="167178" y="1100806"/>
                  </a:lnTo>
                  <a:lnTo>
                    <a:pt x="199478" y="1130054"/>
                  </a:lnTo>
                  <a:lnTo>
                    <a:pt x="234686" y="1158822"/>
                  </a:lnTo>
                  <a:lnTo>
                    <a:pt x="272817" y="1187068"/>
                  </a:lnTo>
                  <a:lnTo>
                    <a:pt x="313883" y="1214747"/>
                  </a:lnTo>
                  <a:lnTo>
                    <a:pt x="98745" y="1542255"/>
                  </a:lnTo>
                  <a:lnTo>
                    <a:pt x="763082" y="1410784"/>
                  </a:lnTo>
                  <a:lnTo>
                    <a:pt x="809640" y="1423863"/>
                  </a:lnTo>
                  <a:lnTo>
                    <a:pt x="856852" y="1436124"/>
                  </a:lnTo>
                  <a:lnTo>
                    <a:pt x="904674" y="1447568"/>
                  </a:lnTo>
                  <a:lnTo>
                    <a:pt x="953064" y="1458195"/>
                  </a:lnTo>
                  <a:lnTo>
                    <a:pt x="1001978" y="1468008"/>
                  </a:lnTo>
                  <a:lnTo>
                    <a:pt x="1051375" y="1477005"/>
                  </a:lnTo>
                  <a:lnTo>
                    <a:pt x="1101210" y="1485189"/>
                  </a:lnTo>
                  <a:lnTo>
                    <a:pt x="1151442" y="1492561"/>
                  </a:lnTo>
                  <a:lnTo>
                    <a:pt x="1202027" y="1499121"/>
                  </a:lnTo>
                  <a:lnTo>
                    <a:pt x="1252923" y="1504870"/>
                  </a:lnTo>
                  <a:lnTo>
                    <a:pt x="1304087" y="1509809"/>
                  </a:lnTo>
                  <a:lnTo>
                    <a:pt x="1355476" y="1513939"/>
                  </a:lnTo>
                  <a:lnTo>
                    <a:pt x="1407046" y="1517261"/>
                  </a:lnTo>
                  <a:lnTo>
                    <a:pt x="1458756" y="1519776"/>
                  </a:lnTo>
                  <a:lnTo>
                    <a:pt x="1510562" y="1521485"/>
                  </a:lnTo>
                  <a:lnTo>
                    <a:pt x="1562422" y="1522389"/>
                  </a:lnTo>
                  <a:lnTo>
                    <a:pt x="1614293" y="1522488"/>
                  </a:lnTo>
                  <a:lnTo>
                    <a:pt x="1666131" y="1521784"/>
                  </a:lnTo>
                  <a:lnTo>
                    <a:pt x="1717894" y="1520277"/>
                  </a:lnTo>
                  <a:lnTo>
                    <a:pt x="1769540" y="1517968"/>
                  </a:lnTo>
                  <a:lnTo>
                    <a:pt x="1821025" y="1514859"/>
                  </a:lnTo>
                  <a:lnTo>
                    <a:pt x="1872307" y="1510950"/>
                  </a:lnTo>
                  <a:lnTo>
                    <a:pt x="1923342" y="1506243"/>
                  </a:lnTo>
                  <a:lnTo>
                    <a:pt x="1974088" y="1500737"/>
                  </a:lnTo>
                  <a:lnTo>
                    <a:pt x="2024502" y="1494434"/>
                  </a:lnTo>
                  <a:lnTo>
                    <a:pt x="2074541" y="1487335"/>
                  </a:lnTo>
                  <a:lnTo>
                    <a:pt x="2124162" y="1479441"/>
                  </a:lnTo>
                  <a:lnTo>
                    <a:pt x="2173323" y="1470752"/>
                  </a:lnTo>
                  <a:lnTo>
                    <a:pt x="2221981" y="1461271"/>
                  </a:lnTo>
                  <a:lnTo>
                    <a:pt x="2270092" y="1450996"/>
                  </a:lnTo>
                  <a:lnTo>
                    <a:pt x="2317615" y="1439931"/>
                  </a:lnTo>
                  <a:lnTo>
                    <a:pt x="2364505" y="1428074"/>
                  </a:lnTo>
                  <a:lnTo>
                    <a:pt x="2410721" y="1415428"/>
                  </a:lnTo>
                  <a:lnTo>
                    <a:pt x="2456219" y="1401993"/>
                  </a:lnTo>
                  <a:lnTo>
                    <a:pt x="2500957" y="1387770"/>
                  </a:lnTo>
                  <a:lnTo>
                    <a:pt x="2544892" y="1372760"/>
                  </a:lnTo>
                  <a:lnTo>
                    <a:pt x="2601030" y="1351966"/>
                  </a:lnTo>
                  <a:lnTo>
                    <a:pt x="2654704" y="1330224"/>
                  </a:lnTo>
                  <a:lnTo>
                    <a:pt x="2705899" y="1307576"/>
                  </a:lnTo>
                  <a:lnTo>
                    <a:pt x="2754603" y="1284067"/>
                  </a:lnTo>
                  <a:lnTo>
                    <a:pt x="2800801" y="1259739"/>
                  </a:lnTo>
                  <a:lnTo>
                    <a:pt x="2844481" y="1234635"/>
                  </a:lnTo>
                  <a:lnTo>
                    <a:pt x="2885629" y="1208799"/>
                  </a:lnTo>
                  <a:lnTo>
                    <a:pt x="2924232" y="1182274"/>
                  </a:lnTo>
                  <a:lnTo>
                    <a:pt x="2960276" y="1155104"/>
                  </a:lnTo>
                  <a:lnTo>
                    <a:pt x="2993747" y="1127332"/>
                  </a:lnTo>
                  <a:lnTo>
                    <a:pt x="3024632" y="1099000"/>
                  </a:lnTo>
                  <a:lnTo>
                    <a:pt x="3052919" y="1070153"/>
                  </a:lnTo>
                  <a:lnTo>
                    <a:pt x="3078592" y="1040833"/>
                  </a:lnTo>
                  <a:lnTo>
                    <a:pt x="3122048" y="980949"/>
                  </a:lnTo>
                  <a:lnTo>
                    <a:pt x="3154891" y="919694"/>
                  </a:lnTo>
                  <a:lnTo>
                    <a:pt x="3177014" y="857414"/>
                  </a:lnTo>
                  <a:lnTo>
                    <a:pt x="3188310" y="794457"/>
                  </a:lnTo>
                  <a:lnTo>
                    <a:pt x="3189864" y="762832"/>
                  </a:lnTo>
                  <a:lnTo>
                    <a:pt x="3188671" y="731167"/>
                  </a:lnTo>
                  <a:lnTo>
                    <a:pt x="3177989" y="667891"/>
                  </a:lnTo>
                  <a:lnTo>
                    <a:pt x="3156157" y="604975"/>
                  </a:lnTo>
                  <a:lnTo>
                    <a:pt x="3123068" y="542766"/>
                  </a:lnTo>
                  <a:lnTo>
                    <a:pt x="3078613" y="481609"/>
                  </a:lnTo>
                  <a:lnTo>
                    <a:pt x="3052090" y="451534"/>
                  </a:lnTo>
                  <a:lnTo>
                    <a:pt x="3022685" y="421851"/>
                  </a:lnTo>
                  <a:lnTo>
                    <a:pt x="2990385" y="392605"/>
                  </a:lnTo>
                  <a:lnTo>
                    <a:pt x="2955177" y="363838"/>
                  </a:lnTo>
                  <a:lnTo>
                    <a:pt x="2917047" y="335594"/>
                  </a:lnTo>
                  <a:lnTo>
                    <a:pt x="2875981" y="307916"/>
                  </a:lnTo>
                  <a:lnTo>
                    <a:pt x="2841857" y="286724"/>
                  </a:lnTo>
                  <a:lnTo>
                    <a:pt x="2806489" y="266260"/>
                  </a:lnTo>
                  <a:lnTo>
                    <a:pt x="2769921" y="246527"/>
                  </a:lnTo>
                  <a:lnTo>
                    <a:pt x="2732198" y="227528"/>
                  </a:lnTo>
                  <a:lnTo>
                    <a:pt x="2693364" y="209267"/>
                  </a:lnTo>
                  <a:lnTo>
                    <a:pt x="2653464" y="191746"/>
                  </a:lnTo>
                  <a:lnTo>
                    <a:pt x="2612540" y="174968"/>
                  </a:lnTo>
                  <a:lnTo>
                    <a:pt x="2570639" y="158938"/>
                  </a:lnTo>
                  <a:lnTo>
                    <a:pt x="2527803" y="143657"/>
                  </a:lnTo>
                  <a:lnTo>
                    <a:pt x="2484077" y="129129"/>
                  </a:lnTo>
                  <a:lnTo>
                    <a:pt x="2439506" y="115358"/>
                  </a:lnTo>
                  <a:lnTo>
                    <a:pt x="2394133" y="102346"/>
                  </a:lnTo>
                  <a:lnTo>
                    <a:pt x="2348003" y="90097"/>
                  </a:lnTo>
                  <a:lnTo>
                    <a:pt x="2301160" y="78613"/>
                  </a:lnTo>
                  <a:lnTo>
                    <a:pt x="2253649" y="67898"/>
                  </a:lnTo>
                  <a:lnTo>
                    <a:pt x="2205513" y="57955"/>
                  </a:lnTo>
                  <a:lnTo>
                    <a:pt x="2156797" y="48787"/>
                  </a:lnTo>
                  <a:lnTo>
                    <a:pt x="2107545" y="40398"/>
                  </a:lnTo>
                  <a:lnTo>
                    <a:pt x="2057801" y="32789"/>
                  </a:lnTo>
                  <a:lnTo>
                    <a:pt x="2007610" y="25966"/>
                  </a:lnTo>
                  <a:lnTo>
                    <a:pt x="1957016" y="19930"/>
                  </a:lnTo>
                  <a:lnTo>
                    <a:pt x="1906062" y="14685"/>
                  </a:lnTo>
                  <a:lnTo>
                    <a:pt x="1854794" y="10234"/>
                  </a:lnTo>
                  <a:lnTo>
                    <a:pt x="1803256" y="6580"/>
                  </a:lnTo>
                  <a:lnTo>
                    <a:pt x="1751491" y="3727"/>
                  </a:lnTo>
                  <a:lnTo>
                    <a:pt x="1699544" y="1677"/>
                  </a:lnTo>
                  <a:lnTo>
                    <a:pt x="1647460" y="433"/>
                  </a:lnTo>
                  <a:lnTo>
                    <a:pt x="1595282" y="0"/>
                  </a:lnTo>
                  <a:close/>
                </a:path>
              </a:pathLst>
            </a:custGeom>
            <a:solidFill>
              <a:srgbClr val="3085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115239" y="3194997"/>
              <a:ext cx="3190240" cy="1542415"/>
            </a:xfrm>
            <a:custGeom>
              <a:avLst/>
              <a:gdLst/>
              <a:ahLst/>
              <a:cxnLst/>
              <a:rect l="l" t="t" r="r" b="b"/>
              <a:pathLst>
                <a:path w="3190240" h="1542414">
                  <a:moveTo>
                    <a:pt x="98745" y="1542255"/>
                  </a:moveTo>
                  <a:lnTo>
                    <a:pt x="313883" y="1214747"/>
                  </a:lnTo>
                  <a:lnTo>
                    <a:pt x="272817" y="1187068"/>
                  </a:lnTo>
                  <a:lnTo>
                    <a:pt x="234686" y="1158822"/>
                  </a:lnTo>
                  <a:lnTo>
                    <a:pt x="199478" y="1130054"/>
                  </a:lnTo>
                  <a:lnTo>
                    <a:pt x="167178" y="1100806"/>
                  </a:lnTo>
                  <a:lnTo>
                    <a:pt x="137773" y="1071121"/>
                  </a:lnTo>
                  <a:lnTo>
                    <a:pt x="111250" y="1041043"/>
                  </a:lnTo>
                  <a:lnTo>
                    <a:pt x="87596" y="1010616"/>
                  </a:lnTo>
                  <a:lnTo>
                    <a:pt x="48837" y="948884"/>
                  </a:lnTo>
                  <a:lnTo>
                    <a:pt x="21390" y="886272"/>
                  </a:lnTo>
                  <a:lnTo>
                    <a:pt x="5146" y="823126"/>
                  </a:lnTo>
                  <a:lnTo>
                    <a:pt x="0" y="759793"/>
                  </a:lnTo>
                  <a:lnTo>
                    <a:pt x="1554" y="728165"/>
                  </a:lnTo>
                  <a:lnTo>
                    <a:pt x="12849" y="665200"/>
                  </a:lnTo>
                  <a:lnTo>
                    <a:pt x="34973" y="602913"/>
                  </a:lnTo>
                  <a:lnTo>
                    <a:pt x="67816" y="541651"/>
                  </a:lnTo>
                  <a:lnTo>
                    <a:pt x="111271" y="481760"/>
                  </a:lnTo>
                  <a:lnTo>
                    <a:pt x="136945" y="452437"/>
                  </a:lnTo>
                  <a:lnTo>
                    <a:pt x="165231" y="423586"/>
                  </a:lnTo>
                  <a:lnTo>
                    <a:pt x="196116" y="395252"/>
                  </a:lnTo>
                  <a:lnTo>
                    <a:pt x="229588" y="367476"/>
                  </a:lnTo>
                  <a:lnTo>
                    <a:pt x="265631" y="340303"/>
                  </a:lnTo>
                  <a:lnTo>
                    <a:pt x="304234" y="313776"/>
                  </a:lnTo>
                  <a:lnTo>
                    <a:pt x="345382" y="287937"/>
                  </a:lnTo>
                  <a:lnTo>
                    <a:pt x="389062" y="262831"/>
                  </a:lnTo>
                  <a:lnTo>
                    <a:pt x="435261" y="238501"/>
                  </a:lnTo>
                  <a:lnTo>
                    <a:pt x="483964" y="214989"/>
                  </a:lnTo>
                  <a:lnTo>
                    <a:pt x="535160" y="192340"/>
                  </a:lnTo>
                  <a:lnTo>
                    <a:pt x="588833" y="170596"/>
                  </a:lnTo>
                  <a:lnTo>
                    <a:pt x="644972" y="149801"/>
                  </a:lnTo>
                  <a:lnTo>
                    <a:pt x="690521" y="134251"/>
                  </a:lnTo>
                  <a:lnTo>
                    <a:pt x="736817" y="119571"/>
                  </a:lnTo>
                  <a:lnTo>
                    <a:pt x="783816" y="105757"/>
                  </a:lnTo>
                  <a:lnTo>
                    <a:pt x="831473" y="92806"/>
                  </a:lnTo>
                  <a:lnTo>
                    <a:pt x="879745" y="80716"/>
                  </a:lnTo>
                  <a:lnTo>
                    <a:pt x="928587" y="69482"/>
                  </a:lnTo>
                  <a:lnTo>
                    <a:pt x="977954" y="59102"/>
                  </a:lnTo>
                  <a:lnTo>
                    <a:pt x="1027804" y="49573"/>
                  </a:lnTo>
                  <a:lnTo>
                    <a:pt x="1078091" y="40892"/>
                  </a:lnTo>
                  <a:lnTo>
                    <a:pt x="1128771" y="33055"/>
                  </a:lnTo>
                  <a:lnTo>
                    <a:pt x="1179799" y="26059"/>
                  </a:lnTo>
                  <a:lnTo>
                    <a:pt x="1231133" y="19901"/>
                  </a:lnTo>
                  <a:lnTo>
                    <a:pt x="1282727" y="14579"/>
                  </a:lnTo>
                  <a:lnTo>
                    <a:pt x="1334537" y="10088"/>
                  </a:lnTo>
                  <a:lnTo>
                    <a:pt x="1386519" y="6425"/>
                  </a:lnTo>
                  <a:lnTo>
                    <a:pt x="1438629" y="3588"/>
                  </a:lnTo>
                  <a:lnTo>
                    <a:pt x="1490822" y="1574"/>
                  </a:lnTo>
                  <a:lnTo>
                    <a:pt x="1543054" y="379"/>
                  </a:lnTo>
                  <a:lnTo>
                    <a:pt x="1595282" y="0"/>
                  </a:lnTo>
                  <a:lnTo>
                    <a:pt x="1647460" y="433"/>
                  </a:lnTo>
                  <a:lnTo>
                    <a:pt x="1699544" y="1677"/>
                  </a:lnTo>
                  <a:lnTo>
                    <a:pt x="1751491" y="3727"/>
                  </a:lnTo>
                  <a:lnTo>
                    <a:pt x="1803256" y="6580"/>
                  </a:lnTo>
                  <a:lnTo>
                    <a:pt x="1854794" y="10234"/>
                  </a:lnTo>
                  <a:lnTo>
                    <a:pt x="1906062" y="14685"/>
                  </a:lnTo>
                  <a:lnTo>
                    <a:pt x="1957016" y="19930"/>
                  </a:lnTo>
                  <a:lnTo>
                    <a:pt x="2007610" y="25966"/>
                  </a:lnTo>
                  <a:lnTo>
                    <a:pt x="2057801" y="32789"/>
                  </a:lnTo>
                  <a:lnTo>
                    <a:pt x="2107545" y="40398"/>
                  </a:lnTo>
                  <a:lnTo>
                    <a:pt x="2156797" y="48787"/>
                  </a:lnTo>
                  <a:lnTo>
                    <a:pt x="2205513" y="57955"/>
                  </a:lnTo>
                  <a:lnTo>
                    <a:pt x="2253649" y="67898"/>
                  </a:lnTo>
                  <a:lnTo>
                    <a:pt x="2301160" y="78613"/>
                  </a:lnTo>
                  <a:lnTo>
                    <a:pt x="2348003" y="90097"/>
                  </a:lnTo>
                  <a:lnTo>
                    <a:pt x="2394133" y="102346"/>
                  </a:lnTo>
                  <a:lnTo>
                    <a:pt x="2439506" y="115358"/>
                  </a:lnTo>
                  <a:lnTo>
                    <a:pt x="2484077" y="129129"/>
                  </a:lnTo>
                  <a:lnTo>
                    <a:pt x="2527803" y="143657"/>
                  </a:lnTo>
                  <a:lnTo>
                    <a:pt x="2570639" y="158938"/>
                  </a:lnTo>
                  <a:lnTo>
                    <a:pt x="2612540" y="174968"/>
                  </a:lnTo>
                  <a:lnTo>
                    <a:pt x="2653464" y="191746"/>
                  </a:lnTo>
                  <a:lnTo>
                    <a:pt x="2693364" y="209267"/>
                  </a:lnTo>
                  <a:lnTo>
                    <a:pt x="2732198" y="227528"/>
                  </a:lnTo>
                  <a:lnTo>
                    <a:pt x="2769921" y="246527"/>
                  </a:lnTo>
                  <a:lnTo>
                    <a:pt x="2806489" y="266260"/>
                  </a:lnTo>
                  <a:lnTo>
                    <a:pt x="2841857" y="286724"/>
                  </a:lnTo>
                  <a:lnTo>
                    <a:pt x="2875981" y="307916"/>
                  </a:lnTo>
                  <a:lnTo>
                    <a:pt x="2917047" y="335594"/>
                  </a:lnTo>
                  <a:lnTo>
                    <a:pt x="2955177" y="363838"/>
                  </a:lnTo>
                  <a:lnTo>
                    <a:pt x="2990385" y="392605"/>
                  </a:lnTo>
                  <a:lnTo>
                    <a:pt x="3022685" y="421851"/>
                  </a:lnTo>
                  <a:lnTo>
                    <a:pt x="3052090" y="451534"/>
                  </a:lnTo>
                  <a:lnTo>
                    <a:pt x="3078613" y="481609"/>
                  </a:lnTo>
                  <a:lnTo>
                    <a:pt x="3102268" y="512034"/>
                  </a:lnTo>
                  <a:lnTo>
                    <a:pt x="3141027" y="573761"/>
                  </a:lnTo>
                  <a:lnTo>
                    <a:pt x="3168474" y="636366"/>
                  </a:lnTo>
                  <a:lnTo>
                    <a:pt x="3184717" y="699505"/>
                  </a:lnTo>
                  <a:lnTo>
                    <a:pt x="3189864" y="762832"/>
                  </a:lnTo>
                  <a:lnTo>
                    <a:pt x="3188310" y="794457"/>
                  </a:lnTo>
                  <a:lnTo>
                    <a:pt x="3177014" y="857414"/>
                  </a:lnTo>
                  <a:lnTo>
                    <a:pt x="3154891" y="919694"/>
                  </a:lnTo>
                  <a:lnTo>
                    <a:pt x="3122048" y="980949"/>
                  </a:lnTo>
                  <a:lnTo>
                    <a:pt x="3078592" y="1040833"/>
                  </a:lnTo>
                  <a:lnTo>
                    <a:pt x="3052919" y="1070153"/>
                  </a:lnTo>
                  <a:lnTo>
                    <a:pt x="3024632" y="1099000"/>
                  </a:lnTo>
                  <a:lnTo>
                    <a:pt x="2993747" y="1127332"/>
                  </a:lnTo>
                  <a:lnTo>
                    <a:pt x="2960276" y="1155104"/>
                  </a:lnTo>
                  <a:lnTo>
                    <a:pt x="2924232" y="1182274"/>
                  </a:lnTo>
                  <a:lnTo>
                    <a:pt x="2885629" y="1208799"/>
                  </a:lnTo>
                  <a:lnTo>
                    <a:pt x="2844481" y="1234635"/>
                  </a:lnTo>
                  <a:lnTo>
                    <a:pt x="2800801" y="1259739"/>
                  </a:lnTo>
                  <a:lnTo>
                    <a:pt x="2754603" y="1284067"/>
                  </a:lnTo>
                  <a:lnTo>
                    <a:pt x="2705899" y="1307576"/>
                  </a:lnTo>
                  <a:lnTo>
                    <a:pt x="2654704" y="1330224"/>
                  </a:lnTo>
                  <a:lnTo>
                    <a:pt x="2601030" y="1351966"/>
                  </a:lnTo>
                  <a:lnTo>
                    <a:pt x="2544892" y="1372760"/>
                  </a:lnTo>
                  <a:lnTo>
                    <a:pt x="2500957" y="1387770"/>
                  </a:lnTo>
                  <a:lnTo>
                    <a:pt x="2456219" y="1401993"/>
                  </a:lnTo>
                  <a:lnTo>
                    <a:pt x="2410721" y="1415428"/>
                  </a:lnTo>
                  <a:lnTo>
                    <a:pt x="2364505" y="1428074"/>
                  </a:lnTo>
                  <a:lnTo>
                    <a:pt x="2317615" y="1439931"/>
                  </a:lnTo>
                  <a:lnTo>
                    <a:pt x="2270092" y="1450996"/>
                  </a:lnTo>
                  <a:lnTo>
                    <a:pt x="2221981" y="1461271"/>
                  </a:lnTo>
                  <a:lnTo>
                    <a:pt x="2173323" y="1470752"/>
                  </a:lnTo>
                  <a:lnTo>
                    <a:pt x="2124162" y="1479441"/>
                  </a:lnTo>
                  <a:lnTo>
                    <a:pt x="2074541" y="1487335"/>
                  </a:lnTo>
                  <a:lnTo>
                    <a:pt x="2024502" y="1494434"/>
                  </a:lnTo>
                  <a:lnTo>
                    <a:pt x="1974088" y="1500737"/>
                  </a:lnTo>
                  <a:lnTo>
                    <a:pt x="1923342" y="1506243"/>
                  </a:lnTo>
                  <a:lnTo>
                    <a:pt x="1872307" y="1510950"/>
                  </a:lnTo>
                  <a:lnTo>
                    <a:pt x="1821025" y="1514859"/>
                  </a:lnTo>
                  <a:lnTo>
                    <a:pt x="1769540" y="1517968"/>
                  </a:lnTo>
                  <a:lnTo>
                    <a:pt x="1717894" y="1520277"/>
                  </a:lnTo>
                  <a:lnTo>
                    <a:pt x="1666131" y="1521784"/>
                  </a:lnTo>
                  <a:lnTo>
                    <a:pt x="1614293" y="1522488"/>
                  </a:lnTo>
                  <a:lnTo>
                    <a:pt x="1562422" y="1522389"/>
                  </a:lnTo>
                  <a:lnTo>
                    <a:pt x="1510562" y="1521485"/>
                  </a:lnTo>
                  <a:lnTo>
                    <a:pt x="1458756" y="1519776"/>
                  </a:lnTo>
                  <a:lnTo>
                    <a:pt x="1407046" y="1517261"/>
                  </a:lnTo>
                  <a:lnTo>
                    <a:pt x="1355476" y="1513939"/>
                  </a:lnTo>
                  <a:lnTo>
                    <a:pt x="1304087" y="1509809"/>
                  </a:lnTo>
                  <a:lnTo>
                    <a:pt x="1252923" y="1504870"/>
                  </a:lnTo>
                  <a:lnTo>
                    <a:pt x="1202027" y="1499121"/>
                  </a:lnTo>
                  <a:lnTo>
                    <a:pt x="1151442" y="1492561"/>
                  </a:lnTo>
                  <a:lnTo>
                    <a:pt x="1101210" y="1485189"/>
                  </a:lnTo>
                  <a:lnTo>
                    <a:pt x="1051375" y="1477005"/>
                  </a:lnTo>
                  <a:lnTo>
                    <a:pt x="1001978" y="1468008"/>
                  </a:lnTo>
                  <a:lnTo>
                    <a:pt x="953064" y="1458195"/>
                  </a:lnTo>
                  <a:lnTo>
                    <a:pt x="904674" y="1447568"/>
                  </a:lnTo>
                  <a:lnTo>
                    <a:pt x="856852" y="1436124"/>
                  </a:lnTo>
                  <a:lnTo>
                    <a:pt x="809640" y="1423863"/>
                  </a:lnTo>
                  <a:lnTo>
                    <a:pt x="763082" y="1410784"/>
                  </a:lnTo>
                  <a:lnTo>
                    <a:pt x="98745" y="1542255"/>
                  </a:lnTo>
                  <a:close/>
                </a:path>
              </a:pathLst>
            </a:custGeom>
            <a:ln w="25400">
              <a:solidFill>
                <a:srgbClr val="E4B8B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5837682" y="3404204"/>
            <a:ext cx="193484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Plejeteknologi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henviser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til en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bred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vifte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processer</a:t>
            </a:r>
            <a:r>
              <a:rPr dirty="0" sz="1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produkter,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bruges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mobil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pleje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stationær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pleje.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Intelligente</a:t>
            </a:r>
            <a:r>
              <a:rPr dirty="0" spc="-1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køkkenapparater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2119" y="1561033"/>
            <a:ext cx="519493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Smarte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køkkenapparater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ovne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mikroovne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155">
                <a:solidFill>
                  <a:srgbClr val="379C73"/>
                </a:solidFill>
                <a:latin typeface="Arial Black"/>
                <a:cs typeface="Arial Black"/>
              </a:rPr>
              <a:t>indstille madlavningstimere</a:t>
            </a:r>
            <a:r>
              <a:rPr dirty="0" sz="1800" spc="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35">
                <a:solidFill>
                  <a:srgbClr val="379C73"/>
                </a:solidFill>
                <a:latin typeface="Arial Black"/>
                <a:cs typeface="Arial Black"/>
              </a:rPr>
              <a:t>på</a:t>
            </a:r>
            <a:r>
              <a:rPr dirty="0" sz="180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85">
                <a:solidFill>
                  <a:srgbClr val="379C73"/>
                </a:solidFill>
                <a:latin typeface="Arial Black"/>
                <a:cs typeface="Arial Black"/>
              </a:rPr>
              <a:t>afstand,</a:t>
            </a:r>
            <a:r>
              <a:rPr dirty="0" sz="1800" spc="3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40">
                <a:solidFill>
                  <a:srgbClr val="379C73"/>
                </a:solidFill>
                <a:latin typeface="Arial Black"/>
                <a:cs typeface="Arial Black"/>
              </a:rPr>
              <a:t>styre</a:t>
            </a:r>
            <a:r>
              <a:rPr dirty="0" sz="1800" spc="1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10">
                <a:solidFill>
                  <a:srgbClr val="379C73"/>
                </a:solidFill>
                <a:latin typeface="Arial Black"/>
                <a:cs typeface="Arial Black"/>
              </a:rPr>
              <a:t>strømmen </a:t>
            </a:r>
            <a:r>
              <a:rPr dirty="0" sz="1800">
                <a:solidFill>
                  <a:srgbClr val="379C73"/>
                </a:solidFill>
                <a:latin typeface="Arial Black"/>
                <a:cs typeface="Arial Black"/>
              </a:rPr>
              <a:t>og</a:t>
            </a:r>
            <a:r>
              <a:rPr dirty="0" sz="1800" spc="-10">
                <a:solidFill>
                  <a:srgbClr val="379C73"/>
                </a:solidFill>
                <a:latin typeface="Arial Black"/>
                <a:cs typeface="Arial Black"/>
              </a:rPr>
              <a:t>  </a:t>
            </a:r>
            <a:r>
              <a:rPr dirty="0" sz="1800">
                <a:solidFill>
                  <a:srgbClr val="379C73"/>
                </a:solidFill>
                <a:latin typeface="Arial Black"/>
                <a:cs typeface="Arial Black"/>
              </a:rPr>
              <a:t>justere</a:t>
            </a:r>
            <a:r>
              <a:rPr dirty="0" sz="1800" spc="-15">
                <a:solidFill>
                  <a:srgbClr val="379C73"/>
                </a:solidFill>
                <a:latin typeface="Arial Black"/>
                <a:cs typeface="Arial Black"/>
              </a:rPr>
              <a:t>  </a:t>
            </a:r>
            <a:r>
              <a:rPr dirty="0" sz="1800" spc="-20">
                <a:solidFill>
                  <a:srgbClr val="379C73"/>
                </a:solidFill>
                <a:latin typeface="Arial Black"/>
                <a:cs typeface="Arial Black"/>
              </a:rPr>
              <a:t>temperaturen,</a:t>
            </a:r>
            <a:r>
              <a:rPr dirty="0" sz="1800">
                <a:solidFill>
                  <a:srgbClr val="379C73"/>
                </a:solidFill>
                <a:latin typeface="Arial Black"/>
                <a:cs typeface="Arial Black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reducerer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risikoen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ulykker.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52119" y="3207766"/>
            <a:ext cx="10909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Derudover køleskabe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764538" y="3207766"/>
            <a:ext cx="23012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3025">
              <a:lnSpc>
                <a:spcPct val="100000"/>
              </a:lnSpc>
              <a:spcBef>
                <a:spcPts val="100"/>
              </a:spcBef>
              <a:tabLst>
                <a:tab pos="1104900" algn="l"/>
                <a:tab pos="1288415" algn="l"/>
                <a:tab pos="1967864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sender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indbyggede advarsler,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245990" y="3207766"/>
            <a:ext cx="13982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2395">
              <a:lnSpc>
                <a:spcPct val="100000"/>
              </a:lnSpc>
              <a:spcBef>
                <a:spcPts val="100"/>
              </a:spcBef>
              <a:tabLst>
                <a:tab pos="133413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sensorer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køleskabsdør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52119" y="3756152"/>
            <a:ext cx="16624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efterlades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åben.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7900" y="1283206"/>
            <a:ext cx="2359152" cy="360233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10922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70">
                <a:solidFill>
                  <a:srgbClr val="379C73"/>
                </a:solidFill>
              </a:rPr>
              <a:t>VIDEO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109598"/>
            <a:ext cx="752983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korte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historie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Ray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forstå,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smart home-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parret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leve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uafhængigt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afslappet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liv.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26872" y="3648557"/>
            <a:ext cx="841819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Stress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leve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uafhængigt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home-teknologi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3032" y="1950720"/>
            <a:ext cx="2820923" cy="1586484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75990" y="198516"/>
            <a:ext cx="5040630" cy="10934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254"/>
              <a:t>Relevante</a:t>
            </a:r>
            <a:r>
              <a:rPr dirty="0" spc="-55"/>
              <a:t> </a:t>
            </a:r>
            <a:r>
              <a:rPr dirty="0" spc="-229"/>
              <a:t>digitale</a:t>
            </a:r>
            <a:r>
              <a:rPr dirty="0" spc="-30"/>
              <a:t> </a:t>
            </a:r>
            <a:r>
              <a:rPr dirty="0" spc="-240"/>
              <a:t>færdigheder</a:t>
            </a:r>
            <a:r>
              <a:rPr dirty="0" spc="-35"/>
              <a:t> </a:t>
            </a:r>
            <a:r>
              <a:rPr dirty="0" spc="-25"/>
              <a:t>til </a:t>
            </a:r>
            <a:r>
              <a:rPr dirty="0" spc="-229"/>
              <a:t>at</a:t>
            </a:r>
            <a:r>
              <a:rPr dirty="0" spc="-120"/>
              <a:t> </a:t>
            </a:r>
            <a:r>
              <a:rPr dirty="0" spc="-229"/>
              <a:t>forstå</a:t>
            </a:r>
            <a:r>
              <a:rPr dirty="0" spc="-114"/>
              <a:t> </a:t>
            </a:r>
            <a:r>
              <a:rPr dirty="0" spc="-220"/>
              <a:t>hjælpemiddelteknologier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78834" y="1572250"/>
            <a:ext cx="5016500" cy="1563370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7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kunne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downloade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app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kunne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planlægge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påmindelse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ts val="3030"/>
              </a:lnSpc>
              <a:spcBef>
                <a:spcPts val="9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kunne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oprette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Bluetooth-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forbindelse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andet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apparat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(f.eks.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elektronisk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pilleæske)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896111"/>
            <a:ext cx="2894457" cy="3762755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6320790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220">
                <a:solidFill>
                  <a:srgbClr val="379C73"/>
                </a:solidFill>
              </a:rPr>
              <a:t>Hvad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315">
                <a:solidFill>
                  <a:srgbClr val="379C73"/>
                </a:solidFill>
              </a:rPr>
              <a:t>skal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305">
                <a:solidFill>
                  <a:srgbClr val="379C73"/>
                </a:solidFill>
              </a:rPr>
              <a:t>huske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på,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når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det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kommer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75">
                <a:solidFill>
                  <a:srgbClr val="379C73"/>
                </a:solidFill>
              </a:rPr>
              <a:t>til </a:t>
            </a:r>
            <a:r>
              <a:rPr dirty="0" spc="-265">
                <a:solidFill>
                  <a:srgbClr val="379C73"/>
                </a:solidFill>
              </a:rPr>
              <a:t>hjælpende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14">
                <a:solidFill>
                  <a:srgbClr val="379C73"/>
                </a:solidFill>
              </a:rPr>
              <a:t>teknologier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21919" y="1531492"/>
            <a:ext cx="6591300" cy="3184525"/>
          </a:xfrm>
          <a:prstGeom prst="rect">
            <a:avLst/>
          </a:prstGeom>
        </p:spPr>
        <p:txBody>
          <a:bodyPr wrap="square" lIns="0" tIns="17145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5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Hjælpemidler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aldrig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erstatte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menneskelig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kontakt</a:t>
            </a:r>
            <a:endParaRPr sz="1800">
              <a:latin typeface="Arial"/>
              <a:cs typeface="Arial"/>
            </a:endParaRPr>
          </a:p>
          <a:p>
            <a:pPr marL="241300" marR="5080" indent="-228600">
              <a:lnSpc>
                <a:spcPct val="130000"/>
              </a:lnSpc>
              <a:spcBef>
                <a:spcPts val="600"/>
              </a:spcBef>
              <a:buChar char="●"/>
              <a:tabLst>
                <a:tab pos="2413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opmærksom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teknologier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ikke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eliminerer</a:t>
            </a:r>
            <a:r>
              <a:rPr dirty="0" sz="18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risici.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5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Hjælpemidler,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visse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højteknologiske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apparater,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65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dyre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gange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 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leje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dem.</a:t>
            </a:r>
            <a:endParaRPr sz="1800">
              <a:latin typeface="Arial"/>
              <a:cs typeface="Arial"/>
            </a:endParaRPr>
          </a:p>
          <a:p>
            <a:pPr marL="241300" marR="563880" indent="-228600">
              <a:lnSpc>
                <a:spcPct val="130100"/>
              </a:lnSpc>
              <a:spcBef>
                <a:spcPts val="595"/>
              </a:spcBef>
              <a:buClr>
                <a:srgbClr val="585858"/>
              </a:buClr>
              <a:buFont typeface="Arial"/>
              <a:buChar char="●"/>
              <a:tabLst>
                <a:tab pos="2413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Etiske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spørgsmål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overvejes,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forbindelse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overvågning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mennesker.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venligst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omfattende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udforskning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emne.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487420"/>
            </a:xfrm>
            <a:custGeom>
              <a:avLst/>
              <a:gdLst/>
              <a:ahLst/>
              <a:cxnLst/>
              <a:rect l="l" t="t" r="r" b="b"/>
              <a:pathLst>
                <a:path w="9144000" h="3487420">
                  <a:moveTo>
                    <a:pt x="0" y="3486912"/>
                  </a:moveTo>
                  <a:lnTo>
                    <a:pt x="9144000" y="34869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48691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486911"/>
              <a:ext cx="9144000" cy="1656714"/>
            </a:xfrm>
            <a:custGeom>
              <a:avLst/>
              <a:gdLst/>
              <a:ahLst/>
              <a:cxnLst/>
              <a:rect l="l" t="t" r="r" b="b"/>
              <a:pathLst>
                <a:path w="9144000" h="1656714">
                  <a:moveTo>
                    <a:pt x="9144000" y="0"/>
                  </a:moveTo>
                  <a:lnTo>
                    <a:pt x="0" y="0"/>
                  </a:lnTo>
                  <a:lnTo>
                    <a:pt x="0" y="1656586"/>
                  </a:lnTo>
                  <a:lnTo>
                    <a:pt x="9144000" y="165658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5135" y="93040"/>
            <a:ext cx="236918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Sammenfatning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45135" y="839876"/>
            <a:ext cx="8454390" cy="17329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 spc="-120">
                <a:solidFill>
                  <a:srgbClr val="FFFFFF"/>
                </a:solidFill>
                <a:latin typeface="Arial Black"/>
                <a:cs typeface="Arial Black"/>
              </a:rPr>
              <a:t>Teknologiske</a:t>
            </a:r>
            <a:r>
              <a:rPr dirty="0" sz="1600" spc="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00">
                <a:solidFill>
                  <a:srgbClr val="FFFFFF"/>
                </a:solidFill>
                <a:latin typeface="Arial Black"/>
                <a:cs typeface="Arial Black"/>
              </a:rPr>
              <a:t>hjælpemidler</a:t>
            </a:r>
            <a:r>
              <a:rPr dirty="0" sz="1600" spc="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til</a:t>
            </a:r>
            <a:r>
              <a:rPr dirty="0" sz="1600" spc="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65">
                <a:solidFill>
                  <a:srgbClr val="FFFFFF"/>
                </a:solidFill>
                <a:latin typeface="Arial Black"/>
                <a:cs typeface="Arial Black"/>
              </a:rPr>
              <a:t>ældre,</a:t>
            </a:r>
            <a:r>
              <a:rPr dirty="0" sz="1600" spc="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der</a:t>
            </a:r>
            <a:r>
              <a:rPr dirty="0" sz="1600" spc="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bor</a:t>
            </a:r>
            <a:r>
              <a:rPr dirty="0" sz="1600" spc="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45">
                <a:solidFill>
                  <a:srgbClr val="FFFFFF"/>
                </a:solidFill>
                <a:latin typeface="Arial Black"/>
                <a:cs typeface="Arial Black"/>
              </a:rPr>
              <a:t>hjemme,</a:t>
            </a:r>
            <a:r>
              <a:rPr dirty="0" sz="1600" spc="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er</a:t>
            </a:r>
            <a:r>
              <a:rPr dirty="0" sz="1600" spc="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30">
                <a:solidFill>
                  <a:srgbClr val="FFFFFF"/>
                </a:solidFill>
                <a:latin typeface="Arial Black"/>
                <a:cs typeface="Arial Black"/>
              </a:rPr>
              <a:t>specielle</a:t>
            </a:r>
            <a:r>
              <a:rPr dirty="0" sz="1600" spc="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85">
                <a:solidFill>
                  <a:srgbClr val="FFFFFF"/>
                </a:solidFill>
                <a:latin typeface="Arial Black"/>
                <a:cs typeface="Arial Black"/>
              </a:rPr>
              <a:t>værktøjer</a:t>
            </a:r>
            <a:r>
              <a:rPr dirty="0" sz="1600" spc="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40">
                <a:solidFill>
                  <a:srgbClr val="FFFFFF"/>
                </a:solidFill>
                <a:latin typeface="Arial Black"/>
                <a:cs typeface="Arial Black"/>
              </a:rPr>
              <a:t>eller </a:t>
            </a:r>
            <a:r>
              <a:rPr dirty="0" sz="1600" spc="-135">
                <a:solidFill>
                  <a:srgbClr val="FFFFFF"/>
                </a:solidFill>
                <a:latin typeface="Arial Black"/>
                <a:cs typeface="Arial Black"/>
              </a:rPr>
              <a:t>apparater,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FFFF"/>
                </a:solidFill>
                <a:latin typeface="Arial Black"/>
                <a:cs typeface="Arial Black"/>
              </a:rPr>
              <a:t>der</a:t>
            </a:r>
            <a:r>
              <a:rPr dirty="0" sz="1600" spc="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00">
                <a:solidFill>
                  <a:srgbClr val="FFFFFF"/>
                </a:solidFill>
                <a:latin typeface="Arial Black"/>
                <a:cs typeface="Arial Black"/>
              </a:rPr>
              <a:t>er</a:t>
            </a:r>
            <a:r>
              <a:rPr dirty="0" sz="1600" spc="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85">
                <a:solidFill>
                  <a:srgbClr val="FFFFFF"/>
                </a:solidFill>
                <a:latin typeface="Arial Black"/>
                <a:cs typeface="Arial Black"/>
              </a:rPr>
              <a:t>designet</a:t>
            </a:r>
            <a:r>
              <a:rPr dirty="0" sz="1600" spc="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00">
                <a:solidFill>
                  <a:srgbClr val="FFFFFF"/>
                </a:solidFill>
                <a:latin typeface="Arial Black"/>
                <a:cs typeface="Arial Black"/>
              </a:rPr>
              <a:t>til</a:t>
            </a:r>
            <a:r>
              <a:rPr dirty="0" sz="1600" spc="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FFFF"/>
                </a:solidFill>
                <a:latin typeface="Arial Black"/>
                <a:cs typeface="Arial Black"/>
              </a:rPr>
              <a:t>at</a:t>
            </a:r>
            <a:r>
              <a:rPr dirty="0" sz="1600" spc="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85">
                <a:solidFill>
                  <a:srgbClr val="FFFFFF"/>
                </a:solidFill>
                <a:latin typeface="Arial Black"/>
                <a:cs typeface="Arial Black"/>
              </a:rPr>
              <a:t>hjælpe</a:t>
            </a:r>
            <a:r>
              <a:rPr dirty="0" sz="1600" spc="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FFFF"/>
                </a:solidFill>
                <a:latin typeface="Arial Black"/>
                <a:cs typeface="Arial Black"/>
              </a:rPr>
              <a:t>dem</a:t>
            </a:r>
            <a:r>
              <a:rPr dirty="0" sz="1600" spc="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FFFF"/>
                </a:solidFill>
                <a:latin typeface="Arial Black"/>
                <a:cs typeface="Arial Black"/>
              </a:rPr>
              <a:t>med</a:t>
            </a:r>
            <a:r>
              <a:rPr dirty="0" sz="1600" spc="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FFFF"/>
                </a:solidFill>
                <a:latin typeface="Arial Black"/>
                <a:cs typeface="Arial Black"/>
              </a:rPr>
              <a:t>hverdagens</a:t>
            </a:r>
            <a:r>
              <a:rPr dirty="0" sz="1600" spc="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FFFF"/>
                </a:solidFill>
                <a:latin typeface="Arial Black"/>
                <a:cs typeface="Arial Black"/>
              </a:rPr>
              <a:t>opgaver.</a:t>
            </a:r>
            <a:r>
              <a:rPr dirty="0" sz="1600" spc="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200">
                <a:solidFill>
                  <a:srgbClr val="FFFFFF"/>
                </a:solidFill>
                <a:latin typeface="Arial Black"/>
                <a:cs typeface="Arial Black"/>
              </a:rPr>
              <a:t>Disse</a:t>
            </a:r>
            <a:r>
              <a:rPr dirty="0" sz="1600" spc="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90">
                <a:solidFill>
                  <a:srgbClr val="FFFFFF"/>
                </a:solidFill>
                <a:latin typeface="Arial Black"/>
                <a:cs typeface="Arial Black"/>
              </a:rPr>
              <a:t>teknologier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gør</a:t>
            </a:r>
            <a:r>
              <a:rPr dirty="0" sz="1600" spc="-1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det</a:t>
            </a:r>
            <a:r>
              <a:rPr dirty="0" sz="1600" spc="-1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75">
                <a:solidFill>
                  <a:srgbClr val="FFFFFF"/>
                </a:solidFill>
                <a:latin typeface="Arial Black"/>
                <a:cs typeface="Arial Black"/>
              </a:rPr>
              <a:t>lettere</a:t>
            </a:r>
            <a:r>
              <a:rPr dirty="0" sz="16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for</a:t>
            </a:r>
            <a:r>
              <a:rPr dirty="0" sz="16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95">
                <a:solidFill>
                  <a:srgbClr val="FFFFFF"/>
                </a:solidFill>
                <a:latin typeface="Arial Black"/>
                <a:cs typeface="Arial Black"/>
              </a:rPr>
              <a:t>ældre</a:t>
            </a:r>
            <a:r>
              <a:rPr dirty="0" sz="1600" spc="-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at</a:t>
            </a:r>
            <a:r>
              <a:rPr dirty="0" sz="16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45">
                <a:solidFill>
                  <a:srgbClr val="FFFFFF"/>
                </a:solidFill>
                <a:latin typeface="Arial Black"/>
                <a:cs typeface="Arial Black"/>
              </a:rPr>
              <a:t>gøre</a:t>
            </a:r>
            <a:r>
              <a:rPr dirty="0" sz="16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Arial Black"/>
                <a:cs typeface="Arial Black"/>
              </a:rPr>
              <a:t>ting</a:t>
            </a:r>
            <a:r>
              <a:rPr dirty="0" sz="16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på</a:t>
            </a:r>
            <a:r>
              <a:rPr dirty="0" sz="16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FFFF"/>
                </a:solidFill>
                <a:latin typeface="Arial Black"/>
                <a:cs typeface="Arial Black"/>
              </a:rPr>
              <a:t>egen</a:t>
            </a:r>
            <a:r>
              <a:rPr dirty="0" sz="1600" spc="-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70">
                <a:solidFill>
                  <a:srgbClr val="FFFFFF"/>
                </a:solidFill>
                <a:latin typeface="Arial Black"/>
                <a:cs typeface="Arial Black"/>
              </a:rPr>
              <a:t>hånd</a:t>
            </a:r>
            <a:r>
              <a:rPr dirty="0" sz="16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og</a:t>
            </a:r>
            <a:r>
              <a:rPr dirty="0" sz="16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85">
                <a:solidFill>
                  <a:srgbClr val="FFFFFF"/>
                </a:solidFill>
                <a:latin typeface="Arial Black"/>
                <a:cs typeface="Arial Black"/>
              </a:rPr>
              <a:t>forblive</a:t>
            </a:r>
            <a:r>
              <a:rPr dirty="0" sz="1600" spc="-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70">
                <a:solidFill>
                  <a:srgbClr val="FFFFFF"/>
                </a:solidFill>
                <a:latin typeface="Arial Black"/>
                <a:cs typeface="Arial Black"/>
              </a:rPr>
              <a:t>uafhængige.</a:t>
            </a:r>
            <a:r>
              <a:rPr dirty="0" sz="1600" spc="3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 Black"/>
                <a:cs typeface="Arial Black"/>
              </a:rPr>
              <a:t>Nogle </a:t>
            </a:r>
            <a:r>
              <a:rPr dirty="0" sz="1600" spc="-105">
                <a:solidFill>
                  <a:srgbClr val="FFFFFF"/>
                </a:solidFill>
                <a:latin typeface="Arial Black"/>
                <a:cs typeface="Arial Black"/>
              </a:rPr>
              <a:t>eksempler</a:t>
            </a:r>
            <a:r>
              <a:rPr dirty="0" sz="1600" spc="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er</a:t>
            </a:r>
            <a:r>
              <a:rPr dirty="0" sz="1600" spc="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FFFF"/>
                </a:solidFill>
                <a:latin typeface="Arial Black"/>
                <a:cs typeface="Arial Black"/>
              </a:rPr>
              <a:t>personlige</a:t>
            </a:r>
            <a:r>
              <a:rPr dirty="0" sz="1600" spc="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40">
                <a:solidFill>
                  <a:srgbClr val="FFFFFF"/>
                </a:solidFill>
                <a:latin typeface="Arial Black"/>
                <a:cs typeface="Arial Black"/>
              </a:rPr>
              <a:t>alarmer</a:t>
            </a:r>
            <a:r>
              <a:rPr dirty="0" sz="1600" spc="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og</a:t>
            </a:r>
            <a:r>
              <a:rPr dirty="0" sz="1600" spc="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00">
                <a:solidFill>
                  <a:srgbClr val="FFFFFF"/>
                </a:solidFill>
                <a:latin typeface="Arial Black"/>
                <a:cs typeface="Arial Black"/>
              </a:rPr>
              <a:t>nødhjælp,</a:t>
            </a:r>
            <a:r>
              <a:rPr dirty="0" sz="1600" spc="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FFFF"/>
                </a:solidFill>
                <a:latin typeface="Arial Black"/>
                <a:cs typeface="Arial Black"/>
              </a:rPr>
              <a:t>medicinpåmindelser</a:t>
            </a:r>
            <a:r>
              <a:rPr dirty="0" sz="1600" spc="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 Black"/>
                <a:cs typeface="Arial Black"/>
              </a:rPr>
              <a:t>eller</a:t>
            </a:r>
            <a:r>
              <a:rPr dirty="0" sz="1600" spc="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FFFF"/>
                </a:solidFill>
                <a:latin typeface="Arial Black"/>
                <a:cs typeface="Arial Black"/>
              </a:rPr>
              <a:t>forskellige </a:t>
            </a:r>
            <a:r>
              <a:rPr dirty="0" sz="1600" spc="-145">
                <a:solidFill>
                  <a:srgbClr val="FFFFFF"/>
                </a:solidFill>
                <a:latin typeface="Arial Black"/>
                <a:cs typeface="Arial Black"/>
              </a:rPr>
              <a:t>smart</a:t>
            </a:r>
            <a:r>
              <a:rPr dirty="0" sz="1600" spc="-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FFFF"/>
                </a:solidFill>
                <a:latin typeface="Arial Black"/>
                <a:cs typeface="Arial Black"/>
              </a:rPr>
              <a:t>home-</a:t>
            </a:r>
            <a:r>
              <a:rPr dirty="0" sz="1600" spc="-145">
                <a:solidFill>
                  <a:srgbClr val="FFFFFF"/>
                </a:solidFill>
                <a:latin typeface="Arial Black"/>
                <a:cs typeface="Arial Black"/>
              </a:rPr>
              <a:t>enheder</a:t>
            </a:r>
            <a:r>
              <a:rPr dirty="0" sz="1600" spc="1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FFFF"/>
                </a:solidFill>
                <a:latin typeface="Arial Black"/>
                <a:cs typeface="Arial Black"/>
              </a:rPr>
              <a:t>som</a:t>
            </a:r>
            <a:r>
              <a:rPr dirty="0" sz="1600" spc="-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85">
                <a:solidFill>
                  <a:srgbClr val="FFFFFF"/>
                </a:solidFill>
                <a:latin typeface="Arial Black"/>
                <a:cs typeface="Arial Black"/>
              </a:rPr>
              <a:t>f.eks.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FFFF"/>
                </a:solidFill>
                <a:latin typeface="Arial Black"/>
                <a:cs typeface="Arial Black"/>
              </a:rPr>
              <a:t>smart</a:t>
            </a:r>
            <a:r>
              <a:rPr dirty="0" sz="1600" spc="-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FFFF"/>
                </a:solidFill>
                <a:latin typeface="Arial Black"/>
                <a:cs typeface="Arial Black"/>
              </a:rPr>
              <a:t>lightning</a:t>
            </a:r>
            <a:r>
              <a:rPr dirty="0" sz="1600" spc="-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30">
                <a:solidFill>
                  <a:srgbClr val="FFFFFF"/>
                </a:solidFill>
                <a:latin typeface="Arial Black"/>
                <a:cs typeface="Arial Black"/>
              </a:rPr>
              <a:t>eller</a:t>
            </a:r>
            <a:r>
              <a:rPr dirty="0" sz="1600" spc="-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FFFF"/>
                </a:solidFill>
                <a:latin typeface="Arial Black"/>
                <a:cs typeface="Arial Black"/>
              </a:rPr>
              <a:t>et</a:t>
            </a:r>
            <a:r>
              <a:rPr dirty="0" sz="1600" spc="-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FFFF"/>
                </a:solidFill>
                <a:latin typeface="Arial Black"/>
                <a:cs typeface="Arial Black"/>
              </a:rPr>
              <a:t>smart</a:t>
            </a:r>
            <a:r>
              <a:rPr dirty="0" sz="1600" spc="-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 Black"/>
                <a:cs typeface="Arial Black"/>
              </a:rPr>
              <a:t>komfur.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299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Dernæst</a:t>
            </a:r>
            <a:r>
              <a:rPr dirty="0" spc="-60"/>
              <a:t> </a:t>
            </a:r>
            <a:r>
              <a:rPr dirty="0"/>
              <a:t>vil</a:t>
            </a:r>
            <a:r>
              <a:rPr dirty="0" spc="-55"/>
              <a:t> </a:t>
            </a:r>
            <a:r>
              <a:rPr dirty="0"/>
              <a:t>du</a:t>
            </a:r>
            <a:r>
              <a:rPr dirty="0" spc="-60"/>
              <a:t> </a:t>
            </a:r>
            <a:r>
              <a:rPr dirty="0"/>
              <a:t>se</a:t>
            </a:r>
            <a:r>
              <a:rPr dirty="0" spc="-65"/>
              <a:t> </a:t>
            </a:r>
            <a:r>
              <a:rPr dirty="0"/>
              <a:t>spørgsmål,</a:t>
            </a:r>
            <a:r>
              <a:rPr dirty="0" spc="-60"/>
              <a:t> </a:t>
            </a:r>
            <a:r>
              <a:rPr dirty="0"/>
              <a:t>der</a:t>
            </a:r>
            <a:r>
              <a:rPr dirty="0" spc="-60"/>
              <a:t> </a:t>
            </a:r>
            <a:r>
              <a:rPr dirty="0"/>
              <a:t>er</a:t>
            </a:r>
            <a:r>
              <a:rPr dirty="0" spc="-60"/>
              <a:t> </a:t>
            </a:r>
            <a:r>
              <a:rPr dirty="0"/>
              <a:t>relateret</a:t>
            </a:r>
            <a:r>
              <a:rPr dirty="0" spc="-55"/>
              <a:t> </a:t>
            </a:r>
            <a:r>
              <a:rPr dirty="0"/>
              <a:t>til</a:t>
            </a:r>
            <a:r>
              <a:rPr dirty="0" spc="-65"/>
              <a:t> </a:t>
            </a:r>
            <a:r>
              <a:rPr dirty="0"/>
              <a:t>indholdet</a:t>
            </a:r>
            <a:r>
              <a:rPr dirty="0" spc="-25"/>
              <a:t> </a:t>
            </a:r>
            <a:r>
              <a:rPr dirty="0" spc="-50"/>
              <a:t>i </a:t>
            </a:r>
            <a:r>
              <a:rPr dirty="0"/>
              <a:t>denne</a:t>
            </a:r>
            <a:r>
              <a:rPr dirty="0" spc="-90"/>
              <a:t> </a:t>
            </a:r>
            <a:r>
              <a:rPr dirty="0" spc="-10"/>
              <a:t>enhed.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marL="736600" marR="197485" indent="-3251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skriftligt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02868"/>
            <a:ext cx="5566410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700" marR="5080" indent="-254635">
              <a:lnSpc>
                <a:spcPct val="140000"/>
              </a:lnSpc>
              <a:spcBef>
                <a:spcPts val="100"/>
              </a:spcBef>
              <a:buSzPct val="112500"/>
              <a:buChar char="•"/>
              <a:tabLst>
                <a:tab pos="266700" algn="l"/>
              </a:tabLst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Tror</a:t>
            </a:r>
            <a:r>
              <a:rPr dirty="0" sz="16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du,</a:t>
            </a:r>
            <a:r>
              <a:rPr dirty="0" sz="16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hjælpemidler</a:t>
            </a:r>
            <a:r>
              <a:rPr dirty="0" sz="16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6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gøre</a:t>
            </a:r>
            <a:r>
              <a:rPr dirty="0" sz="16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forskel</a:t>
            </a:r>
            <a:r>
              <a:rPr dirty="0" sz="16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6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livet</a:t>
            </a:r>
            <a:r>
              <a:rPr dirty="0" sz="16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6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plejekrævende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person?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Forklar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hvorfor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hvordan!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314446" y="1927377"/>
            <a:ext cx="5567045" cy="1391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5080" indent="-254635">
              <a:lnSpc>
                <a:spcPct val="140000"/>
              </a:lnSpc>
              <a:spcBef>
                <a:spcPts val="100"/>
              </a:spcBef>
              <a:buSzPct val="112500"/>
              <a:buChar char="•"/>
              <a:tabLst>
                <a:tab pos="266700" algn="l"/>
              </a:tabLst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Hvilke</a:t>
            </a:r>
            <a:r>
              <a:rPr dirty="0" sz="16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6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teknologierne</a:t>
            </a:r>
            <a:r>
              <a:rPr dirty="0" sz="16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ville</a:t>
            </a:r>
            <a:r>
              <a:rPr dirty="0" sz="16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bruge,</a:t>
            </a:r>
            <a:r>
              <a:rPr dirty="0" sz="16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hvis</a:t>
            </a:r>
            <a:r>
              <a:rPr dirty="0" sz="16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forestillede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dig,</a:t>
            </a:r>
            <a:r>
              <a:rPr dirty="0" sz="16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var</a:t>
            </a:r>
            <a:r>
              <a:rPr dirty="0" sz="1600" spc="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plejekrævende</a:t>
            </a:r>
            <a:r>
              <a:rPr dirty="0" sz="1600" spc="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dirty="0" sz="1600" spc="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6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forskellige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helbredsproblemer</a:t>
            </a:r>
            <a:r>
              <a:rPr dirty="0" sz="1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6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begrænset</a:t>
            </a:r>
            <a:r>
              <a:rPr dirty="0" sz="1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mobilitet,</a:t>
            </a:r>
            <a:r>
              <a:rPr dirty="0" sz="16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ønsker</a:t>
            </a:r>
            <a:r>
              <a:rPr dirty="0" sz="16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forblive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uafhængig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hjemmet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så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længe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muligt.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19929" y="2399487"/>
            <a:ext cx="4423410" cy="1077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610">
                <a:solidFill>
                  <a:srgbClr val="FFC000"/>
                </a:solidFill>
                <a:latin typeface="Liberation Sans Narrow"/>
                <a:cs typeface="Liberation Sans Narrow"/>
              </a:rPr>
              <a:t>Godt</a:t>
            </a:r>
            <a:r>
              <a:rPr dirty="0" sz="6900" spc="345">
                <a:solidFill>
                  <a:srgbClr val="FFC000"/>
                </a:solidFill>
                <a:latin typeface="Liberation Sans Narrow"/>
                <a:cs typeface="Liberation Sans Narrow"/>
              </a:rPr>
              <a:t> </a:t>
            </a:r>
            <a:r>
              <a:rPr dirty="0" sz="6900" spc="340">
                <a:solidFill>
                  <a:srgbClr val="FFC000"/>
                </a:solidFill>
                <a:latin typeface="Liberation Sans Narrow"/>
                <a:cs typeface="Liberation Sans Narrow"/>
              </a:rPr>
              <a:t>klaret!</a:t>
            </a:r>
            <a:endParaRPr sz="6900">
              <a:latin typeface="Liberation Sans Narrow"/>
              <a:cs typeface="Liberation Sans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130">
                <a:solidFill>
                  <a:srgbClr val="339966"/>
                </a:solidFill>
                <a:latin typeface="Liberation Sans Narrow"/>
                <a:cs typeface="Liberation Sans Narrow"/>
              </a:rPr>
              <a:t>Tillykke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,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har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gennemført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enhed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3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3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modul</a:t>
            </a:r>
            <a:endParaRPr sz="30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Liberation Sans Narrow"/>
                <a:cs typeface="Liberation Sans Narrow"/>
              </a:rPr>
              <a:t>2.</a:t>
            </a:r>
            <a:endParaRPr sz="3000">
              <a:latin typeface="Liberation Sans Narrow"/>
              <a:cs typeface="Liberation Sans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40741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Liste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referencer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8851" y="1223010"/>
            <a:ext cx="7421880" cy="29121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Habas,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Cathay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(2023):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falddetektering?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https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  <a:hlinkClick r:id="rId3"/>
              </a:rPr>
              <a:t>://www.safewise.com/what-is-fall-detection/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000">
              <a:latin typeface="Arial"/>
              <a:cs typeface="Arial"/>
            </a:endParaRPr>
          </a:p>
          <a:p>
            <a:pPr marL="12700" marR="2592705">
              <a:lnSpc>
                <a:spcPct val="140000"/>
              </a:lnSpc>
            </a:pP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Oesterreich.gv.at</a:t>
            </a:r>
            <a:r>
              <a:rPr dirty="0" u="sng" sz="1000" spc="-2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(2023): Nødopkaldssystemer</a:t>
            </a:r>
            <a:r>
              <a:rPr dirty="0" u="sng" sz="1000" spc="-1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til</a:t>
            </a:r>
            <a:r>
              <a:rPr dirty="0" u="sng" sz="1000" spc="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hjemmet:</a:t>
            </a:r>
            <a:r>
              <a:rPr dirty="0" u="none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https://www.oesterreich.gv.at/en/themen/senior_innen/sicherheit_fuer_senioren/1.html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000">
              <a:latin typeface="Arial"/>
              <a:cs typeface="Arial"/>
            </a:endParaRPr>
          </a:p>
          <a:p>
            <a:pPr marL="12700" marR="507365">
              <a:lnSpc>
                <a:spcPct val="140000"/>
              </a:lnSpc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DAA-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Stiftung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Bildung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Beruf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(2017):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Digitalisierung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Technisierung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Pflege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Deutschland;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https://www.input-</a:t>
            </a:r>
            <a:r>
              <a:rPr dirty="0" u="none" sz="10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consulting.de/files/inpcon-</a:t>
            </a:r>
            <a:r>
              <a:rPr dirty="0" u="none" sz="10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DATA/download/20170215_Digitalisierung%20und%20Technisierung%20der%20Pflege%20in%20Deutschland_INPUT.pdf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Alzheimer's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Society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(2015):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Assistive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technology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devices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help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everyday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living;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https://www.alzheimers.org.uk/sites/default/files/migrate/downloads/factsheet_assistive_technology_%25E2%2580%2593_devices_t</a:t>
            </a:r>
            <a:r>
              <a:rPr dirty="0" u="none" sz="10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o_help_with_everyday_living.pdf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12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Home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Assistant-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og seniorer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(2023):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  <a:hlinkClick r:id="rId8"/>
              </a:rPr>
              <a:t>//www.ecovacs.com/us/blog/smart-home-for-seniors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5">
                <a:solidFill>
                  <a:srgbClr val="379C73"/>
                </a:solidFill>
              </a:rPr>
              <a:t>Typer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teknologi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plejesektoren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451" y="1176908"/>
            <a:ext cx="8125459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kategorisere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plejerelateret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på.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tilgang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klassificere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baseret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teknologityper: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704082" y="2974085"/>
            <a:ext cx="1209040" cy="1506220"/>
            <a:chOff x="3704082" y="2974085"/>
            <a:chExt cx="1209040" cy="1506220"/>
          </a:xfrm>
        </p:grpSpPr>
        <p:sp>
          <p:nvSpPr>
            <p:cNvPr id="6" name="object 6" descr=""/>
            <p:cNvSpPr/>
            <p:nvPr/>
          </p:nvSpPr>
          <p:spPr>
            <a:xfrm>
              <a:off x="3704082" y="2974085"/>
              <a:ext cx="866140" cy="867410"/>
            </a:xfrm>
            <a:custGeom>
              <a:avLst/>
              <a:gdLst/>
              <a:ahLst/>
              <a:cxnLst/>
              <a:rect l="l" t="t" r="r" b="b"/>
              <a:pathLst>
                <a:path w="866139" h="867410">
                  <a:moveTo>
                    <a:pt x="432815" y="0"/>
                  </a:moveTo>
                  <a:lnTo>
                    <a:pt x="385660" y="2543"/>
                  </a:lnTo>
                  <a:lnTo>
                    <a:pt x="339973" y="9997"/>
                  </a:lnTo>
                  <a:lnTo>
                    <a:pt x="296021" y="22098"/>
                  </a:lnTo>
                  <a:lnTo>
                    <a:pt x="254067" y="38580"/>
                  </a:lnTo>
                  <a:lnTo>
                    <a:pt x="214375" y="59181"/>
                  </a:lnTo>
                  <a:lnTo>
                    <a:pt x="177210" y="83637"/>
                  </a:lnTo>
                  <a:lnTo>
                    <a:pt x="142836" y="111682"/>
                  </a:lnTo>
                  <a:lnTo>
                    <a:pt x="111516" y="143052"/>
                  </a:lnTo>
                  <a:lnTo>
                    <a:pt x="83515" y="177485"/>
                  </a:lnTo>
                  <a:lnTo>
                    <a:pt x="59097" y="214714"/>
                  </a:lnTo>
                  <a:lnTo>
                    <a:pt x="38526" y="254477"/>
                  </a:lnTo>
                  <a:lnTo>
                    <a:pt x="22067" y="296509"/>
                  </a:lnTo>
                  <a:lnTo>
                    <a:pt x="9983" y="340546"/>
                  </a:lnTo>
                  <a:lnTo>
                    <a:pt x="2539" y="386323"/>
                  </a:lnTo>
                  <a:lnTo>
                    <a:pt x="0" y="433577"/>
                  </a:lnTo>
                  <a:lnTo>
                    <a:pt x="2539" y="480810"/>
                  </a:lnTo>
                  <a:lnTo>
                    <a:pt x="9983" y="526571"/>
                  </a:lnTo>
                  <a:lnTo>
                    <a:pt x="22067" y="570597"/>
                  </a:lnTo>
                  <a:lnTo>
                    <a:pt x="38526" y="612623"/>
                  </a:lnTo>
                  <a:lnTo>
                    <a:pt x="59097" y="652384"/>
                  </a:lnTo>
                  <a:lnTo>
                    <a:pt x="83515" y="689616"/>
                  </a:lnTo>
                  <a:lnTo>
                    <a:pt x="111516" y="724052"/>
                  </a:lnTo>
                  <a:lnTo>
                    <a:pt x="142836" y="755429"/>
                  </a:lnTo>
                  <a:lnTo>
                    <a:pt x="177210" y="783482"/>
                  </a:lnTo>
                  <a:lnTo>
                    <a:pt x="214375" y="807945"/>
                  </a:lnTo>
                  <a:lnTo>
                    <a:pt x="254067" y="828555"/>
                  </a:lnTo>
                  <a:lnTo>
                    <a:pt x="296021" y="845045"/>
                  </a:lnTo>
                  <a:lnTo>
                    <a:pt x="339973" y="857152"/>
                  </a:lnTo>
                  <a:lnTo>
                    <a:pt x="385660" y="864611"/>
                  </a:lnTo>
                  <a:lnTo>
                    <a:pt x="432815" y="867155"/>
                  </a:lnTo>
                  <a:lnTo>
                    <a:pt x="479971" y="864611"/>
                  </a:lnTo>
                  <a:lnTo>
                    <a:pt x="525658" y="857152"/>
                  </a:lnTo>
                  <a:lnTo>
                    <a:pt x="569610" y="845045"/>
                  </a:lnTo>
                  <a:lnTo>
                    <a:pt x="611564" y="828555"/>
                  </a:lnTo>
                  <a:lnTo>
                    <a:pt x="651256" y="807945"/>
                  </a:lnTo>
                  <a:lnTo>
                    <a:pt x="688421" y="783482"/>
                  </a:lnTo>
                  <a:lnTo>
                    <a:pt x="722795" y="755429"/>
                  </a:lnTo>
                  <a:lnTo>
                    <a:pt x="754115" y="724052"/>
                  </a:lnTo>
                  <a:lnTo>
                    <a:pt x="782116" y="689616"/>
                  </a:lnTo>
                  <a:lnTo>
                    <a:pt x="806534" y="652384"/>
                  </a:lnTo>
                  <a:lnTo>
                    <a:pt x="827105" y="612623"/>
                  </a:lnTo>
                  <a:lnTo>
                    <a:pt x="843564" y="570597"/>
                  </a:lnTo>
                  <a:lnTo>
                    <a:pt x="855648" y="526571"/>
                  </a:lnTo>
                  <a:lnTo>
                    <a:pt x="863091" y="480810"/>
                  </a:lnTo>
                  <a:lnTo>
                    <a:pt x="865631" y="433577"/>
                  </a:lnTo>
                  <a:lnTo>
                    <a:pt x="863091" y="386323"/>
                  </a:lnTo>
                  <a:lnTo>
                    <a:pt x="855648" y="340546"/>
                  </a:lnTo>
                  <a:lnTo>
                    <a:pt x="843564" y="296509"/>
                  </a:lnTo>
                  <a:lnTo>
                    <a:pt x="827105" y="254477"/>
                  </a:lnTo>
                  <a:lnTo>
                    <a:pt x="806534" y="214714"/>
                  </a:lnTo>
                  <a:lnTo>
                    <a:pt x="782116" y="177485"/>
                  </a:lnTo>
                  <a:lnTo>
                    <a:pt x="754115" y="143052"/>
                  </a:lnTo>
                  <a:lnTo>
                    <a:pt x="722795" y="111682"/>
                  </a:lnTo>
                  <a:lnTo>
                    <a:pt x="688421" y="83637"/>
                  </a:lnTo>
                  <a:lnTo>
                    <a:pt x="651256" y="59181"/>
                  </a:lnTo>
                  <a:lnTo>
                    <a:pt x="611564" y="38580"/>
                  </a:lnTo>
                  <a:lnTo>
                    <a:pt x="569610" y="22097"/>
                  </a:lnTo>
                  <a:lnTo>
                    <a:pt x="525658" y="9997"/>
                  </a:lnTo>
                  <a:lnTo>
                    <a:pt x="479971" y="2543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BE504D">
                <a:alpha val="4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033266" y="3213353"/>
              <a:ext cx="867410" cy="867410"/>
            </a:xfrm>
            <a:custGeom>
              <a:avLst/>
              <a:gdLst/>
              <a:ahLst/>
              <a:cxnLst/>
              <a:rect l="l" t="t" r="r" b="b"/>
              <a:pathLst>
                <a:path w="867410" h="867410">
                  <a:moveTo>
                    <a:pt x="433578" y="0"/>
                  </a:moveTo>
                  <a:lnTo>
                    <a:pt x="386323" y="2543"/>
                  </a:lnTo>
                  <a:lnTo>
                    <a:pt x="340546" y="9997"/>
                  </a:lnTo>
                  <a:lnTo>
                    <a:pt x="296509" y="22098"/>
                  </a:lnTo>
                  <a:lnTo>
                    <a:pt x="254477" y="38580"/>
                  </a:lnTo>
                  <a:lnTo>
                    <a:pt x="214714" y="59181"/>
                  </a:lnTo>
                  <a:lnTo>
                    <a:pt x="177485" y="83637"/>
                  </a:lnTo>
                  <a:lnTo>
                    <a:pt x="143052" y="111682"/>
                  </a:lnTo>
                  <a:lnTo>
                    <a:pt x="111682" y="143052"/>
                  </a:lnTo>
                  <a:lnTo>
                    <a:pt x="83637" y="177485"/>
                  </a:lnTo>
                  <a:lnTo>
                    <a:pt x="59182" y="214714"/>
                  </a:lnTo>
                  <a:lnTo>
                    <a:pt x="38580" y="254477"/>
                  </a:lnTo>
                  <a:lnTo>
                    <a:pt x="22098" y="296509"/>
                  </a:lnTo>
                  <a:lnTo>
                    <a:pt x="9997" y="340546"/>
                  </a:lnTo>
                  <a:lnTo>
                    <a:pt x="2543" y="386323"/>
                  </a:lnTo>
                  <a:lnTo>
                    <a:pt x="0" y="433577"/>
                  </a:lnTo>
                  <a:lnTo>
                    <a:pt x="2543" y="480821"/>
                  </a:lnTo>
                  <a:lnTo>
                    <a:pt x="9997" y="526590"/>
                  </a:lnTo>
                  <a:lnTo>
                    <a:pt x="22098" y="570622"/>
                  </a:lnTo>
                  <a:lnTo>
                    <a:pt x="38580" y="612651"/>
                  </a:lnTo>
                  <a:lnTo>
                    <a:pt x="59182" y="652413"/>
                  </a:lnTo>
                  <a:lnTo>
                    <a:pt x="83637" y="689643"/>
                  </a:lnTo>
                  <a:lnTo>
                    <a:pt x="111682" y="724077"/>
                  </a:lnTo>
                  <a:lnTo>
                    <a:pt x="143052" y="755451"/>
                  </a:lnTo>
                  <a:lnTo>
                    <a:pt x="177485" y="783500"/>
                  </a:lnTo>
                  <a:lnTo>
                    <a:pt x="214714" y="807959"/>
                  </a:lnTo>
                  <a:lnTo>
                    <a:pt x="254477" y="828565"/>
                  </a:lnTo>
                  <a:lnTo>
                    <a:pt x="296509" y="845051"/>
                  </a:lnTo>
                  <a:lnTo>
                    <a:pt x="340546" y="857155"/>
                  </a:lnTo>
                  <a:lnTo>
                    <a:pt x="386323" y="864611"/>
                  </a:lnTo>
                  <a:lnTo>
                    <a:pt x="433578" y="867155"/>
                  </a:lnTo>
                  <a:lnTo>
                    <a:pt x="480810" y="864611"/>
                  </a:lnTo>
                  <a:lnTo>
                    <a:pt x="526571" y="857155"/>
                  </a:lnTo>
                  <a:lnTo>
                    <a:pt x="570597" y="845051"/>
                  </a:lnTo>
                  <a:lnTo>
                    <a:pt x="612623" y="828565"/>
                  </a:lnTo>
                  <a:lnTo>
                    <a:pt x="652384" y="807959"/>
                  </a:lnTo>
                  <a:lnTo>
                    <a:pt x="689616" y="783500"/>
                  </a:lnTo>
                  <a:lnTo>
                    <a:pt x="724052" y="755451"/>
                  </a:lnTo>
                  <a:lnTo>
                    <a:pt x="755429" y="724077"/>
                  </a:lnTo>
                  <a:lnTo>
                    <a:pt x="783482" y="689643"/>
                  </a:lnTo>
                  <a:lnTo>
                    <a:pt x="807945" y="652413"/>
                  </a:lnTo>
                  <a:lnTo>
                    <a:pt x="828555" y="612651"/>
                  </a:lnTo>
                  <a:lnTo>
                    <a:pt x="845045" y="570622"/>
                  </a:lnTo>
                  <a:lnTo>
                    <a:pt x="857152" y="526590"/>
                  </a:lnTo>
                  <a:lnTo>
                    <a:pt x="864611" y="480821"/>
                  </a:lnTo>
                  <a:lnTo>
                    <a:pt x="867156" y="433577"/>
                  </a:lnTo>
                  <a:lnTo>
                    <a:pt x="864611" y="386323"/>
                  </a:lnTo>
                  <a:lnTo>
                    <a:pt x="857152" y="340546"/>
                  </a:lnTo>
                  <a:lnTo>
                    <a:pt x="845045" y="296509"/>
                  </a:lnTo>
                  <a:lnTo>
                    <a:pt x="828555" y="254477"/>
                  </a:lnTo>
                  <a:lnTo>
                    <a:pt x="807945" y="214714"/>
                  </a:lnTo>
                  <a:lnTo>
                    <a:pt x="783482" y="177485"/>
                  </a:lnTo>
                  <a:lnTo>
                    <a:pt x="755429" y="143052"/>
                  </a:lnTo>
                  <a:lnTo>
                    <a:pt x="724052" y="111682"/>
                  </a:lnTo>
                  <a:lnTo>
                    <a:pt x="689616" y="83637"/>
                  </a:lnTo>
                  <a:lnTo>
                    <a:pt x="652384" y="59181"/>
                  </a:lnTo>
                  <a:lnTo>
                    <a:pt x="612623" y="38580"/>
                  </a:lnTo>
                  <a:lnTo>
                    <a:pt x="570597" y="22097"/>
                  </a:lnTo>
                  <a:lnTo>
                    <a:pt x="526571" y="9997"/>
                  </a:lnTo>
                  <a:lnTo>
                    <a:pt x="480810" y="2543"/>
                  </a:lnTo>
                  <a:lnTo>
                    <a:pt x="433578" y="0"/>
                  </a:lnTo>
                  <a:close/>
                </a:path>
              </a:pathLst>
            </a:custGeom>
            <a:solidFill>
              <a:srgbClr val="BC754F">
                <a:alpha val="4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033266" y="3213353"/>
              <a:ext cx="867410" cy="867410"/>
            </a:xfrm>
            <a:custGeom>
              <a:avLst/>
              <a:gdLst/>
              <a:ahLst/>
              <a:cxnLst/>
              <a:rect l="l" t="t" r="r" b="b"/>
              <a:pathLst>
                <a:path w="867410" h="867410">
                  <a:moveTo>
                    <a:pt x="0" y="433577"/>
                  </a:moveTo>
                  <a:lnTo>
                    <a:pt x="2543" y="386323"/>
                  </a:lnTo>
                  <a:lnTo>
                    <a:pt x="9997" y="340546"/>
                  </a:lnTo>
                  <a:lnTo>
                    <a:pt x="22098" y="296509"/>
                  </a:lnTo>
                  <a:lnTo>
                    <a:pt x="38580" y="254477"/>
                  </a:lnTo>
                  <a:lnTo>
                    <a:pt x="59182" y="214714"/>
                  </a:lnTo>
                  <a:lnTo>
                    <a:pt x="83637" y="177485"/>
                  </a:lnTo>
                  <a:lnTo>
                    <a:pt x="111682" y="143052"/>
                  </a:lnTo>
                  <a:lnTo>
                    <a:pt x="143052" y="111682"/>
                  </a:lnTo>
                  <a:lnTo>
                    <a:pt x="177485" y="83637"/>
                  </a:lnTo>
                  <a:lnTo>
                    <a:pt x="214714" y="59181"/>
                  </a:lnTo>
                  <a:lnTo>
                    <a:pt x="254477" y="38580"/>
                  </a:lnTo>
                  <a:lnTo>
                    <a:pt x="296509" y="22098"/>
                  </a:lnTo>
                  <a:lnTo>
                    <a:pt x="340546" y="9997"/>
                  </a:lnTo>
                  <a:lnTo>
                    <a:pt x="386323" y="2543"/>
                  </a:lnTo>
                  <a:lnTo>
                    <a:pt x="433578" y="0"/>
                  </a:lnTo>
                  <a:lnTo>
                    <a:pt x="480810" y="2543"/>
                  </a:lnTo>
                  <a:lnTo>
                    <a:pt x="526571" y="9997"/>
                  </a:lnTo>
                  <a:lnTo>
                    <a:pt x="570597" y="22097"/>
                  </a:lnTo>
                  <a:lnTo>
                    <a:pt x="612623" y="38580"/>
                  </a:lnTo>
                  <a:lnTo>
                    <a:pt x="652384" y="59181"/>
                  </a:lnTo>
                  <a:lnTo>
                    <a:pt x="689616" y="83637"/>
                  </a:lnTo>
                  <a:lnTo>
                    <a:pt x="724052" y="111682"/>
                  </a:lnTo>
                  <a:lnTo>
                    <a:pt x="755429" y="143052"/>
                  </a:lnTo>
                  <a:lnTo>
                    <a:pt x="783482" y="177485"/>
                  </a:lnTo>
                  <a:lnTo>
                    <a:pt x="807945" y="214714"/>
                  </a:lnTo>
                  <a:lnTo>
                    <a:pt x="828555" y="254477"/>
                  </a:lnTo>
                  <a:lnTo>
                    <a:pt x="845045" y="296509"/>
                  </a:lnTo>
                  <a:lnTo>
                    <a:pt x="857152" y="340546"/>
                  </a:lnTo>
                  <a:lnTo>
                    <a:pt x="864611" y="386323"/>
                  </a:lnTo>
                  <a:lnTo>
                    <a:pt x="867156" y="433577"/>
                  </a:lnTo>
                  <a:lnTo>
                    <a:pt x="864611" y="480821"/>
                  </a:lnTo>
                  <a:lnTo>
                    <a:pt x="857152" y="526590"/>
                  </a:lnTo>
                  <a:lnTo>
                    <a:pt x="845045" y="570622"/>
                  </a:lnTo>
                  <a:lnTo>
                    <a:pt x="828555" y="612651"/>
                  </a:lnTo>
                  <a:lnTo>
                    <a:pt x="807945" y="652413"/>
                  </a:lnTo>
                  <a:lnTo>
                    <a:pt x="783482" y="689643"/>
                  </a:lnTo>
                  <a:lnTo>
                    <a:pt x="755429" y="724077"/>
                  </a:lnTo>
                  <a:lnTo>
                    <a:pt x="724052" y="755451"/>
                  </a:lnTo>
                  <a:lnTo>
                    <a:pt x="689616" y="783500"/>
                  </a:lnTo>
                  <a:lnTo>
                    <a:pt x="652384" y="807959"/>
                  </a:lnTo>
                  <a:lnTo>
                    <a:pt x="612623" y="828565"/>
                  </a:lnTo>
                  <a:lnTo>
                    <a:pt x="570597" y="845051"/>
                  </a:lnTo>
                  <a:lnTo>
                    <a:pt x="526571" y="857155"/>
                  </a:lnTo>
                  <a:lnTo>
                    <a:pt x="480810" y="864611"/>
                  </a:lnTo>
                  <a:lnTo>
                    <a:pt x="433578" y="867155"/>
                  </a:lnTo>
                  <a:lnTo>
                    <a:pt x="386323" y="864611"/>
                  </a:lnTo>
                  <a:lnTo>
                    <a:pt x="340546" y="857155"/>
                  </a:lnTo>
                  <a:lnTo>
                    <a:pt x="296509" y="845051"/>
                  </a:lnTo>
                  <a:lnTo>
                    <a:pt x="254477" y="828565"/>
                  </a:lnTo>
                  <a:lnTo>
                    <a:pt x="214714" y="807959"/>
                  </a:lnTo>
                  <a:lnTo>
                    <a:pt x="177485" y="783500"/>
                  </a:lnTo>
                  <a:lnTo>
                    <a:pt x="143052" y="755451"/>
                  </a:lnTo>
                  <a:lnTo>
                    <a:pt x="111682" y="724077"/>
                  </a:lnTo>
                  <a:lnTo>
                    <a:pt x="83637" y="689643"/>
                  </a:lnTo>
                  <a:lnTo>
                    <a:pt x="59182" y="652413"/>
                  </a:lnTo>
                  <a:lnTo>
                    <a:pt x="38580" y="612651"/>
                  </a:lnTo>
                  <a:lnTo>
                    <a:pt x="22098" y="570622"/>
                  </a:lnTo>
                  <a:lnTo>
                    <a:pt x="9997" y="526590"/>
                  </a:lnTo>
                  <a:lnTo>
                    <a:pt x="2543" y="480821"/>
                  </a:lnTo>
                  <a:lnTo>
                    <a:pt x="0" y="43357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908298" y="3601973"/>
              <a:ext cx="866140" cy="866140"/>
            </a:xfrm>
            <a:custGeom>
              <a:avLst/>
              <a:gdLst/>
              <a:ahLst/>
              <a:cxnLst/>
              <a:rect l="l" t="t" r="r" b="b"/>
              <a:pathLst>
                <a:path w="866139" h="866139">
                  <a:moveTo>
                    <a:pt x="432815" y="0"/>
                  </a:moveTo>
                  <a:lnTo>
                    <a:pt x="385660" y="2540"/>
                  </a:lnTo>
                  <a:lnTo>
                    <a:pt x="339973" y="9983"/>
                  </a:lnTo>
                  <a:lnTo>
                    <a:pt x="296021" y="22067"/>
                  </a:lnTo>
                  <a:lnTo>
                    <a:pt x="254067" y="38526"/>
                  </a:lnTo>
                  <a:lnTo>
                    <a:pt x="214375" y="59097"/>
                  </a:lnTo>
                  <a:lnTo>
                    <a:pt x="177210" y="83515"/>
                  </a:lnTo>
                  <a:lnTo>
                    <a:pt x="142836" y="111516"/>
                  </a:lnTo>
                  <a:lnTo>
                    <a:pt x="111516" y="142836"/>
                  </a:lnTo>
                  <a:lnTo>
                    <a:pt x="83515" y="177210"/>
                  </a:lnTo>
                  <a:lnTo>
                    <a:pt x="59097" y="214375"/>
                  </a:lnTo>
                  <a:lnTo>
                    <a:pt x="38526" y="254067"/>
                  </a:lnTo>
                  <a:lnTo>
                    <a:pt x="22067" y="296021"/>
                  </a:lnTo>
                  <a:lnTo>
                    <a:pt x="9983" y="339973"/>
                  </a:lnTo>
                  <a:lnTo>
                    <a:pt x="2539" y="385660"/>
                  </a:lnTo>
                  <a:lnTo>
                    <a:pt x="0" y="432816"/>
                  </a:lnTo>
                  <a:lnTo>
                    <a:pt x="2539" y="479976"/>
                  </a:lnTo>
                  <a:lnTo>
                    <a:pt x="9983" y="525665"/>
                  </a:lnTo>
                  <a:lnTo>
                    <a:pt x="22067" y="569619"/>
                  </a:lnTo>
                  <a:lnTo>
                    <a:pt x="38526" y="611575"/>
                  </a:lnTo>
                  <a:lnTo>
                    <a:pt x="59097" y="651267"/>
                  </a:lnTo>
                  <a:lnTo>
                    <a:pt x="83515" y="688432"/>
                  </a:lnTo>
                  <a:lnTo>
                    <a:pt x="111516" y="722806"/>
                  </a:lnTo>
                  <a:lnTo>
                    <a:pt x="142836" y="754124"/>
                  </a:lnTo>
                  <a:lnTo>
                    <a:pt x="177210" y="782124"/>
                  </a:lnTo>
                  <a:lnTo>
                    <a:pt x="214375" y="806540"/>
                  </a:lnTo>
                  <a:lnTo>
                    <a:pt x="254067" y="827109"/>
                  </a:lnTo>
                  <a:lnTo>
                    <a:pt x="296021" y="843566"/>
                  </a:lnTo>
                  <a:lnTo>
                    <a:pt x="339973" y="855649"/>
                  </a:lnTo>
                  <a:lnTo>
                    <a:pt x="385660" y="863092"/>
                  </a:lnTo>
                  <a:lnTo>
                    <a:pt x="432815" y="865632"/>
                  </a:lnTo>
                  <a:lnTo>
                    <a:pt x="479971" y="863092"/>
                  </a:lnTo>
                  <a:lnTo>
                    <a:pt x="525658" y="855649"/>
                  </a:lnTo>
                  <a:lnTo>
                    <a:pt x="569610" y="843566"/>
                  </a:lnTo>
                  <a:lnTo>
                    <a:pt x="611564" y="827109"/>
                  </a:lnTo>
                  <a:lnTo>
                    <a:pt x="651256" y="806540"/>
                  </a:lnTo>
                  <a:lnTo>
                    <a:pt x="688421" y="782124"/>
                  </a:lnTo>
                  <a:lnTo>
                    <a:pt x="722795" y="754124"/>
                  </a:lnTo>
                  <a:lnTo>
                    <a:pt x="754115" y="722806"/>
                  </a:lnTo>
                  <a:lnTo>
                    <a:pt x="782116" y="688432"/>
                  </a:lnTo>
                  <a:lnTo>
                    <a:pt x="806534" y="651267"/>
                  </a:lnTo>
                  <a:lnTo>
                    <a:pt x="827105" y="611575"/>
                  </a:lnTo>
                  <a:lnTo>
                    <a:pt x="843564" y="569619"/>
                  </a:lnTo>
                  <a:lnTo>
                    <a:pt x="855648" y="525665"/>
                  </a:lnTo>
                  <a:lnTo>
                    <a:pt x="863091" y="479976"/>
                  </a:lnTo>
                  <a:lnTo>
                    <a:pt x="865631" y="432816"/>
                  </a:lnTo>
                  <a:lnTo>
                    <a:pt x="863091" y="385660"/>
                  </a:lnTo>
                  <a:lnTo>
                    <a:pt x="855648" y="339973"/>
                  </a:lnTo>
                  <a:lnTo>
                    <a:pt x="843564" y="296021"/>
                  </a:lnTo>
                  <a:lnTo>
                    <a:pt x="827105" y="254067"/>
                  </a:lnTo>
                  <a:lnTo>
                    <a:pt x="806534" y="214376"/>
                  </a:lnTo>
                  <a:lnTo>
                    <a:pt x="782116" y="177210"/>
                  </a:lnTo>
                  <a:lnTo>
                    <a:pt x="754115" y="142836"/>
                  </a:lnTo>
                  <a:lnTo>
                    <a:pt x="722795" y="111516"/>
                  </a:lnTo>
                  <a:lnTo>
                    <a:pt x="688421" y="83515"/>
                  </a:lnTo>
                  <a:lnTo>
                    <a:pt x="651256" y="59097"/>
                  </a:lnTo>
                  <a:lnTo>
                    <a:pt x="611564" y="38526"/>
                  </a:lnTo>
                  <a:lnTo>
                    <a:pt x="569610" y="22067"/>
                  </a:lnTo>
                  <a:lnTo>
                    <a:pt x="525658" y="9983"/>
                  </a:lnTo>
                  <a:lnTo>
                    <a:pt x="479971" y="2540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BA9952">
                <a:alpha val="4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908298" y="3601973"/>
              <a:ext cx="866140" cy="866140"/>
            </a:xfrm>
            <a:custGeom>
              <a:avLst/>
              <a:gdLst/>
              <a:ahLst/>
              <a:cxnLst/>
              <a:rect l="l" t="t" r="r" b="b"/>
              <a:pathLst>
                <a:path w="866139" h="866139">
                  <a:moveTo>
                    <a:pt x="0" y="432816"/>
                  </a:moveTo>
                  <a:lnTo>
                    <a:pt x="2539" y="385660"/>
                  </a:lnTo>
                  <a:lnTo>
                    <a:pt x="9983" y="339973"/>
                  </a:lnTo>
                  <a:lnTo>
                    <a:pt x="22067" y="296021"/>
                  </a:lnTo>
                  <a:lnTo>
                    <a:pt x="38526" y="254067"/>
                  </a:lnTo>
                  <a:lnTo>
                    <a:pt x="59097" y="214375"/>
                  </a:lnTo>
                  <a:lnTo>
                    <a:pt x="83515" y="177210"/>
                  </a:lnTo>
                  <a:lnTo>
                    <a:pt x="111516" y="142836"/>
                  </a:lnTo>
                  <a:lnTo>
                    <a:pt x="142836" y="111516"/>
                  </a:lnTo>
                  <a:lnTo>
                    <a:pt x="177210" y="83515"/>
                  </a:lnTo>
                  <a:lnTo>
                    <a:pt x="214375" y="59097"/>
                  </a:lnTo>
                  <a:lnTo>
                    <a:pt x="254067" y="38526"/>
                  </a:lnTo>
                  <a:lnTo>
                    <a:pt x="296021" y="22067"/>
                  </a:lnTo>
                  <a:lnTo>
                    <a:pt x="339973" y="9983"/>
                  </a:lnTo>
                  <a:lnTo>
                    <a:pt x="385660" y="2540"/>
                  </a:lnTo>
                  <a:lnTo>
                    <a:pt x="432815" y="0"/>
                  </a:lnTo>
                  <a:lnTo>
                    <a:pt x="479971" y="2540"/>
                  </a:lnTo>
                  <a:lnTo>
                    <a:pt x="525658" y="9983"/>
                  </a:lnTo>
                  <a:lnTo>
                    <a:pt x="569610" y="22067"/>
                  </a:lnTo>
                  <a:lnTo>
                    <a:pt x="611564" y="38526"/>
                  </a:lnTo>
                  <a:lnTo>
                    <a:pt x="651256" y="59097"/>
                  </a:lnTo>
                  <a:lnTo>
                    <a:pt x="688421" y="83515"/>
                  </a:lnTo>
                  <a:lnTo>
                    <a:pt x="722795" y="111516"/>
                  </a:lnTo>
                  <a:lnTo>
                    <a:pt x="754115" y="142836"/>
                  </a:lnTo>
                  <a:lnTo>
                    <a:pt x="782116" y="177210"/>
                  </a:lnTo>
                  <a:lnTo>
                    <a:pt x="806534" y="214376"/>
                  </a:lnTo>
                  <a:lnTo>
                    <a:pt x="827105" y="254067"/>
                  </a:lnTo>
                  <a:lnTo>
                    <a:pt x="843564" y="296021"/>
                  </a:lnTo>
                  <a:lnTo>
                    <a:pt x="855648" y="339973"/>
                  </a:lnTo>
                  <a:lnTo>
                    <a:pt x="863091" y="385660"/>
                  </a:lnTo>
                  <a:lnTo>
                    <a:pt x="865631" y="432816"/>
                  </a:lnTo>
                  <a:lnTo>
                    <a:pt x="863091" y="479976"/>
                  </a:lnTo>
                  <a:lnTo>
                    <a:pt x="855648" y="525665"/>
                  </a:lnTo>
                  <a:lnTo>
                    <a:pt x="843564" y="569619"/>
                  </a:lnTo>
                  <a:lnTo>
                    <a:pt x="827105" y="611575"/>
                  </a:lnTo>
                  <a:lnTo>
                    <a:pt x="806534" y="651267"/>
                  </a:lnTo>
                  <a:lnTo>
                    <a:pt x="782116" y="688432"/>
                  </a:lnTo>
                  <a:lnTo>
                    <a:pt x="754115" y="722806"/>
                  </a:lnTo>
                  <a:lnTo>
                    <a:pt x="722795" y="754124"/>
                  </a:lnTo>
                  <a:lnTo>
                    <a:pt x="688421" y="782124"/>
                  </a:lnTo>
                  <a:lnTo>
                    <a:pt x="651256" y="806540"/>
                  </a:lnTo>
                  <a:lnTo>
                    <a:pt x="611564" y="827109"/>
                  </a:lnTo>
                  <a:lnTo>
                    <a:pt x="569610" y="843566"/>
                  </a:lnTo>
                  <a:lnTo>
                    <a:pt x="525658" y="855649"/>
                  </a:lnTo>
                  <a:lnTo>
                    <a:pt x="479971" y="863092"/>
                  </a:lnTo>
                  <a:lnTo>
                    <a:pt x="432815" y="865632"/>
                  </a:lnTo>
                  <a:lnTo>
                    <a:pt x="385660" y="863092"/>
                  </a:lnTo>
                  <a:lnTo>
                    <a:pt x="339973" y="855649"/>
                  </a:lnTo>
                  <a:lnTo>
                    <a:pt x="296021" y="843566"/>
                  </a:lnTo>
                  <a:lnTo>
                    <a:pt x="254067" y="827109"/>
                  </a:lnTo>
                  <a:lnTo>
                    <a:pt x="214375" y="806540"/>
                  </a:lnTo>
                  <a:lnTo>
                    <a:pt x="177210" y="782124"/>
                  </a:lnTo>
                  <a:lnTo>
                    <a:pt x="142836" y="754124"/>
                  </a:lnTo>
                  <a:lnTo>
                    <a:pt x="111516" y="722806"/>
                  </a:lnTo>
                  <a:lnTo>
                    <a:pt x="83515" y="688432"/>
                  </a:lnTo>
                  <a:lnTo>
                    <a:pt x="59097" y="651267"/>
                  </a:lnTo>
                  <a:lnTo>
                    <a:pt x="38526" y="611575"/>
                  </a:lnTo>
                  <a:lnTo>
                    <a:pt x="22067" y="569619"/>
                  </a:lnTo>
                  <a:lnTo>
                    <a:pt x="9983" y="525665"/>
                  </a:lnTo>
                  <a:lnTo>
                    <a:pt x="2539" y="479976"/>
                  </a:lnTo>
                  <a:lnTo>
                    <a:pt x="0" y="43281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644646" y="2194941"/>
            <a:ext cx="982344" cy="70231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algn="ctr" marL="12700" marR="5080" indent="2540">
              <a:lnSpc>
                <a:spcPts val="1300"/>
              </a:lnSpc>
              <a:spcBef>
                <a:spcPts val="259"/>
              </a:spcBef>
            </a:pPr>
            <a:r>
              <a:rPr dirty="0" sz="1200" spc="-10">
                <a:latin typeface="Arial"/>
                <a:cs typeface="Arial"/>
              </a:rPr>
              <a:t>Telemedicin </a:t>
            </a:r>
            <a:r>
              <a:rPr dirty="0" sz="1200" spc="-25">
                <a:latin typeface="Arial"/>
                <a:cs typeface="Arial"/>
              </a:rPr>
              <a:t>og </a:t>
            </a:r>
            <a:r>
              <a:rPr dirty="0" sz="1200" spc="-10">
                <a:latin typeface="Arial"/>
                <a:cs typeface="Arial"/>
              </a:rPr>
              <a:t>fjernovervågni </a:t>
            </a:r>
            <a:r>
              <a:rPr dirty="0" sz="1200" spc="-25">
                <a:latin typeface="Arial"/>
                <a:cs typeface="Arial"/>
              </a:rPr>
              <a:t>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993004" y="3069158"/>
            <a:ext cx="855980" cy="5384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algn="ctr" marL="12700" marR="5080" indent="-2540">
              <a:lnSpc>
                <a:spcPts val="1300"/>
              </a:lnSpc>
              <a:spcBef>
                <a:spcPts val="260"/>
              </a:spcBef>
            </a:pPr>
            <a:r>
              <a:rPr dirty="0" sz="1200" spc="-10">
                <a:latin typeface="Arial"/>
                <a:cs typeface="Arial"/>
              </a:rPr>
              <a:t>Elektronisk planlægning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0">
                <a:latin typeface="Arial"/>
                <a:cs typeface="Arial"/>
              </a:rPr>
              <a:t> pleje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819650" y="4228896"/>
            <a:ext cx="922655" cy="373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Hjælpemidde</a:t>
            </a:r>
            <a:endParaRPr sz="1200">
              <a:latin typeface="Arial"/>
              <a:cs typeface="Arial"/>
            </a:endParaRPr>
          </a:p>
          <a:p>
            <a:pPr marL="71755">
              <a:lnSpc>
                <a:spcPts val="1370"/>
              </a:lnSpc>
            </a:pPr>
            <a:r>
              <a:rPr dirty="0" sz="1200" spc="-10">
                <a:latin typeface="Arial"/>
                <a:cs typeface="Arial"/>
              </a:rPr>
              <a:t>lteknologier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3362197" y="3200654"/>
            <a:ext cx="1017905" cy="1280160"/>
            <a:chOff x="3362197" y="3200654"/>
            <a:chExt cx="1017905" cy="1280160"/>
          </a:xfrm>
        </p:grpSpPr>
        <p:sp>
          <p:nvSpPr>
            <p:cNvPr id="15" name="object 15" descr=""/>
            <p:cNvSpPr/>
            <p:nvPr/>
          </p:nvSpPr>
          <p:spPr>
            <a:xfrm>
              <a:off x="3499865" y="3601974"/>
              <a:ext cx="867410" cy="866140"/>
            </a:xfrm>
            <a:custGeom>
              <a:avLst/>
              <a:gdLst/>
              <a:ahLst/>
              <a:cxnLst/>
              <a:rect l="l" t="t" r="r" b="b"/>
              <a:pathLst>
                <a:path w="867410" h="866139">
                  <a:moveTo>
                    <a:pt x="433578" y="0"/>
                  </a:moveTo>
                  <a:lnTo>
                    <a:pt x="386323" y="2540"/>
                  </a:lnTo>
                  <a:lnTo>
                    <a:pt x="340546" y="9983"/>
                  </a:lnTo>
                  <a:lnTo>
                    <a:pt x="296509" y="22067"/>
                  </a:lnTo>
                  <a:lnTo>
                    <a:pt x="254477" y="38526"/>
                  </a:lnTo>
                  <a:lnTo>
                    <a:pt x="214714" y="59097"/>
                  </a:lnTo>
                  <a:lnTo>
                    <a:pt x="177485" y="83515"/>
                  </a:lnTo>
                  <a:lnTo>
                    <a:pt x="143052" y="111516"/>
                  </a:lnTo>
                  <a:lnTo>
                    <a:pt x="111682" y="142836"/>
                  </a:lnTo>
                  <a:lnTo>
                    <a:pt x="83637" y="177210"/>
                  </a:lnTo>
                  <a:lnTo>
                    <a:pt x="59182" y="214375"/>
                  </a:lnTo>
                  <a:lnTo>
                    <a:pt x="38580" y="254067"/>
                  </a:lnTo>
                  <a:lnTo>
                    <a:pt x="22098" y="296021"/>
                  </a:lnTo>
                  <a:lnTo>
                    <a:pt x="9997" y="339973"/>
                  </a:lnTo>
                  <a:lnTo>
                    <a:pt x="2543" y="385660"/>
                  </a:lnTo>
                  <a:lnTo>
                    <a:pt x="0" y="432816"/>
                  </a:lnTo>
                  <a:lnTo>
                    <a:pt x="2543" y="479976"/>
                  </a:lnTo>
                  <a:lnTo>
                    <a:pt x="9997" y="525665"/>
                  </a:lnTo>
                  <a:lnTo>
                    <a:pt x="22098" y="569619"/>
                  </a:lnTo>
                  <a:lnTo>
                    <a:pt x="38580" y="611575"/>
                  </a:lnTo>
                  <a:lnTo>
                    <a:pt x="59182" y="651267"/>
                  </a:lnTo>
                  <a:lnTo>
                    <a:pt x="83637" y="688432"/>
                  </a:lnTo>
                  <a:lnTo>
                    <a:pt x="111682" y="722806"/>
                  </a:lnTo>
                  <a:lnTo>
                    <a:pt x="143052" y="754124"/>
                  </a:lnTo>
                  <a:lnTo>
                    <a:pt x="177485" y="782124"/>
                  </a:lnTo>
                  <a:lnTo>
                    <a:pt x="214714" y="806540"/>
                  </a:lnTo>
                  <a:lnTo>
                    <a:pt x="254477" y="827109"/>
                  </a:lnTo>
                  <a:lnTo>
                    <a:pt x="296509" y="843566"/>
                  </a:lnTo>
                  <a:lnTo>
                    <a:pt x="340546" y="855649"/>
                  </a:lnTo>
                  <a:lnTo>
                    <a:pt x="386323" y="863092"/>
                  </a:lnTo>
                  <a:lnTo>
                    <a:pt x="433578" y="865632"/>
                  </a:lnTo>
                  <a:lnTo>
                    <a:pt x="480810" y="863092"/>
                  </a:lnTo>
                  <a:lnTo>
                    <a:pt x="526571" y="855649"/>
                  </a:lnTo>
                  <a:lnTo>
                    <a:pt x="570597" y="843566"/>
                  </a:lnTo>
                  <a:lnTo>
                    <a:pt x="612623" y="827109"/>
                  </a:lnTo>
                  <a:lnTo>
                    <a:pt x="652384" y="806540"/>
                  </a:lnTo>
                  <a:lnTo>
                    <a:pt x="689616" y="782124"/>
                  </a:lnTo>
                  <a:lnTo>
                    <a:pt x="724052" y="754124"/>
                  </a:lnTo>
                  <a:lnTo>
                    <a:pt x="755429" y="722806"/>
                  </a:lnTo>
                  <a:lnTo>
                    <a:pt x="783482" y="688432"/>
                  </a:lnTo>
                  <a:lnTo>
                    <a:pt x="807945" y="651267"/>
                  </a:lnTo>
                  <a:lnTo>
                    <a:pt x="828555" y="611575"/>
                  </a:lnTo>
                  <a:lnTo>
                    <a:pt x="845045" y="569619"/>
                  </a:lnTo>
                  <a:lnTo>
                    <a:pt x="857152" y="525665"/>
                  </a:lnTo>
                  <a:lnTo>
                    <a:pt x="864611" y="479976"/>
                  </a:lnTo>
                  <a:lnTo>
                    <a:pt x="867156" y="432816"/>
                  </a:lnTo>
                  <a:lnTo>
                    <a:pt x="864611" y="385660"/>
                  </a:lnTo>
                  <a:lnTo>
                    <a:pt x="857152" y="339973"/>
                  </a:lnTo>
                  <a:lnTo>
                    <a:pt x="845045" y="296021"/>
                  </a:lnTo>
                  <a:lnTo>
                    <a:pt x="828555" y="254067"/>
                  </a:lnTo>
                  <a:lnTo>
                    <a:pt x="807945" y="214376"/>
                  </a:lnTo>
                  <a:lnTo>
                    <a:pt x="783482" y="177210"/>
                  </a:lnTo>
                  <a:lnTo>
                    <a:pt x="755429" y="142836"/>
                  </a:lnTo>
                  <a:lnTo>
                    <a:pt x="724052" y="111516"/>
                  </a:lnTo>
                  <a:lnTo>
                    <a:pt x="689616" y="83515"/>
                  </a:lnTo>
                  <a:lnTo>
                    <a:pt x="652384" y="59097"/>
                  </a:lnTo>
                  <a:lnTo>
                    <a:pt x="612623" y="38526"/>
                  </a:lnTo>
                  <a:lnTo>
                    <a:pt x="570597" y="22067"/>
                  </a:lnTo>
                  <a:lnTo>
                    <a:pt x="526571" y="9983"/>
                  </a:lnTo>
                  <a:lnTo>
                    <a:pt x="480810" y="2540"/>
                  </a:lnTo>
                  <a:lnTo>
                    <a:pt x="433578" y="0"/>
                  </a:lnTo>
                  <a:close/>
                </a:path>
              </a:pathLst>
            </a:custGeom>
            <a:solidFill>
              <a:srgbClr val="B9B954">
                <a:alpha val="4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499865" y="3601974"/>
              <a:ext cx="867410" cy="866140"/>
            </a:xfrm>
            <a:custGeom>
              <a:avLst/>
              <a:gdLst/>
              <a:ahLst/>
              <a:cxnLst/>
              <a:rect l="l" t="t" r="r" b="b"/>
              <a:pathLst>
                <a:path w="867410" h="866139">
                  <a:moveTo>
                    <a:pt x="0" y="432816"/>
                  </a:moveTo>
                  <a:lnTo>
                    <a:pt x="2543" y="385660"/>
                  </a:lnTo>
                  <a:lnTo>
                    <a:pt x="9997" y="339973"/>
                  </a:lnTo>
                  <a:lnTo>
                    <a:pt x="22098" y="296021"/>
                  </a:lnTo>
                  <a:lnTo>
                    <a:pt x="38580" y="254067"/>
                  </a:lnTo>
                  <a:lnTo>
                    <a:pt x="59182" y="214375"/>
                  </a:lnTo>
                  <a:lnTo>
                    <a:pt x="83637" y="177210"/>
                  </a:lnTo>
                  <a:lnTo>
                    <a:pt x="111682" y="142836"/>
                  </a:lnTo>
                  <a:lnTo>
                    <a:pt x="143052" y="111516"/>
                  </a:lnTo>
                  <a:lnTo>
                    <a:pt x="177485" y="83515"/>
                  </a:lnTo>
                  <a:lnTo>
                    <a:pt x="214714" y="59097"/>
                  </a:lnTo>
                  <a:lnTo>
                    <a:pt x="254477" y="38526"/>
                  </a:lnTo>
                  <a:lnTo>
                    <a:pt x="296509" y="22067"/>
                  </a:lnTo>
                  <a:lnTo>
                    <a:pt x="340546" y="9983"/>
                  </a:lnTo>
                  <a:lnTo>
                    <a:pt x="386323" y="2540"/>
                  </a:lnTo>
                  <a:lnTo>
                    <a:pt x="433578" y="0"/>
                  </a:lnTo>
                  <a:lnTo>
                    <a:pt x="480810" y="2540"/>
                  </a:lnTo>
                  <a:lnTo>
                    <a:pt x="526571" y="9983"/>
                  </a:lnTo>
                  <a:lnTo>
                    <a:pt x="570597" y="22067"/>
                  </a:lnTo>
                  <a:lnTo>
                    <a:pt x="612623" y="38526"/>
                  </a:lnTo>
                  <a:lnTo>
                    <a:pt x="652384" y="59097"/>
                  </a:lnTo>
                  <a:lnTo>
                    <a:pt x="689616" y="83515"/>
                  </a:lnTo>
                  <a:lnTo>
                    <a:pt x="724052" y="111516"/>
                  </a:lnTo>
                  <a:lnTo>
                    <a:pt x="755429" y="142836"/>
                  </a:lnTo>
                  <a:lnTo>
                    <a:pt x="783482" y="177210"/>
                  </a:lnTo>
                  <a:lnTo>
                    <a:pt x="807945" y="214376"/>
                  </a:lnTo>
                  <a:lnTo>
                    <a:pt x="828555" y="254067"/>
                  </a:lnTo>
                  <a:lnTo>
                    <a:pt x="845045" y="296021"/>
                  </a:lnTo>
                  <a:lnTo>
                    <a:pt x="857152" y="339973"/>
                  </a:lnTo>
                  <a:lnTo>
                    <a:pt x="864611" y="385660"/>
                  </a:lnTo>
                  <a:lnTo>
                    <a:pt x="867156" y="432816"/>
                  </a:lnTo>
                  <a:lnTo>
                    <a:pt x="864611" y="479976"/>
                  </a:lnTo>
                  <a:lnTo>
                    <a:pt x="857152" y="525665"/>
                  </a:lnTo>
                  <a:lnTo>
                    <a:pt x="845045" y="569619"/>
                  </a:lnTo>
                  <a:lnTo>
                    <a:pt x="828555" y="611575"/>
                  </a:lnTo>
                  <a:lnTo>
                    <a:pt x="807945" y="651267"/>
                  </a:lnTo>
                  <a:lnTo>
                    <a:pt x="783482" y="688432"/>
                  </a:lnTo>
                  <a:lnTo>
                    <a:pt x="755429" y="722806"/>
                  </a:lnTo>
                  <a:lnTo>
                    <a:pt x="724052" y="754124"/>
                  </a:lnTo>
                  <a:lnTo>
                    <a:pt x="689616" y="782124"/>
                  </a:lnTo>
                  <a:lnTo>
                    <a:pt x="652384" y="806540"/>
                  </a:lnTo>
                  <a:lnTo>
                    <a:pt x="612623" y="827109"/>
                  </a:lnTo>
                  <a:lnTo>
                    <a:pt x="570597" y="843566"/>
                  </a:lnTo>
                  <a:lnTo>
                    <a:pt x="526571" y="855649"/>
                  </a:lnTo>
                  <a:lnTo>
                    <a:pt x="480810" y="863092"/>
                  </a:lnTo>
                  <a:lnTo>
                    <a:pt x="433578" y="865632"/>
                  </a:lnTo>
                  <a:lnTo>
                    <a:pt x="386323" y="863092"/>
                  </a:lnTo>
                  <a:lnTo>
                    <a:pt x="340546" y="855649"/>
                  </a:lnTo>
                  <a:lnTo>
                    <a:pt x="296509" y="843566"/>
                  </a:lnTo>
                  <a:lnTo>
                    <a:pt x="254477" y="827109"/>
                  </a:lnTo>
                  <a:lnTo>
                    <a:pt x="214714" y="806540"/>
                  </a:lnTo>
                  <a:lnTo>
                    <a:pt x="177485" y="782124"/>
                  </a:lnTo>
                  <a:lnTo>
                    <a:pt x="143052" y="754124"/>
                  </a:lnTo>
                  <a:lnTo>
                    <a:pt x="111682" y="722806"/>
                  </a:lnTo>
                  <a:lnTo>
                    <a:pt x="83637" y="688432"/>
                  </a:lnTo>
                  <a:lnTo>
                    <a:pt x="59182" y="651267"/>
                  </a:lnTo>
                  <a:lnTo>
                    <a:pt x="38580" y="611575"/>
                  </a:lnTo>
                  <a:lnTo>
                    <a:pt x="22098" y="569619"/>
                  </a:lnTo>
                  <a:lnTo>
                    <a:pt x="9997" y="525665"/>
                  </a:lnTo>
                  <a:lnTo>
                    <a:pt x="2543" y="479976"/>
                  </a:lnTo>
                  <a:lnTo>
                    <a:pt x="0" y="43281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374897" y="3213354"/>
              <a:ext cx="866140" cy="867410"/>
            </a:xfrm>
            <a:custGeom>
              <a:avLst/>
              <a:gdLst/>
              <a:ahLst/>
              <a:cxnLst/>
              <a:rect l="l" t="t" r="r" b="b"/>
              <a:pathLst>
                <a:path w="866139" h="867410">
                  <a:moveTo>
                    <a:pt x="432815" y="0"/>
                  </a:moveTo>
                  <a:lnTo>
                    <a:pt x="385660" y="2543"/>
                  </a:lnTo>
                  <a:lnTo>
                    <a:pt x="339973" y="9997"/>
                  </a:lnTo>
                  <a:lnTo>
                    <a:pt x="296021" y="22098"/>
                  </a:lnTo>
                  <a:lnTo>
                    <a:pt x="254067" y="38580"/>
                  </a:lnTo>
                  <a:lnTo>
                    <a:pt x="214375" y="59181"/>
                  </a:lnTo>
                  <a:lnTo>
                    <a:pt x="177210" y="83637"/>
                  </a:lnTo>
                  <a:lnTo>
                    <a:pt x="142836" y="111682"/>
                  </a:lnTo>
                  <a:lnTo>
                    <a:pt x="111516" y="143052"/>
                  </a:lnTo>
                  <a:lnTo>
                    <a:pt x="83515" y="177485"/>
                  </a:lnTo>
                  <a:lnTo>
                    <a:pt x="59097" y="214714"/>
                  </a:lnTo>
                  <a:lnTo>
                    <a:pt x="38526" y="254477"/>
                  </a:lnTo>
                  <a:lnTo>
                    <a:pt x="22067" y="296509"/>
                  </a:lnTo>
                  <a:lnTo>
                    <a:pt x="9983" y="340546"/>
                  </a:lnTo>
                  <a:lnTo>
                    <a:pt x="2539" y="386323"/>
                  </a:lnTo>
                  <a:lnTo>
                    <a:pt x="0" y="433577"/>
                  </a:lnTo>
                  <a:lnTo>
                    <a:pt x="2539" y="480821"/>
                  </a:lnTo>
                  <a:lnTo>
                    <a:pt x="9983" y="526590"/>
                  </a:lnTo>
                  <a:lnTo>
                    <a:pt x="22067" y="570622"/>
                  </a:lnTo>
                  <a:lnTo>
                    <a:pt x="38526" y="612651"/>
                  </a:lnTo>
                  <a:lnTo>
                    <a:pt x="59097" y="652413"/>
                  </a:lnTo>
                  <a:lnTo>
                    <a:pt x="83515" y="689643"/>
                  </a:lnTo>
                  <a:lnTo>
                    <a:pt x="111516" y="724077"/>
                  </a:lnTo>
                  <a:lnTo>
                    <a:pt x="142836" y="755451"/>
                  </a:lnTo>
                  <a:lnTo>
                    <a:pt x="177210" y="783500"/>
                  </a:lnTo>
                  <a:lnTo>
                    <a:pt x="214375" y="807959"/>
                  </a:lnTo>
                  <a:lnTo>
                    <a:pt x="254067" y="828565"/>
                  </a:lnTo>
                  <a:lnTo>
                    <a:pt x="296021" y="845051"/>
                  </a:lnTo>
                  <a:lnTo>
                    <a:pt x="339973" y="857155"/>
                  </a:lnTo>
                  <a:lnTo>
                    <a:pt x="385660" y="864611"/>
                  </a:lnTo>
                  <a:lnTo>
                    <a:pt x="432815" y="867155"/>
                  </a:lnTo>
                  <a:lnTo>
                    <a:pt x="479971" y="864611"/>
                  </a:lnTo>
                  <a:lnTo>
                    <a:pt x="525658" y="857155"/>
                  </a:lnTo>
                  <a:lnTo>
                    <a:pt x="569610" y="845051"/>
                  </a:lnTo>
                  <a:lnTo>
                    <a:pt x="611564" y="828565"/>
                  </a:lnTo>
                  <a:lnTo>
                    <a:pt x="651256" y="807959"/>
                  </a:lnTo>
                  <a:lnTo>
                    <a:pt x="688421" y="783500"/>
                  </a:lnTo>
                  <a:lnTo>
                    <a:pt x="722795" y="755451"/>
                  </a:lnTo>
                  <a:lnTo>
                    <a:pt x="754115" y="724077"/>
                  </a:lnTo>
                  <a:lnTo>
                    <a:pt x="782116" y="689643"/>
                  </a:lnTo>
                  <a:lnTo>
                    <a:pt x="806534" y="652413"/>
                  </a:lnTo>
                  <a:lnTo>
                    <a:pt x="827105" y="612651"/>
                  </a:lnTo>
                  <a:lnTo>
                    <a:pt x="843564" y="570622"/>
                  </a:lnTo>
                  <a:lnTo>
                    <a:pt x="855648" y="526590"/>
                  </a:lnTo>
                  <a:lnTo>
                    <a:pt x="863091" y="480821"/>
                  </a:lnTo>
                  <a:lnTo>
                    <a:pt x="865631" y="433577"/>
                  </a:lnTo>
                  <a:lnTo>
                    <a:pt x="863091" y="386323"/>
                  </a:lnTo>
                  <a:lnTo>
                    <a:pt x="855648" y="340546"/>
                  </a:lnTo>
                  <a:lnTo>
                    <a:pt x="843564" y="296509"/>
                  </a:lnTo>
                  <a:lnTo>
                    <a:pt x="827105" y="254477"/>
                  </a:lnTo>
                  <a:lnTo>
                    <a:pt x="806534" y="214714"/>
                  </a:lnTo>
                  <a:lnTo>
                    <a:pt x="782116" y="177485"/>
                  </a:lnTo>
                  <a:lnTo>
                    <a:pt x="754115" y="143052"/>
                  </a:lnTo>
                  <a:lnTo>
                    <a:pt x="722795" y="111682"/>
                  </a:lnTo>
                  <a:lnTo>
                    <a:pt x="688421" y="83637"/>
                  </a:lnTo>
                  <a:lnTo>
                    <a:pt x="651256" y="59181"/>
                  </a:lnTo>
                  <a:lnTo>
                    <a:pt x="611564" y="38580"/>
                  </a:lnTo>
                  <a:lnTo>
                    <a:pt x="569610" y="22097"/>
                  </a:lnTo>
                  <a:lnTo>
                    <a:pt x="525658" y="9997"/>
                  </a:lnTo>
                  <a:lnTo>
                    <a:pt x="479971" y="2543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99B857">
                <a:alpha val="4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374897" y="3213354"/>
              <a:ext cx="866140" cy="867410"/>
            </a:xfrm>
            <a:custGeom>
              <a:avLst/>
              <a:gdLst/>
              <a:ahLst/>
              <a:cxnLst/>
              <a:rect l="l" t="t" r="r" b="b"/>
              <a:pathLst>
                <a:path w="866139" h="867410">
                  <a:moveTo>
                    <a:pt x="0" y="433577"/>
                  </a:moveTo>
                  <a:lnTo>
                    <a:pt x="2539" y="386323"/>
                  </a:lnTo>
                  <a:lnTo>
                    <a:pt x="9983" y="340546"/>
                  </a:lnTo>
                  <a:lnTo>
                    <a:pt x="22067" y="296509"/>
                  </a:lnTo>
                  <a:lnTo>
                    <a:pt x="38526" y="254477"/>
                  </a:lnTo>
                  <a:lnTo>
                    <a:pt x="59097" y="214714"/>
                  </a:lnTo>
                  <a:lnTo>
                    <a:pt x="83515" y="177485"/>
                  </a:lnTo>
                  <a:lnTo>
                    <a:pt x="111516" y="143052"/>
                  </a:lnTo>
                  <a:lnTo>
                    <a:pt x="142836" y="111682"/>
                  </a:lnTo>
                  <a:lnTo>
                    <a:pt x="177210" y="83637"/>
                  </a:lnTo>
                  <a:lnTo>
                    <a:pt x="214375" y="59181"/>
                  </a:lnTo>
                  <a:lnTo>
                    <a:pt x="254067" y="38580"/>
                  </a:lnTo>
                  <a:lnTo>
                    <a:pt x="296021" y="22098"/>
                  </a:lnTo>
                  <a:lnTo>
                    <a:pt x="339973" y="9997"/>
                  </a:lnTo>
                  <a:lnTo>
                    <a:pt x="385660" y="2543"/>
                  </a:lnTo>
                  <a:lnTo>
                    <a:pt x="432815" y="0"/>
                  </a:lnTo>
                  <a:lnTo>
                    <a:pt x="479971" y="2543"/>
                  </a:lnTo>
                  <a:lnTo>
                    <a:pt x="525658" y="9997"/>
                  </a:lnTo>
                  <a:lnTo>
                    <a:pt x="569610" y="22097"/>
                  </a:lnTo>
                  <a:lnTo>
                    <a:pt x="611564" y="38580"/>
                  </a:lnTo>
                  <a:lnTo>
                    <a:pt x="651256" y="59181"/>
                  </a:lnTo>
                  <a:lnTo>
                    <a:pt x="688421" y="83637"/>
                  </a:lnTo>
                  <a:lnTo>
                    <a:pt x="722795" y="111682"/>
                  </a:lnTo>
                  <a:lnTo>
                    <a:pt x="754115" y="143052"/>
                  </a:lnTo>
                  <a:lnTo>
                    <a:pt x="782116" y="177485"/>
                  </a:lnTo>
                  <a:lnTo>
                    <a:pt x="806534" y="214714"/>
                  </a:lnTo>
                  <a:lnTo>
                    <a:pt x="827105" y="254477"/>
                  </a:lnTo>
                  <a:lnTo>
                    <a:pt x="843564" y="296509"/>
                  </a:lnTo>
                  <a:lnTo>
                    <a:pt x="855648" y="340546"/>
                  </a:lnTo>
                  <a:lnTo>
                    <a:pt x="863091" y="386323"/>
                  </a:lnTo>
                  <a:lnTo>
                    <a:pt x="865631" y="433577"/>
                  </a:lnTo>
                  <a:lnTo>
                    <a:pt x="863091" y="480821"/>
                  </a:lnTo>
                  <a:lnTo>
                    <a:pt x="855648" y="526590"/>
                  </a:lnTo>
                  <a:lnTo>
                    <a:pt x="843564" y="570622"/>
                  </a:lnTo>
                  <a:lnTo>
                    <a:pt x="827105" y="612651"/>
                  </a:lnTo>
                  <a:lnTo>
                    <a:pt x="806534" y="652413"/>
                  </a:lnTo>
                  <a:lnTo>
                    <a:pt x="782116" y="689643"/>
                  </a:lnTo>
                  <a:lnTo>
                    <a:pt x="754115" y="724077"/>
                  </a:lnTo>
                  <a:lnTo>
                    <a:pt x="722795" y="755451"/>
                  </a:lnTo>
                  <a:lnTo>
                    <a:pt x="688421" y="783500"/>
                  </a:lnTo>
                  <a:lnTo>
                    <a:pt x="651256" y="807959"/>
                  </a:lnTo>
                  <a:lnTo>
                    <a:pt x="611564" y="828565"/>
                  </a:lnTo>
                  <a:lnTo>
                    <a:pt x="569610" y="845051"/>
                  </a:lnTo>
                  <a:lnTo>
                    <a:pt x="525658" y="857155"/>
                  </a:lnTo>
                  <a:lnTo>
                    <a:pt x="479971" y="864611"/>
                  </a:lnTo>
                  <a:lnTo>
                    <a:pt x="432815" y="867155"/>
                  </a:lnTo>
                  <a:lnTo>
                    <a:pt x="385660" y="864611"/>
                  </a:lnTo>
                  <a:lnTo>
                    <a:pt x="339973" y="857155"/>
                  </a:lnTo>
                  <a:lnTo>
                    <a:pt x="296021" y="845051"/>
                  </a:lnTo>
                  <a:lnTo>
                    <a:pt x="254067" y="828565"/>
                  </a:lnTo>
                  <a:lnTo>
                    <a:pt x="214375" y="807959"/>
                  </a:lnTo>
                  <a:lnTo>
                    <a:pt x="177210" y="783500"/>
                  </a:lnTo>
                  <a:lnTo>
                    <a:pt x="142836" y="755451"/>
                  </a:lnTo>
                  <a:lnTo>
                    <a:pt x="111516" y="724077"/>
                  </a:lnTo>
                  <a:lnTo>
                    <a:pt x="83515" y="689643"/>
                  </a:lnTo>
                  <a:lnTo>
                    <a:pt x="59097" y="652413"/>
                  </a:lnTo>
                  <a:lnTo>
                    <a:pt x="38526" y="612651"/>
                  </a:lnTo>
                  <a:lnTo>
                    <a:pt x="22067" y="570622"/>
                  </a:lnTo>
                  <a:lnTo>
                    <a:pt x="9983" y="526590"/>
                  </a:lnTo>
                  <a:lnTo>
                    <a:pt x="2539" y="480821"/>
                  </a:lnTo>
                  <a:lnTo>
                    <a:pt x="0" y="43357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2610992" y="4146600"/>
            <a:ext cx="765175" cy="53784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700" marR="5080">
              <a:lnSpc>
                <a:spcPct val="90100"/>
              </a:lnSpc>
              <a:spcBef>
                <a:spcPts val="240"/>
              </a:spcBef>
            </a:pPr>
            <a:r>
              <a:rPr dirty="0" sz="1200" spc="-10">
                <a:latin typeface="Arial"/>
                <a:cs typeface="Arial"/>
              </a:rPr>
              <a:t>E-sundhed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M- </a:t>
            </a:r>
            <a:r>
              <a:rPr dirty="0" sz="1200" spc="-10">
                <a:latin typeface="Arial"/>
                <a:cs typeface="Arial"/>
              </a:rPr>
              <a:t>sundhed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393060" y="3069158"/>
            <a:ext cx="924560" cy="5384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algn="just" marL="33655" marR="5080" indent="-21590">
              <a:lnSpc>
                <a:spcPts val="1300"/>
              </a:lnSpc>
              <a:spcBef>
                <a:spcPts val="260"/>
              </a:spcBef>
            </a:pPr>
            <a:r>
              <a:rPr dirty="0" sz="1200" spc="-10">
                <a:latin typeface="Arial"/>
                <a:cs typeface="Arial"/>
              </a:rPr>
              <a:t>Robotteknolo </a:t>
            </a:r>
            <a:r>
              <a:rPr dirty="0" sz="1200">
                <a:latin typeface="Arial"/>
                <a:cs typeface="Arial"/>
              </a:rPr>
              <a:t>gi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kunstig intelligens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101" y="4313631"/>
            <a:ext cx="5450840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66675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holdninger, 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kommer</a:t>
            </a:r>
            <a:r>
              <a:rPr dirty="0" sz="800" spc="-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til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udtryk,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og</a:t>
            </a:r>
            <a:r>
              <a:rPr dirty="0" sz="800">
                <a:latin typeface="Arial"/>
                <a:cs typeface="Arial"/>
              </a:rPr>
              <a:t> afspejler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ikke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10">
                <a:latin typeface="Arial"/>
                <a:cs typeface="Arial"/>
              </a:rPr>
              <a:t> Forvaltningsorganet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Undervisning,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Audiovisuelle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Medier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og</a:t>
            </a:r>
            <a:r>
              <a:rPr dirty="0" sz="800">
                <a:latin typeface="Arial"/>
                <a:cs typeface="Arial"/>
              </a:rPr>
              <a:t> Kultur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(EACEA)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holdninger.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EACEA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for</a:t>
            </a:r>
            <a:endParaRPr sz="8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  <a:spcBef>
                <a:spcPts val="380"/>
              </a:spcBef>
            </a:pP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4" name="object 4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4664" y="1325067"/>
            <a:ext cx="2977515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60">
                <a:latin typeface="Liberation Sans Narrow"/>
                <a:cs typeface="Liberation Sans Narrow"/>
              </a:rPr>
              <a:t>Plejespecifik</a:t>
            </a:r>
            <a:r>
              <a:rPr dirty="0" sz="2600" spc="165">
                <a:latin typeface="Liberation Sans Narrow"/>
                <a:cs typeface="Liberation Sans Narrow"/>
              </a:rPr>
              <a:t> </a:t>
            </a:r>
            <a:r>
              <a:rPr dirty="0" sz="2600" spc="125">
                <a:latin typeface="Liberation Sans Narrow"/>
                <a:cs typeface="Liberation Sans Narrow"/>
              </a:rPr>
              <a:t>teknologi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43934" y="768223"/>
            <a:ext cx="95821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13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2200" spc="13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200" spc="40">
                <a:solidFill>
                  <a:srgbClr val="FFFFFF"/>
                </a:solidFill>
                <a:latin typeface="Liberation Sans Narrow"/>
                <a:cs typeface="Liberation Sans Narrow"/>
              </a:rPr>
              <a:t>2</a:t>
            </a:r>
            <a:endParaRPr sz="2200">
              <a:latin typeface="Liberation Sans Narrow"/>
              <a:cs typeface="Liberation Sans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377185" y="2439866"/>
            <a:ext cx="4387850" cy="138747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algn="ctr" marR="85090">
              <a:lnSpc>
                <a:spcPct val="100000"/>
              </a:lnSpc>
              <a:spcBef>
                <a:spcPts val="960"/>
              </a:spcBef>
            </a:pPr>
            <a:r>
              <a:rPr dirty="0" sz="1800" spc="-10">
                <a:solidFill>
                  <a:srgbClr val="FFFFFF"/>
                </a:solidFill>
                <a:latin typeface="Liberation Sans Narrow"/>
                <a:cs typeface="Liberation Sans Narrow"/>
              </a:rPr>
              <a:t>Enhed</a:t>
            </a:r>
            <a:endParaRPr sz="1800">
              <a:latin typeface="Liberation Sans Narrow"/>
              <a:cs typeface="Liberation Sans Narrow"/>
            </a:endParaRPr>
          </a:p>
          <a:p>
            <a:pPr algn="ctr" marR="85725">
              <a:lnSpc>
                <a:spcPct val="100000"/>
              </a:lnSpc>
              <a:spcBef>
                <a:spcPts val="865"/>
              </a:spcBef>
            </a:pP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4</a:t>
            </a:r>
            <a:endParaRPr sz="18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1435"/>
              </a:spcBef>
            </a:pPr>
            <a:r>
              <a:rPr dirty="0" sz="2700" spc="130">
                <a:solidFill>
                  <a:srgbClr val="FFFFFF"/>
                </a:solidFill>
                <a:latin typeface="Liberation Sans Narrow"/>
                <a:cs typeface="Liberation Sans Narrow"/>
              </a:rPr>
              <a:t>Apps</a:t>
            </a:r>
            <a:r>
              <a:rPr dirty="0" sz="2700" spc="5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Liberation Sans Narrow"/>
                <a:cs typeface="Liberation Sans Narrow"/>
              </a:rPr>
              <a:t>til</a:t>
            </a:r>
            <a:r>
              <a:rPr dirty="0" sz="2700" spc="7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Liberation Sans Narrow"/>
                <a:cs typeface="Liberation Sans Narrow"/>
              </a:rPr>
              <a:t>sundhed</a:t>
            </a:r>
            <a:r>
              <a:rPr dirty="0" sz="27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Liberation Sans Narrow"/>
                <a:cs typeface="Liberation Sans Narrow"/>
              </a:rPr>
              <a:t>oą</a:t>
            </a:r>
            <a:r>
              <a:rPr dirty="0" sz="2700" spc="6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55">
                <a:solidFill>
                  <a:srgbClr val="FFFFFF"/>
                </a:solidFill>
                <a:latin typeface="Liberation Sans Narrow"/>
                <a:cs typeface="Liberation Sans Narrow"/>
              </a:rPr>
              <a:t>selvledelse</a:t>
            </a:r>
            <a:endParaRPr sz="2700">
              <a:latin typeface="Liberation Sans Narrow"/>
              <a:cs typeface="Liberation Sans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284988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40">
                <a:solidFill>
                  <a:srgbClr val="FFC000"/>
                </a:solidFill>
              </a:rPr>
              <a:t> </a:t>
            </a:r>
            <a:r>
              <a:rPr dirty="0" sz="1600" spc="-114">
                <a:solidFill>
                  <a:srgbClr val="FFC000"/>
                </a:solidFill>
              </a:rPr>
              <a:t>Definition</a:t>
            </a:r>
            <a:r>
              <a:rPr dirty="0" sz="1600" spc="10">
                <a:solidFill>
                  <a:srgbClr val="FFC000"/>
                </a:solidFill>
              </a:rPr>
              <a:t> </a:t>
            </a:r>
            <a:r>
              <a:rPr dirty="0" sz="1600" spc="-195">
                <a:solidFill>
                  <a:srgbClr val="FFC000"/>
                </a:solidFill>
              </a:rPr>
              <a:t>af</a:t>
            </a:r>
            <a:r>
              <a:rPr dirty="0" sz="1600" spc="-45">
                <a:solidFill>
                  <a:srgbClr val="FFC000"/>
                </a:solidFill>
              </a:rPr>
              <a:t> </a:t>
            </a:r>
            <a:r>
              <a:rPr dirty="0" sz="1600" spc="-180">
                <a:solidFill>
                  <a:srgbClr val="FFC000"/>
                </a:solidFill>
              </a:rPr>
              <a:t>sundhedsapps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58851" y="1691766"/>
            <a:ext cx="24726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Typer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C000"/>
                </a:solidFill>
                <a:latin typeface="Arial Black"/>
                <a:cs typeface="Arial Black"/>
              </a:rPr>
              <a:t>sundhedsapps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8851" y="2636900"/>
            <a:ext cx="27990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Fordele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ved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C000"/>
                </a:solidFill>
                <a:latin typeface="Arial Black"/>
                <a:cs typeface="Arial Black"/>
              </a:rPr>
              <a:t>sundhedsapps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58851" y="3599510"/>
            <a:ext cx="29743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Eksempler</a:t>
            </a:r>
            <a:r>
              <a:rPr dirty="0" sz="1600" spc="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0">
                <a:solidFill>
                  <a:srgbClr val="FFC000"/>
                </a:solidFill>
                <a:latin typeface="Arial Black"/>
                <a:cs typeface="Arial Black"/>
              </a:rPr>
              <a:t>på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sundhedsapps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92139" y="2135251"/>
            <a:ext cx="247269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solidFill>
                  <a:srgbClr val="FFFFFF"/>
                </a:solidFill>
                <a:latin typeface="Arial Black"/>
                <a:cs typeface="Arial Black"/>
              </a:rPr>
              <a:t>INDHOLDSF </a:t>
            </a: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ORTEGNELS </a:t>
            </a:r>
            <a:r>
              <a:rPr dirty="0" sz="3000" spc="-3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Definition</a:t>
            </a:r>
            <a:r>
              <a:rPr dirty="0" spc="-80"/>
              <a:t> </a:t>
            </a:r>
            <a:r>
              <a:rPr dirty="0" spc="-295"/>
              <a:t>af</a:t>
            </a:r>
            <a:r>
              <a:rPr dirty="0" spc="-100"/>
              <a:t> </a:t>
            </a:r>
            <a:r>
              <a:rPr dirty="0" spc="-310"/>
              <a:t>sundhedsapps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61772" y="2413838"/>
            <a:ext cx="5434965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sundhedsapps,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og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3300" spc="-10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baseline="37037" sz="900" spc="-412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3300" spc="10" b="1">
                <a:solidFill>
                  <a:srgbClr val="3E3E3E"/>
                </a:solidFill>
                <a:latin typeface="Arial"/>
                <a:cs typeface="Arial"/>
              </a:rPr>
              <a:t>fun</a:t>
            </a:r>
            <a:r>
              <a:rPr dirty="0" sz="3300" spc="15" b="1">
                <a:solidFill>
                  <a:srgbClr val="3E3E3E"/>
                </a:solidFill>
                <a:latin typeface="Arial"/>
                <a:cs typeface="Arial"/>
              </a:rPr>
              <a:t>g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ere</a:t>
            </a:r>
            <a:r>
              <a:rPr dirty="0" sz="3300" spc="10" b="1">
                <a:solidFill>
                  <a:srgbClr val="3E3E3E"/>
                </a:solidFill>
                <a:latin typeface="Arial"/>
                <a:cs typeface="Arial"/>
              </a:rPr>
              <a:t>r</a:t>
            </a:r>
            <a:r>
              <a:rPr dirty="0" sz="33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de?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1372362"/>
            <a:ext cx="4506595" cy="348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2794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Sundhedsapps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applikationer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(smartphones,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tablets,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smartwatches),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brugerne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medicin.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om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sundhedsemner,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  <a:p>
            <a:pPr marL="304800" marR="5080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selvmonitorering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visse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sygdomme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motions-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ernæringsprogrammer.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397637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Definition</a:t>
            </a:r>
            <a:r>
              <a:rPr dirty="0" spc="-85"/>
              <a:t> </a:t>
            </a:r>
            <a:r>
              <a:rPr dirty="0" spc="-295"/>
              <a:t>af</a:t>
            </a:r>
            <a:r>
              <a:rPr dirty="0" spc="-100"/>
              <a:t> </a:t>
            </a:r>
            <a:r>
              <a:rPr dirty="0" spc="-310"/>
              <a:t>sundhedsapps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429511"/>
            <a:ext cx="2700528" cy="2699004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790" y="1797323"/>
            <a:ext cx="2234711" cy="22392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397764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5">
                <a:solidFill>
                  <a:srgbClr val="379C73"/>
                </a:solidFill>
              </a:rPr>
              <a:t>Definition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310">
                <a:solidFill>
                  <a:srgbClr val="379C73"/>
                </a:solidFill>
              </a:rPr>
              <a:t>sundhedsapps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90219" y="1038606"/>
            <a:ext cx="528320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Sundhedsapps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tilgængelige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Stores,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hvor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downloade dem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direkte.</a:t>
            </a:r>
            <a:endParaRPr sz="1800">
              <a:latin typeface="Arial"/>
              <a:cs typeface="Arial"/>
            </a:endParaRPr>
          </a:p>
          <a:p>
            <a:pPr marL="304800" marR="64262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Udbydere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sundhedsapps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it-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virksomheder,</a:t>
            </a:r>
            <a:r>
              <a:rPr dirty="0" sz="1800" spc="-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medicinalvirksomheder</a:t>
            </a:r>
            <a:r>
              <a:rPr dirty="0" sz="18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sundhedsforsikringer.</a:t>
            </a:r>
            <a:endParaRPr sz="1800">
              <a:latin typeface="Arial"/>
              <a:cs typeface="Arial"/>
            </a:endParaRPr>
          </a:p>
          <a:p>
            <a:pPr marL="304800" marR="29845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ingen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standardiserede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kvalitetskriterier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for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Apps.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sundhedsforsikringer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dækker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udgifterne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</a:t>
            </a:r>
            <a:endParaRPr sz="1800">
              <a:latin typeface="Arial"/>
              <a:cs typeface="Arial"/>
            </a:endParaRPr>
          </a:p>
          <a:p>
            <a:pPr marL="304800" marR="41910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ordinerede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medicinske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(f.eks.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diabetes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tinnitus).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414718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90">
                <a:solidFill>
                  <a:srgbClr val="379C73"/>
                </a:solidFill>
              </a:rPr>
              <a:t>Sundhedsapps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30">
                <a:solidFill>
                  <a:srgbClr val="379C73"/>
                </a:solidFill>
              </a:rPr>
              <a:t> </a:t>
            </a:r>
            <a:r>
              <a:rPr dirty="0" spc="-300">
                <a:solidFill>
                  <a:srgbClr val="379C73"/>
                </a:solidFill>
              </a:rPr>
              <a:t>wearables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20751" y="982033"/>
            <a:ext cx="4750435" cy="386651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Sundhedsapps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kombineres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med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wearables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1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Wearables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bæres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kroppen,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ure,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armbånd,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selvklæbende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bandager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tøj.</a:t>
            </a:r>
            <a:endParaRPr sz="1800">
              <a:latin typeface="Arial"/>
              <a:cs typeface="Arial"/>
            </a:endParaRPr>
          </a:p>
          <a:p>
            <a:pPr marL="304800" marR="7112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genstande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placeret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sensorer,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programmeret 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indsamle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data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hjerterytme,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puls,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blodtryk,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vejrtrækning,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bevægelser,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kropstemperatur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osv.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5167" y="1086611"/>
            <a:ext cx="3407664" cy="2266188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414718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90">
                <a:solidFill>
                  <a:srgbClr val="379C73"/>
                </a:solidFill>
              </a:rPr>
              <a:t>Sundhedsapps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30">
                <a:solidFill>
                  <a:srgbClr val="379C73"/>
                </a:solidFill>
              </a:rPr>
              <a:t> </a:t>
            </a:r>
            <a:r>
              <a:rPr dirty="0" spc="-300">
                <a:solidFill>
                  <a:srgbClr val="379C73"/>
                </a:solidFill>
              </a:rPr>
              <a:t>wearables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99720" y="1160525"/>
            <a:ext cx="4407535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605155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Eksempler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aktivitetsmålere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smarture.</a:t>
            </a:r>
            <a:endParaRPr sz="1800">
              <a:latin typeface="Arial"/>
              <a:cs typeface="Arial"/>
            </a:endParaRPr>
          </a:p>
          <a:p>
            <a:pPr marL="304800" marR="10795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tilfælde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målte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oplysninger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sendes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lægeteamet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realtid.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forkert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lægerne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gøre,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træffe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beslutninger.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5900" y="1200911"/>
            <a:ext cx="3400044" cy="2266188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493712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90">
                <a:solidFill>
                  <a:srgbClr val="379C73"/>
                </a:solidFill>
              </a:rPr>
              <a:t>Sundhedsapps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45">
                <a:solidFill>
                  <a:srgbClr val="379C73"/>
                </a:solidFill>
              </a:rPr>
              <a:t>personlige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data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0219" y="1198625"/>
            <a:ext cx="613473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sundhedsapps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baseret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indsamling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behandling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potentielt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deling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data.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sundhedsoplysninger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meget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beskytte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brugerens data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nødvendigt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robuste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privatlivsforanstaltninger.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6238" y="2787824"/>
            <a:ext cx="1635728" cy="18873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5">
                <a:solidFill>
                  <a:srgbClr val="379C73"/>
                </a:solidFill>
              </a:rPr>
              <a:t>Typer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teknologi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plejesektoren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451" y="1286636"/>
            <a:ext cx="66020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tilgang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gruppere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funktion: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1451" y="3481832"/>
            <a:ext cx="669163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meget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brede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kategorier,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tjener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teknologier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flere formål.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527302" y="2590058"/>
            <a:ext cx="875665" cy="33401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algn="ctr" indent="-1270">
              <a:lnSpc>
                <a:spcPts val="860"/>
              </a:lnSpc>
              <a:spcBef>
                <a:spcPts val="40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Monitorerings-</a:t>
            </a:r>
            <a:r>
              <a:rPr dirty="0" sz="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 overvågningsteknol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ogi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840482" y="2699786"/>
            <a:ext cx="60261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</a:pP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Hjælpemidler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981322" y="2590058"/>
            <a:ext cx="671830" cy="33401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algn="ctr" indent="-1270">
              <a:lnSpc>
                <a:spcPts val="860"/>
              </a:lnSpc>
              <a:spcBef>
                <a:spcPts val="40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Ressourcer</a:t>
            </a:r>
            <a:r>
              <a:rPr dirty="0" sz="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uddannelse</a:t>
            </a:r>
            <a:r>
              <a:rPr dirty="0" sz="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 træning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218176" y="2644922"/>
            <a:ext cx="548005" cy="224154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6510" indent="-17145">
              <a:lnSpc>
                <a:spcPts val="860"/>
              </a:lnSpc>
              <a:spcBef>
                <a:spcPts val="40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 plejestyring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255384" y="2590058"/>
            <a:ext cx="827405" cy="33401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algn="ctr" indent="-2540">
              <a:lnSpc>
                <a:spcPts val="860"/>
              </a:lnSpc>
              <a:spcBef>
                <a:spcPts val="40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 kommunikation</a:t>
            </a:r>
            <a:r>
              <a:rPr dirty="0" sz="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social</a:t>
            </a:r>
            <a:r>
              <a:rPr dirty="0" sz="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interaktion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437386" y="2549905"/>
            <a:ext cx="1057275" cy="421640"/>
          </a:xfrm>
          <a:prstGeom prst="rect">
            <a:avLst/>
          </a:prstGeom>
          <a:solidFill>
            <a:srgbClr val="BE504D"/>
          </a:solidFill>
        </p:spPr>
        <p:txBody>
          <a:bodyPr wrap="square" lIns="0" tIns="45085" rIns="0" bIns="0" rtlCol="0" vert="horz">
            <a:spAutoFit/>
          </a:bodyPr>
          <a:lstStyle/>
          <a:p>
            <a:pPr algn="ctr" marL="89535" marR="83820" indent="-1270">
              <a:lnSpc>
                <a:spcPts val="860"/>
              </a:lnSpc>
              <a:spcBef>
                <a:spcPts val="355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Monitorerings-</a:t>
            </a:r>
            <a:r>
              <a:rPr dirty="0" sz="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 overvågningsteknol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ogi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450086" y="2958845"/>
            <a:ext cx="1031875" cy="361315"/>
          </a:xfrm>
          <a:custGeom>
            <a:avLst/>
            <a:gdLst/>
            <a:ahLst/>
            <a:cxnLst/>
            <a:rect l="l" t="t" r="r" b="b"/>
            <a:pathLst>
              <a:path w="1031875" h="361314">
                <a:moveTo>
                  <a:pt x="0" y="361188"/>
                </a:moveTo>
                <a:lnTo>
                  <a:pt x="1031748" y="361188"/>
                </a:lnTo>
                <a:lnTo>
                  <a:pt x="1031748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ln w="25400">
            <a:solidFill>
              <a:srgbClr val="E7CF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2613914" y="2549905"/>
            <a:ext cx="1056005" cy="421640"/>
          </a:xfrm>
          <a:prstGeom prst="rect">
            <a:avLst/>
          </a:prstGeom>
          <a:solidFill>
            <a:srgbClr val="BE504D"/>
          </a:solidFill>
        </p:spPr>
        <p:txBody>
          <a:bodyPr wrap="square" lIns="0" tIns="2349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85"/>
              </a:spcBef>
            </a:pPr>
            <a:endParaRPr sz="800">
              <a:latin typeface="Times New Roman"/>
              <a:cs typeface="Times New Roman"/>
            </a:endParaRPr>
          </a:p>
          <a:p>
            <a:pPr marL="226060">
              <a:lnSpc>
                <a:spcPct val="100000"/>
              </a:lnSpc>
            </a:pP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Hjælpemidler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2626614" y="2958845"/>
            <a:ext cx="1030605" cy="361315"/>
          </a:xfrm>
          <a:custGeom>
            <a:avLst/>
            <a:gdLst/>
            <a:ahLst/>
            <a:cxnLst/>
            <a:rect l="l" t="t" r="r" b="b"/>
            <a:pathLst>
              <a:path w="1030604" h="361314">
                <a:moveTo>
                  <a:pt x="0" y="361188"/>
                </a:moveTo>
                <a:lnTo>
                  <a:pt x="1030224" y="361188"/>
                </a:lnTo>
                <a:lnTo>
                  <a:pt x="1030224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ln w="25400">
            <a:solidFill>
              <a:srgbClr val="E7CF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3788917" y="2549905"/>
            <a:ext cx="1057275" cy="421640"/>
          </a:xfrm>
          <a:prstGeom prst="rect">
            <a:avLst/>
          </a:prstGeom>
          <a:solidFill>
            <a:srgbClr val="BE504D"/>
          </a:solidFill>
        </p:spPr>
        <p:txBody>
          <a:bodyPr wrap="square" lIns="0" tIns="45085" rIns="0" bIns="0" rtlCol="0" vert="horz">
            <a:spAutoFit/>
          </a:bodyPr>
          <a:lstStyle/>
          <a:p>
            <a:pPr algn="ctr" marL="192405" marR="184785" indent="-1270">
              <a:lnSpc>
                <a:spcPts val="860"/>
              </a:lnSpc>
              <a:spcBef>
                <a:spcPts val="355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Ressourcer</a:t>
            </a:r>
            <a:r>
              <a:rPr dirty="0" sz="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uddannelse</a:t>
            </a:r>
            <a:r>
              <a:rPr dirty="0" sz="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 træning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3801617" y="2958845"/>
            <a:ext cx="1031875" cy="361315"/>
          </a:xfrm>
          <a:custGeom>
            <a:avLst/>
            <a:gdLst/>
            <a:ahLst/>
            <a:cxnLst/>
            <a:rect l="l" t="t" r="r" b="b"/>
            <a:pathLst>
              <a:path w="1031875" h="361314">
                <a:moveTo>
                  <a:pt x="0" y="361188"/>
                </a:moveTo>
                <a:lnTo>
                  <a:pt x="1031748" y="361188"/>
                </a:lnTo>
                <a:lnTo>
                  <a:pt x="1031748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ln w="25400">
            <a:solidFill>
              <a:srgbClr val="E7CF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4965446" y="2549905"/>
            <a:ext cx="1056005" cy="421640"/>
          </a:xfrm>
          <a:prstGeom prst="rect">
            <a:avLst/>
          </a:prstGeom>
          <a:solidFill>
            <a:srgbClr val="BE504D"/>
          </a:solidFill>
        </p:spPr>
        <p:txBody>
          <a:bodyPr wrap="square" lIns="0" tIns="99695" rIns="0" bIns="0" rtlCol="0" vert="horz">
            <a:spAutoFit/>
          </a:bodyPr>
          <a:lstStyle/>
          <a:p>
            <a:pPr marL="269240" marR="247015" indent="-17145">
              <a:lnSpc>
                <a:spcPts val="860"/>
              </a:lnSpc>
              <a:spcBef>
                <a:spcPts val="785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 plejestyring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4978146" y="2958845"/>
            <a:ext cx="1030605" cy="361315"/>
          </a:xfrm>
          <a:custGeom>
            <a:avLst/>
            <a:gdLst/>
            <a:ahLst/>
            <a:cxnLst/>
            <a:rect l="l" t="t" r="r" b="b"/>
            <a:pathLst>
              <a:path w="1030604" h="361314">
                <a:moveTo>
                  <a:pt x="0" y="361188"/>
                </a:moveTo>
                <a:lnTo>
                  <a:pt x="1030224" y="361188"/>
                </a:lnTo>
                <a:lnTo>
                  <a:pt x="1030224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ln w="25400">
            <a:solidFill>
              <a:srgbClr val="E7CF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6140450" y="2549905"/>
            <a:ext cx="1057275" cy="421640"/>
          </a:xfrm>
          <a:prstGeom prst="rect">
            <a:avLst/>
          </a:prstGeom>
          <a:solidFill>
            <a:srgbClr val="BE504D"/>
          </a:solidFill>
        </p:spPr>
        <p:txBody>
          <a:bodyPr wrap="square" lIns="0" tIns="45085" rIns="0" bIns="0" rtlCol="0" vert="horz">
            <a:spAutoFit/>
          </a:bodyPr>
          <a:lstStyle/>
          <a:p>
            <a:pPr algn="ctr" marL="114300" marR="106680" indent="-2540">
              <a:lnSpc>
                <a:spcPts val="860"/>
              </a:lnSpc>
              <a:spcBef>
                <a:spcPts val="355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 kommunikation</a:t>
            </a:r>
            <a:r>
              <a:rPr dirty="0" sz="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social</a:t>
            </a:r>
            <a:r>
              <a:rPr dirty="0" sz="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interaktion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6153150" y="2958845"/>
            <a:ext cx="1031875" cy="361315"/>
          </a:xfrm>
          <a:custGeom>
            <a:avLst/>
            <a:gdLst/>
            <a:ahLst/>
            <a:cxnLst/>
            <a:rect l="l" t="t" r="r" b="b"/>
            <a:pathLst>
              <a:path w="1031875" h="361314">
                <a:moveTo>
                  <a:pt x="0" y="361188"/>
                </a:moveTo>
                <a:lnTo>
                  <a:pt x="1031748" y="361188"/>
                </a:lnTo>
                <a:lnTo>
                  <a:pt x="1031748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ln w="25400">
            <a:solidFill>
              <a:srgbClr val="E7CF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1437386" y="2946145"/>
            <a:ext cx="1057275" cy="386715"/>
          </a:xfrm>
          <a:prstGeom prst="rect">
            <a:avLst/>
          </a:prstGeom>
          <a:solidFill>
            <a:srgbClr val="E7CFCF">
              <a:alpha val="89411"/>
            </a:srgbClr>
          </a:solidFill>
        </p:spPr>
        <p:txBody>
          <a:bodyPr wrap="square" lIns="0" tIns="29209" rIns="0" bIns="0" rtlCol="0" vert="horz">
            <a:spAutoFit/>
          </a:bodyPr>
          <a:lstStyle/>
          <a:p>
            <a:pPr marL="173990" marR="59055">
              <a:lnSpc>
                <a:spcPct val="100000"/>
              </a:lnSpc>
              <a:spcBef>
                <a:spcPts val="229"/>
              </a:spcBef>
            </a:pPr>
            <a:r>
              <a:rPr dirty="0" sz="800">
                <a:latin typeface="Arial"/>
                <a:cs typeface="Arial"/>
              </a:rPr>
              <a:t>Til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sporing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af</a:t>
            </a:r>
            <a:r>
              <a:rPr dirty="0" sz="800" spc="-10">
                <a:latin typeface="Arial"/>
                <a:cs typeface="Arial"/>
              </a:rPr>
              <a:t> sundhedsparamet </a:t>
            </a:r>
            <a:r>
              <a:rPr dirty="0" sz="800" spc="-25">
                <a:latin typeface="Arial"/>
                <a:cs typeface="Arial"/>
              </a:rPr>
              <a:t>re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788917" y="2946145"/>
            <a:ext cx="1057275" cy="386715"/>
          </a:xfrm>
          <a:prstGeom prst="rect">
            <a:avLst/>
          </a:prstGeom>
          <a:solidFill>
            <a:srgbClr val="E7CFCF">
              <a:alpha val="89411"/>
            </a:srgbClr>
          </a:solidFill>
        </p:spPr>
        <p:txBody>
          <a:bodyPr wrap="square" lIns="0" tIns="29209" rIns="0" bIns="0" rtlCol="0" vert="horz">
            <a:spAutoFit/>
          </a:bodyPr>
          <a:lstStyle/>
          <a:p>
            <a:pPr marL="101600" marR="286385">
              <a:lnSpc>
                <a:spcPct val="100000"/>
              </a:lnSpc>
              <a:spcBef>
                <a:spcPts val="229"/>
              </a:spcBef>
            </a:pP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bedre </a:t>
            </a:r>
            <a:r>
              <a:rPr dirty="0" sz="800">
                <a:latin typeface="Arial"/>
                <a:cs typeface="Arial"/>
              </a:rPr>
              <a:t>uddannelse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af</a:t>
            </a:r>
            <a:r>
              <a:rPr dirty="0" sz="800" spc="-10">
                <a:latin typeface="Arial"/>
                <a:cs typeface="Arial"/>
              </a:rPr>
              <a:t> plejepersonale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613914" y="2946145"/>
            <a:ext cx="1056005" cy="386715"/>
          </a:xfrm>
          <a:prstGeom prst="rect">
            <a:avLst/>
          </a:prstGeom>
          <a:solidFill>
            <a:srgbClr val="E7CFCF">
              <a:alpha val="89411"/>
            </a:srgbClr>
          </a:solidFill>
        </p:spPr>
        <p:txBody>
          <a:bodyPr wrap="square" lIns="0" tIns="20955" rIns="0" bIns="0" rtlCol="0" vert="horz">
            <a:spAutoFit/>
          </a:bodyPr>
          <a:lstStyle/>
          <a:p>
            <a:pPr marL="87630" marR="162560">
              <a:lnSpc>
                <a:spcPct val="100000"/>
              </a:lnSpc>
              <a:spcBef>
                <a:spcPts val="165"/>
              </a:spcBef>
            </a:pP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at </a:t>
            </a:r>
            <a:r>
              <a:rPr dirty="0" sz="800" spc="-10">
                <a:latin typeface="Arial"/>
                <a:cs typeface="Arial"/>
              </a:rPr>
              <a:t>forbedre klienternes </a:t>
            </a:r>
            <a:r>
              <a:rPr dirty="0" sz="800">
                <a:latin typeface="Arial"/>
                <a:cs typeface="Arial"/>
              </a:rPr>
              <a:t>uafhængighed</a:t>
            </a:r>
            <a:r>
              <a:rPr dirty="0" sz="800" spc="-5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og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689351" y="3336797"/>
            <a:ext cx="6584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velbefindende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965446" y="2946145"/>
            <a:ext cx="1056005" cy="386715"/>
          </a:xfrm>
          <a:prstGeom prst="rect">
            <a:avLst/>
          </a:prstGeom>
          <a:solidFill>
            <a:srgbClr val="E7CFCF">
              <a:alpha val="89411"/>
            </a:srgbClr>
          </a:solidFill>
        </p:spPr>
        <p:txBody>
          <a:bodyPr wrap="square" lIns="0" tIns="20955" rIns="0" bIns="0" rtlCol="0" vert="horz">
            <a:spAutoFit/>
          </a:bodyPr>
          <a:lstStyle/>
          <a:p>
            <a:pPr algn="just" marL="100965" marR="129539">
              <a:lnSpc>
                <a:spcPct val="100000"/>
              </a:lnSpc>
              <a:spcBef>
                <a:spcPts val="165"/>
              </a:spcBef>
            </a:pP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at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forbedre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og</a:t>
            </a:r>
            <a:r>
              <a:rPr dirty="0" sz="800">
                <a:latin typeface="Arial"/>
                <a:cs typeface="Arial"/>
              </a:rPr>
              <a:t> lette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leveringen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af</a:t>
            </a:r>
            <a:r>
              <a:rPr dirty="0" sz="800" spc="-10">
                <a:latin typeface="Arial"/>
                <a:cs typeface="Arial"/>
              </a:rPr>
              <a:t> pleje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140450" y="2946145"/>
            <a:ext cx="1057275" cy="386715"/>
          </a:xfrm>
          <a:prstGeom prst="rect">
            <a:avLst/>
          </a:prstGeom>
          <a:solidFill>
            <a:srgbClr val="E7CFCF">
              <a:alpha val="89411"/>
            </a:srgbClr>
          </a:solidFill>
        </p:spPr>
        <p:txBody>
          <a:bodyPr wrap="square" lIns="0" tIns="20955" rIns="0" bIns="0" rtlCol="0" vert="horz">
            <a:spAutoFit/>
          </a:bodyPr>
          <a:lstStyle/>
          <a:p>
            <a:pPr marL="85090" marR="252095">
              <a:lnSpc>
                <a:spcPct val="100000"/>
              </a:lnSpc>
              <a:spcBef>
                <a:spcPts val="165"/>
              </a:spcBef>
            </a:pPr>
            <a:r>
              <a:rPr dirty="0" sz="800">
                <a:latin typeface="Arial"/>
                <a:cs typeface="Arial"/>
              </a:rPr>
              <a:t>Til</a:t>
            </a:r>
            <a:r>
              <a:rPr dirty="0" sz="800" spc="-10">
                <a:latin typeface="Arial"/>
                <a:cs typeface="Arial"/>
              </a:rPr>
              <a:t> socialt </a:t>
            </a:r>
            <a:r>
              <a:rPr dirty="0" sz="800">
                <a:latin typeface="Arial"/>
                <a:cs typeface="Arial"/>
              </a:rPr>
              <a:t>engagement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og</a:t>
            </a:r>
            <a:r>
              <a:rPr dirty="0" sz="800" spc="-10">
                <a:latin typeface="Arial"/>
                <a:cs typeface="Arial"/>
              </a:rPr>
              <a:t> samarbejde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4755" y="2333244"/>
            <a:ext cx="1220724" cy="12207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49987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90">
                <a:solidFill>
                  <a:srgbClr val="379C73"/>
                </a:solidFill>
              </a:rPr>
              <a:t>Sundhedsapps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privatlivets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100">
                <a:solidFill>
                  <a:srgbClr val="379C73"/>
                </a:solidFill>
              </a:rPr>
              <a:t>fred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1484630">
              <a:lnSpc>
                <a:spcPct val="100000"/>
              </a:lnSpc>
              <a:spcBef>
                <a:spcPts val="100"/>
              </a:spcBef>
            </a:pPr>
            <a:r>
              <a:rPr dirty="0"/>
              <a:t>Bekymringer</a:t>
            </a:r>
            <a:r>
              <a:rPr dirty="0" spc="-25"/>
              <a:t> om </a:t>
            </a:r>
            <a:r>
              <a:rPr dirty="0"/>
              <a:t>privatlivets</a:t>
            </a:r>
            <a:r>
              <a:rPr dirty="0" spc="-20"/>
              <a:t> fred</a:t>
            </a:r>
          </a:p>
          <a:p>
            <a:pPr marL="762635" marR="958850" indent="-292735">
              <a:lnSpc>
                <a:spcPct val="140100"/>
              </a:lnSpc>
              <a:spcBef>
                <a:spcPts val="1375"/>
              </a:spcBef>
              <a:buClr>
                <a:srgbClr val="000000"/>
              </a:buClr>
              <a:buChar char="•"/>
              <a:tabLst>
                <a:tab pos="762635" algn="l"/>
              </a:tabLst>
            </a:pP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Utilstrækkelig databeskyttelse</a:t>
            </a:r>
          </a:p>
          <a:p>
            <a:pPr marL="762635" indent="-292735">
              <a:lnSpc>
                <a:spcPct val="100000"/>
              </a:lnSpc>
              <a:spcBef>
                <a:spcPts val="860"/>
              </a:spcBef>
              <a:buClr>
                <a:srgbClr val="000000"/>
              </a:buClr>
              <a:buChar char="•"/>
              <a:tabLst>
                <a:tab pos="762635" algn="l"/>
              </a:tabLst>
            </a:pP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Brud</a:t>
            </a:r>
            <a:r>
              <a:rPr dirty="0" spc="-2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pc="-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datasikkerheden</a:t>
            </a:r>
          </a:p>
          <a:p>
            <a:pPr marL="762635" indent="-292735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762635" algn="l"/>
              </a:tabLst>
            </a:pP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Deling</a:t>
            </a: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pc="-3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pc="-1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585858"/>
                </a:solidFill>
                <a:latin typeface="Arial"/>
                <a:cs typeface="Arial"/>
              </a:rPr>
              <a:t>uden</a:t>
            </a:r>
          </a:p>
          <a:p>
            <a:pPr marL="762635">
              <a:lnSpc>
                <a:spcPct val="100000"/>
              </a:lnSpc>
              <a:spcBef>
                <a:spcPts val="865"/>
              </a:spcBef>
            </a:pP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brugerens</a:t>
            </a:r>
            <a:r>
              <a:rPr dirty="0" spc="-4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samtykke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148145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Datasikkerh </a:t>
            </a:r>
            <a:r>
              <a:rPr dirty="0" spc="-25"/>
              <a:t>ed</a:t>
            </a:r>
          </a:p>
          <a:p>
            <a:pPr>
              <a:lnSpc>
                <a:spcPct val="100000"/>
              </a:lnSpc>
              <a:spcBef>
                <a:spcPts val="409"/>
              </a:spcBef>
            </a:pPr>
          </a:p>
          <a:p>
            <a:pPr marL="381635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81635" algn="l"/>
              </a:tabLst>
            </a:pP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Brugerens</a:t>
            </a:r>
            <a:r>
              <a:rPr dirty="0" spc="-5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samtykke</a:t>
            </a:r>
            <a:r>
              <a:rPr dirty="0" spc="-4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585858"/>
                </a:solidFill>
                <a:latin typeface="Arial"/>
                <a:cs typeface="Arial"/>
              </a:rPr>
              <a:t>og</a:t>
            </a:r>
          </a:p>
          <a:p>
            <a:pPr marL="381635">
              <a:lnSpc>
                <a:spcPct val="100000"/>
              </a:lnSpc>
              <a:spcBef>
                <a:spcPts val="865"/>
              </a:spcBef>
            </a:pP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kontrol</a:t>
            </a:r>
          </a:p>
          <a:p>
            <a:pPr marL="381635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81635" algn="l"/>
              </a:tabLst>
            </a:pP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Gennemsigtige</a:t>
            </a:r>
          </a:p>
          <a:p>
            <a:pPr marL="381635">
              <a:lnSpc>
                <a:spcPct val="100000"/>
              </a:lnSpc>
              <a:spcBef>
                <a:spcPts val="865"/>
              </a:spcBef>
            </a:pP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privatlivspolitikker</a:t>
            </a:r>
          </a:p>
          <a:p>
            <a:pPr marL="381635" marR="50419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81635" algn="l"/>
              </a:tabLst>
            </a:pP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Informeret beslutningstagning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619" y="2687344"/>
            <a:ext cx="747405" cy="660284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1451" y="215595"/>
            <a:ext cx="340042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65">
                <a:solidFill>
                  <a:srgbClr val="FFFFFF"/>
                </a:solidFill>
                <a:latin typeface="Arial Black"/>
                <a:cs typeface="Arial Black"/>
              </a:rPr>
              <a:t>Typer</a:t>
            </a:r>
            <a:r>
              <a:rPr dirty="0" sz="25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95">
                <a:solidFill>
                  <a:srgbClr val="FFFFFF"/>
                </a:solidFill>
                <a:latin typeface="Arial Black"/>
                <a:cs typeface="Arial Black"/>
              </a:rPr>
              <a:t>af</a:t>
            </a:r>
            <a:r>
              <a:rPr dirty="0" sz="2500" spc="-1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310">
                <a:solidFill>
                  <a:srgbClr val="FFFFFF"/>
                </a:solidFill>
                <a:latin typeface="Arial Black"/>
                <a:cs typeface="Arial Black"/>
              </a:rPr>
              <a:t>sundhedsapps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7172" y="2245867"/>
            <a:ext cx="438213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forskellige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87172" y="2748483"/>
            <a:ext cx="3241675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785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kategorier</a:t>
            </a:r>
            <a:r>
              <a:rPr dirty="0" sz="3300" spc="-10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af</a:t>
            </a:r>
            <a:endParaRPr sz="3300">
              <a:latin typeface="Arial"/>
              <a:cs typeface="Arial"/>
            </a:endParaRPr>
          </a:p>
          <a:p>
            <a:pPr algn="ctr" marL="356235">
              <a:lnSpc>
                <a:spcPts val="36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 marL="12700">
              <a:lnSpc>
                <a:spcPts val="3775"/>
              </a:lnSpc>
            </a:pP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sundhedsapps?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100" y="3793235"/>
            <a:ext cx="1385316" cy="1225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363347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Apps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sundhedsstyring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90219" y="1582419"/>
            <a:ext cx="6666230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04800" marR="508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enkeltpersoner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spore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deres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egen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sundhedstilstand</a:t>
            </a:r>
            <a:r>
              <a:rPr dirty="0" sz="1800" spc="-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såsom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hjertesygdomme,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diabetes,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kroniske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sygdomme,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mental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osv.</a:t>
            </a:r>
            <a:endParaRPr sz="1800">
              <a:latin typeface="Arial"/>
              <a:cs typeface="Arial"/>
            </a:endParaRPr>
          </a:p>
          <a:p>
            <a:pPr algn="just"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Involverede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parametre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blodtryk,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glykæmi/blodsukker,</a:t>
            </a:r>
            <a:endParaRPr sz="1800">
              <a:latin typeface="Arial"/>
              <a:cs typeface="Arial"/>
            </a:endParaRPr>
          </a:p>
          <a:p>
            <a:pPr algn="just"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hovedpine,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søvnmønster,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fysisk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aktivitet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osv.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9442" y="1901976"/>
            <a:ext cx="3165132" cy="21998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19507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Livsstils-</a:t>
            </a:r>
            <a:r>
              <a:rPr dirty="0" spc="-335">
                <a:solidFill>
                  <a:srgbClr val="379C73"/>
                </a:solidFill>
              </a:rPr>
              <a:t>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37820" y="1544319"/>
            <a:ext cx="4928235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træffe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valg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hverdag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hensyn 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fitness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ernæring.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tilbyder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træner,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feedback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motiverer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brugerne.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Eksempler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fitness-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trackere,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kostvejledning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kalorietælling.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9567" y="2077211"/>
            <a:ext cx="2494788" cy="2494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311467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0">
                <a:solidFill>
                  <a:srgbClr val="379C73"/>
                </a:solidFill>
              </a:rPr>
              <a:t>Telemedicinske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335">
                <a:solidFill>
                  <a:srgbClr val="379C73"/>
                </a:solidFill>
              </a:rPr>
              <a:t>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90219" y="1275276"/>
            <a:ext cx="5473065" cy="271399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fjernpleje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forbinde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klienter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sundhedspersonale</a:t>
            </a:r>
            <a:endParaRPr sz="1800">
              <a:latin typeface="Arial"/>
              <a:cs typeface="Arial"/>
            </a:endParaRPr>
          </a:p>
          <a:p>
            <a:pPr marL="304800" marR="67945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læger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bestemte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parametre,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diabetikere,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automatisk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sender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glukoseværdier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lægen.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Telemedicinske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altid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sammen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sundhedsplejerske.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242760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80">
                <a:solidFill>
                  <a:srgbClr val="379C73"/>
                </a:solidFill>
              </a:rPr>
              <a:t>Medicinske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335">
                <a:solidFill>
                  <a:srgbClr val="379C73"/>
                </a:solidFill>
              </a:rPr>
              <a:t>apps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0219" y="1237176"/>
            <a:ext cx="5228590" cy="3482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marR="549910" indent="-292735">
              <a:lnSpc>
                <a:spcPct val="14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Medicinske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diagnosticere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og/eller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sygdom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til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medicinske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kliniske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formål.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godkendes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medicinsk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udstyr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opfylde visse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kvalitets-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sikkerhedsstandarder.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medicinske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reguleret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under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forordningen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medicinsk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udstyr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(MDR).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1162811"/>
            <a:ext cx="2523236" cy="3785616"/>
          </a:xfrm>
          <a:prstGeom prst="rect">
            <a:avLst/>
          </a:prstGeom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9109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Fordele</a:t>
            </a:r>
            <a:r>
              <a:rPr dirty="0" spc="-105"/>
              <a:t> </a:t>
            </a:r>
            <a:r>
              <a:rPr dirty="0" spc="-260"/>
              <a:t>ved</a:t>
            </a:r>
            <a:r>
              <a:rPr dirty="0" spc="-100"/>
              <a:t> </a:t>
            </a:r>
            <a:r>
              <a:rPr dirty="0" spc="-305"/>
              <a:t>sundhedsapps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71246" y="1905711"/>
            <a:ext cx="5538470" cy="2541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 marR="30480">
              <a:lnSpc>
                <a:spcPct val="100000"/>
              </a:lnSpc>
              <a:spcBef>
                <a:spcPts val="100"/>
              </a:spcBef>
              <a:tabLst>
                <a:tab pos="2125980" algn="l"/>
              </a:tabLst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Hvilke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fordele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giver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sundhedsapps</a:t>
            </a:r>
            <a:r>
              <a:rPr dirty="0" sz="3300" spc="-8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ældre </a:t>
            </a:r>
            <a:r>
              <a:rPr dirty="0" sz="3300" spc="155" b="1">
                <a:solidFill>
                  <a:srgbClr val="3E3E3E"/>
                </a:solidFill>
                <a:latin typeface="Arial"/>
                <a:cs typeface="Arial"/>
              </a:rPr>
              <a:t>mennes</a:t>
            </a:r>
            <a:r>
              <a:rPr dirty="0" sz="3300" spc="170" b="1">
                <a:solidFill>
                  <a:srgbClr val="3E3E3E"/>
                </a:solidFill>
                <a:latin typeface="Arial"/>
                <a:cs typeface="Arial"/>
              </a:rPr>
              <a:t>k</a:t>
            </a:r>
            <a:r>
              <a:rPr dirty="0" sz="3300" spc="-1675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baseline="32407" sz="900" spc="24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32407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r</a:t>
            </a:r>
            <a:r>
              <a:rPr dirty="0" sz="33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forhold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til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at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forbedre</a:t>
            </a:r>
            <a:r>
              <a:rPr dirty="0" sz="3300" spc="-9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deres</a:t>
            </a:r>
            <a:r>
              <a:rPr dirty="0" sz="3300" spc="-9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sundhed</a:t>
            </a:r>
            <a:r>
              <a:rPr dirty="0" sz="3300" spc="-1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og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velbefindende?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100" y="3793235"/>
            <a:ext cx="1385316" cy="1225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39109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Fordele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ved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310">
                <a:solidFill>
                  <a:srgbClr val="379C73"/>
                </a:solidFill>
              </a:rPr>
              <a:t>sundhedsapps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70382" y="961771"/>
            <a:ext cx="48742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Eric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Topol,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amerikansk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læge,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sagde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engang: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70382" y="4419091"/>
            <a:ext cx="59169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fordelene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sundhedsapps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være?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Træning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6615" y="1955292"/>
            <a:ext cx="2453640" cy="1961388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1588277" y="1780375"/>
            <a:ext cx="2233930" cy="1168400"/>
            <a:chOff x="1588277" y="1780375"/>
            <a:chExt cx="2233930" cy="1168400"/>
          </a:xfrm>
        </p:grpSpPr>
        <p:sp>
          <p:nvSpPr>
            <p:cNvPr id="9" name="object 9" descr=""/>
            <p:cNvSpPr/>
            <p:nvPr/>
          </p:nvSpPr>
          <p:spPr>
            <a:xfrm>
              <a:off x="1600977" y="1793075"/>
              <a:ext cx="2208530" cy="1143000"/>
            </a:xfrm>
            <a:custGeom>
              <a:avLst/>
              <a:gdLst/>
              <a:ahLst/>
              <a:cxnLst/>
              <a:rect l="l" t="t" r="r" b="b"/>
              <a:pathLst>
                <a:path w="2208529" h="1143000">
                  <a:moveTo>
                    <a:pt x="936172" y="0"/>
                  </a:moveTo>
                  <a:lnTo>
                    <a:pt x="885776" y="1309"/>
                  </a:lnTo>
                  <a:lnTo>
                    <a:pt x="835524" y="4212"/>
                  </a:lnTo>
                  <a:lnTo>
                    <a:pt x="785533" y="8708"/>
                  </a:lnTo>
                  <a:lnTo>
                    <a:pt x="735913" y="14798"/>
                  </a:lnTo>
                  <a:lnTo>
                    <a:pt x="686781" y="22482"/>
                  </a:lnTo>
                  <a:lnTo>
                    <a:pt x="638248" y="31761"/>
                  </a:lnTo>
                  <a:lnTo>
                    <a:pt x="590429" y="42637"/>
                  </a:lnTo>
                  <a:lnTo>
                    <a:pt x="543438" y="55108"/>
                  </a:lnTo>
                  <a:lnTo>
                    <a:pt x="497387" y="69176"/>
                  </a:lnTo>
                  <a:lnTo>
                    <a:pt x="452391" y="84841"/>
                  </a:lnTo>
                  <a:lnTo>
                    <a:pt x="408563" y="102104"/>
                  </a:lnTo>
                  <a:lnTo>
                    <a:pt x="366017" y="120965"/>
                  </a:lnTo>
                  <a:lnTo>
                    <a:pt x="324867" y="141426"/>
                  </a:lnTo>
                  <a:lnTo>
                    <a:pt x="285226" y="163486"/>
                  </a:lnTo>
                  <a:lnTo>
                    <a:pt x="240226" y="191837"/>
                  </a:lnTo>
                  <a:lnTo>
                    <a:pt x="199080" y="221534"/>
                  </a:lnTo>
                  <a:lnTo>
                    <a:pt x="161790" y="252456"/>
                  </a:lnTo>
                  <a:lnTo>
                    <a:pt x="128358" y="284482"/>
                  </a:lnTo>
                  <a:lnTo>
                    <a:pt x="98785" y="317493"/>
                  </a:lnTo>
                  <a:lnTo>
                    <a:pt x="73074" y="351369"/>
                  </a:lnTo>
                  <a:lnTo>
                    <a:pt x="51226" y="385988"/>
                  </a:lnTo>
                  <a:lnTo>
                    <a:pt x="33244" y="421230"/>
                  </a:lnTo>
                  <a:lnTo>
                    <a:pt x="19128" y="456976"/>
                  </a:lnTo>
                  <a:lnTo>
                    <a:pt x="2504" y="529495"/>
                  </a:lnTo>
                  <a:lnTo>
                    <a:pt x="0" y="566028"/>
                  </a:lnTo>
                  <a:lnTo>
                    <a:pt x="1369" y="602583"/>
                  </a:lnTo>
                  <a:lnTo>
                    <a:pt x="15739" y="675277"/>
                  </a:lnTo>
                  <a:lnTo>
                    <a:pt x="28742" y="711176"/>
                  </a:lnTo>
                  <a:lnTo>
                    <a:pt x="45627" y="746615"/>
                  </a:lnTo>
                  <a:lnTo>
                    <a:pt x="66395" y="781474"/>
                  </a:lnTo>
                  <a:lnTo>
                    <a:pt x="91048" y="815633"/>
                  </a:lnTo>
                  <a:lnTo>
                    <a:pt x="119588" y="848971"/>
                  </a:lnTo>
                  <a:lnTo>
                    <a:pt x="152016" y="881369"/>
                  </a:lnTo>
                  <a:lnTo>
                    <a:pt x="188335" y="912706"/>
                  </a:lnTo>
                  <a:lnTo>
                    <a:pt x="228547" y="942861"/>
                  </a:lnTo>
                  <a:lnTo>
                    <a:pt x="272653" y="971714"/>
                  </a:lnTo>
                  <a:lnTo>
                    <a:pt x="311596" y="994229"/>
                  </a:lnTo>
                  <a:lnTo>
                    <a:pt x="352099" y="1015159"/>
                  </a:lnTo>
                  <a:lnTo>
                    <a:pt x="394047" y="1034504"/>
                  </a:lnTo>
                  <a:lnTo>
                    <a:pt x="437326" y="1052264"/>
                  </a:lnTo>
                  <a:lnTo>
                    <a:pt x="481824" y="1068438"/>
                  </a:lnTo>
                  <a:lnTo>
                    <a:pt x="527426" y="1083025"/>
                  </a:lnTo>
                  <a:lnTo>
                    <a:pt x="574019" y="1096026"/>
                  </a:lnTo>
                  <a:lnTo>
                    <a:pt x="621489" y="1107438"/>
                  </a:lnTo>
                  <a:lnTo>
                    <a:pt x="669723" y="1117262"/>
                  </a:lnTo>
                  <a:lnTo>
                    <a:pt x="718606" y="1125497"/>
                  </a:lnTo>
                  <a:lnTo>
                    <a:pt x="768026" y="1132143"/>
                  </a:lnTo>
                  <a:lnTo>
                    <a:pt x="817868" y="1137199"/>
                  </a:lnTo>
                  <a:lnTo>
                    <a:pt x="868020" y="1140664"/>
                  </a:lnTo>
                  <a:lnTo>
                    <a:pt x="918367" y="1142538"/>
                  </a:lnTo>
                  <a:lnTo>
                    <a:pt x="968795" y="1142820"/>
                  </a:lnTo>
                  <a:lnTo>
                    <a:pt x="1019192" y="1141511"/>
                  </a:lnTo>
                  <a:lnTo>
                    <a:pt x="1069443" y="1138608"/>
                  </a:lnTo>
                  <a:lnTo>
                    <a:pt x="1119435" y="1134112"/>
                  </a:lnTo>
                  <a:lnTo>
                    <a:pt x="1169054" y="1128022"/>
                  </a:lnTo>
                  <a:lnTo>
                    <a:pt x="1218186" y="1120338"/>
                  </a:lnTo>
                  <a:lnTo>
                    <a:pt x="1266719" y="1111058"/>
                  </a:lnTo>
                  <a:lnTo>
                    <a:pt x="1314538" y="1100183"/>
                  </a:lnTo>
                  <a:lnTo>
                    <a:pt x="1361530" y="1087712"/>
                  </a:lnTo>
                  <a:lnTo>
                    <a:pt x="1407580" y="1073644"/>
                  </a:lnTo>
                  <a:lnTo>
                    <a:pt x="1452576" y="1057979"/>
                  </a:lnTo>
                  <a:lnTo>
                    <a:pt x="1496404" y="1040716"/>
                  </a:lnTo>
                  <a:lnTo>
                    <a:pt x="1538950" y="1021855"/>
                  </a:lnTo>
                  <a:lnTo>
                    <a:pt x="1580100" y="1001394"/>
                  </a:lnTo>
                  <a:lnTo>
                    <a:pt x="1619742" y="979334"/>
                  </a:lnTo>
                  <a:lnTo>
                    <a:pt x="2208006" y="1089824"/>
                  </a:lnTo>
                  <a:lnTo>
                    <a:pt x="1825736" y="799629"/>
                  </a:lnTo>
                  <a:lnTo>
                    <a:pt x="1850703" y="761592"/>
                  </a:lnTo>
                  <a:lnTo>
                    <a:pt x="1870906" y="722972"/>
                  </a:lnTo>
                  <a:lnTo>
                    <a:pt x="1886388" y="683910"/>
                  </a:lnTo>
                  <a:lnTo>
                    <a:pt x="1897193" y="644551"/>
                  </a:lnTo>
                  <a:lnTo>
                    <a:pt x="1903367" y="605038"/>
                  </a:lnTo>
                  <a:lnTo>
                    <a:pt x="1904954" y="565515"/>
                  </a:lnTo>
                  <a:lnTo>
                    <a:pt x="1901997" y="526125"/>
                  </a:lnTo>
                  <a:lnTo>
                    <a:pt x="1894541" y="487012"/>
                  </a:lnTo>
                  <a:lnTo>
                    <a:pt x="1882631" y="448318"/>
                  </a:lnTo>
                  <a:lnTo>
                    <a:pt x="1866311" y="410188"/>
                  </a:lnTo>
                  <a:lnTo>
                    <a:pt x="1845625" y="372765"/>
                  </a:lnTo>
                  <a:lnTo>
                    <a:pt x="1820618" y="336192"/>
                  </a:lnTo>
                  <a:lnTo>
                    <a:pt x="1791334" y="300613"/>
                  </a:lnTo>
                  <a:lnTo>
                    <a:pt x="1757817" y="266172"/>
                  </a:lnTo>
                  <a:lnTo>
                    <a:pt x="1720112" y="233011"/>
                  </a:lnTo>
                  <a:lnTo>
                    <a:pt x="1678263" y="201275"/>
                  </a:lnTo>
                  <a:lnTo>
                    <a:pt x="1632315" y="171106"/>
                  </a:lnTo>
                  <a:lnTo>
                    <a:pt x="1593371" y="148591"/>
                  </a:lnTo>
                  <a:lnTo>
                    <a:pt x="1552868" y="127661"/>
                  </a:lnTo>
                  <a:lnTo>
                    <a:pt x="1510920" y="108316"/>
                  </a:lnTo>
                  <a:lnTo>
                    <a:pt x="1467641" y="90556"/>
                  </a:lnTo>
                  <a:lnTo>
                    <a:pt x="1423143" y="74382"/>
                  </a:lnTo>
                  <a:lnTo>
                    <a:pt x="1377541" y="59794"/>
                  </a:lnTo>
                  <a:lnTo>
                    <a:pt x="1330948" y="46794"/>
                  </a:lnTo>
                  <a:lnTo>
                    <a:pt x="1283478" y="35382"/>
                  </a:lnTo>
                  <a:lnTo>
                    <a:pt x="1235244" y="25558"/>
                  </a:lnTo>
                  <a:lnTo>
                    <a:pt x="1186361" y="17323"/>
                  </a:lnTo>
                  <a:lnTo>
                    <a:pt x="1136941" y="10677"/>
                  </a:lnTo>
                  <a:lnTo>
                    <a:pt x="1087099" y="5621"/>
                  </a:lnTo>
                  <a:lnTo>
                    <a:pt x="1036947" y="2156"/>
                  </a:lnTo>
                  <a:lnTo>
                    <a:pt x="986601" y="282"/>
                  </a:lnTo>
                  <a:lnTo>
                    <a:pt x="9361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600977" y="1793075"/>
              <a:ext cx="2208530" cy="1143000"/>
            </a:xfrm>
            <a:custGeom>
              <a:avLst/>
              <a:gdLst/>
              <a:ahLst/>
              <a:cxnLst/>
              <a:rect l="l" t="t" r="r" b="b"/>
              <a:pathLst>
                <a:path w="2208529" h="1143000">
                  <a:moveTo>
                    <a:pt x="2208006" y="1089824"/>
                  </a:moveTo>
                  <a:lnTo>
                    <a:pt x="1619742" y="979334"/>
                  </a:lnTo>
                  <a:lnTo>
                    <a:pt x="1580100" y="1001394"/>
                  </a:lnTo>
                  <a:lnTo>
                    <a:pt x="1538950" y="1021855"/>
                  </a:lnTo>
                  <a:lnTo>
                    <a:pt x="1496404" y="1040716"/>
                  </a:lnTo>
                  <a:lnTo>
                    <a:pt x="1452576" y="1057979"/>
                  </a:lnTo>
                  <a:lnTo>
                    <a:pt x="1407580" y="1073644"/>
                  </a:lnTo>
                  <a:lnTo>
                    <a:pt x="1361530" y="1087712"/>
                  </a:lnTo>
                  <a:lnTo>
                    <a:pt x="1314538" y="1100183"/>
                  </a:lnTo>
                  <a:lnTo>
                    <a:pt x="1266719" y="1111058"/>
                  </a:lnTo>
                  <a:lnTo>
                    <a:pt x="1218186" y="1120338"/>
                  </a:lnTo>
                  <a:lnTo>
                    <a:pt x="1169054" y="1128022"/>
                  </a:lnTo>
                  <a:lnTo>
                    <a:pt x="1119435" y="1134112"/>
                  </a:lnTo>
                  <a:lnTo>
                    <a:pt x="1069443" y="1138608"/>
                  </a:lnTo>
                  <a:lnTo>
                    <a:pt x="1019192" y="1141511"/>
                  </a:lnTo>
                  <a:lnTo>
                    <a:pt x="968795" y="1142820"/>
                  </a:lnTo>
                  <a:lnTo>
                    <a:pt x="918367" y="1142538"/>
                  </a:lnTo>
                  <a:lnTo>
                    <a:pt x="868020" y="1140664"/>
                  </a:lnTo>
                  <a:lnTo>
                    <a:pt x="817868" y="1137199"/>
                  </a:lnTo>
                  <a:lnTo>
                    <a:pt x="768026" y="1132143"/>
                  </a:lnTo>
                  <a:lnTo>
                    <a:pt x="718606" y="1125497"/>
                  </a:lnTo>
                  <a:lnTo>
                    <a:pt x="669723" y="1117262"/>
                  </a:lnTo>
                  <a:lnTo>
                    <a:pt x="621489" y="1107438"/>
                  </a:lnTo>
                  <a:lnTo>
                    <a:pt x="574019" y="1096026"/>
                  </a:lnTo>
                  <a:lnTo>
                    <a:pt x="527426" y="1083025"/>
                  </a:lnTo>
                  <a:lnTo>
                    <a:pt x="481824" y="1068438"/>
                  </a:lnTo>
                  <a:lnTo>
                    <a:pt x="437326" y="1052264"/>
                  </a:lnTo>
                  <a:lnTo>
                    <a:pt x="394047" y="1034504"/>
                  </a:lnTo>
                  <a:lnTo>
                    <a:pt x="352099" y="1015159"/>
                  </a:lnTo>
                  <a:lnTo>
                    <a:pt x="311596" y="994229"/>
                  </a:lnTo>
                  <a:lnTo>
                    <a:pt x="272653" y="971714"/>
                  </a:lnTo>
                  <a:lnTo>
                    <a:pt x="228547" y="942861"/>
                  </a:lnTo>
                  <a:lnTo>
                    <a:pt x="188335" y="912706"/>
                  </a:lnTo>
                  <a:lnTo>
                    <a:pt x="152016" y="881369"/>
                  </a:lnTo>
                  <a:lnTo>
                    <a:pt x="119588" y="848971"/>
                  </a:lnTo>
                  <a:lnTo>
                    <a:pt x="91048" y="815633"/>
                  </a:lnTo>
                  <a:lnTo>
                    <a:pt x="66395" y="781474"/>
                  </a:lnTo>
                  <a:lnTo>
                    <a:pt x="45627" y="746615"/>
                  </a:lnTo>
                  <a:lnTo>
                    <a:pt x="28742" y="711176"/>
                  </a:lnTo>
                  <a:lnTo>
                    <a:pt x="15739" y="675277"/>
                  </a:lnTo>
                  <a:lnTo>
                    <a:pt x="1369" y="602583"/>
                  </a:lnTo>
                  <a:lnTo>
                    <a:pt x="0" y="566028"/>
                  </a:lnTo>
                  <a:lnTo>
                    <a:pt x="2504" y="529495"/>
                  </a:lnTo>
                  <a:lnTo>
                    <a:pt x="19128" y="456976"/>
                  </a:lnTo>
                  <a:lnTo>
                    <a:pt x="33244" y="421230"/>
                  </a:lnTo>
                  <a:lnTo>
                    <a:pt x="51226" y="385988"/>
                  </a:lnTo>
                  <a:lnTo>
                    <a:pt x="73074" y="351369"/>
                  </a:lnTo>
                  <a:lnTo>
                    <a:pt x="98785" y="317493"/>
                  </a:lnTo>
                  <a:lnTo>
                    <a:pt x="128358" y="284482"/>
                  </a:lnTo>
                  <a:lnTo>
                    <a:pt x="161790" y="252456"/>
                  </a:lnTo>
                  <a:lnTo>
                    <a:pt x="199080" y="221534"/>
                  </a:lnTo>
                  <a:lnTo>
                    <a:pt x="240226" y="191837"/>
                  </a:lnTo>
                  <a:lnTo>
                    <a:pt x="285226" y="163486"/>
                  </a:lnTo>
                  <a:lnTo>
                    <a:pt x="324867" y="141426"/>
                  </a:lnTo>
                  <a:lnTo>
                    <a:pt x="366017" y="120965"/>
                  </a:lnTo>
                  <a:lnTo>
                    <a:pt x="408563" y="102104"/>
                  </a:lnTo>
                  <a:lnTo>
                    <a:pt x="452391" y="84841"/>
                  </a:lnTo>
                  <a:lnTo>
                    <a:pt x="497387" y="69176"/>
                  </a:lnTo>
                  <a:lnTo>
                    <a:pt x="543438" y="55108"/>
                  </a:lnTo>
                  <a:lnTo>
                    <a:pt x="590429" y="42637"/>
                  </a:lnTo>
                  <a:lnTo>
                    <a:pt x="638248" y="31761"/>
                  </a:lnTo>
                  <a:lnTo>
                    <a:pt x="686781" y="22482"/>
                  </a:lnTo>
                  <a:lnTo>
                    <a:pt x="735913" y="14798"/>
                  </a:lnTo>
                  <a:lnTo>
                    <a:pt x="785533" y="8708"/>
                  </a:lnTo>
                  <a:lnTo>
                    <a:pt x="835524" y="4212"/>
                  </a:lnTo>
                  <a:lnTo>
                    <a:pt x="885776" y="1309"/>
                  </a:lnTo>
                  <a:lnTo>
                    <a:pt x="936172" y="0"/>
                  </a:lnTo>
                  <a:lnTo>
                    <a:pt x="986601" y="282"/>
                  </a:lnTo>
                  <a:lnTo>
                    <a:pt x="1036947" y="2156"/>
                  </a:lnTo>
                  <a:lnTo>
                    <a:pt x="1087099" y="5621"/>
                  </a:lnTo>
                  <a:lnTo>
                    <a:pt x="1136941" y="10677"/>
                  </a:lnTo>
                  <a:lnTo>
                    <a:pt x="1186361" y="17323"/>
                  </a:lnTo>
                  <a:lnTo>
                    <a:pt x="1235244" y="25558"/>
                  </a:lnTo>
                  <a:lnTo>
                    <a:pt x="1283478" y="35382"/>
                  </a:lnTo>
                  <a:lnTo>
                    <a:pt x="1330948" y="46794"/>
                  </a:lnTo>
                  <a:lnTo>
                    <a:pt x="1377541" y="59794"/>
                  </a:lnTo>
                  <a:lnTo>
                    <a:pt x="1423143" y="74382"/>
                  </a:lnTo>
                  <a:lnTo>
                    <a:pt x="1467641" y="90556"/>
                  </a:lnTo>
                  <a:lnTo>
                    <a:pt x="1510920" y="108316"/>
                  </a:lnTo>
                  <a:lnTo>
                    <a:pt x="1552868" y="127661"/>
                  </a:lnTo>
                  <a:lnTo>
                    <a:pt x="1593371" y="148591"/>
                  </a:lnTo>
                  <a:lnTo>
                    <a:pt x="1632315" y="171106"/>
                  </a:lnTo>
                  <a:lnTo>
                    <a:pt x="1678263" y="201275"/>
                  </a:lnTo>
                  <a:lnTo>
                    <a:pt x="1720112" y="233011"/>
                  </a:lnTo>
                  <a:lnTo>
                    <a:pt x="1757817" y="266172"/>
                  </a:lnTo>
                  <a:lnTo>
                    <a:pt x="1791334" y="300613"/>
                  </a:lnTo>
                  <a:lnTo>
                    <a:pt x="1820618" y="336192"/>
                  </a:lnTo>
                  <a:lnTo>
                    <a:pt x="1845625" y="372765"/>
                  </a:lnTo>
                  <a:lnTo>
                    <a:pt x="1866311" y="410188"/>
                  </a:lnTo>
                  <a:lnTo>
                    <a:pt x="1882631" y="448318"/>
                  </a:lnTo>
                  <a:lnTo>
                    <a:pt x="1894541" y="487012"/>
                  </a:lnTo>
                  <a:lnTo>
                    <a:pt x="1901997" y="526125"/>
                  </a:lnTo>
                  <a:lnTo>
                    <a:pt x="1904954" y="565515"/>
                  </a:lnTo>
                  <a:lnTo>
                    <a:pt x="1903367" y="605038"/>
                  </a:lnTo>
                  <a:lnTo>
                    <a:pt x="1897193" y="644551"/>
                  </a:lnTo>
                  <a:lnTo>
                    <a:pt x="1886388" y="683910"/>
                  </a:lnTo>
                  <a:lnTo>
                    <a:pt x="1870906" y="722972"/>
                  </a:lnTo>
                  <a:lnTo>
                    <a:pt x="1850703" y="761592"/>
                  </a:lnTo>
                  <a:lnTo>
                    <a:pt x="1825736" y="799629"/>
                  </a:lnTo>
                  <a:lnTo>
                    <a:pt x="2208006" y="1089824"/>
                  </a:lnTo>
                  <a:close/>
                </a:path>
              </a:pathLst>
            </a:custGeom>
            <a:ln w="25400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036826" y="1911172"/>
            <a:ext cx="1033144" cy="9328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Jeg</a:t>
            </a:r>
            <a:r>
              <a:rPr dirty="0" sz="1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ordinerer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ikke</a:t>
            </a:r>
            <a:endParaRPr sz="1000">
              <a:latin typeface="Arial"/>
              <a:cs typeface="Arial"/>
            </a:endParaRPr>
          </a:p>
          <a:p>
            <a:pPr algn="ctr" marL="78105" marR="71755">
              <a:lnSpc>
                <a:spcPct val="165000"/>
              </a:lnSpc>
              <a:spcBef>
                <a:spcPts val="5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medicin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mine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patienter,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jeg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ordinerer</a:t>
            </a:r>
            <a:r>
              <a:rPr dirty="0" sz="1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apps.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0" y="1353311"/>
            <a:ext cx="3067811" cy="30662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39109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Fordele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ved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310">
                <a:solidFill>
                  <a:srgbClr val="379C73"/>
                </a:solidFill>
              </a:rPr>
              <a:t>sundhedsapps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7522" y="1061465"/>
            <a:ext cx="482600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Støtte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egenomsorg: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kunderne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rolle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håndteringen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eget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helbred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forstå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tilstand.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361950" indent="-292735">
              <a:lnSpc>
                <a:spcPct val="14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Øge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behandling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forebyggelse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af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kroniske</a:t>
            </a:r>
            <a:r>
              <a:rPr dirty="0" sz="18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sygdomme: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patienterne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overholde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behandlingsplaner,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tilstand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undgå komplikationer.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39109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Fordele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ved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310">
                <a:solidFill>
                  <a:srgbClr val="379C73"/>
                </a:solidFill>
              </a:rPr>
              <a:t>sundhedsapps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2119" y="1544319"/>
            <a:ext cx="4420235" cy="309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10922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Forbedre</a:t>
            </a:r>
            <a:r>
              <a:rPr dirty="0" sz="1800" spc="-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leveringen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af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sundhedsydelser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dataindsamling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datakvalitet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lettere.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Reducerer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arbejdsbyrden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i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plejesektoren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reducere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presset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reducere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behovet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plejeydelser.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0700" y="1429510"/>
            <a:ext cx="2445766" cy="3596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861974"/>
            <a:ext cx="7915275" cy="1050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korte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fortæller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plejeleder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teknologier,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blevet implementeret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hans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organisation.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reflekter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følgende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spørgsmål nedenfor: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887094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Video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54227" y="3507485"/>
            <a:ext cx="7113270" cy="10496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2964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TSA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Omfavnelse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fremtid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plejepersonale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beboere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600">
              <a:latin typeface="Arial"/>
              <a:cs typeface="Arial"/>
            </a:endParaRPr>
          </a:p>
          <a:p>
            <a:pPr marL="228600" indent="-2159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28600" algn="l"/>
              </a:tabLst>
            </a:pP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-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udstyret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kendte</a:t>
            </a:r>
            <a:r>
              <a:rPr dirty="0" sz="16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allerede?</a:t>
            </a:r>
            <a:r>
              <a:rPr dirty="0" sz="16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6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nyt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dig?</a:t>
            </a:r>
            <a:endParaRPr sz="1600">
              <a:latin typeface="Arial"/>
              <a:cs typeface="Arial"/>
            </a:endParaRPr>
          </a:p>
          <a:p>
            <a:pPr marL="228600" indent="-215900">
              <a:lnSpc>
                <a:spcPct val="100000"/>
              </a:lnSpc>
              <a:spcBef>
                <a:spcPts val="290"/>
              </a:spcBef>
              <a:buClr>
                <a:srgbClr val="000000"/>
              </a:buClr>
              <a:buFont typeface="Arial"/>
              <a:buChar char="•"/>
              <a:tabLst>
                <a:tab pos="228600" algn="l"/>
              </a:tabLst>
            </a:pP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-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formål tjener</a:t>
            </a:r>
            <a:r>
              <a:rPr dirty="0" sz="16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6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teknologier?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51760" y="1716023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100" y="3793235"/>
            <a:ext cx="1385316" cy="1225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62274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5">
                <a:solidFill>
                  <a:srgbClr val="379C73"/>
                </a:solidFill>
              </a:rPr>
              <a:t>Etiske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lovgivningsmæssige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overvejelser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90219" y="1198625"/>
            <a:ext cx="6985000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10795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Sundhedsapps har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indsamle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potentielt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dele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brugerdata.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håndtering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vigtig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etisk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overvejelse,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kræver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overholdelse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lovmæssige standarder.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juridisk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betegnelse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sundhedsapps,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det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træffe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informerede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valg,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anbefaler 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app.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100" y="3793235"/>
            <a:ext cx="1385316" cy="1225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52825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>
                <a:solidFill>
                  <a:srgbClr val="379C73"/>
                </a:solidFill>
              </a:rPr>
              <a:t>Tips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sikker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brug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310">
                <a:solidFill>
                  <a:srgbClr val="379C73"/>
                </a:solidFill>
              </a:rPr>
              <a:t>sundhedsapps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603754" y="1392174"/>
            <a:ext cx="3185160" cy="3084830"/>
            <a:chOff x="2603754" y="1392174"/>
            <a:chExt cx="3185160" cy="3084830"/>
          </a:xfrm>
        </p:grpSpPr>
        <p:sp>
          <p:nvSpPr>
            <p:cNvPr id="6" name="object 6" descr=""/>
            <p:cNvSpPr/>
            <p:nvPr/>
          </p:nvSpPr>
          <p:spPr>
            <a:xfrm>
              <a:off x="2603754" y="1392174"/>
              <a:ext cx="3185160" cy="593090"/>
            </a:xfrm>
            <a:custGeom>
              <a:avLst/>
              <a:gdLst/>
              <a:ahLst/>
              <a:cxnLst/>
              <a:rect l="l" t="t" r="r" b="b"/>
              <a:pathLst>
                <a:path w="3185160" h="593089">
                  <a:moveTo>
                    <a:pt x="3086354" y="0"/>
                  </a:moveTo>
                  <a:lnTo>
                    <a:pt x="98806" y="0"/>
                  </a:lnTo>
                  <a:lnTo>
                    <a:pt x="60328" y="7758"/>
                  </a:lnTo>
                  <a:lnTo>
                    <a:pt x="28924" y="28924"/>
                  </a:lnTo>
                  <a:lnTo>
                    <a:pt x="7758" y="60328"/>
                  </a:lnTo>
                  <a:lnTo>
                    <a:pt x="0" y="98805"/>
                  </a:lnTo>
                  <a:lnTo>
                    <a:pt x="0" y="494029"/>
                  </a:lnTo>
                  <a:lnTo>
                    <a:pt x="7758" y="532507"/>
                  </a:lnTo>
                  <a:lnTo>
                    <a:pt x="28924" y="563911"/>
                  </a:lnTo>
                  <a:lnTo>
                    <a:pt x="60328" y="585077"/>
                  </a:lnTo>
                  <a:lnTo>
                    <a:pt x="98806" y="592836"/>
                  </a:lnTo>
                  <a:lnTo>
                    <a:pt x="3086354" y="592836"/>
                  </a:lnTo>
                  <a:lnTo>
                    <a:pt x="3124831" y="585077"/>
                  </a:lnTo>
                  <a:lnTo>
                    <a:pt x="3156235" y="563911"/>
                  </a:lnTo>
                  <a:lnTo>
                    <a:pt x="3177401" y="532507"/>
                  </a:lnTo>
                  <a:lnTo>
                    <a:pt x="3185160" y="494029"/>
                  </a:lnTo>
                  <a:lnTo>
                    <a:pt x="3185160" y="98805"/>
                  </a:lnTo>
                  <a:lnTo>
                    <a:pt x="3177401" y="60328"/>
                  </a:lnTo>
                  <a:lnTo>
                    <a:pt x="3156235" y="28924"/>
                  </a:lnTo>
                  <a:lnTo>
                    <a:pt x="3124831" y="7758"/>
                  </a:lnTo>
                  <a:lnTo>
                    <a:pt x="308635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603754" y="2015490"/>
              <a:ext cx="3185160" cy="593090"/>
            </a:xfrm>
            <a:custGeom>
              <a:avLst/>
              <a:gdLst/>
              <a:ahLst/>
              <a:cxnLst/>
              <a:rect l="l" t="t" r="r" b="b"/>
              <a:pathLst>
                <a:path w="3185160" h="593089">
                  <a:moveTo>
                    <a:pt x="3086354" y="0"/>
                  </a:moveTo>
                  <a:lnTo>
                    <a:pt x="98806" y="0"/>
                  </a:lnTo>
                  <a:lnTo>
                    <a:pt x="60328" y="7758"/>
                  </a:lnTo>
                  <a:lnTo>
                    <a:pt x="28924" y="28924"/>
                  </a:lnTo>
                  <a:lnTo>
                    <a:pt x="7758" y="60328"/>
                  </a:lnTo>
                  <a:lnTo>
                    <a:pt x="0" y="98806"/>
                  </a:lnTo>
                  <a:lnTo>
                    <a:pt x="0" y="494030"/>
                  </a:lnTo>
                  <a:lnTo>
                    <a:pt x="7758" y="532507"/>
                  </a:lnTo>
                  <a:lnTo>
                    <a:pt x="28924" y="563911"/>
                  </a:lnTo>
                  <a:lnTo>
                    <a:pt x="60328" y="585077"/>
                  </a:lnTo>
                  <a:lnTo>
                    <a:pt x="98806" y="592836"/>
                  </a:lnTo>
                  <a:lnTo>
                    <a:pt x="3086354" y="592836"/>
                  </a:lnTo>
                  <a:lnTo>
                    <a:pt x="3124831" y="585077"/>
                  </a:lnTo>
                  <a:lnTo>
                    <a:pt x="3156235" y="563911"/>
                  </a:lnTo>
                  <a:lnTo>
                    <a:pt x="3177401" y="532507"/>
                  </a:lnTo>
                  <a:lnTo>
                    <a:pt x="3185160" y="494030"/>
                  </a:lnTo>
                  <a:lnTo>
                    <a:pt x="3185160" y="98806"/>
                  </a:lnTo>
                  <a:lnTo>
                    <a:pt x="3177401" y="60328"/>
                  </a:lnTo>
                  <a:lnTo>
                    <a:pt x="3156235" y="28924"/>
                  </a:lnTo>
                  <a:lnTo>
                    <a:pt x="3124831" y="7758"/>
                  </a:lnTo>
                  <a:lnTo>
                    <a:pt x="3086354" y="0"/>
                  </a:lnTo>
                  <a:close/>
                </a:path>
              </a:pathLst>
            </a:custGeom>
            <a:solidFill>
              <a:srgbClr val="665C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603754" y="2637282"/>
              <a:ext cx="3185160" cy="594360"/>
            </a:xfrm>
            <a:custGeom>
              <a:avLst/>
              <a:gdLst/>
              <a:ahLst/>
              <a:cxnLst/>
              <a:rect l="l" t="t" r="r" b="b"/>
              <a:pathLst>
                <a:path w="3185160" h="594360">
                  <a:moveTo>
                    <a:pt x="3086099" y="0"/>
                  </a:moveTo>
                  <a:lnTo>
                    <a:pt x="99059" y="0"/>
                  </a:lnTo>
                  <a:lnTo>
                    <a:pt x="60489" y="7780"/>
                  </a:lnTo>
                  <a:lnTo>
                    <a:pt x="29003" y="29003"/>
                  </a:lnTo>
                  <a:lnTo>
                    <a:pt x="7780" y="60489"/>
                  </a:lnTo>
                  <a:lnTo>
                    <a:pt x="0" y="99060"/>
                  </a:lnTo>
                  <a:lnTo>
                    <a:pt x="0" y="495300"/>
                  </a:lnTo>
                  <a:lnTo>
                    <a:pt x="7780" y="533870"/>
                  </a:lnTo>
                  <a:lnTo>
                    <a:pt x="29003" y="565356"/>
                  </a:lnTo>
                  <a:lnTo>
                    <a:pt x="60489" y="586579"/>
                  </a:lnTo>
                  <a:lnTo>
                    <a:pt x="99059" y="594360"/>
                  </a:lnTo>
                  <a:lnTo>
                    <a:pt x="3086099" y="594360"/>
                  </a:lnTo>
                  <a:lnTo>
                    <a:pt x="3124670" y="586579"/>
                  </a:lnTo>
                  <a:lnTo>
                    <a:pt x="3156156" y="565356"/>
                  </a:lnTo>
                  <a:lnTo>
                    <a:pt x="3177379" y="533870"/>
                  </a:lnTo>
                  <a:lnTo>
                    <a:pt x="3185160" y="495300"/>
                  </a:lnTo>
                  <a:lnTo>
                    <a:pt x="3185160" y="99060"/>
                  </a:lnTo>
                  <a:lnTo>
                    <a:pt x="3177379" y="60489"/>
                  </a:lnTo>
                  <a:lnTo>
                    <a:pt x="3156156" y="29003"/>
                  </a:lnTo>
                  <a:lnTo>
                    <a:pt x="3124670" y="7780"/>
                  </a:lnTo>
                  <a:lnTo>
                    <a:pt x="3086099" y="0"/>
                  </a:lnTo>
                  <a:close/>
                </a:path>
              </a:pathLst>
            </a:custGeom>
            <a:solidFill>
              <a:srgbClr val="5564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603754" y="3260597"/>
              <a:ext cx="3185160" cy="593090"/>
            </a:xfrm>
            <a:custGeom>
              <a:avLst/>
              <a:gdLst/>
              <a:ahLst/>
              <a:cxnLst/>
              <a:rect l="l" t="t" r="r" b="b"/>
              <a:pathLst>
                <a:path w="3185160" h="593089">
                  <a:moveTo>
                    <a:pt x="3086354" y="0"/>
                  </a:moveTo>
                  <a:lnTo>
                    <a:pt x="98806" y="0"/>
                  </a:lnTo>
                  <a:lnTo>
                    <a:pt x="60328" y="7758"/>
                  </a:lnTo>
                  <a:lnTo>
                    <a:pt x="28924" y="28924"/>
                  </a:lnTo>
                  <a:lnTo>
                    <a:pt x="7758" y="60328"/>
                  </a:lnTo>
                  <a:lnTo>
                    <a:pt x="0" y="98806"/>
                  </a:lnTo>
                  <a:lnTo>
                    <a:pt x="0" y="494029"/>
                  </a:lnTo>
                  <a:lnTo>
                    <a:pt x="7758" y="532507"/>
                  </a:lnTo>
                  <a:lnTo>
                    <a:pt x="28924" y="563911"/>
                  </a:lnTo>
                  <a:lnTo>
                    <a:pt x="60328" y="585077"/>
                  </a:lnTo>
                  <a:lnTo>
                    <a:pt x="98806" y="592835"/>
                  </a:lnTo>
                  <a:lnTo>
                    <a:pt x="3086354" y="592835"/>
                  </a:lnTo>
                  <a:lnTo>
                    <a:pt x="3124831" y="585077"/>
                  </a:lnTo>
                  <a:lnTo>
                    <a:pt x="3156235" y="563911"/>
                  </a:lnTo>
                  <a:lnTo>
                    <a:pt x="3177401" y="532507"/>
                  </a:lnTo>
                  <a:lnTo>
                    <a:pt x="3185160" y="494029"/>
                  </a:lnTo>
                  <a:lnTo>
                    <a:pt x="3185160" y="98806"/>
                  </a:lnTo>
                  <a:lnTo>
                    <a:pt x="3177401" y="60328"/>
                  </a:lnTo>
                  <a:lnTo>
                    <a:pt x="3156235" y="28924"/>
                  </a:lnTo>
                  <a:lnTo>
                    <a:pt x="3124831" y="7758"/>
                  </a:lnTo>
                  <a:lnTo>
                    <a:pt x="3086354" y="0"/>
                  </a:lnTo>
                  <a:close/>
                </a:path>
              </a:pathLst>
            </a:custGeom>
            <a:solidFill>
              <a:srgbClr val="4F83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603754" y="3883913"/>
              <a:ext cx="3185160" cy="593090"/>
            </a:xfrm>
            <a:custGeom>
              <a:avLst/>
              <a:gdLst/>
              <a:ahLst/>
              <a:cxnLst/>
              <a:rect l="l" t="t" r="r" b="b"/>
              <a:pathLst>
                <a:path w="3185160" h="593089">
                  <a:moveTo>
                    <a:pt x="3086354" y="0"/>
                  </a:moveTo>
                  <a:lnTo>
                    <a:pt x="98806" y="0"/>
                  </a:lnTo>
                  <a:lnTo>
                    <a:pt x="60328" y="7764"/>
                  </a:lnTo>
                  <a:lnTo>
                    <a:pt x="28924" y="28938"/>
                  </a:lnTo>
                  <a:lnTo>
                    <a:pt x="7758" y="60345"/>
                  </a:lnTo>
                  <a:lnTo>
                    <a:pt x="0" y="98806"/>
                  </a:lnTo>
                  <a:lnTo>
                    <a:pt x="0" y="494030"/>
                  </a:lnTo>
                  <a:lnTo>
                    <a:pt x="7758" y="532490"/>
                  </a:lnTo>
                  <a:lnTo>
                    <a:pt x="28924" y="563897"/>
                  </a:lnTo>
                  <a:lnTo>
                    <a:pt x="60328" y="585071"/>
                  </a:lnTo>
                  <a:lnTo>
                    <a:pt x="98806" y="592836"/>
                  </a:lnTo>
                  <a:lnTo>
                    <a:pt x="3086354" y="592836"/>
                  </a:lnTo>
                  <a:lnTo>
                    <a:pt x="3124831" y="585071"/>
                  </a:lnTo>
                  <a:lnTo>
                    <a:pt x="3156235" y="563897"/>
                  </a:lnTo>
                  <a:lnTo>
                    <a:pt x="3177401" y="532490"/>
                  </a:lnTo>
                  <a:lnTo>
                    <a:pt x="3185160" y="494030"/>
                  </a:lnTo>
                  <a:lnTo>
                    <a:pt x="3185160" y="98806"/>
                  </a:lnTo>
                  <a:lnTo>
                    <a:pt x="3177401" y="60345"/>
                  </a:lnTo>
                  <a:lnTo>
                    <a:pt x="3156235" y="28938"/>
                  </a:lnTo>
                  <a:lnTo>
                    <a:pt x="3124831" y="7764"/>
                  </a:lnTo>
                  <a:lnTo>
                    <a:pt x="3086354" y="0"/>
                  </a:lnTo>
                  <a:close/>
                </a:path>
              </a:pathLst>
            </a:custGeom>
            <a:solidFill>
              <a:srgbClr val="49A9C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683255" y="1403350"/>
            <a:ext cx="3021965" cy="30099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2540">
              <a:lnSpc>
                <a:spcPts val="1939"/>
              </a:lnSpc>
              <a:spcBef>
                <a:spcPts val="105"/>
              </a:spcBef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Tjek</a:t>
            </a:r>
            <a:r>
              <a:rPr dirty="0" sz="17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appens</a:t>
            </a:r>
            <a:r>
              <a:rPr dirty="0" sz="17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kilde</a:t>
            </a:r>
            <a:r>
              <a:rPr dirty="0" sz="1700" spc="-5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og</a:t>
            </a:r>
            <a:endParaRPr sz="1700">
              <a:latin typeface="Carlito"/>
              <a:cs typeface="Carlito"/>
            </a:endParaRPr>
          </a:p>
          <a:p>
            <a:pPr algn="ctr" marL="3810">
              <a:lnSpc>
                <a:spcPts val="1939"/>
              </a:lnSpc>
            </a:pP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troværdighed</a:t>
            </a:r>
            <a:endParaRPr sz="1700">
              <a:latin typeface="Carlito"/>
              <a:cs typeface="Carlito"/>
            </a:endParaRPr>
          </a:p>
          <a:p>
            <a:pPr algn="ctr" marL="2540">
              <a:lnSpc>
                <a:spcPts val="1939"/>
              </a:lnSpc>
              <a:spcBef>
                <a:spcPts val="1025"/>
              </a:spcBef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Læs</a:t>
            </a:r>
            <a:r>
              <a:rPr dirty="0" sz="17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vilkår</a:t>
            </a:r>
            <a:r>
              <a:rPr dirty="0" sz="17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og betingelser</a:t>
            </a:r>
            <a:r>
              <a:rPr dirty="0" sz="17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og</a:t>
            </a:r>
            <a:endParaRPr sz="1700">
              <a:latin typeface="Carlito"/>
              <a:cs typeface="Carlito"/>
            </a:endParaRPr>
          </a:p>
          <a:p>
            <a:pPr algn="ctr" marL="1905">
              <a:lnSpc>
                <a:spcPts val="1939"/>
              </a:lnSpc>
            </a:pP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privatlivspolitik</a:t>
            </a:r>
            <a:endParaRPr sz="1700">
              <a:latin typeface="Carlito"/>
              <a:cs typeface="Carlito"/>
            </a:endParaRPr>
          </a:p>
          <a:p>
            <a:pPr algn="ctr" marL="22860" marR="18415">
              <a:lnSpc>
                <a:spcPts val="1839"/>
              </a:lnSpc>
              <a:spcBef>
                <a:spcPts val="1255"/>
              </a:spcBef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Vælg</a:t>
            </a:r>
            <a:r>
              <a:rPr dirty="0" sz="17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den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app,</a:t>
            </a:r>
            <a:r>
              <a:rPr dirty="0" sz="17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der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passer</a:t>
            </a:r>
            <a:r>
              <a:rPr dirty="0" sz="17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bedst</a:t>
            </a:r>
            <a:r>
              <a:rPr dirty="0" sz="17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til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dine</a:t>
            </a:r>
            <a:r>
              <a:rPr dirty="0" sz="17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behov</a:t>
            </a:r>
            <a:r>
              <a:rPr dirty="0" sz="17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og </a:t>
            </a: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præferencer</a:t>
            </a:r>
            <a:endParaRPr sz="1700">
              <a:latin typeface="Carlito"/>
              <a:cs typeface="Carlito"/>
            </a:endParaRPr>
          </a:p>
          <a:p>
            <a:pPr algn="ctr" marL="12700" marR="5080">
              <a:lnSpc>
                <a:spcPts val="1839"/>
              </a:lnSpc>
              <a:spcBef>
                <a:spcPts val="1225"/>
              </a:spcBef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Betragt</a:t>
            </a:r>
            <a:r>
              <a:rPr dirty="0" sz="17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appen</a:t>
            </a:r>
            <a:r>
              <a:rPr dirty="0" sz="170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som</a:t>
            </a:r>
            <a:r>
              <a:rPr dirty="0" sz="17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et</a:t>
            </a:r>
            <a:r>
              <a:rPr dirty="0" sz="17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supplement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til</a:t>
            </a:r>
            <a:r>
              <a:rPr dirty="0" sz="17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professionel</a:t>
            </a:r>
            <a:r>
              <a:rPr dirty="0" sz="1700" spc="-7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Carlito"/>
                <a:cs typeface="Carlito"/>
              </a:rPr>
              <a:t>pleje</a:t>
            </a:r>
            <a:endParaRPr sz="1700">
              <a:latin typeface="Carlito"/>
              <a:cs typeface="Carlito"/>
            </a:endParaRPr>
          </a:p>
          <a:p>
            <a:pPr algn="ctr" marL="1270">
              <a:lnSpc>
                <a:spcPts val="1939"/>
              </a:lnSpc>
              <a:spcBef>
                <a:spcPts val="994"/>
              </a:spcBef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Regelmæssig</a:t>
            </a:r>
            <a:r>
              <a:rPr dirty="0" sz="1700" spc="-8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gennemgang</a:t>
            </a:r>
            <a:r>
              <a:rPr dirty="0" sz="1700" spc="-8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og</a:t>
            </a:r>
            <a:endParaRPr sz="1700">
              <a:latin typeface="Carlito"/>
              <a:cs typeface="Carlito"/>
            </a:endParaRPr>
          </a:p>
          <a:p>
            <a:pPr algn="ctr" marL="2540">
              <a:lnSpc>
                <a:spcPts val="1939"/>
              </a:lnSpc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opdatering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af</a:t>
            </a:r>
            <a:r>
              <a:rPr dirty="0" sz="17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appen</a:t>
            </a:r>
            <a:endParaRPr sz="1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41776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Eksempler</a:t>
            </a:r>
            <a:r>
              <a:rPr dirty="0" spc="-80"/>
              <a:t> </a:t>
            </a:r>
            <a:r>
              <a:rPr dirty="0" spc="-285"/>
              <a:t>på</a:t>
            </a:r>
            <a:r>
              <a:rPr dirty="0" spc="-105"/>
              <a:t> </a:t>
            </a:r>
            <a:r>
              <a:rPr dirty="0" spc="-305"/>
              <a:t>sundhedsapps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87172" y="1942845"/>
            <a:ext cx="4799330" cy="2541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83335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Sundhedsapps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til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forskellige</a:t>
            </a:r>
            <a:r>
              <a:rPr dirty="0" sz="3300" spc="-1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formål</a:t>
            </a:r>
            <a:endParaRPr sz="3300">
              <a:latin typeface="Arial"/>
              <a:cs typeface="Arial"/>
            </a:endParaRPr>
          </a:p>
          <a:p>
            <a:pPr algn="ctr" marR="1193165">
              <a:lnSpc>
                <a:spcPct val="100000"/>
              </a:lnSpc>
              <a:spcBef>
                <a:spcPts val="2035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6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vigtigste</a:t>
            </a:r>
            <a:r>
              <a:rPr dirty="0" sz="33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funktioner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i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appen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438848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>
                <a:solidFill>
                  <a:srgbClr val="379C73"/>
                </a:solidFill>
              </a:rPr>
              <a:t>Fitness-</a:t>
            </a:r>
            <a:r>
              <a:rPr dirty="0" spc="-254">
                <a:solidFill>
                  <a:srgbClr val="379C73"/>
                </a:solidFill>
              </a:rPr>
              <a:t>apps/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trænere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0219" y="1162007"/>
            <a:ext cx="5458460" cy="306959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Navn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Step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Tracker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Skridttæller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Målgruppe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Folk,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ønsker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overvåge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spore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fysiske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aktivitet,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antal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skridt.</a:t>
            </a:r>
            <a:endParaRPr sz="1600">
              <a:latin typeface="Arial"/>
              <a:cs typeface="Arial"/>
            </a:endParaRPr>
          </a:p>
          <a:p>
            <a:pPr marL="304800" marR="165100" indent="-292735">
              <a:lnSpc>
                <a:spcPct val="1400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Fordele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Fremme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fysisk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aktivitet,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øge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bevidstheden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om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bevægelsesmønstre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6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Ingen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deles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tredjepartsfirmaer,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krypteres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overførslen.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Omkostninger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Gratis/køb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app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Sprog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Engelsk,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andre?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2363" y="1148945"/>
            <a:ext cx="1262209" cy="128183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425690" y="4750409"/>
            <a:ext cx="13919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Carlito"/>
                <a:cs typeface="Carlito"/>
              </a:rPr>
              <a:t>Billedkilde:</a:t>
            </a:r>
            <a:r>
              <a:rPr dirty="0" sz="600" spc="20">
                <a:latin typeface="Carlito"/>
                <a:cs typeface="Carlito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Google Play</a:t>
            </a:r>
            <a:r>
              <a:rPr dirty="0" u="sng" sz="6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Butik</a:t>
            </a:r>
            <a:r>
              <a:rPr dirty="0" u="sng" sz="6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- Step</a:t>
            </a:r>
            <a:r>
              <a:rPr dirty="0" u="sng" sz="6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Tracker</a:t>
            </a:r>
            <a:r>
              <a:rPr dirty="0" u="none" sz="600" spc="-10">
                <a:solidFill>
                  <a:srgbClr val="0000FF"/>
                </a:solidFill>
                <a:latin typeface="Carlito"/>
                <a:cs typeface="Carlito"/>
                <a:hlinkClick r:id="rId4"/>
              </a:rPr>
              <a:t>-</a:t>
            </a:r>
            <a:r>
              <a:rPr dirty="0" u="none" sz="600" spc="50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Pedometer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15455" y="2627034"/>
            <a:ext cx="1052034" cy="1823727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37274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Påmindelse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om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at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drikke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1042543"/>
            <a:ext cx="4432300" cy="348297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Navn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WaterMinder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vandtracker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Målgruppe: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Folk,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ønsker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drikkevaner</a:t>
            </a:r>
            <a:endParaRPr sz="1800">
              <a:latin typeface="Arial"/>
              <a:cs typeface="Arial"/>
            </a:endParaRPr>
          </a:p>
          <a:p>
            <a:pPr marL="304800" marR="182245" indent="-292735">
              <a:lnSpc>
                <a:spcPct val="140000"/>
              </a:lnSpc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Fordele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påmindelser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løbet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dagen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data: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Ukritisk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7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Omkostninger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Gratis/køb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app</a:t>
            </a:r>
            <a:endParaRPr sz="1800">
              <a:latin typeface="Arial"/>
              <a:cs typeface="Arial"/>
            </a:endParaRPr>
          </a:p>
          <a:p>
            <a:pPr marL="304800" marR="222250" indent="-292735">
              <a:lnSpc>
                <a:spcPts val="3030"/>
              </a:lnSpc>
              <a:spcBef>
                <a:spcPts val="9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Sprog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Engelsk,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tysk,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fransk,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italiensk,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hollandsk,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9720" y="973638"/>
            <a:ext cx="3048000" cy="362389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006208" y="4293209"/>
            <a:ext cx="7708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Carlito"/>
                <a:cs typeface="Carlito"/>
              </a:rPr>
              <a:t>Kilde:</a:t>
            </a:r>
            <a:r>
              <a:rPr dirty="0" sz="600" spc="-15">
                <a:latin typeface="Carlito"/>
                <a:cs typeface="Carlito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waterminder.com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5900" y="2301028"/>
            <a:ext cx="1148515" cy="24995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346773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Dagbog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om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blodsukker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01802" y="1082124"/>
            <a:ext cx="4239895" cy="341122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Navn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DiabetesConnect</a:t>
            </a:r>
            <a:endParaRPr sz="16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Målgruppe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Personer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diabetes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type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II</a:t>
            </a:r>
            <a:endParaRPr sz="1600">
              <a:latin typeface="Arial"/>
              <a:cs typeface="Arial"/>
            </a:endParaRPr>
          </a:p>
          <a:p>
            <a:pPr marL="304800" marR="88900" indent="-292735">
              <a:lnSpc>
                <a:spcPct val="1401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Fordele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Dokumentation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diabetesdata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(blodsukker,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måltider,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insulin,</a:t>
            </a:r>
            <a:r>
              <a:rPr dirty="0" sz="16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medicinering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osv.),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analyse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eksport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værdier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pdf-dokumenter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Omkostninger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Gratis/køb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app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Sprog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Engelsk,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tysk,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fransk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Udvikler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SquareMed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43700" y="1184999"/>
            <a:ext cx="1381125" cy="143384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654290" y="4864709"/>
            <a:ext cx="104648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latin typeface="Carlito"/>
                <a:cs typeface="Carlito"/>
              </a:rPr>
              <a:t>Billedkilde:</a:t>
            </a:r>
            <a:r>
              <a:rPr dirty="0" sz="500" spc="-20">
                <a:latin typeface="Carlito"/>
                <a:cs typeface="Carlito"/>
              </a:rPr>
              <a:t> </a:t>
            </a:r>
            <a:r>
              <a:rPr dirty="0" u="sng" sz="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App</a:t>
            </a:r>
            <a:r>
              <a:rPr dirty="0" u="sng" sz="5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Store</a:t>
            </a:r>
            <a:r>
              <a:rPr dirty="0" u="sng" sz="5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5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Diabetes Connec</a:t>
            </a:r>
            <a:r>
              <a:rPr dirty="0" u="none" sz="500" spc="-10">
                <a:solidFill>
                  <a:srgbClr val="0000FF"/>
                </a:solidFill>
                <a:latin typeface="Carlito"/>
                <a:cs typeface="Carlito"/>
                <a:hlinkClick r:id="rId5"/>
              </a:rPr>
              <a:t>t</a:t>
            </a:r>
            <a:endParaRPr sz="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496951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Hukommelse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opmærksomhed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186899"/>
            <a:ext cx="6182995" cy="1698625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Navn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Lumosity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hjernetræning</a:t>
            </a:r>
            <a:endParaRPr sz="1600">
              <a:latin typeface="Arial"/>
              <a:cs typeface="Arial"/>
            </a:endParaRPr>
          </a:p>
          <a:p>
            <a:pPr marL="304800" marR="746760" indent="-292735">
              <a:lnSpc>
                <a:spcPct val="1400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Målgruppe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folk,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træne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hukommelse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opmærksomhed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6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spil.</a:t>
            </a:r>
            <a:endParaRPr sz="16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Fordel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Lumosity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kognitivt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træningsprogram,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tilbyder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interaktiv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måde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træne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hjerne,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hukommelse,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7522" y="2859811"/>
            <a:ext cx="472376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199390">
              <a:lnSpc>
                <a:spcPct val="140100"/>
              </a:lnSpc>
              <a:spcBef>
                <a:spcPts val="1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hurtighed,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fleksibilitet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problemløsning.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Platforme: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Android,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iPhone,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Apple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Watch,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iPad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koster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Sprog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Engelsk,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tysk,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fransk,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spansk,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portugisisk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67725" y="1530096"/>
            <a:ext cx="1459346" cy="145877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082408" y="3040507"/>
            <a:ext cx="10071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Carlito"/>
                <a:cs typeface="Carlito"/>
              </a:rPr>
              <a:t>Billedkilde:</a:t>
            </a:r>
            <a:r>
              <a:rPr dirty="0" sz="600" spc="25">
                <a:latin typeface="Carlito"/>
                <a:cs typeface="Carlito"/>
              </a:rPr>
              <a:t> </a:t>
            </a:r>
            <a:r>
              <a:rPr dirty="0" sz="600">
                <a:latin typeface="Carlito"/>
                <a:cs typeface="Carlito"/>
              </a:rPr>
              <a:t>App Store:</a:t>
            </a:r>
            <a:r>
              <a:rPr dirty="0" sz="600" spc="15">
                <a:latin typeface="Carlito"/>
                <a:cs typeface="Carlito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Lumosity</a:t>
            </a:r>
            <a:r>
              <a:rPr dirty="0" u="none" sz="600" spc="50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hjernetræning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9052" y="2388056"/>
            <a:ext cx="1421364" cy="24550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252793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Forstørrelsesapp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7522" y="1162007"/>
            <a:ext cx="4083050" cy="341122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Navn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Forstørrelsesglas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Målgruppe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folk,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svært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læse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små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tekster</a:t>
            </a:r>
            <a:endParaRPr sz="16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Fordele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læse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lille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lethed,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små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bogstaver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medicinflasker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osv.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Omkostninger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Gratis/køb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app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Platforme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Apple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6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Ukritisk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Sprog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Engelsk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49292" y="1207240"/>
            <a:ext cx="1694425" cy="179656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501890" y="4845202"/>
            <a:ext cx="148463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Carlito"/>
                <a:cs typeface="Carlito"/>
              </a:rPr>
              <a:t>Billedkilde:</a:t>
            </a:r>
            <a:r>
              <a:rPr dirty="0" sz="600" spc="25">
                <a:latin typeface="Carlito"/>
                <a:cs typeface="Carlito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Google Play</a:t>
            </a:r>
            <a:r>
              <a:rPr dirty="0" u="sng" sz="6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Butik</a:t>
            </a:r>
            <a:r>
              <a:rPr dirty="0" u="none" sz="600">
                <a:latin typeface="Carlito"/>
                <a:cs typeface="Carlito"/>
              </a:rPr>
              <a:t>:</a:t>
            </a:r>
            <a:r>
              <a:rPr dirty="0" u="none" sz="600" spc="15">
                <a:latin typeface="Carlito"/>
                <a:cs typeface="Carlito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Forstørrelsesglas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9235" y="906780"/>
            <a:ext cx="2895600" cy="24371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511429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Apps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støtte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50">
                <a:solidFill>
                  <a:srgbClr val="379C73"/>
                </a:solidFill>
              </a:rPr>
              <a:t>for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mental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sundhed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79272" y="1193151"/>
            <a:ext cx="6034405" cy="3411854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05435" indent="-29273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5435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Navn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Daylio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Dagbog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Vaner</a:t>
            </a:r>
            <a:endParaRPr sz="1600">
              <a:latin typeface="Arial"/>
              <a:cs typeface="Arial"/>
            </a:endParaRPr>
          </a:p>
          <a:p>
            <a:pPr marL="305435" marR="25400" indent="-293370">
              <a:lnSpc>
                <a:spcPct val="140000"/>
              </a:lnSpc>
              <a:spcBef>
                <a:spcPts val="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5435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Målgruppe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folk,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ønsker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egenomsorg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spore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humør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lykke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skrive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ord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ned.</a:t>
            </a:r>
            <a:endParaRPr sz="16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5435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Fordele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humør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aktiviteter,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  <a:p>
            <a:pPr marL="305435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foretaget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løbet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dagen,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endParaRPr sz="1600">
              <a:latin typeface="Arial"/>
              <a:cs typeface="Arial"/>
            </a:endParaRPr>
          </a:p>
          <a:p>
            <a:pPr marL="305435" marR="162560">
              <a:lnSpc>
                <a:spcPct val="14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ikoner.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adfærdsmønstre og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udforske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statistikker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fra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logfiler.</a:t>
            </a:r>
            <a:endParaRPr sz="16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5435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Omkostninger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Gratis/køb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app</a:t>
            </a:r>
            <a:endParaRPr sz="16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5435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6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Ukritisk</a:t>
            </a:r>
            <a:endParaRPr sz="16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5435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Sprog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28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sprog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7035" y="3255264"/>
            <a:ext cx="1319783" cy="125730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8111490" y="4674209"/>
            <a:ext cx="5308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Carlito"/>
                <a:cs typeface="Carlito"/>
              </a:rPr>
              <a:t>Kilde:</a:t>
            </a:r>
            <a:r>
              <a:rPr dirty="0" sz="600" spc="-20">
                <a:latin typeface="Carlito"/>
                <a:cs typeface="Carlito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Daylio</a:t>
            </a:r>
            <a:r>
              <a:rPr dirty="0" u="none" sz="600" spc="-10">
                <a:solidFill>
                  <a:srgbClr val="0000FF"/>
                </a:solidFill>
                <a:latin typeface="Carlito"/>
                <a:cs typeface="Carlito"/>
                <a:hlinkClick r:id="rId5"/>
              </a:rPr>
              <a:t>.</a:t>
            </a:r>
            <a:r>
              <a:rPr dirty="0" u="none" sz="600" spc="-10">
                <a:latin typeface="Carlito"/>
                <a:cs typeface="Carlito"/>
              </a:rPr>
              <a:t>net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511429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Apps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støtte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50">
                <a:solidFill>
                  <a:srgbClr val="379C73"/>
                </a:solidFill>
              </a:rPr>
              <a:t>for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mental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sundhed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973920"/>
            <a:ext cx="4991735" cy="375285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Navn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Wysa: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Angst,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terapi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chatbot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Målgruppe:</a:t>
            </a:r>
            <a:r>
              <a:rPr dirty="0" sz="16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folk,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ønsker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mentale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følelsesmæssige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sundhed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mindfulness,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meditation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stemningsregistrering.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Fordele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Wysa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chatbot,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at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6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håndtere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angst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stress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beroligende</a:t>
            </a:r>
            <a:endParaRPr sz="1600">
              <a:latin typeface="Arial"/>
              <a:cs typeface="Arial"/>
            </a:endParaRPr>
          </a:p>
          <a:p>
            <a:pPr marL="304800" marR="5080">
              <a:lnSpc>
                <a:spcPct val="14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meditationer,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mindfulness-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lydbånd,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venlige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chats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sporingsfunktioner.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Omkostninger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Gratis/køb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app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6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Ukritisk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Sprog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Engelsk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771388" y="1135380"/>
            <a:ext cx="2801620" cy="3502660"/>
            <a:chOff x="5771388" y="1135380"/>
            <a:chExt cx="2801620" cy="350266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1388" y="1653613"/>
              <a:ext cx="1447800" cy="298391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2800" y="1135380"/>
              <a:ext cx="1409700" cy="123444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7730490" y="4758029"/>
            <a:ext cx="11277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Carlito"/>
                <a:cs typeface="Carlito"/>
              </a:rPr>
              <a:t>Billedkilde:</a:t>
            </a:r>
            <a:r>
              <a:rPr dirty="0" sz="600" spc="20">
                <a:latin typeface="Carlito"/>
                <a:cs typeface="Carlito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App</a:t>
            </a:r>
            <a:r>
              <a:rPr dirty="0" u="sng" sz="6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Sore -</a:t>
            </a:r>
            <a:r>
              <a:rPr dirty="0" u="sng" sz="6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Wysa</a:t>
            </a:r>
            <a:r>
              <a:rPr dirty="0" u="sng" sz="6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menta</a:t>
            </a:r>
            <a:r>
              <a:rPr dirty="0" u="none" sz="600" spc="-10">
                <a:solidFill>
                  <a:srgbClr val="0000FF"/>
                </a:solidFill>
                <a:latin typeface="Carlito"/>
                <a:cs typeface="Carlito"/>
                <a:hlinkClick r:id="rId5"/>
              </a:rPr>
              <a:t>l</a:t>
            </a:r>
            <a:r>
              <a:rPr dirty="0" u="none" sz="600" spc="50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sundhedsstøtte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1451" y="215595"/>
            <a:ext cx="548513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00">
                <a:solidFill>
                  <a:srgbClr val="FFFFFF"/>
                </a:solidFill>
                <a:latin typeface="Arial Black"/>
                <a:cs typeface="Arial Black"/>
              </a:rPr>
              <a:t>Fordele</a:t>
            </a:r>
            <a:r>
              <a:rPr dirty="0" sz="2500" spc="-11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60">
                <a:solidFill>
                  <a:srgbClr val="FFFFFF"/>
                </a:solidFill>
                <a:latin typeface="Arial Black"/>
                <a:cs typeface="Arial Black"/>
              </a:rPr>
              <a:t>ved</a:t>
            </a:r>
            <a:r>
              <a:rPr dirty="0" sz="2500" spc="-11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15">
                <a:solidFill>
                  <a:srgbClr val="FFFFFF"/>
                </a:solidFill>
                <a:latin typeface="Arial Black"/>
                <a:cs typeface="Arial Black"/>
              </a:rPr>
              <a:t>teknologi</a:t>
            </a:r>
            <a:r>
              <a:rPr dirty="0" sz="25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75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dirty="0" sz="2500" spc="-11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80">
                <a:solidFill>
                  <a:srgbClr val="FFFFFF"/>
                </a:solidFill>
                <a:latin typeface="Arial Black"/>
                <a:cs typeface="Arial Black"/>
              </a:rPr>
              <a:t>langtidspleje?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2483" y="1045845"/>
            <a:ext cx="5278120" cy="1854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30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kan</a:t>
            </a:r>
            <a:r>
              <a:rPr dirty="0" sz="30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teknologi</a:t>
            </a:r>
            <a:r>
              <a:rPr dirty="0" sz="30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3E3E3E"/>
                </a:solidFill>
                <a:latin typeface="Arial"/>
                <a:cs typeface="Arial"/>
              </a:rPr>
              <a:t>støtte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plejepersonalet</a:t>
            </a:r>
            <a:r>
              <a:rPr dirty="0" sz="30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og</a:t>
            </a:r>
            <a:r>
              <a:rPr dirty="0" sz="30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3E3E3E"/>
                </a:solidFill>
                <a:latin typeface="Arial"/>
                <a:cs typeface="Arial"/>
              </a:rPr>
              <a:t>forbedre arbejdsforholdene</a:t>
            </a:r>
            <a:r>
              <a:rPr dirty="0" sz="3000" spc="-17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-50" b="1">
                <a:solidFill>
                  <a:srgbClr val="3E3E3E"/>
                </a:solidFill>
                <a:latin typeface="Arial"/>
                <a:cs typeface="Arial"/>
              </a:rPr>
              <a:t>i </a:t>
            </a:r>
            <a:r>
              <a:rPr dirty="0" sz="3000" spc="-10" b="1">
                <a:solidFill>
                  <a:srgbClr val="3E3E3E"/>
                </a:solidFill>
                <a:latin typeface="Arial"/>
                <a:cs typeface="Arial"/>
              </a:rPr>
              <a:t>sektoren?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206495" y="0"/>
            <a:ext cx="5937885" cy="5143500"/>
            <a:chOff x="3206495" y="0"/>
            <a:chExt cx="5937885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6495" y="0"/>
              <a:ext cx="5937503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87947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6015" y="473710"/>
                  </a:moveTo>
                  <a:lnTo>
                    <a:pt x="1186687" y="473710"/>
                  </a:lnTo>
                  <a:lnTo>
                    <a:pt x="1246547" y="475734"/>
                  </a:lnTo>
                  <a:lnTo>
                    <a:pt x="1303254" y="481806"/>
                  </a:lnTo>
                  <a:lnTo>
                    <a:pt x="1356811" y="491926"/>
                  </a:lnTo>
                  <a:lnTo>
                    <a:pt x="1407223" y="506095"/>
                  </a:lnTo>
                  <a:lnTo>
                    <a:pt x="1454491" y="524311"/>
                  </a:lnTo>
                  <a:lnTo>
                    <a:pt x="1498619" y="546576"/>
                  </a:lnTo>
                  <a:lnTo>
                    <a:pt x="1539610" y="572889"/>
                  </a:lnTo>
                  <a:lnTo>
                    <a:pt x="1577467" y="603250"/>
                  </a:lnTo>
                  <a:lnTo>
                    <a:pt x="1615925" y="641319"/>
                  </a:lnTo>
                  <a:lnTo>
                    <a:pt x="1648460" y="681505"/>
                  </a:lnTo>
                  <a:lnTo>
                    <a:pt x="1675075" y="723811"/>
                  </a:lnTo>
                  <a:lnTo>
                    <a:pt x="1695771" y="768238"/>
                  </a:lnTo>
                  <a:lnTo>
                    <a:pt x="1710552" y="814790"/>
                  </a:lnTo>
                  <a:lnTo>
                    <a:pt x="1719418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8" y="1153414"/>
                  </a:lnTo>
                  <a:lnTo>
                    <a:pt x="1606018" y="1191438"/>
                  </a:lnTo>
                  <a:lnTo>
                    <a:pt x="1549940" y="1244552"/>
                  </a:lnTo>
                  <a:lnTo>
                    <a:pt x="1513788" y="1276768"/>
                  </a:lnTo>
                  <a:lnTo>
                    <a:pt x="1472226" y="1312756"/>
                  </a:lnTo>
                  <a:lnTo>
                    <a:pt x="1425255" y="1352517"/>
                  </a:lnTo>
                  <a:lnTo>
                    <a:pt x="1372874" y="1396049"/>
                  </a:lnTo>
                  <a:lnTo>
                    <a:pt x="1315084" y="1443355"/>
                  </a:lnTo>
                  <a:lnTo>
                    <a:pt x="1267059" y="1483237"/>
                  </a:lnTo>
                  <a:lnTo>
                    <a:pt x="1222043" y="1522388"/>
                  </a:lnTo>
                  <a:lnTo>
                    <a:pt x="1180033" y="1560810"/>
                  </a:lnTo>
                  <a:lnTo>
                    <a:pt x="1141028" y="1598500"/>
                  </a:lnTo>
                  <a:lnTo>
                    <a:pt x="1105026" y="1635460"/>
                  </a:lnTo>
                  <a:lnTo>
                    <a:pt x="1072027" y="1671690"/>
                  </a:lnTo>
                  <a:lnTo>
                    <a:pt x="1042027" y="1707189"/>
                  </a:lnTo>
                  <a:lnTo>
                    <a:pt x="1015025" y="1741958"/>
                  </a:lnTo>
                  <a:lnTo>
                    <a:pt x="991020" y="1775996"/>
                  </a:lnTo>
                  <a:lnTo>
                    <a:pt x="970009" y="1809303"/>
                  </a:lnTo>
                  <a:lnTo>
                    <a:pt x="932956" y="1882450"/>
                  </a:lnTo>
                  <a:lnTo>
                    <a:pt x="916152" y="1925420"/>
                  </a:lnTo>
                  <a:lnTo>
                    <a:pt x="901582" y="1970790"/>
                  </a:lnTo>
                  <a:lnTo>
                    <a:pt x="889248" y="2018563"/>
                  </a:lnTo>
                  <a:lnTo>
                    <a:pt x="879151" y="2068738"/>
                  </a:lnTo>
                  <a:lnTo>
                    <a:pt x="871295" y="2121318"/>
                  </a:lnTo>
                  <a:lnTo>
                    <a:pt x="865680" y="2176303"/>
                  </a:lnTo>
                  <a:lnTo>
                    <a:pt x="862310" y="2233694"/>
                  </a:lnTo>
                  <a:lnTo>
                    <a:pt x="861186" y="2293493"/>
                  </a:lnTo>
                  <a:lnTo>
                    <a:pt x="861329" y="2312759"/>
                  </a:lnTo>
                  <a:lnTo>
                    <a:pt x="861758" y="2343896"/>
                  </a:lnTo>
                  <a:lnTo>
                    <a:pt x="862472" y="2386915"/>
                  </a:lnTo>
                  <a:lnTo>
                    <a:pt x="863473" y="2441829"/>
                  </a:lnTo>
                  <a:lnTo>
                    <a:pt x="1427987" y="2441829"/>
                  </a:lnTo>
                  <a:lnTo>
                    <a:pt x="1427793" y="2371663"/>
                  </a:lnTo>
                  <a:lnTo>
                    <a:pt x="1429717" y="2307906"/>
                  </a:lnTo>
                  <a:lnTo>
                    <a:pt x="1433759" y="2250561"/>
                  </a:lnTo>
                  <a:lnTo>
                    <a:pt x="1439923" y="2199630"/>
                  </a:lnTo>
                  <a:lnTo>
                    <a:pt x="1448211" y="2155114"/>
                  </a:lnTo>
                  <a:lnTo>
                    <a:pt x="1458625" y="2117017"/>
                  </a:lnTo>
                  <a:lnTo>
                    <a:pt x="1487823" y="2055607"/>
                  </a:lnTo>
                  <a:lnTo>
                    <a:pt x="1510574" y="2023235"/>
                  </a:lnTo>
                  <a:lnTo>
                    <a:pt x="1539421" y="1988228"/>
                  </a:lnTo>
                  <a:lnTo>
                    <a:pt x="1574364" y="1950591"/>
                  </a:lnTo>
                  <a:lnTo>
                    <a:pt x="1615403" y="1910328"/>
                  </a:lnTo>
                  <a:lnTo>
                    <a:pt x="1662538" y="1867443"/>
                  </a:lnTo>
                  <a:lnTo>
                    <a:pt x="1715770" y="1821942"/>
                  </a:lnTo>
                  <a:lnTo>
                    <a:pt x="1768820" y="1777390"/>
                  </a:lnTo>
                  <a:lnTo>
                    <a:pt x="1819169" y="1734195"/>
                  </a:lnTo>
                  <a:lnTo>
                    <a:pt x="1866816" y="1692357"/>
                  </a:lnTo>
                  <a:lnTo>
                    <a:pt x="1911762" y="1651876"/>
                  </a:lnTo>
                  <a:lnTo>
                    <a:pt x="1954007" y="1612751"/>
                  </a:lnTo>
                  <a:lnTo>
                    <a:pt x="1993552" y="1574984"/>
                  </a:lnTo>
                  <a:lnTo>
                    <a:pt x="2030396" y="1538573"/>
                  </a:lnTo>
                  <a:lnTo>
                    <a:pt x="2064540" y="1503519"/>
                  </a:lnTo>
                  <a:lnTo>
                    <a:pt x="2095985" y="1469822"/>
                  </a:lnTo>
                  <a:lnTo>
                    <a:pt x="2124730" y="1437481"/>
                  </a:lnTo>
                  <a:lnTo>
                    <a:pt x="2150776" y="1406498"/>
                  </a:lnTo>
                  <a:lnTo>
                    <a:pt x="2194771" y="1348601"/>
                  </a:lnTo>
                  <a:lnTo>
                    <a:pt x="2239962" y="1275385"/>
                  </a:lnTo>
                  <a:lnTo>
                    <a:pt x="2263580" y="1228393"/>
                  </a:lnTo>
                  <a:lnTo>
                    <a:pt x="2283573" y="1180713"/>
                  </a:lnTo>
                  <a:lnTo>
                    <a:pt x="2299938" y="1132347"/>
                  </a:lnTo>
                  <a:lnTo>
                    <a:pt x="2312671" y="1083297"/>
                  </a:lnTo>
                  <a:lnTo>
                    <a:pt x="2321770" y="1033563"/>
                  </a:lnTo>
                  <a:lnTo>
                    <a:pt x="2327231" y="983148"/>
                  </a:lnTo>
                  <a:lnTo>
                    <a:pt x="2329053" y="932053"/>
                  </a:lnTo>
                  <a:lnTo>
                    <a:pt x="2327645" y="882856"/>
                  </a:lnTo>
                  <a:lnTo>
                    <a:pt x="2323424" y="834479"/>
                  </a:lnTo>
                  <a:lnTo>
                    <a:pt x="2316388" y="786921"/>
                  </a:lnTo>
                  <a:lnTo>
                    <a:pt x="2306538" y="740182"/>
                  </a:lnTo>
                  <a:lnTo>
                    <a:pt x="2293874" y="694261"/>
                  </a:lnTo>
                  <a:lnTo>
                    <a:pt x="2278395" y="649159"/>
                  </a:lnTo>
                  <a:lnTo>
                    <a:pt x="2260102" y="604876"/>
                  </a:lnTo>
                  <a:lnTo>
                    <a:pt x="2238994" y="561410"/>
                  </a:lnTo>
                  <a:lnTo>
                    <a:pt x="2215073" y="518762"/>
                  </a:lnTo>
                  <a:lnTo>
                    <a:pt x="2188337" y="476932"/>
                  </a:lnTo>
                  <a:lnTo>
                    <a:pt x="2186015" y="473710"/>
                  </a:lnTo>
                  <a:close/>
                </a:path>
                <a:path w="2329179" h="3279140">
                  <a:moveTo>
                    <a:pt x="1160145" y="0"/>
                  </a:moveTo>
                  <a:lnTo>
                    <a:pt x="1104170" y="853"/>
                  </a:lnTo>
                  <a:lnTo>
                    <a:pt x="1049405" y="3415"/>
                  </a:lnTo>
                  <a:lnTo>
                    <a:pt x="995849" y="7684"/>
                  </a:lnTo>
                  <a:lnTo>
                    <a:pt x="943503" y="13660"/>
                  </a:lnTo>
                  <a:lnTo>
                    <a:pt x="892365" y="21345"/>
                  </a:lnTo>
                  <a:lnTo>
                    <a:pt x="842438" y="30738"/>
                  </a:lnTo>
                  <a:lnTo>
                    <a:pt x="793719" y="41839"/>
                  </a:lnTo>
                  <a:lnTo>
                    <a:pt x="746211" y="54649"/>
                  </a:lnTo>
                  <a:lnTo>
                    <a:pt x="699912" y="69167"/>
                  </a:lnTo>
                  <a:lnTo>
                    <a:pt x="654824" y="85393"/>
                  </a:lnTo>
                  <a:lnTo>
                    <a:pt x="610946" y="103329"/>
                  </a:lnTo>
                  <a:lnTo>
                    <a:pt x="568277" y="122973"/>
                  </a:lnTo>
                  <a:lnTo>
                    <a:pt x="526820" y="144326"/>
                  </a:lnTo>
                  <a:lnTo>
                    <a:pt x="486573" y="167389"/>
                  </a:lnTo>
                  <a:lnTo>
                    <a:pt x="447536" y="192160"/>
                  </a:lnTo>
                  <a:lnTo>
                    <a:pt x="409711" y="218642"/>
                  </a:lnTo>
                  <a:lnTo>
                    <a:pt x="373096" y="246832"/>
                  </a:lnTo>
                  <a:lnTo>
                    <a:pt x="337693" y="276733"/>
                  </a:lnTo>
                  <a:lnTo>
                    <a:pt x="299651" y="311777"/>
                  </a:lnTo>
                  <a:lnTo>
                    <a:pt x="263868" y="347759"/>
                  </a:lnTo>
                  <a:lnTo>
                    <a:pt x="230343" y="384677"/>
                  </a:lnTo>
                  <a:lnTo>
                    <a:pt x="199078" y="422532"/>
                  </a:lnTo>
                  <a:lnTo>
                    <a:pt x="170071" y="461324"/>
                  </a:lnTo>
                  <a:lnTo>
                    <a:pt x="143322" y="501051"/>
                  </a:lnTo>
                  <a:lnTo>
                    <a:pt x="118832" y="541713"/>
                  </a:lnTo>
                  <a:lnTo>
                    <a:pt x="96599" y="583310"/>
                  </a:lnTo>
                  <a:lnTo>
                    <a:pt x="76624" y="625843"/>
                  </a:lnTo>
                  <a:lnTo>
                    <a:pt x="58906" y="669309"/>
                  </a:lnTo>
                  <a:lnTo>
                    <a:pt x="43446" y="713709"/>
                  </a:lnTo>
                  <a:lnTo>
                    <a:pt x="30243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246" y="1020572"/>
                  </a:lnTo>
                  <a:lnTo>
                    <a:pt x="584203" y="966630"/>
                  </a:lnTo>
                  <a:lnTo>
                    <a:pt x="599151" y="915523"/>
                  </a:lnTo>
                  <a:lnTo>
                    <a:pt x="616089" y="867253"/>
                  </a:lnTo>
                  <a:lnTo>
                    <a:pt x="635018" y="821820"/>
                  </a:lnTo>
                  <a:lnTo>
                    <a:pt x="655939" y="779224"/>
                  </a:lnTo>
                  <a:lnTo>
                    <a:pt x="678852" y="739467"/>
                  </a:lnTo>
                  <a:lnTo>
                    <a:pt x="703759" y="702549"/>
                  </a:lnTo>
                  <a:lnTo>
                    <a:pt x="730660" y="668471"/>
                  </a:lnTo>
                  <a:lnTo>
                    <a:pt x="759556" y="637233"/>
                  </a:lnTo>
                  <a:lnTo>
                    <a:pt x="790448" y="608838"/>
                  </a:lnTo>
                  <a:lnTo>
                    <a:pt x="826798" y="580488"/>
                  </a:lnTo>
                  <a:lnTo>
                    <a:pt x="865067" y="555471"/>
                  </a:lnTo>
                  <a:lnTo>
                    <a:pt x="905255" y="533785"/>
                  </a:lnTo>
                  <a:lnTo>
                    <a:pt x="947363" y="515433"/>
                  </a:lnTo>
                  <a:lnTo>
                    <a:pt x="991390" y="500415"/>
                  </a:lnTo>
                  <a:lnTo>
                    <a:pt x="1037335" y="488733"/>
                  </a:lnTo>
                  <a:lnTo>
                    <a:pt x="1085200" y="480387"/>
                  </a:lnTo>
                  <a:lnTo>
                    <a:pt x="1134984" y="475379"/>
                  </a:lnTo>
                  <a:lnTo>
                    <a:pt x="1186687" y="473710"/>
                  </a:lnTo>
                  <a:lnTo>
                    <a:pt x="2186015" y="473710"/>
                  </a:lnTo>
                  <a:lnTo>
                    <a:pt x="2158786" y="435918"/>
                  </a:lnTo>
                  <a:lnTo>
                    <a:pt x="2126421" y="395722"/>
                  </a:lnTo>
                  <a:lnTo>
                    <a:pt x="2091242" y="356343"/>
                  </a:lnTo>
                  <a:lnTo>
                    <a:pt x="2053249" y="317781"/>
                  </a:lnTo>
                  <a:lnTo>
                    <a:pt x="2012442" y="280035"/>
                  </a:lnTo>
                  <a:lnTo>
                    <a:pt x="1976586" y="249784"/>
                  </a:lnTo>
                  <a:lnTo>
                    <a:pt x="1939379" y="221262"/>
                  </a:lnTo>
                  <a:lnTo>
                    <a:pt x="1900819" y="194468"/>
                  </a:lnTo>
                  <a:lnTo>
                    <a:pt x="1860907" y="169403"/>
                  </a:lnTo>
                  <a:lnTo>
                    <a:pt x="1819643" y="146067"/>
                  </a:lnTo>
                  <a:lnTo>
                    <a:pt x="1777026" y="124460"/>
                  </a:lnTo>
                  <a:lnTo>
                    <a:pt x="1733057" y="104580"/>
                  </a:lnTo>
                  <a:lnTo>
                    <a:pt x="1687735" y="86430"/>
                  </a:lnTo>
                  <a:lnTo>
                    <a:pt x="1641062" y="70008"/>
                  </a:lnTo>
                  <a:lnTo>
                    <a:pt x="1593036" y="55315"/>
                  </a:lnTo>
                  <a:lnTo>
                    <a:pt x="1543657" y="42350"/>
                  </a:lnTo>
                  <a:lnTo>
                    <a:pt x="1492927" y="31114"/>
                  </a:lnTo>
                  <a:lnTo>
                    <a:pt x="1440844" y="21607"/>
                  </a:lnTo>
                  <a:lnTo>
                    <a:pt x="1387409" y="13828"/>
                  </a:lnTo>
                  <a:lnTo>
                    <a:pt x="1332621" y="7778"/>
                  </a:lnTo>
                  <a:lnTo>
                    <a:pt x="1276481" y="3457"/>
                  </a:lnTo>
                  <a:lnTo>
                    <a:pt x="1218989" y="864"/>
                  </a:lnTo>
                  <a:lnTo>
                    <a:pt x="1160145" y="0"/>
                  </a:lnTo>
                  <a:close/>
                </a:path>
                <a:path w="2329179" h="3279140">
                  <a:moveTo>
                    <a:pt x="1485519" y="2656560"/>
                  </a:moveTo>
                  <a:lnTo>
                    <a:pt x="863473" y="2656560"/>
                  </a:lnTo>
                  <a:lnTo>
                    <a:pt x="863473" y="3278644"/>
                  </a:lnTo>
                  <a:lnTo>
                    <a:pt x="1485519" y="3278644"/>
                  </a:lnTo>
                  <a:lnTo>
                    <a:pt x="1485519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62483" y="3200806"/>
            <a:ext cx="4681855" cy="152908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ctr" marR="1026160">
              <a:lnSpc>
                <a:spcPct val="100000"/>
              </a:lnSpc>
              <a:spcBef>
                <a:spcPts val="15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265"/>
              </a:spcBef>
            </a:pP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30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kan</a:t>
            </a:r>
            <a:r>
              <a:rPr dirty="0" sz="3000" spc="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3E3E3E"/>
                </a:solidFill>
                <a:latin typeface="Arial"/>
                <a:cs typeface="Arial"/>
              </a:rPr>
              <a:t>teknologi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forbedre</a:t>
            </a:r>
            <a:r>
              <a:rPr dirty="0" sz="30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livskvaliteten</a:t>
            </a:r>
            <a:r>
              <a:rPr dirty="0" sz="30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3E3E3E"/>
                </a:solidFill>
                <a:latin typeface="Arial"/>
                <a:cs typeface="Arial"/>
              </a:rPr>
              <a:t>for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ældre</a:t>
            </a:r>
            <a:r>
              <a:rPr dirty="0" sz="30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3E3E3E"/>
                </a:solidFill>
                <a:latin typeface="Arial"/>
                <a:cs typeface="Arial"/>
              </a:rPr>
              <a:t>mennesker?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97135"/>
            <a:ext cx="6470015" cy="3752215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59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Navn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Ada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Symptomkontrol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Målgruppe:</a:t>
            </a:r>
            <a:r>
              <a:rPr dirty="0" sz="16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Folk,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spørgsmål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eget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andres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helbred.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Fordele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Ada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udviklet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læger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forskere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patienter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vurdere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medicinske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symptomer på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centraliseret</a:t>
            </a:r>
            <a:endParaRPr sz="1600">
              <a:latin typeface="Arial"/>
              <a:cs typeface="Arial"/>
            </a:endParaRPr>
          </a:p>
          <a:p>
            <a:pPr marL="304800" marR="5080">
              <a:lnSpc>
                <a:spcPct val="14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platform.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Softwaren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beder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besvare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flere automatiserede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spørgsmål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vurderer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forhold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indbygget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medicinsk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ordbog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lidelser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tilstande.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Omkostninger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6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data:</a:t>
            </a:r>
            <a:r>
              <a:rPr dirty="0" sz="16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Ukritisk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Sprog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Engelsk,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tysk,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...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5">
                <a:solidFill>
                  <a:srgbClr val="379C73"/>
                </a:solidFill>
              </a:rPr>
              <a:t>Certificeret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medicinsk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90">
                <a:solidFill>
                  <a:srgbClr val="379C73"/>
                </a:solidFill>
              </a:rPr>
              <a:t>app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23857" y="1219921"/>
            <a:ext cx="1205187" cy="125200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2319" y="2685794"/>
            <a:ext cx="1165859" cy="186893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8129143" y="4864709"/>
            <a:ext cx="8242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Carlito"/>
                <a:cs typeface="Carlito"/>
              </a:rPr>
              <a:t>Billedkilde:</a:t>
            </a:r>
            <a:r>
              <a:rPr dirty="0" sz="600" spc="40">
                <a:latin typeface="Carlito"/>
                <a:cs typeface="Carlito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Google</a:t>
            </a:r>
            <a:r>
              <a:rPr dirty="0" u="sng" sz="600" spc="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Play</a:t>
            </a:r>
            <a:r>
              <a:rPr dirty="0" u="none" sz="600" spc="50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Store</a:t>
            </a:r>
            <a:r>
              <a:rPr dirty="0" u="sng" sz="6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Ada-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tjek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dit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helbred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162862"/>
            <a:ext cx="4229100" cy="281934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95190" y="1105052"/>
            <a:ext cx="4115435" cy="34404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Maria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72-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årig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kvinde,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fik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konstateret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type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2-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diabetes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år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siden.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600">
              <a:latin typeface="Arial"/>
              <a:cs typeface="Arial"/>
            </a:endParaRPr>
          </a:p>
          <a:p>
            <a:pPr marL="12700" marR="8890">
              <a:lnSpc>
                <a:spcPct val="14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Håndtering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hendes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tilstand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kræver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konsekvent</a:t>
            </a:r>
            <a:r>
              <a:rPr dirty="0" sz="1600" spc="-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overvågning</a:t>
            </a:r>
            <a:r>
              <a:rPr dirty="0" sz="16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blodsukkerniveauer,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overholdelse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medicinering,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kostvalg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fysisk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aktivitet.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Hun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kæmper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holde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styr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relevante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oplysninger,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fører til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inkonsekvent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håndtering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hendes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diabetes.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5">
                <a:solidFill>
                  <a:srgbClr val="379C73"/>
                </a:solidFill>
              </a:rPr>
              <a:t>Case-</a:t>
            </a:r>
            <a:r>
              <a:rPr dirty="0" spc="-225">
                <a:solidFill>
                  <a:srgbClr val="379C73"/>
                </a:solidFill>
              </a:rPr>
              <a:t>studie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728084" y="1042543"/>
            <a:ext cx="4337050" cy="3602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685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blev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anbefalet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dagbogsapp,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til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diabetesbehandling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Mulige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funktioner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appen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5"/>
              </a:spcBef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Sporing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blodsukker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Logbog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medicinering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Tidsskrift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kost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ernæring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Sporing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fysisk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aktivitet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5">
                <a:solidFill>
                  <a:srgbClr val="379C73"/>
                </a:solidFill>
              </a:rPr>
              <a:t>Case-</a:t>
            </a:r>
            <a:r>
              <a:rPr dirty="0" spc="-225">
                <a:solidFill>
                  <a:srgbClr val="379C73"/>
                </a:solidFill>
              </a:rPr>
              <a:t>studie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468" y="1632204"/>
            <a:ext cx="3218687" cy="214426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6634" y="2860548"/>
            <a:ext cx="560279" cy="68427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00543" y="3765803"/>
            <a:ext cx="566928" cy="61569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41391" y="3642401"/>
            <a:ext cx="636665" cy="79239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76493" y="2863829"/>
            <a:ext cx="571066" cy="566460"/>
          </a:xfrm>
          <a:prstGeom prst="rect">
            <a:avLst/>
          </a:prstGeom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1658111"/>
            <a:ext cx="3221736" cy="214668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683634" y="1673469"/>
            <a:ext cx="4418330" cy="1946910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7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Maria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sundhedsteamet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holistisk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overblik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diabetesbehandlingen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5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Mønstre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identificeres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motiverer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Maria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sin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87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ordinerede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behandlingsplan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5">
                <a:solidFill>
                  <a:srgbClr val="379C73"/>
                </a:solidFill>
              </a:rPr>
              <a:t>Case-</a:t>
            </a:r>
            <a:r>
              <a:rPr dirty="0" spc="-225">
                <a:solidFill>
                  <a:srgbClr val="379C73"/>
                </a:solidFill>
              </a:rPr>
              <a:t>studie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375920" y="1162939"/>
            <a:ext cx="85216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Fordele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683634" y="1673469"/>
            <a:ext cx="4660265" cy="1946910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Maria?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færdigheder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hende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appen?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5">
                <a:solidFill>
                  <a:srgbClr val="379C73"/>
                </a:solidFill>
              </a:rPr>
              <a:t>Case-</a:t>
            </a:r>
            <a:r>
              <a:rPr dirty="0" spc="-225">
                <a:solidFill>
                  <a:srgbClr val="379C73"/>
                </a:solidFill>
              </a:rPr>
              <a:t>studie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452119" y="1162939"/>
            <a:ext cx="939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Din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rolle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512" y="1844056"/>
            <a:ext cx="2965603" cy="2648403"/>
          </a:xfrm>
          <a:prstGeom prst="rect">
            <a:avLst/>
          </a:prstGeom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488690"/>
            </a:xfrm>
            <a:custGeom>
              <a:avLst/>
              <a:gdLst/>
              <a:ahLst/>
              <a:cxnLst/>
              <a:rect l="l" t="t" r="r" b="b"/>
              <a:pathLst>
                <a:path w="9144000" h="3488690">
                  <a:moveTo>
                    <a:pt x="0" y="3488436"/>
                  </a:moveTo>
                  <a:lnTo>
                    <a:pt x="9144000" y="3488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488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488435"/>
              <a:ext cx="9144000" cy="1655445"/>
            </a:xfrm>
            <a:custGeom>
              <a:avLst/>
              <a:gdLst/>
              <a:ahLst/>
              <a:cxnLst/>
              <a:rect l="l" t="t" r="r" b="b"/>
              <a:pathLst>
                <a:path w="9144000" h="1655445">
                  <a:moveTo>
                    <a:pt x="9144000" y="0"/>
                  </a:moveTo>
                  <a:lnTo>
                    <a:pt x="0" y="0"/>
                  </a:lnTo>
                  <a:lnTo>
                    <a:pt x="0" y="1655063"/>
                  </a:lnTo>
                  <a:lnTo>
                    <a:pt x="9144000" y="165506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Sammenfatning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42645" y="1055793"/>
            <a:ext cx="8061325" cy="2117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95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mHealth-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 mobile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applikationer,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 designet til at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hjælpe folk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 at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håndtere deres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helbred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ved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hjælp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smartphones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tablets.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Disse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applikationer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giver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plejekrævende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mennesker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mulighed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tage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kontrol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deres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velbefindende,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tilbyder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hjælp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egenomsorg,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forbedrer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behandling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forebyggelse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kroniske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sygdomme.</a:t>
            </a:r>
            <a:r>
              <a:rPr dirty="0" sz="14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sidste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par</a:t>
            </a:r>
            <a:r>
              <a:rPr dirty="0" sz="14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år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blevet</a:t>
            </a:r>
            <a:r>
              <a:rPr dirty="0" sz="14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udviklet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mange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mHealth-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apps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verden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over,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4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dækker</a:t>
            </a:r>
            <a:r>
              <a:rPr dirty="0" sz="14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bred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vifte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områder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livsstil,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sundhedsstyring,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telemedicin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medicinsk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assistance.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forbindelse</a:t>
            </a:r>
            <a:r>
              <a:rPr dirty="0" sz="14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pleje</a:t>
            </a:r>
            <a:r>
              <a:rPr dirty="0" sz="14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bør</a:t>
            </a:r>
            <a:r>
              <a:rPr dirty="0" sz="14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mHealth-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4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betragtes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4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supplement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til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professionel</a:t>
            </a:r>
            <a:r>
              <a:rPr dirty="0" sz="1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pleje.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299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Dernæst</a:t>
            </a:r>
            <a:r>
              <a:rPr dirty="0" spc="-60"/>
              <a:t> </a:t>
            </a:r>
            <a:r>
              <a:rPr dirty="0"/>
              <a:t>vil</a:t>
            </a:r>
            <a:r>
              <a:rPr dirty="0" spc="-55"/>
              <a:t> </a:t>
            </a:r>
            <a:r>
              <a:rPr dirty="0"/>
              <a:t>du</a:t>
            </a:r>
            <a:r>
              <a:rPr dirty="0" spc="-60"/>
              <a:t> </a:t>
            </a:r>
            <a:r>
              <a:rPr dirty="0"/>
              <a:t>se</a:t>
            </a:r>
            <a:r>
              <a:rPr dirty="0" spc="-65"/>
              <a:t> </a:t>
            </a:r>
            <a:r>
              <a:rPr dirty="0"/>
              <a:t>spørgsmål,</a:t>
            </a:r>
            <a:r>
              <a:rPr dirty="0" spc="-60"/>
              <a:t> </a:t>
            </a:r>
            <a:r>
              <a:rPr dirty="0"/>
              <a:t>der</a:t>
            </a:r>
            <a:r>
              <a:rPr dirty="0" spc="-60"/>
              <a:t> </a:t>
            </a:r>
            <a:r>
              <a:rPr dirty="0"/>
              <a:t>er</a:t>
            </a:r>
            <a:r>
              <a:rPr dirty="0" spc="-60"/>
              <a:t> </a:t>
            </a:r>
            <a:r>
              <a:rPr dirty="0"/>
              <a:t>relateret</a:t>
            </a:r>
            <a:r>
              <a:rPr dirty="0" spc="-55"/>
              <a:t> </a:t>
            </a:r>
            <a:r>
              <a:rPr dirty="0"/>
              <a:t>til</a:t>
            </a:r>
            <a:r>
              <a:rPr dirty="0" spc="-65"/>
              <a:t> </a:t>
            </a:r>
            <a:r>
              <a:rPr dirty="0"/>
              <a:t>indholdet</a:t>
            </a:r>
            <a:r>
              <a:rPr dirty="0" spc="-25"/>
              <a:t> </a:t>
            </a:r>
            <a:r>
              <a:rPr dirty="0" spc="-50"/>
              <a:t>i </a:t>
            </a:r>
            <a:r>
              <a:rPr dirty="0"/>
              <a:t>denne</a:t>
            </a:r>
            <a:r>
              <a:rPr dirty="0" spc="-90"/>
              <a:t> </a:t>
            </a:r>
            <a:r>
              <a:rPr dirty="0" spc="-10"/>
              <a:t>enhed.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marL="736600" marR="197485" indent="-3251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skriftligt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1207363"/>
            <a:ext cx="5568950" cy="18186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6985" indent="-254635">
              <a:lnSpc>
                <a:spcPct val="140000"/>
              </a:lnSpc>
              <a:spcBef>
                <a:spcPts val="10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Tror</a:t>
            </a:r>
            <a:r>
              <a:rPr dirty="0" sz="14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du,</a:t>
            </a:r>
            <a:r>
              <a:rPr dirty="0" sz="14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visse</a:t>
            </a:r>
            <a:r>
              <a:rPr dirty="0" sz="14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apps,</a:t>
            </a:r>
            <a:r>
              <a:rPr dirty="0" sz="14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4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dine</a:t>
            </a:r>
            <a:r>
              <a:rPr dirty="0" sz="14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kunder</a:t>
            </a:r>
            <a:r>
              <a:rPr dirty="0" sz="14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bruger,</a:t>
            </a:r>
            <a:r>
              <a:rPr dirty="0" sz="14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kunne</a:t>
            </a:r>
            <a:r>
              <a:rPr dirty="0" sz="14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gøre</a:t>
            </a:r>
            <a:r>
              <a:rPr dirty="0" sz="14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dit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arbejde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lettere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mere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effektivt?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Forklar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hvorfor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(ikke)?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algn="just" marL="266700" marR="5080" indent="-254635">
              <a:lnSpc>
                <a:spcPct val="140000"/>
              </a:lnSpc>
              <a:spcBef>
                <a:spcPts val="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Bruger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lignende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selv,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f.eks.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fitness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tracker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eller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skridttæller?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Hvorfor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bruger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disse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apps?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Hvad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fordelene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ved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bruge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disse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apps?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19929" y="2399487"/>
            <a:ext cx="4423410" cy="1077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610">
                <a:solidFill>
                  <a:srgbClr val="FFC000"/>
                </a:solidFill>
                <a:latin typeface="Liberation Sans Narrow"/>
                <a:cs typeface="Liberation Sans Narrow"/>
              </a:rPr>
              <a:t>Godt</a:t>
            </a:r>
            <a:r>
              <a:rPr dirty="0" sz="6900" spc="345">
                <a:solidFill>
                  <a:srgbClr val="FFC000"/>
                </a:solidFill>
                <a:latin typeface="Liberation Sans Narrow"/>
                <a:cs typeface="Liberation Sans Narrow"/>
              </a:rPr>
              <a:t> </a:t>
            </a:r>
            <a:r>
              <a:rPr dirty="0" sz="6900" spc="340">
                <a:solidFill>
                  <a:srgbClr val="FFC000"/>
                </a:solidFill>
                <a:latin typeface="Liberation Sans Narrow"/>
                <a:cs typeface="Liberation Sans Narrow"/>
              </a:rPr>
              <a:t>klaret!</a:t>
            </a:r>
            <a:endParaRPr sz="6900">
              <a:latin typeface="Liberation Sans Narrow"/>
              <a:cs typeface="Liberation Sans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130">
                <a:solidFill>
                  <a:srgbClr val="339966"/>
                </a:solidFill>
                <a:latin typeface="Liberation Sans Narrow"/>
                <a:cs typeface="Liberation Sans Narrow"/>
              </a:rPr>
              <a:t>Tillykke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,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har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gennemført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enhed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4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3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modul</a:t>
            </a:r>
            <a:endParaRPr sz="30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Liberation Sans Narrow"/>
                <a:cs typeface="Liberation Sans Narrow"/>
              </a:rPr>
              <a:t>2.</a:t>
            </a:r>
            <a:endParaRPr sz="3000">
              <a:latin typeface="Liberation Sans Narrow"/>
              <a:cs typeface="Liberation Sans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5">
                <a:solidFill>
                  <a:srgbClr val="379C73"/>
                </a:solidFill>
              </a:rPr>
              <a:t>Forbedret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tilgængelighed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451" y="1085850"/>
            <a:ext cx="415417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 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mere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umiddelbar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adgang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konsultation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på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afstand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2700" marR="261620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Telecare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patientpleje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gennemføre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fjernkonsultationer.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Patienter,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bor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fjerntliggende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områder,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lettere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tilgængelige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via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fjernovervågningsværktøjer.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9847" y="1300035"/>
            <a:ext cx="3965448" cy="2631884"/>
          </a:xfrm>
          <a:prstGeom prst="rect">
            <a:avLst/>
          </a:prstGeom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40741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Liste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referencer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8851" y="1285494"/>
            <a:ext cx="7487920" cy="2173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Daley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Sam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(2022):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Definition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bærbar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teknologi.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Indbygget.</a:t>
            </a:r>
            <a:r>
              <a:rPr dirty="0" u="sng" sz="9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https://builtin.com/wearables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Tværfaglig</a:t>
            </a:r>
            <a:r>
              <a:rPr dirty="0" sz="9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litteraturoversigt;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https:/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/www.ncbi.nlm.nih.gov/pmc/articles/PMC9664324/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Johnsson,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Natali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(2023):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Afgrænsning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præcisering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begrebet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egenomsorgsmonitorering: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begrebsanalyse,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i: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International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Journal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of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Qualitative.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https://www.ncbi.nlm.nih.gov/pmc/articles/PMC10392281/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241100"/>
              </a:lnSpc>
              <a:spcBef>
                <a:spcPts val="5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Maaß,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Laura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al.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(2022):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Definitioner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sundhedsapps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medicinske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ud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folkesundheds-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juridisk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perspektiv: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Kvalitativ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analyse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9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Wearables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sundhedsapps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9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sundere liv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(2022).</a:t>
            </a:r>
            <a:r>
              <a:rPr dirty="0" sz="9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AT&amp;S.</a:t>
            </a:r>
            <a:r>
              <a:rPr dirty="0" sz="9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https://ats.net/a-healthier-life-with-wearables-and-health-apps/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Wearables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sundheds-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apps: Chancen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Risiken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(2020).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Verbraucherportail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Baden-Württemberg.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https://www.</a:t>
            </a:r>
            <a:r>
              <a:rPr dirty="0" u="none" sz="900" spc="-10">
                <a:solidFill>
                  <a:srgbClr val="585858"/>
                </a:solidFill>
                <a:latin typeface="Arial"/>
                <a:cs typeface="Arial"/>
              </a:rPr>
              <a:t>verbraucherportal-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bw.de/,Lde/Startseite/Verbraucherschutz/Wearables+und+Gesundheits-Apps_+Chancen+und+Risiken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101" y="4313631"/>
            <a:ext cx="5450840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66675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holdninger, 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kommer</a:t>
            </a:r>
            <a:r>
              <a:rPr dirty="0" sz="800" spc="-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til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udtryk,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og</a:t>
            </a:r>
            <a:r>
              <a:rPr dirty="0" sz="800">
                <a:latin typeface="Arial"/>
                <a:cs typeface="Arial"/>
              </a:rPr>
              <a:t> afspejler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ikke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10">
                <a:latin typeface="Arial"/>
                <a:cs typeface="Arial"/>
              </a:rPr>
              <a:t> Forvaltningsorganet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Undervisning,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Audiovisuelle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Medier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og</a:t>
            </a:r>
            <a:r>
              <a:rPr dirty="0" sz="800">
                <a:latin typeface="Arial"/>
                <a:cs typeface="Arial"/>
              </a:rPr>
              <a:t> Kultur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(EACEA)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holdninger.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EACEA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for</a:t>
            </a:r>
            <a:endParaRPr sz="8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  <a:spcBef>
                <a:spcPts val="380"/>
              </a:spcBef>
            </a:pP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5">
                <a:solidFill>
                  <a:srgbClr val="379C73"/>
                </a:solidFill>
              </a:rPr>
              <a:t>Forbedret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forbindelse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kommunikation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451" y="1085850"/>
            <a:ext cx="4012565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66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mennesker,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alene,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kæmper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ensomhed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social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isolation.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stor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håndtere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dette.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Sociale</a:t>
            </a:r>
            <a:r>
              <a:rPr dirty="0" sz="18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medier,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videoopkald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eller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connected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care-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apps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letter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kommunikationen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nemt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holde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kontakten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venner,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familie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støttenetværk.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6903" y="1147572"/>
            <a:ext cx="3884676" cy="25938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802" y="383540"/>
            <a:ext cx="3589654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75">
                <a:solidFill>
                  <a:srgbClr val="379C73"/>
                </a:solidFill>
                <a:latin typeface="Arial Black"/>
                <a:cs typeface="Arial Black"/>
              </a:rPr>
              <a:t>Fremme</a:t>
            </a:r>
            <a:r>
              <a:rPr dirty="0" sz="2500" spc="-8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95">
                <a:solidFill>
                  <a:srgbClr val="379C73"/>
                </a:solidFill>
                <a:latin typeface="Arial Black"/>
                <a:cs typeface="Arial Black"/>
              </a:rPr>
              <a:t>af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45">
                <a:solidFill>
                  <a:srgbClr val="379C73"/>
                </a:solidFill>
                <a:latin typeface="Arial Black"/>
                <a:cs typeface="Arial Black"/>
              </a:rPr>
              <a:t>aktiv</a:t>
            </a:r>
            <a:r>
              <a:rPr dirty="0" sz="2500" spc="-10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80">
                <a:solidFill>
                  <a:srgbClr val="379C73"/>
                </a:solidFill>
                <a:latin typeface="Arial Black"/>
                <a:cs typeface="Arial Black"/>
              </a:rPr>
              <a:t>aldring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451" y="1085850"/>
            <a:ext cx="7897495" cy="1177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Immersive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oplevelser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skabt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Augmented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Reality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(AR)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Virtual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Reality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(VR)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folk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forblive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mentalt,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fysisk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socialt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engagerede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gennem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bred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vifte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oplevelser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aktiviteter.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6355" y="2467355"/>
            <a:ext cx="3733800" cy="24902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5">
                <a:solidFill>
                  <a:srgbClr val="379C73"/>
                </a:solidFill>
              </a:rPr>
              <a:t>Forbedret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effektivitet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præcision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70">
                <a:solidFill>
                  <a:srgbClr val="379C73"/>
                </a:solidFill>
              </a:rPr>
              <a:t>plejen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451" y="1068324"/>
            <a:ext cx="5827395" cy="3867785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plejepersonalet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arbejde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mere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præcist,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effektivt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sikkert.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plejeplanlægningssoftware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lettere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samarbejde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planlægge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plejen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godt.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optagelse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reducerer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risikoen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fejl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Desuden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mindre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sandsynligt,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går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bliver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beskadiget.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11340" y="1374017"/>
            <a:ext cx="1728216" cy="155269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83813" y="3363795"/>
            <a:ext cx="1579703" cy="15690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4043934" y="768223"/>
            <a:ext cx="95821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13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2200" spc="13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200" spc="40">
                <a:solidFill>
                  <a:srgbClr val="FFFFFF"/>
                </a:solidFill>
                <a:latin typeface="Liberation Sans Narrow"/>
                <a:cs typeface="Liberation Sans Narrow"/>
              </a:rPr>
              <a:t>2</a:t>
            </a:r>
            <a:endParaRPr sz="2200">
              <a:latin typeface="Liberation Sans Narrow"/>
              <a:cs typeface="Liberation Sans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85313" y="1325067"/>
            <a:ext cx="3277235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80">
                <a:latin typeface="Liberation Sans Narrow"/>
                <a:cs typeface="Liberation Sans Narrow"/>
              </a:rPr>
              <a:t>Pleje-</a:t>
            </a:r>
            <a:r>
              <a:rPr dirty="0" sz="2600" spc="145">
                <a:latin typeface="Liberation Sans Narrow"/>
                <a:cs typeface="Liberation Sans Narrow"/>
              </a:rPr>
              <a:t>relateret</a:t>
            </a:r>
            <a:r>
              <a:rPr dirty="0" sz="2600" spc="110">
                <a:latin typeface="Liberation Sans Narrow"/>
                <a:cs typeface="Liberation Sans Narrow"/>
              </a:rPr>
              <a:t> teknoloąi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06011" rIns="0" bIns="0" rtlCol="0" vert="horz">
            <a:spAutoFit/>
          </a:bodyPr>
          <a:lstStyle/>
          <a:p>
            <a:pPr algn="ctr" marL="629285" marR="403860">
              <a:lnSpc>
                <a:spcPct val="100000"/>
              </a:lnSpc>
              <a:spcBef>
                <a:spcPts val="960"/>
              </a:spcBef>
            </a:pPr>
            <a:r>
              <a:rPr dirty="0" sz="1800" spc="-10">
                <a:solidFill>
                  <a:srgbClr val="FFFFFF"/>
                </a:solidFill>
                <a:latin typeface="Liberation Sans Narrow"/>
                <a:cs typeface="Liberation Sans Narrow"/>
              </a:rPr>
              <a:t>Enhed</a:t>
            </a:r>
            <a:endParaRPr sz="1800">
              <a:latin typeface="Liberation Sans Narrow"/>
              <a:cs typeface="Liberation Sans Narrow"/>
            </a:endParaRPr>
          </a:p>
          <a:p>
            <a:pPr algn="ctr" marL="629285" marR="404495">
              <a:lnSpc>
                <a:spcPct val="100000"/>
              </a:lnSpc>
              <a:spcBef>
                <a:spcPts val="865"/>
              </a:spcBef>
            </a:pP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1</a:t>
            </a:r>
            <a:endParaRPr sz="1800">
              <a:latin typeface="Liberation Sans Narrow"/>
              <a:cs typeface="Liberation Sans Narrow"/>
            </a:endParaRPr>
          </a:p>
          <a:p>
            <a:pPr marL="2221230">
              <a:lnSpc>
                <a:spcPct val="100000"/>
              </a:lnSpc>
              <a:spcBef>
                <a:spcPts val="1525"/>
              </a:spcBef>
            </a:pPr>
            <a:r>
              <a:rPr dirty="0" spc="75">
                <a:solidFill>
                  <a:srgbClr val="FFFFFF"/>
                </a:solidFill>
                <a:latin typeface="Liberation Sans Narrow"/>
                <a:cs typeface="Liberation Sans Narrow"/>
              </a:rPr>
              <a:t>Teknoloąiens</a:t>
            </a:r>
            <a:r>
              <a:rPr dirty="0" spc="5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pc="95">
                <a:solidFill>
                  <a:srgbClr val="FFFFFF"/>
                </a:solidFill>
                <a:latin typeface="Liberation Sans Narrow"/>
                <a:cs typeface="Liberation Sans Narrow"/>
              </a:rPr>
              <a:t>rolle</a:t>
            </a:r>
            <a:r>
              <a:rPr dirty="0" spc="4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i</a:t>
            </a:r>
            <a:r>
              <a:rPr dirty="0" spc="6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pc="100">
                <a:solidFill>
                  <a:srgbClr val="FFFFFF"/>
                </a:solidFill>
                <a:latin typeface="Liberation Sans Narrow"/>
                <a:cs typeface="Liberation Sans Narrow"/>
              </a:rPr>
              <a:t>lanątidspleje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5487035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245">
                <a:solidFill>
                  <a:srgbClr val="379C73"/>
                </a:solidFill>
              </a:rPr>
              <a:t>Reduceret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300">
                <a:solidFill>
                  <a:srgbClr val="379C73"/>
                </a:solidFill>
              </a:rPr>
              <a:t>stress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arbejdsbyrde</a:t>
            </a:r>
            <a:r>
              <a:rPr dirty="0" spc="-25">
                <a:solidFill>
                  <a:srgbClr val="379C73"/>
                </a:solidFill>
              </a:rPr>
              <a:t> </a:t>
            </a:r>
            <a:r>
              <a:rPr dirty="0" spc="-75">
                <a:solidFill>
                  <a:srgbClr val="379C73"/>
                </a:solidFill>
              </a:rPr>
              <a:t>for </a:t>
            </a:r>
            <a:r>
              <a:rPr dirty="0" spc="-165">
                <a:solidFill>
                  <a:srgbClr val="379C73"/>
                </a:solidFill>
              </a:rPr>
              <a:t>plejepersonalet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6132" y="2538983"/>
            <a:ext cx="3642360" cy="243078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89915" y="1144524"/>
            <a:ext cx="7673975" cy="34245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005" marR="5080">
              <a:lnSpc>
                <a:spcPct val="1401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Mangel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udfordring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professionelle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plejere.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Elektronisk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plejedokumentation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hjælpeteknologier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reducere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stress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skabe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mere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tid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plejeopgaver.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3568700">
              <a:lnSpc>
                <a:spcPct val="1401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Tænk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bare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overvågnings-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nødopkaldssystemer.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Takket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være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understøttelse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får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alarmcentralen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hurtigere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besked,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har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802" y="383540"/>
            <a:ext cx="3884929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75">
                <a:solidFill>
                  <a:srgbClr val="379C73"/>
                </a:solidFill>
                <a:latin typeface="Arial Black"/>
                <a:cs typeface="Arial Black"/>
              </a:rPr>
              <a:t>Forbedret</a:t>
            </a:r>
            <a:r>
              <a:rPr dirty="0" sz="2500" spc="-6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9">
                <a:solidFill>
                  <a:srgbClr val="379C73"/>
                </a:solidFill>
                <a:latin typeface="Arial Black"/>
                <a:cs typeface="Arial Black"/>
              </a:rPr>
              <a:t>kvalitet</a:t>
            </a:r>
            <a:r>
              <a:rPr dirty="0" sz="2500" spc="-6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95">
                <a:solidFill>
                  <a:srgbClr val="379C73"/>
                </a:solidFill>
                <a:latin typeface="Arial Black"/>
                <a:cs typeface="Arial Black"/>
              </a:rPr>
              <a:t>af</a:t>
            </a:r>
            <a:r>
              <a:rPr dirty="0" sz="2500" spc="-9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85">
                <a:solidFill>
                  <a:srgbClr val="379C73"/>
                </a:solidFill>
                <a:latin typeface="Arial Black"/>
                <a:cs typeface="Arial Black"/>
              </a:rPr>
              <a:t>pleje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1144524"/>
            <a:ext cx="7712075" cy="1178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Mobilapps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hjemmesider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øjeblikkelig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adgang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information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planlægge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aftaler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minder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patienterne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deres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mindske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behovet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unødvendige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hospitalsbesøg.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6159" y="2782822"/>
            <a:ext cx="4101084" cy="223723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79C73"/>
                </a:solidFill>
              </a:rPr>
              <a:t>Støtte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uafhængighed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livskvalitet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1111" y="1516380"/>
            <a:ext cx="6342888" cy="312115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06679" y="917321"/>
            <a:ext cx="4991735" cy="4251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0005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Teknologiske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hjælpemidler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hjælpe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plejekrævende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mennesker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bo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alene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i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længere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tid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få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bedre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livskvalitet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Bærbare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gadgets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sensorer,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registrerer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fald,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GPS-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trackere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forbedrer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den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personlige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sikkerhed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person,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bor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alene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2700" marR="81915">
              <a:lnSpc>
                <a:spcPct val="1401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Selvforvaltningsapps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plejemodtagere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mere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kontrol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helbred,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sikkerhed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velbefindende.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8836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5"/>
              <a:t>Udfordringer</a:t>
            </a:r>
            <a:r>
              <a:rPr dirty="0" spc="-40"/>
              <a:t> </a:t>
            </a:r>
            <a:r>
              <a:rPr dirty="0" spc="-254"/>
              <a:t>og</a:t>
            </a:r>
            <a:r>
              <a:rPr dirty="0" spc="-95"/>
              <a:t> </a:t>
            </a:r>
            <a:r>
              <a:rPr dirty="0" spc="-130"/>
              <a:t>barrierer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688338"/>
            <a:ext cx="5429250" cy="20377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mulige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udfordringer,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når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det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gælder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brugen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af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teknologi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mobil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og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stationær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pleje?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206495" y="0"/>
            <a:ext cx="5937885" cy="5143500"/>
            <a:chOff x="3206495" y="0"/>
            <a:chExt cx="5937885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6495" y="0"/>
              <a:ext cx="5937503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87947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6015" y="473710"/>
                  </a:moveTo>
                  <a:lnTo>
                    <a:pt x="1186687" y="473710"/>
                  </a:lnTo>
                  <a:lnTo>
                    <a:pt x="1246547" y="475734"/>
                  </a:lnTo>
                  <a:lnTo>
                    <a:pt x="1303254" y="481806"/>
                  </a:lnTo>
                  <a:lnTo>
                    <a:pt x="1356811" y="491926"/>
                  </a:lnTo>
                  <a:lnTo>
                    <a:pt x="1407223" y="506095"/>
                  </a:lnTo>
                  <a:lnTo>
                    <a:pt x="1454491" y="524311"/>
                  </a:lnTo>
                  <a:lnTo>
                    <a:pt x="1498619" y="546576"/>
                  </a:lnTo>
                  <a:lnTo>
                    <a:pt x="1539610" y="572889"/>
                  </a:lnTo>
                  <a:lnTo>
                    <a:pt x="1577467" y="603250"/>
                  </a:lnTo>
                  <a:lnTo>
                    <a:pt x="1615925" y="641319"/>
                  </a:lnTo>
                  <a:lnTo>
                    <a:pt x="1648460" y="681505"/>
                  </a:lnTo>
                  <a:lnTo>
                    <a:pt x="1675075" y="723811"/>
                  </a:lnTo>
                  <a:lnTo>
                    <a:pt x="1695771" y="768238"/>
                  </a:lnTo>
                  <a:lnTo>
                    <a:pt x="1710552" y="814790"/>
                  </a:lnTo>
                  <a:lnTo>
                    <a:pt x="1719418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8" y="1153414"/>
                  </a:lnTo>
                  <a:lnTo>
                    <a:pt x="1606018" y="1191438"/>
                  </a:lnTo>
                  <a:lnTo>
                    <a:pt x="1549940" y="1244552"/>
                  </a:lnTo>
                  <a:lnTo>
                    <a:pt x="1513788" y="1276768"/>
                  </a:lnTo>
                  <a:lnTo>
                    <a:pt x="1472226" y="1312756"/>
                  </a:lnTo>
                  <a:lnTo>
                    <a:pt x="1425255" y="1352517"/>
                  </a:lnTo>
                  <a:lnTo>
                    <a:pt x="1372874" y="1396049"/>
                  </a:lnTo>
                  <a:lnTo>
                    <a:pt x="1315084" y="1443355"/>
                  </a:lnTo>
                  <a:lnTo>
                    <a:pt x="1267059" y="1483237"/>
                  </a:lnTo>
                  <a:lnTo>
                    <a:pt x="1222043" y="1522388"/>
                  </a:lnTo>
                  <a:lnTo>
                    <a:pt x="1180033" y="1560810"/>
                  </a:lnTo>
                  <a:lnTo>
                    <a:pt x="1141028" y="1598500"/>
                  </a:lnTo>
                  <a:lnTo>
                    <a:pt x="1105026" y="1635460"/>
                  </a:lnTo>
                  <a:lnTo>
                    <a:pt x="1072027" y="1671690"/>
                  </a:lnTo>
                  <a:lnTo>
                    <a:pt x="1042027" y="1707189"/>
                  </a:lnTo>
                  <a:lnTo>
                    <a:pt x="1015025" y="1741958"/>
                  </a:lnTo>
                  <a:lnTo>
                    <a:pt x="991020" y="1775996"/>
                  </a:lnTo>
                  <a:lnTo>
                    <a:pt x="970009" y="1809303"/>
                  </a:lnTo>
                  <a:lnTo>
                    <a:pt x="932956" y="1882450"/>
                  </a:lnTo>
                  <a:lnTo>
                    <a:pt x="916152" y="1925420"/>
                  </a:lnTo>
                  <a:lnTo>
                    <a:pt x="901582" y="1970790"/>
                  </a:lnTo>
                  <a:lnTo>
                    <a:pt x="889248" y="2018563"/>
                  </a:lnTo>
                  <a:lnTo>
                    <a:pt x="879151" y="2068738"/>
                  </a:lnTo>
                  <a:lnTo>
                    <a:pt x="871295" y="2121318"/>
                  </a:lnTo>
                  <a:lnTo>
                    <a:pt x="865680" y="2176303"/>
                  </a:lnTo>
                  <a:lnTo>
                    <a:pt x="862310" y="2233694"/>
                  </a:lnTo>
                  <a:lnTo>
                    <a:pt x="861186" y="2293493"/>
                  </a:lnTo>
                  <a:lnTo>
                    <a:pt x="861329" y="2312759"/>
                  </a:lnTo>
                  <a:lnTo>
                    <a:pt x="861758" y="2343896"/>
                  </a:lnTo>
                  <a:lnTo>
                    <a:pt x="862472" y="2386915"/>
                  </a:lnTo>
                  <a:lnTo>
                    <a:pt x="863473" y="2441829"/>
                  </a:lnTo>
                  <a:lnTo>
                    <a:pt x="1427987" y="2441829"/>
                  </a:lnTo>
                  <a:lnTo>
                    <a:pt x="1427793" y="2371663"/>
                  </a:lnTo>
                  <a:lnTo>
                    <a:pt x="1429717" y="2307906"/>
                  </a:lnTo>
                  <a:lnTo>
                    <a:pt x="1433759" y="2250561"/>
                  </a:lnTo>
                  <a:lnTo>
                    <a:pt x="1439923" y="2199630"/>
                  </a:lnTo>
                  <a:lnTo>
                    <a:pt x="1448211" y="2155114"/>
                  </a:lnTo>
                  <a:lnTo>
                    <a:pt x="1458625" y="2117017"/>
                  </a:lnTo>
                  <a:lnTo>
                    <a:pt x="1487823" y="2055607"/>
                  </a:lnTo>
                  <a:lnTo>
                    <a:pt x="1510574" y="2023235"/>
                  </a:lnTo>
                  <a:lnTo>
                    <a:pt x="1539421" y="1988228"/>
                  </a:lnTo>
                  <a:lnTo>
                    <a:pt x="1574364" y="1950591"/>
                  </a:lnTo>
                  <a:lnTo>
                    <a:pt x="1615403" y="1910328"/>
                  </a:lnTo>
                  <a:lnTo>
                    <a:pt x="1662538" y="1867443"/>
                  </a:lnTo>
                  <a:lnTo>
                    <a:pt x="1715770" y="1821942"/>
                  </a:lnTo>
                  <a:lnTo>
                    <a:pt x="1768820" y="1777390"/>
                  </a:lnTo>
                  <a:lnTo>
                    <a:pt x="1819169" y="1734195"/>
                  </a:lnTo>
                  <a:lnTo>
                    <a:pt x="1866816" y="1692357"/>
                  </a:lnTo>
                  <a:lnTo>
                    <a:pt x="1911762" y="1651876"/>
                  </a:lnTo>
                  <a:lnTo>
                    <a:pt x="1954007" y="1612751"/>
                  </a:lnTo>
                  <a:lnTo>
                    <a:pt x="1993552" y="1574984"/>
                  </a:lnTo>
                  <a:lnTo>
                    <a:pt x="2030396" y="1538573"/>
                  </a:lnTo>
                  <a:lnTo>
                    <a:pt x="2064540" y="1503519"/>
                  </a:lnTo>
                  <a:lnTo>
                    <a:pt x="2095985" y="1469822"/>
                  </a:lnTo>
                  <a:lnTo>
                    <a:pt x="2124730" y="1437481"/>
                  </a:lnTo>
                  <a:lnTo>
                    <a:pt x="2150776" y="1406498"/>
                  </a:lnTo>
                  <a:lnTo>
                    <a:pt x="2194771" y="1348601"/>
                  </a:lnTo>
                  <a:lnTo>
                    <a:pt x="2239962" y="1275385"/>
                  </a:lnTo>
                  <a:lnTo>
                    <a:pt x="2263580" y="1228393"/>
                  </a:lnTo>
                  <a:lnTo>
                    <a:pt x="2283573" y="1180713"/>
                  </a:lnTo>
                  <a:lnTo>
                    <a:pt x="2299938" y="1132347"/>
                  </a:lnTo>
                  <a:lnTo>
                    <a:pt x="2312671" y="1083297"/>
                  </a:lnTo>
                  <a:lnTo>
                    <a:pt x="2321770" y="1033563"/>
                  </a:lnTo>
                  <a:lnTo>
                    <a:pt x="2327231" y="983148"/>
                  </a:lnTo>
                  <a:lnTo>
                    <a:pt x="2329053" y="932053"/>
                  </a:lnTo>
                  <a:lnTo>
                    <a:pt x="2327645" y="882856"/>
                  </a:lnTo>
                  <a:lnTo>
                    <a:pt x="2323424" y="834479"/>
                  </a:lnTo>
                  <a:lnTo>
                    <a:pt x="2316388" y="786921"/>
                  </a:lnTo>
                  <a:lnTo>
                    <a:pt x="2306538" y="740182"/>
                  </a:lnTo>
                  <a:lnTo>
                    <a:pt x="2293874" y="694261"/>
                  </a:lnTo>
                  <a:lnTo>
                    <a:pt x="2278395" y="649159"/>
                  </a:lnTo>
                  <a:lnTo>
                    <a:pt x="2260102" y="604876"/>
                  </a:lnTo>
                  <a:lnTo>
                    <a:pt x="2238994" y="561410"/>
                  </a:lnTo>
                  <a:lnTo>
                    <a:pt x="2215073" y="518762"/>
                  </a:lnTo>
                  <a:lnTo>
                    <a:pt x="2188337" y="476932"/>
                  </a:lnTo>
                  <a:lnTo>
                    <a:pt x="2186015" y="473710"/>
                  </a:lnTo>
                  <a:close/>
                </a:path>
                <a:path w="2329179" h="3279140">
                  <a:moveTo>
                    <a:pt x="1160145" y="0"/>
                  </a:moveTo>
                  <a:lnTo>
                    <a:pt x="1104170" y="853"/>
                  </a:lnTo>
                  <a:lnTo>
                    <a:pt x="1049405" y="3415"/>
                  </a:lnTo>
                  <a:lnTo>
                    <a:pt x="995849" y="7684"/>
                  </a:lnTo>
                  <a:lnTo>
                    <a:pt x="943503" y="13660"/>
                  </a:lnTo>
                  <a:lnTo>
                    <a:pt x="892365" y="21345"/>
                  </a:lnTo>
                  <a:lnTo>
                    <a:pt x="842438" y="30738"/>
                  </a:lnTo>
                  <a:lnTo>
                    <a:pt x="793719" y="41839"/>
                  </a:lnTo>
                  <a:lnTo>
                    <a:pt x="746211" y="54649"/>
                  </a:lnTo>
                  <a:lnTo>
                    <a:pt x="699912" y="69167"/>
                  </a:lnTo>
                  <a:lnTo>
                    <a:pt x="654824" y="85393"/>
                  </a:lnTo>
                  <a:lnTo>
                    <a:pt x="610946" y="103329"/>
                  </a:lnTo>
                  <a:lnTo>
                    <a:pt x="568277" y="122973"/>
                  </a:lnTo>
                  <a:lnTo>
                    <a:pt x="526820" y="144326"/>
                  </a:lnTo>
                  <a:lnTo>
                    <a:pt x="486573" y="167389"/>
                  </a:lnTo>
                  <a:lnTo>
                    <a:pt x="447536" y="192160"/>
                  </a:lnTo>
                  <a:lnTo>
                    <a:pt x="409711" y="218642"/>
                  </a:lnTo>
                  <a:lnTo>
                    <a:pt x="373096" y="246832"/>
                  </a:lnTo>
                  <a:lnTo>
                    <a:pt x="337693" y="276733"/>
                  </a:lnTo>
                  <a:lnTo>
                    <a:pt x="299651" y="311777"/>
                  </a:lnTo>
                  <a:lnTo>
                    <a:pt x="263868" y="347759"/>
                  </a:lnTo>
                  <a:lnTo>
                    <a:pt x="230343" y="384677"/>
                  </a:lnTo>
                  <a:lnTo>
                    <a:pt x="199078" y="422532"/>
                  </a:lnTo>
                  <a:lnTo>
                    <a:pt x="170071" y="461324"/>
                  </a:lnTo>
                  <a:lnTo>
                    <a:pt x="143322" y="501051"/>
                  </a:lnTo>
                  <a:lnTo>
                    <a:pt x="118832" y="541713"/>
                  </a:lnTo>
                  <a:lnTo>
                    <a:pt x="96599" y="583310"/>
                  </a:lnTo>
                  <a:lnTo>
                    <a:pt x="76624" y="625843"/>
                  </a:lnTo>
                  <a:lnTo>
                    <a:pt x="58906" y="669309"/>
                  </a:lnTo>
                  <a:lnTo>
                    <a:pt x="43446" y="713709"/>
                  </a:lnTo>
                  <a:lnTo>
                    <a:pt x="30243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246" y="1020572"/>
                  </a:lnTo>
                  <a:lnTo>
                    <a:pt x="584203" y="966630"/>
                  </a:lnTo>
                  <a:lnTo>
                    <a:pt x="599151" y="915523"/>
                  </a:lnTo>
                  <a:lnTo>
                    <a:pt x="616089" y="867253"/>
                  </a:lnTo>
                  <a:lnTo>
                    <a:pt x="635018" y="821820"/>
                  </a:lnTo>
                  <a:lnTo>
                    <a:pt x="655939" y="779224"/>
                  </a:lnTo>
                  <a:lnTo>
                    <a:pt x="678852" y="739467"/>
                  </a:lnTo>
                  <a:lnTo>
                    <a:pt x="703759" y="702549"/>
                  </a:lnTo>
                  <a:lnTo>
                    <a:pt x="730660" y="668471"/>
                  </a:lnTo>
                  <a:lnTo>
                    <a:pt x="759556" y="637233"/>
                  </a:lnTo>
                  <a:lnTo>
                    <a:pt x="790448" y="608838"/>
                  </a:lnTo>
                  <a:lnTo>
                    <a:pt x="826798" y="580488"/>
                  </a:lnTo>
                  <a:lnTo>
                    <a:pt x="865067" y="555471"/>
                  </a:lnTo>
                  <a:lnTo>
                    <a:pt x="905255" y="533785"/>
                  </a:lnTo>
                  <a:lnTo>
                    <a:pt x="947363" y="515433"/>
                  </a:lnTo>
                  <a:lnTo>
                    <a:pt x="991390" y="500415"/>
                  </a:lnTo>
                  <a:lnTo>
                    <a:pt x="1037335" y="488733"/>
                  </a:lnTo>
                  <a:lnTo>
                    <a:pt x="1085200" y="480387"/>
                  </a:lnTo>
                  <a:lnTo>
                    <a:pt x="1134984" y="475379"/>
                  </a:lnTo>
                  <a:lnTo>
                    <a:pt x="1186687" y="473710"/>
                  </a:lnTo>
                  <a:lnTo>
                    <a:pt x="2186015" y="473710"/>
                  </a:lnTo>
                  <a:lnTo>
                    <a:pt x="2158786" y="435918"/>
                  </a:lnTo>
                  <a:lnTo>
                    <a:pt x="2126421" y="395722"/>
                  </a:lnTo>
                  <a:lnTo>
                    <a:pt x="2091242" y="356343"/>
                  </a:lnTo>
                  <a:lnTo>
                    <a:pt x="2053249" y="317781"/>
                  </a:lnTo>
                  <a:lnTo>
                    <a:pt x="2012442" y="280035"/>
                  </a:lnTo>
                  <a:lnTo>
                    <a:pt x="1976586" y="249784"/>
                  </a:lnTo>
                  <a:lnTo>
                    <a:pt x="1939379" y="221262"/>
                  </a:lnTo>
                  <a:lnTo>
                    <a:pt x="1900819" y="194468"/>
                  </a:lnTo>
                  <a:lnTo>
                    <a:pt x="1860907" y="169403"/>
                  </a:lnTo>
                  <a:lnTo>
                    <a:pt x="1819643" y="146067"/>
                  </a:lnTo>
                  <a:lnTo>
                    <a:pt x="1777026" y="124460"/>
                  </a:lnTo>
                  <a:lnTo>
                    <a:pt x="1733057" y="104580"/>
                  </a:lnTo>
                  <a:lnTo>
                    <a:pt x="1687735" y="86430"/>
                  </a:lnTo>
                  <a:lnTo>
                    <a:pt x="1641062" y="70008"/>
                  </a:lnTo>
                  <a:lnTo>
                    <a:pt x="1593036" y="55315"/>
                  </a:lnTo>
                  <a:lnTo>
                    <a:pt x="1543657" y="42350"/>
                  </a:lnTo>
                  <a:lnTo>
                    <a:pt x="1492927" y="31114"/>
                  </a:lnTo>
                  <a:lnTo>
                    <a:pt x="1440844" y="21607"/>
                  </a:lnTo>
                  <a:lnTo>
                    <a:pt x="1387409" y="13828"/>
                  </a:lnTo>
                  <a:lnTo>
                    <a:pt x="1332621" y="7778"/>
                  </a:lnTo>
                  <a:lnTo>
                    <a:pt x="1276481" y="3457"/>
                  </a:lnTo>
                  <a:lnTo>
                    <a:pt x="1218989" y="864"/>
                  </a:lnTo>
                  <a:lnTo>
                    <a:pt x="1160145" y="0"/>
                  </a:lnTo>
                  <a:close/>
                </a:path>
                <a:path w="2329179" h="3279140">
                  <a:moveTo>
                    <a:pt x="1485519" y="2656560"/>
                  </a:moveTo>
                  <a:lnTo>
                    <a:pt x="863473" y="2656560"/>
                  </a:lnTo>
                  <a:lnTo>
                    <a:pt x="863473" y="3278644"/>
                  </a:lnTo>
                  <a:lnTo>
                    <a:pt x="1485519" y="3278644"/>
                  </a:lnTo>
                  <a:lnTo>
                    <a:pt x="1485519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91005"/>
            <a:ext cx="7771130" cy="17900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diskuterer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udfordringer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barrierer,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opstår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prøve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besvare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følgende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spørgsmål: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900" spc="-60" b="1" i="1">
                <a:solidFill>
                  <a:srgbClr val="379C73"/>
                </a:solidFill>
                <a:latin typeface="Arial"/>
                <a:cs typeface="Arial"/>
              </a:rPr>
              <a:t>Hvad</a:t>
            </a:r>
            <a:r>
              <a:rPr dirty="0" sz="1900" spc="-5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40" b="1" i="1">
                <a:solidFill>
                  <a:srgbClr val="379C73"/>
                </a:solidFill>
                <a:latin typeface="Arial"/>
                <a:cs typeface="Arial"/>
              </a:rPr>
              <a:t>bekymrer</a:t>
            </a:r>
            <a:r>
              <a:rPr dirty="0" sz="19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60" b="1" i="1">
                <a:solidFill>
                  <a:srgbClr val="379C73"/>
                </a:solidFill>
                <a:latin typeface="Arial"/>
                <a:cs typeface="Arial"/>
              </a:rPr>
              <a:t>og</a:t>
            </a:r>
            <a:r>
              <a:rPr dirty="0" sz="19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45" b="1" i="1">
                <a:solidFill>
                  <a:srgbClr val="379C73"/>
                </a:solidFill>
                <a:latin typeface="Arial"/>
                <a:cs typeface="Arial"/>
              </a:rPr>
              <a:t>bekymrer</a:t>
            </a:r>
            <a:r>
              <a:rPr dirty="0" sz="1900" spc="-4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05" b="1" i="1">
                <a:solidFill>
                  <a:srgbClr val="379C73"/>
                </a:solidFill>
                <a:latin typeface="Arial"/>
                <a:cs typeface="Arial"/>
              </a:rPr>
              <a:t>dig,</a:t>
            </a:r>
            <a:r>
              <a:rPr dirty="0" sz="19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45" b="1" i="1">
                <a:solidFill>
                  <a:srgbClr val="379C73"/>
                </a:solidFill>
                <a:latin typeface="Arial"/>
                <a:cs typeface="Arial"/>
              </a:rPr>
              <a:t>når</a:t>
            </a:r>
            <a:r>
              <a:rPr dirty="0" sz="190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30" b="1" i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190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75" b="1" i="1">
                <a:solidFill>
                  <a:srgbClr val="379C73"/>
                </a:solidFill>
                <a:latin typeface="Arial"/>
                <a:cs typeface="Arial"/>
              </a:rPr>
              <a:t>tænker</a:t>
            </a:r>
            <a:r>
              <a:rPr dirty="0" sz="1900" spc="-5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25" b="1" i="1">
                <a:solidFill>
                  <a:srgbClr val="379C73"/>
                </a:solidFill>
                <a:latin typeface="Arial"/>
                <a:cs typeface="Arial"/>
              </a:rPr>
              <a:t>på</a:t>
            </a:r>
            <a:r>
              <a:rPr dirty="0" sz="190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70" b="1" i="1">
                <a:solidFill>
                  <a:srgbClr val="379C73"/>
                </a:solidFill>
                <a:latin typeface="Arial"/>
                <a:cs typeface="Arial"/>
              </a:rPr>
              <a:t>pleje</a:t>
            </a:r>
            <a:r>
              <a:rPr dirty="0" sz="1900" spc="-4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60" b="1" i="1">
                <a:solidFill>
                  <a:srgbClr val="379C73"/>
                </a:solidFill>
                <a:latin typeface="Arial"/>
                <a:cs typeface="Arial"/>
              </a:rPr>
              <a:t>og</a:t>
            </a:r>
            <a:r>
              <a:rPr dirty="0" sz="19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0" b="1" i="1">
                <a:solidFill>
                  <a:srgbClr val="379C73"/>
                </a:solidFill>
                <a:latin typeface="Arial"/>
                <a:cs typeface="Arial"/>
              </a:rPr>
              <a:t>teknologi?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900" spc="-75" b="1" i="1">
                <a:solidFill>
                  <a:srgbClr val="379C73"/>
                </a:solidFill>
                <a:latin typeface="Arial"/>
                <a:cs typeface="Arial"/>
              </a:rPr>
              <a:t>Skriv</a:t>
            </a:r>
            <a:r>
              <a:rPr dirty="0" sz="1900" spc="-6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b="1" i="1">
                <a:solidFill>
                  <a:srgbClr val="379C73"/>
                </a:solidFill>
                <a:latin typeface="Arial"/>
                <a:cs typeface="Arial"/>
              </a:rPr>
              <a:t>alt</a:t>
            </a:r>
            <a:r>
              <a:rPr dirty="0" sz="1900" spc="-9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95" b="1" i="1">
                <a:solidFill>
                  <a:srgbClr val="379C73"/>
                </a:solidFill>
                <a:latin typeface="Arial"/>
                <a:cs typeface="Arial"/>
              </a:rPr>
              <a:t>ned,</a:t>
            </a:r>
            <a:r>
              <a:rPr dirty="0" sz="190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35" b="1" i="1">
                <a:solidFill>
                  <a:srgbClr val="379C73"/>
                </a:solidFill>
                <a:latin typeface="Arial"/>
                <a:cs typeface="Arial"/>
              </a:rPr>
              <a:t>hvad</a:t>
            </a:r>
            <a:r>
              <a:rPr dirty="0" sz="19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25" b="1" i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190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40" b="1" i="1">
                <a:solidFill>
                  <a:srgbClr val="379C73"/>
                </a:solidFill>
                <a:latin typeface="Arial"/>
                <a:cs typeface="Arial"/>
              </a:rPr>
              <a:t>har</a:t>
            </a:r>
            <a:r>
              <a:rPr dirty="0" sz="1900" spc="-4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b="1" i="1">
                <a:solidFill>
                  <a:srgbClr val="379C73"/>
                </a:solidFill>
                <a:latin typeface="Arial"/>
                <a:cs typeface="Arial"/>
              </a:rPr>
              <a:t>i</a:t>
            </a:r>
            <a:r>
              <a:rPr dirty="0" sz="1900" spc="-4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0" b="1" i="1">
                <a:solidFill>
                  <a:srgbClr val="379C73"/>
                </a:solidFill>
                <a:latin typeface="Arial"/>
                <a:cs typeface="Arial"/>
              </a:rPr>
              <a:t>hovedet.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0006" y="373506"/>
            <a:ext cx="12693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4">
                <a:solidFill>
                  <a:srgbClr val="379C73"/>
                </a:solidFill>
              </a:rPr>
              <a:t>Træning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3077" y="3446712"/>
            <a:ext cx="1525108" cy="132245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240" y="952500"/>
            <a:ext cx="9128760" cy="4191000"/>
          </a:xfrm>
          <a:custGeom>
            <a:avLst/>
            <a:gdLst/>
            <a:ahLst/>
            <a:cxnLst/>
            <a:rect l="l" t="t" r="r" b="b"/>
            <a:pathLst>
              <a:path w="9128760" h="4191000">
                <a:moveTo>
                  <a:pt x="9128760" y="4190998"/>
                </a:moveTo>
                <a:lnTo>
                  <a:pt x="9128760" y="0"/>
                </a:lnTo>
                <a:lnTo>
                  <a:pt x="0" y="0"/>
                </a:lnTo>
                <a:lnTo>
                  <a:pt x="0" y="4190998"/>
                </a:lnTo>
                <a:lnTo>
                  <a:pt x="9128760" y="4190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60115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5"/>
              <a:t>Barrierer</a:t>
            </a:r>
            <a:r>
              <a:rPr dirty="0" spc="-55"/>
              <a:t> </a:t>
            </a:r>
            <a:r>
              <a:rPr dirty="0" spc="-150"/>
              <a:t>for</a:t>
            </a:r>
            <a:r>
              <a:rPr dirty="0" spc="-85"/>
              <a:t> </a:t>
            </a:r>
            <a:r>
              <a:rPr dirty="0" spc="-235"/>
              <a:t>indførelse</a:t>
            </a:r>
            <a:r>
              <a:rPr dirty="0" spc="-90"/>
              <a:t> </a:t>
            </a:r>
            <a:r>
              <a:rPr dirty="0" spc="-295"/>
              <a:t>af</a:t>
            </a:r>
            <a:r>
              <a:rPr dirty="0" spc="-95"/>
              <a:t> </a:t>
            </a:r>
            <a:r>
              <a:rPr dirty="0" spc="-200"/>
              <a:t>plejeteknologi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9191" y="1043938"/>
            <a:ext cx="2526791" cy="40416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66851" y="1144524"/>
            <a:ext cx="6528434" cy="3867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1412875">
              <a:lnSpc>
                <a:spcPct val="140100"/>
              </a:lnSpc>
              <a:spcBef>
                <a:spcPts val="100"/>
              </a:spcBef>
            </a:pP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"Teknologi</a:t>
            </a:r>
            <a:r>
              <a:rPr dirty="0" sz="1800" spc="-1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vil</a:t>
            </a:r>
            <a:r>
              <a:rPr dirty="0" sz="1800" spc="-4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før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eller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siden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erstatte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min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rolle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som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379C73"/>
                </a:solidFill>
                <a:latin typeface="Arial"/>
                <a:cs typeface="Arial"/>
              </a:rPr>
              <a:t>omsorgsperson"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OVERVEJ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356235" indent="-29273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562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ple</a:t>
            </a:r>
            <a:r>
              <a:rPr dirty="0" baseline="40404" sz="1650" spc="-6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jesektoren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 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supplere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støtte</a:t>
            </a:r>
            <a:endParaRPr sz="1800">
              <a:latin typeface="Arial"/>
              <a:cs typeface="Arial"/>
            </a:endParaRPr>
          </a:p>
          <a:p>
            <a:pPr marL="356235">
              <a:lnSpc>
                <a:spcPct val="100000"/>
              </a:lnSpc>
              <a:spcBef>
                <a:spcPts val="8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snarere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erstatte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356235" marR="44450" indent="-293370">
              <a:lnSpc>
                <a:spcPct val="140100"/>
              </a:lnSpc>
              <a:buClr>
                <a:srgbClr val="000000"/>
              </a:buClr>
              <a:buChar char="•"/>
              <a:tabLst>
                <a:tab pos="3562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mangler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følelsesmæssige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intelligens,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empati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menneskelige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kvaliteter,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aldrig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240" y="952500"/>
            <a:ext cx="9128760" cy="4191000"/>
          </a:xfrm>
          <a:custGeom>
            <a:avLst/>
            <a:gdLst/>
            <a:ahLst/>
            <a:cxnLst/>
            <a:rect l="l" t="t" r="r" b="b"/>
            <a:pathLst>
              <a:path w="9128760" h="4191000">
                <a:moveTo>
                  <a:pt x="9128760" y="4190998"/>
                </a:moveTo>
                <a:lnTo>
                  <a:pt x="9128760" y="0"/>
                </a:lnTo>
                <a:lnTo>
                  <a:pt x="0" y="0"/>
                </a:lnTo>
                <a:lnTo>
                  <a:pt x="0" y="4190998"/>
                </a:lnTo>
                <a:lnTo>
                  <a:pt x="9128760" y="4190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60115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5"/>
              <a:t>Barrierer</a:t>
            </a:r>
            <a:r>
              <a:rPr dirty="0" spc="-55"/>
              <a:t> </a:t>
            </a:r>
            <a:r>
              <a:rPr dirty="0" spc="-150"/>
              <a:t>for</a:t>
            </a:r>
            <a:r>
              <a:rPr dirty="0" spc="-85"/>
              <a:t> </a:t>
            </a:r>
            <a:r>
              <a:rPr dirty="0" spc="-235"/>
              <a:t>indførelse</a:t>
            </a:r>
            <a:r>
              <a:rPr dirty="0" spc="-90"/>
              <a:t> </a:t>
            </a:r>
            <a:r>
              <a:rPr dirty="0" spc="-295"/>
              <a:t>af</a:t>
            </a:r>
            <a:r>
              <a:rPr dirty="0" spc="-95"/>
              <a:t> </a:t>
            </a:r>
            <a:r>
              <a:rPr dirty="0" spc="-200"/>
              <a:t>plejeteknologi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9191" y="1043938"/>
            <a:ext cx="2526791" cy="40416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70408" y="1479880"/>
            <a:ext cx="6308725" cy="2989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"Ældre</a:t>
            </a:r>
            <a:r>
              <a:rPr dirty="0" sz="1800" spc="-4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mennesker</a:t>
            </a:r>
            <a:r>
              <a:rPr dirty="0" sz="1800" spc="-1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er</a:t>
            </a:r>
            <a:r>
              <a:rPr dirty="0" sz="1800" spc="-4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ikke</a:t>
            </a:r>
            <a:r>
              <a:rPr dirty="0" sz="1800" spc="-5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interesserede</a:t>
            </a:r>
            <a:r>
              <a:rPr dirty="0" sz="1800" spc="-1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i</a:t>
            </a:r>
            <a:r>
              <a:rPr dirty="0" sz="1800" spc="-3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379C73"/>
                </a:solidFill>
                <a:latin typeface="Arial"/>
                <a:cs typeface="Arial"/>
              </a:rPr>
              <a:t>teknologi"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OVERVEJ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343535" marR="55880" indent="-293370">
              <a:lnSpc>
                <a:spcPct val="14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435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Størstedelen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95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baseline="-22727" sz="1650" spc="-292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1800" spc="-195">
                <a:solidFill>
                  <a:srgbClr val="585858"/>
                </a:solidFill>
                <a:latin typeface="Arial"/>
                <a:cs typeface="Arial"/>
              </a:rPr>
              <a:t>f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ønske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boende.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anerkender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praktiske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fordele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teknologiske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hjælpemidler,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spiller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rolle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bevare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uafhængighed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øge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sikkerhed.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240" y="952500"/>
            <a:ext cx="9128760" cy="4191000"/>
          </a:xfrm>
          <a:custGeom>
            <a:avLst/>
            <a:gdLst/>
            <a:ahLst/>
            <a:cxnLst/>
            <a:rect l="l" t="t" r="r" b="b"/>
            <a:pathLst>
              <a:path w="9128760" h="4191000">
                <a:moveTo>
                  <a:pt x="9128760" y="4190998"/>
                </a:moveTo>
                <a:lnTo>
                  <a:pt x="9128760" y="0"/>
                </a:lnTo>
                <a:lnTo>
                  <a:pt x="0" y="0"/>
                </a:lnTo>
                <a:lnTo>
                  <a:pt x="0" y="4190998"/>
                </a:lnTo>
                <a:lnTo>
                  <a:pt x="9128760" y="4190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60115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5"/>
              <a:t>Barrierer</a:t>
            </a:r>
            <a:r>
              <a:rPr dirty="0" spc="-55"/>
              <a:t> </a:t>
            </a:r>
            <a:r>
              <a:rPr dirty="0" spc="-150"/>
              <a:t>for</a:t>
            </a:r>
            <a:r>
              <a:rPr dirty="0" spc="-85"/>
              <a:t> </a:t>
            </a:r>
            <a:r>
              <a:rPr dirty="0" spc="-235"/>
              <a:t>indførelse</a:t>
            </a:r>
            <a:r>
              <a:rPr dirty="0" spc="-90"/>
              <a:t> </a:t>
            </a:r>
            <a:r>
              <a:rPr dirty="0" spc="-295"/>
              <a:t>af</a:t>
            </a:r>
            <a:r>
              <a:rPr dirty="0" spc="-95"/>
              <a:t> </a:t>
            </a:r>
            <a:r>
              <a:rPr dirty="0" spc="-200"/>
              <a:t>plejeteknologi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9191" y="1043938"/>
            <a:ext cx="2526791" cy="40416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79551" y="1675638"/>
            <a:ext cx="6562090" cy="2604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"Teknologi er</a:t>
            </a:r>
            <a:r>
              <a:rPr dirty="0" sz="1800" spc="-1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for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dyrt.</a:t>
            </a:r>
            <a:r>
              <a:rPr dirty="0" sz="1800" spc="-1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Ingen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har</a:t>
            </a:r>
            <a:r>
              <a:rPr dirty="0" sz="1800" spc="-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råd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til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0" i="1">
                <a:solidFill>
                  <a:srgbClr val="379C73"/>
                </a:solidFill>
                <a:latin typeface="Arial"/>
                <a:cs typeface="Arial"/>
              </a:rPr>
              <a:t>det"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OVERVEJ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343535" marR="43180" indent="-293370">
              <a:lnSpc>
                <a:spcPct val="140100"/>
              </a:lnSpc>
              <a:buClr>
                <a:srgbClr val="000000"/>
              </a:buClr>
              <a:buChar char="•"/>
              <a:tabLst>
                <a:tab pos="3435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betragtning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95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baseline="53030" sz="1650" spc="-292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1800" spc="-195">
                <a:solidFill>
                  <a:srgbClr val="585858"/>
                </a:solidFill>
                <a:latin typeface="Arial"/>
                <a:cs typeface="Arial"/>
              </a:rPr>
              <a:t>f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 den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teknologiske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udvikling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forventes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overkommelige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tiden.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240" y="952500"/>
            <a:ext cx="9128760" cy="4191000"/>
          </a:xfrm>
          <a:custGeom>
            <a:avLst/>
            <a:gdLst/>
            <a:ahLst/>
            <a:cxnLst/>
            <a:rect l="l" t="t" r="r" b="b"/>
            <a:pathLst>
              <a:path w="9128760" h="4191000">
                <a:moveTo>
                  <a:pt x="9128760" y="4190998"/>
                </a:moveTo>
                <a:lnTo>
                  <a:pt x="9128760" y="0"/>
                </a:lnTo>
                <a:lnTo>
                  <a:pt x="0" y="0"/>
                </a:lnTo>
                <a:lnTo>
                  <a:pt x="0" y="4190998"/>
                </a:lnTo>
                <a:lnTo>
                  <a:pt x="9128760" y="4190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60115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5"/>
              <a:t>Barrierer</a:t>
            </a:r>
            <a:r>
              <a:rPr dirty="0" spc="-55"/>
              <a:t> </a:t>
            </a:r>
            <a:r>
              <a:rPr dirty="0" spc="-150"/>
              <a:t>for</a:t>
            </a:r>
            <a:r>
              <a:rPr dirty="0" spc="-85"/>
              <a:t> </a:t>
            </a:r>
            <a:r>
              <a:rPr dirty="0" spc="-235"/>
              <a:t>indførelse</a:t>
            </a:r>
            <a:r>
              <a:rPr dirty="0" spc="-90"/>
              <a:t> </a:t>
            </a:r>
            <a:r>
              <a:rPr dirty="0" spc="-295"/>
              <a:t>af</a:t>
            </a:r>
            <a:r>
              <a:rPr dirty="0" spc="-95"/>
              <a:t> </a:t>
            </a:r>
            <a:r>
              <a:rPr dirty="0" spc="-200"/>
              <a:t>plejeteknologi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7207" y="996694"/>
            <a:ext cx="2526792" cy="4043172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80339" y="1106169"/>
            <a:ext cx="7174865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280035">
              <a:lnSpc>
                <a:spcPct val="140000"/>
              </a:lnSpc>
              <a:spcBef>
                <a:spcPts val="100"/>
              </a:spcBef>
            </a:pP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"Jeg</a:t>
            </a:r>
            <a:r>
              <a:rPr dirty="0" sz="1800" spc="-4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kæmper</a:t>
            </a:r>
            <a:r>
              <a:rPr dirty="0" sz="1800" spc="-1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med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digitale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færdigheder</a:t>
            </a:r>
            <a:r>
              <a:rPr dirty="0" sz="1800" spc="-2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og</a:t>
            </a:r>
            <a:r>
              <a:rPr dirty="0" sz="1800" spc="-4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finder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det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udfordrende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at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håndtere</a:t>
            </a:r>
            <a:r>
              <a:rPr dirty="0" sz="1800" spc="-4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tekniske</a:t>
            </a:r>
            <a:r>
              <a:rPr dirty="0" sz="1800" spc="-3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379C73"/>
                </a:solidFill>
                <a:latin typeface="Arial"/>
                <a:cs typeface="Arial"/>
              </a:rPr>
              <a:t>værktøjer"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OVERVEJ</a:t>
            </a:r>
            <a:endParaRPr sz="1800">
              <a:latin typeface="Arial"/>
              <a:cs typeface="Arial"/>
            </a:endParaRPr>
          </a:p>
          <a:p>
            <a:pPr marL="355600" marR="6858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556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deltagelse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onlinekursus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allerede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vej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1800" spc="-85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baseline="22727" sz="1650" spc="7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2727" sz="1650" spc="195">
                <a:solidFill>
                  <a:srgbClr val="878787"/>
                </a:solidFill>
                <a:latin typeface="Carlito"/>
                <a:cs typeface="Carlito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færdigheder.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dine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færdigheder,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overveje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udforske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1.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plejeudbyder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specifik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endParaRPr sz="1800">
              <a:latin typeface="Arial"/>
              <a:cs typeface="Arial"/>
            </a:endParaRPr>
          </a:p>
          <a:p>
            <a:pPr marL="355600" marR="52578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desuden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vigtigt,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gennemgår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passende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træning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omfattende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forståelse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disse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1767839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>
                <a:solidFill>
                  <a:srgbClr val="379C73"/>
                </a:solidFill>
              </a:rPr>
              <a:t>Digital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kløft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26821" y="1012062"/>
            <a:ext cx="5702935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224154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kløft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henviser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kløften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mellem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mennesker,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fuld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teknologi,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har.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33655" indent="-292735">
              <a:lnSpc>
                <a:spcPct val="1401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Tilgængeligheden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varierer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geografisk,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landdistrikterne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mangler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tilstrækkelig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teknologisk infrastruktur.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bredbånd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ikke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drage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fordel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tjenester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0132" y="1207008"/>
            <a:ext cx="2407919" cy="36118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725246"/>
            <a:ext cx="336994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40">
                <a:solidFill>
                  <a:srgbClr val="FFC000"/>
                </a:solidFill>
              </a:rPr>
              <a:t>Hvad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05">
                <a:solidFill>
                  <a:srgbClr val="FFC000"/>
                </a:solidFill>
              </a:rPr>
              <a:t>er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45">
                <a:solidFill>
                  <a:srgbClr val="FFC000"/>
                </a:solidFill>
              </a:rPr>
              <a:t>teknologi</a:t>
            </a:r>
            <a:r>
              <a:rPr dirty="0" sz="1600" spc="-20">
                <a:solidFill>
                  <a:srgbClr val="FFC000"/>
                </a:solidFill>
              </a:rPr>
              <a:t> </a:t>
            </a:r>
            <a:r>
              <a:rPr dirty="0" sz="1600" spc="-110">
                <a:solidFill>
                  <a:srgbClr val="FFC000"/>
                </a:solidFill>
              </a:rPr>
              <a:t>i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45">
                <a:solidFill>
                  <a:srgbClr val="FFC000"/>
                </a:solidFill>
              </a:rPr>
              <a:t>langtidspleje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58851" y="1990089"/>
            <a:ext cx="3096895" cy="51435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Fordele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0">
                <a:solidFill>
                  <a:srgbClr val="FFC000"/>
                </a:solidFill>
                <a:latin typeface="Arial Black"/>
                <a:cs typeface="Arial Black"/>
              </a:rPr>
              <a:t>for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plejepersonale</a:t>
            </a:r>
            <a:r>
              <a:rPr dirty="0" sz="1600" spc="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og </a:t>
            </a:r>
            <a:r>
              <a:rPr dirty="0" sz="1600" spc="-75">
                <a:solidFill>
                  <a:srgbClr val="FFC000"/>
                </a:solidFill>
                <a:latin typeface="Arial Black"/>
                <a:cs typeface="Arial Black"/>
              </a:rPr>
              <a:t>plejemodtagere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8851" y="2818002"/>
            <a:ext cx="2774950" cy="1040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Udfordringer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80">
                <a:solidFill>
                  <a:srgbClr val="FFC000"/>
                </a:solidFill>
                <a:latin typeface="Arial Black"/>
                <a:cs typeface="Arial Black"/>
              </a:rPr>
              <a:t>barrierer</a:t>
            </a:r>
            <a:endParaRPr sz="1600">
              <a:latin typeface="Arial Black"/>
              <a:cs typeface="Arial Black"/>
            </a:endParaRPr>
          </a:p>
          <a:p>
            <a:pPr algn="r" marR="820419">
              <a:lnSpc>
                <a:spcPct val="100000"/>
              </a:lnSpc>
              <a:spcBef>
                <a:spcPts val="115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 marL="442595" indent="-170815">
              <a:lnSpc>
                <a:spcPts val="1195"/>
              </a:lnSpc>
              <a:spcBef>
                <a:spcPts val="500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pos="442595" algn="l"/>
              </a:tabLst>
            </a:pP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Barrierer</a:t>
            </a:r>
            <a:r>
              <a:rPr dirty="0" sz="1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for</a:t>
            </a:r>
            <a:r>
              <a:rPr dirty="0" sz="1000" spc="11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indførelse</a:t>
            </a:r>
            <a:r>
              <a:rPr dirty="0" sz="1000" spc="14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af</a:t>
            </a: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Liberation Sans Narrow"/>
                <a:cs typeface="Liberation Sans Narrow"/>
              </a:rPr>
              <a:t>teknologi</a:t>
            </a:r>
            <a:endParaRPr sz="1000">
              <a:latin typeface="Liberation Sans Narrow"/>
              <a:cs typeface="Liberation Sans Narrow"/>
            </a:endParaRPr>
          </a:p>
          <a:p>
            <a:pPr marL="442595" indent="-170815">
              <a:lnSpc>
                <a:spcPts val="1195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pos="442595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Digital</a:t>
            </a:r>
            <a:r>
              <a:rPr dirty="0" sz="1000" spc="36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Liberation Sans Narrow"/>
                <a:cs typeface="Liberation Sans Narrow"/>
              </a:rPr>
              <a:t>kløft</a:t>
            </a:r>
            <a:endParaRPr sz="1000">
              <a:latin typeface="Liberation Sans Narrow"/>
              <a:cs typeface="Liberation Sans Narrow"/>
            </a:endParaRPr>
          </a:p>
          <a:p>
            <a:pPr marL="442595" indent="-170815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pos="442595" algn="l"/>
              </a:tabLst>
            </a:pP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Etik,</a:t>
            </a:r>
            <a:r>
              <a:rPr dirty="0" sz="1000" spc="1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privatliv</a:t>
            </a:r>
            <a:r>
              <a:rPr dirty="0" sz="1000" spc="21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og</a:t>
            </a:r>
            <a:r>
              <a:rPr dirty="0" sz="1000" spc="1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datasikkerhed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88670" y="1094359"/>
            <a:ext cx="2236470" cy="495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3515" indent="-170815">
              <a:lnSpc>
                <a:spcPts val="1195"/>
              </a:lnSpc>
              <a:spcBef>
                <a:spcPts val="95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pos="183515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Digital</a:t>
            </a:r>
            <a:r>
              <a:rPr dirty="0" sz="1000" spc="20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transformation</a:t>
            </a:r>
            <a:r>
              <a:rPr dirty="0" sz="1000" spc="18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1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Liberation Sans Narrow"/>
                <a:cs typeface="Liberation Sans Narrow"/>
              </a:rPr>
              <a:t>plejesektoren</a:t>
            </a:r>
            <a:endParaRPr sz="1000">
              <a:latin typeface="Liberation Sans Narrow"/>
              <a:cs typeface="Liberation Sans Narrow"/>
            </a:endParaRPr>
          </a:p>
          <a:p>
            <a:pPr marL="183515" indent="-170815">
              <a:lnSpc>
                <a:spcPts val="1195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pos="183515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Hvad</a:t>
            </a:r>
            <a:r>
              <a:rPr dirty="0" sz="1000" spc="1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er</a:t>
            </a:r>
            <a:r>
              <a:rPr dirty="0" sz="1000" spc="1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teknologi</a:t>
            </a:r>
            <a:r>
              <a:rPr dirty="0" sz="1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1000" spc="1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plejesektoren?</a:t>
            </a:r>
            <a:endParaRPr sz="1000">
              <a:latin typeface="Liberation Sans Narrow"/>
              <a:cs typeface="Liberation Sans Narrow"/>
            </a:endParaRPr>
          </a:p>
          <a:p>
            <a:pPr marL="183515" indent="-170815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pos="183515" algn="l"/>
              </a:tabLst>
            </a:pPr>
            <a:r>
              <a:rPr dirty="0" sz="1000" spc="60">
                <a:solidFill>
                  <a:srgbClr val="585858"/>
                </a:solidFill>
                <a:latin typeface="Liberation Sans Narrow"/>
                <a:cs typeface="Liberation Sans Narrow"/>
              </a:rPr>
              <a:t>Typer</a:t>
            </a:r>
            <a:r>
              <a:rPr dirty="0" sz="1000" spc="6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af</a:t>
            </a: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teknologi</a:t>
            </a: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og</a:t>
            </a:r>
            <a:r>
              <a:rPr dirty="0" sz="1000" spc="6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værktøjer</a:t>
            </a: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plejen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49466" y="2139823"/>
            <a:ext cx="2559050" cy="819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66700">
              <a:lnSpc>
                <a:spcPct val="100000"/>
              </a:lnSpc>
              <a:spcBef>
                <a:spcPts val="100"/>
              </a:spcBef>
            </a:pPr>
            <a:r>
              <a:rPr dirty="0" sz="2600" spc="-10">
                <a:solidFill>
                  <a:srgbClr val="FFFFFF"/>
                </a:solidFill>
                <a:latin typeface="Arial Black"/>
                <a:cs typeface="Arial Black"/>
              </a:rPr>
              <a:t>INDHOLDS- </a:t>
            </a:r>
            <a:r>
              <a:rPr dirty="0" sz="2600" spc="-140">
                <a:solidFill>
                  <a:srgbClr val="FFFFFF"/>
                </a:solidFill>
                <a:latin typeface="Arial Black"/>
                <a:cs typeface="Arial Black"/>
              </a:rPr>
              <a:t>FORTEGNELSE</a:t>
            </a:r>
            <a:endParaRPr sz="2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Etik,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privatliv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datasikkerhed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6127" y="1268856"/>
            <a:ext cx="3442335" cy="3867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106045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begrænset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offentlig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bevidsthed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hvordan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lagrer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5880" indent="-292735">
              <a:lnSpc>
                <a:spcPct val="14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Øget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risiko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cyberangreb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datatyveri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Informeret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samtykke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valgmuligheder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1623" y="1472183"/>
            <a:ext cx="4331208" cy="288645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801115"/>
            <a:ext cx="806005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transformation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plejesektoren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fuld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gang.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Mange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plejeudbydere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8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gået</a:t>
            </a:r>
            <a:r>
              <a:rPr dirty="0" sz="1800" spc="3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800" spc="3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elektroniske</a:t>
            </a:r>
            <a:r>
              <a:rPr dirty="0" sz="18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plejesystemer</a:t>
            </a:r>
            <a:r>
              <a:rPr dirty="0" sz="18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bruger</a:t>
            </a:r>
            <a:r>
              <a:rPr dirty="0" sz="1800" spc="3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1800" spc="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som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smartphones</a:t>
            </a:r>
            <a:r>
              <a:rPr dirty="0" sz="18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tablets</a:t>
            </a:r>
            <a:r>
              <a:rPr dirty="0" sz="18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daglige</a:t>
            </a:r>
            <a:r>
              <a:rPr dirty="0" sz="18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opgaver.</a:t>
            </a:r>
            <a:r>
              <a:rPr dirty="0" sz="18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Disse</a:t>
            </a:r>
            <a:r>
              <a:rPr dirty="0" sz="18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teknologier</a:t>
            </a:r>
            <a:r>
              <a:rPr dirty="0" sz="18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tjener</a:t>
            </a:r>
            <a:r>
              <a:rPr dirty="0" sz="18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forskellige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formål,</a:t>
            </a:r>
            <a:r>
              <a:rPr dirty="0" sz="18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herunder</a:t>
            </a:r>
            <a:r>
              <a:rPr dirty="0" sz="18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forbedret</a:t>
            </a:r>
            <a:r>
              <a:rPr dirty="0" sz="18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forbindelse</a:t>
            </a:r>
            <a:r>
              <a:rPr dirty="0" sz="18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kommunikation,</a:t>
            </a:r>
            <a:r>
              <a:rPr dirty="0" sz="18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øget</a:t>
            </a:r>
            <a:r>
              <a:rPr dirty="0" sz="18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effektivitet</a:t>
            </a:r>
            <a:r>
              <a:rPr dirty="0" sz="18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nøjagtighed</a:t>
            </a: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plejen,</a:t>
            </a:r>
            <a:r>
              <a:rPr dirty="0" sz="1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mindre</a:t>
            </a: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stress</a:t>
            </a:r>
            <a:r>
              <a:rPr dirty="0" sz="1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plejepersonalet</a:t>
            </a:r>
            <a:r>
              <a:rPr dirty="0" sz="18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større</a:t>
            </a: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uafhængighed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livskvalitet</a:t>
            </a:r>
            <a:r>
              <a:rPr dirty="0" sz="18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plejekrævende</a:t>
            </a:r>
            <a:r>
              <a:rPr dirty="0" sz="18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mennesker.</a:t>
            </a:r>
            <a:r>
              <a:rPr dirty="0" sz="18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8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8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anden</a:t>
            </a:r>
            <a:r>
              <a:rPr dirty="0" sz="18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side</a:t>
            </a:r>
            <a:r>
              <a:rPr dirty="0" sz="18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8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8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også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udfordringer,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skal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overvindes,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især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hensyn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privatlivets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fred 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databeskyttelse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etiske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regler.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Sammenfatning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299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Dernæst</a:t>
            </a:r>
            <a:r>
              <a:rPr dirty="0" spc="-60"/>
              <a:t> </a:t>
            </a:r>
            <a:r>
              <a:rPr dirty="0"/>
              <a:t>vil</a:t>
            </a:r>
            <a:r>
              <a:rPr dirty="0" spc="-55"/>
              <a:t> </a:t>
            </a:r>
            <a:r>
              <a:rPr dirty="0"/>
              <a:t>du</a:t>
            </a:r>
            <a:r>
              <a:rPr dirty="0" spc="-60"/>
              <a:t> </a:t>
            </a:r>
            <a:r>
              <a:rPr dirty="0"/>
              <a:t>se</a:t>
            </a:r>
            <a:r>
              <a:rPr dirty="0" spc="-65"/>
              <a:t> </a:t>
            </a:r>
            <a:r>
              <a:rPr dirty="0"/>
              <a:t>spørgsmål,</a:t>
            </a:r>
            <a:r>
              <a:rPr dirty="0" spc="-60"/>
              <a:t> </a:t>
            </a:r>
            <a:r>
              <a:rPr dirty="0"/>
              <a:t>der</a:t>
            </a:r>
            <a:r>
              <a:rPr dirty="0" spc="-60"/>
              <a:t> </a:t>
            </a:r>
            <a:r>
              <a:rPr dirty="0"/>
              <a:t>er</a:t>
            </a:r>
            <a:r>
              <a:rPr dirty="0" spc="-60"/>
              <a:t> </a:t>
            </a:r>
            <a:r>
              <a:rPr dirty="0"/>
              <a:t>relateret</a:t>
            </a:r>
            <a:r>
              <a:rPr dirty="0" spc="-55"/>
              <a:t> </a:t>
            </a:r>
            <a:r>
              <a:rPr dirty="0"/>
              <a:t>til</a:t>
            </a:r>
            <a:r>
              <a:rPr dirty="0" spc="-65"/>
              <a:t> </a:t>
            </a:r>
            <a:r>
              <a:rPr dirty="0"/>
              <a:t>indholdet</a:t>
            </a:r>
            <a:r>
              <a:rPr dirty="0" spc="-25"/>
              <a:t> </a:t>
            </a:r>
            <a:r>
              <a:rPr dirty="0" spc="-50"/>
              <a:t>i </a:t>
            </a:r>
            <a:r>
              <a:rPr dirty="0"/>
              <a:t>denne</a:t>
            </a:r>
            <a:r>
              <a:rPr dirty="0" spc="-90"/>
              <a:t> </a:t>
            </a:r>
            <a:r>
              <a:rPr dirty="0" spc="-10"/>
              <a:t>enhed.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marL="736600" marR="197485" indent="-3251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skriftligt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1007109"/>
            <a:ext cx="5568950" cy="2193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Plejepersonalets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mindset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10"/>
              </a:spcBef>
            </a:pP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5"/>
              </a:spcBef>
              <a:buSzPct val="152941"/>
              <a:buChar char="•"/>
              <a:tabLst>
                <a:tab pos="266700" algn="l"/>
              </a:tabLst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7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påvirker</a:t>
            </a:r>
            <a:r>
              <a:rPr dirty="0" sz="17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teknologien</a:t>
            </a:r>
            <a:r>
              <a:rPr dirty="0" sz="17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7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rolle</a:t>
            </a:r>
            <a:r>
              <a:rPr dirty="0" sz="17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7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dine</a:t>
            </a:r>
            <a:r>
              <a:rPr dirty="0" sz="17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opgaver</a:t>
            </a:r>
            <a:endParaRPr sz="17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300"/>
              </a:spcBef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 omsorgsmedarbejder?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1700">
              <a:latin typeface="Arial"/>
              <a:cs typeface="Arial"/>
            </a:endParaRPr>
          </a:p>
          <a:p>
            <a:pPr marL="266700" marR="6350" indent="-254635">
              <a:lnSpc>
                <a:spcPct val="115399"/>
              </a:lnSpc>
              <a:buSzPct val="152941"/>
              <a:buChar char="•"/>
              <a:tabLst>
                <a:tab pos="266700" algn="l"/>
              </a:tabLst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Hvilke</a:t>
            </a:r>
            <a:r>
              <a:rPr dirty="0" sz="17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7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17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tror</a:t>
            </a:r>
            <a:r>
              <a:rPr dirty="0" sz="17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7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vil</a:t>
            </a:r>
            <a:r>
              <a:rPr dirty="0" sz="17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forbedre</a:t>
            </a:r>
            <a:r>
              <a:rPr dirty="0" sz="17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7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daglige arbejde?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314446" y="3474518"/>
            <a:ext cx="5567045" cy="61976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395"/>
              </a:spcBef>
              <a:buSzPct val="152941"/>
              <a:buChar char="•"/>
              <a:tabLst>
                <a:tab pos="266700" algn="l"/>
              </a:tabLst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Hvad</a:t>
            </a:r>
            <a:r>
              <a:rPr dirty="0" sz="17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7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7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største</a:t>
            </a:r>
            <a:r>
              <a:rPr dirty="0" sz="17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udfordring</a:t>
            </a:r>
            <a:r>
              <a:rPr dirty="0" sz="17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7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dig</a:t>
            </a:r>
            <a:r>
              <a:rPr dirty="0" sz="17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7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forbindelse</a:t>
            </a:r>
            <a:endParaRPr sz="17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300"/>
              </a:spcBef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7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17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transformation?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37358" y="3164840"/>
            <a:ext cx="965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1100">
              <a:latin typeface="Carlito"/>
              <a:cs typeface="Carlit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19929" y="2399792"/>
            <a:ext cx="442214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575">
                <a:solidFill>
                  <a:srgbClr val="FFC000"/>
                </a:solidFill>
                <a:latin typeface="Liberation Sans Narrow"/>
                <a:cs typeface="Liberation Sans Narrow"/>
              </a:rPr>
              <a:t>Godt</a:t>
            </a:r>
            <a:r>
              <a:rPr dirty="0" sz="6900" spc="355">
                <a:solidFill>
                  <a:srgbClr val="FFC000"/>
                </a:solidFill>
                <a:latin typeface="Liberation Sans Narrow"/>
                <a:cs typeface="Liberation Sans Narrow"/>
              </a:rPr>
              <a:t> </a:t>
            </a:r>
            <a:r>
              <a:rPr dirty="0" sz="6900" spc="340">
                <a:solidFill>
                  <a:srgbClr val="FFC000"/>
                </a:solidFill>
                <a:latin typeface="Liberation Sans Narrow"/>
                <a:cs typeface="Liberation Sans Narrow"/>
              </a:rPr>
              <a:t>klaret!</a:t>
            </a:r>
            <a:endParaRPr sz="6900">
              <a:latin typeface="Liberation Sans Narrow"/>
              <a:cs typeface="Liberation Sans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130">
                <a:solidFill>
                  <a:srgbClr val="339966"/>
                </a:solidFill>
                <a:latin typeface="Liberation Sans Narrow"/>
                <a:cs typeface="Liberation Sans Narrow"/>
              </a:rPr>
              <a:t>Tillykke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,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har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gennemført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enhed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1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3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modul</a:t>
            </a:r>
            <a:endParaRPr sz="30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Liberation Sans Narrow"/>
                <a:cs typeface="Liberation Sans Narrow"/>
              </a:rPr>
              <a:t>2.</a:t>
            </a:r>
            <a:endParaRPr sz="3000">
              <a:latin typeface="Liberation Sans Narrow"/>
              <a:cs typeface="Liberation Sans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24611" y="199644"/>
            <a:ext cx="8521065" cy="4765675"/>
          </a:xfrm>
          <a:custGeom>
            <a:avLst/>
            <a:gdLst/>
            <a:ahLst/>
            <a:cxnLst/>
            <a:rect l="l" t="t" r="r" b="b"/>
            <a:pathLst>
              <a:path w="8521065" h="4765675">
                <a:moveTo>
                  <a:pt x="8520684" y="0"/>
                </a:moveTo>
                <a:lnTo>
                  <a:pt x="0" y="0"/>
                </a:lnTo>
                <a:lnTo>
                  <a:pt x="0" y="4765548"/>
                </a:lnTo>
                <a:lnTo>
                  <a:pt x="8520684" y="4765548"/>
                </a:lnTo>
                <a:lnTo>
                  <a:pt x="8520684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3777" y="2007567"/>
            <a:ext cx="6704965" cy="1076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95"/>
              </a:spcBef>
            </a:pPr>
            <a:r>
              <a:rPr dirty="0" sz="2000" spc="110">
                <a:latin typeface="Liberation Sans Narrow"/>
                <a:cs typeface="Liberation Sans Narrow"/>
              </a:rPr>
              <a:t>Denne</a:t>
            </a:r>
            <a:r>
              <a:rPr dirty="0" sz="2000" spc="135">
                <a:latin typeface="Liberation Sans Narrow"/>
                <a:cs typeface="Liberation Sans Narrow"/>
              </a:rPr>
              <a:t> </a:t>
            </a:r>
            <a:r>
              <a:rPr dirty="0" sz="2000" spc="10">
                <a:latin typeface="Liberation Sans Narrow"/>
                <a:cs typeface="Liberation Sans Narrow"/>
              </a:rPr>
              <a:t>læringsenhed</a:t>
            </a:r>
            <a:r>
              <a:rPr dirty="0" sz="2000" spc="114">
                <a:latin typeface="Liberation Sans Narrow"/>
                <a:cs typeface="Liberation Sans Narrow"/>
              </a:rPr>
              <a:t> </a:t>
            </a:r>
            <a:r>
              <a:rPr dirty="0" sz="2000" spc="135">
                <a:latin typeface="Liberation Sans Narrow"/>
                <a:cs typeface="Liberation Sans Narrow"/>
              </a:rPr>
              <a:t>er</a:t>
            </a:r>
            <a:r>
              <a:rPr dirty="0" sz="2000" spc="150">
                <a:latin typeface="Liberation Sans Narrow"/>
                <a:cs typeface="Liberation Sans Narrow"/>
              </a:rPr>
              <a:t> </a:t>
            </a:r>
            <a:r>
              <a:rPr dirty="0" sz="2000" spc="90">
                <a:latin typeface="Liberation Sans Narrow"/>
                <a:cs typeface="Liberation Sans Narrow"/>
              </a:rPr>
              <a:t>udviklet</a:t>
            </a:r>
            <a:r>
              <a:rPr dirty="0" sz="2000" spc="125">
                <a:latin typeface="Liberation Sans Narrow"/>
                <a:cs typeface="Liberation Sans Narrow"/>
              </a:rPr>
              <a:t> </a:t>
            </a:r>
            <a:r>
              <a:rPr dirty="0" sz="2000" spc="100">
                <a:latin typeface="Liberation Sans Narrow"/>
                <a:cs typeface="Liberation Sans Narrow"/>
              </a:rPr>
              <a:t>som</a:t>
            </a:r>
            <a:r>
              <a:rPr dirty="0" sz="2000" spc="130">
                <a:latin typeface="Liberation Sans Narrow"/>
                <a:cs typeface="Liberation Sans Narrow"/>
              </a:rPr>
              <a:t> </a:t>
            </a:r>
            <a:r>
              <a:rPr dirty="0" sz="2000" spc="60">
                <a:latin typeface="Liberation Sans Narrow"/>
                <a:cs typeface="Liberation Sans Narrow"/>
              </a:rPr>
              <a:t>en</a:t>
            </a:r>
            <a:r>
              <a:rPr dirty="0" sz="2000" spc="140">
                <a:latin typeface="Liberation Sans Narrow"/>
                <a:cs typeface="Liberation Sans Narrow"/>
              </a:rPr>
              <a:t> </a:t>
            </a:r>
            <a:r>
              <a:rPr dirty="0" sz="2000" spc="65">
                <a:latin typeface="Liberation Sans Narrow"/>
                <a:cs typeface="Liberation Sans Narrow"/>
              </a:rPr>
              <a:t>del</a:t>
            </a:r>
            <a:r>
              <a:rPr dirty="0" sz="2000" spc="150">
                <a:latin typeface="Liberation Sans Narrow"/>
                <a:cs typeface="Liberation Sans Narrow"/>
              </a:rPr>
              <a:t> </a:t>
            </a:r>
            <a:r>
              <a:rPr dirty="0" sz="2000" spc="10">
                <a:latin typeface="Liberation Sans Narrow"/>
                <a:cs typeface="Liberation Sans Narrow"/>
              </a:rPr>
              <a:t>af</a:t>
            </a:r>
            <a:r>
              <a:rPr dirty="0" sz="2000" spc="145">
                <a:latin typeface="Liberation Sans Narrow"/>
                <a:cs typeface="Liberation Sans Narrow"/>
              </a:rPr>
              <a:t> </a:t>
            </a:r>
            <a:r>
              <a:rPr dirty="0" sz="2000" spc="125">
                <a:latin typeface="Liberation Sans Narrow"/>
                <a:cs typeface="Liberation Sans Narrow"/>
              </a:rPr>
              <a:t>et</a:t>
            </a:r>
            <a:r>
              <a:rPr dirty="0" sz="2000" spc="135">
                <a:latin typeface="Liberation Sans Narrow"/>
                <a:cs typeface="Liberation Sans Narrow"/>
              </a:rPr>
              <a:t> </a:t>
            </a:r>
            <a:r>
              <a:rPr dirty="0" sz="2000" spc="50">
                <a:latin typeface="Liberation Sans Narrow"/>
                <a:cs typeface="Liberation Sans Narrow"/>
              </a:rPr>
              <a:t>Erasmus+</a:t>
            </a:r>
            <a:r>
              <a:rPr dirty="0" sz="2000" spc="110">
                <a:latin typeface="Liberation Sans Narrow"/>
                <a:cs typeface="Liberation Sans Narrow"/>
              </a:rPr>
              <a:t> </a:t>
            </a:r>
            <a:r>
              <a:rPr dirty="0" sz="2000" spc="140">
                <a:latin typeface="Liberation Sans Narrow"/>
                <a:cs typeface="Liberation Sans Narrow"/>
              </a:rPr>
              <a:t>KA2- projekt</a:t>
            </a:r>
            <a:r>
              <a:rPr dirty="0" sz="2000" spc="110">
                <a:latin typeface="Liberation Sans Narrow"/>
                <a:cs typeface="Liberation Sans Narrow"/>
              </a:rPr>
              <a:t> </a:t>
            </a:r>
            <a:r>
              <a:rPr dirty="0" sz="2000" spc="135">
                <a:latin typeface="Liberation Sans Narrow"/>
                <a:cs typeface="Liberation Sans Narrow"/>
              </a:rPr>
              <a:t>DiMiCare</a:t>
            </a:r>
            <a:r>
              <a:rPr dirty="0" sz="2000" spc="105">
                <a:latin typeface="Liberation Sans Narrow"/>
                <a:cs typeface="Liberation Sans Narrow"/>
              </a:rPr>
              <a:t> </a:t>
            </a:r>
            <a:r>
              <a:rPr dirty="0" sz="2000" spc="85">
                <a:latin typeface="Liberation Sans Narrow"/>
                <a:cs typeface="Liberation Sans Narrow"/>
              </a:rPr>
              <a:t>(2022-1-</a:t>
            </a:r>
            <a:r>
              <a:rPr dirty="0" sz="2000" spc="130">
                <a:latin typeface="Liberation Sans Narrow"/>
                <a:cs typeface="Liberation Sans Narrow"/>
              </a:rPr>
              <a:t>AT01-</a:t>
            </a:r>
            <a:r>
              <a:rPr dirty="0" sz="2000" spc="125">
                <a:latin typeface="Liberation Sans Narrow"/>
                <a:cs typeface="Liberation Sans Narrow"/>
              </a:rPr>
              <a:t>KA220-</a:t>
            </a:r>
            <a:r>
              <a:rPr dirty="0" sz="2000" spc="70">
                <a:latin typeface="Liberation Sans Narrow"/>
                <a:cs typeface="Liberation Sans Narrow"/>
              </a:rPr>
              <a:t>VET-</a:t>
            </a:r>
            <a:r>
              <a:rPr dirty="0" sz="2000" spc="75">
                <a:latin typeface="Liberation Sans Narrow"/>
                <a:cs typeface="Liberation Sans Narrow"/>
              </a:rPr>
              <a:t>000085278)</a:t>
            </a:r>
            <a:r>
              <a:rPr dirty="0" sz="2000" spc="90">
                <a:latin typeface="Liberation Sans Narrow"/>
                <a:cs typeface="Liberation Sans Narrow"/>
              </a:rPr>
              <a:t> </a:t>
            </a:r>
            <a:r>
              <a:rPr dirty="0" sz="2000" spc="60">
                <a:latin typeface="Liberation Sans Narrow"/>
                <a:cs typeface="Liberation Sans Narrow"/>
              </a:rPr>
              <a:t>og</a:t>
            </a:r>
            <a:r>
              <a:rPr dirty="0" sz="2000" spc="110">
                <a:latin typeface="Liberation Sans Narrow"/>
                <a:cs typeface="Liberation Sans Narrow"/>
              </a:rPr>
              <a:t> </a:t>
            </a:r>
            <a:r>
              <a:rPr dirty="0" sz="2000" spc="120">
                <a:latin typeface="Liberation Sans Narrow"/>
                <a:cs typeface="Liberation Sans Narrow"/>
              </a:rPr>
              <a:t>er </a:t>
            </a:r>
            <a:r>
              <a:rPr dirty="0" sz="2000" spc="70">
                <a:latin typeface="Liberation Sans Narrow"/>
                <a:cs typeface="Liberation Sans Narrow"/>
              </a:rPr>
              <a:t>finansieret</a:t>
            </a:r>
            <a:r>
              <a:rPr dirty="0" sz="2000" spc="85">
                <a:latin typeface="Liberation Sans Narrow"/>
                <a:cs typeface="Liberation Sans Narrow"/>
              </a:rPr>
              <a:t> </a:t>
            </a:r>
            <a:r>
              <a:rPr dirty="0" sz="2000" spc="105">
                <a:latin typeface="Liberation Sans Narrow"/>
                <a:cs typeface="Liberation Sans Narrow"/>
              </a:rPr>
              <a:t>med </a:t>
            </a:r>
            <a:r>
              <a:rPr dirty="0" sz="2000" spc="120">
                <a:latin typeface="Liberation Sans Narrow"/>
                <a:cs typeface="Liberation Sans Narrow"/>
              </a:rPr>
              <a:t>støtte</a:t>
            </a:r>
            <a:r>
              <a:rPr dirty="0" sz="2000" spc="95">
                <a:latin typeface="Liberation Sans Narrow"/>
                <a:cs typeface="Liberation Sans Narrow"/>
              </a:rPr>
              <a:t> </a:t>
            </a:r>
            <a:r>
              <a:rPr dirty="0" sz="2000" spc="75">
                <a:latin typeface="Liberation Sans Narrow"/>
                <a:cs typeface="Liberation Sans Narrow"/>
              </a:rPr>
              <a:t>fra</a:t>
            </a:r>
            <a:r>
              <a:rPr dirty="0" sz="2000" spc="100">
                <a:latin typeface="Liberation Sans Narrow"/>
                <a:cs typeface="Liberation Sans Narrow"/>
              </a:rPr>
              <a:t> </a:t>
            </a:r>
            <a:r>
              <a:rPr dirty="0" sz="2000" spc="75">
                <a:latin typeface="Liberation Sans Narrow"/>
                <a:cs typeface="Liberation Sans Narrow"/>
              </a:rPr>
              <a:t>Europa-Kommissionen.</a:t>
            </a:r>
            <a:endParaRPr sz="20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101" y="4313631"/>
            <a:ext cx="5450840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66675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holdninger, 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kommer</a:t>
            </a:r>
            <a:r>
              <a:rPr dirty="0" sz="800" spc="-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til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udtryk,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og</a:t>
            </a:r>
            <a:r>
              <a:rPr dirty="0" sz="800">
                <a:latin typeface="Arial"/>
                <a:cs typeface="Arial"/>
              </a:rPr>
              <a:t> afspejler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ikke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10">
                <a:latin typeface="Arial"/>
                <a:cs typeface="Arial"/>
              </a:rPr>
              <a:t> Forvaltningsorganet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Undervisning,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Audiovisuelle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Medier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og</a:t>
            </a:r>
            <a:r>
              <a:rPr dirty="0" sz="800">
                <a:latin typeface="Arial"/>
                <a:cs typeface="Arial"/>
              </a:rPr>
              <a:t> Kultur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(EACEA)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holdninger.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EACEA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for</a:t>
            </a:r>
            <a:endParaRPr sz="8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  <a:spcBef>
                <a:spcPts val="380"/>
              </a:spcBef>
            </a:pP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40741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Liste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referencer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8851" y="1155953"/>
            <a:ext cx="7447280" cy="3611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34950">
              <a:lnSpc>
                <a:spcPct val="14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Averio</a:t>
            </a:r>
            <a:r>
              <a:rPr dirty="0" sz="12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(2023):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Teknologiens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rolle</a:t>
            </a:r>
            <a:r>
              <a:rPr dirty="0" sz="12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2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social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omsorg;</a:t>
            </a:r>
            <a:r>
              <a:rPr dirty="0" sz="12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https://averio.co.uk/2023/06/15/the-role-of-technology-</a:t>
            </a:r>
            <a:r>
              <a:rPr dirty="0" u="sng" sz="12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in-</a:t>
            </a:r>
            <a:r>
              <a:rPr dirty="0" u="none" sz="12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social-care/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EC (2020):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Nye</a:t>
            </a:r>
            <a:r>
              <a:rPr dirty="0" sz="12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teknologiers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rolle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moderniseringen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langtidsplejesystemer.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scoping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review,</a:t>
            </a:r>
            <a:r>
              <a:rPr dirty="0" sz="12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Bruxelles.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Lorenz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K.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(2017):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Teknologibaserede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services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mennesker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demens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200">
              <a:latin typeface="Arial"/>
              <a:cs typeface="Arial"/>
            </a:endParaRPr>
          </a:p>
          <a:p>
            <a:pPr marL="12700" marR="1167130">
              <a:lnSpc>
                <a:spcPct val="140000"/>
              </a:lnSpc>
              <a:spcBef>
                <a:spcPts val="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plejere: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Mapping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technology</a:t>
            </a: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onto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dementia</a:t>
            </a:r>
            <a:r>
              <a:rPr dirty="0" sz="1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care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pathway",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Dementia.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SAGE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Publications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Ltd,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s.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725-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741.</a:t>
            </a:r>
            <a:endParaRPr sz="1200">
              <a:latin typeface="Arial"/>
              <a:cs typeface="Arial"/>
            </a:endParaRPr>
          </a:p>
          <a:p>
            <a:pPr marL="12700" marR="859155">
              <a:lnSpc>
                <a:spcPct val="140000"/>
              </a:lnSpc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Stoumpos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2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(2023):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transformation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2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sundhedsvæsenet.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Technology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Acceptance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its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Applications,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i: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International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Journal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Environmental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Research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Public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Health,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20/4: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3407;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https:/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/www.ncbi.nlm.nih.gov/pmc/articles/PMC9963556/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Tak,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Sunghee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H. et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(2010):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Technology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Long-Term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Care,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Research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Gerontological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Nursing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(1),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61-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72;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https:/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  <a:hlinkClick r:id="rId5"/>
              </a:rPr>
              <a:t>/www.ncbi.nlm.nih.gov/pmc/articles/PMC3622259/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Universitetet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Plymouth: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man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lukke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kløft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ældres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liv:</a:t>
            </a:r>
            <a:endParaRPr sz="1200">
              <a:latin typeface="Arial"/>
              <a:cs typeface="Arial"/>
            </a:endParaRPr>
          </a:p>
          <a:p>
            <a:pPr marL="12700" marR="29209">
              <a:lnSpc>
                <a:spcPct val="140000"/>
              </a:lnSpc>
              <a:spcBef>
                <a:spcPts val="5"/>
              </a:spcBef>
            </a:pP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</a:rPr>
              <a:t>//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  <a:hlinkClick r:id="rId7"/>
              </a:rPr>
              <a:t>www.plymouth.ac.uk/discover/how-can-breaking-the-digital-divide-improve-the-health-and-wellbeing-</a:t>
            </a:r>
            <a:r>
              <a:rPr dirty="0" u="none" sz="1200" spc="-25">
                <a:solidFill>
                  <a:srgbClr val="585858"/>
                </a:solidFill>
                <a:latin typeface="Arial"/>
                <a:cs typeface="Arial"/>
                <a:hlinkClick r:id="rId7"/>
              </a:rPr>
              <a:t>of-</a:t>
            </a:r>
            <a:r>
              <a:rPr dirty="0" u="none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</a:rPr>
              <a:t>older-people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4" name="object 4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Hvad</a:t>
            </a:r>
            <a:r>
              <a:rPr dirty="0" spc="-95"/>
              <a:t> </a:t>
            </a:r>
            <a:r>
              <a:rPr dirty="0" spc="-150"/>
              <a:t>er</a:t>
            </a:r>
            <a:r>
              <a:rPr dirty="0" spc="-120"/>
              <a:t> </a:t>
            </a:r>
            <a:r>
              <a:rPr dirty="0" spc="-215"/>
              <a:t>teknologi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14"/>
              <a:t> </a:t>
            </a:r>
            <a:r>
              <a:rPr dirty="0" spc="-280"/>
              <a:t>langtidspleje?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206495" y="0"/>
            <a:ext cx="5937885" cy="5143500"/>
            <a:chOff x="3206495" y="0"/>
            <a:chExt cx="5937885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6495" y="0"/>
              <a:ext cx="5937503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87947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6015" y="473710"/>
                  </a:moveTo>
                  <a:lnTo>
                    <a:pt x="1186687" y="473710"/>
                  </a:lnTo>
                  <a:lnTo>
                    <a:pt x="1246547" y="475734"/>
                  </a:lnTo>
                  <a:lnTo>
                    <a:pt x="1303254" y="481806"/>
                  </a:lnTo>
                  <a:lnTo>
                    <a:pt x="1356811" y="491926"/>
                  </a:lnTo>
                  <a:lnTo>
                    <a:pt x="1407223" y="506095"/>
                  </a:lnTo>
                  <a:lnTo>
                    <a:pt x="1454491" y="524311"/>
                  </a:lnTo>
                  <a:lnTo>
                    <a:pt x="1498619" y="546576"/>
                  </a:lnTo>
                  <a:lnTo>
                    <a:pt x="1539610" y="572889"/>
                  </a:lnTo>
                  <a:lnTo>
                    <a:pt x="1577467" y="603250"/>
                  </a:lnTo>
                  <a:lnTo>
                    <a:pt x="1615925" y="641319"/>
                  </a:lnTo>
                  <a:lnTo>
                    <a:pt x="1648460" y="681505"/>
                  </a:lnTo>
                  <a:lnTo>
                    <a:pt x="1675075" y="723811"/>
                  </a:lnTo>
                  <a:lnTo>
                    <a:pt x="1695771" y="768238"/>
                  </a:lnTo>
                  <a:lnTo>
                    <a:pt x="1710552" y="814790"/>
                  </a:lnTo>
                  <a:lnTo>
                    <a:pt x="1719418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8" y="1153414"/>
                  </a:lnTo>
                  <a:lnTo>
                    <a:pt x="1606018" y="1191438"/>
                  </a:lnTo>
                  <a:lnTo>
                    <a:pt x="1549940" y="1244552"/>
                  </a:lnTo>
                  <a:lnTo>
                    <a:pt x="1513788" y="1276768"/>
                  </a:lnTo>
                  <a:lnTo>
                    <a:pt x="1472226" y="1312756"/>
                  </a:lnTo>
                  <a:lnTo>
                    <a:pt x="1425255" y="1352517"/>
                  </a:lnTo>
                  <a:lnTo>
                    <a:pt x="1372874" y="1396049"/>
                  </a:lnTo>
                  <a:lnTo>
                    <a:pt x="1315084" y="1443355"/>
                  </a:lnTo>
                  <a:lnTo>
                    <a:pt x="1267059" y="1483237"/>
                  </a:lnTo>
                  <a:lnTo>
                    <a:pt x="1222043" y="1522388"/>
                  </a:lnTo>
                  <a:lnTo>
                    <a:pt x="1180033" y="1560810"/>
                  </a:lnTo>
                  <a:lnTo>
                    <a:pt x="1141028" y="1598500"/>
                  </a:lnTo>
                  <a:lnTo>
                    <a:pt x="1105026" y="1635460"/>
                  </a:lnTo>
                  <a:lnTo>
                    <a:pt x="1072027" y="1671690"/>
                  </a:lnTo>
                  <a:lnTo>
                    <a:pt x="1042027" y="1707189"/>
                  </a:lnTo>
                  <a:lnTo>
                    <a:pt x="1015025" y="1741958"/>
                  </a:lnTo>
                  <a:lnTo>
                    <a:pt x="991020" y="1775996"/>
                  </a:lnTo>
                  <a:lnTo>
                    <a:pt x="970009" y="1809303"/>
                  </a:lnTo>
                  <a:lnTo>
                    <a:pt x="932956" y="1882450"/>
                  </a:lnTo>
                  <a:lnTo>
                    <a:pt x="916152" y="1925420"/>
                  </a:lnTo>
                  <a:lnTo>
                    <a:pt x="901582" y="1970790"/>
                  </a:lnTo>
                  <a:lnTo>
                    <a:pt x="889248" y="2018563"/>
                  </a:lnTo>
                  <a:lnTo>
                    <a:pt x="879151" y="2068738"/>
                  </a:lnTo>
                  <a:lnTo>
                    <a:pt x="871295" y="2121318"/>
                  </a:lnTo>
                  <a:lnTo>
                    <a:pt x="865680" y="2176303"/>
                  </a:lnTo>
                  <a:lnTo>
                    <a:pt x="862310" y="2233694"/>
                  </a:lnTo>
                  <a:lnTo>
                    <a:pt x="861186" y="2293493"/>
                  </a:lnTo>
                  <a:lnTo>
                    <a:pt x="861329" y="2312759"/>
                  </a:lnTo>
                  <a:lnTo>
                    <a:pt x="861758" y="2343896"/>
                  </a:lnTo>
                  <a:lnTo>
                    <a:pt x="862472" y="2386915"/>
                  </a:lnTo>
                  <a:lnTo>
                    <a:pt x="863473" y="2441829"/>
                  </a:lnTo>
                  <a:lnTo>
                    <a:pt x="1427987" y="2441829"/>
                  </a:lnTo>
                  <a:lnTo>
                    <a:pt x="1427793" y="2371663"/>
                  </a:lnTo>
                  <a:lnTo>
                    <a:pt x="1429717" y="2307906"/>
                  </a:lnTo>
                  <a:lnTo>
                    <a:pt x="1433759" y="2250561"/>
                  </a:lnTo>
                  <a:lnTo>
                    <a:pt x="1439923" y="2199630"/>
                  </a:lnTo>
                  <a:lnTo>
                    <a:pt x="1448211" y="2155114"/>
                  </a:lnTo>
                  <a:lnTo>
                    <a:pt x="1458625" y="2117017"/>
                  </a:lnTo>
                  <a:lnTo>
                    <a:pt x="1487823" y="2055607"/>
                  </a:lnTo>
                  <a:lnTo>
                    <a:pt x="1510574" y="2023235"/>
                  </a:lnTo>
                  <a:lnTo>
                    <a:pt x="1539421" y="1988228"/>
                  </a:lnTo>
                  <a:lnTo>
                    <a:pt x="1574364" y="1950591"/>
                  </a:lnTo>
                  <a:lnTo>
                    <a:pt x="1615403" y="1910328"/>
                  </a:lnTo>
                  <a:lnTo>
                    <a:pt x="1662538" y="1867443"/>
                  </a:lnTo>
                  <a:lnTo>
                    <a:pt x="1715770" y="1821942"/>
                  </a:lnTo>
                  <a:lnTo>
                    <a:pt x="1768820" y="1777390"/>
                  </a:lnTo>
                  <a:lnTo>
                    <a:pt x="1819169" y="1734195"/>
                  </a:lnTo>
                  <a:lnTo>
                    <a:pt x="1866816" y="1692357"/>
                  </a:lnTo>
                  <a:lnTo>
                    <a:pt x="1911762" y="1651876"/>
                  </a:lnTo>
                  <a:lnTo>
                    <a:pt x="1954007" y="1612751"/>
                  </a:lnTo>
                  <a:lnTo>
                    <a:pt x="1993552" y="1574984"/>
                  </a:lnTo>
                  <a:lnTo>
                    <a:pt x="2030396" y="1538573"/>
                  </a:lnTo>
                  <a:lnTo>
                    <a:pt x="2064540" y="1503519"/>
                  </a:lnTo>
                  <a:lnTo>
                    <a:pt x="2095985" y="1469822"/>
                  </a:lnTo>
                  <a:lnTo>
                    <a:pt x="2124730" y="1437481"/>
                  </a:lnTo>
                  <a:lnTo>
                    <a:pt x="2150776" y="1406498"/>
                  </a:lnTo>
                  <a:lnTo>
                    <a:pt x="2194771" y="1348601"/>
                  </a:lnTo>
                  <a:lnTo>
                    <a:pt x="2239962" y="1275385"/>
                  </a:lnTo>
                  <a:lnTo>
                    <a:pt x="2263580" y="1228393"/>
                  </a:lnTo>
                  <a:lnTo>
                    <a:pt x="2283573" y="1180713"/>
                  </a:lnTo>
                  <a:lnTo>
                    <a:pt x="2299938" y="1132347"/>
                  </a:lnTo>
                  <a:lnTo>
                    <a:pt x="2312671" y="1083297"/>
                  </a:lnTo>
                  <a:lnTo>
                    <a:pt x="2321770" y="1033563"/>
                  </a:lnTo>
                  <a:lnTo>
                    <a:pt x="2327231" y="983148"/>
                  </a:lnTo>
                  <a:lnTo>
                    <a:pt x="2329053" y="932053"/>
                  </a:lnTo>
                  <a:lnTo>
                    <a:pt x="2327645" y="882856"/>
                  </a:lnTo>
                  <a:lnTo>
                    <a:pt x="2323424" y="834479"/>
                  </a:lnTo>
                  <a:lnTo>
                    <a:pt x="2316388" y="786921"/>
                  </a:lnTo>
                  <a:lnTo>
                    <a:pt x="2306538" y="740182"/>
                  </a:lnTo>
                  <a:lnTo>
                    <a:pt x="2293874" y="694261"/>
                  </a:lnTo>
                  <a:lnTo>
                    <a:pt x="2278395" y="649159"/>
                  </a:lnTo>
                  <a:lnTo>
                    <a:pt x="2260102" y="604876"/>
                  </a:lnTo>
                  <a:lnTo>
                    <a:pt x="2238994" y="561410"/>
                  </a:lnTo>
                  <a:lnTo>
                    <a:pt x="2215073" y="518762"/>
                  </a:lnTo>
                  <a:lnTo>
                    <a:pt x="2188337" y="476932"/>
                  </a:lnTo>
                  <a:lnTo>
                    <a:pt x="2186015" y="473710"/>
                  </a:lnTo>
                  <a:close/>
                </a:path>
                <a:path w="2329179" h="3279140">
                  <a:moveTo>
                    <a:pt x="1160145" y="0"/>
                  </a:moveTo>
                  <a:lnTo>
                    <a:pt x="1104170" y="853"/>
                  </a:lnTo>
                  <a:lnTo>
                    <a:pt x="1049405" y="3415"/>
                  </a:lnTo>
                  <a:lnTo>
                    <a:pt x="995849" y="7684"/>
                  </a:lnTo>
                  <a:lnTo>
                    <a:pt x="943503" y="13660"/>
                  </a:lnTo>
                  <a:lnTo>
                    <a:pt x="892365" y="21345"/>
                  </a:lnTo>
                  <a:lnTo>
                    <a:pt x="842438" y="30738"/>
                  </a:lnTo>
                  <a:lnTo>
                    <a:pt x="793719" y="41839"/>
                  </a:lnTo>
                  <a:lnTo>
                    <a:pt x="746211" y="54649"/>
                  </a:lnTo>
                  <a:lnTo>
                    <a:pt x="699912" y="69167"/>
                  </a:lnTo>
                  <a:lnTo>
                    <a:pt x="654824" y="85393"/>
                  </a:lnTo>
                  <a:lnTo>
                    <a:pt x="610946" y="103329"/>
                  </a:lnTo>
                  <a:lnTo>
                    <a:pt x="568277" y="122973"/>
                  </a:lnTo>
                  <a:lnTo>
                    <a:pt x="526820" y="144326"/>
                  </a:lnTo>
                  <a:lnTo>
                    <a:pt x="486573" y="167389"/>
                  </a:lnTo>
                  <a:lnTo>
                    <a:pt x="447536" y="192160"/>
                  </a:lnTo>
                  <a:lnTo>
                    <a:pt x="409711" y="218642"/>
                  </a:lnTo>
                  <a:lnTo>
                    <a:pt x="373096" y="246832"/>
                  </a:lnTo>
                  <a:lnTo>
                    <a:pt x="337693" y="276733"/>
                  </a:lnTo>
                  <a:lnTo>
                    <a:pt x="299651" y="311777"/>
                  </a:lnTo>
                  <a:lnTo>
                    <a:pt x="263868" y="347759"/>
                  </a:lnTo>
                  <a:lnTo>
                    <a:pt x="230343" y="384677"/>
                  </a:lnTo>
                  <a:lnTo>
                    <a:pt x="199078" y="422532"/>
                  </a:lnTo>
                  <a:lnTo>
                    <a:pt x="170071" y="461324"/>
                  </a:lnTo>
                  <a:lnTo>
                    <a:pt x="143322" y="501051"/>
                  </a:lnTo>
                  <a:lnTo>
                    <a:pt x="118832" y="541713"/>
                  </a:lnTo>
                  <a:lnTo>
                    <a:pt x="96599" y="583310"/>
                  </a:lnTo>
                  <a:lnTo>
                    <a:pt x="76624" y="625843"/>
                  </a:lnTo>
                  <a:lnTo>
                    <a:pt x="58906" y="669309"/>
                  </a:lnTo>
                  <a:lnTo>
                    <a:pt x="43446" y="713709"/>
                  </a:lnTo>
                  <a:lnTo>
                    <a:pt x="30243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246" y="1020572"/>
                  </a:lnTo>
                  <a:lnTo>
                    <a:pt x="584203" y="966630"/>
                  </a:lnTo>
                  <a:lnTo>
                    <a:pt x="599151" y="915523"/>
                  </a:lnTo>
                  <a:lnTo>
                    <a:pt x="616089" y="867253"/>
                  </a:lnTo>
                  <a:lnTo>
                    <a:pt x="635018" y="821820"/>
                  </a:lnTo>
                  <a:lnTo>
                    <a:pt x="655939" y="779224"/>
                  </a:lnTo>
                  <a:lnTo>
                    <a:pt x="678852" y="739467"/>
                  </a:lnTo>
                  <a:lnTo>
                    <a:pt x="703759" y="702549"/>
                  </a:lnTo>
                  <a:lnTo>
                    <a:pt x="730660" y="668471"/>
                  </a:lnTo>
                  <a:lnTo>
                    <a:pt x="759556" y="637233"/>
                  </a:lnTo>
                  <a:lnTo>
                    <a:pt x="790448" y="608838"/>
                  </a:lnTo>
                  <a:lnTo>
                    <a:pt x="826798" y="580488"/>
                  </a:lnTo>
                  <a:lnTo>
                    <a:pt x="865067" y="555471"/>
                  </a:lnTo>
                  <a:lnTo>
                    <a:pt x="905255" y="533785"/>
                  </a:lnTo>
                  <a:lnTo>
                    <a:pt x="947363" y="515433"/>
                  </a:lnTo>
                  <a:lnTo>
                    <a:pt x="991390" y="500415"/>
                  </a:lnTo>
                  <a:lnTo>
                    <a:pt x="1037335" y="488733"/>
                  </a:lnTo>
                  <a:lnTo>
                    <a:pt x="1085200" y="480387"/>
                  </a:lnTo>
                  <a:lnTo>
                    <a:pt x="1134984" y="475379"/>
                  </a:lnTo>
                  <a:lnTo>
                    <a:pt x="1186687" y="473710"/>
                  </a:lnTo>
                  <a:lnTo>
                    <a:pt x="2186015" y="473710"/>
                  </a:lnTo>
                  <a:lnTo>
                    <a:pt x="2158786" y="435918"/>
                  </a:lnTo>
                  <a:lnTo>
                    <a:pt x="2126421" y="395722"/>
                  </a:lnTo>
                  <a:lnTo>
                    <a:pt x="2091242" y="356343"/>
                  </a:lnTo>
                  <a:lnTo>
                    <a:pt x="2053249" y="317781"/>
                  </a:lnTo>
                  <a:lnTo>
                    <a:pt x="2012442" y="280035"/>
                  </a:lnTo>
                  <a:lnTo>
                    <a:pt x="1976586" y="249784"/>
                  </a:lnTo>
                  <a:lnTo>
                    <a:pt x="1939379" y="221262"/>
                  </a:lnTo>
                  <a:lnTo>
                    <a:pt x="1900819" y="194468"/>
                  </a:lnTo>
                  <a:lnTo>
                    <a:pt x="1860907" y="169403"/>
                  </a:lnTo>
                  <a:lnTo>
                    <a:pt x="1819643" y="146067"/>
                  </a:lnTo>
                  <a:lnTo>
                    <a:pt x="1777026" y="124460"/>
                  </a:lnTo>
                  <a:lnTo>
                    <a:pt x="1733057" y="104580"/>
                  </a:lnTo>
                  <a:lnTo>
                    <a:pt x="1687735" y="86430"/>
                  </a:lnTo>
                  <a:lnTo>
                    <a:pt x="1641062" y="70008"/>
                  </a:lnTo>
                  <a:lnTo>
                    <a:pt x="1593036" y="55315"/>
                  </a:lnTo>
                  <a:lnTo>
                    <a:pt x="1543657" y="42350"/>
                  </a:lnTo>
                  <a:lnTo>
                    <a:pt x="1492927" y="31114"/>
                  </a:lnTo>
                  <a:lnTo>
                    <a:pt x="1440844" y="21607"/>
                  </a:lnTo>
                  <a:lnTo>
                    <a:pt x="1387409" y="13828"/>
                  </a:lnTo>
                  <a:lnTo>
                    <a:pt x="1332621" y="7778"/>
                  </a:lnTo>
                  <a:lnTo>
                    <a:pt x="1276481" y="3457"/>
                  </a:lnTo>
                  <a:lnTo>
                    <a:pt x="1218989" y="864"/>
                  </a:lnTo>
                  <a:lnTo>
                    <a:pt x="1160145" y="0"/>
                  </a:lnTo>
                  <a:close/>
                </a:path>
                <a:path w="2329179" h="3279140">
                  <a:moveTo>
                    <a:pt x="1485519" y="2656560"/>
                  </a:moveTo>
                  <a:lnTo>
                    <a:pt x="863473" y="2656560"/>
                  </a:lnTo>
                  <a:lnTo>
                    <a:pt x="863473" y="3278644"/>
                  </a:lnTo>
                  <a:lnTo>
                    <a:pt x="1485519" y="3278644"/>
                  </a:lnTo>
                  <a:lnTo>
                    <a:pt x="1485519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93090" y="2494533"/>
            <a:ext cx="3849370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30480">
              <a:lnSpc>
                <a:spcPct val="100000"/>
              </a:lnSpc>
              <a:spcBef>
                <a:spcPts val="100"/>
              </a:spcBef>
              <a:tabLst>
                <a:tab pos="2113280" algn="l"/>
              </a:tabLst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teknologi</a:t>
            </a:r>
            <a:r>
              <a:rPr dirty="0" sz="33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i </a:t>
            </a:r>
            <a:r>
              <a:rPr dirty="0" sz="3300" spc="135" b="1">
                <a:solidFill>
                  <a:srgbClr val="3E3E3E"/>
                </a:solidFill>
                <a:latin typeface="Arial"/>
                <a:cs typeface="Arial"/>
              </a:rPr>
              <a:t>ple</a:t>
            </a:r>
            <a:r>
              <a:rPr dirty="0" sz="3300" spc="120" b="1">
                <a:solidFill>
                  <a:srgbClr val="3E3E3E"/>
                </a:solidFill>
                <a:latin typeface="Arial"/>
                <a:cs typeface="Arial"/>
              </a:rPr>
              <a:t>j</a:t>
            </a:r>
            <a:r>
              <a:rPr dirty="0" sz="3300" spc="135" b="1">
                <a:solidFill>
                  <a:srgbClr val="3E3E3E"/>
                </a:solidFill>
                <a:latin typeface="Arial"/>
                <a:cs typeface="Arial"/>
              </a:rPr>
              <a:t>esekt</a:t>
            </a:r>
            <a:r>
              <a:rPr dirty="0" sz="3300" spc="-1755" b="1">
                <a:solidFill>
                  <a:srgbClr val="3E3E3E"/>
                </a:solidFill>
                <a:latin typeface="Arial"/>
                <a:cs typeface="Arial"/>
              </a:rPr>
              <a:t>o</a:t>
            </a:r>
            <a:r>
              <a:rPr dirty="0" baseline="97222" sz="900" spc="202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97222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ren?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5226" y="1474977"/>
            <a:ext cx="2986405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75">
                <a:latin typeface="Liberation Sans Narrow"/>
                <a:cs typeface="Liberation Sans Narrow"/>
              </a:rPr>
              <a:t>Plejespecifik</a:t>
            </a:r>
            <a:r>
              <a:rPr dirty="0" sz="2600" spc="100">
                <a:latin typeface="Liberation Sans Narrow"/>
                <a:cs typeface="Liberation Sans Narrow"/>
              </a:rPr>
              <a:t> </a:t>
            </a:r>
            <a:r>
              <a:rPr dirty="0" sz="2600" spc="110">
                <a:latin typeface="Liberation Sans Narrow"/>
                <a:cs typeface="Liberation Sans Narrow"/>
              </a:rPr>
              <a:t>teknoloąi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87851" y="774319"/>
            <a:ext cx="787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Liberation Sans Narrow"/>
                <a:cs typeface="Liberation Sans Narrow"/>
              </a:rPr>
              <a:t>2</a:t>
            </a:r>
            <a:endParaRPr sz="1800">
              <a:latin typeface="Liberation Sans Narrow"/>
              <a:cs typeface="Liberation Sans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894582" y="2303145"/>
            <a:ext cx="772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Liberation Sans Narrow"/>
                <a:cs typeface="Liberation Sans Narrow"/>
              </a:rPr>
              <a:t>Enhed</a:t>
            </a:r>
            <a:r>
              <a:rPr dirty="0" sz="1800" spc="26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2</a:t>
            </a:r>
            <a:endParaRPr sz="1800">
              <a:latin typeface="Liberation Sans Narrow"/>
              <a:cs typeface="Liberation Sans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18463" y="2849067"/>
            <a:ext cx="7301865" cy="1178560"/>
          </a:xfrm>
          <a:prstGeom prst="rect">
            <a:avLst/>
          </a:prstGeom>
        </p:spPr>
        <p:txBody>
          <a:bodyPr wrap="square" lIns="0" tIns="1771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dirty="0" sz="2700" spc="125">
                <a:solidFill>
                  <a:srgbClr val="FFFFFF"/>
                </a:solidFill>
                <a:latin typeface="Liberation Sans Narrow"/>
                <a:cs typeface="Liberation Sans Narrow"/>
              </a:rPr>
              <a:t>Værktøjer</a:t>
            </a:r>
            <a:r>
              <a:rPr dirty="0" sz="27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Liberation Sans Narrow"/>
                <a:cs typeface="Liberation Sans Narrow"/>
              </a:rPr>
              <a:t>oą</a:t>
            </a:r>
            <a:r>
              <a:rPr dirty="0" sz="2700" spc="8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14">
                <a:solidFill>
                  <a:srgbClr val="FFFFFF"/>
                </a:solidFill>
                <a:latin typeface="Liberation Sans Narrow"/>
                <a:cs typeface="Liberation Sans Narrow"/>
              </a:rPr>
              <a:t>teknoloąi</a:t>
            </a:r>
            <a:r>
              <a:rPr dirty="0" sz="2700" spc="9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Liberation Sans Narrow"/>
                <a:cs typeface="Liberation Sans Narrow"/>
              </a:rPr>
              <a:t>til</a:t>
            </a:r>
            <a:r>
              <a:rPr dirty="0" sz="2700" spc="7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styriną</a:t>
            </a:r>
            <a:r>
              <a:rPr dirty="0" sz="2700" spc="9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Liberation Sans Narrow"/>
                <a:cs typeface="Liberation Sans Narrow"/>
              </a:rPr>
              <a:t>oą</a:t>
            </a:r>
            <a:r>
              <a:rPr dirty="0" sz="2700" spc="8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35">
                <a:solidFill>
                  <a:srgbClr val="FFFFFF"/>
                </a:solidFill>
                <a:latin typeface="Liberation Sans Narrow"/>
                <a:cs typeface="Liberation Sans Narrow"/>
              </a:rPr>
              <a:t>orąaniseriną</a:t>
            </a:r>
            <a:r>
              <a:rPr dirty="0" sz="2700" spc="8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204">
                <a:solidFill>
                  <a:srgbClr val="FFFFFF"/>
                </a:solidFill>
                <a:latin typeface="Liberation Sans Narrow"/>
                <a:cs typeface="Liberation Sans Narrow"/>
              </a:rPr>
              <a:t>af</a:t>
            </a:r>
            <a:endParaRPr sz="2700">
              <a:latin typeface="Liberation Sans Narrow"/>
              <a:cs typeface="Liberation Sans Narrow"/>
            </a:endParaRPr>
          </a:p>
          <a:p>
            <a:pPr algn="ctr" marL="3810">
              <a:lnSpc>
                <a:spcPct val="100000"/>
              </a:lnSpc>
              <a:spcBef>
                <a:spcPts val="1300"/>
              </a:spcBef>
            </a:pPr>
            <a:r>
              <a:rPr dirty="0" sz="2700" spc="105">
                <a:solidFill>
                  <a:srgbClr val="FFFFFF"/>
                </a:solidFill>
                <a:latin typeface="Liberation Sans Narrow"/>
                <a:cs typeface="Liberation Sans Narrow"/>
              </a:rPr>
              <a:t>plejetjenester</a:t>
            </a:r>
            <a:endParaRPr sz="27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437794" y="1525250"/>
            <a:ext cx="3643629" cy="774700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Elektronisk</a:t>
            </a:r>
            <a:r>
              <a:rPr dirty="0" sz="1600" spc="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dokumentation</a:t>
            </a:r>
            <a:r>
              <a:rPr dirty="0" sz="1600" spc="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pleje</a:t>
            </a:r>
            <a:endParaRPr sz="1600">
              <a:latin typeface="Arial Black"/>
              <a:cs typeface="Arial Black"/>
            </a:endParaRPr>
          </a:p>
          <a:p>
            <a:pPr marL="306705" indent="-178435">
              <a:lnSpc>
                <a:spcPct val="100000"/>
              </a:lnSpc>
              <a:spcBef>
                <a:spcPts val="605"/>
              </a:spcBef>
              <a:buClr>
                <a:srgbClr val="000000"/>
              </a:buClr>
              <a:buFont typeface="Arial"/>
              <a:buChar char="•"/>
              <a:tabLst>
                <a:tab pos="306705" algn="l"/>
              </a:tabLst>
            </a:pP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Fordele</a:t>
            </a:r>
            <a:endParaRPr sz="1000">
              <a:latin typeface="Liberation Sans Narrow"/>
              <a:cs typeface="Liberation Sans Narrow"/>
            </a:endParaRPr>
          </a:p>
          <a:p>
            <a:pPr marL="306705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06705" algn="l"/>
              </a:tabLst>
            </a:pP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Software</a:t>
            </a:r>
            <a:r>
              <a:rPr dirty="0" sz="1000" spc="1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12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dokumentation</a:t>
            </a:r>
            <a:r>
              <a:rPr dirty="0" sz="1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af</a:t>
            </a:r>
            <a:r>
              <a:rPr dirty="0" sz="1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Liberation Sans Narrow"/>
                <a:cs typeface="Liberation Sans Narrow"/>
              </a:rPr>
              <a:t>pleje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37794" y="2633852"/>
            <a:ext cx="3114040" cy="559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Værktøjer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til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ruteplanlægning</a:t>
            </a:r>
            <a:endParaRPr sz="1600">
              <a:latin typeface="Arial Black"/>
              <a:cs typeface="Arial Black"/>
            </a:endParaRPr>
          </a:p>
          <a:p>
            <a:pPr marL="306705" indent="-178435">
              <a:lnSpc>
                <a:spcPct val="100000"/>
              </a:lnSpc>
              <a:spcBef>
                <a:spcPts val="1085"/>
              </a:spcBef>
              <a:buClr>
                <a:srgbClr val="000000"/>
              </a:buClr>
              <a:buFont typeface="Arial"/>
              <a:buChar char="•"/>
              <a:tabLst>
                <a:tab pos="306705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Mulige</a:t>
            </a:r>
            <a:r>
              <a:rPr dirty="0" sz="1000" spc="24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funktioner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7794" y="3517772"/>
            <a:ext cx="4075429" cy="6743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Digital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kommunikation</a:t>
            </a:r>
            <a:r>
              <a:rPr dirty="0" sz="1600" spc="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C000"/>
                </a:solidFill>
                <a:latin typeface="Arial Black"/>
                <a:cs typeface="Arial Black"/>
              </a:rPr>
              <a:t>koordinering</a:t>
            </a:r>
            <a:endParaRPr sz="1600">
              <a:latin typeface="Arial Black"/>
              <a:cs typeface="Arial Black"/>
            </a:endParaRPr>
          </a:p>
          <a:p>
            <a:pPr marL="190500" indent="-177800">
              <a:lnSpc>
                <a:spcPct val="100000"/>
              </a:lnSpc>
              <a:spcBef>
                <a:spcPts val="775"/>
              </a:spcBef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Digitale</a:t>
            </a:r>
            <a:r>
              <a:rPr dirty="0" sz="1000" spc="3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samarbejdsværktøjer</a:t>
            </a:r>
            <a:endParaRPr sz="1000">
              <a:latin typeface="Liberation Sans Narrow"/>
              <a:cs typeface="Liberation Sans Narrow"/>
            </a:endParaRPr>
          </a:p>
          <a:p>
            <a:pPr marL="190500" indent="-177800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Digitalt</a:t>
            </a:r>
            <a:r>
              <a:rPr dirty="0" sz="1000" spc="27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samarbejde</a:t>
            </a:r>
            <a:r>
              <a:rPr dirty="0" sz="1000" spc="2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inden</a:t>
            </a:r>
            <a:r>
              <a:rPr dirty="0" sz="1000" spc="2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for</a:t>
            </a:r>
            <a:r>
              <a:rPr dirty="0" sz="1000" spc="19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telesundhed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92139" y="2135251"/>
            <a:ext cx="247269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solidFill>
                  <a:srgbClr val="FFFFFF"/>
                </a:solidFill>
                <a:latin typeface="Arial Black"/>
                <a:cs typeface="Arial Black"/>
              </a:rPr>
              <a:t>INDHOLDSF </a:t>
            </a: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ORTEGNELS </a:t>
            </a:r>
            <a:r>
              <a:rPr dirty="0" sz="3000" spc="-3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7723" y="788288"/>
            <a:ext cx="151130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</a:rPr>
              <a:t>01</a:t>
            </a:r>
            <a:r>
              <a:rPr dirty="0" sz="1600" spc="-65">
                <a:solidFill>
                  <a:srgbClr val="FFC000"/>
                </a:solidFill>
              </a:rPr>
              <a:t> </a:t>
            </a:r>
            <a:r>
              <a:rPr dirty="0" sz="1600" spc="-105">
                <a:solidFill>
                  <a:srgbClr val="FFC000"/>
                </a:solidFill>
              </a:rPr>
              <a:t>Introduktion</a:t>
            </a:r>
            <a:endParaRPr sz="1600"/>
          </a:p>
        </p:txBody>
      </p:sp>
      <p:sp>
        <p:nvSpPr>
          <p:cNvPr id="11" name="object 11" descr=""/>
          <p:cNvSpPr txBox="1"/>
          <p:nvPr/>
        </p:nvSpPr>
        <p:spPr>
          <a:xfrm>
            <a:off x="514908" y="1147317"/>
            <a:ext cx="18008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1135" indent="-17843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191135" algn="l"/>
              </a:tabLst>
            </a:pP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Værktøjer</a:t>
            </a:r>
            <a:r>
              <a:rPr dirty="0" sz="1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og</a:t>
            </a:r>
            <a:r>
              <a:rPr dirty="0" sz="1000" spc="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teknologi</a:t>
            </a:r>
            <a:r>
              <a:rPr dirty="0" sz="1000" spc="8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1000" spc="9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plejen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53618" y="3167837"/>
            <a:ext cx="14338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Apps</a:t>
            </a:r>
            <a:r>
              <a:rPr dirty="0" sz="1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ruteplanlægning</a:t>
            </a:r>
            <a:endParaRPr sz="10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094732"/>
            <a:ext cx="9144000" cy="48895"/>
          </a:xfrm>
          <a:custGeom>
            <a:avLst/>
            <a:gdLst/>
            <a:ahLst/>
            <a:cxnLst/>
            <a:rect l="l" t="t" r="r" b="b"/>
            <a:pathLst>
              <a:path w="9144000" h="48895">
                <a:moveTo>
                  <a:pt x="0" y="48767"/>
                </a:moveTo>
                <a:lnTo>
                  <a:pt x="9144000" y="48767"/>
                </a:lnTo>
                <a:lnTo>
                  <a:pt x="9144000" y="0"/>
                </a:lnTo>
                <a:lnTo>
                  <a:pt x="0" y="0"/>
                </a:lnTo>
                <a:lnTo>
                  <a:pt x="0" y="48767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44000" cy="5095240"/>
            <a:chOff x="0" y="0"/>
            <a:chExt cx="9144000" cy="509524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9144000" cy="772795"/>
            </a:xfrm>
            <a:custGeom>
              <a:avLst/>
              <a:gdLst/>
              <a:ahLst/>
              <a:cxnLst/>
              <a:rect l="l" t="t" r="r" b="b"/>
              <a:pathLst>
                <a:path w="9144000" h="772795">
                  <a:moveTo>
                    <a:pt x="0" y="772668"/>
                  </a:moveTo>
                  <a:lnTo>
                    <a:pt x="9144000" y="77266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7266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772668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/>
              <a:t>Introduktion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00811" y="2297125"/>
            <a:ext cx="5877560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3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forstår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vi</a:t>
            </a:r>
            <a:r>
              <a:rPr dirty="0" sz="33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ved</a:t>
            </a:r>
            <a:r>
              <a:rPr dirty="0" sz="33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værktøjer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og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10" b="1">
                <a:solidFill>
                  <a:srgbClr val="3E3E3E"/>
                </a:solidFill>
                <a:latin typeface="Arial"/>
                <a:cs typeface="Arial"/>
              </a:rPr>
              <a:t>tekno</a:t>
            </a:r>
            <a:r>
              <a:rPr dirty="0" sz="3300" spc="-254" b="1">
                <a:solidFill>
                  <a:srgbClr val="3E3E3E"/>
                </a:solidFill>
                <a:latin typeface="Arial"/>
                <a:cs typeface="Arial"/>
              </a:rPr>
              <a:t>l</a:t>
            </a:r>
            <a:r>
              <a:rPr dirty="0" baseline="-46296" sz="900" spc="-52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3300" spc="10" b="1">
                <a:solidFill>
                  <a:srgbClr val="3E3E3E"/>
                </a:solidFill>
                <a:latin typeface="Arial"/>
                <a:cs typeface="Arial"/>
              </a:rPr>
              <a:t>ogi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dirty="0" sz="33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plejen?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759834" y="1214374"/>
            <a:ext cx="4965700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265" marR="5080" indent="-203200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215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sundhedssektoren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styre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opgaver</a:t>
            </a:r>
            <a:endParaRPr sz="1800">
              <a:latin typeface="Arial"/>
              <a:cs typeface="Arial"/>
            </a:endParaRPr>
          </a:p>
          <a:p>
            <a:pPr marL="214629" indent="-201930">
              <a:lnSpc>
                <a:spcPct val="100000"/>
              </a:lnSpc>
              <a:spcBef>
                <a:spcPts val="860"/>
              </a:spcBef>
              <a:buClr>
                <a:srgbClr val="000000"/>
              </a:buClr>
              <a:buChar char="•"/>
              <a:tabLst>
                <a:tab pos="214629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egne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endParaRPr sz="1800">
              <a:latin typeface="Arial"/>
              <a:cs typeface="Arial"/>
            </a:endParaRPr>
          </a:p>
          <a:p>
            <a:pPr marL="215265" marR="31750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 måske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lov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forbindelse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arbejde.</a:t>
            </a:r>
            <a:endParaRPr sz="1800">
              <a:latin typeface="Arial"/>
              <a:cs typeface="Arial"/>
            </a:endParaRPr>
          </a:p>
          <a:p>
            <a:pPr marL="215265" marR="391160" indent="-203200">
              <a:lnSpc>
                <a:spcPct val="140000"/>
              </a:lnSpc>
              <a:buClr>
                <a:srgbClr val="000000"/>
              </a:buClr>
              <a:buChar char="•"/>
              <a:tabLst>
                <a:tab pos="215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 værktøjer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planlægning,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overvågning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rapportering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190690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/>
              <a:t>Introduktion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356615" y="1060703"/>
            <a:ext cx="8787765" cy="4083050"/>
            <a:chOff x="356615" y="1060703"/>
            <a:chExt cx="8787765" cy="408305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615" y="1060703"/>
              <a:ext cx="2830068" cy="37719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87056" y="3947159"/>
              <a:ext cx="1456944" cy="11963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094732"/>
            <a:ext cx="9144000" cy="48895"/>
          </a:xfrm>
          <a:custGeom>
            <a:avLst/>
            <a:gdLst/>
            <a:ahLst/>
            <a:cxnLst/>
            <a:rect l="l" t="t" r="r" b="b"/>
            <a:pathLst>
              <a:path w="9144000" h="48895">
                <a:moveTo>
                  <a:pt x="0" y="48767"/>
                </a:moveTo>
                <a:lnTo>
                  <a:pt x="9144000" y="48767"/>
                </a:lnTo>
                <a:lnTo>
                  <a:pt x="9144000" y="0"/>
                </a:lnTo>
                <a:lnTo>
                  <a:pt x="0" y="0"/>
                </a:lnTo>
                <a:lnTo>
                  <a:pt x="0" y="48767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44000" cy="5095240"/>
            <a:chOff x="0" y="0"/>
            <a:chExt cx="9144000" cy="509524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9144000" cy="772795"/>
            </a:xfrm>
            <a:custGeom>
              <a:avLst/>
              <a:gdLst/>
              <a:ahLst/>
              <a:cxnLst/>
              <a:rect l="l" t="t" r="r" b="b"/>
              <a:pathLst>
                <a:path w="9144000" h="772795">
                  <a:moveTo>
                    <a:pt x="0" y="772668"/>
                  </a:moveTo>
                  <a:lnTo>
                    <a:pt x="9144000" y="77266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7266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772668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522541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Elektronisk</a:t>
            </a:r>
            <a:r>
              <a:rPr dirty="0" spc="-70"/>
              <a:t> </a:t>
            </a:r>
            <a:r>
              <a:rPr dirty="0" spc="-210"/>
              <a:t>dokumentation</a:t>
            </a:r>
            <a:r>
              <a:rPr dirty="0" spc="-5"/>
              <a:t> </a:t>
            </a:r>
            <a:r>
              <a:rPr dirty="0" spc="-295"/>
              <a:t>af</a:t>
            </a:r>
            <a:r>
              <a:rPr dirty="0" spc="-75"/>
              <a:t> </a:t>
            </a:r>
            <a:r>
              <a:rPr dirty="0" spc="-185"/>
              <a:t>pleje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367080" y="1124788"/>
            <a:ext cx="4404995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3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3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fordelene</a:t>
            </a:r>
            <a:r>
              <a:rPr dirty="0" sz="3300" spc="-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ved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elektronisk plejedokumentation?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3300">
              <a:latin typeface="Arial"/>
              <a:cs typeface="Arial"/>
            </a:endParaRPr>
          </a:p>
          <a:p>
            <a:pPr marL="12700" marR="168275">
              <a:lnSpc>
                <a:spcPct val="100000"/>
              </a:lnSpc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3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3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softwares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plejedokumentation?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972819"/>
            </a:xfrm>
            <a:custGeom>
              <a:avLst/>
              <a:gdLst/>
              <a:ahLst/>
              <a:cxnLst/>
              <a:rect l="l" t="t" r="r" b="b"/>
              <a:pathLst>
                <a:path w="9144000" h="972819">
                  <a:moveTo>
                    <a:pt x="0" y="972312"/>
                  </a:moveTo>
                  <a:lnTo>
                    <a:pt x="9144000" y="9723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7231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972311"/>
              <a:ext cx="9144000" cy="4171315"/>
            </a:xfrm>
            <a:custGeom>
              <a:avLst/>
              <a:gdLst/>
              <a:ahLst/>
              <a:cxnLst/>
              <a:rect l="l" t="t" r="r" b="b"/>
              <a:pathLst>
                <a:path w="9144000" h="4171315">
                  <a:moveTo>
                    <a:pt x="9144000" y="0"/>
                  </a:moveTo>
                  <a:lnTo>
                    <a:pt x="0" y="0"/>
                  </a:lnTo>
                  <a:lnTo>
                    <a:pt x="0" y="4171186"/>
                  </a:lnTo>
                  <a:lnTo>
                    <a:pt x="9144000" y="417118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52247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/>
              <a:t>Elektronisk</a:t>
            </a:r>
            <a:r>
              <a:rPr dirty="0" spc="-100"/>
              <a:t> </a:t>
            </a:r>
            <a:r>
              <a:rPr dirty="0" spc="-215"/>
              <a:t>dokumentation</a:t>
            </a:r>
            <a:r>
              <a:rPr dirty="0" spc="-35"/>
              <a:t> </a:t>
            </a:r>
            <a:r>
              <a:rPr dirty="0" spc="-295"/>
              <a:t>af</a:t>
            </a:r>
            <a:r>
              <a:rPr dirty="0" spc="-100"/>
              <a:t> </a:t>
            </a:r>
            <a:r>
              <a:rPr dirty="0" spc="-175"/>
              <a:t>pleje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691" y="1370075"/>
            <a:ext cx="3515867" cy="234175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14019" y="1240478"/>
            <a:ext cx="8330565" cy="40049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078604" marR="107314" indent="-203200">
              <a:lnSpc>
                <a:spcPct val="14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4078604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Plejedokumentation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grundlag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behovsbaseret,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kvalitetsorienteret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sikker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pleje.</a:t>
            </a:r>
            <a:endParaRPr sz="1800">
              <a:latin typeface="Arial"/>
              <a:cs typeface="Arial"/>
            </a:endParaRPr>
          </a:p>
          <a:p>
            <a:pPr marL="4078604" indent="-202565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4078604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dropper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papir</a:t>
            </a:r>
            <a:endParaRPr sz="1800">
              <a:latin typeface="Arial"/>
              <a:cs typeface="Arial"/>
            </a:endParaRPr>
          </a:p>
          <a:p>
            <a:pPr marL="4078604" marR="114681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kuglepen 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fordel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digital dokumentation.</a:t>
            </a:r>
            <a:endParaRPr sz="1800">
              <a:latin typeface="Arial"/>
              <a:cs typeface="Arial"/>
            </a:endParaRPr>
          </a:p>
          <a:p>
            <a:pPr marL="4078604" marR="542290" indent="-203200">
              <a:lnSpc>
                <a:spcPts val="3030"/>
              </a:lnSpc>
              <a:spcBef>
                <a:spcPts val="240"/>
              </a:spcBef>
              <a:buClr>
                <a:srgbClr val="000000"/>
              </a:buClr>
              <a:buChar char="•"/>
              <a:tabLst>
                <a:tab pos="4078604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Østrig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plejedokumentation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allerede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udbredt.</a:t>
            </a:r>
            <a:endParaRPr sz="1800">
              <a:latin typeface="Arial"/>
              <a:cs typeface="Arial"/>
            </a:endParaRPr>
          </a:p>
          <a:p>
            <a:pPr marL="215265" marR="247015" indent="-203200">
              <a:lnSpc>
                <a:spcPct val="140100"/>
              </a:lnSpc>
              <a:spcBef>
                <a:spcPts val="835"/>
              </a:spcBef>
              <a:buClr>
                <a:srgbClr val="000000"/>
              </a:buClr>
              <a:buChar char="•"/>
              <a:tabLst>
                <a:tab pos="215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Elektronisk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plejedokumentation hjælper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opretholde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præcis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ensartet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dokumentation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sammenlignet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papirdokumentation</a:t>
            </a:r>
            <a:r>
              <a:rPr dirty="0" sz="1600" spc="-1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37666"/>
            <a:ext cx="7821930" cy="3089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går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næste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slide,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kuglepen 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stykke papir,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reflekter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følgende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spørgsmål: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SzPct val="96969"/>
              <a:buFont typeface="Arial"/>
              <a:buChar char="•"/>
              <a:tabLst>
                <a:tab pos="304800" algn="l"/>
              </a:tabLst>
            </a:pPr>
            <a:r>
              <a:rPr dirty="0" sz="1650" spc="-10" b="1" i="1">
                <a:solidFill>
                  <a:srgbClr val="379C73"/>
                </a:solidFill>
                <a:latin typeface="Arial"/>
                <a:cs typeface="Arial"/>
              </a:rPr>
              <a:t>Hvad</a:t>
            </a:r>
            <a:r>
              <a:rPr dirty="0" sz="1650" spc="-6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er</a:t>
            </a:r>
            <a:r>
              <a:rPr dirty="0" sz="1650" spc="-6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20" b="1" i="1">
                <a:solidFill>
                  <a:srgbClr val="379C73"/>
                </a:solidFill>
                <a:latin typeface="Arial"/>
                <a:cs typeface="Arial"/>
              </a:rPr>
              <a:t>de</a:t>
            </a:r>
            <a:r>
              <a:rPr dirty="0" sz="1650" spc="-5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35" b="1" i="1">
                <a:solidFill>
                  <a:srgbClr val="379C73"/>
                </a:solidFill>
                <a:latin typeface="Arial"/>
                <a:cs typeface="Arial"/>
              </a:rPr>
              <a:t>mulige</a:t>
            </a:r>
            <a:r>
              <a:rPr dirty="0" sz="165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25" b="1" i="1">
                <a:solidFill>
                  <a:srgbClr val="379C73"/>
                </a:solidFill>
                <a:latin typeface="Arial"/>
                <a:cs typeface="Arial"/>
              </a:rPr>
              <a:t>fordele</a:t>
            </a:r>
            <a:r>
              <a:rPr dirty="0" sz="1650" spc="-4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60" b="1" i="1">
                <a:solidFill>
                  <a:srgbClr val="379C73"/>
                </a:solidFill>
                <a:latin typeface="Arial"/>
                <a:cs typeface="Arial"/>
              </a:rPr>
              <a:t>ved</a:t>
            </a:r>
            <a:r>
              <a:rPr dirty="0" sz="1650" spc="-5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35" b="1" i="1">
                <a:solidFill>
                  <a:srgbClr val="379C73"/>
                </a:solidFill>
                <a:latin typeface="Arial"/>
                <a:cs typeface="Arial"/>
              </a:rPr>
              <a:t>elektronisk</a:t>
            </a:r>
            <a:r>
              <a:rPr dirty="0" sz="165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35" b="1" i="1">
                <a:solidFill>
                  <a:srgbClr val="379C73"/>
                </a:solidFill>
                <a:latin typeface="Arial"/>
                <a:cs typeface="Arial"/>
              </a:rPr>
              <a:t>plejedokumentation</a:t>
            </a:r>
            <a:r>
              <a:rPr dirty="0" sz="1650" spc="-1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10" b="1" i="1">
                <a:solidFill>
                  <a:srgbClr val="379C73"/>
                </a:solidFill>
                <a:latin typeface="Arial"/>
                <a:cs typeface="Arial"/>
              </a:rPr>
              <a:t>sammenlignet</a:t>
            </a:r>
            <a:endParaRPr sz="165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1045"/>
              </a:spcBef>
            </a:pP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med</a:t>
            </a:r>
            <a:r>
              <a:rPr dirty="0" sz="165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40" b="1" i="1">
                <a:solidFill>
                  <a:srgbClr val="379C73"/>
                </a:solidFill>
                <a:latin typeface="Arial"/>
                <a:cs typeface="Arial"/>
              </a:rPr>
              <a:t>papirbaseret</a:t>
            </a:r>
            <a:r>
              <a:rPr dirty="0" sz="1650" spc="-4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10" b="1" i="1">
                <a:solidFill>
                  <a:srgbClr val="379C73"/>
                </a:solidFill>
                <a:latin typeface="Arial"/>
                <a:cs typeface="Arial"/>
              </a:rPr>
              <a:t>dokumentation?</a:t>
            </a:r>
            <a:endParaRPr sz="165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035"/>
              </a:spcBef>
              <a:buSzPct val="96969"/>
              <a:buFont typeface="Arial"/>
              <a:buChar char="•"/>
              <a:tabLst>
                <a:tab pos="304800" algn="l"/>
              </a:tabLst>
            </a:pPr>
            <a:r>
              <a:rPr dirty="0" sz="1650" spc="-50" b="1" i="1">
                <a:solidFill>
                  <a:srgbClr val="379C73"/>
                </a:solidFill>
                <a:latin typeface="Arial"/>
                <a:cs typeface="Arial"/>
              </a:rPr>
              <a:t>Hvis</a:t>
            </a:r>
            <a:r>
              <a:rPr dirty="0" sz="1650" spc="-7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80" b="1" i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165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20" b="1" i="1">
                <a:solidFill>
                  <a:srgbClr val="379C73"/>
                </a:solidFill>
                <a:latin typeface="Arial"/>
                <a:cs typeface="Arial"/>
              </a:rPr>
              <a:t>allerede</a:t>
            </a:r>
            <a:r>
              <a:rPr dirty="0" sz="1650" spc="-8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har</a:t>
            </a:r>
            <a:r>
              <a:rPr dirty="0" sz="1650" spc="-6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35" b="1" i="1">
                <a:solidFill>
                  <a:srgbClr val="379C73"/>
                </a:solidFill>
                <a:latin typeface="Arial"/>
                <a:cs typeface="Arial"/>
              </a:rPr>
              <a:t>erfaring</a:t>
            </a:r>
            <a:r>
              <a:rPr dirty="0" sz="1650" spc="-5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med</a:t>
            </a:r>
            <a:r>
              <a:rPr dirty="0" sz="165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95" b="1" i="1">
                <a:solidFill>
                  <a:srgbClr val="379C73"/>
                </a:solidFill>
                <a:latin typeface="Arial"/>
                <a:cs typeface="Arial"/>
              </a:rPr>
              <a:t>begge</a:t>
            </a:r>
            <a:r>
              <a:rPr dirty="0" sz="165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metoder,</a:t>
            </a:r>
            <a:r>
              <a:rPr dirty="0" sz="165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60" b="1" i="1">
                <a:solidFill>
                  <a:srgbClr val="379C73"/>
                </a:solidFill>
                <a:latin typeface="Arial"/>
                <a:cs typeface="Arial"/>
              </a:rPr>
              <a:t>hvilken</a:t>
            </a:r>
            <a:r>
              <a:rPr dirty="0" sz="165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metode</a:t>
            </a:r>
            <a:r>
              <a:rPr dirty="0" sz="165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10" b="1" i="1">
                <a:solidFill>
                  <a:srgbClr val="379C73"/>
                </a:solidFill>
                <a:latin typeface="Arial"/>
                <a:cs typeface="Arial"/>
              </a:rPr>
              <a:t>var</a:t>
            </a:r>
            <a:r>
              <a:rPr dirty="0" sz="1650" spc="-7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165" b="1" i="1">
                <a:solidFill>
                  <a:srgbClr val="379C73"/>
                </a:solidFill>
                <a:latin typeface="Arial"/>
                <a:cs typeface="Arial"/>
              </a:rPr>
              <a:t>så</a:t>
            </a: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20" b="1" i="1">
                <a:solidFill>
                  <a:srgbClr val="379C73"/>
                </a:solidFill>
                <a:latin typeface="Arial"/>
                <a:cs typeface="Arial"/>
              </a:rPr>
              <a:t>mest</a:t>
            </a:r>
            <a:endParaRPr sz="165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1030"/>
              </a:spcBef>
            </a:pPr>
            <a:r>
              <a:rPr dirty="0" sz="1650" spc="-90" b="1" i="1">
                <a:solidFill>
                  <a:srgbClr val="379C73"/>
                </a:solidFill>
                <a:latin typeface="Arial"/>
                <a:cs typeface="Arial"/>
              </a:rPr>
              <a:t>gavnlig</a:t>
            </a:r>
            <a:r>
              <a:rPr dirty="0" sz="165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for</a:t>
            </a:r>
            <a:r>
              <a:rPr dirty="0" sz="1650" spc="-6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20" b="1" i="1">
                <a:solidFill>
                  <a:srgbClr val="379C73"/>
                </a:solidFill>
                <a:latin typeface="Arial"/>
                <a:cs typeface="Arial"/>
              </a:rPr>
              <a:t>dig?</a:t>
            </a:r>
            <a:endParaRPr sz="165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035"/>
              </a:spcBef>
              <a:buSzPct val="96969"/>
              <a:buFont typeface="Arial"/>
              <a:buChar char="•"/>
              <a:tabLst>
                <a:tab pos="304800" algn="l"/>
              </a:tabLst>
            </a:pPr>
            <a:r>
              <a:rPr dirty="0" sz="1650" spc="-10" b="1" i="1">
                <a:solidFill>
                  <a:srgbClr val="379C73"/>
                </a:solidFill>
                <a:latin typeface="Arial"/>
                <a:cs typeface="Arial"/>
              </a:rPr>
              <a:t>Hvad</a:t>
            </a:r>
            <a:r>
              <a:rPr dirty="0" sz="1650" spc="-8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er</a:t>
            </a:r>
            <a:r>
              <a:rPr dirty="0" sz="1650" spc="-8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de</a:t>
            </a:r>
            <a:r>
              <a:rPr dirty="0" sz="1650" spc="-7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35" b="1" i="1">
                <a:solidFill>
                  <a:srgbClr val="379C73"/>
                </a:solidFill>
                <a:latin typeface="Arial"/>
                <a:cs typeface="Arial"/>
              </a:rPr>
              <a:t>mulige</a:t>
            </a:r>
            <a:r>
              <a:rPr dirty="0" sz="1650" spc="-5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10" b="1" i="1">
                <a:solidFill>
                  <a:srgbClr val="379C73"/>
                </a:solidFill>
                <a:latin typeface="Arial"/>
                <a:cs typeface="Arial"/>
              </a:rPr>
              <a:t>ulemper</a:t>
            </a:r>
            <a:r>
              <a:rPr dirty="0" sz="1650" spc="-5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60" b="1" i="1">
                <a:solidFill>
                  <a:srgbClr val="379C73"/>
                </a:solidFill>
                <a:latin typeface="Arial"/>
                <a:cs typeface="Arial"/>
              </a:rPr>
              <a:t>ved</a:t>
            </a:r>
            <a:r>
              <a:rPr dirty="0" sz="1650" spc="-5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30" b="1" i="1">
                <a:solidFill>
                  <a:srgbClr val="379C73"/>
                </a:solidFill>
                <a:latin typeface="Arial"/>
                <a:cs typeface="Arial"/>
              </a:rPr>
              <a:t>elektronisk</a:t>
            </a:r>
            <a:r>
              <a:rPr dirty="0" sz="165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10" b="1" i="1">
                <a:solidFill>
                  <a:srgbClr val="379C73"/>
                </a:solidFill>
                <a:latin typeface="Arial"/>
                <a:cs typeface="Arial"/>
              </a:rPr>
              <a:t>plejedokumentation?</a:t>
            </a:r>
            <a:endParaRPr sz="16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12693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4">
                <a:solidFill>
                  <a:srgbClr val="379C73"/>
                </a:solidFill>
              </a:rPr>
              <a:t>Træning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14061" y="3606613"/>
            <a:ext cx="1525108" cy="132116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6400" y="1404112"/>
            <a:ext cx="5067935" cy="2330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271780" indent="-292735">
              <a:lnSpc>
                <a:spcPct val="1401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indtastes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behandlingsstedet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via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endParaRPr sz="1800">
              <a:latin typeface="Arial"/>
              <a:cs typeface="Arial"/>
            </a:endParaRPr>
          </a:p>
          <a:p>
            <a:pPr marL="304800" marR="605155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alle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fagfolk,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involveret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plejeprocessen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Standardiseret,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læsbar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dokumentation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pålideligt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dokumentationsflow.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7284720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240">
                <a:solidFill>
                  <a:srgbClr val="379C73"/>
                </a:solidFill>
              </a:rPr>
              <a:t>Positive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aspekter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ved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elektronisk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dokumentation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35">
                <a:solidFill>
                  <a:srgbClr val="379C73"/>
                </a:solidFill>
              </a:rPr>
              <a:t> </a:t>
            </a:r>
            <a:r>
              <a:rPr dirty="0" spc="-35">
                <a:solidFill>
                  <a:srgbClr val="379C73"/>
                </a:solidFill>
              </a:rPr>
              <a:t>pleje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0300" y="1124711"/>
            <a:ext cx="2554224" cy="382981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0278" y="1366716"/>
            <a:ext cx="8009255" cy="271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standardiserede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tekniske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termer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mindre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tilbøjelig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fejl,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da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involverede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"taler"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samme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sprog.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letter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udvekslingen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andre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involverede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sundhedsprofessionelle.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fotos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tilføjes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(f.eks.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sårdokumentation)</a:t>
            </a:r>
            <a:endParaRPr sz="1800">
              <a:latin typeface="Arial"/>
              <a:cs typeface="Arial"/>
            </a:endParaRPr>
          </a:p>
          <a:p>
            <a:pPr marL="304800" marR="16764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Optimering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plejeprocessen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systematisk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analyse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af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vigtige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risikofaktorer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(fald,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tryksår,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smerter,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underernæring,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inkontinens).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→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Højere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sikkerhed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patienten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7284720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240">
                <a:solidFill>
                  <a:srgbClr val="379C73"/>
                </a:solidFill>
              </a:rPr>
              <a:t>Positive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aspekter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ved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elektronisk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dokumentation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35">
                <a:solidFill>
                  <a:srgbClr val="379C73"/>
                </a:solidFill>
              </a:rPr>
              <a:t> </a:t>
            </a:r>
            <a:r>
              <a:rPr dirty="0" spc="-35">
                <a:solidFill>
                  <a:srgbClr val="379C73"/>
                </a:solidFill>
              </a:rPr>
              <a:t>pleje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7056" y="3947159"/>
            <a:ext cx="1456944" cy="1196339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0278" y="1366716"/>
            <a:ext cx="3260090" cy="117792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Afhængighed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teknologi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Indledende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læringskurve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Risiko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tekniske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4700905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229">
                <a:solidFill>
                  <a:srgbClr val="379C73"/>
                </a:solidFill>
              </a:rPr>
              <a:t>Mulige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ulemper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ved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elektronisk </a:t>
            </a:r>
            <a:r>
              <a:rPr dirty="0" spc="-175">
                <a:solidFill>
                  <a:srgbClr val="379C73"/>
                </a:solidFill>
              </a:rPr>
              <a:t>omsorgsdokumentation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670" y="3159933"/>
            <a:ext cx="2969810" cy="1469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9284" y="1307591"/>
            <a:ext cx="3252216" cy="227990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87056" y="3947159"/>
            <a:ext cx="1456944" cy="11963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561657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Digital</a:t>
            </a:r>
            <a:r>
              <a:rPr dirty="0" spc="-120"/>
              <a:t> </a:t>
            </a:r>
            <a:r>
              <a:rPr dirty="0" spc="-195"/>
              <a:t>transformation</a:t>
            </a:r>
            <a:r>
              <a:rPr dirty="0" spc="-65"/>
              <a:t> </a:t>
            </a:r>
            <a:r>
              <a:rPr dirty="0" spc="-175"/>
              <a:t>i</a:t>
            </a:r>
            <a:r>
              <a:rPr dirty="0" spc="-120"/>
              <a:t> </a:t>
            </a:r>
            <a:r>
              <a:rPr dirty="0" spc="-215"/>
              <a:t>plejesektoren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361313"/>
            <a:ext cx="3740785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5435" marR="405765" indent="-29337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transformation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digitalisering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plejesektoren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henviser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digitale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internettet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levering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styring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5435" marR="5080" indent="-293370">
              <a:lnSpc>
                <a:spcPct val="100000"/>
              </a:lnSpc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Målet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aflaste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plejepersonalet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samtidig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forbedre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plejeforholdene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trivslen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plejekrævende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personer.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4588" y="1356360"/>
            <a:ext cx="3852671" cy="2569464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37666"/>
            <a:ext cx="8038465" cy="309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30988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Plejeorganisationer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elektronisk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plejedokumentation.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Østrig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ingen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ensartet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plejeorganisationer.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betyder,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afhængigt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plejesektoren,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bestemt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software.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navigere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tilbydes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normalt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introduktionstræning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bekendt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softwarens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særlige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egenskaber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funktionaliteter.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7056" y="3947159"/>
            <a:ext cx="1456944" cy="11963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527431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5">
                <a:solidFill>
                  <a:srgbClr val="379C73"/>
                </a:solidFill>
              </a:rPr>
              <a:t>Software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dokumentation</a:t>
            </a:r>
            <a:r>
              <a:rPr dirty="0" spc="-2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pleje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589597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65">
                <a:solidFill>
                  <a:srgbClr val="379C73"/>
                </a:solidFill>
              </a:rPr>
              <a:t>AI-</a:t>
            </a:r>
            <a:r>
              <a:rPr dirty="0" spc="-200">
                <a:solidFill>
                  <a:srgbClr val="379C73"/>
                </a:solidFill>
              </a:rPr>
              <a:t>understøttet</a:t>
            </a:r>
            <a:r>
              <a:rPr dirty="0" spc="-1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dokumentation</a:t>
            </a:r>
            <a:r>
              <a:rPr dirty="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pleje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1137666"/>
            <a:ext cx="751649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8519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plejedokumentation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tilbyder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allerede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intelligent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dokumentation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stemmeinput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smartphone.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diktere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noter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håndfrit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direkte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patientens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journal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7056" y="3947159"/>
            <a:ext cx="1456944" cy="1196339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805809" y="1012053"/>
            <a:ext cx="4692650" cy="4060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elektronisk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patientjournal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(EPJ)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holder styr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persons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sundhedshistorie.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administreres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behandleren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indeholder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oplysninger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f.eks:</a:t>
            </a:r>
            <a:endParaRPr sz="1800">
              <a:latin typeface="Arial"/>
              <a:cs typeface="Arial"/>
            </a:endParaRPr>
          </a:p>
          <a:p>
            <a:pPr marL="240029" indent="-201930">
              <a:lnSpc>
                <a:spcPct val="100000"/>
              </a:lnSpc>
              <a:spcBef>
                <a:spcPts val="760"/>
              </a:spcBef>
              <a:buChar char="●"/>
              <a:tabLst>
                <a:tab pos="240029" algn="l"/>
              </a:tabLst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endParaRPr sz="1400">
              <a:latin typeface="Arial"/>
              <a:cs typeface="Arial"/>
            </a:endParaRPr>
          </a:p>
          <a:p>
            <a:pPr marL="239395" indent="-201295">
              <a:lnSpc>
                <a:spcPct val="100000"/>
              </a:lnSpc>
              <a:spcBef>
                <a:spcPts val="670"/>
              </a:spcBef>
              <a:buChar char="●"/>
              <a:tabLst>
                <a:tab pos="239395" algn="l"/>
              </a:tabLst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Notater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fremskridt</a:t>
            </a:r>
            <a:endParaRPr sz="1400">
              <a:latin typeface="Arial"/>
              <a:cs typeface="Arial"/>
            </a:endParaRPr>
          </a:p>
          <a:p>
            <a:pPr marL="240029" indent="-201930">
              <a:lnSpc>
                <a:spcPct val="100000"/>
              </a:lnSpc>
              <a:spcBef>
                <a:spcPts val="675"/>
              </a:spcBef>
              <a:buChar char="●"/>
              <a:tabLst>
                <a:tab pos="240029" algn="l"/>
              </a:tabLst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Medicinske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endParaRPr sz="1400">
              <a:latin typeface="Arial"/>
              <a:cs typeface="Arial"/>
            </a:endParaRPr>
          </a:p>
          <a:p>
            <a:pPr marL="240029" indent="-201930">
              <a:lnSpc>
                <a:spcPct val="100000"/>
              </a:lnSpc>
              <a:spcBef>
                <a:spcPts val="670"/>
              </a:spcBef>
              <a:buChar char="●"/>
              <a:tabLst>
                <a:tab pos="240029" algn="l"/>
              </a:tabLst>
            </a:pP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Medicin</a:t>
            </a:r>
            <a:endParaRPr sz="1400">
              <a:latin typeface="Arial"/>
              <a:cs typeface="Arial"/>
            </a:endParaRPr>
          </a:p>
          <a:p>
            <a:pPr marL="240029" indent="-201930">
              <a:lnSpc>
                <a:spcPct val="100000"/>
              </a:lnSpc>
              <a:spcBef>
                <a:spcPts val="675"/>
              </a:spcBef>
              <a:buChar char="●"/>
              <a:tabLst>
                <a:tab pos="240029" algn="l"/>
              </a:tabLst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Vitale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tegn</a:t>
            </a:r>
            <a:endParaRPr sz="1400">
              <a:latin typeface="Arial"/>
              <a:cs typeface="Arial"/>
            </a:endParaRPr>
          </a:p>
          <a:p>
            <a:pPr marL="240029" indent="-201930">
              <a:lnSpc>
                <a:spcPct val="100000"/>
              </a:lnSpc>
              <a:spcBef>
                <a:spcPts val="675"/>
              </a:spcBef>
              <a:buChar char="●"/>
              <a:tabLst>
                <a:tab pos="240029" algn="l"/>
              </a:tabLst>
            </a:pP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Testresultater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SzPct val="128571"/>
              <a:buChar char="●"/>
              <a:tabLst>
                <a:tab pos="240665" algn="l"/>
              </a:tabLst>
            </a:pP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osv</a:t>
            </a:r>
            <a:r>
              <a:rPr dirty="0" sz="1000" spc="-2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539623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Elektroniske</a:t>
            </a:r>
            <a:r>
              <a:rPr dirty="0" spc="-65"/>
              <a:t> </a:t>
            </a:r>
            <a:r>
              <a:rPr dirty="0" spc="-204"/>
              <a:t>patientjournaler</a:t>
            </a:r>
            <a:r>
              <a:rPr dirty="0" spc="10"/>
              <a:t> </a:t>
            </a:r>
            <a:r>
              <a:rPr dirty="0" spc="-40"/>
              <a:t>(EHR)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752" y="1124711"/>
            <a:ext cx="3384804" cy="225856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896111"/>
              <a:ext cx="2894457" cy="376275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75990" y="198516"/>
            <a:ext cx="4839335" cy="1626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5"/>
              </a:spcBef>
            </a:pPr>
            <a:r>
              <a:rPr dirty="0" spc="-229"/>
              <a:t>Krav</a:t>
            </a:r>
            <a:r>
              <a:rPr dirty="0" spc="-95"/>
              <a:t> </a:t>
            </a:r>
            <a:r>
              <a:rPr dirty="0" spc="-155"/>
              <a:t>om</a:t>
            </a:r>
            <a:r>
              <a:rPr dirty="0" spc="-95"/>
              <a:t> </a:t>
            </a:r>
            <a:r>
              <a:rPr dirty="0" spc="-265"/>
              <a:t>grundlæggende</a:t>
            </a:r>
            <a:r>
              <a:rPr dirty="0" spc="-60"/>
              <a:t> </a:t>
            </a:r>
            <a:r>
              <a:rPr dirty="0" spc="-210"/>
              <a:t>digitale </a:t>
            </a:r>
            <a:r>
              <a:rPr dirty="0" spc="-235"/>
              <a:t>færdigheder</a:t>
            </a:r>
            <a:r>
              <a:rPr dirty="0" spc="-100"/>
              <a:t> </a:t>
            </a:r>
            <a:r>
              <a:rPr dirty="0" spc="-160"/>
              <a:t>til</a:t>
            </a:r>
            <a:r>
              <a:rPr dirty="0" spc="-100"/>
              <a:t> </a:t>
            </a:r>
            <a:r>
              <a:rPr dirty="0" spc="-130"/>
              <a:t>elektronisk </a:t>
            </a:r>
            <a:r>
              <a:rPr dirty="0" spc="-175"/>
              <a:t>omsorgsdokumentation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3465703" y="1938020"/>
            <a:ext cx="496379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Håndtering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enheder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smartphones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tablets</a:t>
            </a:r>
            <a:endParaRPr sz="1800">
              <a:latin typeface="Arial"/>
              <a:cs typeface="Arial"/>
            </a:endParaRPr>
          </a:p>
          <a:p>
            <a:pPr marL="12700" marR="2671445">
              <a:lnSpc>
                <a:spcPct val="14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IT-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Grundlæggende PC-Basics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Softwarespecifik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viden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094732"/>
            <a:ext cx="9144000" cy="48895"/>
          </a:xfrm>
          <a:custGeom>
            <a:avLst/>
            <a:gdLst/>
            <a:ahLst/>
            <a:cxnLst/>
            <a:rect l="l" t="t" r="r" b="b"/>
            <a:pathLst>
              <a:path w="9144000" h="48895">
                <a:moveTo>
                  <a:pt x="0" y="48767"/>
                </a:moveTo>
                <a:lnTo>
                  <a:pt x="9144000" y="48767"/>
                </a:lnTo>
                <a:lnTo>
                  <a:pt x="9144000" y="0"/>
                </a:lnTo>
                <a:lnTo>
                  <a:pt x="0" y="0"/>
                </a:lnTo>
                <a:lnTo>
                  <a:pt x="0" y="48767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44000" cy="5095240"/>
            <a:chOff x="0" y="0"/>
            <a:chExt cx="9144000" cy="509524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9144000" cy="772795"/>
            </a:xfrm>
            <a:custGeom>
              <a:avLst/>
              <a:gdLst/>
              <a:ahLst/>
              <a:cxnLst/>
              <a:rect l="l" t="t" r="r" b="b"/>
              <a:pathLst>
                <a:path w="9144000" h="772795">
                  <a:moveTo>
                    <a:pt x="0" y="772668"/>
                  </a:moveTo>
                  <a:lnTo>
                    <a:pt x="9144000" y="77266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7266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772668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41451" y="215595"/>
            <a:ext cx="347726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80">
                <a:solidFill>
                  <a:srgbClr val="FFFFFF"/>
                </a:solidFill>
                <a:latin typeface="Arial Black"/>
                <a:cs typeface="Arial Black"/>
              </a:rPr>
              <a:t>Digital</a:t>
            </a:r>
            <a:r>
              <a:rPr dirty="0" sz="25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29">
                <a:solidFill>
                  <a:srgbClr val="FFFFFF"/>
                </a:solidFill>
                <a:latin typeface="Arial Black"/>
                <a:cs typeface="Arial Black"/>
              </a:rPr>
              <a:t>ruteplanlægning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056" y="1095197"/>
            <a:ext cx="5708650" cy="1535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vigtigste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funktioner</a:t>
            </a:r>
            <a:r>
              <a:rPr dirty="0" sz="33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digitale ruteplanlægningsværktøjer?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Hvilke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5" b="1">
                <a:solidFill>
                  <a:srgbClr val="3E3E3E"/>
                </a:solidFill>
                <a:latin typeface="Arial"/>
                <a:cs typeface="Arial"/>
              </a:rPr>
              <a:t>ap</a:t>
            </a:r>
            <a:r>
              <a:rPr dirty="0" sz="3300" spc="-1285" b="1">
                <a:solidFill>
                  <a:srgbClr val="3E3E3E"/>
                </a:solidFill>
                <a:latin typeface="Arial"/>
                <a:cs typeface="Arial"/>
              </a:rPr>
              <a:t>p</a:t>
            </a:r>
            <a:r>
              <a:rPr dirty="0" baseline="175925" sz="90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75925" sz="900" spc="494">
                <a:solidFill>
                  <a:srgbClr val="878787"/>
                </a:solidFill>
                <a:latin typeface="Carlito"/>
                <a:cs typeface="Carlito"/>
              </a:rPr>
              <a:t> 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3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tilgængelige</a:t>
            </a:r>
            <a:r>
              <a:rPr dirty="0" sz="3300" spc="-8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digital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ruteplanlægning,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og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fordelene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ved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dem?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821435"/>
            <a:ext cx="9107805" cy="4322445"/>
          </a:xfrm>
          <a:custGeom>
            <a:avLst/>
            <a:gdLst/>
            <a:ahLst/>
            <a:cxnLst/>
            <a:rect l="l" t="t" r="r" b="b"/>
            <a:pathLst>
              <a:path w="9107805" h="4322445">
                <a:moveTo>
                  <a:pt x="9107424" y="4322062"/>
                </a:moveTo>
                <a:lnTo>
                  <a:pt x="9107424" y="0"/>
                </a:lnTo>
                <a:lnTo>
                  <a:pt x="0" y="0"/>
                </a:lnTo>
                <a:lnTo>
                  <a:pt x="0" y="4322062"/>
                </a:lnTo>
                <a:lnTo>
                  <a:pt x="9107424" y="4322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445634" y="1332102"/>
            <a:ext cx="4201795" cy="348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ruteplanlægning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fordel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hjemmeplejen,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rejse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mellem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klientlokationer.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2700" marR="155575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stedet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manuel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ruteplanlægning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planlægge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kundebesøg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beregne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rejsetider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foreslå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mest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ruter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347662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Digital</a:t>
            </a:r>
            <a:r>
              <a:rPr dirty="0" spc="-95"/>
              <a:t> </a:t>
            </a:r>
            <a:r>
              <a:rPr dirty="0" spc="-229"/>
              <a:t>ruteplanlægning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0"/>
            <a:ext cx="3688079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73100" y="1290516"/>
            <a:ext cx="7632700" cy="1945639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6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Prioritetsstatus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tildeles til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klienter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5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Kundernes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tidsbegrænsninger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føjes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ruten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5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Sporing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realtid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5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Kunden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 blive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opdateret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ankomsttidspunktet med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sms-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besked.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Aflysninger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besøg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aftaler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tilføjes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skabe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rute.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Mulige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funktioner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ruteplanlægningsværktøjer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50418" y="1413002"/>
            <a:ext cx="5987415" cy="2012950"/>
            <a:chOff x="550418" y="1413002"/>
            <a:chExt cx="5987415" cy="2012950"/>
          </a:xfrm>
        </p:grpSpPr>
        <p:sp>
          <p:nvSpPr>
            <p:cNvPr id="3" name="object 3" descr=""/>
            <p:cNvSpPr/>
            <p:nvPr/>
          </p:nvSpPr>
          <p:spPr>
            <a:xfrm>
              <a:off x="563118" y="1425702"/>
              <a:ext cx="5962015" cy="1987550"/>
            </a:xfrm>
            <a:custGeom>
              <a:avLst/>
              <a:gdLst/>
              <a:ahLst/>
              <a:cxnLst/>
              <a:rect l="l" t="t" r="r" b="b"/>
              <a:pathLst>
                <a:path w="5962015" h="1987550">
                  <a:moveTo>
                    <a:pt x="5961887" y="0"/>
                  </a:moveTo>
                  <a:lnTo>
                    <a:pt x="0" y="0"/>
                  </a:lnTo>
                  <a:lnTo>
                    <a:pt x="0" y="1987296"/>
                  </a:lnTo>
                  <a:lnTo>
                    <a:pt x="5961887" y="1987296"/>
                  </a:lnTo>
                  <a:lnTo>
                    <a:pt x="596188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63118" y="1425702"/>
              <a:ext cx="5962015" cy="1987550"/>
            </a:xfrm>
            <a:custGeom>
              <a:avLst/>
              <a:gdLst/>
              <a:ahLst/>
              <a:cxnLst/>
              <a:rect l="l" t="t" r="r" b="b"/>
              <a:pathLst>
                <a:path w="5962015" h="1987550">
                  <a:moveTo>
                    <a:pt x="0" y="1987296"/>
                  </a:moveTo>
                  <a:lnTo>
                    <a:pt x="5961887" y="1987296"/>
                  </a:lnTo>
                  <a:lnTo>
                    <a:pt x="5961887" y="0"/>
                  </a:lnTo>
                  <a:lnTo>
                    <a:pt x="0" y="0"/>
                  </a:lnTo>
                  <a:lnTo>
                    <a:pt x="0" y="1987296"/>
                  </a:lnTo>
                  <a:close/>
                </a:path>
              </a:pathLst>
            </a:custGeom>
            <a:ln w="25400">
              <a:solidFill>
                <a:srgbClr val="7087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Google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330">
                <a:solidFill>
                  <a:srgbClr val="379C73"/>
                </a:solidFill>
              </a:rPr>
              <a:t>Maps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95071" y="1004062"/>
            <a:ext cx="6532880" cy="233045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Maps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mest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udbredte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 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ruteplanlægning.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værktøj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brugerflade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planlægge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10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stop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planlægge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ruterne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e-maile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navigation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72262" y="4213097"/>
            <a:ext cx="5943600" cy="746760"/>
          </a:xfrm>
          <a:prstGeom prst="rect">
            <a:avLst/>
          </a:prstGeom>
          <a:solidFill>
            <a:srgbClr val="C0504D"/>
          </a:solidFill>
          <a:ln w="25400">
            <a:solidFill>
              <a:srgbClr val="8B3938"/>
            </a:solidFill>
          </a:ln>
        </p:spPr>
        <p:txBody>
          <a:bodyPr wrap="square" lIns="0" tIns="79375" rIns="0" bIns="0" rtlCol="0" vert="horz">
            <a:spAutoFit/>
          </a:bodyPr>
          <a:lstStyle/>
          <a:p>
            <a:pPr marL="263525" indent="-228600">
              <a:lnSpc>
                <a:spcPct val="100000"/>
              </a:lnSpc>
              <a:spcBef>
                <a:spcPts val="625"/>
              </a:spcBef>
              <a:buChar char="-"/>
              <a:tabLst>
                <a:tab pos="26352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Begrænsning på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10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pr.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rute</a:t>
            </a:r>
            <a:endParaRPr sz="1800">
              <a:latin typeface="Arial"/>
              <a:cs typeface="Arial"/>
            </a:endParaRPr>
          </a:p>
          <a:p>
            <a:pPr marL="263525" indent="-228600">
              <a:lnSpc>
                <a:spcPct val="100000"/>
              </a:lnSpc>
              <a:spcBef>
                <a:spcPts val="865"/>
              </a:spcBef>
              <a:buChar char="-"/>
              <a:tabLst>
                <a:tab pos="26352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Ingen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ruteoptimering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0">
                <a:solidFill>
                  <a:srgbClr val="379C73"/>
                </a:solidFill>
              </a:rPr>
              <a:t>Ruteplanlægningsapp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"Straightaway"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29234" y="1046225"/>
            <a:ext cx="683133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Straightaway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smartphone-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ruteplanlægning,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tilgængelig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Play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Store.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15873" y="1774698"/>
            <a:ext cx="7030720" cy="1732914"/>
          </a:xfrm>
          <a:prstGeom prst="rect">
            <a:avLst/>
          </a:prstGeom>
          <a:solidFill>
            <a:srgbClr val="9BBA58"/>
          </a:solidFill>
          <a:ln w="25400">
            <a:solidFill>
              <a:srgbClr val="708740"/>
            </a:solidFill>
          </a:ln>
        </p:spPr>
        <p:txBody>
          <a:bodyPr wrap="square" lIns="0" tIns="52704" rIns="0" bIns="0" rtlCol="0" vert="horz">
            <a:spAutoFit/>
          </a:bodyPr>
          <a:lstStyle/>
          <a:p>
            <a:pPr marL="26034" marR="1605280">
              <a:lnSpc>
                <a:spcPct val="140000"/>
              </a:lnSpc>
              <a:spcBef>
                <a:spcPts val="414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uploade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adresserne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billede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stoppestederne</a:t>
            </a:r>
            <a:endParaRPr sz="180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8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planlægge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25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endParaRPr sz="180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87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algoritme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mest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optimale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rute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hensyntagen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9234" y="3460750"/>
            <a:ext cx="60185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trafikmønstre,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vejforhold,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afstand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mellem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stoppesteder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osv.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15873" y="4071365"/>
            <a:ext cx="7030720" cy="897890"/>
          </a:xfrm>
          <a:prstGeom prst="rect">
            <a:avLst/>
          </a:prstGeom>
          <a:solidFill>
            <a:srgbClr val="C0504D"/>
          </a:solidFill>
          <a:ln w="25400">
            <a:solidFill>
              <a:srgbClr val="8B393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800">
              <a:latin typeface="Times New Roman"/>
              <a:cs typeface="Times New Roman"/>
            </a:endParaRPr>
          </a:p>
          <a:p>
            <a:pPr marL="26034">
              <a:lnSpc>
                <a:spcPct val="100000"/>
              </a:lnSpc>
              <a:tabLst>
                <a:tab pos="254000" algn="l"/>
              </a:tabLst>
            </a:pP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Du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opgradere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premium-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konto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låse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for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90981" y="1931161"/>
            <a:ext cx="6380480" cy="2179320"/>
            <a:chOff x="490981" y="1931161"/>
            <a:chExt cx="6380480" cy="2179320"/>
          </a:xfrm>
        </p:grpSpPr>
        <p:sp>
          <p:nvSpPr>
            <p:cNvPr id="3" name="object 3" descr=""/>
            <p:cNvSpPr/>
            <p:nvPr/>
          </p:nvSpPr>
          <p:spPr>
            <a:xfrm>
              <a:off x="503681" y="1943861"/>
              <a:ext cx="6355080" cy="2153920"/>
            </a:xfrm>
            <a:custGeom>
              <a:avLst/>
              <a:gdLst/>
              <a:ahLst/>
              <a:cxnLst/>
              <a:rect l="l" t="t" r="r" b="b"/>
              <a:pathLst>
                <a:path w="6355080" h="2153920">
                  <a:moveTo>
                    <a:pt x="6355080" y="0"/>
                  </a:moveTo>
                  <a:lnTo>
                    <a:pt x="0" y="0"/>
                  </a:lnTo>
                  <a:lnTo>
                    <a:pt x="0" y="2153412"/>
                  </a:lnTo>
                  <a:lnTo>
                    <a:pt x="6355080" y="2153412"/>
                  </a:lnTo>
                  <a:lnTo>
                    <a:pt x="635508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03681" y="1943861"/>
              <a:ext cx="6355080" cy="2153920"/>
            </a:xfrm>
            <a:custGeom>
              <a:avLst/>
              <a:gdLst/>
              <a:ahLst/>
              <a:cxnLst/>
              <a:rect l="l" t="t" r="r" b="b"/>
              <a:pathLst>
                <a:path w="6355080" h="2153920">
                  <a:moveTo>
                    <a:pt x="0" y="2153412"/>
                  </a:moveTo>
                  <a:lnTo>
                    <a:pt x="6355080" y="2153412"/>
                  </a:lnTo>
                  <a:lnTo>
                    <a:pt x="6355080" y="0"/>
                  </a:lnTo>
                  <a:lnTo>
                    <a:pt x="0" y="0"/>
                  </a:lnTo>
                  <a:lnTo>
                    <a:pt x="0" y="2153412"/>
                  </a:lnTo>
                  <a:close/>
                </a:path>
              </a:pathLst>
            </a:custGeom>
            <a:ln w="25400">
              <a:solidFill>
                <a:srgbClr val="7087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0">
                <a:solidFill>
                  <a:srgbClr val="379C73"/>
                </a:solidFill>
              </a:rPr>
              <a:t>Ruteplanlægningsapp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114">
                <a:solidFill>
                  <a:srgbClr val="379C73"/>
                </a:solidFill>
              </a:rPr>
              <a:t>"MyWay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50">
                <a:solidFill>
                  <a:srgbClr val="379C73"/>
                </a:solidFill>
              </a:rPr>
              <a:t>Route"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35635" y="1133348"/>
            <a:ext cx="5939790" cy="309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ruteplanlægning 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appen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"MyWay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Route",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Play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App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Store.</a:t>
            </a:r>
            <a:endParaRPr sz="1800">
              <a:latin typeface="Arial"/>
              <a:cs typeface="Arial"/>
            </a:endParaRPr>
          </a:p>
          <a:p>
            <a:pPr marL="12700" marR="401955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importere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adresserne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Excel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foto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af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adresserne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planlægge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20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optimeringsalgoritme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mest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rute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ubegrænsede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ruter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optimeringer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15873" y="4161282"/>
            <a:ext cx="6343015" cy="850900"/>
          </a:xfrm>
          <a:prstGeom prst="rect">
            <a:avLst/>
          </a:prstGeom>
          <a:solidFill>
            <a:srgbClr val="C0504D"/>
          </a:solidFill>
          <a:ln w="25400">
            <a:solidFill>
              <a:srgbClr val="8B393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800">
              <a:latin typeface="Times New Roman"/>
              <a:cs typeface="Times New Roman"/>
            </a:endParaRPr>
          </a:p>
          <a:p>
            <a:pPr marL="32384">
              <a:lnSpc>
                <a:spcPct val="100000"/>
              </a:lnSpc>
              <a:tabLst>
                <a:tab pos="260985" algn="l"/>
              </a:tabLst>
            </a:pP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købe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premium-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kontoen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planlægge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>
                <a:solidFill>
                  <a:srgbClr val="379C73"/>
                </a:solidFill>
              </a:rPr>
              <a:t>Digital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transformation</a:t>
            </a:r>
            <a:r>
              <a:rPr dirty="0" spc="-2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plejesektoren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87172" y="1361313"/>
            <a:ext cx="763270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5435" marR="384810" indent="-29337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Covid-19-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pandemien har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fremskyndet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plejesektoren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5435" marR="5080" indent="-293370">
              <a:lnSpc>
                <a:spcPct val="100000"/>
              </a:lnSpc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transformation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plejesektoren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begyndt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løbende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proces.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2708" y="3032781"/>
            <a:ext cx="1269492" cy="125115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03384" y="2992951"/>
            <a:ext cx="1857827" cy="147712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37666"/>
            <a:ext cx="783463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59079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plejeudbydere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egen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særlige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ruteplanlægningssoftware,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så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personale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behøver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planlægge ruter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egen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hånd.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foreslåede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egne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planlægning.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Brug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digitale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ruteplanlægningsværktøjer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7056" y="3947159"/>
            <a:ext cx="1456944" cy="1196339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094732"/>
            <a:ext cx="9144000" cy="48895"/>
          </a:xfrm>
          <a:custGeom>
            <a:avLst/>
            <a:gdLst/>
            <a:ahLst/>
            <a:cxnLst/>
            <a:rect l="l" t="t" r="r" b="b"/>
            <a:pathLst>
              <a:path w="9144000" h="48895">
                <a:moveTo>
                  <a:pt x="0" y="48767"/>
                </a:moveTo>
                <a:lnTo>
                  <a:pt x="9144000" y="48767"/>
                </a:lnTo>
                <a:lnTo>
                  <a:pt x="9144000" y="0"/>
                </a:lnTo>
                <a:lnTo>
                  <a:pt x="0" y="0"/>
                </a:lnTo>
                <a:lnTo>
                  <a:pt x="0" y="48767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44000" cy="5095240"/>
            <a:chOff x="0" y="0"/>
            <a:chExt cx="9144000" cy="509524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9144000" cy="772795"/>
            </a:xfrm>
            <a:custGeom>
              <a:avLst/>
              <a:gdLst/>
              <a:ahLst/>
              <a:cxnLst/>
              <a:rect l="l" t="t" r="r" b="b"/>
              <a:pathLst>
                <a:path w="9144000" h="772795">
                  <a:moveTo>
                    <a:pt x="0" y="772668"/>
                  </a:moveTo>
                  <a:lnTo>
                    <a:pt x="9144000" y="77266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7266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772668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57150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Digital</a:t>
            </a:r>
            <a:r>
              <a:rPr dirty="0" spc="-130"/>
              <a:t> </a:t>
            </a:r>
            <a:r>
              <a:rPr dirty="0" spc="-204"/>
              <a:t>kommunikation</a:t>
            </a:r>
            <a:r>
              <a:rPr dirty="0" spc="-65"/>
              <a:t> </a:t>
            </a:r>
            <a:r>
              <a:rPr dirty="0" spc="-254"/>
              <a:t>og</a:t>
            </a:r>
            <a:r>
              <a:rPr dirty="0" spc="-125"/>
              <a:t> </a:t>
            </a:r>
            <a:r>
              <a:rPr dirty="0" spc="-225"/>
              <a:t>samarbejde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01777" y="2571699"/>
            <a:ext cx="5904230" cy="1398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 marR="17780">
              <a:lnSpc>
                <a:spcPct val="100000"/>
              </a:lnSpc>
              <a:spcBef>
                <a:spcPts val="100"/>
              </a:spcBef>
              <a:tabLst>
                <a:tab pos="2299970" algn="l"/>
              </a:tabLst>
            </a:pP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0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0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30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vigtigste</a:t>
            </a:r>
            <a:r>
              <a:rPr dirty="0" sz="30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funktioner</a:t>
            </a:r>
            <a:r>
              <a:rPr dirty="0" sz="30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-50" b="1">
                <a:solidFill>
                  <a:srgbClr val="3E3E3E"/>
                </a:solidFill>
                <a:latin typeface="Arial"/>
                <a:cs typeface="Arial"/>
              </a:rPr>
              <a:t>i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digitale</a:t>
            </a:r>
            <a:r>
              <a:rPr dirty="0" sz="30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3E3E3E"/>
                </a:solidFill>
                <a:latin typeface="Arial"/>
                <a:cs typeface="Arial"/>
              </a:rPr>
              <a:t>ko</a:t>
            </a:r>
            <a:r>
              <a:rPr dirty="0" sz="3000" spc="-1875" b="1">
                <a:solidFill>
                  <a:srgbClr val="3E3E3E"/>
                </a:solidFill>
                <a:latin typeface="Arial"/>
                <a:cs typeface="Arial"/>
              </a:rPr>
              <a:t>m</a:t>
            </a:r>
            <a:r>
              <a:rPr dirty="0" baseline="92592" sz="900" spc="-3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92592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3000" spc="-10" b="1">
                <a:solidFill>
                  <a:srgbClr val="3E3E3E"/>
                </a:solidFill>
                <a:latin typeface="Arial"/>
                <a:cs typeface="Arial"/>
              </a:rPr>
              <a:t>munikations-</a:t>
            </a:r>
            <a:r>
              <a:rPr dirty="0" sz="3000" spc="-1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3E3E3E"/>
                </a:solidFill>
                <a:latin typeface="Arial"/>
                <a:cs typeface="Arial"/>
              </a:rPr>
              <a:t>og </a:t>
            </a:r>
            <a:r>
              <a:rPr dirty="0" sz="3000" spc="-10" b="1">
                <a:solidFill>
                  <a:srgbClr val="3E3E3E"/>
                </a:solidFill>
                <a:latin typeface="Arial"/>
                <a:cs typeface="Arial"/>
              </a:rPr>
              <a:t>samarbejdsværktøjer?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135879"/>
            <a:ext cx="9144000" cy="7620"/>
          </a:xfrm>
          <a:custGeom>
            <a:avLst/>
            <a:gdLst/>
            <a:ahLst/>
            <a:cxnLst/>
            <a:rect l="l" t="t" r="r" b="b"/>
            <a:pathLst>
              <a:path w="9144000" h="7620">
                <a:moveTo>
                  <a:pt x="0" y="7620"/>
                </a:moveTo>
                <a:lnTo>
                  <a:pt x="9144000" y="7620"/>
                </a:lnTo>
                <a:lnTo>
                  <a:pt x="91440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44000" cy="5135880"/>
            <a:chOff x="0" y="0"/>
            <a:chExt cx="9144000" cy="513588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9144000" cy="814069"/>
            </a:xfrm>
            <a:custGeom>
              <a:avLst/>
              <a:gdLst/>
              <a:ahLst/>
              <a:cxnLst/>
              <a:rect l="l" t="t" r="r" b="b"/>
              <a:pathLst>
                <a:path w="9144000" h="814069">
                  <a:moveTo>
                    <a:pt x="0" y="813815"/>
                  </a:moveTo>
                  <a:lnTo>
                    <a:pt x="9144000" y="81381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13815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81381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" y="1034796"/>
              <a:ext cx="3514344" cy="234391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3836034" y="1175765"/>
            <a:ext cx="4824730" cy="156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Fjernkommunikationsværktøjer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5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nemt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kontakt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dine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kolleger,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modtage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øjeblikkelige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opdateringer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udveksle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patientoplysninger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439483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/>
              <a:t>Digitale</a:t>
            </a:r>
            <a:r>
              <a:rPr dirty="0" spc="-80"/>
              <a:t> </a:t>
            </a:r>
            <a:r>
              <a:rPr dirty="0" spc="-235"/>
              <a:t>samarbejdsværktøjer</a:t>
            </a:r>
          </a:p>
        </p:txBody>
      </p:sp>
      <p:grpSp>
        <p:nvGrpSpPr>
          <p:cNvPr id="10" name="object 10" descr=""/>
          <p:cNvGrpSpPr/>
          <p:nvPr/>
        </p:nvGrpSpPr>
        <p:grpSpPr>
          <a:xfrm>
            <a:off x="762000" y="3535679"/>
            <a:ext cx="8382000" cy="1607820"/>
            <a:chOff x="762000" y="3535679"/>
            <a:chExt cx="8382000" cy="1607820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0" y="3535679"/>
              <a:ext cx="1429512" cy="142798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7056" y="3947159"/>
              <a:ext cx="1456944" cy="11963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37666"/>
            <a:ext cx="7795895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meddelelsesplatforme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sikkert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udveksle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patientoplysninger.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lægger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vægt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datasikkerhed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kryptering.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Eksempler: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7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Sikker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sundhedsformidling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0"/>
              </a:spcBef>
              <a:buChar char="●"/>
              <a:tabLst>
                <a:tab pos="2406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MedChat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Sikre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meddelelsesplatforme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7056" y="3947159"/>
            <a:ext cx="1456944" cy="1196339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7EB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99661" y="679780"/>
            <a:ext cx="1344930" cy="605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00" spc="-35">
                <a:solidFill>
                  <a:srgbClr val="000000"/>
                </a:solidFill>
              </a:rPr>
              <a:t>QUIZ</a:t>
            </a:r>
            <a:endParaRPr sz="3800"/>
          </a:p>
        </p:txBody>
      </p:sp>
      <p:sp>
        <p:nvSpPr>
          <p:cNvPr id="4" name="object 4" descr=""/>
          <p:cNvSpPr txBox="1"/>
          <p:nvPr/>
        </p:nvSpPr>
        <p:spPr>
          <a:xfrm>
            <a:off x="470408" y="1487793"/>
            <a:ext cx="7290434" cy="3210560"/>
          </a:xfrm>
          <a:prstGeom prst="rect">
            <a:avLst/>
          </a:prstGeom>
        </p:spPr>
        <p:txBody>
          <a:bodyPr wrap="square" lIns="0" tIns="192405" rIns="0" bIns="0" rtlCol="0" vert="horz">
            <a:spAutoFit/>
          </a:bodyPr>
          <a:lstStyle/>
          <a:p>
            <a:pPr algn="ctr" marR="516890">
              <a:lnSpc>
                <a:spcPct val="100000"/>
              </a:lnSpc>
              <a:spcBef>
                <a:spcPts val="1515"/>
              </a:spcBef>
            </a:pPr>
            <a:r>
              <a:rPr dirty="0" sz="2900" spc="135">
                <a:latin typeface="Liberation Sans Narrow"/>
                <a:cs typeface="Liberation Sans Narrow"/>
              </a:rPr>
              <a:t>Hvad</a:t>
            </a:r>
            <a:r>
              <a:rPr dirty="0" sz="2900" spc="150">
                <a:latin typeface="Liberation Sans Narrow"/>
                <a:cs typeface="Liberation Sans Narrow"/>
              </a:rPr>
              <a:t> </a:t>
            </a:r>
            <a:r>
              <a:rPr dirty="0" sz="2900" spc="165">
                <a:latin typeface="Liberation Sans Narrow"/>
                <a:cs typeface="Liberation Sans Narrow"/>
              </a:rPr>
              <a:t>betyder</a:t>
            </a:r>
            <a:r>
              <a:rPr dirty="0" sz="2900" spc="135">
                <a:latin typeface="Liberation Sans Narrow"/>
                <a:cs typeface="Liberation Sans Narrow"/>
              </a:rPr>
              <a:t> </a:t>
            </a:r>
            <a:r>
              <a:rPr dirty="0" sz="2900" spc="105">
                <a:latin typeface="Liberation Sans Narrow"/>
                <a:cs typeface="Liberation Sans Narrow"/>
              </a:rPr>
              <a:t>kryptering?</a:t>
            </a:r>
            <a:endParaRPr sz="2900">
              <a:latin typeface="Liberation Sans Narrow"/>
              <a:cs typeface="Liberation Sans Narrow"/>
            </a:endParaRPr>
          </a:p>
          <a:p>
            <a:pPr marL="278765" indent="-266065">
              <a:lnSpc>
                <a:spcPct val="100000"/>
              </a:lnSpc>
              <a:spcBef>
                <a:spcPts val="1170"/>
              </a:spcBef>
              <a:buChar char="•"/>
              <a:tabLst>
                <a:tab pos="278765" algn="l"/>
              </a:tabLst>
            </a:pP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Det</a:t>
            </a:r>
            <a:r>
              <a:rPr dirty="0" sz="2400" spc="-5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er</a:t>
            </a:r>
            <a:r>
              <a:rPr dirty="0" sz="2400" spc="-4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en</a:t>
            </a:r>
            <a:r>
              <a:rPr dirty="0" sz="2400" spc="-4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elektronisk</a:t>
            </a:r>
            <a:r>
              <a:rPr dirty="0" sz="2400" spc="-3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kode,</a:t>
            </a:r>
            <a:r>
              <a:rPr dirty="0" sz="2400" spc="-5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der</a:t>
            </a:r>
            <a:r>
              <a:rPr dirty="0" sz="2400" spc="-4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gør</a:t>
            </a:r>
            <a:r>
              <a:rPr dirty="0" sz="2400" spc="-4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døre</a:t>
            </a:r>
            <a:r>
              <a:rPr dirty="0" sz="2400" spc="-4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mere</a:t>
            </a:r>
            <a:r>
              <a:rPr dirty="0" sz="2400" spc="-4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3030"/>
                </a:solidFill>
                <a:latin typeface="Arial"/>
                <a:cs typeface="Arial"/>
              </a:rPr>
              <a:t>sikre.</a:t>
            </a:r>
            <a:endParaRPr sz="2400">
              <a:latin typeface="Arial"/>
              <a:cs typeface="Arial"/>
            </a:endParaRPr>
          </a:p>
          <a:p>
            <a:pPr marL="279400" marR="156845" indent="-266700">
              <a:lnSpc>
                <a:spcPct val="140000"/>
              </a:lnSpc>
              <a:buChar char="•"/>
              <a:tabLst>
                <a:tab pos="279400" algn="l"/>
              </a:tabLst>
            </a:pP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Det</a:t>
            </a:r>
            <a:r>
              <a:rPr dirty="0" sz="2400" spc="-4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er</a:t>
            </a:r>
            <a:r>
              <a:rPr dirty="0" sz="2400" spc="-6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en</a:t>
            </a:r>
            <a:r>
              <a:rPr dirty="0" sz="2400" spc="-5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metode</a:t>
            </a:r>
            <a:r>
              <a:rPr dirty="0" sz="2400" spc="-6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til</a:t>
            </a:r>
            <a:r>
              <a:rPr dirty="0" sz="2400" spc="-5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at</a:t>
            </a:r>
            <a:r>
              <a:rPr dirty="0" sz="2400" spc="-5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konvertere</a:t>
            </a:r>
            <a:r>
              <a:rPr dirty="0" sz="2400" spc="-4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information</a:t>
            </a:r>
            <a:r>
              <a:rPr dirty="0" sz="2400" spc="-4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til</a:t>
            </a:r>
            <a:r>
              <a:rPr dirty="0" sz="2400" spc="-5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379C73"/>
                </a:solidFill>
                <a:latin typeface="Arial"/>
                <a:cs typeface="Arial"/>
              </a:rPr>
              <a:t>en </a:t>
            </a: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hemmelig</a:t>
            </a:r>
            <a:r>
              <a:rPr dirty="0" sz="2400" spc="-6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kode,</a:t>
            </a:r>
            <a:r>
              <a:rPr dirty="0" sz="2400" spc="-7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der</a:t>
            </a:r>
            <a:r>
              <a:rPr dirty="0" sz="2400" spc="-7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skjuler</a:t>
            </a:r>
            <a:r>
              <a:rPr dirty="0" sz="2400" spc="-7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79C73"/>
                </a:solidFill>
                <a:latin typeface="Arial"/>
                <a:cs typeface="Arial"/>
              </a:rPr>
              <a:t>informationens</a:t>
            </a:r>
            <a:r>
              <a:rPr dirty="0" sz="2400" spc="-5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79C73"/>
                </a:solidFill>
                <a:latin typeface="Arial"/>
                <a:cs typeface="Arial"/>
              </a:rPr>
              <a:t>sande betydning.</a:t>
            </a:r>
            <a:endParaRPr sz="2400">
              <a:latin typeface="Arial"/>
              <a:cs typeface="Arial"/>
            </a:endParaRPr>
          </a:p>
          <a:p>
            <a:pPr marL="278765" indent="-266065">
              <a:lnSpc>
                <a:spcPct val="100000"/>
              </a:lnSpc>
              <a:spcBef>
                <a:spcPts val="1155"/>
              </a:spcBef>
              <a:buChar char="•"/>
              <a:tabLst>
                <a:tab pos="278765" algn="l"/>
              </a:tabLst>
            </a:pP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Det</a:t>
            </a:r>
            <a:r>
              <a:rPr dirty="0" sz="2400" spc="-4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er</a:t>
            </a:r>
            <a:r>
              <a:rPr dirty="0" sz="2400" spc="-3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en</a:t>
            </a:r>
            <a:r>
              <a:rPr dirty="0" sz="2400" spc="-3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form</a:t>
            </a:r>
            <a:r>
              <a:rPr dirty="0" sz="2400" spc="-5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for</a:t>
            </a:r>
            <a:r>
              <a:rPr dirty="0" sz="2400" spc="-3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gammel</a:t>
            </a:r>
            <a:r>
              <a:rPr dirty="0" sz="2400" spc="-3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3030"/>
                </a:solidFill>
                <a:latin typeface="Arial"/>
                <a:cs typeface="Arial"/>
              </a:rPr>
              <a:t>hieroglyfskrift.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37666"/>
            <a:ext cx="7948295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Videokonferenceværktøjer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 for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realtid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kolleger,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deltage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(tværfaglige)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møder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deltage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onlinekurser.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01802" y="3058414"/>
            <a:ext cx="1761489" cy="117792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Eksempler: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5"/>
              </a:spcBef>
              <a:buChar char="●"/>
              <a:tabLst>
                <a:tab pos="2406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HealthConnect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5"/>
              </a:spcBef>
              <a:buChar char="●"/>
              <a:tabLst>
                <a:tab pos="2406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MediMet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60692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Værktøjer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videokonferencer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7115" y="2252472"/>
            <a:ext cx="3496055" cy="2330196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279397"/>
            <a:ext cx="6967220" cy="1836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slags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samarbejdsværktøjer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arbejdet?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585858"/>
              </a:buClr>
              <a:buFont typeface="Arial"/>
              <a:buChar char="●"/>
            </a:pPr>
            <a:endParaRPr sz="1800">
              <a:latin typeface="Arial"/>
              <a:cs typeface="Arial"/>
            </a:endParaRPr>
          </a:p>
          <a:p>
            <a:pPr marL="241300" marR="116839" indent="-228600">
              <a:lnSpc>
                <a:spcPct val="140000"/>
              </a:lnSpc>
              <a:buChar char="●"/>
              <a:tabLst>
                <a:tab pos="2413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Synes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tilstrækkelige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færdigheder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samarbejdsværktøjerne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arbejdet?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færdigheder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mangler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0006" y="373506"/>
            <a:ext cx="12693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4">
                <a:solidFill>
                  <a:srgbClr val="379C73"/>
                </a:solidFill>
              </a:rPr>
              <a:t>Træning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0142" y="3354440"/>
            <a:ext cx="1575746" cy="1363746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987551"/>
            <a:ext cx="5429885" cy="3867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Telesundhed</a:t>
            </a:r>
            <a:r>
              <a:rPr dirty="0" sz="1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bredt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begreb, 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definerer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kommunikationsteknologier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levere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sundhed</a:t>
            </a:r>
            <a:r>
              <a:rPr dirty="0" sz="1800" spc="5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afstand.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2700" marR="72644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foretage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virtuel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konsultation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mellem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plejeleverandør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klient.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2700" marR="26797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direkte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deltager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telesundhedsaktiviteter,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fordel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teknologier,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62547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5"/>
              <a:t>Digitalt</a:t>
            </a:r>
            <a:r>
              <a:rPr dirty="0" spc="-100"/>
              <a:t> </a:t>
            </a:r>
            <a:r>
              <a:rPr dirty="0" spc="-250"/>
              <a:t>samarbejde</a:t>
            </a:r>
            <a:r>
              <a:rPr dirty="0" spc="-50"/>
              <a:t> </a:t>
            </a:r>
            <a:r>
              <a:rPr dirty="0" spc="-225"/>
              <a:t>inden</a:t>
            </a:r>
            <a:r>
              <a:rPr dirty="0" spc="-65"/>
              <a:t> </a:t>
            </a:r>
            <a:r>
              <a:rPr dirty="0" spc="-150"/>
              <a:t>for</a:t>
            </a:r>
            <a:r>
              <a:rPr dirty="0" spc="-90"/>
              <a:t> </a:t>
            </a:r>
            <a:r>
              <a:rPr dirty="0" spc="-229"/>
              <a:t>telesundhed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58239"/>
            <a:ext cx="3413759" cy="341376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247394"/>
            <a:ext cx="6082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Begreberne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telesundhed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telemedicin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flæng.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15873" y="2026157"/>
            <a:ext cx="8106409" cy="1214755"/>
          </a:xfrm>
          <a:prstGeom prst="rect">
            <a:avLst/>
          </a:prstGeom>
          <a:solidFill>
            <a:srgbClr val="339966"/>
          </a:solidFill>
          <a:ln w="25400">
            <a:solidFill>
              <a:srgbClr val="708740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være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præcis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telemedicin</a:t>
            </a:r>
            <a:r>
              <a:rPr dirty="0" sz="1800" spc="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segment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telesundhed. Det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refererer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specifikt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brugen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teknologier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telekommunikationssystemer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medicinsk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diagnose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behandling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klienter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afstand.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01802" y="3442861"/>
            <a:ext cx="7721600" cy="79375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eksempel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læge,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gennemfører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videokonsultation 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akutte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ikke-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livstruende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situationer.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5">
                <a:solidFill>
                  <a:srgbClr val="379C73"/>
                </a:solidFill>
              </a:rPr>
              <a:t>Telesundhed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300">
                <a:solidFill>
                  <a:srgbClr val="379C73"/>
                </a:solidFill>
              </a:rPr>
              <a:t>vs.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telemedicin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17193"/>
            <a:ext cx="7922895" cy="33191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65">
                <a:solidFill>
                  <a:srgbClr val="379C73"/>
                </a:solidFill>
                <a:latin typeface="Arial Black"/>
                <a:cs typeface="Arial Black"/>
              </a:rPr>
              <a:t>telesundhed</a:t>
            </a:r>
            <a:endParaRPr sz="2500">
              <a:latin typeface="Arial Black"/>
              <a:cs typeface="Arial Black"/>
            </a:endParaRPr>
          </a:p>
          <a:p>
            <a:pPr marL="240665" indent="-227965">
              <a:lnSpc>
                <a:spcPct val="100000"/>
              </a:lnSpc>
              <a:spcBef>
                <a:spcPts val="2625"/>
              </a:spcBef>
              <a:buClr>
                <a:srgbClr val="585858"/>
              </a:buClr>
              <a:buFont typeface="Arial"/>
              <a:buChar char="●"/>
              <a:tabLst>
                <a:tab pos="2406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Apps</a:t>
            </a:r>
            <a:r>
              <a:rPr dirty="0" sz="1800" spc="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mobil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sundhed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(M-Health)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9"/>
              </a:spcBef>
              <a:buClr>
                <a:srgbClr val="585858"/>
              </a:buClr>
              <a:buFont typeface="Arial"/>
              <a:buChar char="●"/>
              <a:tabLst>
                <a:tab pos="2406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Videoteknologi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på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tablets</a:t>
            </a:r>
            <a:endParaRPr sz="1800">
              <a:latin typeface="Arial"/>
              <a:cs typeface="Arial"/>
            </a:endParaRPr>
          </a:p>
          <a:p>
            <a:pPr marL="241300" marR="5080" indent="-228600">
              <a:lnSpc>
                <a:spcPct val="140000"/>
              </a:lnSpc>
              <a:buClr>
                <a:srgbClr val="585858"/>
              </a:buClr>
              <a:buFont typeface="Arial"/>
              <a:buChar char="●"/>
              <a:tabLst>
                <a:tab pos="2413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Fjernovervågning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patienter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typer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informationsteknologi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(IT)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klienter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afstand,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typisk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hjemmet.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omfatter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overvågning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blodtryk, puls,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kropsvægt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blodsukkerniveau.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målte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sundhedsparametre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overføres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derefter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behandleren.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>
                <a:solidFill>
                  <a:srgbClr val="379C73"/>
                </a:solidFill>
              </a:rPr>
              <a:t>Eksempler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på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teknologier,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der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bruges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50">
                <a:solidFill>
                  <a:srgbClr val="379C73"/>
                </a:solidFill>
              </a:rPr>
              <a:t>i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7192009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Video: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195">
                <a:solidFill>
                  <a:srgbClr val="379C73"/>
                </a:solidFill>
              </a:rPr>
              <a:t>Digital</a:t>
            </a:r>
            <a:r>
              <a:rPr dirty="0" sz="2700" spc="-50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transformation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plejesektoren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1802" y="1042543"/>
            <a:ext cx="6843395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forstå,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igangværende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trend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transformation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påvirker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plejesektoren.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18691" y="3824427"/>
            <a:ext cx="663575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08530" marR="5080" indent="-219646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World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Governments</a:t>
            </a:r>
            <a:r>
              <a:rPr dirty="0" sz="2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Summit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ændrer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teknologien sundhedssektoren?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4848" y="2330195"/>
            <a:ext cx="2743200" cy="1304924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Fordele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ved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telesundhed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570230" y="3414014"/>
            <a:ext cx="8573770" cy="1729739"/>
            <a:chOff x="570230" y="3414014"/>
            <a:chExt cx="8573770" cy="1729739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1627" y="3944112"/>
              <a:ext cx="1452372" cy="119938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82930" y="3918966"/>
              <a:ext cx="8313420" cy="390525"/>
            </a:xfrm>
            <a:custGeom>
              <a:avLst/>
              <a:gdLst/>
              <a:ahLst/>
              <a:cxnLst/>
              <a:rect l="l" t="t" r="r" b="b"/>
              <a:pathLst>
                <a:path w="8313420" h="390525">
                  <a:moveTo>
                    <a:pt x="8313420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8313420" y="390144"/>
                  </a:lnTo>
                  <a:lnTo>
                    <a:pt x="8313420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82930" y="3918966"/>
              <a:ext cx="8313420" cy="390525"/>
            </a:xfrm>
            <a:custGeom>
              <a:avLst/>
              <a:gdLst/>
              <a:ahLst/>
              <a:cxnLst/>
              <a:rect l="l" t="t" r="r" b="b"/>
              <a:pathLst>
                <a:path w="8313420" h="390525">
                  <a:moveTo>
                    <a:pt x="0" y="390144"/>
                  </a:moveTo>
                  <a:lnTo>
                    <a:pt x="8313420" y="390144"/>
                  </a:lnTo>
                  <a:lnTo>
                    <a:pt x="8313420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24890" y="3426714"/>
              <a:ext cx="5934710" cy="772795"/>
            </a:xfrm>
            <a:custGeom>
              <a:avLst/>
              <a:gdLst/>
              <a:ahLst/>
              <a:cxnLst/>
              <a:rect l="l" t="t" r="r" b="b"/>
              <a:pathLst>
                <a:path w="5934709" h="772795">
                  <a:moveTo>
                    <a:pt x="5805678" y="0"/>
                  </a:moveTo>
                  <a:lnTo>
                    <a:pt x="128778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8"/>
                  </a:lnTo>
                  <a:lnTo>
                    <a:pt x="0" y="643890"/>
                  </a:lnTo>
                  <a:lnTo>
                    <a:pt x="10120" y="694015"/>
                  </a:lnTo>
                  <a:lnTo>
                    <a:pt x="37718" y="734949"/>
                  </a:lnTo>
                  <a:lnTo>
                    <a:pt x="78652" y="762547"/>
                  </a:lnTo>
                  <a:lnTo>
                    <a:pt x="128778" y="772668"/>
                  </a:lnTo>
                  <a:lnTo>
                    <a:pt x="5805678" y="772668"/>
                  </a:lnTo>
                  <a:lnTo>
                    <a:pt x="5855803" y="762547"/>
                  </a:lnTo>
                  <a:lnTo>
                    <a:pt x="5896737" y="734949"/>
                  </a:lnTo>
                  <a:lnTo>
                    <a:pt x="5924335" y="694015"/>
                  </a:lnTo>
                  <a:lnTo>
                    <a:pt x="5934456" y="643890"/>
                  </a:lnTo>
                  <a:lnTo>
                    <a:pt x="5934456" y="128778"/>
                  </a:lnTo>
                  <a:lnTo>
                    <a:pt x="5924335" y="78652"/>
                  </a:lnTo>
                  <a:lnTo>
                    <a:pt x="5896737" y="37718"/>
                  </a:lnTo>
                  <a:lnTo>
                    <a:pt x="5855803" y="10120"/>
                  </a:lnTo>
                  <a:lnTo>
                    <a:pt x="5805678" y="0"/>
                  </a:lnTo>
                  <a:close/>
                </a:path>
              </a:pathLst>
            </a:custGeom>
            <a:solidFill>
              <a:srgbClr val="E26C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24890" y="3426714"/>
              <a:ext cx="5934710" cy="772795"/>
            </a:xfrm>
            <a:custGeom>
              <a:avLst/>
              <a:gdLst/>
              <a:ahLst/>
              <a:cxnLst/>
              <a:rect l="l" t="t" r="r" b="b"/>
              <a:pathLst>
                <a:path w="5934709" h="772795">
                  <a:moveTo>
                    <a:pt x="0" y="128778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8" y="0"/>
                  </a:lnTo>
                  <a:lnTo>
                    <a:pt x="5805678" y="0"/>
                  </a:lnTo>
                  <a:lnTo>
                    <a:pt x="5855803" y="10120"/>
                  </a:lnTo>
                  <a:lnTo>
                    <a:pt x="5896737" y="37718"/>
                  </a:lnTo>
                  <a:lnTo>
                    <a:pt x="5924335" y="78652"/>
                  </a:lnTo>
                  <a:lnTo>
                    <a:pt x="5934456" y="128778"/>
                  </a:lnTo>
                  <a:lnTo>
                    <a:pt x="5934456" y="643890"/>
                  </a:lnTo>
                  <a:lnTo>
                    <a:pt x="5924335" y="694015"/>
                  </a:lnTo>
                  <a:lnTo>
                    <a:pt x="5896737" y="734949"/>
                  </a:lnTo>
                  <a:lnTo>
                    <a:pt x="5855803" y="762547"/>
                  </a:lnTo>
                  <a:lnTo>
                    <a:pt x="5805678" y="772668"/>
                  </a:lnTo>
                  <a:lnTo>
                    <a:pt x="128778" y="772668"/>
                  </a:lnTo>
                  <a:lnTo>
                    <a:pt x="78652" y="762547"/>
                  </a:lnTo>
                  <a:lnTo>
                    <a:pt x="37718" y="734949"/>
                  </a:lnTo>
                  <a:lnTo>
                    <a:pt x="10120" y="694015"/>
                  </a:lnTo>
                  <a:lnTo>
                    <a:pt x="0" y="643890"/>
                  </a:lnTo>
                  <a:lnTo>
                    <a:pt x="0" y="12877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570230" y="1344422"/>
            <a:ext cx="8338820" cy="975360"/>
            <a:chOff x="570230" y="1344422"/>
            <a:chExt cx="8338820" cy="975360"/>
          </a:xfrm>
        </p:grpSpPr>
        <p:sp>
          <p:nvSpPr>
            <p:cNvPr id="11" name="object 11" descr=""/>
            <p:cNvSpPr/>
            <p:nvPr/>
          </p:nvSpPr>
          <p:spPr>
            <a:xfrm>
              <a:off x="582930" y="1916430"/>
              <a:ext cx="8313420" cy="390525"/>
            </a:xfrm>
            <a:custGeom>
              <a:avLst/>
              <a:gdLst/>
              <a:ahLst/>
              <a:cxnLst/>
              <a:rect l="l" t="t" r="r" b="b"/>
              <a:pathLst>
                <a:path w="8313420" h="390525">
                  <a:moveTo>
                    <a:pt x="0" y="390144"/>
                  </a:moveTo>
                  <a:lnTo>
                    <a:pt x="8313420" y="390144"/>
                  </a:lnTo>
                  <a:lnTo>
                    <a:pt x="8313420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98981" y="1357122"/>
              <a:ext cx="5934710" cy="788035"/>
            </a:xfrm>
            <a:custGeom>
              <a:avLst/>
              <a:gdLst/>
              <a:ahLst/>
              <a:cxnLst/>
              <a:rect l="l" t="t" r="r" b="b"/>
              <a:pathLst>
                <a:path w="5934709" h="788035">
                  <a:moveTo>
                    <a:pt x="5803138" y="0"/>
                  </a:moveTo>
                  <a:lnTo>
                    <a:pt x="131318" y="0"/>
                  </a:lnTo>
                  <a:lnTo>
                    <a:pt x="80201" y="10320"/>
                  </a:lnTo>
                  <a:lnTo>
                    <a:pt x="38460" y="38465"/>
                  </a:lnTo>
                  <a:lnTo>
                    <a:pt x="10318" y="80206"/>
                  </a:lnTo>
                  <a:lnTo>
                    <a:pt x="0" y="131317"/>
                  </a:lnTo>
                  <a:lnTo>
                    <a:pt x="0" y="656589"/>
                  </a:lnTo>
                  <a:lnTo>
                    <a:pt x="10318" y="707701"/>
                  </a:lnTo>
                  <a:lnTo>
                    <a:pt x="38460" y="749442"/>
                  </a:lnTo>
                  <a:lnTo>
                    <a:pt x="80201" y="777587"/>
                  </a:lnTo>
                  <a:lnTo>
                    <a:pt x="131318" y="787907"/>
                  </a:lnTo>
                  <a:lnTo>
                    <a:pt x="5803138" y="787907"/>
                  </a:lnTo>
                  <a:lnTo>
                    <a:pt x="5854249" y="777587"/>
                  </a:lnTo>
                  <a:lnTo>
                    <a:pt x="5895990" y="749442"/>
                  </a:lnTo>
                  <a:lnTo>
                    <a:pt x="5924135" y="707701"/>
                  </a:lnTo>
                  <a:lnTo>
                    <a:pt x="5934456" y="656589"/>
                  </a:lnTo>
                  <a:lnTo>
                    <a:pt x="5934456" y="131317"/>
                  </a:lnTo>
                  <a:lnTo>
                    <a:pt x="5924135" y="80206"/>
                  </a:lnTo>
                  <a:lnTo>
                    <a:pt x="5895990" y="38465"/>
                  </a:lnTo>
                  <a:lnTo>
                    <a:pt x="5854249" y="10320"/>
                  </a:lnTo>
                  <a:lnTo>
                    <a:pt x="5803138" y="0"/>
                  </a:lnTo>
                  <a:close/>
                </a:path>
              </a:pathLst>
            </a:custGeom>
            <a:solidFill>
              <a:srgbClr val="B19F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98981" y="1357122"/>
              <a:ext cx="5934710" cy="788035"/>
            </a:xfrm>
            <a:custGeom>
              <a:avLst/>
              <a:gdLst/>
              <a:ahLst/>
              <a:cxnLst/>
              <a:rect l="l" t="t" r="r" b="b"/>
              <a:pathLst>
                <a:path w="5934709" h="788035">
                  <a:moveTo>
                    <a:pt x="0" y="131317"/>
                  </a:moveTo>
                  <a:lnTo>
                    <a:pt x="10318" y="80206"/>
                  </a:lnTo>
                  <a:lnTo>
                    <a:pt x="38460" y="38465"/>
                  </a:lnTo>
                  <a:lnTo>
                    <a:pt x="80201" y="10320"/>
                  </a:lnTo>
                  <a:lnTo>
                    <a:pt x="131318" y="0"/>
                  </a:lnTo>
                  <a:lnTo>
                    <a:pt x="5803138" y="0"/>
                  </a:lnTo>
                  <a:lnTo>
                    <a:pt x="5854249" y="10320"/>
                  </a:lnTo>
                  <a:lnTo>
                    <a:pt x="5895990" y="38465"/>
                  </a:lnTo>
                  <a:lnTo>
                    <a:pt x="5924135" y="80206"/>
                  </a:lnTo>
                  <a:lnTo>
                    <a:pt x="5934456" y="131317"/>
                  </a:lnTo>
                  <a:lnTo>
                    <a:pt x="5934456" y="656589"/>
                  </a:lnTo>
                  <a:lnTo>
                    <a:pt x="5924135" y="707701"/>
                  </a:lnTo>
                  <a:lnTo>
                    <a:pt x="5895990" y="749442"/>
                  </a:lnTo>
                  <a:lnTo>
                    <a:pt x="5854249" y="777587"/>
                  </a:lnTo>
                  <a:lnTo>
                    <a:pt x="5803138" y="787907"/>
                  </a:lnTo>
                  <a:lnTo>
                    <a:pt x="131318" y="787907"/>
                  </a:lnTo>
                  <a:lnTo>
                    <a:pt x="80201" y="777587"/>
                  </a:lnTo>
                  <a:lnTo>
                    <a:pt x="38460" y="749442"/>
                  </a:lnTo>
                  <a:lnTo>
                    <a:pt x="10318" y="707701"/>
                  </a:lnTo>
                  <a:lnTo>
                    <a:pt x="0" y="656589"/>
                  </a:lnTo>
                  <a:lnTo>
                    <a:pt x="0" y="13131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570230" y="2377694"/>
            <a:ext cx="8338820" cy="926465"/>
            <a:chOff x="570230" y="2377694"/>
            <a:chExt cx="8338820" cy="926465"/>
          </a:xfrm>
        </p:grpSpPr>
        <p:sp>
          <p:nvSpPr>
            <p:cNvPr id="15" name="object 15" descr=""/>
            <p:cNvSpPr/>
            <p:nvPr/>
          </p:nvSpPr>
          <p:spPr>
            <a:xfrm>
              <a:off x="582930" y="2900934"/>
              <a:ext cx="8313420" cy="390525"/>
            </a:xfrm>
            <a:custGeom>
              <a:avLst/>
              <a:gdLst/>
              <a:ahLst/>
              <a:cxnLst/>
              <a:rect l="l" t="t" r="r" b="b"/>
              <a:pathLst>
                <a:path w="8313420" h="390525">
                  <a:moveTo>
                    <a:pt x="0" y="390144"/>
                  </a:moveTo>
                  <a:lnTo>
                    <a:pt x="8313420" y="390144"/>
                  </a:lnTo>
                  <a:lnTo>
                    <a:pt x="8313420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98981" y="2390394"/>
              <a:ext cx="5881370" cy="739140"/>
            </a:xfrm>
            <a:custGeom>
              <a:avLst/>
              <a:gdLst/>
              <a:ahLst/>
              <a:cxnLst/>
              <a:rect l="l" t="t" r="r" b="b"/>
              <a:pathLst>
                <a:path w="5881370" h="739139">
                  <a:moveTo>
                    <a:pt x="5757926" y="0"/>
                  </a:moveTo>
                  <a:lnTo>
                    <a:pt x="123190" y="0"/>
                  </a:lnTo>
                  <a:lnTo>
                    <a:pt x="75239" y="9675"/>
                  </a:lnTo>
                  <a:lnTo>
                    <a:pt x="36082" y="36068"/>
                  </a:lnTo>
                  <a:lnTo>
                    <a:pt x="9681" y="75223"/>
                  </a:lnTo>
                  <a:lnTo>
                    <a:pt x="0" y="123189"/>
                  </a:lnTo>
                  <a:lnTo>
                    <a:pt x="0" y="615950"/>
                  </a:lnTo>
                  <a:lnTo>
                    <a:pt x="9681" y="663916"/>
                  </a:lnTo>
                  <a:lnTo>
                    <a:pt x="36082" y="703071"/>
                  </a:lnTo>
                  <a:lnTo>
                    <a:pt x="75239" y="729464"/>
                  </a:lnTo>
                  <a:lnTo>
                    <a:pt x="123190" y="739139"/>
                  </a:lnTo>
                  <a:lnTo>
                    <a:pt x="5757926" y="739139"/>
                  </a:lnTo>
                  <a:lnTo>
                    <a:pt x="5805892" y="729464"/>
                  </a:lnTo>
                  <a:lnTo>
                    <a:pt x="5845048" y="703071"/>
                  </a:lnTo>
                  <a:lnTo>
                    <a:pt x="5871440" y="663916"/>
                  </a:lnTo>
                  <a:lnTo>
                    <a:pt x="5881116" y="615950"/>
                  </a:lnTo>
                  <a:lnTo>
                    <a:pt x="5881116" y="123189"/>
                  </a:lnTo>
                  <a:lnTo>
                    <a:pt x="5871440" y="75223"/>
                  </a:lnTo>
                  <a:lnTo>
                    <a:pt x="5845048" y="36068"/>
                  </a:lnTo>
                  <a:lnTo>
                    <a:pt x="5805892" y="9675"/>
                  </a:lnTo>
                  <a:lnTo>
                    <a:pt x="575792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98981" y="2390394"/>
              <a:ext cx="5881370" cy="739140"/>
            </a:xfrm>
            <a:custGeom>
              <a:avLst/>
              <a:gdLst/>
              <a:ahLst/>
              <a:cxnLst/>
              <a:rect l="l" t="t" r="r" b="b"/>
              <a:pathLst>
                <a:path w="5881370" h="739139">
                  <a:moveTo>
                    <a:pt x="0" y="123189"/>
                  </a:moveTo>
                  <a:lnTo>
                    <a:pt x="9681" y="75223"/>
                  </a:lnTo>
                  <a:lnTo>
                    <a:pt x="36082" y="36068"/>
                  </a:lnTo>
                  <a:lnTo>
                    <a:pt x="75239" y="9675"/>
                  </a:lnTo>
                  <a:lnTo>
                    <a:pt x="123190" y="0"/>
                  </a:lnTo>
                  <a:lnTo>
                    <a:pt x="5757926" y="0"/>
                  </a:lnTo>
                  <a:lnTo>
                    <a:pt x="5805892" y="9675"/>
                  </a:lnTo>
                  <a:lnTo>
                    <a:pt x="5845048" y="36068"/>
                  </a:lnTo>
                  <a:lnTo>
                    <a:pt x="5871440" y="75223"/>
                  </a:lnTo>
                  <a:lnTo>
                    <a:pt x="5881116" y="123189"/>
                  </a:lnTo>
                  <a:lnTo>
                    <a:pt x="5881116" y="615950"/>
                  </a:lnTo>
                  <a:lnTo>
                    <a:pt x="5871440" y="663916"/>
                  </a:lnTo>
                  <a:lnTo>
                    <a:pt x="5845048" y="703071"/>
                  </a:lnTo>
                  <a:lnTo>
                    <a:pt x="5805892" y="729464"/>
                  </a:lnTo>
                  <a:lnTo>
                    <a:pt x="5757926" y="739139"/>
                  </a:lnTo>
                  <a:lnTo>
                    <a:pt x="123190" y="739139"/>
                  </a:lnTo>
                  <a:lnTo>
                    <a:pt x="75239" y="729464"/>
                  </a:lnTo>
                  <a:lnTo>
                    <a:pt x="36082" y="703071"/>
                  </a:lnTo>
                  <a:lnTo>
                    <a:pt x="9681" y="663916"/>
                  </a:lnTo>
                  <a:lnTo>
                    <a:pt x="0" y="615950"/>
                  </a:lnTo>
                  <a:lnTo>
                    <a:pt x="0" y="12318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1241856" y="1379981"/>
            <a:ext cx="5351780" cy="266065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4604" marR="5080">
              <a:lnSpc>
                <a:spcPts val="1730"/>
              </a:lnSpc>
              <a:spcBef>
                <a:spcPts val="310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Telesundhedstjenester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gør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muligt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klienter,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bor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landområder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områder,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svære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komme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til,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få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øjeblikkelig</a:t>
            </a:r>
            <a:r>
              <a:rPr dirty="0" sz="1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støtte.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80"/>
              </a:spcBef>
            </a:pPr>
            <a:endParaRPr sz="1600">
              <a:latin typeface="Arial"/>
              <a:cs typeface="Arial"/>
            </a:endParaRPr>
          </a:p>
          <a:p>
            <a:pPr marL="12700" marR="375285">
              <a:lnSpc>
                <a:spcPts val="1730"/>
              </a:lnSpc>
              <a:spcBef>
                <a:spcPts val="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rettidig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patientcentreret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pleje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mennesker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kroniske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sygdomme,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bor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langt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væk.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1600">
              <a:latin typeface="Arial"/>
              <a:cs typeface="Arial"/>
            </a:endParaRPr>
          </a:p>
          <a:p>
            <a:pPr marL="40005" marR="370205">
              <a:lnSpc>
                <a:spcPts val="1730"/>
              </a:lnSpc>
              <a:spcBef>
                <a:spcPts val="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Forbedre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koordineringen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pleje,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når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flere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udbydere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er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involveret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949065"/>
            </a:xfrm>
            <a:custGeom>
              <a:avLst/>
              <a:gdLst/>
              <a:ahLst/>
              <a:cxnLst/>
              <a:rect l="l" t="t" r="r" b="b"/>
              <a:pathLst>
                <a:path w="9144000" h="3949065">
                  <a:moveTo>
                    <a:pt x="0" y="3948684"/>
                  </a:moveTo>
                  <a:lnTo>
                    <a:pt x="9144000" y="394868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94868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948683"/>
              <a:ext cx="9144000" cy="1195070"/>
            </a:xfrm>
            <a:custGeom>
              <a:avLst/>
              <a:gdLst/>
              <a:ahLst/>
              <a:cxnLst/>
              <a:rect l="l" t="t" r="r" b="b"/>
              <a:pathLst>
                <a:path w="9144000" h="1195070">
                  <a:moveTo>
                    <a:pt x="9144000" y="0"/>
                  </a:moveTo>
                  <a:lnTo>
                    <a:pt x="0" y="0"/>
                  </a:lnTo>
                  <a:lnTo>
                    <a:pt x="0" y="1194816"/>
                  </a:lnTo>
                  <a:lnTo>
                    <a:pt x="9144000" y="1194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42645" y="716660"/>
            <a:ext cx="7895590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350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plejedokumentation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forbedrer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nøjagtigheden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ensartetheden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dokumentationen.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Afhængigt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arbejdsplads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bruges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forskellige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softwareprogrammer,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hver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især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kræver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specifik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viden.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Dette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omfatter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forståelse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grundlæggende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IT-færdigheder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færdighed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bruge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smartphones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tablets.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ruteplanlægningsværktøjer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Google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Maps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Straightaway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hjælper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planlægge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effektive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ruter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besøg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hos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flere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kunder.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samarbejdsværktøjer,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sikre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meddelelsesplatforme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og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videokonferenceværktøjer,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giver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mulighed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realtidsforbindelse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kolleger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sikker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datadeling.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3183" y="351866"/>
            <a:ext cx="23698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Sammenfatning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299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Dernæst</a:t>
            </a:r>
            <a:r>
              <a:rPr dirty="0" spc="-60"/>
              <a:t> </a:t>
            </a:r>
            <a:r>
              <a:rPr dirty="0"/>
              <a:t>vil</a:t>
            </a:r>
            <a:r>
              <a:rPr dirty="0" spc="-55"/>
              <a:t> </a:t>
            </a:r>
            <a:r>
              <a:rPr dirty="0"/>
              <a:t>du</a:t>
            </a:r>
            <a:r>
              <a:rPr dirty="0" spc="-60"/>
              <a:t> </a:t>
            </a:r>
            <a:r>
              <a:rPr dirty="0"/>
              <a:t>se</a:t>
            </a:r>
            <a:r>
              <a:rPr dirty="0" spc="-65"/>
              <a:t> </a:t>
            </a:r>
            <a:r>
              <a:rPr dirty="0"/>
              <a:t>spørgsmål,</a:t>
            </a:r>
            <a:r>
              <a:rPr dirty="0" spc="-60"/>
              <a:t> </a:t>
            </a:r>
            <a:r>
              <a:rPr dirty="0"/>
              <a:t>der</a:t>
            </a:r>
            <a:r>
              <a:rPr dirty="0" spc="-60"/>
              <a:t> </a:t>
            </a:r>
            <a:r>
              <a:rPr dirty="0"/>
              <a:t>er</a:t>
            </a:r>
            <a:r>
              <a:rPr dirty="0" spc="-60"/>
              <a:t> </a:t>
            </a:r>
            <a:r>
              <a:rPr dirty="0"/>
              <a:t>relateret</a:t>
            </a:r>
            <a:r>
              <a:rPr dirty="0" spc="-55"/>
              <a:t> </a:t>
            </a:r>
            <a:r>
              <a:rPr dirty="0"/>
              <a:t>til</a:t>
            </a:r>
            <a:r>
              <a:rPr dirty="0" spc="-65"/>
              <a:t> </a:t>
            </a:r>
            <a:r>
              <a:rPr dirty="0"/>
              <a:t>indholdet</a:t>
            </a:r>
            <a:r>
              <a:rPr dirty="0" spc="-25"/>
              <a:t> </a:t>
            </a:r>
            <a:r>
              <a:rPr dirty="0" spc="-50"/>
              <a:t>i </a:t>
            </a:r>
            <a:r>
              <a:rPr dirty="0"/>
              <a:t>denne</a:t>
            </a:r>
            <a:r>
              <a:rPr dirty="0" spc="-90"/>
              <a:t> </a:t>
            </a:r>
            <a:r>
              <a:rPr dirty="0" spc="-10"/>
              <a:t>enhed.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marL="736600" marR="197485" indent="-3251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skriftligt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70"/>
              <a:t>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656203" y="1372362"/>
            <a:ext cx="4876165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82931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Hvilke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præsenterede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teknologier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organisering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styring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af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plejeydelser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virker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mest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nyttige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dig?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  <a:spcBef>
                <a:spcPts val="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Hvilke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grundlæggende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kompetencer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har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brug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forbedre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få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gavn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værktøjer,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findes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arbejdsmiljø?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39" y="1211580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812919" y="2399487"/>
            <a:ext cx="3834765" cy="1077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610">
                <a:solidFill>
                  <a:srgbClr val="FFC000"/>
                </a:solidFill>
                <a:latin typeface="Liberation Sans Narrow"/>
                <a:cs typeface="Liberation Sans Narrow"/>
              </a:rPr>
              <a:t>Godt</a:t>
            </a:r>
            <a:r>
              <a:rPr dirty="0" sz="6900" spc="345">
                <a:solidFill>
                  <a:srgbClr val="FFC000"/>
                </a:solidFill>
                <a:latin typeface="Liberation Sans Narrow"/>
                <a:cs typeface="Liberation Sans Narrow"/>
              </a:rPr>
              <a:t> </a:t>
            </a:r>
            <a:r>
              <a:rPr dirty="0" sz="6900" spc="125">
                <a:solidFill>
                  <a:srgbClr val="FFC000"/>
                </a:solidFill>
                <a:latin typeface="Liberation Sans Narrow"/>
                <a:cs typeface="Liberation Sans Narrow"/>
              </a:rPr>
              <a:t>gået!</a:t>
            </a:r>
            <a:endParaRPr sz="6900">
              <a:latin typeface="Liberation Sans Narrow"/>
              <a:cs typeface="Liberation Sans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130">
                <a:solidFill>
                  <a:srgbClr val="339966"/>
                </a:solidFill>
                <a:latin typeface="Liberation Sans Narrow"/>
                <a:cs typeface="Liberation Sans Narrow"/>
              </a:rPr>
              <a:t>Tillykke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,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har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gennemført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enhed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2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3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modul</a:t>
            </a:r>
            <a:endParaRPr sz="30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Liberation Sans Narrow"/>
                <a:cs typeface="Liberation Sans Narrow"/>
              </a:rPr>
              <a:t>2.</a:t>
            </a:r>
            <a:endParaRPr sz="3000">
              <a:latin typeface="Liberation Sans Narrow"/>
              <a:cs typeface="Liberation Sans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101" y="4313631"/>
            <a:ext cx="5450840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66675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holdninger, 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kommer</a:t>
            </a:r>
            <a:r>
              <a:rPr dirty="0" sz="800" spc="-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til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udtryk,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og</a:t>
            </a:r>
            <a:r>
              <a:rPr dirty="0" sz="800">
                <a:latin typeface="Arial"/>
                <a:cs typeface="Arial"/>
              </a:rPr>
              <a:t> afspejler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ikke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10">
                <a:latin typeface="Arial"/>
                <a:cs typeface="Arial"/>
              </a:rPr>
              <a:t> Forvaltningsorganet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Undervisning,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Audiovisuelle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Medier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og</a:t>
            </a:r>
            <a:r>
              <a:rPr dirty="0" sz="800">
                <a:latin typeface="Arial"/>
                <a:cs typeface="Arial"/>
              </a:rPr>
              <a:t> Kultur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(EACEA)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holdninger.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EACEA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for</a:t>
            </a:r>
            <a:endParaRPr sz="8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  <a:spcBef>
                <a:spcPts val="380"/>
              </a:spcBef>
            </a:pP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40741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Liste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referencer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83235" y="1141222"/>
            <a:ext cx="7442200" cy="2193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ruteplanlægger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ubegrænsede stop (2023):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https://www.track-pod.com/blog/route-planner-unlimited-stops/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Gesund.bund</a:t>
            </a:r>
            <a:r>
              <a:rPr dirty="0" sz="10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de:</a:t>
            </a:r>
            <a:r>
              <a:rPr dirty="0" sz="10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Telemonitoring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;</a:t>
            </a:r>
            <a:r>
              <a:rPr dirty="0" u="sng" sz="1000" spc="114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https://gesund.bund.de/en/telemonitoring#at-a-glance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Hero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(2023):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Pillehåndteringssystemer.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rigtige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dig?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https://herohealth.com/blog/medication-management/pill-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management-systems/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000">
              <a:latin typeface="Arial"/>
              <a:cs typeface="Arial"/>
            </a:endParaRPr>
          </a:p>
          <a:p>
            <a:pPr marL="12700" marR="1313815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Ho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(2017):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Del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2: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Sundhedsapps,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wearables og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sensorer: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sundheds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fremskridende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grænse; 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https://bcmj.org/articles/part-2-health-apps-wearables-and-sensors-advancing-frontier-digital-health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Redl,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Viktoria (2021):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Digitalisierung.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Aspekt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Pflegealltag,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https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  <a:hlinkClick r:id="rId5"/>
              </a:rPr>
              <a:t>://www.pflegeinformatik.at/digitalisierung-aspekt-pflegealltag/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baseline="2777" sz="1500" spc="-15">
                <a:solidFill>
                  <a:srgbClr val="585858"/>
                </a:solidFill>
                <a:latin typeface="Arial"/>
                <a:cs typeface="Arial"/>
              </a:rPr>
              <a:t>Ruteplanlægningsløsninger </a:t>
            </a:r>
            <a:r>
              <a:rPr dirty="0" baseline="2777" sz="15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baseline="2777" sz="1500" spc="-7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aseline="2777" sz="1500" spc="37">
                <a:solidFill>
                  <a:srgbClr val="585858"/>
                </a:solidFill>
                <a:latin typeface="Arial"/>
                <a:cs typeface="Arial"/>
              </a:rPr>
              <a:t>h</a:t>
            </a:r>
            <a:r>
              <a:rPr dirty="0" baseline="2777" sz="1500" spc="44">
                <a:solidFill>
                  <a:srgbClr val="585858"/>
                </a:solidFill>
                <a:latin typeface="Arial"/>
                <a:cs typeface="Arial"/>
              </a:rPr>
              <a:t>j</a:t>
            </a:r>
            <a:r>
              <a:rPr dirty="0" baseline="2777" sz="1500" spc="37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baseline="2777" sz="1500" spc="-120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600" spc="3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600" spc="360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baseline="2777" sz="1500" spc="-15">
                <a:solidFill>
                  <a:srgbClr val="585858"/>
                </a:solidFill>
                <a:latin typeface="Arial"/>
                <a:cs typeface="Arial"/>
              </a:rPr>
              <a:t>mesygeplejen:</a:t>
            </a:r>
            <a:r>
              <a:rPr dirty="0" baseline="2777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baseline="2777" sz="15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</a:t>
            </a:r>
            <a:r>
              <a:rPr dirty="0" u="sng" baseline="2777" sz="1500" spc="-1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//zeorouteplanner.com/healthcare/</a:t>
            </a:r>
            <a:endParaRPr baseline="2777"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4" name="object 4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4664" y="1325067"/>
            <a:ext cx="2977515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60">
                <a:latin typeface="Liberation Sans Narrow"/>
                <a:cs typeface="Liberation Sans Narrow"/>
              </a:rPr>
              <a:t>Plejespecifik</a:t>
            </a:r>
            <a:r>
              <a:rPr dirty="0" sz="2600" spc="165">
                <a:latin typeface="Liberation Sans Narrow"/>
                <a:cs typeface="Liberation Sans Narrow"/>
              </a:rPr>
              <a:t> </a:t>
            </a:r>
            <a:r>
              <a:rPr dirty="0" sz="2600" spc="125">
                <a:latin typeface="Liberation Sans Narrow"/>
                <a:cs typeface="Liberation Sans Narrow"/>
              </a:rPr>
              <a:t>teknologi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43934" y="768223"/>
            <a:ext cx="95821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13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2200" spc="13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200" spc="40">
                <a:solidFill>
                  <a:srgbClr val="FFFFFF"/>
                </a:solidFill>
                <a:latin typeface="Liberation Sans Narrow"/>
                <a:cs typeface="Liberation Sans Narrow"/>
              </a:rPr>
              <a:t>2</a:t>
            </a:r>
            <a:endParaRPr sz="2200">
              <a:latin typeface="Liberation Sans Narrow"/>
              <a:cs typeface="Liberation Sans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227067" y="2439866"/>
            <a:ext cx="594995" cy="79311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dirty="0" sz="1800" spc="-10">
                <a:solidFill>
                  <a:srgbClr val="FFFFFF"/>
                </a:solidFill>
                <a:latin typeface="Liberation Sans Narrow"/>
                <a:cs typeface="Liberation Sans Narrow"/>
              </a:rPr>
              <a:t>Enhed</a:t>
            </a:r>
            <a:endParaRPr sz="18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3</a:t>
            </a:r>
            <a:endParaRPr sz="1800">
              <a:latin typeface="Liberation Sans Narrow"/>
              <a:cs typeface="Liberation Sans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959610" y="3272790"/>
            <a:ext cx="59956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30">
                <a:solidFill>
                  <a:srgbClr val="FFFFFF"/>
                </a:solidFill>
                <a:latin typeface="Liberation Sans Narrow"/>
                <a:cs typeface="Liberation Sans Narrow"/>
              </a:rPr>
              <a:t>Teknologier </a:t>
            </a:r>
            <a:r>
              <a:rPr dirty="0" sz="2400" spc="135">
                <a:solidFill>
                  <a:srgbClr val="FFFFFF"/>
                </a:solidFill>
                <a:latin typeface="Liberation Sans Narrow"/>
                <a:cs typeface="Liberation Sans Narrow"/>
              </a:rPr>
              <a:t>til </a:t>
            </a:r>
            <a:r>
              <a:rPr dirty="0" sz="2400" spc="90">
                <a:solidFill>
                  <a:srgbClr val="FFFFFF"/>
                </a:solidFill>
                <a:latin typeface="Liberation Sans Narrow"/>
                <a:cs typeface="Liberation Sans Narrow"/>
              </a:rPr>
              <a:t>hjælpemidler</a:t>
            </a:r>
            <a:r>
              <a:rPr dirty="0" sz="2400" spc="12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4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og</a:t>
            </a:r>
            <a:r>
              <a:rPr dirty="0" sz="24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400" spc="90">
                <a:solidFill>
                  <a:srgbClr val="FFFFFF"/>
                </a:solidFill>
                <a:latin typeface="Liberation Sans Narrow"/>
                <a:cs typeface="Liberation Sans Narrow"/>
              </a:rPr>
              <a:t>intelligente</a:t>
            </a:r>
            <a:r>
              <a:rPr dirty="0" sz="24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4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hjem</a:t>
            </a:r>
            <a:endParaRPr sz="2400">
              <a:latin typeface="Liberation Sans Narrow"/>
              <a:cs typeface="Liberation Sans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>
                <a:solidFill>
                  <a:srgbClr val="379C73"/>
                </a:solidFill>
              </a:rPr>
              <a:t>Digital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transformation</a:t>
            </a:r>
            <a:r>
              <a:rPr dirty="0" spc="-2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plejesektoren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451" y="1252220"/>
            <a:ext cx="6381750" cy="3787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419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Et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praktisk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eksempel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er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skiftet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fra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traditionel,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papirbaseret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dokumentation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1800" spc="-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optegnelser.</a:t>
            </a:r>
            <a:endParaRPr sz="1800">
              <a:latin typeface="Arial"/>
              <a:cs typeface="Arial"/>
            </a:endParaRPr>
          </a:p>
          <a:p>
            <a:pPr marL="12700" marR="1600835">
              <a:lnSpc>
                <a:spcPct val="140000"/>
              </a:lnSpc>
              <a:spcBef>
                <a:spcPts val="1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Mange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skiftede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papir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elektronisk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plejedokumentationssoftware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tablets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smartphones.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800">
              <a:latin typeface="Arial"/>
              <a:cs typeface="Arial"/>
            </a:endParaRPr>
          </a:p>
          <a:p>
            <a:pPr marL="12700" marR="2159635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reducerer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mængden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papirarbejde,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centraliserer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forenkler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opdateringer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informationsdeling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blandt plejepersonalet.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2184" y="2202179"/>
            <a:ext cx="3348227" cy="223266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501472"/>
            <a:ext cx="276923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40">
                <a:solidFill>
                  <a:srgbClr val="FFC000"/>
                </a:solidFill>
              </a:rPr>
              <a:t>Hvad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05">
                <a:solidFill>
                  <a:srgbClr val="FFC000"/>
                </a:solidFill>
              </a:rPr>
              <a:t>er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45">
                <a:solidFill>
                  <a:srgbClr val="FFC000"/>
                </a:solidFill>
              </a:rPr>
              <a:t>hjemmebaserede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20751" y="745998"/>
            <a:ext cx="4512945" cy="2570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dirty="0" sz="1600" spc="-90">
                <a:solidFill>
                  <a:srgbClr val="FFC000"/>
                </a:solidFill>
                <a:latin typeface="Arial Black"/>
                <a:cs typeface="Arial Black"/>
              </a:rPr>
              <a:t>hjælpemidler?</a:t>
            </a:r>
            <a:endParaRPr sz="1600">
              <a:latin typeface="Arial Black"/>
              <a:cs typeface="Arial Black"/>
            </a:endParaRPr>
          </a:p>
          <a:p>
            <a:pPr marL="502920" indent="-178435">
              <a:lnSpc>
                <a:spcPct val="100000"/>
              </a:lnSpc>
              <a:spcBef>
                <a:spcPts val="819"/>
              </a:spcBef>
              <a:buClr>
                <a:srgbClr val="000000"/>
              </a:buClr>
              <a:buFont typeface="Arial"/>
              <a:buChar char="•"/>
              <a:tabLst>
                <a:tab pos="502920" algn="l"/>
              </a:tabLst>
            </a:pP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Målgruppe</a:t>
            </a:r>
            <a:endParaRPr sz="1000">
              <a:latin typeface="Liberation Sans Narrow"/>
              <a:cs typeface="Liberation Sans Narrow"/>
            </a:endParaRPr>
          </a:p>
          <a:p>
            <a:pPr marL="502920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502920" algn="l"/>
              </a:tabLst>
            </a:pP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Fordele</a:t>
            </a:r>
            <a:endParaRPr sz="10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</a:pPr>
            <a:endParaRPr sz="10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Liberation Sans Narrow"/>
              <a:cs typeface="Liberation Sans Narrow"/>
            </a:endParaRPr>
          </a:p>
          <a:p>
            <a:pPr marL="50800">
              <a:lnSpc>
                <a:spcPct val="100000"/>
              </a:lnSpc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Enheder</a:t>
            </a:r>
            <a:r>
              <a:rPr dirty="0" sz="1600" spc="-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til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sikkerhed</a:t>
            </a:r>
            <a:r>
              <a:rPr dirty="0" sz="1600" spc="-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0">
                <a:solidFill>
                  <a:srgbClr val="FFC000"/>
                </a:solidFill>
                <a:latin typeface="Arial Black"/>
                <a:cs typeface="Arial Black"/>
              </a:rPr>
              <a:t>tryggere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gang</a:t>
            </a:r>
            <a:endParaRPr sz="1600">
              <a:latin typeface="Arial Black"/>
              <a:cs typeface="Arial Black"/>
            </a:endParaRPr>
          </a:p>
          <a:p>
            <a:pPr marL="532130" indent="-177800">
              <a:lnSpc>
                <a:spcPts val="1195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  <a:tabLst>
                <a:tab pos="532130" algn="l"/>
              </a:tabLst>
            </a:pP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Personlige</a:t>
            </a:r>
            <a:r>
              <a:rPr dirty="0" sz="1000" spc="2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alarmer</a:t>
            </a:r>
            <a:r>
              <a:rPr dirty="0" sz="1000" spc="22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og</a:t>
            </a:r>
            <a:r>
              <a:rPr dirty="0" sz="1000" spc="18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Liberation Sans Narrow"/>
                <a:cs typeface="Liberation Sans Narrow"/>
              </a:rPr>
              <a:t>falddetektorer</a:t>
            </a:r>
            <a:endParaRPr sz="1000">
              <a:latin typeface="Liberation Sans Narrow"/>
              <a:cs typeface="Liberation Sans Narrow"/>
            </a:endParaRPr>
          </a:p>
          <a:p>
            <a:pPr marL="532130" indent="-177800">
              <a:lnSpc>
                <a:spcPts val="1195"/>
              </a:lnSpc>
              <a:buClr>
                <a:srgbClr val="000000"/>
              </a:buClr>
              <a:buFont typeface="Arial"/>
              <a:buChar char="•"/>
              <a:tabLst>
                <a:tab pos="532130" algn="l"/>
              </a:tabLst>
            </a:pP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Hjælpemidler</a:t>
            </a:r>
            <a:r>
              <a:rPr dirty="0" sz="1000" spc="21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2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Liberation Sans Narrow"/>
                <a:cs typeface="Liberation Sans Narrow"/>
              </a:rPr>
              <a:t>nødopkald</a:t>
            </a:r>
            <a:endParaRPr sz="1000">
              <a:latin typeface="Liberation Sans Narrow"/>
              <a:cs typeface="Liberation Sans Narrow"/>
            </a:endParaRPr>
          </a:p>
          <a:p>
            <a:pPr marL="532130" indent="-177800">
              <a:lnSpc>
                <a:spcPts val="1195"/>
              </a:lnSpc>
              <a:spcBef>
                <a:spcPts val="15"/>
              </a:spcBef>
              <a:buClr>
                <a:srgbClr val="000000"/>
              </a:buClr>
              <a:buFont typeface="Arial"/>
              <a:buChar char="•"/>
              <a:tabLst>
                <a:tab pos="532130" algn="l"/>
              </a:tabLst>
            </a:pP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Sporingsudstyr</a:t>
            </a:r>
            <a:endParaRPr sz="1000">
              <a:latin typeface="Liberation Sans Narrow"/>
              <a:cs typeface="Liberation Sans Narrow"/>
            </a:endParaRPr>
          </a:p>
          <a:p>
            <a:pPr marL="532130" indent="-177800">
              <a:lnSpc>
                <a:spcPts val="1195"/>
              </a:lnSpc>
              <a:buClr>
                <a:srgbClr val="000000"/>
              </a:buClr>
              <a:buFont typeface="Arial"/>
              <a:buChar char="•"/>
              <a:tabLst>
                <a:tab pos="532130" algn="l"/>
              </a:tabLst>
            </a:pP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Sensorer</a:t>
            </a:r>
            <a:r>
              <a:rPr dirty="0" sz="1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18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Liberation Sans Narrow"/>
                <a:cs typeface="Liberation Sans Narrow"/>
              </a:rPr>
              <a:t>hjemmet</a:t>
            </a:r>
            <a:endParaRPr sz="1000">
              <a:latin typeface="Liberation Sans Narrow"/>
              <a:cs typeface="Liberation Sans Narrow"/>
            </a:endParaRPr>
          </a:p>
          <a:p>
            <a:pPr marL="50800">
              <a:lnSpc>
                <a:spcPct val="100000"/>
              </a:lnSpc>
              <a:spcBef>
                <a:spcPts val="860"/>
              </a:spcBef>
            </a:pP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Hukommelseshjælpemidler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0">
                <a:solidFill>
                  <a:srgbClr val="FFC000"/>
                </a:solidFill>
                <a:latin typeface="Arial Black"/>
                <a:cs typeface="Arial Black"/>
              </a:rPr>
              <a:t>påmindelser</a:t>
            </a:r>
            <a:endParaRPr sz="1600">
              <a:latin typeface="Arial Black"/>
              <a:cs typeface="Arial Black"/>
            </a:endParaRPr>
          </a:p>
          <a:p>
            <a:pPr marL="473709" indent="-178435">
              <a:lnSpc>
                <a:spcPts val="1195"/>
              </a:lnSpc>
              <a:spcBef>
                <a:spcPts val="114"/>
              </a:spcBef>
              <a:buClr>
                <a:srgbClr val="000000"/>
              </a:buClr>
              <a:buFont typeface="Arial"/>
              <a:buChar char="•"/>
              <a:tabLst>
                <a:tab pos="473709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Systemer</a:t>
            </a:r>
            <a:r>
              <a:rPr dirty="0" sz="1000" spc="18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19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medicinhåndtering</a:t>
            </a:r>
            <a:endParaRPr sz="1000">
              <a:latin typeface="Liberation Sans Narrow"/>
              <a:cs typeface="Liberation Sans Narrow"/>
            </a:endParaRPr>
          </a:p>
          <a:p>
            <a:pPr marL="473709" indent="-178435">
              <a:lnSpc>
                <a:spcPts val="1195"/>
              </a:lnSpc>
              <a:buClr>
                <a:srgbClr val="000000"/>
              </a:buClr>
              <a:buFont typeface="Arial"/>
              <a:buChar char="•"/>
              <a:tabLst>
                <a:tab pos="473709" algn="l"/>
              </a:tabLst>
            </a:pP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Apps</a:t>
            </a: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digitale</a:t>
            </a:r>
            <a:r>
              <a:rPr dirty="0" sz="1000" spc="19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påmindelser</a:t>
            </a:r>
            <a:r>
              <a:rPr dirty="0" sz="1000" spc="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baseline="-13888" sz="900" spc="-7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baseline="-13888" sz="9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42087" y="3834485"/>
            <a:ext cx="2408555" cy="818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Smart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90">
                <a:solidFill>
                  <a:srgbClr val="FFC000"/>
                </a:solidFill>
                <a:latin typeface="Arial Black"/>
                <a:cs typeface="Arial Black"/>
              </a:rPr>
              <a:t>Home-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enheder</a:t>
            </a:r>
            <a:endParaRPr sz="1600">
              <a:latin typeface="Arial Black"/>
              <a:cs typeface="Arial Black"/>
            </a:endParaRPr>
          </a:p>
          <a:p>
            <a:pPr marL="431165" indent="-178435">
              <a:lnSpc>
                <a:spcPct val="100000"/>
              </a:lnSpc>
              <a:spcBef>
                <a:spcPts val="715"/>
              </a:spcBef>
              <a:buClr>
                <a:srgbClr val="000000"/>
              </a:buClr>
              <a:buFont typeface="Arial"/>
              <a:buChar char="•"/>
              <a:tabLst>
                <a:tab pos="431165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Hvad</a:t>
            </a:r>
            <a:r>
              <a:rPr dirty="0" sz="1000" spc="19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er</a:t>
            </a:r>
            <a:r>
              <a:rPr dirty="0" sz="1000" spc="19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smart</a:t>
            </a:r>
            <a:r>
              <a:rPr dirty="0" sz="1000" spc="20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Liberation Sans Narrow"/>
                <a:cs typeface="Liberation Sans Narrow"/>
              </a:rPr>
              <a:t>home-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enheder?</a:t>
            </a:r>
            <a:endParaRPr sz="1000">
              <a:latin typeface="Liberation Sans Narrow"/>
              <a:cs typeface="Liberation Sans Narrow"/>
            </a:endParaRPr>
          </a:p>
          <a:p>
            <a:pPr marL="431165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31165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Sådan</a:t>
            </a:r>
            <a:r>
              <a:rPr dirty="0" sz="1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styrer</a:t>
            </a:r>
            <a:r>
              <a:rPr dirty="0" sz="1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1000" spc="12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smart</a:t>
            </a:r>
            <a:r>
              <a:rPr dirty="0" sz="1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Liberation Sans Narrow"/>
                <a:cs typeface="Liberation Sans Narrow"/>
              </a:rPr>
              <a:t>home-</a:t>
            </a:r>
            <a:r>
              <a:rPr dirty="0" sz="1000" spc="40">
                <a:solidFill>
                  <a:srgbClr val="585858"/>
                </a:solidFill>
                <a:latin typeface="Liberation Sans Narrow"/>
                <a:cs typeface="Liberation Sans Narrow"/>
              </a:rPr>
              <a:t>enheder</a:t>
            </a:r>
            <a:endParaRPr sz="1000">
              <a:latin typeface="Liberation Sans Narrow"/>
              <a:cs typeface="Liberation Sans Narrow"/>
            </a:endParaRPr>
          </a:p>
          <a:p>
            <a:pPr marL="431165" indent="-178435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Font typeface="Arial"/>
              <a:buChar char="•"/>
              <a:tabLst>
                <a:tab pos="431165" algn="l"/>
              </a:tabLst>
            </a:pP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Eksempler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92139" y="2135251"/>
            <a:ext cx="247269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solidFill>
                  <a:srgbClr val="FFFFFF"/>
                </a:solidFill>
                <a:latin typeface="Arial Black"/>
                <a:cs typeface="Arial Black"/>
              </a:rPr>
              <a:t>INDHOLDSF </a:t>
            </a: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ORTEGNELS </a:t>
            </a:r>
            <a:r>
              <a:rPr dirty="0" sz="3000" spc="-3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478599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Hvad</a:t>
            </a:r>
            <a:r>
              <a:rPr dirty="0" spc="-85"/>
              <a:t> </a:t>
            </a:r>
            <a:r>
              <a:rPr dirty="0" spc="-150"/>
              <a:t>er</a:t>
            </a:r>
            <a:r>
              <a:rPr dirty="0" spc="-114"/>
              <a:t> </a:t>
            </a:r>
            <a:r>
              <a:rPr dirty="0" spc="-240"/>
              <a:t>hjælpemiddelteknologi?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72160" y="1652142"/>
            <a:ext cx="5374005" cy="2540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 marR="3987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hjælpemidler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og 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AAL?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3300">
              <a:latin typeface="Arial"/>
              <a:cs typeface="Arial"/>
            </a:endParaRPr>
          </a:p>
          <a:p>
            <a:pPr marL="76200" marR="30480">
              <a:lnSpc>
                <a:spcPct val="100000"/>
              </a:lnSpc>
              <a:tabLst>
                <a:tab pos="2103120" algn="l"/>
              </a:tabLst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Hvem</a:t>
            </a:r>
            <a:r>
              <a:rPr dirty="0" sz="3300" spc="-10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160" b="1">
                <a:solidFill>
                  <a:srgbClr val="3E3E3E"/>
                </a:solidFill>
                <a:latin typeface="Arial"/>
                <a:cs typeface="Arial"/>
              </a:rPr>
              <a:t>ha</a:t>
            </a:r>
            <a:r>
              <a:rPr dirty="0" sz="3300" spc="-575" b="1">
                <a:solidFill>
                  <a:srgbClr val="3E3E3E"/>
                </a:solidFill>
                <a:latin typeface="Arial"/>
                <a:cs typeface="Arial"/>
              </a:rPr>
              <a:t>r</a:t>
            </a:r>
            <a:r>
              <a:rPr dirty="0" baseline="217592" sz="900" spc="24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17592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gavn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af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hjælpemidler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og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hvordan?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601789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Hvad</a:t>
            </a:r>
            <a:r>
              <a:rPr dirty="0" spc="-50"/>
              <a:t> </a:t>
            </a:r>
            <a:r>
              <a:rPr dirty="0" spc="-150"/>
              <a:t>er</a:t>
            </a:r>
            <a:r>
              <a:rPr dirty="0" spc="-80"/>
              <a:t> </a:t>
            </a:r>
            <a:r>
              <a:rPr dirty="0" spc="-250"/>
              <a:t>hjemmebaserede</a:t>
            </a:r>
            <a:r>
              <a:rPr dirty="0" spc="-35"/>
              <a:t> </a:t>
            </a:r>
            <a:r>
              <a:rPr dirty="0" spc="-229"/>
              <a:t>hjælpemidler?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148709" y="1456385"/>
            <a:ext cx="4570730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9974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Hjælpemidler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henviser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udstyr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systemer, 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bevare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uafhængighed,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sikkerhed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livskvalitet.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folk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eget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længe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muligt.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300" y="1100327"/>
            <a:ext cx="2136394" cy="3797808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6732270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180">
                <a:solidFill>
                  <a:srgbClr val="379C73"/>
                </a:solidFill>
              </a:rPr>
              <a:t>Hvem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bruge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hjælpemidler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intelligente </a:t>
            </a:r>
            <a:r>
              <a:rPr dirty="0" spc="-204">
                <a:solidFill>
                  <a:srgbClr val="379C73"/>
                </a:solidFill>
              </a:rPr>
              <a:t>teknologier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305">
                <a:solidFill>
                  <a:srgbClr val="379C73"/>
                </a:solidFill>
              </a:rPr>
              <a:t>plejesammenhæng?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0219" y="1585721"/>
            <a:ext cx="297053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Folk,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med: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Sikker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gang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vej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rundt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Tale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Hørelse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syn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Hukommelse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kognition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Aktiviteter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dagligdagen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Socialt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samvær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fritid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4579" y="3355847"/>
            <a:ext cx="1257300" cy="12573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1169" y="3521964"/>
            <a:ext cx="971945" cy="11049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3400" y="3502641"/>
            <a:ext cx="1371600" cy="1078013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Hvad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er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fordelene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ved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hjælpemidler?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09371" y="1700938"/>
            <a:ext cx="6478905" cy="216662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75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Fremme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uafhængighed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selvstændighed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5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Fremme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selvtillid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livskvalitet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5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håndtere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potentielle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risici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hjemmet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4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Støtte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forblive hjemme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længere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tid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3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tryghed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plejepersonalet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føle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mindre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stressede.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62024"/>
            <a:ext cx="8004809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videoen,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præsenterer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scenarier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almindeligt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anvendte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hjælpemidler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plejemiljøer,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reflekter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spørgsmålene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Video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-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Fordele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ved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assisterende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teknologier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30148" y="3363595"/>
            <a:ext cx="6527165" cy="1213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5191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NHS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Forth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Valley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teknologibaseret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pleje?</a:t>
            </a:r>
            <a:endParaRPr sz="1800">
              <a:latin typeface="Arial"/>
              <a:cs typeface="Arial"/>
            </a:endParaRPr>
          </a:p>
          <a:p>
            <a:pPr marL="229870" indent="-217170">
              <a:lnSpc>
                <a:spcPct val="100000"/>
              </a:lnSpc>
              <a:spcBef>
                <a:spcPts val="1425"/>
              </a:spcBef>
              <a:buFont typeface="Arial"/>
              <a:buChar char="●"/>
              <a:tabLst>
                <a:tab pos="229870" algn="l"/>
              </a:tabLst>
            </a:pP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hvilke</a:t>
            </a:r>
            <a:r>
              <a:rPr dirty="0" sz="16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måder</a:t>
            </a:r>
            <a:r>
              <a:rPr dirty="0" sz="16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tror</a:t>
            </a:r>
            <a:r>
              <a:rPr dirty="0" sz="16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du,</a:t>
            </a:r>
            <a:r>
              <a:rPr dirty="0" sz="16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6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teknologiske</a:t>
            </a:r>
            <a:r>
              <a:rPr dirty="0" sz="16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løsninger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kan</a:t>
            </a:r>
            <a:endParaRPr sz="16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  <a:spcBef>
                <a:spcPts val="5"/>
              </a:spcBef>
            </a:pP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livskvaliteten</a:t>
            </a:r>
            <a:r>
              <a:rPr dirty="0" sz="1600" spc="-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plejekrævende</a:t>
            </a:r>
            <a:r>
              <a:rPr dirty="0" sz="16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mennesker?</a:t>
            </a:r>
            <a:endParaRPr sz="1600">
              <a:latin typeface="Arial"/>
              <a:cs typeface="Arial"/>
            </a:endParaRPr>
          </a:p>
          <a:p>
            <a:pPr marL="229870" indent="-217170">
              <a:lnSpc>
                <a:spcPct val="100000"/>
              </a:lnSpc>
              <a:buFont typeface="Arial"/>
              <a:buChar char="●"/>
              <a:tabLst>
                <a:tab pos="229870" algn="l"/>
              </a:tabLst>
            </a:pP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600" spc="-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lette</a:t>
            </a:r>
            <a:r>
              <a:rPr dirty="0" sz="16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6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arbejde</a:t>
            </a:r>
            <a:r>
              <a:rPr dirty="0" sz="16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6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omsorgsgiver?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08148" y="1609344"/>
            <a:ext cx="3048000" cy="1714499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318005"/>
            <a:ext cx="698944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viser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enkle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hjælpemidler,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støtte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mennesker,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lider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demens.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21614" y="3559809"/>
            <a:ext cx="7680325" cy="1351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9895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TSA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1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teknologiunderstøttet</a:t>
            </a:r>
            <a:r>
              <a:rPr dirty="0" sz="17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pleje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mennesker</a:t>
            </a:r>
            <a:r>
              <a:rPr dirty="0" sz="1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demens</a:t>
            </a:r>
            <a:endParaRPr sz="17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1555"/>
              </a:spcBef>
              <a:buFont typeface="Arial"/>
              <a:buChar char="●"/>
              <a:tabLst>
                <a:tab pos="219710" algn="l"/>
              </a:tabLst>
            </a:pP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Hvilke</a:t>
            </a:r>
            <a:r>
              <a:rPr dirty="0" sz="15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500" spc="-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500" spc="-7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0" i="1">
                <a:solidFill>
                  <a:srgbClr val="585858"/>
                </a:solidFill>
                <a:latin typeface="Arial"/>
                <a:cs typeface="Arial"/>
              </a:rPr>
              <a:t>Tom?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0"/>
              </a:spcBef>
              <a:buFont typeface="Arial"/>
              <a:buChar char="●"/>
              <a:tabLst>
                <a:tab pos="219710" algn="l"/>
              </a:tabLst>
            </a:pP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Tror</a:t>
            </a:r>
            <a:r>
              <a:rPr dirty="0" sz="15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du,</a:t>
            </a:r>
            <a:r>
              <a:rPr dirty="0" sz="15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5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5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5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person</a:t>
            </a:r>
            <a:r>
              <a:rPr dirty="0" sz="15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5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visse</a:t>
            </a:r>
            <a:r>
              <a:rPr dirty="0" sz="15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neurologiske</a:t>
            </a:r>
            <a:r>
              <a:rPr dirty="0" sz="1500" spc="-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 i="1">
                <a:solidFill>
                  <a:srgbClr val="585858"/>
                </a:solidFill>
                <a:latin typeface="Arial"/>
                <a:cs typeface="Arial"/>
              </a:rPr>
              <a:t>tilstande</a:t>
            </a:r>
            <a:endParaRPr sz="1500">
              <a:latin typeface="Arial"/>
              <a:cs typeface="Arial"/>
            </a:endParaRPr>
          </a:p>
          <a:p>
            <a:pPr marL="220979">
              <a:lnSpc>
                <a:spcPct val="100000"/>
              </a:lnSpc>
              <a:spcBef>
                <a:spcPts val="720"/>
              </a:spcBef>
            </a:pP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5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Alzheimer</a:t>
            </a:r>
            <a:r>
              <a:rPr dirty="0" sz="15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5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leve</a:t>
            </a:r>
            <a:r>
              <a:rPr dirty="0" sz="15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5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sikrere</a:t>
            </a:r>
            <a:r>
              <a:rPr dirty="0" sz="15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5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uafhængigt</a:t>
            </a:r>
            <a:r>
              <a:rPr dirty="0" sz="15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0" i="1">
                <a:solidFill>
                  <a:srgbClr val="585858"/>
                </a:solidFill>
                <a:latin typeface="Arial"/>
                <a:cs typeface="Arial"/>
              </a:rPr>
              <a:t>liv?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254659"/>
            <a:ext cx="5562600" cy="901065"/>
          </a:xfrm>
          <a:prstGeom prst="rect"/>
        </p:spPr>
        <p:txBody>
          <a:bodyPr wrap="square" lIns="0" tIns="692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pc="-90">
                <a:solidFill>
                  <a:srgbClr val="379C73"/>
                </a:solidFill>
              </a:rPr>
              <a:t>VIDEO </a:t>
            </a:r>
            <a:r>
              <a:rPr dirty="0">
                <a:solidFill>
                  <a:srgbClr val="379C73"/>
                </a:solidFill>
              </a:rPr>
              <a:t>-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Fordele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ved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hjælpemidler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45">
                <a:solidFill>
                  <a:srgbClr val="379C73"/>
                </a:solidFill>
              </a:rPr>
              <a:t>til</a:t>
            </a: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pc="-260">
                <a:solidFill>
                  <a:srgbClr val="379C73"/>
                </a:solidFill>
              </a:rPr>
              <a:t>mennesker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0">
                <a:solidFill>
                  <a:srgbClr val="379C73"/>
                </a:solidFill>
              </a:rPr>
              <a:t>demens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800" y="1783079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912748"/>
            <a:ext cx="3380104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2384">
              <a:lnSpc>
                <a:spcPct val="14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Hjælpemidler</a:t>
            </a:r>
            <a:r>
              <a:rPr dirty="0" sz="18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nødopkald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Systemer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detektering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fald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Sporingsudstyr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Sensorer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hjemmet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Automatiske</a:t>
            </a:r>
            <a:r>
              <a:rPr dirty="0" sz="18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lukkeanordninger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Hjælpemidler</a:t>
            </a:r>
            <a:r>
              <a:rPr dirty="0" spc="-30"/>
              <a:t> </a:t>
            </a:r>
            <a:r>
              <a:rPr dirty="0" spc="-160"/>
              <a:t>til</a:t>
            </a:r>
            <a:r>
              <a:rPr dirty="0" spc="-65"/>
              <a:t> </a:t>
            </a:r>
            <a:r>
              <a:rPr dirty="0" spc="-254"/>
              <a:t>sikkerhed</a:t>
            </a:r>
            <a:r>
              <a:rPr dirty="0" spc="-80"/>
              <a:t> </a:t>
            </a:r>
            <a:r>
              <a:rPr dirty="0" spc="-254"/>
              <a:t>og</a:t>
            </a:r>
            <a:r>
              <a:rPr dirty="0" spc="-85"/>
              <a:t> </a:t>
            </a:r>
            <a:r>
              <a:rPr dirty="0" spc="-204"/>
              <a:t>tryggere</a:t>
            </a:r>
            <a:r>
              <a:rPr dirty="0" spc="-80"/>
              <a:t> </a:t>
            </a:r>
            <a:r>
              <a:rPr dirty="0" spc="-330"/>
              <a:t>gang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072254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Hjælpemidler</a:t>
            </a:r>
            <a:r>
              <a:rPr dirty="0" spc="-3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nødopkald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2310510"/>
            <a:ext cx="12414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nødudgang.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7522" y="1113231"/>
            <a:ext cx="4951730" cy="1222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Nødopkaldshjælpemidler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enkle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enheder,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hjælper folk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øjeblikkelig hjælp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tilfælde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nødsituation.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Systemerne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består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baseenhed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en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7752" y="1164336"/>
            <a:ext cx="2444496" cy="244449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155" y="2708148"/>
            <a:ext cx="1574292" cy="203758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319273" y="2391917"/>
            <a:ext cx="369570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opkaldssender.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bæres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normalt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armbåndsur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halskæde.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tilfælde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nødsituation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(f.eks.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fald)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foretage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nødopkald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trykke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knappen.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Opkaldet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dirigeres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alarmcentralen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familiemedlem.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072254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Hjælpemidler</a:t>
            </a:r>
            <a:r>
              <a:rPr dirty="0" spc="-3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nødopkald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80719" y="1357121"/>
            <a:ext cx="6778625" cy="2601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Hvem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drage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fordel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nødopkaldshjælpemidler?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Folk,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bor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alene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usikre</a:t>
            </a:r>
            <a:endParaRPr sz="1800">
              <a:latin typeface="Arial"/>
              <a:cs typeface="Arial"/>
            </a:endParaRPr>
          </a:p>
          <a:p>
            <a:pPr marL="240665" marR="5080" indent="-228600">
              <a:lnSpc>
                <a:spcPct val="100000"/>
              </a:lnSpc>
              <a:spcBef>
                <a:spcPts val="120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Personer,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mobilitet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begrænset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alder,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sygdom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handicap.</a:t>
            </a:r>
            <a:endParaRPr sz="1800">
              <a:latin typeface="Arial"/>
              <a:cs typeface="Arial"/>
            </a:endParaRPr>
          </a:p>
          <a:p>
            <a:pPr marL="240665" marR="203835" indent="-228600">
              <a:lnSpc>
                <a:spcPct val="100000"/>
              </a:lnSpc>
              <a:spcBef>
                <a:spcPts val="1205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Mennesker,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risiko for 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falde,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lider af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hjerte-kar-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 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årsager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særligt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afhængige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hurtig hjælp.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5323" y="1353311"/>
            <a:ext cx="1237487" cy="123596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5915" y="2874340"/>
            <a:ext cx="916304" cy="139278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66588" y="3564635"/>
            <a:ext cx="1478280" cy="14767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8112125" cy="2037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betyder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plejeteknologi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egentlig?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starte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øvelse,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bliver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introduceret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typer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plejesektoren: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endParaRPr sz="1800">
              <a:latin typeface="Arial"/>
              <a:cs typeface="Arial"/>
            </a:endParaRPr>
          </a:p>
          <a:p>
            <a:pPr marL="262890" indent="-250190">
              <a:lnSpc>
                <a:spcPct val="100000"/>
              </a:lnSpc>
              <a:buAutoNum type="arabicPeriod"/>
              <a:tabLst>
                <a:tab pos="262890" algn="l"/>
              </a:tabLst>
            </a:pPr>
            <a:r>
              <a:rPr dirty="0" sz="1900" spc="-35" b="1" i="1">
                <a:solidFill>
                  <a:srgbClr val="379C73"/>
                </a:solidFill>
                <a:latin typeface="Arial"/>
                <a:cs typeface="Arial"/>
              </a:rPr>
              <a:t>Forklar</a:t>
            </a:r>
            <a:r>
              <a:rPr dirty="0" sz="1900" spc="-10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45" b="1" i="1">
                <a:solidFill>
                  <a:srgbClr val="379C73"/>
                </a:solidFill>
                <a:latin typeface="Arial"/>
                <a:cs typeface="Arial"/>
              </a:rPr>
              <a:t>med</a:t>
            </a:r>
            <a:r>
              <a:rPr dirty="0" sz="1900" spc="-85" b="1" i="1">
                <a:solidFill>
                  <a:srgbClr val="379C73"/>
                </a:solidFill>
                <a:latin typeface="Arial"/>
                <a:cs typeface="Arial"/>
              </a:rPr>
              <a:t> dine</a:t>
            </a:r>
            <a:r>
              <a:rPr dirty="0" sz="1900" spc="-4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20" b="1" i="1">
                <a:solidFill>
                  <a:srgbClr val="379C73"/>
                </a:solidFill>
                <a:latin typeface="Arial"/>
                <a:cs typeface="Arial"/>
              </a:rPr>
              <a:t>egne</a:t>
            </a:r>
            <a:r>
              <a:rPr dirty="0" sz="190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30" b="1" i="1">
                <a:solidFill>
                  <a:srgbClr val="379C73"/>
                </a:solidFill>
                <a:latin typeface="Arial"/>
                <a:cs typeface="Arial"/>
              </a:rPr>
              <a:t>ord,</a:t>
            </a:r>
            <a:r>
              <a:rPr dirty="0" sz="1900" spc="-5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35" b="1" i="1">
                <a:solidFill>
                  <a:srgbClr val="379C73"/>
                </a:solidFill>
                <a:latin typeface="Arial"/>
                <a:cs typeface="Arial"/>
              </a:rPr>
              <a:t>hvad</a:t>
            </a:r>
            <a:r>
              <a:rPr dirty="0" sz="19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70" b="1" i="1">
                <a:solidFill>
                  <a:srgbClr val="379C73"/>
                </a:solidFill>
                <a:latin typeface="Arial"/>
                <a:cs typeface="Arial"/>
              </a:rPr>
              <a:t>plejeteknologi</a:t>
            </a:r>
            <a:r>
              <a:rPr dirty="0" sz="1900" spc="-6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50" b="1" i="1">
                <a:solidFill>
                  <a:srgbClr val="379C73"/>
                </a:solidFill>
                <a:latin typeface="Arial"/>
                <a:cs typeface="Arial"/>
              </a:rPr>
              <a:t>betyder</a:t>
            </a:r>
            <a:r>
              <a:rPr dirty="0" sz="1900" spc="-6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20" b="1" i="1">
                <a:solidFill>
                  <a:srgbClr val="379C73"/>
                </a:solidFill>
                <a:latin typeface="Arial"/>
                <a:cs typeface="Arial"/>
              </a:rPr>
              <a:t>for</a:t>
            </a:r>
            <a:r>
              <a:rPr dirty="0" sz="1900" spc="-5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20" b="1" i="1">
                <a:solidFill>
                  <a:srgbClr val="379C73"/>
                </a:solidFill>
                <a:latin typeface="Arial"/>
                <a:cs typeface="Arial"/>
              </a:rPr>
              <a:t>dig.</a:t>
            </a:r>
            <a:endParaRPr sz="1900">
              <a:latin typeface="Arial"/>
              <a:cs typeface="Arial"/>
            </a:endParaRPr>
          </a:p>
          <a:p>
            <a:pPr marL="262890" indent="-250190">
              <a:lnSpc>
                <a:spcPct val="100000"/>
              </a:lnSpc>
              <a:spcBef>
                <a:spcPts val="2039"/>
              </a:spcBef>
              <a:buAutoNum type="arabicPeriod"/>
              <a:tabLst>
                <a:tab pos="262890" algn="l"/>
              </a:tabLst>
            </a:pPr>
            <a:r>
              <a:rPr dirty="0" sz="1900" spc="-110" b="1" i="1">
                <a:solidFill>
                  <a:srgbClr val="379C73"/>
                </a:solidFill>
                <a:latin typeface="Arial"/>
                <a:cs typeface="Arial"/>
              </a:rPr>
              <a:t>Nævn</a:t>
            </a:r>
            <a:r>
              <a:rPr dirty="0" sz="1900" spc="-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b="1" i="1">
                <a:solidFill>
                  <a:srgbClr val="379C73"/>
                </a:solidFill>
                <a:latin typeface="Arial"/>
                <a:cs typeface="Arial"/>
              </a:rPr>
              <a:t>tre</a:t>
            </a:r>
            <a:r>
              <a:rPr dirty="0" sz="1900" spc="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80" b="1" i="1">
                <a:solidFill>
                  <a:srgbClr val="379C73"/>
                </a:solidFill>
                <a:latin typeface="Arial"/>
                <a:cs typeface="Arial"/>
              </a:rPr>
              <a:t>eksempler</a:t>
            </a:r>
            <a:r>
              <a:rPr dirty="0" sz="190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30" b="1" i="1">
                <a:solidFill>
                  <a:srgbClr val="379C73"/>
                </a:solidFill>
                <a:latin typeface="Arial"/>
                <a:cs typeface="Arial"/>
              </a:rPr>
              <a:t>på</a:t>
            </a:r>
            <a:r>
              <a:rPr dirty="0" sz="1900" spc="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70" b="1" i="1">
                <a:solidFill>
                  <a:srgbClr val="379C73"/>
                </a:solidFill>
                <a:latin typeface="Arial"/>
                <a:cs typeface="Arial"/>
              </a:rPr>
              <a:t>plejeteknologi,</a:t>
            </a:r>
            <a:r>
              <a:rPr dirty="0" sz="1900" spc="-1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60" b="1" i="1">
                <a:solidFill>
                  <a:srgbClr val="379C73"/>
                </a:solidFill>
                <a:latin typeface="Arial"/>
                <a:cs typeface="Arial"/>
              </a:rPr>
              <a:t>og</a:t>
            </a:r>
            <a:r>
              <a:rPr dirty="0" sz="1900" spc="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10" b="1" i="1">
                <a:solidFill>
                  <a:srgbClr val="379C73"/>
                </a:solidFill>
                <a:latin typeface="Arial"/>
                <a:cs typeface="Arial"/>
              </a:rPr>
              <a:t>beskriv</a:t>
            </a:r>
            <a:r>
              <a:rPr dirty="0" sz="1900" spc="-1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60" b="1" i="1">
                <a:solidFill>
                  <a:srgbClr val="379C73"/>
                </a:solidFill>
                <a:latin typeface="Arial"/>
                <a:cs typeface="Arial"/>
              </a:rPr>
              <a:t>dens</a:t>
            </a:r>
            <a:r>
              <a:rPr dirty="0" sz="1900" spc="-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0" b="1" i="1">
                <a:solidFill>
                  <a:srgbClr val="379C73"/>
                </a:solidFill>
                <a:latin typeface="Arial"/>
                <a:cs typeface="Arial"/>
              </a:rPr>
              <a:t>formål.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>
                <a:solidFill>
                  <a:srgbClr val="379C73"/>
                </a:solidFill>
              </a:rPr>
              <a:t>Øvelse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-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Hvad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er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teknologi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90">
                <a:solidFill>
                  <a:srgbClr val="379C73"/>
                </a:solidFill>
              </a:rPr>
              <a:t>plejen?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3077" y="3446712"/>
            <a:ext cx="1525108" cy="1322459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3002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System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detektering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fald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9700" y="1239011"/>
            <a:ext cx="3553967" cy="237134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62178" y="988821"/>
            <a:ext cx="7550150" cy="3665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115" marR="348424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Falddetektorer</a:t>
            </a:r>
            <a:r>
              <a:rPr dirty="0" sz="18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ligner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nødopkaldshjælpemidler,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går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skridt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videre.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tilfælde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fald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sender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signal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alarmcentralen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1115">
              <a:lnSpc>
                <a:spcPct val="10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Hvordan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fungerer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det?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1115" marR="366331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Enheden, der fås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ur,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vedhæng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bælte,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indeholder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sensor.</a:t>
            </a:r>
            <a:endParaRPr sz="1800">
              <a:latin typeface="Arial"/>
              <a:cs typeface="Arial"/>
            </a:endParaRPr>
          </a:p>
          <a:p>
            <a:pPr marL="12700" marR="341630">
              <a:lnSpc>
                <a:spcPct val="100000"/>
              </a:lnSpc>
              <a:spcBef>
                <a:spcPts val="57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Sensoren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måler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hastighed,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afstand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retning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registrere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almindeligt mønster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fald: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hurtig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nedadgående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bevægelse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efterfulgt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ikke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mere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bevægelse.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3002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System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detektering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fald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91692" y="1189990"/>
            <a:ext cx="43535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korte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forstå,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hvordan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falddetekteringssystemet</a:t>
            </a:r>
            <a:r>
              <a:rPr dirty="0" sz="1800" spc="-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fungerer: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048000" y="1647444"/>
            <a:ext cx="3048000" cy="1781810"/>
            <a:chOff x="3048000" y="1647444"/>
            <a:chExt cx="3048000" cy="1781810"/>
          </a:xfrm>
        </p:grpSpPr>
        <p:pic>
          <p:nvPicPr>
            <p:cNvPr id="6" name="object 6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5323" y="1647444"/>
              <a:ext cx="1203960" cy="1235963"/>
            </a:xfrm>
            <a:prstGeom prst="rect">
              <a:avLst/>
            </a:prstGeom>
          </p:spPr>
        </p:pic>
        <p:pic>
          <p:nvPicPr>
            <p:cNvPr id="7" name="object 7" descr="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0" y="1714500"/>
              <a:ext cx="3048000" cy="171450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305813" y="3564382"/>
            <a:ext cx="660082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Lifeline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Systems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Lifeline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fungerer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falddetektering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Sporingsudstyr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109598"/>
            <a:ext cx="798830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47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Sporingsenheder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lokaliseringsovervågningstjenester,</a:t>
            </a:r>
            <a:r>
              <a:rPr dirty="0" sz="1800" spc="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satellit-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mobiltelefonteknologi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lokalisere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spore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person.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rumligt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desorienterede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(f.eks.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demens).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Hvordan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fungerer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det?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GPS-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sensorer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indbygget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smartphone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således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at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overvåge</a:t>
            </a:r>
            <a:r>
              <a:rPr dirty="0" sz="1800" spc="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personens</a:t>
            </a:r>
            <a:r>
              <a:rPr dirty="0" sz="18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placering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lignende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position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bestemmes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nøjagtighed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5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meter.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 marR="17335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Desuden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advare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plejeren,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overvågede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forlader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afgrænset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område.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>
                <a:solidFill>
                  <a:srgbClr val="379C73"/>
                </a:solidFill>
              </a:rPr>
              <a:t>Sensorer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hjemmet/overvågning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6127" y="1229995"/>
            <a:ext cx="699706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korte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viser,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hjemmesensorer giver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Bob,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udfordringer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mobiliteten,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forblive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uafhængig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hjemmet</a:t>
            </a:r>
            <a:r>
              <a:rPr dirty="0" sz="1800" spc="-1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53720" y="3850944"/>
            <a:ext cx="8745855" cy="6070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National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Science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Foundation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Nyheder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Sensorer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1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leve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selvstændigt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3555" y="2063495"/>
            <a:ext cx="3047999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Automatiske</a:t>
            </a:r>
            <a:r>
              <a:rPr dirty="0" spc="-3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afspærringsanordninger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7593" y="1344244"/>
            <a:ext cx="6841490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overvågningsværktøj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slukkes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elektroniske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automatisk.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eksempel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slukker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automatisk,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temperaturen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overskrider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kritisk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tærskel,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gået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foruddefineret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tid</a:t>
            </a:r>
            <a:r>
              <a:rPr dirty="0" sz="1800" spc="-2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0400" y="3011423"/>
            <a:ext cx="3162300" cy="1772412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7EB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4160" y="665480"/>
            <a:ext cx="1343660" cy="6051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00" spc="-30">
                <a:solidFill>
                  <a:srgbClr val="000000"/>
                </a:solidFill>
              </a:rPr>
              <a:t>QUIZ</a:t>
            </a:r>
            <a:endParaRPr sz="3800"/>
          </a:p>
        </p:txBody>
      </p:sp>
      <p:sp>
        <p:nvSpPr>
          <p:cNvPr id="4" name="object 4" descr=""/>
          <p:cNvSpPr txBox="1"/>
          <p:nvPr/>
        </p:nvSpPr>
        <p:spPr>
          <a:xfrm>
            <a:off x="2792729" y="1474165"/>
            <a:ext cx="2905760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125">
                <a:latin typeface="Liberation Sans Narrow"/>
                <a:cs typeface="Liberation Sans Narrow"/>
              </a:rPr>
              <a:t>Hvad</a:t>
            </a:r>
            <a:r>
              <a:rPr dirty="0" sz="2900" spc="140">
                <a:latin typeface="Liberation Sans Narrow"/>
                <a:cs typeface="Liberation Sans Narrow"/>
              </a:rPr>
              <a:t> </a:t>
            </a:r>
            <a:r>
              <a:rPr dirty="0" sz="2900" spc="210">
                <a:latin typeface="Liberation Sans Narrow"/>
                <a:cs typeface="Liberation Sans Narrow"/>
              </a:rPr>
              <a:t>er</a:t>
            </a:r>
            <a:r>
              <a:rPr dirty="0" sz="2900" spc="135">
                <a:latin typeface="Liberation Sans Narrow"/>
                <a:cs typeface="Liberation Sans Narrow"/>
              </a:rPr>
              <a:t> </a:t>
            </a:r>
            <a:r>
              <a:rPr dirty="0" sz="2900" spc="90">
                <a:latin typeface="Liberation Sans Narrow"/>
                <a:cs typeface="Liberation Sans Narrow"/>
              </a:rPr>
              <a:t>en</a:t>
            </a:r>
            <a:r>
              <a:rPr dirty="0" sz="2900" spc="130">
                <a:latin typeface="Liberation Sans Narrow"/>
                <a:cs typeface="Liberation Sans Narrow"/>
              </a:rPr>
              <a:t> </a:t>
            </a:r>
            <a:r>
              <a:rPr dirty="0" sz="2900" spc="-10">
                <a:latin typeface="Liberation Sans Narrow"/>
                <a:cs typeface="Liberation Sans Narrow"/>
              </a:rPr>
              <a:t>sensor?</a:t>
            </a:r>
            <a:endParaRPr sz="2900">
              <a:latin typeface="Liberation Sans Narrow"/>
              <a:cs typeface="Liberation Sans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42187" y="2804871"/>
            <a:ext cx="7315834" cy="17830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105"/>
              </a:spcBef>
              <a:buChar char="•"/>
              <a:tabLst>
                <a:tab pos="278765" algn="l"/>
              </a:tabLst>
            </a:pP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En</a:t>
            </a:r>
            <a:r>
              <a:rPr dirty="0" sz="1400" spc="-1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sensor</a:t>
            </a:r>
            <a:r>
              <a:rPr dirty="0" sz="1400" spc="-4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er</a:t>
            </a:r>
            <a:r>
              <a:rPr dirty="0" sz="1400" spc="-1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en</a:t>
            </a:r>
            <a:r>
              <a:rPr dirty="0" sz="1400" spc="-2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type</a:t>
            </a:r>
            <a:r>
              <a:rPr dirty="0" sz="1400" spc="-1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nødopkald,</a:t>
            </a:r>
            <a:r>
              <a:rPr dirty="0" sz="1400" spc="-4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der</a:t>
            </a:r>
            <a:r>
              <a:rPr dirty="0" sz="1400" spc="-2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gør</a:t>
            </a:r>
            <a:r>
              <a:rPr dirty="0" sz="1400" spc="-2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det</a:t>
            </a:r>
            <a:r>
              <a:rPr dirty="0" sz="1400" spc="-2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muligt</a:t>
            </a:r>
            <a:r>
              <a:rPr dirty="0" sz="1400" spc="-3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for</a:t>
            </a:r>
            <a:r>
              <a:rPr dirty="0" sz="1400" spc="-2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brugerne</a:t>
            </a:r>
            <a:r>
              <a:rPr dirty="0" sz="1400" spc="-4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at</a:t>
            </a:r>
            <a:r>
              <a:rPr dirty="0" sz="1400" spc="-2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være sikre</a:t>
            </a:r>
            <a:r>
              <a:rPr dirty="0" sz="1400" spc="-4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3030"/>
                </a:solidFill>
                <a:latin typeface="Arial"/>
                <a:cs typeface="Arial"/>
              </a:rPr>
              <a:t>derhjemme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5"/>
              </a:spcBef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278765" indent="-266065">
              <a:lnSpc>
                <a:spcPct val="100000"/>
              </a:lnSpc>
              <a:spcBef>
                <a:spcPts val="5"/>
              </a:spcBef>
              <a:buChar char="•"/>
              <a:tabLst>
                <a:tab pos="278765" algn="l"/>
              </a:tabLst>
            </a:pP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En</a:t>
            </a:r>
            <a:r>
              <a:rPr dirty="0" sz="1400" spc="-2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sensor</a:t>
            </a:r>
            <a:r>
              <a:rPr dirty="0" sz="1400" spc="-4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er</a:t>
            </a:r>
            <a:r>
              <a:rPr dirty="0" sz="1400" spc="-1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et</a:t>
            </a:r>
            <a:r>
              <a:rPr dirty="0" sz="1400" spc="-10">
                <a:solidFill>
                  <a:srgbClr val="FF3030"/>
                </a:solidFill>
                <a:latin typeface="Arial"/>
                <a:cs typeface="Arial"/>
              </a:rPr>
              <a:t> softwareprogram,</a:t>
            </a:r>
            <a:r>
              <a:rPr dirty="0" sz="1400" spc="-5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der</a:t>
            </a:r>
            <a:r>
              <a:rPr dirty="0" sz="1400" spc="-1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hjælper</a:t>
            </a:r>
            <a:r>
              <a:rPr dirty="0" sz="1400" spc="-1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med</a:t>
            </a:r>
            <a:r>
              <a:rPr dirty="0" sz="1400" spc="-2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at</a:t>
            </a:r>
            <a:r>
              <a:rPr dirty="0" sz="1400" spc="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opdage</a:t>
            </a:r>
            <a:r>
              <a:rPr dirty="0" sz="1400" spc="-4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3030"/>
                </a:solidFill>
                <a:latin typeface="Arial"/>
                <a:cs typeface="Arial"/>
              </a:rPr>
              <a:t>vira.</a:t>
            </a:r>
            <a:endParaRPr sz="1400">
              <a:latin typeface="Arial"/>
              <a:cs typeface="Arial"/>
            </a:endParaRPr>
          </a:p>
          <a:p>
            <a:pPr marL="279400" marR="22860" indent="-267335">
              <a:lnSpc>
                <a:spcPts val="4050"/>
              </a:lnSpc>
              <a:spcBef>
                <a:spcPts val="320"/>
              </a:spcBef>
              <a:buChar char="•"/>
              <a:tabLst>
                <a:tab pos="279400" algn="l"/>
              </a:tabLst>
            </a:pP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En</a:t>
            </a:r>
            <a:r>
              <a:rPr dirty="0" sz="1400" spc="-2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sensor</a:t>
            </a:r>
            <a:r>
              <a:rPr dirty="0" sz="1400" spc="-5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er</a:t>
            </a:r>
            <a:r>
              <a:rPr dirty="0" sz="1400" spc="-2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en</a:t>
            </a:r>
            <a:r>
              <a:rPr dirty="0" sz="1400" spc="-3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enhed</a:t>
            </a:r>
            <a:r>
              <a:rPr dirty="0" sz="1400" spc="-4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eller</a:t>
            </a:r>
            <a:r>
              <a:rPr dirty="0" sz="1400" spc="-2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et</a:t>
            </a:r>
            <a:r>
              <a:rPr dirty="0" sz="1400" spc="-1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modul,</a:t>
            </a:r>
            <a:r>
              <a:rPr dirty="0" sz="1400" spc="-4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der</a:t>
            </a:r>
            <a:r>
              <a:rPr dirty="0" sz="1400" spc="-3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registrerer</a:t>
            </a:r>
            <a:r>
              <a:rPr dirty="0" sz="1400" spc="-5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ændringer</a:t>
            </a:r>
            <a:r>
              <a:rPr dirty="0" sz="1400" spc="-4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i</a:t>
            </a:r>
            <a:r>
              <a:rPr dirty="0" sz="1400" spc="-1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omgivelserne</a:t>
            </a:r>
            <a:r>
              <a:rPr dirty="0" sz="1400" spc="-4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og</a:t>
            </a:r>
            <a:r>
              <a:rPr dirty="0" sz="1400" spc="-2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79C73"/>
                </a:solidFill>
                <a:latin typeface="Arial"/>
                <a:cs typeface="Arial"/>
              </a:rPr>
              <a:t>sender oplysningerne</a:t>
            </a:r>
            <a:r>
              <a:rPr dirty="0" sz="1400" spc="-4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til en</a:t>
            </a:r>
            <a:r>
              <a:rPr dirty="0" sz="1400" spc="-2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anden</a:t>
            </a:r>
            <a:r>
              <a:rPr dirty="0" sz="1400" spc="-1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elektronisk</a:t>
            </a:r>
            <a:r>
              <a:rPr dirty="0" sz="1400" spc="-5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79C73"/>
                </a:solidFill>
                <a:latin typeface="Arial"/>
                <a:cs typeface="Arial"/>
              </a:rPr>
              <a:t>enhed.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646112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Hukommelseshjælpemidler</a:t>
            </a:r>
            <a:r>
              <a:rPr dirty="0" spc="-65"/>
              <a:t> </a:t>
            </a:r>
            <a:r>
              <a:rPr dirty="0" spc="-254"/>
              <a:t>og</a:t>
            </a:r>
            <a:r>
              <a:rPr dirty="0" spc="-110"/>
              <a:t> </a:t>
            </a:r>
            <a:r>
              <a:rPr dirty="0" spc="-204"/>
              <a:t>påmindelser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10260" y="1652142"/>
            <a:ext cx="5547995" cy="2540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På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hvilken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måde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hjælper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smarte</a:t>
            </a:r>
            <a:r>
              <a:rPr dirty="0" sz="3300" spc="-1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systemer</a:t>
            </a:r>
            <a:r>
              <a:rPr dirty="0" sz="3300" spc="-1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dine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kunder</a:t>
            </a:r>
            <a:r>
              <a:rPr dirty="0" sz="33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med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at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sortere, </a:t>
            </a:r>
            <a:r>
              <a:rPr dirty="0" sz="3300" spc="5" b="1">
                <a:solidFill>
                  <a:srgbClr val="3E3E3E"/>
                </a:solidFill>
                <a:latin typeface="Arial"/>
                <a:cs typeface="Arial"/>
              </a:rPr>
              <a:t>organ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dirty="0" sz="3300" spc="-5" b="1">
                <a:solidFill>
                  <a:srgbClr val="3E3E3E"/>
                </a:solidFill>
                <a:latin typeface="Arial"/>
                <a:cs typeface="Arial"/>
              </a:rPr>
              <a:t>se</a:t>
            </a:r>
            <a:r>
              <a:rPr dirty="0" sz="3300" spc="-725" b="1">
                <a:solidFill>
                  <a:srgbClr val="3E3E3E"/>
                </a:solidFill>
                <a:latin typeface="Arial"/>
                <a:cs typeface="Arial"/>
              </a:rPr>
              <a:t>r</a:t>
            </a:r>
            <a:r>
              <a:rPr dirty="0" baseline="217592" sz="900" spc="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17592" sz="900" spc="37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og</a:t>
            </a:r>
            <a:r>
              <a:rPr dirty="0" sz="33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styre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daglige aktiviteter?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Apps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medicinhåndtering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1450085"/>
            <a:ext cx="5381625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enkleste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pillehåndtering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velkendte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pilleæsker.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allerede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smarte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enheder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rådighed.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11557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medicinhåndtering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indtaste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doseringsoplysninger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kosttilskud,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oprette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påmindelser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holde</a:t>
            </a:r>
            <a:r>
              <a:rPr dirty="0" sz="1800" spc="-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styr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på,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hvornår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klienten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piller.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Ideelt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parret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pilleæske.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1226819"/>
            <a:ext cx="2453640" cy="3677412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377444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Video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-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Smart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pilleholder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742569"/>
            <a:ext cx="697293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videoen 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pille-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organizer,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forbundet 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via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Bluetooth,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svar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spørgsmålene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nedenfor.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28294" y="3425139"/>
            <a:ext cx="7506970" cy="1368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52069">
              <a:lnSpc>
                <a:spcPct val="100000"/>
              </a:lnSpc>
              <a:spcBef>
                <a:spcPts val="1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Zoksi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forbinder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pilleæsken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Bluetooth?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800">
              <a:latin typeface="Arial"/>
              <a:cs typeface="Arial"/>
            </a:endParaRPr>
          </a:p>
          <a:p>
            <a:pPr marL="342900" indent="-330200">
              <a:lnSpc>
                <a:spcPct val="100000"/>
              </a:lnSpc>
              <a:buFont typeface="Arial"/>
              <a:buChar char="●"/>
              <a:tabLst>
                <a:tab pos="342900" algn="l"/>
              </a:tabLst>
            </a:pP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Hvem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tror</a:t>
            </a:r>
            <a:r>
              <a:rPr dirty="0" sz="16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kunne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gavn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 teknologi?</a:t>
            </a:r>
            <a:endParaRPr sz="1600">
              <a:latin typeface="Arial"/>
              <a:cs typeface="Arial"/>
            </a:endParaRPr>
          </a:p>
          <a:p>
            <a:pPr marL="342900" indent="-330200">
              <a:lnSpc>
                <a:spcPct val="100000"/>
              </a:lnSpc>
              <a:buFont typeface="Arial"/>
              <a:buChar char="●"/>
              <a:tabLst>
                <a:tab pos="342900" algn="l"/>
              </a:tabLst>
            </a:pP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Tror</a:t>
            </a:r>
            <a:r>
              <a:rPr dirty="0" sz="16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du,</a:t>
            </a:r>
            <a:r>
              <a:rPr dirty="0" sz="16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ville</a:t>
            </a:r>
            <a:r>
              <a:rPr dirty="0" sz="16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svært</a:t>
            </a:r>
            <a:r>
              <a:rPr dirty="0" sz="16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6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håndtere</a:t>
            </a:r>
            <a:r>
              <a:rPr dirty="0" sz="16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16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pillearrangør?</a:t>
            </a:r>
            <a:endParaRPr sz="1600">
              <a:latin typeface="Arial"/>
              <a:cs typeface="Arial"/>
            </a:endParaRPr>
          </a:p>
          <a:p>
            <a:pPr marL="342900" indent="-330200">
              <a:lnSpc>
                <a:spcPct val="100000"/>
              </a:lnSpc>
              <a:buFont typeface="Arial"/>
              <a:buChar char="●"/>
              <a:tabLst>
                <a:tab pos="342900" algn="l"/>
              </a:tabLst>
            </a:pP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Hvilke</a:t>
            </a:r>
            <a:r>
              <a:rPr dirty="0" sz="1600" spc="-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færdigheder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mangler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du?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800" y="1729739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Automatisk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medicindispenser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20116" y="1532635"/>
            <a:ext cx="5574665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mest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avancerede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pillehåndtering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379C73"/>
                </a:solidFill>
                <a:latin typeface="Arial Black"/>
                <a:cs typeface="Arial Black"/>
              </a:rPr>
              <a:t>automatiske</a:t>
            </a:r>
            <a:endParaRPr sz="1800">
              <a:latin typeface="Arial Black"/>
              <a:cs typeface="Arial Black"/>
            </a:endParaRPr>
          </a:p>
          <a:p>
            <a:pPr marL="12700" marR="5080">
              <a:lnSpc>
                <a:spcPct val="180000"/>
              </a:lnSpc>
            </a:pPr>
            <a:r>
              <a:rPr dirty="0" sz="1800" spc="-185">
                <a:solidFill>
                  <a:srgbClr val="379C73"/>
                </a:solidFill>
                <a:latin typeface="Arial Black"/>
                <a:cs typeface="Arial Black"/>
              </a:rPr>
              <a:t>medicindispensere.</a:t>
            </a:r>
            <a:r>
              <a:rPr dirty="0" sz="1800" spc="-114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 forudindlæses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udlevere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rigtige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dosis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rigtige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tidspunkt.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forbundet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notifikationer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følge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udviklingen.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3055" y="1469136"/>
            <a:ext cx="2779776" cy="27797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2024-11-21T13:07:17Z</dcterms:created>
  <dcterms:modified xsi:type="dcterms:W3CDTF">2024-11-21T13:07:17Z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2024-11-21T00:00:00Z</vt:filetime>
  </property>
  <property fmtid="{D5CDD505-2E9C-101B-9397-08002B2CF9AE}" pid="5" name="Producer">
    <vt:lpwstr>3-Heights(TM) PDF Security Shell 4.8.25.2 (http://www.pdf-tools.com)</vt:lpwstr>
  </property>
</Properties>
</file>