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821690"/>
          </a:xfrm>
          <a:custGeom>
            <a:avLst/>
            <a:gdLst/>
            <a:ahLst/>
            <a:cxnLst/>
            <a:rect l="l" t="t" r="r" b="b"/>
            <a:pathLst>
              <a:path w="9144000" h="821690">
                <a:moveTo>
                  <a:pt x="0" y="821436"/>
                </a:moveTo>
                <a:lnTo>
                  <a:pt x="9144000" y="821436"/>
                </a:lnTo>
                <a:lnTo>
                  <a:pt x="9144000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821435"/>
            <a:ext cx="9144000" cy="4322445"/>
          </a:xfrm>
          <a:custGeom>
            <a:avLst/>
            <a:gdLst/>
            <a:ahLst/>
            <a:cxnLst/>
            <a:rect l="l" t="t" r="r" b="b"/>
            <a:pathLst>
              <a:path w="9144000" h="4322445">
                <a:moveTo>
                  <a:pt x="9144000" y="0"/>
                </a:moveTo>
                <a:lnTo>
                  <a:pt x="0" y="0"/>
                </a:lnTo>
                <a:lnTo>
                  <a:pt x="0" y="4322064"/>
                </a:lnTo>
                <a:lnTo>
                  <a:pt x="9144000" y="43220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3987" y="245744"/>
            <a:ext cx="6417309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26614" y="4022242"/>
            <a:ext cx="3779520" cy="537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464563" y="853439"/>
            <a:ext cx="6215380" cy="3436620"/>
          </a:xfrm>
          <a:custGeom>
            <a:avLst/>
            <a:gdLst/>
            <a:ahLst/>
            <a:cxnLst/>
            <a:rect l="l" t="t" r="r" b="b"/>
            <a:pathLst>
              <a:path w="6215380" h="3436620">
                <a:moveTo>
                  <a:pt x="6154546" y="0"/>
                </a:moveTo>
                <a:lnTo>
                  <a:pt x="60325" y="0"/>
                </a:lnTo>
                <a:lnTo>
                  <a:pt x="36861" y="4746"/>
                </a:lnTo>
                <a:lnTo>
                  <a:pt x="17684" y="17684"/>
                </a:lnTo>
                <a:lnTo>
                  <a:pt x="4746" y="36861"/>
                </a:lnTo>
                <a:lnTo>
                  <a:pt x="0" y="60325"/>
                </a:lnTo>
                <a:lnTo>
                  <a:pt x="0" y="3376282"/>
                </a:lnTo>
                <a:lnTo>
                  <a:pt x="4746" y="3399768"/>
                </a:lnTo>
                <a:lnTo>
                  <a:pt x="17684" y="3418947"/>
                </a:lnTo>
                <a:lnTo>
                  <a:pt x="36861" y="3431878"/>
                </a:lnTo>
                <a:lnTo>
                  <a:pt x="60325" y="3436620"/>
                </a:lnTo>
                <a:lnTo>
                  <a:pt x="6154546" y="3436620"/>
                </a:lnTo>
                <a:lnTo>
                  <a:pt x="6178010" y="3431878"/>
                </a:lnTo>
                <a:lnTo>
                  <a:pt x="6197187" y="3418947"/>
                </a:lnTo>
                <a:lnTo>
                  <a:pt x="6210125" y="3399768"/>
                </a:lnTo>
                <a:lnTo>
                  <a:pt x="6214871" y="3376282"/>
                </a:lnTo>
                <a:lnTo>
                  <a:pt x="6214871" y="60325"/>
                </a:lnTo>
                <a:lnTo>
                  <a:pt x="6197219" y="17652"/>
                </a:lnTo>
                <a:lnTo>
                  <a:pt x="6154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459" y="1083563"/>
            <a:ext cx="5599176" cy="3055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1802" y="383540"/>
            <a:ext cx="717169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3672" y="1622882"/>
            <a:ext cx="6024245" cy="3561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qqmcYKqVe-w" TargetMode="External"/><Relationship Id="rId4" Type="http://schemas.openxmlformats.org/officeDocument/2006/relationships/image" Target="../media/image8.jp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.jpg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jpg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Relationship Id="rId3" Type="http://schemas.openxmlformats.org/officeDocument/2006/relationships/image" Target="../media/image1.pn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g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www.apotheken.de/medikamente/wirkstoffe/11019-diabetes-selbstmanagement-mit-apps" TargetMode="External"/><Relationship Id="rId4" Type="http://schemas.openxmlformats.org/officeDocument/2006/relationships/hyperlink" Target="https://www.explainthatstuff.com/how-pedometers-work.html" TargetMode="External"/><Relationship Id="rId5" Type="http://schemas.openxmlformats.org/officeDocument/2006/relationships/hyperlink" Target="http://www.explainthatstuff.com/how-pedometers-work.html" TargetMode="External"/><Relationship Id="rId6" Type="http://schemas.openxmlformats.org/officeDocument/2006/relationships/hyperlink" Target="https://www.makeuseof.com/mental-health-apps-for-seniors/" TargetMode="External"/><Relationship Id="rId7" Type="http://schemas.openxmlformats.org/officeDocument/2006/relationships/hyperlink" Target="https://waterminder.com/" TargetMode="External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7.png"/><Relationship Id="rId4" Type="http://schemas.openxmlformats.org/officeDocument/2006/relationships/image" Target="../media/image58.jpg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5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0.png"/><Relationship Id="rId4" Type="http://schemas.openxmlformats.org/officeDocument/2006/relationships/hyperlink" Target="http://www.youtube.com/watch?v=dd_OFjR8dBI" TargetMode="External"/><Relationship Id="rId5" Type="http://schemas.openxmlformats.org/officeDocument/2006/relationships/image" Target="../media/image61.jpg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jpg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Relationship Id="rId4" Type="http://schemas.openxmlformats.org/officeDocument/2006/relationships/image" Target="../media/image64.jpg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5.png"/><Relationship Id="rId4" Type="http://schemas.openxmlformats.org/officeDocument/2006/relationships/hyperlink" Target="http://www.youtube.com/watch?v=XuwP5iOB-gs" TargetMode="External"/><Relationship Id="rId5" Type="http://schemas.openxmlformats.org/officeDocument/2006/relationships/image" Target="../media/image66.jpg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Relationship Id="rId3" Type="http://schemas.openxmlformats.org/officeDocument/2006/relationships/image" Target="../media/image5.jpg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hyperlink" Target="http://www.youtube.com/watch?v=PAJ2GXzaJtQ" TargetMode="External"/><Relationship Id="rId6" Type="http://schemas.openxmlformats.org/officeDocument/2006/relationships/image" Target="../media/image70.jpg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71.png"/><Relationship Id="rId4" Type="http://schemas.openxmlformats.org/officeDocument/2006/relationships/hyperlink" Target="http://www.youtube.com/watch?v=cFvGAL9tesM" TargetMode="External"/><Relationship Id="rId5" Type="http://schemas.openxmlformats.org/officeDocument/2006/relationships/image" Target="../media/image7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dictation.io/speech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ekMo595b1GI" TargetMode="External"/><Relationship Id="rId4" Type="http://schemas.openxmlformats.org/officeDocument/2006/relationships/image" Target="../media/image73.jpg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UJA7ALVaxDs" TargetMode="External"/><Relationship Id="rId4" Type="http://schemas.openxmlformats.org/officeDocument/2006/relationships/image" Target="../media/image74.jpg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X_c60edMajM" TargetMode="External"/><Relationship Id="rId4" Type="http://schemas.openxmlformats.org/officeDocument/2006/relationships/image" Target="../media/image75.jpg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vDUMIAfjBIc" TargetMode="External"/><Relationship Id="rId4" Type="http://schemas.openxmlformats.org/officeDocument/2006/relationships/image" Target="../media/image76.jpg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7.jpg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jpg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Relationship Id="rId3" Type="http://schemas.openxmlformats.org/officeDocument/2006/relationships/image" Target="../media/image1.png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g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www.washington.edu/doit/programs/accessengineering/adept/adept-accessibility-briefs/assistive-robotics-activities-daily" TargetMode="External"/><Relationship Id="rId4" Type="http://schemas.openxmlformats.org/officeDocument/2006/relationships/hyperlink" Target="http://www.washington.edu/doit/programs/accessengineering/adept/adept-accessibility-" TargetMode="External"/><Relationship Id="rId5" Type="http://schemas.openxmlformats.org/officeDocument/2006/relationships/hyperlink" Target="https://www.researchgate.net/publication/343611471_Application_Areas_of_AI" TargetMode="External"/><Relationship Id="rId6" Type="http://schemas.openxmlformats.org/officeDocument/2006/relationships/hyperlink" Target="http://www.researchgate.net/publication/343611471_Application_Areas_of_AI" TargetMode="External"/><Relationship Id="rId7" Type="http://schemas.openxmlformats.org/officeDocument/2006/relationships/hyperlink" Target="https://link.springer.com/article/10.1007/s12369-023-01024-x" TargetMode="External"/><Relationship Id="rId8" Type="http://schemas.openxmlformats.org/officeDocument/2006/relationships/hyperlink" Target="https://www.paroseal.co.uk/" TargetMode="External"/><Relationship Id="rId9" Type="http://schemas.openxmlformats.org/officeDocument/2006/relationships/hyperlink" Target="https://researchoutreach.org/articles/social-robots-new-perspective-healthcare/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youtu.be/TfkHrvct1hg?si=aBF9nWCqGMGWAXtA" TargetMode="External"/><Relationship Id="rId4" Type="http://schemas.openxmlformats.org/officeDocument/2006/relationships/hyperlink" Target="https://youtu.be/uEPs-RL_VlQ?si=KcgDEuH1Lk5Pmvk_" TargetMode="External"/><Relationship Id="rId5" Type="http://schemas.openxmlformats.org/officeDocument/2006/relationships/hyperlink" Target="http://www.youtube.com/watch?v=uEPs-RL_VlQ" TargetMode="External"/><Relationship Id="rId6" Type="http://schemas.openxmlformats.org/officeDocument/2006/relationships/image" Target="../media/image11.jpg"/><Relationship Id="rId7" Type="http://schemas.openxmlformats.org/officeDocument/2006/relationships/hyperlink" Target="http://www.youtube.com/watch?v=TfkHrvct1hg" TargetMode="External"/><Relationship Id="rId8" Type="http://schemas.openxmlformats.org/officeDocument/2006/relationships/image" Target="../media/image1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LhbM-wfLS5c" TargetMode="External"/><Relationship Id="rId4" Type="http://schemas.openxmlformats.org/officeDocument/2006/relationships/image" Target="../media/image1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5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8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9.png"/><Relationship Id="rId4" Type="http://schemas.openxmlformats.org/officeDocument/2006/relationships/image" Target="../media/image20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1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2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3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icrosoft.com/en-us/hololens/industry-healthcare" TargetMode="External"/><Relationship Id="rId3" Type="http://schemas.openxmlformats.org/officeDocument/2006/relationships/image" Target="../media/image5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4sZY_Daxg1U" TargetMode="External"/><Relationship Id="rId4" Type="http://schemas.openxmlformats.org/officeDocument/2006/relationships/image" Target="../media/image24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Relationship Id="rId3" Type="http://schemas.openxmlformats.org/officeDocument/2006/relationships/image" Target="../media/image1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health.ec.europa.eu/ehealth-digital-health-and-care/eu-cooperation/ehealth-network_en" TargetMode="External"/><Relationship Id="rId4" Type="http://schemas.openxmlformats.org/officeDocument/2006/relationships/hyperlink" Target="https://www.siilo.com/" TargetMode="External"/><Relationship Id="rId5" Type="http://schemas.openxmlformats.org/officeDocument/2006/relationships/hyperlink" Target="https://www.medtext.eu/en" TargetMode="External"/><Relationship Id="rId6" Type="http://schemas.openxmlformats.org/officeDocument/2006/relationships/hyperlink" Target="https://www.microsoft.com/en-us/hololens/industry-healthcare" TargetMode="External"/><Relationship Id="rId7" Type="http://schemas.openxmlformats.org/officeDocument/2006/relationships/hyperlink" Target="https://dictation.io/speech" TargetMode="Externa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36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twbG5yQhlMg" TargetMode="External"/><Relationship Id="rId4" Type="http://schemas.openxmlformats.org/officeDocument/2006/relationships/image" Target="../media/image37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g-Aomlmt8VQ" TargetMode="External"/><Relationship Id="rId4" Type="http://schemas.openxmlformats.org/officeDocument/2006/relationships/image" Target="../media/image38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39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youtu.be/YW99DHOl098?si=2UwE_Y8Ka-4uGiGZ" TargetMode="External"/><Relationship Id="rId4" Type="http://schemas.openxmlformats.org/officeDocument/2006/relationships/hyperlink" Target="http://www.youtube.com/watch?v=YW99DHOl098" TargetMode="External"/><Relationship Id="rId5" Type="http://schemas.openxmlformats.org/officeDocument/2006/relationships/image" Target="../media/image40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41.jp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livy-care.com/en/" TargetMode="Externa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Relationship Id="rId3" Type="http://schemas.openxmlformats.org/officeDocument/2006/relationships/image" Target="../media/image1.pn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livy-care.com/en/" TargetMode="External"/><Relationship Id="rId4" Type="http://schemas.openxmlformats.org/officeDocument/2006/relationships/hyperlink" Target="https://youtu.be/YW99DHOl098?si=2UwE_Y8Ka-4uGiGZ" TargetMode="External"/><Relationship Id="rId5" Type="http://schemas.openxmlformats.org/officeDocument/2006/relationships/hyperlink" Target="https://www.youtube.com/watch?v=YW99DHOl098" TargetMode="Externa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2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43.jpg"/><Relationship Id="rId4" Type="http://schemas.openxmlformats.org/officeDocument/2006/relationships/hyperlink" Target="http://www.youtube.com/watch?v=sst58AePAWg" TargetMode="External"/><Relationship Id="rId5" Type="http://schemas.openxmlformats.org/officeDocument/2006/relationships/image" Target="../media/image44.jp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5.jpg"/><Relationship Id="rId4" Type="http://schemas.openxmlformats.org/officeDocument/2006/relationships/image" Target="../media/image46.png"/><Relationship Id="rId5" Type="http://schemas.openxmlformats.org/officeDocument/2006/relationships/image" Target="../media/image47.pn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48.jpg"/><Relationship Id="rId4" Type="http://schemas.openxmlformats.org/officeDocument/2006/relationships/hyperlink" Target="http://www.youtube.com/watch?v=2RaASr6PGAI" TargetMode="External"/><Relationship Id="rId5" Type="http://schemas.openxmlformats.org/officeDocument/2006/relationships/image" Target="../media/image4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7.jp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46.png"/><Relationship Id="rId4" Type="http://schemas.openxmlformats.org/officeDocument/2006/relationships/image" Target="../media/image47.pn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LNVTW_LPOO8" TargetMode="External"/><Relationship Id="rId4" Type="http://schemas.openxmlformats.org/officeDocument/2006/relationships/image" Target="../media/image50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.jpg"/><Relationship Id="rId4" Type="http://schemas.openxmlformats.org/officeDocument/2006/relationships/image" Target="../media/image46.png"/><Relationship Id="rId5" Type="http://schemas.openxmlformats.org/officeDocument/2006/relationships/image" Target="../media/image47.pn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52.jp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BvnfL1wi-e4" TargetMode="External"/><Relationship Id="rId4" Type="http://schemas.openxmlformats.org/officeDocument/2006/relationships/image" Target="../media/image53.jp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54.pn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5.jp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lay.google.com/store/apps/details?id=nl.cvz.fk" TargetMode="External"/><Relationship Id="rId3" Type="http://schemas.openxmlformats.org/officeDocument/2006/relationships/hyperlink" Target="https://itunes.apple.com/nl/app/fk/id472432046?mt=8" TargetMode="External"/><Relationship Id="rId4" Type="http://schemas.openxmlformats.org/officeDocument/2006/relationships/hyperlink" Target="https://www.apotheek.nl/" TargetMode="External"/><Relationship Id="rId5" Type="http://schemas.openxmlformats.org/officeDocument/2006/relationships/hyperlink" Target="https://play.google.com/store/apps/details?id=nl.knmp.appotheek" TargetMode="External"/><Relationship Id="rId6" Type="http://schemas.openxmlformats.org/officeDocument/2006/relationships/hyperlink" Target="https://itunes.apple.com/nl/app/appotheek/id771784777?l=en" TargetMode="External"/><Relationship Id="rId7" Type="http://schemas.openxmlformats.org/officeDocument/2006/relationships/hyperlink" Target="https://play.google.com/store/apps/details?id=nl.boomerweb.medicatiecontroleapp" TargetMode="External"/><Relationship Id="rId8" Type="http://schemas.openxmlformats.org/officeDocument/2006/relationships/hyperlink" Target="https://itunes.apple.com/nl/app/medicatie-controle-app/id897886574?mt=8" TargetMode="External"/><Relationship Id="rId9" Type="http://schemas.openxmlformats.org/officeDocument/2006/relationships/hyperlink" Target="https://www.zorgvoorbeter.nl/risicosignalering/app-risicoscan" TargetMode="External"/><Relationship Id="rId10" Type="http://schemas.openxmlformats.org/officeDocument/2006/relationships/hyperlink" Target="https://play.google.com/store/apps/details?id=com.vilans.zorgvoorbeter2" TargetMode="External"/><Relationship Id="rId11" Type="http://schemas.openxmlformats.org/officeDocument/2006/relationships/hyperlink" Target="https://itunes.apple.com/nl/app/risicoscan-ouderenzorg/id979245929?mt=8" TargetMode="External"/><Relationship Id="rId12" Type="http://schemas.openxmlformats.org/officeDocument/2006/relationships/hyperlink" Target="https://play.google.com/store/apps/details?id=com.stefanroobol.verpleegkundigrekenen&amp;hl=nl" TargetMode="External"/><Relationship Id="rId13" Type="http://schemas.openxmlformats.org/officeDocument/2006/relationships/hyperlink" Target="https://itunes.apple.com/nl/app/verpleegkundig-rekenen-lite/id1003156637?mt=8" TargetMode="External"/><Relationship Id="rId14" Type="http://schemas.openxmlformats.org/officeDocument/2006/relationships/hyperlink" Target="https://www.hartstichting.nl/doe-mee/apps" TargetMode="External"/><Relationship Id="rId15" Type="http://schemas.openxmlformats.org/officeDocument/2006/relationships/hyperlink" Target="https://play.google.com/store/apps/details?id=nl.hartstichting.reanimatie&amp;hl=nl" TargetMode="External"/><Relationship Id="rId16" Type="http://schemas.openxmlformats.org/officeDocument/2006/relationships/hyperlink" Target="https://itunes.apple.com/nl/app/reanimatie/id516516821?mt=8" TargetMode="External"/><Relationship Id="rId17" Type="http://schemas.openxmlformats.org/officeDocument/2006/relationships/hyperlink" Target="https://www.moetiknaardedokter.nl/" TargetMode="External"/><Relationship Id="rId18" Type="http://schemas.openxmlformats.org/officeDocument/2006/relationships/hyperlink" Target="https://play.google.com/store/apps/details?id=nl.moetiknaardedokter.app&amp;hl=nl" TargetMode="External"/><Relationship Id="rId19" Type="http://schemas.openxmlformats.org/officeDocument/2006/relationships/hyperlink" Target="https://itunes.apple.com/nl/app/moet-ik-naar-de-dokter/id527929945?mt=8" TargetMode="External"/><Relationship Id="rId20" Type="http://schemas.openxmlformats.org/officeDocument/2006/relationships/hyperlink" Target="https://www.nhg.org/winkel/producten/nhg-standaarden-abonnement-samenvattingskaartjes-op-mobiele-telefoon" TargetMode="External"/><Relationship Id="rId21" Type="http://schemas.openxmlformats.org/officeDocument/2006/relationships/hyperlink" Target="https://play.google.com/store/apps/details?id=com.fournet.nhg.android" TargetMode="External"/><Relationship Id="rId22" Type="http://schemas.openxmlformats.org/officeDocument/2006/relationships/hyperlink" Target="https://itunes.apple.com/nl/app/nhg-standaarden/id531685211?mt=8" TargetMode="External"/><Relationship Id="rId23" Type="http://schemas.openxmlformats.org/officeDocument/2006/relationships/hyperlink" Target="https://play.google.com/store/apps/details?id=com.guppiesinthedark.apps.vws" TargetMode="External"/><Relationship Id="rId24" Type="http://schemas.openxmlformats.org/officeDocument/2006/relationships/hyperlink" Target="https://itunes.apple.com/nl/app/meldcode/id431602913?mt=8" TargetMode="External"/><Relationship Id="rId25" Type="http://schemas.openxmlformats.org/officeDocument/2006/relationships/hyperlink" Target="https://www.youtube.com/watch?v=l8_6KwYIlX8" TargetMode="External"/><Relationship Id="rId26" Type="http://schemas.openxmlformats.org/officeDocument/2006/relationships/hyperlink" Target="https://play.google.com/store/apps/details?id=com.mds.apps.nursing" TargetMode="External"/><Relationship Id="rId27" Type="http://schemas.openxmlformats.org/officeDocument/2006/relationships/hyperlink" Target="https://itunes.apple.com/nl/app/nursing-calculator/id528522615?mt=8" TargetMode="External"/><Relationship Id="rId28" Type="http://schemas.openxmlformats.org/officeDocument/2006/relationships/image" Target="../media/image56.png"/><Relationship Id="rId29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82015" y="1932508"/>
            <a:ext cx="4525645" cy="1837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Outlook-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kalender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gerne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lære,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booker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aftaler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Outlook-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kalender,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så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styr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kalender!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724402" y="1113281"/>
            <a:ext cx="154368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29">
                <a:solidFill>
                  <a:srgbClr val="FFC000"/>
                </a:solidFill>
                <a:latin typeface="Arial Black"/>
                <a:cs typeface="Arial Black"/>
              </a:rPr>
              <a:t>Kalendere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6" name="object 6" descr=""/>
          <p:cNvSpPr txBox="1"/>
          <p:nvPr/>
        </p:nvSpPr>
        <p:spPr>
          <a:xfrm>
            <a:off x="501802" y="965961"/>
            <a:ext cx="14986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229225" y="4181957"/>
            <a:ext cx="337439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9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9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9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Outlook-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kalenderen</a:t>
            </a:r>
            <a:r>
              <a:rPr dirty="0" sz="9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 begyndere</a:t>
            </a:r>
            <a:endParaRPr sz="9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5"/>
              </a:spcBef>
            </a:pP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(2024)</a:t>
            </a:r>
            <a:endParaRPr sz="9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</a:pP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/www.youtube.com/watch?v=qqmcYKqVe-</a:t>
            </a:r>
            <a:r>
              <a:rPr dirty="0" u="sng" sz="9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</a:t>
            </a:r>
            <a:endParaRPr sz="900">
              <a:latin typeface="Arial"/>
              <a:cs typeface="Arial"/>
            </a:endParaRPr>
          </a:p>
        </p:txBody>
      </p:sp>
      <p:pic>
        <p:nvPicPr>
          <p:cNvPr id="8" name="object 8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1911" y="2191511"/>
            <a:ext cx="3047999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100" y="3877055"/>
            <a:ext cx="1385316" cy="12252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64516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Flere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eksempler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på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300">
                <a:solidFill>
                  <a:srgbClr val="379C73"/>
                </a:solidFill>
              </a:rPr>
              <a:t>sundhedsapps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(engelsk)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01802" y="814393"/>
            <a:ext cx="7872730" cy="420814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60"/>
              </a:spcBef>
              <a:buClr>
                <a:srgbClr val="585858"/>
              </a:buClr>
              <a:buFont typeface="Arial"/>
              <a:buChar char="●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Sleep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Time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Azumio</a:t>
            </a:r>
            <a:endParaRPr sz="1800">
              <a:latin typeface="Arial"/>
              <a:cs typeface="Arial"/>
            </a:endParaRPr>
          </a:p>
          <a:p>
            <a:pPr lvl="1" marL="469265" indent="-227965">
              <a:lnSpc>
                <a:spcPct val="100000"/>
              </a:lnSpc>
              <a:spcBef>
                <a:spcPts val="865"/>
              </a:spcBef>
              <a:buChar char="○"/>
              <a:tabLst>
                <a:tab pos="469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koster: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endParaRPr sz="1800">
              <a:latin typeface="Arial"/>
              <a:cs typeface="Arial"/>
            </a:endParaRPr>
          </a:p>
          <a:p>
            <a:pPr lvl="1" marL="469265" indent="-227965">
              <a:lnSpc>
                <a:spcPct val="100000"/>
              </a:lnSpc>
              <a:spcBef>
                <a:spcPts val="865"/>
              </a:spcBef>
              <a:buChar char="○"/>
              <a:tabLst>
                <a:tab pos="469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Mål: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søvnmønstre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søvneffektivitet</a:t>
            </a:r>
            <a:endParaRPr sz="1800">
              <a:latin typeface="Arial"/>
              <a:cs typeface="Arial"/>
            </a:endParaRPr>
          </a:p>
          <a:p>
            <a:pPr lvl="1" marL="469265" indent="-227965">
              <a:lnSpc>
                <a:spcPct val="100000"/>
              </a:lnSpc>
              <a:spcBef>
                <a:spcPts val="865"/>
              </a:spcBef>
              <a:buChar char="○"/>
              <a:tabLst>
                <a:tab pos="469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fungerer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det: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spore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frekvens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dyb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søvn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8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forstå,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meget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udhvilede.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85"/>
              </a:spcBef>
            </a:pPr>
            <a:endParaRPr sz="1800">
              <a:latin typeface="Arial"/>
              <a:cs typeface="Arial"/>
            </a:endParaRPr>
          </a:p>
          <a:p>
            <a:pPr marL="304800" indent="-280035">
              <a:lnSpc>
                <a:spcPct val="100000"/>
              </a:lnSpc>
              <a:buClr>
                <a:srgbClr val="000000"/>
              </a:buClr>
              <a:buSzPct val="88888"/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Bellybio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interaktiv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vejrtrækning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RelaxLine</a:t>
            </a:r>
            <a:endParaRPr sz="1800">
              <a:latin typeface="Arial"/>
              <a:cs typeface="Arial"/>
            </a:endParaRPr>
          </a:p>
          <a:p>
            <a:pPr lvl="1" marL="469265" indent="-227965">
              <a:lnSpc>
                <a:spcPct val="100000"/>
              </a:lnSpc>
              <a:spcBef>
                <a:spcPts val="870"/>
              </a:spcBef>
              <a:buChar char="○"/>
              <a:tabLst>
                <a:tab pos="469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koster: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endParaRPr sz="1800">
              <a:latin typeface="Arial"/>
              <a:cs typeface="Arial"/>
            </a:endParaRPr>
          </a:p>
          <a:p>
            <a:pPr lvl="1" marL="469265" indent="-227965">
              <a:lnSpc>
                <a:spcPct val="100000"/>
              </a:lnSpc>
              <a:spcBef>
                <a:spcPts val="860"/>
              </a:spcBef>
              <a:buChar char="○"/>
              <a:tabLst>
                <a:tab pos="469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Træk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vejret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roligt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tempo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opnå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ro</a:t>
            </a:r>
            <a:endParaRPr sz="1800">
              <a:latin typeface="Arial"/>
              <a:cs typeface="Arial"/>
            </a:endParaRPr>
          </a:p>
          <a:p>
            <a:pPr lvl="1" marL="469900" marR="1430020" indent="-228600">
              <a:lnSpc>
                <a:spcPts val="3030"/>
              </a:lnSpc>
              <a:spcBef>
                <a:spcPts val="95"/>
              </a:spcBef>
              <a:buChar char="○"/>
              <a:tabLst>
                <a:tab pos="4699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placere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mobiltelefonen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maven,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følger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brugerne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lydene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øve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dyb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abdominal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vejrtrækning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997527"/>
            <a:ext cx="8046720" cy="1946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findes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mange</a:t>
            </a:r>
            <a:r>
              <a:rPr dirty="0" sz="1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sundhedsværktøjer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selvmonitorering,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forbedre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livskvaliteten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plejekrævende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mennesker</a:t>
            </a:r>
            <a:r>
              <a:rPr dirty="0" sz="1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dermed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også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lette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arbejde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plejer.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udvalgte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apps,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skridttæller,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drikkepåmindelse,</a:t>
            </a:r>
            <a:r>
              <a:rPr dirty="0" sz="1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diabetesbehandling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til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mental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sundhed,</a:t>
            </a:r>
            <a:r>
              <a:rPr dirty="0" sz="1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eksempler,</a:t>
            </a:r>
            <a:r>
              <a:rPr dirty="0" sz="1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være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nyttige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dine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klienter.</a:t>
            </a:r>
            <a:r>
              <a:rPr dirty="0" sz="1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måske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bemærket,</a:t>
            </a:r>
            <a:r>
              <a:rPr dirty="0" sz="1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typisk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designet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være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intuitive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brugervenlige.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Når</a:t>
            </a:r>
            <a:r>
              <a:rPr dirty="0" sz="1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først</a:t>
            </a:r>
            <a:r>
              <a:rPr dirty="0" sz="15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forstået</a:t>
            </a:r>
            <a:r>
              <a:rPr dirty="0" sz="1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deres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funktionalitet,</a:t>
            </a:r>
            <a:r>
              <a:rPr dirty="0" sz="1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bør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være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nemt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navigere</a:t>
            </a:r>
            <a:r>
              <a:rPr dirty="0" sz="1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fleste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apps.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85"/>
              <a:t>Resumé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755775"/>
            <a:ext cx="7857490" cy="2126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Dernæst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spørgsmål,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relateret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indholdet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enhed.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400">
              <a:latin typeface="Arial"/>
              <a:cs typeface="Arial"/>
            </a:endParaR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08659"/>
            <a:ext cx="5568315" cy="1818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5080" indent="-254635">
              <a:lnSpc>
                <a:spcPct val="140000"/>
              </a:lnSpc>
              <a:spcBef>
                <a:spcPts val="10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Føler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sikker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på,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forklare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funktionaliteten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disse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kunder?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Hvad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ville du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ellers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vide?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algn="just" marL="266700" marR="5080" indent="-254635">
              <a:lnSpc>
                <a:spcPct val="140000"/>
              </a:lnSpc>
              <a:spcBef>
                <a:spcPts val="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forestiller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diskutere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skridttæller,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vandpåmindelse</a:t>
            </a:r>
            <a:r>
              <a:rPr dirty="0" sz="1400" spc="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dirty="0" sz="14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diabetesbehandling</a:t>
            </a:r>
            <a:r>
              <a:rPr dirty="0" sz="14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dine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kunder?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812919" y="2399487"/>
            <a:ext cx="3834765" cy="107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610">
                <a:solidFill>
                  <a:srgbClr val="FFC000"/>
                </a:solidFill>
                <a:latin typeface="Liberation Sans Narrow"/>
                <a:cs typeface="Liberation Sans Narrow"/>
              </a:rPr>
              <a:t>Godt</a:t>
            </a:r>
            <a:r>
              <a:rPr dirty="0" sz="6900" spc="345">
                <a:solidFill>
                  <a:srgbClr val="FFC000"/>
                </a:solidFill>
                <a:latin typeface="Liberation Sans Narrow"/>
                <a:cs typeface="Liberation Sans Narrow"/>
              </a:rPr>
              <a:t> </a:t>
            </a:r>
            <a:r>
              <a:rPr dirty="0" sz="6900" spc="125">
                <a:solidFill>
                  <a:srgbClr val="FFC000"/>
                </a:solidFill>
                <a:latin typeface="Liberation Sans Narrow"/>
                <a:cs typeface="Liberation Sans Narrow"/>
              </a:rPr>
              <a:t>gået!</a:t>
            </a:r>
            <a:endParaRPr sz="6900">
              <a:latin typeface="Liberation Sans Narrow"/>
              <a:cs typeface="Liberation Sans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130">
                <a:solidFill>
                  <a:srgbClr val="339966"/>
                </a:solidFill>
                <a:latin typeface="Liberation Sans Narrow"/>
                <a:cs typeface="Liberation Sans Narrow"/>
              </a:rPr>
              <a:t>Tillykke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,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gennemført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enhed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3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3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modul</a:t>
            </a:r>
            <a:endParaRPr sz="30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Liberation Sans Narrow"/>
                <a:cs typeface="Liberation Sans Narrow"/>
              </a:rPr>
              <a:t>3.</a:t>
            </a:r>
            <a:endParaRPr sz="3000">
              <a:latin typeface="Liberation Sans Narrow"/>
              <a:cs typeface="Liberation Sans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40741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Liste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referencer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8851" y="1155953"/>
            <a:ext cx="6675755" cy="1690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Apotheken.de: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2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bringer</a:t>
            </a:r>
            <a:r>
              <a:rPr dirty="0" sz="12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Diabetes-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Apps?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Diabetes-Selbstmanagement</a:t>
            </a:r>
            <a:r>
              <a:rPr dirty="0" sz="12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2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2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(2015).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https://www.apotheken.de/medikamente/wirkstoffe/11019-diabetes-selbstmanagement-mit-</a:t>
            </a:r>
            <a:r>
              <a:rPr dirty="0" u="sng" sz="1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apps</a:t>
            </a:r>
            <a:r>
              <a:rPr dirty="0" u="none" sz="12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Forklar</a:t>
            </a:r>
            <a:r>
              <a:rPr dirty="0" u="none" sz="12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u="none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slags:</a:t>
            </a:r>
            <a:r>
              <a:rPr dirty="0" u="none" sz="12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Skridttæller (2023):</a:t>
            </a:r>
            <a:r>
              <a:rPr dirty="0" u="none" sz="12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</a:rPr>
              <a:t>//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  <a:hlinkClick r:id="rId5"/>
              </a:rPr>
              <a:t>www.explainthatstuff.com/how-pedometers-work.html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u="none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u="none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af.</a:t>
            </a:r>
            <a:r>
              <a:rPr dirty="0" u="none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u="none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dirty="0" u="none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bedste</a:t>
            </a:r>
            <a:r>
              <a:rPr dirty="0" u="none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u="none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mental</a:t>
            </a:r>
            <a:r>
              <a:rPr dirty="0" u="none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sundhed</a:t>
            </a:r>
            <a:r>
              <a:rPr dirty="0" u="none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u="none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seniorer</a:t>
            </a:r>
            <a:r>
              <a:rPr dirty="0" u="none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</a:rPr>
              <a:t>(2023).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</a:t>
            </a:r>
            <a:r>
              <a:rPr dirty="0" u="none" sz="1800" spc="-10">
                <a:solidFill>
                  <a:srgbClr val="585858"/>
                </a:solidFill>
                <a:latin typeface="Arial"/>
                <a:cs typeface="Arial"/>
              </a:rPr>
              <a:t>makeuseof.com/mental-health-apps-for-seniors/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WaterMinder:</a:t>
            </a:r>
            <a:r>
              <a:rPr dirty="0" sz="12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</a:rPr>
              <a:t>//waterminder.com/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2548" y="1496059"/>
            <a:ext cx="4415790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100">
                <a:latin typeface="Liberation Sans Narrow"/>
                <a:cs typeface="Liberation Sans Narrow"/>
              </a:rPr>
              <a:t>Anvendelse</a:t>
            </a:r>
            <a:r>
              <a:rPr dirty="0" sz="2600" spc="45">
                <a:latin typeface="Liberation Sans Narrow"/>
                <a:cs typeface="Liberation Sans Narrow"/>
              </a:rPr>
              <a:t> </a:t>
            </a:r>
            <a:r>
              <a:rPr dirty="0" sz="2600" spc="220">
                <a:latin typeface="Liberation Sans Narrow"/>
                <a:cs typeface="Liberation Sans Narrow"/>
              </a:rPr>
              <a:t>af</a:t>
            </a:r>
            <a:r>
              <a:rPr dirty="0" sz="2600" spc="65">
                <a:latin typeface="Liberation Sans Narrow"/>
                <a:cs typeface="Liberation Sans Narrow"/>
              </a:rPr>
              <a:t> </a:t>
            </a:r>
            <a:r>
              <a:rPr dirty="0" sz="2600" spc="150">
                <a:latin typeface="Liberation Sans Narrow"/>
                <a:cs typeface="Liberation Sans Narrow"/>
              </a:rPr>
              <a:t>diąitale</a:t>
            </a:r>
            <a:r>
              <a:rPr dirty="0" sz="2600" spc="70">
                <a:latin typeface="Liberation Sans Narrow"/>
                <a:cs typeface="Liberation Sans Narrow"/>
              </a:rPr>
              <a:t> </a:t>
            </a:r>
            <a:r>
              <a:rPr dirty="0" sz="2600" spc="114">
                <a:latin typeface="Liberation Sans Narrow"/>
                <a:cs typeface="Liberation Sans Narrow"/>
              </a:rPr>
              <a:t>værktøjer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78553" y="798067"/>
            <a:ext cx="787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Liberation Sans Narrow"/>
                <a:cs typeface="Liberation Sans Narrow"/>
              </a:rPr>
              <a:t>3</a:t>
            </a:r>
            <a:endParaRPr sz="1800">
              <a:latin typeface="Liberation Sans Narrow"/>
              <a:cs typeface="Liberation Sans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84779" y="2164842"/>
            <a:ext cx="3850004" cy="1229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602740" marR="1669414">
              <a:lnSpc>
                <a:spcPct val="14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 </a:t>
            </a: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4</a:t>
            </a:r>
            <a:endParaRPr sz="18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dirty="0" sz="2400" spc="100">
                <a:solidFill>
                  <a:srgbClr val="FFFFFF"/>
                </a:solidFill>
                <a:latin typeface="Liberation Sans Narrow"/>
                <a:cs typeface="Liberation Sans Narrow"/>
              </a:rPr>
              <a:t>Robotteknoloąi</a:t>
            </a:r>
            <a:r>
              <a:rPr dirty="0" sz="2400" spc="7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400" spc="140">
                <a:solidFill>
                  <a:srgbClr val="FFFFFF"/>
                </a:solidFill>
                <a:latin typeface="Liberation Sans Narrow"/>
                <a:cs typeface="Liberation Sans Narrow"/>
              </a:rPr>
              <a:t>oą</a:t>
            </a:r>
            <a:r>
              <a:rPr dirty="0" sz="24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400" spc="70">
                <a:solidFill>
                  <a:srgbClr val="FFFFFF"/>
                </a:solidFill>
                <a:latin typeface="Liberation Sans Narrow"/>
                <a:cs typeface="Liberation Sans Narrow"/>
              </a:rPr>
              <a:t>fysisk</a:t>
            </a:r>
            <a:r>
              <a:rPr dirty="0" sz="24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400" spc="105">
                <a:solidFill>
                  <a:srgbClr val="FFFFFF"/>
                </a:solidFill>
                <a:latin typeface="Liberation Sans Narrow"/>
                <a:cs typeface="Liberation Sans Narrow"/>
              </a:rPr>
              <a:t>støtte</a:t>
            </a:r>
            <a:endParaRPr sz="24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88721" y="1978650"/>
            <a:ext cx="8226425" cy="27158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kalendere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koordinere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tidsplan,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kolleger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lettere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planlægge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aktiviteter,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fordi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også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indblik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tidsplan.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måde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forbedres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overordnede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team!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096010" marR="450215" indent="-640715">
              <a:lnSpc>
                <a:spcPct val="140100"/>
              </a:lnSpc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Anerkender</a:t>
            </a:r>
            <a:r>
              <a:rPr dirty="0" sz="1800" spc="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18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fordelene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ved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at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bruge</a:t>
            </a:r>
            <a:r>
              <a:rPr dirty="0" sz="1800" spc="-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digitale</a:t>
            </a:r>
            <a:r>
              <a:rPr dirty="0" sz="18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kalendere?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Hvis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ikke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allerede,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har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så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planer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om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at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bruge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dem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i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fremtiden?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29888" y="1088517"/>
            <a:ext cx="154368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29">
                <a:solidFill>
                  <a:srgbClr val="FFC000"/>
                </a:solidFill>
                <a:latin typeface="Arial Black"/>
                <a:cs typeface="Arial Black"/>
              </a:rPr>
              <a:t>Kalendere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6" name="object 6" descr=""/>
          <p:cNvSpPr txBox="1"/>
          <p:nvPr/>
        </p:nvSpPr>
        <p:spPr>
          <a:xfrm>
            <a:off x="501802" y="965961"/>
            <a:ext cx="14986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198120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10">
                <a:solidFill>
                  <a:srgbClr val="FFC000"/>
                </a:solidFill>
              </a:rPr>
              <a:t>Typer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95">
                <a:solidFill>
                  <a:srgbClr val="FFC000"/>
                </a:solidFill>
              </a:rPr>
              <a:t>af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75">
                <a:solidFill>
                  <a:srgbClr val="FFC000"/>
                </a:solidFill>
              </a:rPr>
              <a:t>robotter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46151" y="1094359"/>
            <a:ext cx="3278504" cy="3679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27355" indent="-17843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45">
                <a:solidFill>
                  <a:srgbClr val="585858"/>
                </a:solidFill>
                <a:latin typeface="Liberation Sans Narrow"/>
                <a:cs typeface="Liberation Sans Narrow"/>
              </a:rPr>
              <a:t>Oversigt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Liberation Sans Narrow"/>
                <a:cs typeface="Liberation Sans Narrow"/>
              </a:rPr>
              <a:t>over</a:t>
            </a: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robotteknologi</a:t>
            </a: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Liberation Sans Narrow"/>
              <a:cs typeface="Liberation Sans Narrow"/>
            </a:endParaRPr>
          </a:p>
          <a:p>
            <a:pPr marL="306705" indent="-282575">
              <a:lnSpc>
                <a:spcPct val="100000"/>
              </a:lnSpc>
              <a:buAutoNum type="arabicPeriod" startAt="2"/>
              <a:tabLst>
                <a:tab pos="306705" algn="l"/>
              </a:tabLst>
            </a:pP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Robotteknologi</a:t>
            </a:r>
            <a:r>
              <a:rPr dirty="0" sz="1600" spc="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04">
                <a:solidFill>
                  <a:srgbClr val="FFC000"/>
                </a:solidFill>
                <a:latin typeface="Arial Black"/>
                <a:cs typeface="Arial Black"/>
              </a:rPr>
              <a:t>fysisk</a:t>
            </a:r>
            <a:r>
              <a:rPr dirty="0" sz="1600" spc="-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0">
                <a:solidFill>
                  <a:srgbClr val="FFC000"/>
                </a:solidFill>
                <a:latin typeface="Arial Black"/>
                <a:cs typeface="Arial Black"/>
              </a:rPr>
              <a:t>støtte</a:t>
            </a:r>
            <a:endParaRPr sz="1600">
              <a:latin typeface="Arial Black"/>
              <a:cs typeface="Arial Black"/>
            </a:endParaRPr>
          </a:p>
          <a:p>
            <a:pPr lvl="1" marL="427355" indent="-178435">
              <a:lnSpc>
                <a:spcPct val="100000"/>
              </a:lnSpc>
              <a:spcBef>
                <a:spcPts val="445"/>
              </a:spcBef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Værktøjer</a:t>
            </a:r>
            <a:r>
              <a:rPr dirty="0" sz="1000" spc="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plejepersonale</a:t>
            </a:r>
            <a:endParaRPr sz="1000">
              <a:latin typeface="Liberation Sans Narrow"/>
              <a:cs typeface="Liberation Sans Narrow"/>
            </a:endParaRPr>
          </a:p>
          <a:p>
            <a:pPr lvl="1" marL="427355" indent="-178435">
              <a:lnSpc>
                <a:spcPts val="1195"/>
              </a:lnSpc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Værktøjer</a:t>
            </a:r>
            <a:r>
              <a:rPr dirty="0" sz="1000" spc="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kunder</a:t>
            </a:r>
            <a:endParaRPr sz="1000">
              <a:latin typeface="Liberation Sans Narrow"/>
              <a:cs typeface="Liberation Sans Narrow"/>
            </a:endParaRPr>
          </a:p>
          <a:p>
            <a:pPr lvl="1" marL="427355" indent="-178435">
              <a:lnSpc>
                <a:spcPts val="1195"/>
              </a:lnSpc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Eksempler</a:t>
            </a:r>
            <a:r>
              <a:rPr dirty="0" sz="1000" spc="1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og</a:t>
            </a:r>
            <a:r>
              <a:rPr dirty="0" sz="1000" spc="17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Liberation Sans Narrow"/>
                <a:cs typeface="Liberation Sans Narrow"/>
              </a:rPr>
              <a:t>videoer</a:t>
            </a:r>
            <a:endParaRPr sz="1000">
              <a:latin typeface="Liberation Sans Narrow"/>
              <a:cs typeface="Liberation Sans Narrow"/>
            </a:endParaRPr>
          </a:p>
          <a:p>
            <a:pPr lvl="1">
              <a:lnSpc>
                <a:spcPct val="100000"/>
              </a:lnSpc>
              <a:spcBef>
                <a:spcPts val="165"/>
              </a:spcBef>
              <a:buFont typeface="Arial"/>
              <a:buChar char="•"/>
            </a:pPr>
            <a:endParaRPr sz="1000">
              <a:latin typeface="Liberation Sans Narrow"/>
              <a:cs typeface="Liberation Sans Narrow"/>
            </a:endParaRPr>
          </a:p>
          <a:p>
            <a:pPr marL="306705" indent="-282575">
              <a:lnSpc>
                <a:spcPct val="100000"/>
              </a:lnSpc>
              <a:buAutoNum type="arabicPeriod" startAt="2"/>
              <a:tabLst>
                <a:tab pos="306705" algn="l"/>
              </a:tabLst>
            </a:pP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Sociale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 robotter</a:t>
            </a:r>
            <a:endParaRPr sz="1600">
              <a:latin typeface="Arial Black"/>
              <a:cs typeface="Arial Black"/>
            </a:endParaRPr>
          </a:p>
          <a:p>
            <a:pPr lvl="1" marL="427355" indent="-178435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Teknisk</a:t>
            </a:r>
            <a:r>
              <a:rPr dirty="0" sz="1000" spc="26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indsigt</a:t>
            </a:r>
            <a:endParaRPr sz="1000">
              <a:latin typeface="Liberation Sans Narrow"/>
              <a:cs typeface="Liberation Sans Narrow"/>
            </a:endParaRPr>
          </a:p>
          <a:p>
            <a:pPr lvl="1" marL="427355" indent="-178435">
              <a:lnSpc>
                <a:spcPts val="1195"/>
              </a:lnSpc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1000" spc="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1000" spc="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65">
                <a:solidFill>
                  <a:srgbClr val="585858"/>
                </a:solidFill>
                <a:latin typeface="Liberation Sans Narrow"/>
                <a:cs typeface="Liberation Sans Narrow"/>
              </a:rPr>
              <a:t>mødt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Pepper?</a:t>
            </a:r>
            <a:endParaRPr sz="1000">
              <a:latin typeface="Liberation Sans Narrow"/>
              <a:cs typeface="Liberation Sans Narrow"/>
            </a:endParaRPr>
          </a:p>
          <a:p>
            <a:pPr lvl="1" marL="427355" indent="-178435">
              <a:lnSpc>
                <a:spcPts val="1195"/>
              </a:lnSpc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Video</a:t>
            </a:r>
            <a:endParaRPr sz="1000">
              <a:latin typeface="Liberation Sans Narrow"/>
              <a:cs typeface="Liberation Sans Narrow"/>
            </a:endParaRPr>
          </a:p>
          <a:p>
            <a:pPr marL="306705" indent="-282575">
              <a:lnSpc>
                <a:spcPct val="100000"/>
              </a:lnSpc>
              <a:spcBef>
                <a:spcPts val="484"/>
              </a:spcBef>
              <a:buAutoNum type="arabicPeriod" startAt="2"/>
              <a:tabLst>
                <a:tab pos="306705" algn="l"/>
              </a:tabLst>
            </a:pP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Kognitive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0">
                <a:solidFill>
                  <a:srgbClr val="FFC000"/>
                </a:solidFill>
                <a:latin typeface="Arial Black"/>
                <a:cs typeface="Arial Black"/>
              </a:rPr>
              <a:t>hjælper</a:t>
            </a:r>
            <a:r>
              <a:rPr dirty="0" baseline="27777" sz="900" spc="-284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7777" sz="900" spc="22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obotter</a:t>
            </a:r>
            <a:endParaRPr sz="1600">
              <a:latin typeface="Arial Black"/>
              <a:cs typeface="Arial Black"/>
            </a:endParaRPr>
          </a:p>
          <a:p>
            <a:pPr lvl="1" marL="427355" indent="-178435">
              <a:lnSpc>
                <a:spcPct val="100000"/>
              </a:lnSpc>
              <a:spcBef>
                <a:spcPts val="635"/>
              </a:spcBef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Robotter</a:t>
            </a:r>
            <a:r>
              <a:rPr dirty="0" sz="1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kognitiv</a:t>
            </a:r>
            <a:r>
              <a:rPr dirty="0" sz="1000" spc="1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assistance</a:t>
            </a:r>
            <a:endParaRPr sz="1000">
              <a:latin typeface="Liberation Sans Narrow"/>
              <a:cs typeface="Liberation Sans Narrow"/>
            </a:endParaRPr>
          </a:p>
          <a:p>
            <a:pPr lvl="1" marL="42735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1000" spc="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1000" spc="8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65">
                <a:solidFill>
                  <a:srgbClr val="585858"/>
                </a:solidFill>
                <a:latin typeface="Liberation Sans Narrow"/>
                <a:cs typeface="Liberation Sans Narrow"/>
              </a:rPr>
              <a:t>mødt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Pepper?</a:t>
            </a:r>
            <a:endParaRPr sz="1000">
              <a:latin typeface="Liberation Sans Narrow"/>
              <a:cs typeface="Liberation Sans Narrow"/>
            </a:endParaRPr>
          </a:p>
          <a:p>
            <a:pPr lvl="1" marL="42735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Video</a:t>
            </a:r>
            <a:endParaRPr sz="1000">
              <a:latin typeface="Liberation Sans Narrow"/>
              <a:cs typeface="Liberation Sans Narrow"/>
            </a:endParaRPr>
          </a:p>
          <a:p>
            <a:pPr lvl="1" marL="42735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Eksempel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Holland</a:t>
            </a:r>
            <a:r>
              <a:rPr dirty="0" sz="1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Tessa</a:t>
            </a:r>
            <a:endParaRPr sz="1000">
              <a:latin typeface="Liberation Sans Narrow"/>
              <a:cs typeface="Liberation Sans Narrow"/>
            </a:endParaRPr>
          </a:p>
          <a:p>
            <a:pPr marL="306705" indent="-282575">
              <a:lnSpc>
                <a:spcPct val="100000"/>
              </a:lnSpc>
              <a:spcBef>
                <a:spcPts val="700"/>
              </a:spcBef>
              <a:buAutoNum type="arabicPeriod" startAt="2"/>
              <a:tabLst>
                <a:tab pos="306705" algn="l"/>
              </a:tabLst>
            </a:pP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Accept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robotter</a:t>
            </a:r>
            <a:endParaRPr sz="1600">
              <a:latin typeface="Arial Black"/>
              <a:cs typeface="Arial Black"/>
            </a:endParaRPr>
          </a:p>
          <a:p>
            <a:pPr lvl="1" marL="427355" indent="-178435">
              <a:lnSpc>
                <a:spcPts val="1195"/>
              </a:lnSpc>
              <a:spcBef>
                <a:spcPts val="445"/>
              </a:spcBef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Accept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af</a:t>
            </a:r>
            <a:r>
              <a:rPr dirty="0" sz="1000" spc="6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robotteknologi</a:t>
            </a:r>
            <a:endParaRPr sz="1000">
              <a:latin typeface="Liberation Sans Narrow"/>
              <a:cs typeface="Liberation Sans Narrow"/>
            </a:endParaRPr>
          </a:p>
          <a:p>
            <a:pPr lvl="1" marL="427355" indent="-178435">
              <a:lnSpc>
                <a:spcPts val="1195"/>
              </a:lnSpc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Etiske</a:t>
            </a:r>
            <a:r>
              <a:rPr dirty="0" sz="1000" spc="1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overvejelser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92139" y="2135251"/>
            <a:ext cx="247396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56082" y="1379347"/>
            <a:ext cx="4772660" cy="150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40360">
              <a:lnSpc>
                <a:spcPct val="129299"/>
              </a:lnSpc>
              <a:spcBef>
                <a:spcPts val="100"/>
              </a:spcBef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Der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findes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række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robotter,</a:t>
            </a:r>
            <a:r>
              <a:rPr dirty="0" sz="1500" spc="-6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som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bruges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i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pleje-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og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terapisektoren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Ved</a:t>
            </a:r>
            <a:r>
              <a:rPr dirty="0" sz="15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at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gøre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brug</a:t>
            </a:r>
            <a:r>
              <a:rPr dirty="0" sz="15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af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robotteknologi</a:t>
            </a:r>
            <a:r>
              <a:rPr dirty="0" sz="1500" spc="-5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og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fysisk</a:t>
            </a:r>
            <a:r>
              <a:rPr dirty="0" sz="15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støtte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kan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28699"/>
              </a:lnSpc>
              <a:spcBef>
                <a:spcPts val="15"/>
              </a:spcBef>
            </a:pP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sundhedspersonalet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udføre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deres</a:t>
            </a:r>
            <a:r>
              <a:rPr dirty="0" sz="15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arbejde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bedre</a:t>
            </a:r>
            <a:r>
              <a:rPr dirty="0" sz="1500" spc="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og 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selv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holde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sig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sunde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og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raske.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929127" y="1508760"/>
            <a:ext cx="5758180" cy="3394075"/>
            <a:chOff x="2929127" y="1508760"/>
            <a:chExt cx="5758180" cy="339407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9127" y="3662172"/>
              <a:ext cx="1240536" cy="12405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7276" y="1508760"/>
              <a:ext cx="3049524" cy="258622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16446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INDHOLD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Robot</a:t>
            </a:r>
            <a:r>
              <a:rPr dirty="0" spc="-114"/>
              <a:t> </a:t>
            </a:r>
            <a:r>
              <a:rPr dirty="0" spc="-254"/>
              <a:t>og</a:t>
            </a:r>
            <a:r>
              <a:rPr dirty="0" spc="-120"/>
              <a:t> </a:t>
            </a:r>
            <a:r>
              <a:rPr dirty="0" spc="-310"/>
              <a:t>fysisk</a:t>
            </a:r>
            <a:r>
              <a:rPr dirty="0" spc="-135"/>
              <a:t> </a:t>
            </a:r>
            <a:r>
              <a:rPr dirty="0" spc="-190"/>
              <a:t>støtte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61772" y="2001088"/>
            <a:ext cx="6627495" cy="2677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58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de </a:t>
            </a:r>
            <a:r>
              <a:rPr dirty="0" sz="5800" spc="-5" b="1">
                <a:solidFill>
                  <a:srgbClr val="3E3E3E"/>
                </a:solidFill>
                <a:latin typeface="Arial"/>
                <a:cs typeface="Arial"/>
              </a:rPr>
              <a:t>fors</a:t>
            </a:r>
            <a:r>
              <a:rPr dirty="0" sz="5800" spc="-265" b="1">
                <a:solidFill>
                  <a:srgbClr val="3E3E3E"/>
                </a:solidFill>
                <a:latin typeface="Arial"/>
                <a:cs typeface="Arial"/>
              </a:rPr>
              <a:t>k</a:t>
            </a:r>
            <a:r>
              <a:rPr dirty="0" baseline="245370" sz="900" spc="-44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5800" spc="-5" b="1">
                <a:solidFill>
                  <a:srgbClr val="3E3E3E"/>
                </a:solidFill>
                <a:latin typeface="Arial"/>
                <a:cs typeface="Arial"/>
              </a:rPr>
              <a:t>ellig</a:t>
            </a:r>
            <a:r>
              <a:rPr dirty="0" sz="5800" spc="5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sz="5800" spc="-2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typer</a:t>
            </a:r>
            <a:r>
              <a:rPr dirty="0" sz="5800" spc="-2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af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robotter?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263779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5"/>
              <a:t>Typer</a:t>
            </a:r>
            <a:r>
              <a:rPr dirty="0" spc="-105"/>
              <a:t> </a:t>
            </a:r>
            <a:r>
              <a:rPr dirty="0" spc="-295"/>
              <a:t>af</a:t>
            </a:r>
            <a:r>
              <a:rPr dirty="0" spc="-120"/>
              <a:t> robotter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61568" y="1468653"/>
            <a:ext cx="6770370" cy="1286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5"/>
              </a:spcBef>
            </a:pP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Pepper,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Zora,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Paro,</a:t>
            </a:r>
            <a:r>
              <a:rPr dirty="0" sz="16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Tessa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-</a:t>
            </a:r>
            <a:r>
              <a:rPr dirty="0" sz="16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det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er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alle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navne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på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robotter,</a:t>
            </a:r>
            <a:r>
              <a:rPr dirty="0" sz="16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der</a:t>
            </a:r>
            <a:r>
              <a:rPr dirty="0" sz="16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bruges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0D0D0D"/>
                </a:solidFill>
                <a:latin typeface="Arial"/>
                <a:cs typeface="Arial"/>
              </a:rPr>
              <a:t>i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sundhedssektoren.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Nogle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er</a:t>
            </a:r>
            <a:r>
              <a:rPr dirty="0" sz="16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designet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til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træne</a:t>
            </a:r>
            <a:r>
              <a:rPr dirty="0" sz="1600" spc="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og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hjælpe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med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 daglige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aktiviteter,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mens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andre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giver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støtte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til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daglige</a:t>
            </a:r>
            <a:r>
              <a:rPr dirty="0" sz="1600" spc="-6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rutiner.</a:t>
            </a:r>
            <a:r>
              <a:rPr dirty="0" sz="16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Hvad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er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forskellige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typer robotter,</a:t>
            </a:r>
            <a:r>
              <a:rPr dirty="0" sz="1600" spc="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og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hvordan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kan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hjælpe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dig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i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dit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arbejde?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756410" y="1107186"/>
            <a:ext cx="2682240" cy="1609725"/>
          </a:xfrm>
          <a:custGeom>
            <a:avLst/>
            <a:gdLst/>
            <a:ahLst/>
            <a:cxnLst/>
            <a:rect l="l" t="t" r="r" b="b"/>
            <a:pathLst>
              <a:path w="2682240" h="1609725">
                <a:moveTo>
                  <a:pt x="2682240" y="0"/>
                </a:moveTo>
                <a:lnTo>
                  <a:pt x="0" y="0"/>
                </a:lnTo>
                <a:lnTo>
                  <a:pt x="0" y="1609344"/>
                </a:lnTo>
                <a:lnTo>
                  <a:pt x="2682240" y="1609344"/>
                </a:lnTo>
                <a:lnTo>
                  <a:pt x="2682240" y="0"/>
                </a:lnTo>
                <a:close/>
              </a:path>
            </a:pathLst>
          </a:custGeom>
          <a:solidFill>
            <a:srgbClr val="BE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959991" y="994664"/>
            <a:ext cx="2273935" cy="633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395"/>
              </a:lnSpc>
              <a:spcBef>
                <a:spcPts val="100"/>
              </a:spcBef>
            </a:pP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Robotter</a:t>
            </a:r>
            <a:r>
              <a:rPr dirty="0" sz="2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2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FFFF"/>
                </a:solidFill>
                <a:latin typeface="Arial"/>
                <a:cs typeface="Arial"/>
              </a:rPr>
              <a:t>fysisk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ts val="2395"/>
              </a:lnSpc>
            </a:pPr>
            <a:r>
              <a:rPr dirty="0" sz="2100" spc="-10" b="1">
                <a:solidFill>
                  <a:srgbClr val="FFFFFF"/>
                </a:solidFill>
                <a:latin typeface="Arial"/>
                <a:cs typeface="Arial"/>
              </a:rPr>
              <a:t>assistance: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862454" y="1570990"/>
            <a:ext cx="2467610" cy="120967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algn="ctr" marL="12700" marR="5080">
              <a:lnSpc>
                <a:spcPts val="2270"/>
              </a:lnSpc>
              <a:spcBef>
                <a:spcPts val="380"/>
              </a:spcBef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designet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hjælpe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plejepersonale</a:t>
            </a:r>
            <a:r>
              <a:rPr dirty="0" sz="21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med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udføre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fysiske opgaver.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4706873" y="1107186"/>
            <a:ext cx="2682240" cy="1609725"/>
          </a:xfrm>
          <a:custGeom>
            <a:avLst/>
            <a:gdLst/>
            <a:ahLst/>
            <a:cxnLst/>
            <a:rect l="l" t="t" r="r" b="b"/>
            <a:pathLst>
              <a:path w="2682240" h="1609725">
                <a:moveTo>
                  <a:pt x="2682239" y="0"/>
                </a:moveTo>
                <a:lnTo>
                  <a:pt x="0" y="0"/>
                </a:lnTo>
                <a:lnTo>
                  <a:pt x="0" y="1609344"/>
                </a:lnTo>
                <a:lnTo>
                  <a:pt x="2682239" y="1609344"/>
                </a:lnTo>
                <a:lnTo>
                  <a:pt x="2682239" y="0"/>
                </a:lnTo>
                <a:close/>
              </a:path>
            </a:pathLst>
          </a:custGeom>
          <a:solidFill>
            <a:srgbClr val="BE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4982971" y="994664"/>
            <a:ext cx="2128520" cy="633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395"/>
              </a:lnSpc>
              <a:spcBef>
                <a:spcPts val="100"/>
              </a:spcBef>
            </a:pP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Sociale</a:t>
            </a:r>
            <a:r>
              <a:rPr dirty="0" sz="2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FFFF"/>
                </a:solidFill>
                <a:latin typeface="Arial"/>
                <a:cs typeface="Arial"/>
              </a:rPr>
              <a:t>robotter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100">
              <a:latin typeface="Arial"/>
              <a:cs typeface="Arial"/>
            </a:endParaRPr>
          </a:p>
          <a:p>
            <a:pPr algn="ctr" marL="1270">
              <a:lnSpc>
                <a:spcPts val="2395"/>
              </a:lnSpc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designet</a:t>
            </a:r>
            <a:r>
              <a:rPr dirty="0" sz="21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at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03723" y="1570990"/>
            <a:ext cx="2288540" cy="120967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algn="ctr" marL="12700" marR="5080">
              <a:lnSpc>
                <a:spcPts val="2270"/>
              </a:lnSpc>
              <a:spcBef>
                <a:spcPts val="380"/>
              </a:spcBef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forbedre</a:t>
            </a:r>
            <a:r>
              <a:rPr dirty="0" sz="21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brugernes generelle velbefindende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gennem</a:t>
            </a:r>
            <a:r>
              <a:rPr dirty="0" sz="21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følgeskab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3231642" y="2984754"/>
            <a:ext cx="2682240" cy="1609725"/>
          </a:xfrm>
          <a:custGeom>
            <a:avLst/>
            <a:gdLst/>
            <a:ahLst/>
            <a:cxnLst/>
            <a:rect l="l" t="t" r="r" b="b"/>
            <a:pathLst>
              <a:path w="2682240" h="1609725">
                <a:moveTo>
                  <a:pt x="2682239" y="0"/>
                </a:moveTo>
                <a:lnTo>
                  <a:pt x="0" y="0"/>
                </a:lnTo>
                <a:lnTo>
                  <a:pt x="0" y="1609344"/>
                </a:lnTo>
                <a:lnTo>
                  <a:pt x="2682239" y="1609344"/>
                </a:lnTo>
                <a:lnTo>
                  <a:pt x="2682239" y="0"/>
                </a:lnTo>
                <a:close/>
              </a:path>
            </a:pathLst>
          </a:custGeom>
          <a:solidFill>
            <a:srgbClr val="BE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3338321" y="2873120"/>
            <a:ext cx="2467610" cy="178625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algn="ctr" marL="12065" marR="5080" indent="-1270">
              <a:lnSpc>
                <a:spcPct val="90000"/>
              </a:lnSpc>
              <a:spcBef>
                <a:spcPts val="350"/>
              </a:spcBef>
            </a:pPr>
            <a:r>
              <a:rPr dirty="0" sz="2100" spc="-10" b="1">
                <a:solidFill>
                  <a:srgbClr val="FFFFFF"/>
                </a:solidFill>
                <a:latin typeface="Arial"/>
                <a:cs typeface="Arial"/>
              </a:rPr>
              <a:t>Kognitiv robotteknologi: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designet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hjælpe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brugere</a:t>
            </a:r>
            <a:r>
              <a:rPr dirty="0" sz="2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2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udføre</a:t>
            </a:r>
            <a:r>
              <a:rPr dirty="0" sz="21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kognitive opgaver.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Robotteknologi</a:t>
            </a:r>
          </a:p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Robot</a:t>
            </a:r>
            <a:r>
              <a:rPr dirty="0" spc="-114"/>
              <a:t> </a:t>
            </a:r>
            <a:r>
              <a:rPr dirty="0" spc="-254"/>
              <a:t>og</a:t>
            </a:r>
            <a:r>
              <a:rPr dirty="0" spc="-120"/>
              <a:t> </a:t>
            </a:r>
            <a:r>
              <a:rPr dirty="0" spc="-310"/>
              <a:t>fysisk</a:t>
            </a:r>
            <a:r>
              <a:rPr dirty="0" spc="-135"/>
              <a:t> </a:t>
            </a:r>
            <a:r>
              <a:rPr dirty="0" spc="-190"/>
              <a:t>støtte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61772" y="2004136"/>
            <a:ext cx="553783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4800" spc="-9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4800" spc="-114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robotter</a:t>
            </a:r>
            <a:r>
              <a:rPr dirty="0" sz="4800" spc="-9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4800" spc="-50" b="1">
                <a:solidFill>
                  <a:srgbClr val="3E3E3E"/>
                </a:solidFill>
                <a:latin typeface="Arial"/>
                <a:cs typeface="Arial"/>
              </a:rPr>
              <a:t>fysis</a:t>
            </a:r>
            <a:r>
              <a:rPr dirty="0" sz="4800" spc="265" b="1">
                <a:solidFill>
                  <a:srgbClr val="3E3E3E"/>
                </a:solidFill>
                <a:latin typeface="Arial"/>
                <a:cs typeface="Arial"/>
              </a:rPr>
              <a:t>k</a:t>
            </a:r>
            <a:r>
              <a:rPr dirty="0" baseline="46296" sz="900" spc="-6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46296" sz="900" spc="494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støtte?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1451" y="1680306"/>
            <a:ext cx="8362950" cy="10496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Fysisk</a:t>
            </a:r>
            <a:r>
              <a:rPr dirty="0" sz="16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støtte</a:t>
            </a:r>
            <a:r>
              <a:rPr dirty="0" sz="16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gennem</a:t>
            </a:r>
            <a:r>
              <a:rPr dirty="0" sz="16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robotteknologi</a:t>
            </a:r>
            <a:r>
              <a:rPr dirty="0" sz="1600" spc="-6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indebærer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praktisk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hjælp</a:t>
            </a:r>
            <a:r>
              <a:rPr dirty="0" sz="16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6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forskellige</a:t>
            </a:r>
            <a:r>
              <a:rPr dirty="0" sz="16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fysiske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behov.</a:t>
            </a:r>
            <a:r>
              <a:rPr dirty="0" sz="1600" spc="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Det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omfatter</a:t>
            </a:r>
            <a:r>
              <a:rPr dirty="0" sz="16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hjælp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til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mobilitet,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omlejring,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forflytning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og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løft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ud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af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sengen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eller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daglige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opgaver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som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madlavning</a:t>
            </a:r>
            <a:r>
              <a:rPr dirty="0" sz="16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eller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rengøring.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451" y="215595"/>
            <a:ext cx="461518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04">
                <a:solidFill>
                  <a:srgbClr val="FFFFFF"/>
                </a:solidFill>
                <a:latin typeface="Arial Black"/>
                <a:cs typeface="Arial Black"/>
              </a:rPr>
              <a:t>Robotteknologi</a:t>
            </a:r>
            <a:r>
              <a:rPr dirty="0" sz="2500" spc="-11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54">
                <a:solidFill>
                  <a:srgbClr val="FFFFFF"/>
                </a:solidFill>
                <a:latin typeface="Arial Black"/>
                <a:cs typeface="Arial Black"/>
              </a:rPr>
              <a:t>og</a:t>
            </a:r>
            <a:r>
              <a:rPr dirty="0" sz="2500" spc="-1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310">
                <a:solidFill>
                  <a:srgbClr val="FFFFFF"/>
                </a:solidFill>
                <a:latin typeface="Arial Black"/>
                <a:cs typeface="Arial Black"/>
              </a:rPr>
              <a:t>fysisk</a:t>
            </a:r>
            <a:r>
              <a:rPr dirty="0" sz="2500" spc="-1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85">
                <a:solidFill>
                  <a:srgbClr val="FFFFFF"/>
                </a:solidFill>
                <a:latin typeface="Arial Black"/>
                <a:cs typeface="Arial Black"/>
              </a:rPr>
              <a:t>støtte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1614" y="1368708"/>
            <a:ext cx="8063230" cy="2186305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219710" indent="-207010">
              <a:lnSpc>
                <a:spcPct val="100000"/>
              </a:lnSpc>
              <a:spcBef>
                <a:spcPts val="630"/>
              </a:spcBef>
              <a:buClr>
                <a:srgbClr val="1F2023"/>
              </a:buClr>
              <a:buFont typeface="Arial"/>
              <a:buChar char="●"/>
              <a:tabLst>
                <a:tab pos="219710" algn="l"/>
              </a:tabLst>
            </a:pP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Vendlet</a:t>
            </a:r>
            <a:r>
              <a:rPr dirty="0" sz="15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er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et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elektrisk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vendesystem,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der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gør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det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nemt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for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plejepersonalet</a:t>
            </a:r>
            <a:r>
              <a:rPr dirty="0" sz="15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at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flytte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eller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vende</a:t>
            </a:r>
            <a:endParaRPr sz="1500">
              <a:latin typeface="Arial"/>
              <a:cs typeface="Arial"/>
            </a:endParaRPr>
          </a:p>
          <a:p>
            <a:pPr marL="220979">
              <a:lnSpc>
                <a:spcPct val="100000"/>
              </a:lnSpc>
              <a:spcBef>
                <a:spcPts val="530"/>
              </a:spcBef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borgeren</a:t>
            </a:r>
            <a:r>
              <a:rPr dirty="0" sz="1500" spc="-6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i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sengen.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515"/>
              </a:spcBef>
              <a:buClr>
                <a:srgbClr val="1F2023"/>
              </a:buClr>
              <a:buFont typeface="Arial"/>
              <a:buChar char="●"/>
              <a:tabLst>
                <a:tab pos="219710" algn="l"/>
              </a:tabLst>
            </a:pP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HelpSoq</a:t>
            </a:r>
            <a:r>
              <a:rPr dirty="0" sz="15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er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hjælp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til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at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tage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støttestrømper</a:t>
            </a:r>
            <a:r>
              <a:rPr dirty="0" sz="1500" spc="-6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på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nemt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og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uden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kraft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og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smerte.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675"/>
              </a:spcBef>
              <a:buChar char="●"/>
              <a:tabLst>
                <a:tab pos="219710" algn="l"/>
              </a:tabLst>
            </a:pP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Elevatorer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Elektrisk</a:t>
            </a:r>
            <a:r>
              <a:rPr dirty="0" sz="1500" spc="-6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justerbar</a:t>
            </a:r>
            <a:r>
              <a:rPr dirty="0" sz="1500" spc="-6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seng.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Justerbar</a:t>
            </a:r>
            <a:r>
              <a:rPr dirty="0" sz="1500" spc="-8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brusestol.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Glidende</a:t>
            </a:r>
            <a:r>
              <a:rPr dirty="0" sz="1500" spc="-9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sejl.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Værktøjer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plejepersonale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704" y="1583045"/>
            <a:ext cx="5391785" cy="162750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219710" indent="-207010">
              <a:lnSpc>
                <a:spcPct val="100000"/>
              </a:lnSpc>
              <a:spcBef>
                <a:spcPts val="825"/>
              </a:spcBef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armstøtte</a:t>
            </a:r>
            <a:r>
              <a:rPr dirty="0" sz="1500" spc="-6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til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selv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at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holde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bestikket.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5"/>
              </a:spcBef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kopholder,</a:t>
            </a:r>
            <a:r>
              <a:rPr dirty="0" sz="1500" spc="-5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der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gør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det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lettere</a:t>
            </a:r>
            <a:r>
              <a:rPr dirty="0" sz="15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at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holde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et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glas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eller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kop.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skinne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eller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bøjle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til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at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holde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pen.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bladreanordning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til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at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læse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bog</a:t>
            </a:r>
            <a:r>
              <a:rPr dirty="0" sz="15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uden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at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holde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den.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Char char="●"/>
              <a:tabLst>
                <a:tab pos="219710" algn="l"/>
              </a:tabLst>
            </a:pP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grebsjusteringer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til</a:t>
            </a:r>
            <a:r>
              <a:rPr dirty="0" sz="1500" spc="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500" spc="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sikkerhedssele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eller</a:t>
            </a:r>
            <a:r>
              <a:rPr dirty="0" sz="1500" spc="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tandbørste.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6892" y="422910"/>
            <a:ext cx="43307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5">
                <a:solidFill>
                  <a:srgbClr val="379C73"/>
                </a:solidFill>
              </a:rPr>
              <a:t>Typer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kunder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74209" y="1166215"/>
            <a:ext cx="3874770" cy="26993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9000"/>
              </a:lnSpc>
              <a:spcBef>
                <a:spcPts val="95"/>
              </a:spcBef>
            </a:pP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Vendlet</a:t>
            </a:r>
            <a:r>
              <a:rPr dirty="0" sz="17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er</a:t>
            </a:r>
            <a:r>
              <a:rPr dirty="0" sz="17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et</a:t>
            </a:r>
            <a:r>
              <a:rPr dirty="0" sz="17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elektrisk</a:t>
            </a:r>
            <a:r>
              <a:rPr dirty="0" sz="1700" spc="-6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vendesystem,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1F2023"/>
                </a:solidFill>
                <a:latin typeface="Arial"/>
                <a:cs typeface="Arial"/>
              </a:rPr>
              <a:t>der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gør</a:t>
            </a:r>
            <a:r>
              <a:rPr dirty="0" sz="17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det</a:t>
            </a:r>
            <a:r>
              <a:rPr dirty="0" sz="1700" spc="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nemt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for</a:t>
            </a:r>
            <a:r>
              <a:rPr dirty="0" sz="1700" spc="-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plejepersonalet</a:t>
            </a:r>
            <a:r>
              <a:rPr dirty="0" sz="17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at</a:t>
            </a:r>
            <a:r>
              <a:rPr dirty="0" sz="1700" spc="-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flytte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eller</a:t>
            </a:r>
            <a:r>
              <a:rPr dirty="0" sz="1700" spc="-7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vende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borgeren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i</a:t>
            </a:r>
            <a:r>
              <a:rPr dirty="0" sz="17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sengen.</a:t>
            </a:r>
            <a:r>
              <a:rPr dirty="0" sz="17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1F2023"/>
                </a:solidFill>
                <a:latin typeface="Arial"/>
                <a:cs typeface="Arial"/>
              </a:rPr>
              <a:t>Det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reducerer</a:t>
            </a:r>
            <a:r>
              <a:rPr dirty="0" sz="17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den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fysiske</a:t>
            </a:r>
            <a:r>
              <a:rPr dirty="0" sz="17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belastning</a:t>
            </a:r>
            <a:r>
              <a:rPr dirty="0" sz="17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1F2023"/>
                </a:solidFill>
                <a:latin typeface="Arial"/>
                <a:cs typeface="Arial"/>
              </a:rPr>
              <a:t>for 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sundhedspersonalet,</a:t>
            </a:r>
            <a:r>
              <a:rPr dirty="0" sz="17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optimerer sundhedsprocesserne</a:t>
            </a:r>
            <a:r>
              <a:rPr dirty="0" sz="17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og</a:t>
            </a:r>
            <a:r>
              <a:rPr dirty="0" sz="17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forbedrer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effektiviteten,</a:t>
            </a:r>
            <a:r>
              <a:rPr dirty="0" sz="17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og</a:t>
            </a:r>
            <a:r>
              <a:rPr dirty="0" sz="17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det</a:t>
            </a:r>
            <a:r>
              <a:rPr dirty="0" sz="17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er</a:t>
            </a:r>
            <a:r>
              <a:rPr dirty="0" sz="17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effektivt</a:t>
            </a:r>
            <a:r>
              <a:rPr dirty="0" sz="17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1F2023"/>
                </a:solidFill>
                <a:latin typeface="Arial"/>
                <a:cs typeface="Arial"/>
              </a:rPr>
              <a:t>til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behandling</a:t>
            </a:r>
            <a:r>
              <a:rPr dirty="0" sz="1700" spc="-7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og</a:t>
            </a:r>
            <a:r>
              <a:rPr dirty="0" sz="1700" spc="-7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forebyggelse</a:t>
            </a:r>
            <a:r>
              <a:rPr dirty="0" sz="17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af</a:t>
            </a:r>
            <a:r>
              <a:rPr dirty="0" sz="1700" spc="-6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tryksår.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0">
                <a:solidFill>
                  <a:srgbClr val="379C73"/>
                </a:solidFill>
              </a:rPr>
              <a:t>Eksempel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på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vendlet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12" y="1217726"/>
            <a:ext cx="4076700" cy="28963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2258060"/>
            <a:ext cx="8228965" cy="2330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modul 2</a:t>
            </a:r>
            <a:r>
              <a:rPr dirty="0" sz="18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lærte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AI-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understøttet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plejedokumentation,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samt dens fordele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potentielle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begrænsninger.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715">
              <a:lnSpc>
                <a:spcPct val="1401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diktere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noter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håndfrit</a:t>
            </a:r>
            <a:r>
              <a:rPr dirty="0" sz="1800" spc="55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direkte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patientjournalen,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strømliner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arbejdsgang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øger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effektiviteten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arbejdsdag.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89102" y="1062609"/>
            <a:ext cx="7172959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baseline="15432" sz="4050" spc="-307">
                <a:solidFill>
                  <a:srgbClr val="379C73"/>
                </a:solidFill>
                <a:latin typeface="Arial Black"/>
                <a:cs typeface="Arial Black"/>
              </a:rPr>
              <a:t>arbej</a:t>
            </a:r>
            <a:r>
              <a:rPr dirty="0" baseline="15432" sz="4050" spc="-337">
                <a:solidFill>
                  <a:srgbClr val="379C73"/>
                </a:solidFill>
                <a:latin typeface="Arial Black"/>
                <a:cs typeface="Arial Black"/>
              </a:rPr>
              <a:t>d</a:t>
            </a:r>
            <a:r>
              <a:rPr dirty="0" baseline="15432" sz="4050" spc="-307">
                <a:solidFill>
                  <a:srgbClr val="379C73"/>
                </a:solidFill>
                <a:latin typeface="Arial Black"/>
                <a:cs typeface="Arial Black"/>
              </a:rPr>
              <a:t>e</a:t>
            </a:r>
            <a:r>
              <a:rPr dirty="0" baseline="15432" sz="4050" spc="-1522">
                <a:solidFill>
                  <a:srgbClr val="379C73"/>
                </a:solidFill>
                <a:latin typeface="Arial Black"/>
                <a:cs typeface="Arial Black"/>
              </a:rPr>
              <a:t>t</a:t>
            </a:r>
            <a:r>
              <a:rPr dirty="0" sz="2500" spc="-1440">
                <a:solidFill>
                  <a:srgbClr val="FFC000"/>
                </a:solidFill>
                <a:latin typeface="Arial Black"/>
                <a:cs typeface="Arial Black"/>
              </a:rPr>
              <a:t>A</a:t>
            </a:r>
            <a:r>
              <a:rPr dirty="0" baseline="15432" sz="4050" spc="-15">
                <a:solidFill>
                  <a:srgbClr val="379C73"/>
                </a:solidFill>
                <a:latin typeface="Arial Black"/>
                <a:cs typeface="Arial Black"/>
              </a:rPr>
              <a:t>?</a:t>
            </a:r>
            <a:r>
              <a:rPr dirty="0" sz="2500" spc="-215">
                <a:solidFill>
                  <a:srgbClr val="FFC000"/>
                </a:solidFill>
                <a:latin typeface="Arial Black"/>
                <a:cs typeface="Arial Black"/>
              </a:rPr>
              <a:t>I-</a:t>
            </a:r>
            <a:r>
              <a:rPr dirty="0" sz="2500" spc="-200">
                <a:solidFill>
                  <a:srgbClr val="FFC000"/>
                </a:solidFill>
                <a:latin typeface="Arial Black"/>
                <a:cs typeface="Arial Black"/>
              </a:rPr>
              <a:t>understøttet</a:t>
            </a:r>
            <a:r>
              <a:rPr dirty="0" sz="2500" spc="-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215">
                <a:solidFill>
                  <a:srgbClr val="FFC000"/>
                </a:solidFill>
                <a:latin typeface="Arial Black"/>
                <a:cs typeface="Arial Black"/>
              </a:rPr>
              <a:t>dokumentation</a:t>
            </a:r>
            <a:r>
              <a:rPr dirty="0" sz="2500" spc="-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2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25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140">
                <a:solidFill>
                  <a:srgbClr val="FFC000"/>
                </a:solidFill>
                <a:latin typeface="Arial Black"/>
                <a:cs typeface="Arial Black"/>
              </a:rPr>
              <a:t>pleje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34643"/>
            <a:ext cx="7387590" cy="693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Følgende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viser</a:t>
            </a:r>
            <a:r>
              <a:rPr dirty="0" sz="17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dig,</a:t>
            </a:r>
            <a:r>
              <a:rPr dirty="0" sz="17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7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bruger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Vendlet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7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lignende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elektriske vendeplader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7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vende</a:t>
            </a:r>
            <a:r>
              <a:rPr dirty="0" sz="17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7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flytte</a:t>
            </a:r>
            <a:r>
              <a:rPr dirty="0" sz="17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7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klient.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887094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Video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940" y="4101084"/>
            <a:ext cx="688847" cy="6888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150721" y="3655821"/>
            <a:ext cx="5553710" cy="1237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53945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bruger</a:t>
            </a:r>
            <a:r>
              <a:rPr dirty="0" sz="15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Vendlet?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4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Tror</a:t>
            </a:r>
            <a:r>
              <a:rPr dirty="0" sz="17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du,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7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dette</a:t>
            </a:r>
            <a:r>
              <a:rPr dirty="0" sz="17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fysiske</a:t>
            </a:r>
            <a:r>
              <a:rPr dirty="0" sz="17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hjælpemiddel</a:t>
            </a:r>
            <a:r>
              <a:rPr dirty="0" sz="17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lette</a:t>
            </a:r>
            <a:r>
              <a:rPr dirty="0" sz="17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dine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fysiske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opgaver?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7" name="object 7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5327" y="1862327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Robot</a:t>
            </a:r>
            <a:r>
              <a:rPr dirty="0" spc="-114"/>
              <a:t> </a:t>
            </a:r>
            <a:r>
              <a:rPr dirty="0" spc="-254"/>
              <a:t>og</a:t>
            </a:r>
            <a:r>
              <a:rPr dirty="0" spc="-120"/>
              <a:t> </a:t>
            </a:r>
            <a:r>
              <a:rPr dirty="0" spc="-310"/>
              <a:t>fysisk</a:t>
            </a:r>
            <a:r>
              <a:rPr dirty="0" spc="-135"/>
              <a:t> </a:t>
            </a:r>
            <a:r>
              <a:rPr dirty="0" spc="-190"/>
              <a:t>støtte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425952" y="0"/>
            <a:ext cx="5718175" cy="5143500"/>
            <a:chOff x="3425952" y="0"/>
            <a:chExt cx="5718175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5952" y="0"/>
              <a:ext cx="5718047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408039" y="104178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0" y="475734"/>
                  </a:lnTo>
                  <a:lnTo>
                    <a:pt x="1303127" y="481806"/>
                  </a:lnTo>
                  <a:lnTo>
                    <a:pt x="1356684" y="491926"/>
                  </a:lnTo>
                  <a:lnTo>
                    <a:pt x="1407096" y="506095"/>
                  </a:lnTo>
                  <a:lnTo>
                    <a:pt x="1454364" y="524311"/>
                  </a:lnTo>
                  <a:lnTo>
                    <a:pt x="1498492" y="546576"/>
                  </a:lnTo>
                  <a:lnTo>
                    <a:pt x="1539483" y="572889"/>
                  </a:lnTo>
                  <a:lnTo>
                    <a:pt x="1577339" y="603250"/>
                  </a:lnTo>
                  <a:lnTo>
                    <a:pt x="1615798" y="641319"/>
                  </a:lnTo>
                  <a:lnTo>
                    <a:pt x="1648333" y="681505"/>
                  </a:lnTo>
                  <a:lnTo>
                    <a:pt x="1674948" y="723811"/>
                  </a:lnTo>
                  <a:lnTo>
                    <a:pt x="1695644" y="768238"/>
                  </a:lnTo>
                  <a:lnTo>
                    <a:pt x="1710425" y="814790"/>
                  </a:lnTo>
                  <a:lnTo>
                    <a:pt x="1719291" y="863467"/>
                  </a:lnTo>
                  <a:lnTo>
                    <a:pt x="1722246" y="914273"/>
                  </a:lnTo>
                  <a:lnTo>
                    <a:pt x="1718970" y="965649"/>
                  </a:lnTo>
                  <a:lnTo>
                    <a:pt x="1709140" y="1015239"/>
                  </a:lnTo>
                  <a:lnTo>
                    <a:pt x="1692757" y="1063055"/>
                  </a:lnTo>
                  <a:lnTo>
                    <a:pt x="1669821" y="1109109"/>
                  </a:lnTo>
                  <a:lnTo>
                    <a:pt x="1640332" y="1153414"/>
                  </a:lnTo>
                  <a:lnTo>
                    <a:pt x="1605942" y="1191438"/>
                  </a:lnTo>
                  <a:lnTo>
                    <a:pt x="1549866" y="1244552"/>
                  </a:lnTo>
                  <a:lnTo>
                    <a:pt x="1513703" y="1276768"/>
                  </a:lnTo>
                  <a:lnTo>
                    <a:pt x="1472127" y="1312756"/>
                  </a:lnTo>
                  <a:lnTo>
                    <a:pt x="1425142" y="1352517"/>
                  </a:lnTo>
                  <a:lnTo>
                    <a:pt x="1372751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10" y="2312759"/>
                  </a:lnTo>
                  <a:lnTo>
                    <a:pt x="861694" y="2343896"/>
                  </a:lnTo>
                  <a:lnTo>
                    <a:pt x="862365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3" y="1777390"/>
                  </a:lnTo>
                  <a:lnTo>
                    <a:pt x="1819042" y="1734195"/>
                  </a:lnTo>
                  <a:lnTo>
                    <a:pt x="1866690" y="1692357"/>
                  </a:lnTo>
                  <a:lnTo>
                    <a:pt x="1911638" y="1651876"/>
                  </a:lnTo>
                  <a:lnTo>
                    <a:pt x="1953886" y="1612751"/>
                  </a:lnTo>
                  <a:lnTo>
                    <a:pt x="1993435" y="1574984"/>
                  </a:lnTo>
                  <a:lnTo>
                    <a:pt x="2030285" y="1538573"/>
                  </a:lnTo>
                  <a:lnTo>
                    <a:pt x="2064437" y="1503519"/>
                  </a:lnTo>
                  <a:lnTo>
                    <a:pt x="2095892" y="1469822"/>
                  </a:lnTo>
                  <a:lnTo>
                    <a:pt x="2124649" y="1437481"/>
                  </a:lnTo>
                  <a:lnTo>
                    <a:pt x="2150710" y="1406498"/>
                  </a:lnTo>
                  <a:lnTo>
                    <a:pt x="2194745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3" y="853"/>
                  </a:lnTo>
                  <a:lnTo>
                    <a:pt x="1049278" y="3415"/>
                  </a:lnTo>
                  <a:lnTo>
                    <a:pt x="995722" y="7684"/>
                  </a:lnTo>
                  <a:lnTo>
                    <a:pt x="943376" y="13660"/>
                  </a:lnTo>
                  <a:lnTo>
                    <a:pt x="892238" y="21345"/>
                  </a:lnTo>
                  <a:lnTo>
                    <a:pt x="842311" y="30738"/>
                  </a:lnTo>
                  <a:lnTo>
                    <a:pt x="793592" y="41839"/>
                  </a:lnTo>
                  <a:lnTo>
                    <a:pt x="746084" y="54649"/>
                  </a:lnTo>
                  <a:lnTo>
                    <a:pt x="699785" y="69167"/>
                  </a:lnTo>
                  <a:lnTo>
                    <a:pt x="654697" y="85393"/>
                  </a:lnTo>
                  <a:lnTo>
                    <a:pt x="610819" y="103329"/>
                  </a:lnTo>
                  <a:lnTo>
                    <a:pt x="568150" y="122973"/>
                  </a:lnTo>
                  <a:lnTo>
                    <a:pt x="526693" y="144326"/>
                  </a:lnTo>
                  <a:lnTo>
                    <a:pt x="486446" y="167389"/>
                  </a:lnTo>
                  <a:lnTo>
                    <a:pt x="447409" y="192160"/>
                  </a:lnTo>
                  <a:lnTo>
                    <a:pt x="409584" y="218642"/>
                  </a:lnTo>
                  <a:lnTo>
                    <a:pt x="372969" y="246832"/>
                  </a:lnTo>
                  <a:lnTo>
                    <a:pt x="337565" y="276733"/>
                  </a:lnTo>
                  <a:lnTo>
                    <a:pt x="299544" y="311777"/>
                  </a:lnTo>
                  <a:lnTo>
                    <a:pt x="263777" y="347759"/>
                  </a:lnTo>
                  <a:lnTo>
                    <a:pt x="230264" y="384677"/>
                  </a:lnTo>
                  <a:lnTo>
                    <a:pt x="199007" y="422532"/>
                  </a:lnTo>
                  <a:lnTo>
                    <a:pt x="170004" y="461324"/>
                  </a:lnTo>
                  <a:lnTo>
                    <a:pt x="143258" y="501051"/>
                  </a:lnTo>
                  <a:lnTo>
                    <a:pt x="118768" y="541713"/>
                  </a:lnTo>
                  <a:lnTo>
                    <a:pt x="96535" y="583311"/>
                  </a:lnTo>
                  <a:lnTo>
                    <a:pt x="76561" y="625843"/>
                  </a:lnTo>
                  <a:lnTo>
                    <a:pt x="58844" y="669309"/>
                  </a:lnTo>
                  <a:lnTo>
                    <a:pt x="43386" y="713709"/>
                  </a:lnTo>
                  <a:lnTo>
                    <a:pt x="30188" y="759043"/>
                  </a:lnTo>
                  <a:lnTo>
                    <a:pt x="19249" y="805310"/>
                  </a:lnTo>
                  <a:lnTo>
                    <a:pt x="10572" y="852509"/>
                  </a:lnTo>
                  <a:lnTo>
                    <a:pt x="4155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675" y="580488"/>
                  </a:lnTo>
                  <a:lnTo>
                    <a:pt x="864955" y="555471"/>
                  </a:lnTo>
                  <a:lnTo>
                    <a:pt x="905157" y="533785"/>
                  </a:lnTo>
                  <a:lnTo>
                    <a:pt x="947278" y="515433"/>
                  </a:lnTo>
                  <a:lnTo>
                    <a:pt x="991315" y="500415"/>
                  </a:lnTo>
                  <a:lnTo>
                    <a:pt x="1037265" y="488733"/>
                  </a:lnTo>
                  <a:lnTo>
                    <a:pt x="1085125" y="480387"/>
                  </a:lnTo>
                  <a:lnTo>
                    <a:pt x="1134891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86"/>
                  </a:moveTo>
                  <a:lnTo>
                    <a:pt x="863345" y="2656586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36372" y="2004136"/>
            <a:ext cx="4578350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30480">
              <a:lnSpc>
                <a:spcPct val="100000"/>
              </a:lnSpc>
              <a:spcBef>
                <a:spcPts val="100"/>
              </a:spcBef>
              <a:tabLst>
                <a:tab pos="2162810" algn="l"/>
              </a:tabLst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48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48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sociale </a:t>
            </a:r>
            <a:r>
              <a:rPr dirty="0" sz="4800" spc="-30" b="1">
                <a:solidFill>
                  <a:srgbClr val="3E3E3E"/>
                </a:solidFill>
                <a:latin typeface="Arial"/>
                <a:cs typeface="Arial"/>
              </a:rPr>
              <a:t>robott</a:t>
            </a:r>
            <a:r>
              <a:rPr dirty="0" sz="4800" spc="-2680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baseline="46296" sz="900" spc="-44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46296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4800" spc="-25" b="1">
                <a:solidFill>
                  <a:srgbClr val="3E3E3E"/>
                </a:solidFill>
                <a:latin typeface="Arial"/>
                <a:cs typeface="Arial"/>
              </a:rPr>
              <a:t>r?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4682" y="1338477"/>
            <a:ext cx="7322184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84170" marR="5080" indent="-2872105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Sociale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robotter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kommunikerer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og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interagerer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med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mennesker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ved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at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følge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social </a:t>
            </a:r>
            <a:r>
              <a:rPr dirty="0" sz="1600">
                <a:latin typeface="Arial"/>
                <a:cs typeface="Arial"/>
              </a:rPr>
              <a:t>adfærd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og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regler.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75"/>
              <a:t>Sociale</a:t>
            </a:r>
            <a:r>
              <a:rPr dirty="0" spc="-125"/>
              <a:t> </a:t>
            </a:r>
            <a:r>
              <a:rPr dirty="0" spc="-120"/>
              <a:t>robotter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783" y="2100072"/>
            <a:ext cx="3456432" cy="2577084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23366"/>
            <a:ext cx="8256270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Sociale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robotter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bruger</a:t>
            </a:r>
            <a:r>
              <a:rPr dirty="0" sz="18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kameraer til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at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optage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og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analysere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et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billede</a:t>
            </a:r>
            <a:r>
              <a:rPr dirty="0" sz="18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af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personen.</a:t>
            </a:r>
            <a:r>
              <a:rPr dirty="0" sz="1800" spc="-6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Derudover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analyseres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stemme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og</a:t>
            </a:r>
            <a:r>
              <a:rPr dirty="0" sz="18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bevægelsesmønstre</a:t>
            </a:r>
            <a:r>
              <a:rPr dirty="0" sz="1800" spc="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for</a:t>
            </a:r>
            <a:r>
              <a:rPr dirty="0" sz="18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at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forstå følelser.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110489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Ligesom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vores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hjerner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bruger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neurale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netværk,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robotter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afhængige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af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algoritmer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fra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kunstig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intelligens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bestemme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persons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følelsesmæssige tilstand.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224980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Teknisk</a:t>
            </a:r>
            <a:r>
              <a:rPr dirty="0" spc="-13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indsigt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049768" y="129539"/>
            <a:ext cx="966469" cy="527685"/>
            <a:chOff x="8049768" y="129539"/>
            <a:chExt cx="966469" cy="5276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9768" y="129539"/>
              <a:ext cx="966216" cy="5273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3974" y="377698"/>
            <a:ext cx="323469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35">
                <a:solidFill>
                  <a:srgbClr val="339966"/>
                </a:solidFill>
              </a:rPr>
              <a:t>Har</a:t>
            </a:r>
            <a:r>
              <a:rPr dirty="0" spc="-100">
                <a:solidFill>
                  <a:srgbClr val="339966"/>
                </a:solidFill>
              </a:rPr>
              <a:t> </a:t>
            </a:r>
            <a:r>
              <a:rPr dirty="0" spc="-225">
                <a:solidFill>
                  <a:srgbClr val="339966"/>
                </a:solidFill>
              </a:rPr>
              <a:t>du</a:t>
            </a:r>
            <a:r>
              <a:rPr dirty="0" spc="-85">
                <a:solidFill>
                  <a:srgbClr val="339966"/>
                </a:solidFill>
              </a:rPr>
              <a:t> </a:t>
            </a:r>
            <a:r>
              <a:rPr dirty="0" spc="-165">
                <a:solidFill>
                  <a:srgbClr val="339966"/>
                </a:solidFill>
              </a:rPr>
              <a:t>mødt</a:t>
            </a:r>
            <a:r>
              <a:rPr dirty="0" spc="-100">
                <a:solidFill>
                  <a:srgbClr val="339966"/>
                </a:solidFill>
              </a:rPr>
              <a:t> </a:t>
            </a:r>
            <a:r>
              <a:rPr dirty="0" spc="-270">
                <a:solidFill>
                  <a:srgbClr val="339966"/>
                </a:solidFill>
              </a:rPr>
              <a:t>Pepper?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48665" y="1866900"/>
            <a:ext cx="6214745" cy="2621280"/>
            <a:chOff x="248665" y="1866900"/>
            <a:chExt cx="6214745" cy="262128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9839" y="1866900"/>
              <a:ext cx="3933444" cy="262128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61365" y="1925573"/>
              <a:ext cx="2967990" cy="1483995"/>
            </a:xfrm>
            <a:custGeom>
              <a:avLst/>
              <a:gdLst/>
              <a:ahLst/>
              <a:cxnLst/>
              <a:rect l="l" t="t" r="r" b="b"/>
              <a:pathLst>
                <a:path w="2967990" h="1483995">
                  <a:moveTo>
                    <a:pt x="2473249" y="1043939"/>
                  </a:moveTo>
                  <a:lnTo>
                    <a:pt x="2121408" y="1043939"/>
                  </a:lnTo>
                  <a:lnTo>
                    <a:pt x="2967482" y="1483868"/>
                  </a:lnTo>
                  <a:lnTo>
                    <a:pt x="2473249" y="1043939"/>
                  </a:lnTo>
                  <a:close/>
                </a:path>
                <a:path w="2967990" h="1483995">
                  <a:moveTo>
                    <a:pt x="1912620" y="0"/>
                  </a:moveTo>
                  <a:lnTo>
                    <a:pt x="208788" y="0"/>
                  </a:lnTo>
                  <a:lnTo>
                    <a:pt x="160917" y="5513"/>
                  </a:lnTo>
                  <a:lnTo>
                    <a:pt x="116971" y="21220"/>
                  </a:lnTo>
                  <a:lnTo>
                    <a:pt x="78204" y="45866"/>
                  </a:lnTo>
                  <a:lnTo>
                    <a:pt x="45870" y="78199"/>
                  </a:lnTo>
                  <a:lnTo>
                    <a:pt x="21222" y="116965"/>
                  </a:lnTo>
                  <a:lnTo>
                    <a:pt x="5514" y="160913"/>
                  </a:lnTo>
                  <a:lnTo>
                    <a:pt x="0" y="208787"/>
                  </a:lnTo>
                  <a:lnTo>
                    <a:pt x="0" y="1043939"/>
                  </a:lnTo>
                  <a:lnTo>
                    <a:pt x="5514" y="1091814"/>
                  </a:lnTo>
                  <a:lnTo>
                    <a:pt x="21222" y="1135762"/>
                  </a:lnTo>
                  <a:lnTo>
                    <a:pt x="45870" y="1174528"/>
                  </a:lnTo>
                  <a:lnTo>
                    <a:pt x="78204" y="1206861"/>
                  </a:lnTo>
                  <a:lnTo>
                    <a:pt x="116971" y="1231507"/>
                  </a:lnTo>
                  <a:lnTo>
                    <a:pt x="160917" y="1247214"/>
                  </a:lnTo>
                  <a:lnTo>
                    <a:pt x="208788" y="1252727"/>
                  </a:lnTo>
                  <a:lnTo>
                    <a:pt x="1912620" y="1252727"/>
                  </a:lnTo>
                  <a:lnTo>
                    <a:pt x="1960494" y="1247214"/>
                  </a:lnTo>
                  <a:lnTo>
                    <a:pt x="2004442" y="1231507"/>
                  </a:lnTo>
                  <a:lnTo>
                    <a:pt x="2043208" y="1206861"/>
                  </a:lnTo>
                  <a:lnTo>
                    <a:pt x="2075541" y="1174528"/>
                  </a:lnTo>
                  <a:lnTo>
                    <a:pt x="2100187" y="1135762"/>
                  </a:lnTo>
                  <a:lnTo>
                    <a:pt x="2115894" y="1091814"/>
                  </a:lnTo>
                  <a:lnTo>
                    <a:pt x="2121408" y="1043939"/>
                  </a:lnTo>
                  <a:lnTo>
                    <a:pt x="2473249" y="1043939"/>
                  </a:lnTo>
                  <a:lnTo>
                    <a:pt x="2121408" y="730757"/>
                  </a:lnTo>
                  <a:lnTo>
                    <a:pt x="2121408" y="208787"/>
                  </a:lnTo>
                  <a:lnTo>
                    <a:pt x="2115894" y="160913"/>
                  </a:lnTo>
                  <a:lnTo>
                    <a:pt x="2100187" y="116965"/>
                  </a:lnTo>
                  <a:lnTo>
                    <a:pt x="2075541" y="78199"/>
                  </a:lnTo>
                  <a:lnTo>
                    <a:pt x="2043208" y="45866"/>
                  </a:lnTo>
                  <a:lnTo>
                    <a:pt x="2004442" y="21220"/>
                  </a:lnTo>
                  <a:lnTo>
                    <a:pt x="1960494" y="5513"/>
                  </a:lnTo>
                  <a:lnTo>
                    <a:pt x="1912620" y="0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61365" y="1925573"/>
              <a:ext cx="2967990" cy="1483995"/>
            </a:xfrm>
            <a:custGeom>
              <a:avLst/>
              <a:gdLst/>
              <a:ahLst/>
              <a:cxnLst/>
              <a:rect l="l" t="t" r="r" b="b"/>
              <a:pathLst>
                <a:path w="2967990" h="1483995">
                  <a:moveTo>
                    <a:pt x="0" y="208787"/>
                  </a:moveTo>
                  <a:lnTo>
                    <a:pt x="5514" y="160913"/>
                  </a:lnTo>
                  <a:lnTo>
                    <a:pt x="21222" y="116965"/>
                  </a:lnTo>
                  <a:lnTo>
                    <a:pt x="45870" y="78199"/>
                  </a:lnTo>
                  <a:lnTo>
                    <a:pt x="78204" y="45866"/>
                  </a:lnTo>
                  <a:lnTo>
                    <a:pt x="116971" y="21220"/>
                  </a:lnTo>
                  <a:lnTo>
                    <a:pt x="160917" y="5513"/>
                  </a:lnTo>
                  <a:lnTo>
                    <a:pt x="208788" y="0"/>
                  </a:lnTo>
                  <a:lnTo>
                    <a:pt x="1237488" y="0"/>
                  </a:lnTo>
                  <a:lnTo>
                    <a:pt x="1767839" y="0"/>
                  </a:lnTo>
                  <a:lnTo>
                    <a:pt x="1912620" y="0"/>
                  </a:lnTo>
                  <a:lnTo>
                    <a:pt x="1960494" y="5513"/>
                  </a:lnTo>
                  <a:lnTo>
                    <a:pt x="2004442" y="21220"/>
                  </a:lnTo>
                  <a:lnTo>
                    <a:pt x="2043208" y="45866"/>
                  </a:lnTo>
                  <a:lnTo>
                    <a:pt x="2075541" y="78199"/>
                  </a:lnTo>
                  <a:lnTo>
                    <a:pt x="2100187" y="116965"/>
                  </a:lnTo>
                  <a:lnTo>
                    <a:pt x="2115894" y="160913"/>
                  </a:lnTo>
                  <a:lnTo>
                    <a:pt x="2121408" y="208787"/>
                  </a:lnTo>
                  <a:lnTo>
                    <a:pt x="2121408" y="730757"/>
                  </a:lnTo>
                  <a:lnTo>
                    <a:pt x="2967482" y="1483868"/>
                  </a:lnTo>
                  <a:lnTo>
                    <a:pt x="2121408" y="1043939"/>
                  </a:lnTo>
                  <a:lnTo>
                    <a:pt x="2115894" y="1091814"/>
                  </a:lnTo>
                  <a:lnTo>
                    <a:pt x="2100187" y="1135762"/>
                  </a:lnTo>
                  <a:lnTo>
                    <a:pt x="2075541" y="1174528"/>
                  </a:lnTo>
                  <a:lnTo>
                    <a:pt x="2043208" y="1206861"/>
                  </a:lnTo>
                  <a:lnTo>
                    <a:pt x="2004442" y="1231507"/>
                  </a:lnTo>
                  <a:lnTo>
                    <a:pt x="1960494" y="1247214"/>
                  </a:lnTo>
                  <a:lnTo>
                    <a:pt x="1912620" y="1252727"/>
                  </a:lnTo>
                  <a:lnTo>
                    <a:pt x="1767839" y="1252727"/>
                  </a:lnTo>
                  <a:lnTo>
                    <a:pt x="1237488" y="1252727"/>
                  </a:lnTo>
                  <a:lnTo>
                    <a:pt x="208788" y="1252727"/>
                  </a:lnTo>
                  <a:lnTo>
                    <a:pt x="160917" y="1247214"/>
                  </a:lnTo>
                  <a:lnTo>
                    <a:pt x="116971" y="1231507"/>
                  </a:lnTo>
                  <a:lnTo>
                    <a:pt x="78204" y="1206861"/>
                  </a:lnTo>
                  <a:lnTo>
                    <a:pt x="45870" y="1174528"/>
                  </a:lnTo>
                  <a:lnTo>
                    <a:pt x="21222" y="1135762"/>
                  </a:lnTo>
                  <a:lnTo>
                    <a:pt x="5514" y="1091814"/>
                  </a:lnTo>
                  <a:lnTo>
                    <a:pt x="0" y="1043939"/>
                  </a:lnTo>
                  <a:lnTo>
                    <a:pt x="0" y="730757"/>
                  </a:lnTo>
                  <a:lnTo>
                    <a:pt x="0" y="208787"/>
                  </a:lnTo>
                  <a:close/>
                </a:path>
              </a:pathLst>
            </a:custGeom>
            <a:ln w="25399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35355" y="1278382"/>
            <a:ext cx="74371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Pepper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1,20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høj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robot,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flere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plejehjem.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35355" y="2044954"/>
            <a:ext cx="205803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Arial"/>
                <a:cs typeface="Arial"/>
              </a:rPr>
              <a:t>Jeg</a:t>
            </a:r>
            <a:r>
              <a:rPr dirty="0" sz="1200" spc="-4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kan</a:t>
            </a:r>
            <a:r>
              <a:rPr dirty="0" sz="1200" spc="-3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opfatte</a:t>
            </a:r>
            <a:r>
              <a:rPr dirty="0" sz="1200" spc="-20" b="1" i="1">
                <a:latin typeface="Arial"/>
                <a:cs typeface="Arial"/>
              </a:rPr>
              <a:t> mine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omgivelser</a:t>
            </a:r>
            <a:r>
              <a:rPr dirty="0" sz="1200" spc="-5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og</a:t>
            </a:r>
            <a:r>
              <a:rPr dirty="0" sz="1200" spc="-1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føre</a:t>
            </a:r>
            <a:r>
              <a:rPr dirty="0" sz="1200" spc="-1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samtaler </a:t>
            </a:r>
            <a:r>
              <a:rPr dirty="0" sz="1200" b="1" i="1">
                <a:latin typeface="Arial"/>
                <a:cs typeface="Arial"/>
              </a:rPr>
              <a:t>takket</a:t>
            </a:r>
            <a:r>
              <a:rPr dirty="0" sz="1200" spc="-4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være</a:t>
            </a:r>
            <a:r>
              <a:rPr dirty="0" sz="1200" spc="-4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en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mikrofon,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spc="-25" b="1" i="1">
                <a:latin typeface="Arial"/>
                <a:cs typeface="Arial"/>
              </a:rPr>
              <a:t>et </a:t>
            </a:r>
            <a:r>
              <a:rPr dirty="0" sz="1200" spc="-10" b="1" i="1">
                <a:latin typeface="Arial"/>
                <a:cs typeface="Arial"/>
              </a:rPr>
              <a:t>3D-</a:t>
            </a:r>
            <a:r>
              <a:rPr dirty="0" sz="1200" b="1" i="1">
                <a:latin typeface="Arial"/>
                <a:cs typeface="Arial"/>
              </a:rPr>
              <a:t>kamera</a:t>
            </a:r>
            <a:r>
              <a:rPr dirty="0" sz="1200" spc="-5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og </a:t>
            </a:r>
            <a:r>
              <a:rPr dirty="0" sz="1200" spc="-10" b="1" i="1">
                <a:latin typeface="Arial"/>
                <a:cs typeface="Arial"/>
              </a:rPr>
              <a:t>sensorer.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731509" y="1877822"/>
            <a:ext cx="3248025" cy="1568450"/>
            <a:chOff x="5731509" y="1877822"/>
            <a:chExt cx="3248025" cy="1568450"/>
          </a:xfrm>
        </p:grpSpPr>
        <p:sp>
          <p:nvSpPr>
            <p:cNvPr id="14" name="object 14" descr=""/>
            <p:cNvSpPr/>
            <p:nvPr/>
          </p:nvSpPr>
          <p:spPr>
            <a:xfrm>
              <a:off x="5744209" y="1890522"/>
              <a:ext cx="3222625" cy="1543050"/>
            </a:xfrm>
            <a:custGeom>
              <a:avLst/>
              <a:gdLst/>
              <a:ahLst/>
              <a:cxnLst/>
              <a:rect l="l" t="t" r="r" b="b"/>
              <a:pathLst>
                <a:path w="3222625" h="1543050">
                  <a:moveTo>
                    <a:pt x="3013201" y="0"/>
                  </a:moveTo>
                  <a:lnTo>
                    <a:pt x="1309878" y="0"/>
                  </a:lnTo>
                  <a:lnTo>
                    <a:pt x="1261949" y="5521"/>
                  </a:lnTo>
                  <a:lnTo>
                    <a:pt x="1217949" y="21248"/>
                  </a:lnTo>
                  <a:lnTo>
                    <a:pt x="1179136" y="45926"/>
                  </a:lnTo>
                  <a:lnTo>
                    <a:pt x="1146762" y="78300"/>
                  </a:lnTo>
                  <a:lnTo>
                    <a:pt x="1122084" y="117113"/>
                  </a:lnTo>
                  <a:lnTo>
                    <a:pt x="1106357" y="161113"/>
                  </a:lnTo>
                  <a:lnTo>
                    <a:pt x="1100836" y="209041"/>
                  </a:lnTo>
                  <a:lnTo>
                    <a:pt x="1100836" y="731646"/>
                  </a:lnTo>
                  <a:lnTo>
                    <a:pt x="0" y="1542795"/>
                  </a:lnTo>
                  <a:lnTo>
                    <a:pt x="1100836" y="1045209"/>
                  </a:lnTo>
                  <a:lnTo>
                    <a:pt x="3222243" y="1045209"/>
                  </a:lnTo>
                  <a:lnTo>
                    <a:pt x="3222243" y="209041"/>
                  </a:lnTo>
                  <a:lnTo>
                    <a:pt x="3216722" y="161113"/>
                  </a:lnTo>
                  <a:lnTo>
                    <a:pt x="3200995" y="117113"/>
                  </a:lnTo>
                  <a:lnTo>
                    <a:pt x="3176317" y="78300"/>
                  </a:lnTo>
                  <a:lnTo>
                    <a:pt x="3143943" y="45926"/>
                  </a:lnTo>
                  <a:lnTo>
                    <a:pt x="3105130" y="21248"/>
                  </a:lnTo>
                  <a:lnTo>
                    <a:pt x="3061130" y="5521"/>
                  </a:lnTo>
                  <a:lnTo>
                    <a:pt x="3013201" y="0"/>
                  </a:lnTo>
                  <a:close/>
                </a:path>
                <a:path w="3222625" h="1543050">
                  <a:moveTo>
                    <a:pt x="3222243" y="1045209"/>
                  </a:moveTo>
                  <a:lnTo>
                    <a:pt x="1100836" y="1045209"/>
                  </a:lnTo>
                  <a:lnTo>
                    <a:pt x="1106357" y="1093138"/>
                  </a:lnTo>
                  <a:lnTo>
                    <a:pt x="1122084" y="1137138"/>
                  </a:lnTo>
                  <a:lnTo>
                    <a:pt x="1146762" y="1175951"/>
                  </a:lnTo>
                  <a:lnTo>
                    <a:pt x="1179136" y="1208325"/>
                  </a:lnTo>
                  <a:lnTo>
                    <a:pt x="1217949" y="1233003"/>
                  </a:lnTo>
                  <a:lnTo>
                    <a:pt x="1261949" y="1248730"/>
                  </a:lnTo>
                  <a:lnTo>
                    <a:pt x="1309878" y="1254252"/>
                  </a:lnTo>
                  <a:lnTo>
                    <a:pt x="3013201" y="1254252"/>
                  </a:lnTo>
                  <a:lnTo>
                    <a:pt x="3061130" y="1248730"/>
                  </a:lnTo>
                  <a:lnTo>
                    <a:pt x="3105130" y="1233003"/>
                  </a:lnTo>
                  <a:lnTo>
                    <a:pt x="3143943" y="1208325"/>
                  </a:lnTo>
                  <a:lnTo>
                    <a:pt x="3176317" y="1175951"/>
                  </a:lnTo>
                  <a:lnTo>
                    <a:pt x="3200995" y="1137138"/>
                  </a:lnTo>
                  <a:lnTo>
                    <a:pt x="3216722" y="1093138"/>
                  </a:lnTo>
                  <a:lnTo>
                    <a:pt x="3222243" y="1045209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744209" y="1890522"/>
              <a:ext cx="3222625" cy="1543050"/>
            </a:xfrm>
            <a:custGeom>
              <a:avLst/>
              <a:gdLst/>
              <a:ahLst/>
              <a:cxnLst/>
              <a:rect l="l" t="t" r="r" b="b"/>
              <a:pathLst>
                <a:path w="3222625" h="1543050">
                  <a:moveTo>
                    <a:pt x="1100836" y="209041"/>
                  </a:moveTo>
                  <a:lnTo>
                    <a:pt x="1106357" y="161113"/>
                  </a:lnTo>
                  <a:lnTo>
                    <a:pt x="1122084" y="117113"/>
                  </a:lnTo>
                  <a:lnTo>
                    <a:pt x="1146762" y="78300"/>
                  </a:lnTo>
                  <a:lnTo>
                    <a:pt x="1179136" y="45926"/>
                  </a:lnTo>
                  <a:lnTo>
                    <a:pt x="1217949" y="21248"/>
                  </a:lnTo>
                  <a:lnTo>
                    <a:pt x="1261949" y="5521"/>
                  </a:lnTo>
                  <a:lnTo>
                    <a:pt x="1309878" y="0"/>
                  </a:lnTo>
                  <a:lnTo>
                    <a:pt x="1454404" y="0"/>
                  </a:lnTo>
                  <a:lnTo>
                    <a:pt x="1984756" y="0"/>
                  </a:lnTo>
                  <a:lnTo>
                    <a:pt x="3013201" y="0"/>
                  </a:lnTo>
                  <a:lnTo>
                    <a:pt x="3061130" y="5521"/>
                  </a:lnTo>
                  <a:lnTo>
                    <a:pt x="3105130" y="21248"/>
                  </a:lnTo>
                  <a:lnTo>
                    <a:pt x="3143943" y="45926"/>
                  </a:lnTo>
                  <a:lnTo>
                    <a:pt x="3176317" y="78300"/>
                  </a:lnTo>
                  <a:lnTo>
                    <a:pt x="3200995" y="117113"/>
                  </a:lnTo>
                  <a:lnTo>
                    <a:pt x="3216722" y="161113"/>
                  </a:lnTo>
                  <a:lnTo>
                    <a:pt x="3222243" y="209041"/>
                  </a:lnTo>
                  <a:lnTo>
                    <a:pt x="3222243" y="731646"/>
                  </a:lnTo>
                  <a:lnTo>
                    <a:pt x="3222243" y="1045209"/>
                  </a:lnTo>
                  <a:lnTo>
                    <a:pt x="3216722" y="1093138"/>
                  </a:lnTo>
                  <a:lnTo>
                    <a:pt x="3200995" y="1137138"/>
                  </a:lnTo>
                  <a:lnTo>
                    <a:pt x="3176317" y="1175951"/>
                  </a:lnTo>
                  <a:lnTo>
                    <a:pt x="3143943" y="1208325"/>
                  </a:lnTo>
                  <a:lnTo>
                    <a:pt x="3105130" y="1233003"/>
                  </a:lnTo>
                  <a:lnTo>
                    <a:pt x="3061130" y="1248730"/>
                  </a:lnTo>
                  <a:lnTo>
                    <a:pt x="3013201" y="1254252"/>
                  </a:lnTo>
                  <a:lnTo>
                    <a:pt x="1984756" y="1254252"/>
                  </a:lnTo>
                  <a:lnTo>
                    <a:pt x="1454404" y="1254252"/>
                  </a:lnTo>
                  <a:lnTo>
                    <a:pt x="1309878" y="1254252"/>
                  </a:lnTo>
                  <a:lnTo>
                    <a:pt x="1261949" y="1248730"/>
                  </a:lnTo>
                  <a:lnTo>
                    <a:pt x="1217949" y="1233003"/>
                  </a:lnTo>
                  <a:lnTo>
                    <a:pt x="1179136" y="1208325"/>
                  </a:lnTo>
                  <a:lnTo>
                    <a:pt x="1146762" y="1175951"/>
                  </a:lnTo>
                  <a:lnTo>
                    <a:pt x="1122084" y="1137138"/>
                  </a:lnTo>
                  <a:lnTo>
                    <a:pt x="1106357" y="1093138"/>
                  </a:lnTo>
                  <a:lnTo>
                    <a:pt x="1100836" y="1045209"/>
                  </a:lnTo>
                  <a:lnTo>
                    <a:pt x="0" y="1542795"/>
                  </a:lnTo>
                  <a:lnTo>
                    <a:pt x="1100836" y="731646"/>
                  </a:lnTo>
                  <a:lnTo>
                    <a:pt x="1100836" y="209041"/>
                  </a:lnTo>
                  <a:close/>
                </a:path>
              </a:pathLst>
            </a:custGeom>
            <a:ln w="25400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7022972" y="2052573"/>
            <a:ext cx="182181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Arial"/>
                <a:cs typeface="Arial"/>
              </a:rPr>
              <a:t>Jeg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kan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fortælle</a:t>
            </a:r>
            <a:r>
              <a:rPr dirty="0" sz="1200" spc="-1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vittigheder,</a:t>
            </a:r>
            <a:r>
              <a:rPr dirty="0" sz="1200" spc="-3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læse</a:t>
            </a:r>
            <a:r>
              <a:rPr dirty="0" sz="1200" spc="-5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eventyr </a:t>
            </a:r>
            <a:r>
              <a:rPr dirty="0" sz="1200" b="1" i="1">
                <a:latin typeface="Arial"/>
                <a:cs typeface="Arial"/>
              </a:rPr>
              <a:t>eller</a:t>
            </a:r>
            <a:r>
              <a:rPr dirty="0" sz="1200" spc="-4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imitere</a:t>
            </a:r>
            <a:r>
              <a:rPr dirty="0" sz="1200" spc="-30" b="1" i="1">
                <a:latin typeface="Arial"/>
                <a:cs typeface="Arial"/>
              </a:rPr>
              <a:t> </a:t>
            </a:r>
            <a:r>
              <a:rPr dirty="0" sz="1200" spc="-20" b="1" i="1">
                <a:latin typeface="Arial"/>
                <a:cs typeface="Arial"/>
              </a:rPr>
              <a:t>dyr.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23366"/>
            <a:ext cx="6905625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forstå,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Pepper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interagerer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ældre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interagerer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ham.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20574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Video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Peber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647" y="4067555"/>
            <a:ext cx="582168" cy="58369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01802" y="3696715"/>
            <a:ext cx="7614920" cy="1240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9367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robotter</a:t>
            </a:r>
            <a:r>
              <a:rPr dirty="0" sz="14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tage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ældre?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400">
              <a:latin typeface="Arial"/>
              <a:cs typeface="Arial"/>
            </a:endParaRPr>
          </a:p>
          <a:p>
            <a:pPr marL="12700" marR="5080" indent="457200">
              <a:lnSpc>
                <a:spcPct val="140000"/>
              </a:lnSpc>
            </a:pP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Tror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du,</a:t>
            </a:r>
            <a:r>
              <a:rPr dirty="0" sz="17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7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sociale</a:t>
            </a:r>
            <a:r>
              <a:rPr dirty="0" sz="17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robotter</a:t>
            </a:r>
            <a:r>
              <a:rPr dirty="0" sz="17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7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Paro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7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hjælpe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7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7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bekæmpe</a:t>
            </a:r>
            <a:r>
              <a:rPr dirty="0" sz="17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kronisk ensomhed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?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7" name="object 7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5327" y="1876044"/>
            <a:ext cx="3048000" cy="1714499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Robot</a:t>
            </a:r>
            <a:r>
              <a:rPr dirty="0" spc="-114"/>
              <a:t> </a:t>
            </a:r>
            <a:r>
              <a:rPr dirty="0" spc="-254"/>
              <a:t>og</a:t>
            </a:r>
            <a:r>
              <a:rPr dirty="0" spc="-120"/>
              <a:t> </a:t>
            </a:r>
            <a:r>
              <a:rPr dirty="0" spc="-310"/>
              <a:t>fysisk</a:t>
            </a:r>
            <a:r>
              <a:rPr dirty="0" spc="-135"/>
              <a:t> </a:t>
            </a:r>
            <a:r>
              <a:rPr dirty="0" spc="-190"/>
              <a:t>støtte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425952" y="0"/>
            <a:ext cx="5718175" cy="5143500"/>
            <a:chOff x="3425952" y="0"/>
            <a:chExt cx="5718175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5952" y="0"/>
              <a:ext cx="5718047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408039" y="104178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0" y="475734"/>
                  </a:lnTo>
                  <a:lnTo>
                    <a:pt x="1303127" y="481806"/>
                  </a:lnTo>
                  <a:lnTo>
                    <a:pt x="1356684" y="491926"/>
                  </a:lnTo>
                  <a:lnTo>
                    <a:pt x="1407096" y="506095"/>
                  </a:lnTo>
                  <a:lnTo>
                    <a:pt x="1454364" y="524311"/>
                  </a:lnTo>
                  <a:lnTo>
                    <a:pt x="1498492" y="546576"/>
                  </a:lnTo>
                  <a:lnTo>
                    <a:pt x="1539483" y="572889"/>
                  </a:lnTo>
                  <a:lnTo>
                    <a:pt x="1577339" y="603250"/>
                  </a:lnTo>
                  <a:lnTo>
                    <a:pt x="1615798" y="641319"/>
                  </a:lnTo>
                  <a:lnTo>
                    <a:pt x="1648333" y="681505"/>
                  </a:lnTo>
                  <a:lnTo>
                    <a:pt x="1674948" y="723811"/>
                  </a:lnTo>
                  <a:lnTo>
                    <a:pt x="1695644" y="768238"/>
                  </a:lnTo>
                  <a:lnTo>
                    <a:pt x="1710425" y="814790"/>
                  </a:lnTo>
                  <a:lnTo>
                    <a:pt x="1719291" y="863467"/>
                  </a:lnTo>
                  <a:lnTo>
                    <a:pt x="1722246" y="914273"/>
                  </a:lnTo>
                  <a:lnTo>
                    <a:pt x="1718970" y="965649"/>
                  </a:lnTo>
                  <a:lnTo>
                    <a:pt x="1709140" y="1015239"/>
                  </a:lnTo>
                  <a:lnTo>
                    <a:pt x="1692757" y="1063055"/>
                  </a:lnTo>
                  <a:lnTo>
                    <a:pt x="1669821" y="1109109"/>
                  </a:lnTo>
                  <a:lnTo>
                    <a:pt x="1640332" y="1153414"/>
                  </a:lnTo>
                  <a:lnTo>
                    <a:pt x="1605942" y="1191438"/>
                  </a:lnTo>
                  <a:lnTo>
                    <a:pt x="1549866" y="1244552"/>
                  </a:lnTo>
                  <a:lnTo>
                    <a:pt x="1513703" y="1276768"/>
                  </a:lnTo>
                  <a:lnTo>
                    <a:pt x="1472127" y="1312756"/>
                  </a:lnTo>
                  <a:lnTo>
                    <a:pt x="1425142" y="1352517"/>
                  </a:lnTo>
                  <a:lnTo>
                    <a:pt x="1372751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10" y="2312759"/>
                  </a:lnTo>
                  <a:lnTo>
                    <a:pt x="861694" y="2343896"/>
                  </a:lnTo>
                  <a:lnTo>
                    <a:pt x="862365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3" y="1777390"/>
                  </a:lnTo>
                  <a:lnTo>
                    <a:pt x="1819042" y="1734195"/>
                  </a:lnTo>
                  <a:lnTo>
                    <a:pt x="1866690" y="1692357"/>
                  </a:lnTo>
                  <a:lnTo>
                    <a:pt x="1911638" y="1651876"/>
                  </a:lnTo>
                  <a:lnTo>
                    <a:pt x="1953886" y="1612751"/>
                  </a:lnTo>
                  <a:lnTo>
                    <a:pt x="1993435" y="1574984"/>
                  </a:lnTo>
                  <a:lnTo>
                    <a:pt x="2030285" y="1538573"/>
                  </a:lnTo>
                  <a:lnTo>
                    <a:pt x="2064437" y="1503519"/>
                  </a:lnTo>
                  <a:lnTo>
                    <a:pt x="2095892" y="1469822"/>
                  </a:lnTo>
                  <a:lnTo>
                    <a:pt x="2124649" y="1437481"/>
                  </a:lnTo>
                  <a:lnTo>
                    <a:pt x="2150710" y="1406498"/>
                  </a:lnTo>
                  <a:lnTo>
                    <a:pt x="2194745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3" y="853"/>
                  </a:lnTo>
                  <a:lnTo>
                    <a:pt x="1049278" y="3415"/>
                  </a:lnTo>
                  <a:lnTo>
                    <a:pt x="995722" y="7684"/>
                  </a:lnTo>
                  <a:lnTo>
                    <a:pt x="943376" y="13660"/>
                  </a:lnTo>
                  <a:lnTo>
                    <a:pt x="892238" y="21345"/>
                  </a:lnTo>
                  <a:lnTo>
                    <a:pt x="842311" y="30738"/>
                  </a:lnTo>
                  <a:lnTo>
                    <a:pt x="793592" y="41839"/>
                  </a:lnTo>
                  <a:lnTo>
                    <a:pt x="746084" y="54649"/>
                  </a:lnTo>
                  <a:lnTo>
                    <a:pt x="699785" y="69167"/>
                  </a:lnTo>
                  <a:lnTo>
                    <a:pt x="654697" y="85393"/>
                  </a:lnTo>
                  <a:lnTo>
                    <a:pt x="610819" y="103329"/>
                  </a:lnTo>
                  <a:lnTo>
                    <a:pt x="568150" y="122973"/>
                  </a:lnTo>
                  <a:lnTo>
                    <a:pt x="526693" y="144326"/>
                  </a:lnTo>
                  <a:lnTo>
                    <a:pt x="486446" y="167389"/>
                  </a:lnTo>
                  <a:lnTo>
                    <a:pt x="447409" y="192160"/>
                  </a:lnTo>
                  <a:lnTo>
                    <a:pt x="409584" y="218642"/>
                  </a:lnTo>
                  <a:lnTo>
                    <a:pt x="372969" y="246832"/>
                  </a:lnTo>
                  <a:lnTo>
                    <a:pt x="337565" y="276733"/>
                  </a:lnTo>
                  <a:lnTo>
                    <a:pt x="299544" y="311777"/>
                  </a:lnTo>
                  <a:lnTo>
                    <a:pt x="263777" y="347759"/>
                  </a:lnTo>
                  <a:lnTo>
                    <a:pt x="230264" y="384677"/>
                  </a:lnTo>
                  <a:lnTo>
                    <a:pt x="199007" y="422532"/>
                  </a:lnTo>
                  <a:lnTo>
                    <a:pt x="170004" y="461324"/>
                  </a:lnTo>
                  <a:lnTo>
                    <a:pt x="143258" y="501051"/>
                  </a:lnTo>
                  <a:lnTo>
                    <a:pt x="118768" y="541713"/>
                  </a:lnTo>
                  <a:lnTo>
                    <a:pt x="96535" y="583311"/>
                  </a:lnTo>
                  <a:lnTo>
                    <a:pt x="76561" y="625843"/>
                  </a:lnTo>
                  <a:lnTo>
                    <a:pt x="58844" y="669309"/>
                  </a:lnTo>
                  <a:lnTo>
                    <a:pt x="43386" y="713709"/>
                  </a:lnTo>
                  <a:lnTo>
                    <a:pt x="30188" y="759043"/>
                  </a:lnTo>
                  <a:lnTo>
                    <a:pt x="19249" y="805310"/>
                  </a:lnTo>
                  <a:lnTo>
                    <a:pt x="10572" y="852509"/>
                  </a:lnTo>
                  <a:lnTo>
                    <a:pt x="4155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675" y="580488"/>
                  </a:lnTo>
                  <a:lnTo>
                    <a:pt x="864955" y="555471"/>
                  </a:lnTo>
                  <a:lnTo>
                    <a:pt x="905157" y="533785"/>
                  </a:lnTo>
                  <a:lnTo>
                    <a:pt x="947278" y="515433"/>
                  </a:lnTo>
                  <a:lnTo>
                    <a:pt x="991315" y="500415"/>
                  </a:lnTo>
                  <a:lnTo>
                    <a:pt x="1037265" y="488733"/>
                  </a:lnTo>
                  <a:lnTo>
                    <a:pt x="1085125" y="480387"/>
                  </a:lnTo>
                  <a:lnTo>
                    <a:pt x="1134891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86"/>
                  </a:moveTo>
                  <a:lnTo>
                    <a:pt x="863345" y="2656586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36372" y="2004136"/>
            <a:ext cx="5946140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43180">
              <a:lnSpc>
                <a:spcPct val="100000"/>
              </a:lnSpc>
              <a:spcBef>
                <a:spcPts val="100"/>
              </a:spcBef>
              <a:tabLst>
                <a:tab pos="2129790" algn="l"/>
              </a:tabLst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48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48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kognitive </a:t>
            </a:r>
            <a:r>
              <a:rPr dirty="0" sz="4800" spc="-35" b="1">
                <a:solidFill>
                  <a:srgbClr val="3E3E3E"/>
                </a:solidFill>
                <a:latin typeface="Arial"/>
                <a:cs typeface="Arial"/>
              </a:rPr>
              <a:t>assist</a:t>
            </a:r>
            <a:r>
              <a:rPr dirty="0" sz="4800" spc="-2415" b="1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dirty="0" baseline="46296" sz="900" spc="-3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46296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ncerobotter?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88721" y="1164158"/>
            <a:ext cx="79609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Paro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kunstig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grønlandssæl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Japan,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blevet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terapeutiske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formål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2009.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positive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demenspatienter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klinisk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bevist.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3886" y="2104898"/>
            <a:ext cx="2419985" cy="1278255"/>
            <a:chOff x="103886" y="2104898"/>
            <a:chExt cx="2419985" cy="1278255"/>
          </a:xfrm>
        </p:grpSpPr>
        <p:sp>
          <p:nvSpPr>
            <p:cNvPr id="5" name="object 5" descr=""/>
            <p:cNvSpPr/>
            <p:nvPr/>
          </p:nvSpPr>
          <p:spPr>
            <a:xfrm>
              <a:off x="116586" y="2117598"/>
              <a:ext cx="2394585" cy="1252855"/>
            </a:xfrm>
            <a:custGeom>
              <a:avLst/>
              <a:gdLst/>
              <a:ahLst/>
              <a:cxnLst/>
              <a:rect l="l" t="t" r="r" b="b"/>
              <a:pathLst>
                <a:path w="2394585" h="1252854">
                  <a:moveTo>
                    <a:pt x="1911095" y="0"/>
                  </a:moveTo>
                  <a:lnTo>
                    <a:pt x="208788" y="0"/>
                  </a:lnTo>
                  <a:lnTo>
                    <a:pt x="160917" y="5513"/>
                  </a:lnTo>
                  <a:lnTo>
                    <a:pt x="116971" y="21220"/>
                  </a:lnTo>
                  <a:lnTo>
                    <a:pt x="78204" y="45866"/>
                  </a:lnTo>
                  <a:lnTo>
                    <a:pt x="45870" y="78199"/>
                  </a:lnTo>
                  <a:lnTo>
                    <a:pt x="21222" y="116965"/>
                  </a:lnTo>
                  <a:lnTo>
                    <a:pt x="5514" y="160913"/>
                  </a:lnTo>
                  <a:lnTo>
                    <a:pt x="0" y="208787"/>
                  </a:lnTo>
                  <a:lnTo>
                    <a:pt x="0" y="1043939"/>
                  </a:lnTo>
                  <a:lnTo>
                    <a:pt x="5514" y="1091814"/>
                  </a:lnTo>
                  <a:lnTo>
                    <a:pt x="21222" y="1135762"/>
                  </a:lnTo>
                  <a:lnTo>
                    <a:pt x="45870" y="1174528"/>
                  </a:lnTo>
                  <a:lnTo>
                    <a:pt x="78204" y="1206861"/>
                  </a:lnTo>
                  <a:lnTo>
                    <a:pt x="116971" y="1231507"/>
                  </a:lnTo>
                  <a:lnTo>
                    <a:pt x="160917" y="1247214"/>
                  </a:lnTo>
                  <a:lnTo>
                    <a:pt x="208788" y="1252727"/>
                  </a:lnTo>
                  <a:lnTo>
                    <a:pt x="1911095" y="1252727"/>
                  </a:lnTo>
                  <a:lnTo>
                    <a:pt x="1958970" y="1247214"/>
                  </a:lnTo>
                  <a:lnTo>
                    <a:pt x="2002918" y="1231507"/>
                  </a:lnTo>
                  <a:lnTo>
                    <a:pt x="2041684" y="1206861"/>
                  </a:lnTo>
                  <a:lnTo>
                    <a:pt x="2074017" y="1174528"/>
                  </a:lnTo>
                  <a:lnTo>
                    <a:pt x="2098663" y="1135762"/>
                  </a:lnTo>
                  <a:lnTo>
                    <a:pt x="2114370" y="1091814"/>
                  </a:lnTo>
                  <a:lnTo>
                    <a:pt x="2119884" y="1043939"/>
                  </a:lnTo>
                  <a:lnTo>
                    <a:pt x="2394204" y="979551"/>
                  </a:lnTo>
                  <a:lnTo>
                    <a:pt x="2119884" y="730757"/>
                  </a:lnTo>
                  <a:lnTo>
                    <a:pt x="2119884" y="208787"/>
                  </a:lnTo>
                  <a:lnTo>
                    <a:pt x="2114370" y="160913"/>
                  </a:lnTo>
                  <a:lnTo>
                    <a:pt x="2098663" y="116965"/>
                  </a:lnTo>
                  <a:lnTo>
                    <a:pt x="2074017" y="78199"/>
                  </a:lnTo>
                  <a:lnTo>
                    <a:pt x="2041684" y="45866"/>
                  </a:lnTo>
                  <a:lnTo>
                    <a:pt x="2002918" y="21220"/>
                  </a:lnTo>
                  <a:lnTo>
                    <a:pt x="1958970" y="5513"/>
                  </a:lnTo>
                  <a:lnTo>
                    <a:pt x="1911095" y="0"/>
                  </a:lnTo>
                  <a:close/>
                </a:path>
              </a:pathLst>
            </a:custGeom>
            <a:solidFill>
              <a:srgbClr val="FAD3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6586" y="2117598"/>
              <a:ext cx="2394585" cy="1252855"/>
            </a:xfrm>
            <a:custGeom>
              <a:avLst/>
              <a:gdLst/>
              <a:ahLst/>
              <a:cxnLst/>
              <a:rect l="l" t="t" r="r" b="b"/>
              <a:pathLst>
                <a:path w="2394585" h="1252854">
                  <a:moveTo>
                    <a:pt x="0" y="208787"/>
                  </a:moveTo>
                  <a:lnTo>
                    <a:pt x="5514" y="160913"/>
                  </a:lnTo>
                  <a:lnTo>
                    <a:pt x="21222" y="116965"/>
                  </a:lnTo>
                  <a:lnTo>
                    <a:pt x="45870" y="78199"/>
                  </a:lnTo>
                  <a:lnTo>
                    <a:pt x="78204" y="45866"/>
                  </a:lnTo>
                  <a:lnTo>
                    <a:pt x="116971" y="21220"/>
                  </a:lnTo>
                  <a:lnTo>
                    <a:pt x="160917" y="5513"/>
                  </a:lnTo>
                  <a:lnTo>
                    <a:pt x="208788" y="0"/>
                  </a:lnTo>
                  <a:lnTo>
                    <a:pt x="1236599" y="0"/>
                  </a:lnTo>
                  <a:lnTo>
                    <a:pt x="1766570" y="0"/>
                  </a:lnTo>
                  <a:lnTo>
                    <a:pt x="1911095" y="0"/>
                  </a:lnTo>
                  <a:lnTo>
                    <a:pt x="1958970" y="5513"/>
                  </a:lnTo>
                  <a:lnTo>
                    <a:pt x="2002918" y="21220"/>
                  </a:lnTo>
                  <a:lnTo>
                    <a:pt x="2041684" y="45866"/>
                  </a:lnTo>
                  <a:lnTo>
                    <a:pt x="2074017" y="78199"/>
                  </a:lnTo>
                  <a:lnTo>
                    <a:pt x="2098663" y="116965"/>
                  </a:lnTo>
                  <a:lnTo>
                    <a:pt x="2114370" y="160913"/>
                  </a:lnTo>
                  <a:lnTo>
                    <a:pt x="2119884" y="208787"/>
                  </a:lnTo>
                  <a:lnTo>
                    <a:pt x="2119884" y="730757"/>
                  </a:lnTo>
                  <a:lnTo>
                    <a:pt x="2394204" y="979551"/>
                  </a:lnTo>
                  <a:lnTo>
                    <a:pt x="2119884" y="1043939"/>
                  </a:lnTo>
                  <a:lnTo>
                    <a:pt x="2114370" y="1091814"/>
                  </a:lnTo>
                  <a:lnTo>
                    <a:pt x="2098663" y="1135762"/>
                  </a:lnTo>
                  <a:lnTo>
                    <a:pt x="2074017" y="1174528"/>
                  </a:lnTo>
                  <a:lnTo>
                    <a:pt x="2041684" y="1206861"/>
                  </a:lnTo>
                  <a:lnTo>
                    <a:pt x="2002918" y="1231507"/>
                  </a:lnTo>
                  <a:lnTo>
                    <a:pt x="1958970" y="1247214"/>
                  </a:lnTo>
                  <a:lnTo>
                    <a:pt x="1911095" y="1252727"/>
                  </a:lnTo>
                  <a:lnTo>
                    <a:pt x="1766570" y="1252727"/>
                  </a:lnTo>
                  <a:lnTo>
                    <a:pt x="1236599" y="1252727"/>
                  </a:lnTo>
                  <a:lnTo>
                    <a:pt x="208788" y="1252727"/>
                  </a:lnTo>
                  <a:lnTo>
                    <a:pt x="160917" y="1247214"/>
                  </a:lnTo>
                  <a:lnTo>
                    <a:pt x="116971" y="1231507"/>
                  </a:lnTo>
                  <a:lnTo>
                    <a:pt x="78204" y="1206861"/>
                  </a:lnTo>
                  <a:lnTo>
                    <a:pt x="45870" y="1174528"/>
                  </a:lnTo>
                  <a:lnTo>
                    <a:pt x="21222" y="1135762"/>
                  </a:lnTo>
                  <a:lnTo>
                    <a:pt x="5514" y="1091814"/>
                  </a:lnTo>
                  <a:lnTo>
                    <a:pt x="0" y="1043939"/>
                  </a:lnTo>
                  <a:lnTo>
                    <a:pt x="0" y="730757"/>
                  </a:lnTo>
                  <a:lnTo>
                    <a:pt x="0" y="208787"/>
                  </a:lnTo>
                  <a:close/>
                </a:path>
              </a:pathLst>
            </a:custGeom>
            <a:ln w="25400">
              <a:solidFill>
                <a:srgbClr val="FAD3B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11886" y="2343657"/>
            <a:ext cx="155892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Arial"/>
                <a:cs typeface="Arial"/>
              </a:rPr>
              <a:t>Jeg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har</a:t>
            </a:r>
            <a:r>
              <a:rPr dirty="0" sz="1200" spc="-15" b="1" i="1">
                <a:latin typeface="Arial"/>
                <a:cs typeface="Arial"/>
              </a:rPr>
              <a:t> </a:t>
            </a:r>
            <a:r>
              <a:rPr dirty="0" sz="1200" spc="-25" b="1" i="1">
                <a:latin typeface="Arial"/>
                <a:cs typeface="Arial"/>
              </a:rPr>
              <a:t>en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beroligende</a:t>
            </a:r>
            <a:r>
              <a:rPr dirty="0" sz="1200" spc="-4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effekt</a:t>
            </a:r>
            <a:r>
              <a:rPr dirty="0" sz="1200" spc="-55" b="1" i="1">
                <a:latin typeface="Arial"/>
                <a:cs typeface="Arial"/>
              </a:rPr>
              <a:t> </a:t>
            </a:r>
            <a:r>
              <a:rPr dirty="0" sz="1200" spc="-25" b="1" i="1">
                <a:latin typeface="Arial"/>
                <a:cs typeface="Arial"/>
              </a:rPr>
              <a:t>på </a:t>
            </a:r>
            <a:r>
              <a:rPr dirty="0" sz="1200" b="1" i="1">
                <a:latin typeface="Arial"/>
                <a:cs typeface="Arial"/>
              </a:rPr>
              <a:t>patienter</a:t>
            </a:r>
            <a:r>
              <a:rPr dirty="0" sz="1200" spc="-3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og</a:t>
            </a:r>
            <a:r>
              <a:rPr dirty="0" sz="1200" spc="-15" b="1" i="1">
                <a:latin typeface="Arial"/>
                <a:cs typeface="Arial"/>
              </a:rPr>
              <a:t> </a:t>
            </a:r>
            <a:r>
              <a:rPr dirty="0" sz="1200" spc="-25" b="1" i="1">
                <a:latin typeface="Arial"/>
                <a:cs typeface="Arial"/>
              </a:rPr>
              <a:t>kan </a:t>
            </a:r>
            <a:r>
              <a:rPr dirty="0" sz="1200" b="1" i="1">
                <a:latin typeface="Arial"/>
                <a:cs typeface="Arial"/>
              </a:rPr>
              <a:t>hjælpe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med</a:t>
            </a:r>
            <a:r>
              <a:rPr dirty="0" sz="1200" spc="-35" b="1" i="1">
                <a:latin typeface="Arial"/>
                <a:cs typeface="Arial"/>
              </a:rPr>
              <a:t> </a:t>
            </a:r>
            <a:r>
              <a:rPr dirty="0" sz="1200" spc="-25" b="1" i="1">
                <a:latin typeface="Arial"/>
                <a:cs typeface="Arial"/>
              </a:rPr>
              <a:t>at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11886" y="3075558"/>
            <a:ext cx="8826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 b="1" i="1">
                <a:latin typeface="Arial"/>
                <a:cs typeface="Arial"/>
              </a:rPr>
              <a:t>bekæmpe</a:t>
            </a:r>
            <a:r>
              <a:rPr dirty="0" sz="1200" spc="-10" b="1" i="1">
                <a:latin typeface="Arial"/>
                <a:cs typeface="Arial"/>
              </a:rPr>
              <a:t> depression.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52654" y="1979676"/>
            <a:ext cx="5969635" cy="2822575"/>
            <a:chOff x="152654" y="1979676"/>
            <a:chExt cx="5969635" cy="2822575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5559" y="1979676"/>
              <a:ext cx="3546348" cy="278130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65354" y="3534918"/>
              <a:ext cx="2357755" cy="1254760"/>
            </a:xfrm>
            <a:custGeom>
              <a:avLst/>
              <a:gdLst/>
              <a:ahLst/>
              <a:cxnLst/>
              <a:rect l="l" t="t" r="r" b="b"/>
              <a:pathLst>
                <a:path w="2357755" h="1254760">
                  <a:moveTo>
                    <a:pt x="1912365" y="0"/>
                  </a:moveTo>
                  <a:lnTo>
                    <a:pt x="209042" y="0"/>
                  </a:lnTo>
                  <a:lnTo>
                    <a:pt x="161113" y="5521"/>
                  </a:lnTo>
                  <a:lnTo>
                    <a:pt x="117113" y="21248"/>
                  </a:lnTo>
                  <a:lnTo>
                    <a:pt x="78300" y="45926"/>
                  </a:lnTo>
                  <a:lnTo>
                    <a:pt x="45926" y="78300"/>
                  </a:lnTo>
                  <a:lnTo>
                    <a:pt x="21248" y="117113"/>
                  </a:lnTo>
                  <a:lnTo>
                    <a:pt x="5521" y="161113"/>
                  </a:lnTo>
                  <a:lnTo>
                    <a:pt x="0" y="209041"/>
                  </a:lnTo>
                  <a:lnTo>
                    <a:pt x="0" y="1045209"/>
                  </a:lnTo>
                  <a:lnTo>
                    <a:pt x="5521" y="1093138"/>
                  </a:lnTo>
                  <a:lnTo>
                    <a:pt x="21248" y="1137138"/>
                  </a:lnTo>
                  <a:lnTo>
                    <a:pt x="45926" y="1175951"/>
                  </a:lnTo>
                  <a:lnTo>
                    <a:pt x="78300" y="1208325"/>
                  </a:lnTo>
                  <a:lnTo>
                    <a:pt x="117113" y="1233003"/>
                  </a:lnTo>
                  <a:lnTo>
                    <a:pt x="161113" y="1248730"/>
                  </a:lnTo>
                  <a:lnTo>
                    <a:pt x="209042" y="1254251"/>
                  </a:lnTo>
                  <a:lnTo>
                    <a:pt x="1912365" y="1254251"/>
                  </a:lnTo>
                  <a:lnTo>
                    <a:pt x="1960294" y="1248730"/>
                  </a:lnTo>
                  <a:lnTo>
                    <a:pt x="2004294" y="1233003"/>
                  </a:lnTo>
                  <a:lnTo>
                    <a:pt x="2043107" y="1208325"/>
                  </a:lnTo>
                  <a:lnTo>
                    <a:pt x="2075481" y="1175951"/>
                  </a:lnTo>
                  <a:lnTo>
                    <a:pt x="2100159" y="1137138"/>
                  </a:lnTo>
                  <a:lnTo>
                    <a:pt x="2115886" y="1093138"/>
                  </a:lnTo>
                  <a:lnTo>
                    <a:pt x="2121408" y="1045209"/>
                  </a:lnTo>
                  <a:lnTo>
                    <a:pt x="2121408" y="522604"/>
                  </a:lnTo>
                  <a:lnTo>
                    <a:pt x="2357754" y="256793"/>
                  </a:lnTo>
                  <a:lnTo>
                    <a:pt x="2121408" y="209041"/>
                  </a:lnTo>
                  <a:lnTo>
                    <a:pt x="2115886" y="161113"/>
                  </a:lnTo>
                  <a:lnTo>
                    <a:pt x="2100159" y="117113"/>
                  </a:lnTo>
                  <a:lnTo>
                    <a:pt x="2075481" y="78300"/>
                  </a:lnTo>
                  <a:lnTo>
                    <a:pt x="2043107" y="45926"/>
                  </a:lnTo>
                  <a:lnTo>
                    <a:pt x="2004294" y="21248"/>
                  </a:lnTo>
                  <a:lnTo>
                    <a:pt x="1960294" y="5521"/>
                  </a:lnTo>
                  <a:lnTo>
                    <a:pt x="1912365" y="0"/>
                  </a:lnTo>
                  <a:close/>
                </a:path>
              </a:pathLst>
            </a:custGeom>
            <a:solidFill>
              <a:srgbClr val="FAD3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65354" y="3534918"/>
              <a:ext cx="2357755" cy="1254760"/>
            </a:xfrm>
            <a:custGeom>
              <a:avLst/>
              <a:gdLst/>
              <a:ahLst/>
              <a:cxnLst/>
              <a:rect l="l" t="t" r="r" b="b"/>
              <a:pathLst>
                <a:path w="2357755" h="1254760">
                  <a:moveTo>
                    <a:pt x="0" y="209041"/>
                  </a:moveTo>
                  <a:lnTo>
                    <a:pt x="5521" y="161113"/>
                  </a:lnTo>
                  <a:lnTo>
                    <a:pt x="21248" y="117113"/>
                  </a:lnTo>
                  <a:lnTo>
                    <a:pt x="45926" y="78300"/>
                  </a:lnTo>
                  <a:lnTo>
                    <a:pt x="78300" y="45926"/>
                  </a:lnTo>
                  <a:lnTo>
                    <a:pt x="117113" y="21248"/>
                  </a:lnTo>
                  <a:lnTo>
                    <a:pt x="161113" y="5521"/>
                  </a:lnTo>
                  <a:lnTo>
                    <a:pt x="209042" y="0"/>
                  </a:lnTo>
                  <a:lnTo>
                    <a:pt x="1237488" y="0"/>
                  </a:lnTo>
                  <a:lnTo>
                    <a:pt x="1767839" y="0"/>
                  </a:lnTo>
                  <a:lnTo>
                    <a:pt x="1912365" y="0"/>
                  </a:lnTo>
                  <a:lnTo>
                    <a:pt x="1960294" y="5521"/>
                  </a:lnTo>
                  <a:lnTo>
                    <a:pt x="2004294" y="21248"/>
                  </a:lnTo>
                  <a:lnTo>
                    <a:pt x="2043107" y="45926"/>
                  </a:lnTo>
                  <a:lnTo>
                    <a:pt x="2075481" y="78300"/>
                  </a:lnTo>
                  <a:lnTo>
                    <a:pt x="2100159" y="117113"/>
                  </a:lnTo>
                  <a:lnTo>
                    <a:pt x="2115886" y="161113"/>
                  </a:lnTo>
                  <a:lnTo>
                    <a:pt x="2121408" y="209041"/>
                  </a:lnTo>
                  <a:lnTo>
                    <a:pt x="2357754" y="256793"/>
                  </a:lnTo>
                  <a:lnTo>
                    <a:pt x="2121408" y="522604"/>
                  </a:lnTo>
                  <a:lnTo>
                    <a:pt x="2121408" y="1045209"/>
                  </a:lnTo>
                  <a:lnTo>
                    <a:pt x="2115886" y="1093138"/>
                  </a:lnTo>
                  <a:lnTo>
                    <a:pt x="2100159" y="1137138"/>
                  </a:lnTo>
                  <a:lnTo>
                    <a:pt x="2075481" y="1175951"/>
                  </a:lnTo>
                  <a:lnTo>
                    <a:pt x="2043107" y="1208325"/>
                  </a:lnTo>
                  <a:lnTo>
                    <a:pt x="2004294" y="1233003"/>
                  </a:lnTo>
                  <a:lnTo>
                    <a:pt x="1960294" y="1248730"/>
                  </a:lnTo>
                  <a:lnTo>
                    <a:pt x="1912365" y="1254251"/>
                  </a:lnTo>
                  <a:lnTo>
                    <a:pt x="1767839" y="1254251"/>
                  </a:lnTo>
                  <a:lnTo>
                    <a:pt x="1237488" y="1254251"/>
                  </a:lnTo>
                  <a:lnTo>
                    <a:pt x="209042" y="1254251"/>
                  </a:lnTo>
                  <a:lnTo>
                    <a:pt x="161113" y="1248730"/>
                  </a:lnTo>
                  <a:lnTo>
                    <a:pt x="117113" y="1233003"/>
                  </a:lnTo>
                  <a:lnTo>
                    <a:pt x="78300" y="1208325"/>
                  </a:lnTo>
                  <a:lnTo>
                    <a:pt x="45926" y="1175951"/>
                  </a:lnTo>
                  <a:lnTo>
                    <a:pt x="21248" y="1137138"/>
                  </a:lnTo>
                  <a:lnTo>
                    <a:pt x="5521" y="1093138"/>
                  </a:lnTo>
                  <a:lnTo>
                    <a:pt x="0" y="1045209"/>
                  </a:lnTo>
                  <a:lnTo>
                    <a:pt x="0" y="522604"/>
                  </a:lnTo>
                  <a:lnTo>
                    <a:pt x="0" y="209041"/>
                  </a:lnTo>
                  <a:close/>
                </a:path>
              </a:pathLst>
            </a:custGeom>
            <a:ln w="25400">
              <a:solidFill>
                <a:srgbClr val="FAD3B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2608579" y="4849164"/>
            <a:ext cx="292798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Kilde:</a:t>
            </a:r>
            <a:r>
              <a:rPr dirty="0" sz="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nationale</a:t>
            </a:r>
            <a:r>
              <a:rPr dirty="0" sz="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institut</a:t>
            </a:r>
            <a:r>
              <a:rPr dirty="0" sz="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avanceret</a:t>
            </a:r>
            <a:r>
              <a:rPr dirty="0" sz="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industriel</a:t>
            </a:r>
            <a:r>
              <a:rPr dirty="0" sz="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videnskab</a:t>
            </a:r>
            <a:r>
              <a:rPr dirty="0" sz="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585858"/>
                </a:solidFill>
                <a:latin typeface="Arial"/>
                <a:cs typeface="Arial"/>
              </a:rPr>
              <a:t>teknologi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448805" y="2627629"/>
            <a:ext cx="2580640" cy="1280160"/>
            <a:chOff x="6448805" y="2627629"/>
            <a:chExt cx="2580640" cy="1280160"/>
          </a:xfrm>
        </p:grpSpPr>
        <p:sp>
          <p:nvSpPr>
            <p:cNvPr id="15" name="object 15" descr=""/>
            <p:cNvSpPr/>
            <p:nvPr/>
          </p:nvSpPr>
          <p:spPr>
            <a:xfrm>
              <a:off x="6461505" y="2640329"/>
              <a:ext cx="2555240" cy="1254760"/>
            </a:xfrm>
            <a:custGeom>
              <a:avLst/>
              <a:gdLst/>
              <a:ahLst/>
              <a:cxnLst/>
              <a:rect l="l" t="t" r="r" b="b"/>
              <a:pathLst>
                <a:path w="2555240" h="1254760">
                  <a:moveTo>
                    <a:pt x="2346198" y="0"/>
                  </a:moveTo>
                  <a:lnTo>
                    <a:pt x="642874" y="0"/>
                  </a:lnTo>
                  <a:lnTo>
                    <a:pt x="594945" y="5521"/>
                  </a:lnTo>
                  <a:lnTo>
                    <a:pt x="550945" y="21248"/>
                  </a:lnTo>
                  <a:lnTo>
                    <a:pt x="512132" y="45926"/>
                  </a:lnTo>
                  <a:lnTo>
                    <a:pt x="479758" y="78300"/>
                  </a:lnTo>
                  <a:lnTo>
                    <a:pt x="455080" y="117113"/>
                  </a:lnTo>
                  <a:lnTo>
                    <a:pt x="439353" y="161113"/>
                  </a:lnTo>
                  <a:lnTo>
                    <a:pt x="433832" y="209042"/>
                  </a:lnTo>
                  <a:lnTo>
                    <a:pt x="0" y="390144"/>
                  </a:lnTo>
                  <a:lnTo>
                    <a:pt x="433832" y="522605"/>
                  </a:lnTo>
                  <a:lnTo>
                    <a:pt x="433832" y="1045210"/>
                  </a:lnTo>
                  <a:lnTo>
                    <a:pt x="439353" y="1093138"/>
                  </a:lnTo>
                  <a:lnTo>
                    <a:pt x="455080" y="1137138"/>
                  </a:lnTo>
                  <a:lnTo>
                    <a:pt x="479758" y="1175951"/>
                  </a:lnTo>
                  <a:lnTo>
                    <a:pt x="512132" y="1208325"/>
                  </a:lnTo>
                  <a:lnTo>
                    <a:pt x="550945" y="1233003"/>
                  </a:lnTo>
                  <a:lnTo>
                    <a:pt x="594945" y="1248730"/>
                  </a:lnTo>
                  <a:lnTo>
                    <a:pt x="642874" y="1254252"/>
                  </a:lnTo>
                  <a:lnTo>
                    <a:pt x="2346198" y="1254252"/>
                  </a:lnTo>
                  <a:lnTo>
                    <a:pt x="2394126" y="1248730"/>
                  </a:lnTo>
                  <a:lnTo>
                    <a:pt x="2438126" y="1233003"/>
                  </a:lnTo>
                  <a:lnTo>
                    <a:pt x="2476939" y="1208325"/>
                  </a:lnTo>
                  <a:lnTo>
                    <a:pt x="2509313" y="1175951"/>
                  </a:lnTo>
                  <a:lnTo>
                    <a:pt x="2533991" y="1137138"/>
                  </a:lnTo>
                  <a:lnTo>
                    <a:pt x="2549718" y="1093138"/>
                  </a:lnTo>
                  <a:lnTo>
                    <a:pt x="2555240" y="1045210"/>
                  </a:lnTo>
                  <a:lnTo>
                    <a:pt x="2555240" y="209042"/>
                  </a:lnTo>
                  <a:lnTo>
                    <a:pt x="2549718" y="161113"/>
                  </a:lnTo>
                  <a:lnTo>
                    <a:pt x="2533991" y="117113"/>
                  </a:lnTo>
                  <a:lnTo>
                    <a:pt x="2509313" y="78300"/>
                  </a:lnTo>
                  <a:lnTo>
                    <a:pt x="2476939" y="45926"/>
                  </a:lnTo>
                  <a:lnTo>
                    <a:pt x="2438126" y="21248"/>
                  </a:lnTo>
                  <a:lnTo>
                    <a:pt x="2394126" y="5521"/>
                  </a:lnTo>
                  <a:lnTo>
                    <a:pt x="2346198" y="0"/>
                  </a:lnTo>
                  <a:close/>
                </a:path>
              </a:pathLst>
            </a:custGeom>
            <a:solidFill>
              <a:srgbClr val="FAD3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461505" y="2640329"/>
              <a:ext cx="2555240" cy="1254760"/>
            </a:xfrm>
            <a:custGeom>
              <a:avLst/>
              <a:gdLst/>
              <a:ahLst/>
              <a:cxnLst/>
              <a:rect l="l" t="t" r="r" b="b"/>
              <a:pathLst>
                <a:path w="2555240" h="1254760">
                  <a:moveTo>
                    <a:pt x="433832" y="209042"/>
                  </a:moveTo>
                  <a:lnTo>
                    <a:pt x="439353" y="161113"/>
                  </a:lnTo>
                  <a:lnTo>
                    <a:pt x="455080" y="117113"/>
                  </a:lnTo>
                  <a:lnTo>
                    <a:pt x="479758" y="78300"/>
                  </a:lnTo>
                  <a:lnTo>
                    <a:pt x="512132" y="45926"/>
                  </a:lnTo>
                  <a:lnTo>
                    <a:pt x="550945" y="21248"/>
                  </a:lnTo>
                  <a:lnTo>
                    <a:pt x="594945" y="5521"/>
                  </a:lnTo>
                  <a:lnTo>
                    <a:pt x="642874" y="0"/>
                  </a:lnTo>
                  <a:lnTo>
                    <a:pt x="787400" y="0"/>
                  </a:lnTo>
                  <a:lnTo>
                    <a:pt x="1317752" y="0"/>
                  </a:lnTo>
                  <a:lnTo>
                    <a:pt x="2346198" y="0"/>
                  </a:lnTo>
                  <a:lnTo>
                    <a:pt x="2394126" y="5521"/>
                  </a:lnTo>
                  <a:lnTo>
                    <a:pt x="2438126" y="21248"/>
                  </a:lnTo>
                  <a:lnTo>
                    <a:pt x="2476939" y="45926"/>
                  </a:lnTo>
                  <a:lnTo>
                    <a:pt x="2509313" y="78300"/>
                  </a:lnTo>
                  <a:lnTo>
                    <a:pt x="2533991" y="117113"/>
                  </a:lnTo>
                  <a:lnTo>
                    <a:pt x="2549718" y="161113"/>
                  </a:lnTo>
                  <a:lnTo>
                    <a:pt x="2555240" y="209042"/>
                  </a:lnTo>
                  <a:lnTo>
                    <a:pt x="2555240" y="522605"/>
                  </a:lnTo>
                  <a:lnTo>
                    <a:pt x="2555240" y="1045210"/>
                  </a:lnTo>
                  <a:lnTo>
                    <a:pt x="2549718" y="1093138"/>
                  </a:lnTo>
                  <a:lnTo>
                    <a:pt x="2533991" y="1137138"/>
                  </a:lnTo>
                  <a:lnTo>
                    <a:pt x="2509313" y="1175951"/>
                  </a:lnTo>
                  <a:lnTo>
                    <a:pt x="2476939" y="1208325"/>
                  </a:lnTo>
                  <a:lnTo>
                    <a:pt x="2438126" y="1233003"/>
                  </a:lnTo>
                  <a:lnTo>
                    <a:pt x="2394126" y="1248730"/>
                  </a:lnTo>
                  <a:lnTo>
                    <a:pt x="2346198" y="1254252"/>
                  </a:lnTo>
                  <a:lnTo>
                    <a:pt x="1317752" y="1254252"/>
                  </a:lnTo>
                  <a:lnTo>
                    <a:pt x="787400" y="1254252"/>
                  </a:lnTo>
                  <a:lnTo>
                    <a:pt x="642874" y="1254252"/>
                  </a:lnTo>
                  <a:lnTo>
                    <a:pt x="594945" y="1248730"/>
                  </a:lnTo>
                  <a:lnTo>
                    <a:pt x="550945" y="1233003"/>
                  </a:lnTo>
                  <a:lnTo>
                    <a:pt x="512132" y="1208325"/>
                  </a:lnTo>
                  <a:lnTo>
                    <a:pt x="479758" y="1175951"/>
                  </a:lnTo>
                  <a:lnTo>
                    <a:pt x="455080" y="1137138"/>
                  </a:lnTo>
                  <a:lnTo>
                    <a:pt x="439353" y="1093138"/>
                  </a:lnTo>
                  <a:lnTo>
                    <a:pt x="433832" y="1045210"/>
                  </a:lnTo>
                  <a:lnTo>
                    <a:pt x="433832" y="522605"/>
                  </a:lnTo>
                  <a:lnTo>
                    <a:pt x="0" y="390144"/>
                  </a:lnTo>
                  <a:lnTo>
                    <a:pt x="433832" y="209042"/>
                  </a:lnTo>
                  <a:close/>
                </a:path>
              </a:pathLst>
            </a:custGeom>
            <a:ln w="25400">
              <a:solidFill>
                <a:srgbClr val="FAD3B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7073645" y="2786252"/>
            <a:ext cx="163893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Arial"/>
                <a:cs typeface="Arial"/>
              </a:rPr>
              <a:t>Jeg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kan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lære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et</a:t>
            </a:r>
            <a:r>
              <a:rPr dirty="0" sz="1200" spc="-20" b="1" i="1">
                <a:latin typeface="Arial"/>
                <a:cs typeface="Arial"/>
              </a:rPr>
              <a:t> navn,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genkende</a:t>
            </a:r>
            <a:r>
              <a:rPr dirty="0" sz="1200" spc="-4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stemmer</a:t>
            </a:r>
            <a:r>
              <a:rPr dirty="0" sz="1200" spc="-75" b="1" i="1">
                <a:latin typeface="Arial"/>
                <a:cs typeface="Arial"/>
              </a:rPr>
              <a:t> </a:t>
            </a:r>
            <a:r>
              <a:rPr dirty="0" sz="1200" spc="-25" b="1" i="1">
                <a:latin typeface="Arial"/>
                <a:cs typeface="Arial"/>
              </a:rPr>
              <a:t>og </a:t>
            </a:r>
            <a:r>
              <a:rPr dirty="0" sz="1200" b="1" i="1">
                <a:latin typeface="Arial"/>
                <a:cs typeface="Arial"/>
              </a:rPr>
              <a:t>bevæge</a:t>
            </a:r>
            <a:r>
              <a:rPr dirty="0" sz="1200" spc="-4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mig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spc="-25" b="1" i="1">
                <a:latin typeface="Arial"/>
                <a:cs typeface="Arial"/>
              </a:rPr>
              <a:t>som </a:t>
            </a:r>
            <a:r>
              <a:rPr dirty="0" sz="1200" b="1" i="1">
                <a:latin typeface="Arial"/>
                <a:cs typeface="Arial"/>
              </a:rPr>
              <a:t>reaktion</a:t>
            </a:r>
            <a:r>
              <a:rPr dirty="0" sz="1200" spc="-3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på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andre.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22554" y="3692474"/>
            <a:ext cx="143827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Arial"/>
                <a:cs typeface="Arial"/>
              </a:rPr>
              <a:t>Jeg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elsker</a:t>
            </a:r>
            <a:r>
              <a:rPr dirty="0" sz="1200" spc="-1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opmærksomhed</a:t>
            </a:r>
            <a:r>
              <a:rPr dirty="0" sz="1200" spc="-75" b="1" i="1">
                <a:latin typeface="Arial"/>
                <a:cs typeface="Arial"/>
              </a:rPr>
              <a:t> </a:t>
            </a:r>
            <a:r>
              <a:rPr dirty="0" sz="1200" spc="-25" b="1" i="1">
                <a:latin typeface="Arial"/>
                <a:cs typeface="Arial"/>
              </a:rPr>
              <a:t>og </a:t>
            </a:r>
            <a:r>
              <a:rPr dirty="0" sz="1200" b="1" i="1">
                <a:latin typeface="Arial"/>
                <a:cs typeface="Arial"/>
              </a:rPr>
              <a:t>vil</a:t>
            </a:r>
            <a:r>
              <a:rPr dirty="0" sz="1200" spc="-1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vise</a:t>
            </a:r>
            <a:r>
              <a:rPr dirty="0" sz="1200" spc="-3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en</a:t>
            </a:r>
            <a:r>
              <a:rPr dirty="0" sz="1200" spc="-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række </a:t>
            </a:r>
            <a:r>
              <a:rPr dirty="0" sz="1200" b="1" i="1">
                <a:latin typeface="Arial"/>
                <a:cs typeface="Arial"/>
              </a:rPr>
              <a:t>følelser</a:t>
            </a:r>
            <a:r>
              <a:rPr dirty="0" sz="1200" spc="-4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som</a:t>
            </a:r>
            <a:r>
              <a:rPr dirty="0" sz="1200" spc="-10" b="1" i="1">
                <a:latin typeface="Arial"/>
                <a:cs typeface="Arial"/>
              </a:rPr>
              <a:t> svar.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12826" y="161924"/>
            <a:ext cx="28765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5">
                <a:solidFill>
                  <a:srgbClr val="379C73"/>
                </a:solidFill>
              </a:rPr>
              <a:t>Har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mødt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Paro?</a:t>
            </a:r>
          </a:p>
        </p:txBody>
      </p:sp>
      <p:pic>
        <p:nvPicPr>
          <p:cNvPr id="20" name="object 2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2043" y="36576"/>
            <a:ext cx="964692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88415"/>
            <a:ext cx="7819390" cy="657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5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se,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mennesker,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lever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demens,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interagerer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med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Paro,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hvad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specialister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demenspleje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synes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det: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16827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Video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Paro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695" y="3718559"/>
            <a:ext cx="498347" cy="49682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363" y="4431791"/>
            <a:ext cx="478536" cy="478536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3048000" y="1813560"/>
            <a:ext cx="3048000" cy="1842770"/>
            <a:chOff x="3048000" y="1813560"/>
            <a:chExt cx="3048000" cy="1842770"/>
          </a:xfrm>
        </p:grpSpPr>
        <p:pic>
          <p:nvPicPr>
            <p:cNvPr id="8" name="object 8" descr="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0" y="1813560"/>
              <a:ext cx="3048000" cy="171450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603244" y="3456305"/>
              <a:ext cx="1382395" cy="200025"/>
            </a:xfrm>
            <a:custGeom>
              <a:avLst/>
              <a:gdLst/>
              <a:ahLst/>
              <a:cxnLst/>
              <a:rect l="l" t="t" r="r" b="b"/>
              <a:pathLst>
                <a:path w="1382395" h="200025">
                  <a:moveTo>
                    <a:pt x="1382268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1382268" y="199644"/>
                  </a:lnTo>
                  <a:lnTo>
                    <a:pt x="1382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823366" y="3338716"/>
            <a:ext cx="6613525" cy="130429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2780030">
              <a:lnSpc>
                <a:spcPct val="100000"/>
              </a:lnSpc>
              <a:spcBef>
                <a:spcPts val="780"/>
              </a:spcBef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Robotsælen</a:t>
            </a:r>
            <a:r>
              <a:rPr dirty="0" sz="14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Paro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5100"/>
              </a:lnSpc>
              <a:spcBef>
                <a:spcPts val="480"/>
              </a:spcBef>
            </a:pP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Ifølge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eksperterne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videoen,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hvad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6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erfaringer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600" spc="-20" i="1">
                <a:solidFill>
                  <a:srgbClr val="666666"/>
                </a:solidFill>
                <a:latin typeface="Arial"/>
                <a:cs typeface="Arial"/>
              </a:rPr>
              <a:t> disse</a:t>
            </a:r>
            <a:r>
              <a:rPr dirty="0" sz="16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teknologier?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Kunne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forestille</a:t>
            </a:r>
            <a:r>
              <a:rPr dirty="0" sz="16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6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Paro</a:t>
            </a:r>
            <a:r>
              <a:rPr dirty="0" sz="16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dit</a:t>
            </a:r>
            <a:r>
              <a:rPr dirty="0" sz="16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arbejde?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Hvorfor</a:t>
            </a:r>
            <a:r>
              <a:rPr dirty="0" sz="1600" spc="-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(ikke)?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0712" y="1210716"/>
            <a:ext cx="7948930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4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giver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indblik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brugen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robotteknologi,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hjælper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løfte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humøret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hos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beboere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stimulere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kognitive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funktion.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>
                <a:solidFill>
                  <a:srgbClr val="379C73"/>
                </a:solidFill>
              </a:rPr>
              <a:t>Video-</a:t>
            </a:r>
            <a:r>
              <a:rPr dirty="0" spc="-200">
                <a:solidFill>
                  <a:srgbClr val="379C73"/>
                </a:solidFill>
              </a:rPr>
              <a:t>robotkæledyr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93749" y="3919829"/>
            <a:ext cx="4508500" cy="1141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66825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Robotkæledyr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hjælper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demente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patienter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Hvad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holdning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brugen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af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robotkæledyr?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472" y="4364735"/>
            <a:ext cx="509016" cy="510540"/>
          </a:xfrm>
          <a:prstGeom prst="rect">
            <a:avLst/>
          </a:prstGeom>
        </p:spPr>
      </p:pic>
      <p:pic>
        <p:nvPicPr>
          <p:cNvPr id="7" name="object 7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31720" y="2039111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16051" y="1062609"/>
            <a:ext cx="8229600" cy="20631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98425">
              <a:lnSpc>
                <a:spcPct val="100000"/>
              </a:lnSpc>
              <a:spcBef>
                <a:spcPts val="100"/>
              </a:spcBef>
            </a:pPr>
            <a:r>
              <a:rPr dirty="0" baseline="15432" sz="4050" spc="-307">
                <a:solidFill>
                  <a:srgbClr val="379C73"/>
                </a:solidFill>
                <a:latin typeface="Arial Black"/>
                <a:cs typeface="Arial Black"/>
              </a:rPr>
              <a:t>arbej</a:t>
            </a:r>
            <a:r>
              <a:rPr dirty="0" baseline="15432" sz="4050" spc="-337">
                <a:solidFill>
                  <a:srgbClr val="379C73"/>
                </a:solidFill>
                <a:latin typeface="Arial Black"/>
                <a:cs typeface="Arial Black"/>
              </a:rPr>
              <a:t>d</a:t>
            </a:r>
            <a:r>
              <a:rPr dirty="0" baseline="15432" sz="4050" spc="-307">
                <a:solidFill>
                  <a:srgbClr val="379C73"/>
                </a:solidFill>
                <a:latin typeface="Arial Black"/>
                <a:cs typeface="Arial Black"/>
              </a:rPr>
              <a:t>e</a:t>
            </a:r>
            <a:r>
              <a:rPr dirty="0" baseline="15432" sz="4050" spc="-1522">
                <a:solidFill>
                  <a:srgbClr val="379C73"/>
                </a:solidFill>
                <a:latin typeface="Arial Black"/>
                <a:cs typeface="Arial Black"/>
              </a:rPr>
              <a:t>t</a:t>
            </a:r>
            <a:r>
              <a:rPr dirty="0" sz="2500" spc="-1440">
                <a:solidFill>
                  <a:srgbClr val="FFC000"/>
                </a:solidFill>
                <a:latin typeface="Arial Black"/>
                <a:cs typeface="Arial Black"/>
              </a:rPr>
              <a:t>A</a:t>
            </a:r>
            <a:r>
              <a:rPr dirty="0" baseline="15432" sz="4050" spc="-15">
                <a:solidFill>
                  <a:srgbClr val="379C73"/>
                </a:solidFill>
                <a:latin typeface="Arial Black"/>
                <a:cs typeface="Arial Black"/>
              </a:rPr>
              <a:t>?</a:t>
            </a:r>
            <a:r>
              <a:rPr dirty="0" sz="2500" spc="-215">
                <a:solidFill>
                  <a:srgbClr val="FFC000"/>
                </a:solidFill>
                <a:latin typeface="Arial Black"/>
                <a:cs typeface="Arial Black"/>
              </a:rPr>
              <a:t>I-</a:t>
            </a:r>
            <a:r>
              <a:rPr dirty="0" sz="2500" spc="-200">
                <a:solidFill>
                  <a:srgbClr val="FFC000"/>
                </a:solidFill>
                <a:latin typeface="Arial Black"/>
                <a:cs typeface="Arial Black"/>
              </a:rPr>
              <a:t>understøttet</a:t>
            </a:r>
            <a:r>
              <a:rPr dirty="0" sz="2500" spc="-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215">
                <a:solidFill>
                  <a:srgbClr val="FFC000"/>
                </a:solidFill>
                <a:latin typeface="Arial Black"/>
                <a:cs typeface="Arial Black"/>
              </a:rPr>
              <a:t>dokumentation</a:t>
            </a:r>
            <a:r>
              <a:rPr dirty="0" sz="2500" spc="-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2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25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10">
                <a:solidFill>
                  <a:srgbClr val="FFC000"/>
                </a:solidFill>
                <a:latin typeface="Arial Black"/>
                <a:cs typeface="Arial Black"/>
              </a:rPr>
              <a:t>pleje</a:t>
            </a:r>
            <a:endParaRPr sz="2500">
              <a:latin typeface="Arial Black"/>
              <a:cs typeface="Arial Black"/>
            </a:endParaRPr>
          </a:p>
          <a:p>
            <a:pPr algn="just" marL="38100" marR="30480">
              <a:lnSpc>
                <a:spcPct val="140000"/>
              </a:lnSpc>
              <a:spcBef>
                <a:spcPts val="1825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5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gerne</a:t>
            </a:r>
            <a:r>
              <a:rPr dirty="0" sz="15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5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udforske,</a:t>
            </a:r>
            <a:r>
              <a:rPr dirty="0" sz="15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5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AI-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understøttet</a:t>
            </a:r>
            <a:r>
              <a:rPr dirty="0" sz="15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omsorgsdokumentation</a:t>
            </a:r>
            <a:r>
              <a:rPr dirty="0" sz="15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fungerer,</a:t>
            </a:r>
            <a:r>
              <a:rPr dirty="0" sz="15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5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prøve</a:t>
            </a:r>
            <a:r>
              <a:rPr dirty="0" sz="15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5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generelt</a:t>
            </a:r>
            <a:r>
              <a:rPr dirty="0" sz="1500" spc="29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talegenkendelsesværktøj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500" spc="2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5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blot</a:t>
            </a:r>
            <a:r>
              <a:rPr dirty="0" sz="15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5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følgende</a:t>
            </a:r>
            <a:r>
              <a:rPr dirty="0" u="sng" sz="1500" spc="28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link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u="none" sz="15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u="none" sz="15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u="none" sz="15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 spc="-10">
                <a:solidFill>
                  <a:srgbClr val="585858"/>
                </a:solidFill>
                <a:latin typeface="Arial"/>
                <a:cs typeface="Arial"/>
              </a:rPr>
              <a:t>foretrukne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sprog,</a:t>
            </a:r>
            <a:r>
              <a:rPr dirty="0" u="none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u="none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tryk</a:t>
            </a:r>
            <a:r>
              <a:rPr dirty="0" u="none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u="none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 b="1">
                <a:solidFill>
                  <a:srgbClr val="379C73"/>
                </a:solidFill>
                <a:latin typeface="Arial"/>
                <a:cs typeface="Arial"/>
              </a:rPr>
              <a:t>start</a:t>
            </a:r>
            <a:r>
              <a:rPr dirty="0" u="none" sz="15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u="none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u="none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begynde</a:t>
            </a:r>
            <a:r>
              <a:rPr dirty="0" u="none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 spc="-10">
                <a:solidFill>
                  <a:srgbClr val="585858"/>
                </a:solidFill>
                <a:latin typeface="Arial"/>
                <a:cs typeface="Arial"/>
              </a:rPr>
              <a:t>optagelsen.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Mens</a:t>
            </a:r>
            <a:r>
              <a:rPr dirty="0" sz="17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17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taler,</a:t>
            </a:r>
            <a:r>
              <a:rPr dirty="0" sz="17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transskriberer</a:t>
            </a:r>
            <a:r>
              <a:rPr dirty="0" sz="17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værktøjet dine</a:t>
            </a:r>
            <a:r>
              <a:rPr dirty="0" sz="17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ord</a:t>
            </a:r>
            <a:r>
              <a:rPr dirty="0" sz="17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i</a:t>
            </a:r>
            <a:r>
              <a:rPr dirty="0" sz="17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379C73"/>
                </a:solidFill>
                <a:latin typeface="Arial"/>
                <a:cs typeface="Arial"/>
              </a:rPr>
              <a:t>realtid!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grpSp>
        <p:nvGrpSpPr>
          <p:cNvPr id="5" name="object 5" descr=""/>
          <p:cNvGrpSpPr/>
          <p:nvPr/>
        </p:nvGrpSpPr>
        <p:grpSpPr>
          <a:xfrm>
            <a:off x="2694416" y="3322278"/>
            <a:ext cx="3660775" cy="1329055"/>
            <a:chOff x="2694416" y="3322278"/>
            <a:chExt cx="3660775" cy="132905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4416" y="3322278"/>
              <a:ext cx="3660678" cy="132901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1592" y="3442716"/>
              <a:ext cx="3390900" cy="105765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787142" y="3398266"/>
              <a:ext cx="3479800" cy="1146810"/>
            </a:xfrm>
            <a:custGeom>
              <a:avLst/>
              <a:gdLst/>
              <a:ahLst/>
              <a:cxnLst/>
              <a:rect l="l" t="t" r="r" b="b"/>
              <a:pathLst>
                <a:path w="3479800" h="1146810">
                  <a:moveTo>
                    <a:pt x="0" y="1146556"/>
                  </a:moveTo>
                  <a:lnTo>
                    <a:pt x="3479800" y="1146556"/>
                  </a:lnTo>
                  <a:lnTo>
                    <a:pt x="3479800" y="0"/>
                  </a:lnTo>
                  <a:lnTo>
                    <a:pt x="0" y="0"/>
                  </a:lnTo>
                  <a:lnTo>
                    <a:pt x="0" y="1146556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2457450" y="4687011"/>
            <a:ext cx="370776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Dokumenterede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dom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præcist?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349304"/>
            <a:ext cx="7901940" cy="285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Tessa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giver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verbal</a:t>
            </a:r>
            <a:r>
              <a:rPr dirty="0" sz="16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støtte</a:t>
            </a:r>
            <a:r>
              <a:rPr dirty="0" sz="16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6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daglig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struktur</a:t>
            </a:r>
            <a:r>
              <a:rPr dirty="0" sz="16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6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9966"/>
                </a:solidFill>
                <a:latin typeface="Arial"/>
                <a:cs typeface="Arial"/>
              </a:rPr>
              <a:t>personer</a:t>
            </a:r>
            <a:r>
              <a:rPr dirty="0" sz="1600" spc="-4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med</a:t>
            </a:r>
            <a:r>
              <a:rPr dirty="0" sz="16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kognitive</a:t>
            </a:r>
            <a:r>
              <a:rPr dirty="0" sz="16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handicap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.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Gennem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verbal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vejledning</a:t>
            </a:r>
            <a:r>
              <a:rPr dirty="0" sz="16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personer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udføre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flere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opgaver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selvstændigt.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Som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plejepersonale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give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dine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klienter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færdigheder</a:t>
            </a:r>
            <a:r>
              <a:rPr dirty="0" sz="16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selvforvaltning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yde</a:t>
            </a:r>
            <a:r>
              <a:rPr dirty="0" sz="16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støtte,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selv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ikke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stede.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600">
              <a:latin typeface="Arial"/>
              <a:cs typeface="Arial"/>
            </a:endParaRPr>
          </a:p>
          <a:p>
            <a:pPr marL="12700" marR="96520">
              <a:lnSpc>
                <a:spcPct val="1292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Tessa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leverer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vejledning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gennem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talte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beskeder,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forespørgsler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personlige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musikvalg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indstillet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plejeren.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Tessa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specielt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designet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personer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med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kognitive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handicap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vist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øge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selvhjulpenheden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hos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personer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demens,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autisme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erhvervet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hjerneskade.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0">
                <a:solidFill>
                  <a:srgbClr val="379C73"/>
                </a:solidFill>
              </a:rPr>
              <a:t>Eksempel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Holland: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330">
                <a:solidFill>
                  <a:srgbClr val="379C73"/>
                </a:solidFill>
              </a:rPr>
              <a:t>Tessa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2119" y="1455983"/>
            <a:ext cx="7629525" cy="65341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Følgende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hjælper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forstå,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Tessa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strukturere</a:t>
            </a:r>
            <a:r>
              <a:rPr dirty="0" sz="16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en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persons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liv: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0">
                <a:solidFill>
                  <a:srgbClr val="379C73"/>
                </a:solidFill>
              </a:rPr>
              <a:t>Eksempel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Holland: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330">
                <a:solidFill>
                  <a:srgbClr val="379C73"/>
                </a:solidFill>
              </a:rPr>
              <a:t>Tessa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03804" y="2068067"/>
            <a:ext cx="3047999" cy="17145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949953" y="3981703"/>
            <a:ext cx="51180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Tessa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64616" y="1012088"/>
            <a:ext cx="774890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Gemino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Parkinson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specielt</a:t>
            </a:r>
            <a:r>
              <a:rPr dirty="0" sz="16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fremstillet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personer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Parkinsons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sygdom.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Det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særlige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ved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type</a:t>
            </a:r>
            <a:r>
              <a:rPr dirty="0" sz="16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rollator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er,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udstyret</a:t>
            </a:r>
            <a:r>
              <a:rPr dirty="0" sz="16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laser.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skaber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en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imaginær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ganglinje,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træde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den,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snart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"fryser". Derudover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rollatoren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udstyret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"baglæns"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bremser: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trykke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bremserne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frigøre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rollatoren.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snart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slipper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bremserne,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bremser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rollatoren.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0">
                <a:solidFill>
                  <a:srgbClr val="379C73"/>
                </a:solidFill>
              </a:rPr>
              <a:t>Eksempel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Gemino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Parkinson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75204" y="3038855"/>
            <a:ext cx="3047999" cy="17145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058795" y="4823561"/>
            <a:ext cx="23983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Gemino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30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Parkinson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Rollator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056"/>
            <a:ext cx="778637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Hip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Airbag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(bælte)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Wolk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nu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Wolk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Shorts.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par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bukser,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ikke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længere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tage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forkert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på.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Hoftebeskyttelsen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sidder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automatisk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rigtige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sted. Materialerne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designet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valgt,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Wolk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Shorts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giver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optimal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komfort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bæreren;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let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åndbart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materiale.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Desuden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funktionen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beskytte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hoften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nu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endnu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mere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effektiv.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0">
                <a:solidFill>
                  <a:srgbClr val="379C73"/>
                </a:solidFill>
              </a:rPr>
              <a:t>Eksempel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på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hofteairbag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67227" y="3038855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056"/>
            <a:ext cx="78606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Sæt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aldrende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menneskers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sted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GERT!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GERT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står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GERontologisk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Testtøj,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oplev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konsekvenserne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begrænsninger,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forbundet med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alderdom.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802" y="383540"/>
            <a:ext cx="253809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70">
                <a:solidFill>
                  <a:srgbClr val="379C73"/>
                </a:solidFill>
                <a:latin typeface="Arial Black"/>
                <a:cs typeface="Arial Black"/>
              </a:rPr>
              <a:t>Eksempel</a:t>
            </a:r>
            <a:r>
              <a:rPr dirty="0" sz="2500" spc="-1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14">
                <a:solidFill>
                  <a:srgbClr val="379C73"/>
                </a:solidFill>
                <a:latin typeface="Arial Black"/>
                <a:cs typeface="Arial Black"/>
              </a:rPr>
              <a:t>GERT!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4723" y="2141220"/>
            <a:ext cx="3048000" cy="1714500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36600" marR="5080" indent="-723900">
              <a:lnSpc>
                <a:spcPct val="129200"/>
              </a:lnSpc>
              <a:spcBef>
                <a:spcPts val="100"/>
              </a:spcBef>
            </a:pPr>
            <a:r>
              <a:rPr dirty="0" sz="1300" spc="-10" b="0">
                <a:solidFill>
                  <a:srgbClr val="666666"/>
                </a:solidFill>
                <a:latin typeface="Arial"/>
                <a:cs typeface="Arial"/>
              </a:rPr>
              <a:t>Alderssimuleringsdragter</a:t>
            </a:r>
            <a:r>
              <a:rPr dirty="0" sz="1300" spc="3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b="0">
                <a:solidFill>
                  <a:srgbClr val="666666"/>
                </a:solidFill>
                <a:latin typeface="Arial"/>
                <a:cs typeface="Arial"/>
              </a:rPr>
              <a:t>viser</a:t>
            </a:r>
            <a:r>
              <a:rPr dirty="0" sz="1300" spc="1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spc="-10" b="0">
                <a:solidFill>
                  <a:srgbClr val="666666"/>
                </a:solidFill>
                <a:latin typeface="Arial"/>
                <a:cs typeface="Arial"/>
              </a:rPr>
              <a:t>sundhedspersonale, </a:t>
            </a:r>
            <a:r>
              <a:rPr dirty="0" sz="1300" b="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300" spc="1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b="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300" spc="-2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b="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300" spc="-2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b="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300" spc="-2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b="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300" spc="-1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spc="-10" b="0">
                <a:solidFill>
                  <a:srgbClr val="666666"/>
                </a:solidFill>
                <a:latin typeface="Arial"/>
                <a:cs typeface="Arial"/>
              </a:rPr>
              <a:t>gammel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54"/>
              <a:t>Accept</a:t>
            </a:r>
            <a:r>
              <a:rPr dirty="0" spc="-100"/>
              <a:t> </a:t>
            </a:r>
            <a:r>
              <a:rPr dirty="0" spc="-295"/>
              <a:t>af</a:t>
            </a:r>
            <a:r>
              <a:rPr dirty="0" spc="-114"/>
              <a:t> </a:t>
            </a:r>
            <a:r>
              <a:rPr dirty="0" spc="-120"/>
              <a:t>robotter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23672" y="1910333"/>
            <a:ext cx="4687570" cy="2677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6200" marR="55880">
              <a:lnSpc>
                <a:spcPct val="100000"/>
              </a:lnSpc>
              <a:spcBef>
                <a:spcPts val="95"/>
              </a:spcBef>
              <a:tabLst>
                <a:tab pos="2164715" algn="l"/>
              </a:tabLst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5800" spc="-7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robotter </a:t>
            </a:r>
            <a:r>
              <a:rPr dirty="0" sz="5800" spc="-40" b="1">
                <a:solidFill>
                  <a:srgbClr val="3E3E3E"/>
                </a:solidFill>
                <a:latin typeface="Arial"/>
                <a:cs typeface="Arial"/>
              </a:rPr>
              <a:t>ac</a:t>
            </a:r>
            <a:r>
              <a:rPr dirty="0" sz="5800" spc="-15" b="1">
                <a:solidFill>
                  <a:srgbClr val="3E3E3E"/>
                </a:solidFill>
                <a:latin typeface="Arial"/>
                <a:cs typeface="Arial"/>
              </a:rPr>
              <a:t>c</a:t>
            </a:r>
            <a:r>
              <a:rPr dirty="0" sz="5800" spc="-40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sz="5800" spc="-2570" b="1">
                <a:solidFill>
                  <a:srgbClr val="3E3E3E"/>
                </a:solidFill>
                <a:latin typeface="Arial"/>
                <a:cs typeface="Arial"/>
              </a:rPr>
              <a:t>p</a:t>
            </a:r>
            <a:r>
              <a:rPr dirty="0" baseline="180555" sz="900" spc="-44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80555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teret</a:t>
            </a:r>
            <a:r>
              <a:rPr dirty="0" sz="5800" spc="-1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af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patienter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27984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/>
              <a:t>Accept</a:t>
            </a:r>
            <a:r>
              <a:rPr dirty="0" spc="-100"/>
              <a:t> </a:t>
            </a:r>
            <a:r>
              <a:rPr dirty="0" spc="-295"/>
              <a:t>af</a:t>
            </a:r>
            <a:r>
              <a:rPr dirty="0" spc="-114"/>
              <a:t> </a:t>
            </a:r>
            <a:r>
              <a:rPr dirty="0" spc="-120"/>
              <a:t>robotter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76834" y="1209146"/>
            <a:ext cx="8267065" cy="3074035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praktiske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succes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robotter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afhænger i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høj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grad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patienterne,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kan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variere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meget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afhængigt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individuelle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erfaringer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overbevisninger.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800">
              <a:latin typeface="Arial"/>
              <a:cs typeface="Arial"/>
            </a:endParaRPr>
          </a:p>
          <a:p>
            <a:pPr marL="12700" marR="2940685">
              <a:lnSpc>
                <a:spcPts val="384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Normative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overbevisninger,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såsom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etablerede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regler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standarder,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fastlagt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  <a:p>
            <a:pPr marL="1889760">
              <a:lnSpc>
                <a:spcPts val="2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marL="12700" marR="4947920">
              <a:lnSpc>
                <a:spcPts val="384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påvirker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høj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grad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befolkningens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Hensigt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robot.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8176" y="2133600"/>
            <a:ext cx="3553968" cy="2747772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9960" y="1361059"/>
            <a:ext cx="742823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9654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dato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observeret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mange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positive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effekter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hos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med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demens.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63881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Ifølge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eksperter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bliver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plejerobotter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først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fremmest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accepteret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patienterne,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klar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merværdi.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Hvis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kvinde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f.eks.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sengeliggende, 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plejerobotten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rækker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hende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et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glas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vand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avis,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forbedrer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hendes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personlige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autonomi.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0">
                <a:solidFill>
                  <a:srgbClr val="379C73"/>
                </a:solidFill>
              </a:rPr>
              <a:t>Accept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robotteknologi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74547"/>
            <a:ext cx="7955280" cy="3470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224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Robotter,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fleste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teknologier,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plejesektoren,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medfører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række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etiske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spørgsmål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reduceret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menneskelig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kontakt,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krænkelse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privatlivets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fred,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samtykkeproblemer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tab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frihed.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kræver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revurdering</a:t>
            </a:r>
            <a:r>
              <a:rPr dirty="0" sz="1800" spc="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af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etiske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principper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autonomi,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ikke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at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gøre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skade,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at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gøre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godt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og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retfærdighed.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modul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5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privatliv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etik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sammenhæng.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5">
                <a:solidFill>
                  <a:srgbClr val="379C73"/>
                </a:solidFill>
              </a:rPr>
              <a:t>Etiske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overvejelser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19240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5"/>
              <a:t>Oplev</a:t>
            </a:r>
            <a:r>
              <a:rPr dirty="0" spc="-90"/>
              <a:t> </a:t>
            </a:r>
            <a:r>
              <a:rPr dirty="0" spc="-254"/>
              <a:t>og</a:t>
            </a:r>
            <a:r>
              <a:rPr dirty="0" spc="-114"/>
              <a:t> </a:t>
            </a:r>
            <a:r>
              <a:rPr dirty="0" spc="-285"/>
              <a:t>lær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60934" y="1209146"/>
            <a:ext cx="8444230" cy="29444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157480">
              <a:lnSpc>
                <a:spcPct val="150000"/>
              </a:lnSpc>
              <a:spcBef>
                <a:spcPts val="9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nødt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forstå,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forskellige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typer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robotteknologi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fungerer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sundhedssektoren.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allerede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set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nogle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videoer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robotteknologi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fysisk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støtte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sundhedssektoren,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nu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opleve denne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egen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krop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lære,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den.</a:t>
            </a:r>
            <a:endParaRPr sz="1800">
              <a:latin typeface="Arial"/>
              <a:cs typeface="Arial"/>
            </a:endParaRPr>
          </a:p>
          <a:p>
            <a:pPr marL="38100" marR="30480">
              <a:lnSpc>
                <a:spcPct val="150000"/>
              </a:lnSpc>
              <a:spcBef>
                <a:spcPts val="30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skole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ar</a:t>
            </a:r>
            <a:r>
              <a:rPr dirty="0" sz="1800" spc="-520">
                <a:solidFill>
                  <a:srgbClr val="666666"/>
                </a:solidFill>
                <a:latin typeface="Arial"/>
                <a:cs typeface="Arial"/>
              </a:rPr>
              <a:t>b</a:t>
            </a:r>
            <a:r>
              <a:rPr dirty="0" baseline="-18518" sz="900" spc="-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-18518" sz="900" spc="89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ejdsplads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materialer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rådighed, som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opleve.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Måske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teknisk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laboratorium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klasseværelse,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du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øve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disse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teknologier.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89102" y="1062609"/>
            <a:ext cx="695833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baseline="15432" sz="4050" spc="-337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r>
              <a:rPr dirty="0" sz="2500" spc="-225">
                <a:solidFill>
                  <a:srgbClr val="FFC000"/>
                </a:solidFill>
                <a:latin typeface="Arial Black"/>
                <a:cs typeface="Arial Black"/>
              </a:rPr>
              <a:t>AI-</a:t>
            </a:r>
            <a:r>
              <a:rPr dirty="0" sz="2500" spc="-215">
                <a:solidFill>
                  <a:srgbClr val="FFC000"/>
                </a:solidFill>
                <a:latin typeface="Arial Black"/>
                <a:cs typeface="Arial Black"/>
              </a:rPr>
              <a:t>understøttede</a:t>
            </a:r>
            <a:r>
              <a:rPr dirty="0" sz="2500" spc="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220">
                <a:solidFill>
                  <a:srgbClr val="FFC000"/>
                </a:solidFill>
                <a:latin typeface="Arial Black"/>
                <a:cs typeface="Arial Black"/>
              </a:rPr>
              <a:t>værktøjer</a:t>
            </a:r>
            <a:r>
              <a:rPr dirty="0" sz="25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160">
                <a:solidFill>
                  <a:srgbClr val="FFC000"/>
                </a:solidFill>
                <a:latin typeface="Arial Black"/>
                <a:cs typeface="Arial Black"/>
              </a:rPr>
              <a:t>generelt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5" name="object 5" descr=""/>
          <p:cNvSpPr txBox="1"/>
          <p:nvPr/>
        </p:nvSpPr>
        <p:spPr>
          <a:xfrm>
            <a:off x="441451" y="2177254"/>
            <a:ext cx="8180070" cy="1630045"/>
          </a:xfrm>
          <a:prstGeom prst="rect">
            <a:avLst/>
          </a:prstGeom>
        </p:spPr>
        <p:txBody>
          <a:bodyPr wrap="square" lIns="0" tIns="11683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19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17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7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7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haft</a:t>
            </a:r>
            <a:r>
              <a:rPr dirty="0" sz="17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7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7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afprøve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7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AI-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understøttet</a:t>
            </a:r>
            <a:r>
              <a:rPr dirty="0" sz="17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værktøj,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forenkler</a:t>
            </a:r>
            <a:endParaRPr sz="1700">
              <a:latin typeface="Arial"/>
              <a:cs typeface="Arial"/>
            </a:endParaRPr>
          </a:p>
          <a:p>
            <a:pPr algn="ctr" marR="35560">
              <a:lnSpc>
                <a:spcPct val="100000"/>
              </a:lnSpc>
              <a:spcBef>
                <a:spcPts val="815"/>
              </a:spcBef>
            </a:pP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plejedokumentationen,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tror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så,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kunstig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intelligens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fremtiden?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5"/>
              </a:spcBef>
            </a:pP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Kan</a:t>
            </a:r>
            <a:r>
              <a:rPr dirty="0" sz="17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17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se</a:t>
            </a:r>
            <a:r>
              <a:rPr dirty="0" sz="17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fordelene</a:t>
            </a:r>
            <a:r>
              <a:rPr dirty="0" sz="17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ved</a:t>
            </a:r>
            <a:r>
              <a:rPr dirty="0" sz="1700" spc="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at</a:t>
            </a:r>
            <a:r>
              <a:rPr dirty="0" sz="17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anvende</a:t>
            </a:r>
            <a:r>
              <a:rPr dirty="0" sz="17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sådanne</a:t>
            </a:r>
            <a:r>
              <a:rPr dirty="0" sz="17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værktøjer</a:t>
            </a:r>
            <a:r>
              <a:rPr dirty="0" sz="1700" spc="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i</a:t>
            </a:r>
            <a:r>
              <a:rPr dirty="0" sz="17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dit</a:t>
            </a:r>
            <a:r>
              <a:rPr dirty="0" sz="17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daglige</a:t>
            </a:r>
            <a:r>
              <a:rPr dirty="0" sz="17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379C73"/>
                </a:solidFill>
                <a:latin typeface="Arial"/>
                <a:cs typeface="Arial"/>
              </a:rPr>
              <a:t>arbejde?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572510"/>
            </a:xfrm>
            <a:custGeom>
              <a:avLst/>
              <a:gdLst/>
              <a:ahLst/>
              <a:cxnLst/>
              <a:rect l="l" t="t" r="r" b="b"/>
              <a:pathLst>
                <a:path w="9144000" h="3572510">
                  <a:moveTo>
                    <a:pt x="0" y="3572256"/>
                  </a:moveTo>
                  <a:lnTo>
                    <a:pt x="9144000" y="357225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57225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572255"/>
              <a:ext cx="9144000" cy="1571625"/>
            </a:xfrm>
            <a:custGeom>
              <a:avLst/>
              <a:gdLst/>
              <a:ahLst/>
              <a:cxnLst/>
              <a:rect l="l" t="t" r="r" b="b"/>
              <a:pathLst>
                <a:path w="9144000" h="1571625">
                  <a:moveTo>
                    <a:pt x="9144000" y="0"/>
                  </a:moveTo>
                  <a:lnTo>
                    <a:pt x="0" y="0"/>
                  </a:lnTo>
                  <a:lnTo>
                    <a:pt x="0" y="1571243"/>
                  </a:lnTo>
                  <a:lnTo>
                    <a:pt x="9144000" y="157124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929538"/>
            <a:ext cx="8020684" cy="1771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blev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identificeret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flere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anvendelsesområder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robotter i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ældreplejen,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herunder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f.eks.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affektiv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terapi,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kognitiv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træning,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facilitering,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ledsagelse,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fysiologisk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terapi, husholdningsopgaver,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personlig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pleje,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ledsageopgaver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6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kommunikationsopgaver.</a:t>
            </a:r>
            <a:endParaRPr sz="1600">
              <a:latin typeface="Arial"/>
              <a:cs typeface="Arial"/>
            </a:endParaRPr>
          </a:p>
          <a:p>
            <a:pPr marL="12700" marR="377825">
              <a:lnSpc>
                <a:spcPct val="115100"/>
              </a:lnSpc>
              <a:spcBef>
                <a:spcPts val="49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Selvom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robotter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måske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ikke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løser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problemet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mangel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sygeplejersker,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fremtiden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lette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dine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rutineopgaver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plejepersonale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ved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hjælpe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løft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forflytninger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patienter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levere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forfriskninger.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85"/>
              <a:t>Resumé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755775"/>
            <a:ext cx="7857490" cy="2126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Dernæst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spørgsmål,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relateret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indholdet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enhed.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400">
              <a:latin typeface="Arial"/>
              <a:cs typeface="Arial"/>
            </a:endParaR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462654" y="1127421"/>
            <a:ext cx="5384165" cy="151892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 værktøjer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robotteknologier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tror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du,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vicevært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ville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gavn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arbejde?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Hvorfor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tror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du,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ville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være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nyttige?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400">
              <a:latin typeface="Arial"/>
              <a:cs typeface="Arial"/>
            </a:endParaRPr>
          </a:p>
          <a:p>
            <a:pPr marL="12700" marR="238760">
              <a:lnSpc>
                <a:spcPct val="14000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robotteknologi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fysisk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støtte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bidrage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forbedre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kvaliteten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plejeydelser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arbejdsforholdene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plejesektoren?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462654" y="2919831"/>
            <a:ext cx="5397500" cy="9220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sikker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føler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brugen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robotteknologier,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rådighed?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områder,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føler,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for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mere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træning?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Hvis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ja,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områder?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9929" y="2399792"/>
            <a:ext cx="44221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575">
                <a:solidFill>
                  <a:srgbClr val="FFC000"/>
                </a:solidFill>
                <a:latin typeface="Liberation Sans Narrow"/>
                <a:cs typeface="Liberation Sans Narrow"/>
              </a:rPr>
              <a:t>Godt</a:t>
            </a:r>
            <a:r>
              <a:rPr dirty="0" sz="6900" spc="355">
                <a:solidFill>
                  <a:srgbClr val="FFC000"/>
                </a:solidFill>
                <a:latin typeface="Liberation Sans Narrow"/>
                <a:cs typeface="Liberation Sans Narrow"/>
              </a:rPr>
              <a:t> </a:t>
            </a:r>
            <a:r>
              <a:rPr dirty="0" sz="6900" spc="340">
                <a:solidFill>
                  <a:srgbClr val="FFC000"/>
                </a:solidFill>
                <a:latin typeface="Liberation Sans Narrow"/>
                <a:cs typeface="Liberation Sans Narrow"/>
              </a:rPr>
              <a:t>klaret!</a:t>
            </a:r>
            <a:endParaRPr sz="6900">
              <a:latin typeface="Liberation Sans Narrow"/>
              <a:cs typeface="Liberation Sans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130">
                <a:solidFill>
                  <a:srgbClr val="339966"/>
                </a:solidFill>
                <a:latin typeface="Liberation Sans Narrow"/>
                <a:cs typeface="Liberation Sans Narrow"/>
              </a:rPr>
              <a:t>Tillykke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,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gennemført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enhed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4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3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modul</a:t>
            </a:r>
            <a:endParaRPr sz="30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Liberation Sans Narrow"/>
                <a:cs typeface="Liberation Sans Narrow"/>
              </a:rPr>
              <a:t>3.</a:t>
            </a:r>
            <a:endParaRPr sz="3000">
              <a:latin typeface="Liberation Sans Narrow"/>
              <a:cs typeface="Liberation Sans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40741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Liste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referencer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58851" y="1341246"/>
            <a:ext cx="7045325" cy="1946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0287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Hjælpende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robotter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til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aktiviteter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dagligdagen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(2023):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</a:t>
            </a:r>
            <a:r>
              <a:rPr dirty="0" u="none" sz="1400" spc="-10">
                <a:latin typeface="Arial"/>
                <a:cs typeface="Arial"/>
              </a:rPr>
              <a:t>//</a:t>
            </a:r>
            <a:r>
              <a:rPr dirty="0" u="none" sz="1400" spc="-10">
                <a:latin typeface="Arial"/>
                <a:cs typeface="Arial"/>
                <a:hlinkClick r:id="rId4"/>
              </a:rPr>
              <a:t>www.washington.edu/doit/programs/accessengineering/adept/adept-accessibility-</a:t>
            </a:r>
            <a:r>
              <a:rPr dirty="0" u="none" sz="1400" spc="-10">
                <a:latin typeface="Arial"/>
                <a:cs typeface="Arial"/>
              </a:rPr>
              <a:t> briefs/assistive-robotics-activities-daily</a:t>
            </a:r>
            <a:endParaRPr sz="1400">
              <a:latin typeface="Arial"/>
              <a:cs typeface="Arial"/>
            </a:endParaRPr>
          </a:p>
          <a:p>
            <a:pPr marL="12700" marR="9398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Bartneck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(2021):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Introduction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ot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Ethics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Robotics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AI.</a:t>
            </a:r>
            <a:r>
              <a:rPr dirty="0" sz="1400" spc="-10">
                <a:latin typeface="Arial"/>
                <a:cs typeface="Arial"/>
              </a:rPr>
              <a:t> Anvendelsesområder </a:t>
            </a:r>
            <a:r>
              <a:rPr dirty="0" sz="1400">
                <a:latin typeface="Arial"/>
                <a:cs typeface="Arial"/>
              </a:rPr>
              <a:t>for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AI: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</a:t>
            </a:r>
            <a:r>
              <a:rPr dirty="0" u="none" sz="1400" spc="-10">
                <a:latin typeface="Arial"/>
                <a:cs typeface="Arial"/>
              </a:rPr>
              <a:t>//</a:t>
            </a:r>
            <a:r>
              <a:rPr dirty="0" u="none" sz="1400" spc="-10">
                <a:latin typeface="Arial"/>
                <a:cs typeface="Arial"/>
                <a:hlinkClick r:id="rId6"/>
              </a:rPr>
              <a:t>www.researchgate.net/publication/343611471_Application_Areas_of_AI</a:t>
            </a:r>
            <a:r>
              <a:rPr dirty="0" u="none" sz="1400" spc="-10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Chatzoglou</a:t>
            </a:r>
            <a:r>
              <a:rPr dirty="0" u="none" sz="1400" spc="-65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et</a:t>
            </a:r>
            <a:r>
              <a:rPr dirty="0" u="none" sz="1400" spc="-25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al</a:t>
            </a:r>
            <a:r>
              <a:rPr dirty="0" u="none" sz="1400" spc="-20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(2023):</a:t>
            </a:r>
            <a:r>
              <a:rPr dirty="0" u="none" sz="1400" spc="-50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Factors</a:t>
            </a:r>
            <a:r>
              <a:rPr dirty="0" u="none" sz="1400" spc="-50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Affecting</a:t>
            </a:r>
            <a:r>
              <a:rPr dirty="0" u="none" sz="1400" spc="-55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Acceptance</a:t>
            </a:r>
            <a:r>
              <a:rPr dirty="0" u="none" sz="1400" spc="-55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of</a:t>
            </a:r>
            <a:r>
              <a:rPr dirty="0" u="none" sz="1400" spc="-25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Social</a:t>
            </a:r>
            <a:r>
              <a:rPr dirty="0" u="none" sz="1400" spc="-30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Robots</a:t>
            </a:r>
            <a:r>
              <a:rPr dirty="0" u="none" sz="1400" spc="-30">
                <a:latin typeface="Arial"/>
                <a:cs typeface="Arial"/>
              </a:rPr>
              <a:t> </a:t>
            </a:r>
            <a:r>
              <a:rPr dirty="0" u="none" sz="1400" spc="-10">
                <a:latin typeface="Arial"/>
                <a:cs typeface="Arial"/>
              </a:rPr>
              <a:t>Among </a:t>
            </a:r>
            <a:r>
              <a:rPr dirty="0" u="none" sz="1400">
                <a:latin typeface="Arial"/>
                <a:cs typeface="Arial"/>
              </a:rPr>
              <a:t>Prospective</a:t>
            </a:r>
            <a:r>
              <a:rPr dirty="0" u="none" sz="1400" spc="-30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Users;</a:t>
            </a:r>
            <a:r>
              <a:rPr dirty="0" u="none" sz="1400" spc="-40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i:</a:t>
            </a:r>
            <a:r>
              <a:rPr dirty="0" u="none" sz="1400" spc="-5">
                <a:latin typeface="Arial"/>
                <a:cs typeface="Arial"/>
              </a:rPr>
              <a:t> </a:t>
            </a:r>
            <a:r>
              <a:rPr dirty="0" u="none" sz="1400" spc="-10">
                <a:latin typeface="Arial"/>
                <a:cs typeface="Arial"/>
              </a:rPr>
              <a:t>International</a:t>
            </a:r>
            <a:r>
              <a:rPr dirty="0" u="none" sz="1400" spc="-45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Journal</a:t>
            </a:r>
            <a:r>
              <a:rPr dirty="0" u="none" sz="1400" spc="-45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of</a:t>
            </a:r>
            <a:r>
              <a:rPr dirty="0" u="none" sz="1400" spc="5">
                <a:latin typeface="Arial"/>
                <a:cs typeface="Arial"/>
              </a:rPr>
              <a:t> </a:t>
            </a:r>
            <a:r>
              <a:rPr dirty="0" u="none" sz="1400" spc="-10">
                <a:latin typeface="Arial"/>
                <a:cs typeface="Arial"/>
              </a:rPr>
              <a:t>Robotics.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https://link.</a:t>
            </a:r>
            <a:r>
              <a:rPr dirty="0" u="none" sz="1400" spc="-10">
                <a:latin typeface="Arial"/>
                <a:cs typeface="Arial"/>
              </a:rPr>
              <a:t>springer.com/article/10.1007/s12369-023-01024-</a:t>
            </a:r>
            <a:r>
              <a:rPr dirty="0" u="none" sz="1400" spc="-50"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Navelrobotics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(2023). Hvad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er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social robot?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https://navelrobotics.com/en/social-robots/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3261436"/>
            <a:ext cx="6709409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Paro.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Terapeutisk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robot: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https://www.paroseal.co.uk/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Opsøgende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forskning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(2020):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Sociale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robotter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-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nyt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perspektiv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sundhedsvæsenet: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https://researchoutreach.org/articles/social-robots-new-perspective-healthcare/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89102" y="1136650"/>
            <a:ext cx="6906895" cy="1242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baseline="27777" sz="4050" spc="-254">
                <a:solidFill>
                  <a:srgbClr val="379C73"/>
                </a:solidFill>
                <a:latin typeface="Arial Black"/>
                <a:cs typeface="Arial Black"/>
              </a:rPr>
              <a:t>arbej</a:t>
            </a:r>
            <a:r>
              <a:rPr dirty="0" baseline="27777" sz="4050" spc="-540">
                <a:solidFill>
                  <a:srgbClr val="379C73"/>
                </a:solidFill>
                <a:latin typeface="Arial Black"/>
                <a:cs typeface="Arial Black"/>
              </a:rPr>
              <a:t>d</a:t>
            </a:r>
            <a:r>
              <a:rPr dirty="0" sz="2500" spc="-1989">
                <a:solidFill>
                  <a:srgbClr val="FFC000"/>
                </a:solidFill>
                <a:latin typeface="Arial Black"/>
                <a:cs typeface="Arial Black"/>
              </a:rPr>
              <a:t>A</a:t>
            </a:r>
            <a:r>
              <a:rPr dirty="0" baseline="27777" sz="4050" spc="-254">
                <a:solidFill>
                  <a:srgbClr val="379C73"/>
                </a:solidFill>
                <a:latin typeface="Arial Black"/>
                <a:cs typeface="Arial Black"/>
              </a:rPr>
              <a:t>e</a:t>
            </a:r>
            <a:r>
              <a:rPr dirty="0" baseline="27777" sz="4050" spc="-1567">
                <a:solidFill>
                  <a:srgbClr val="379C73"/>
                </a:solidFill>
                <a:latin typeface="Arial Black"/>
                <a:cs typeface="Arial Black"/>
              </a:rPr>
              <a:t>t</a:t>
            </a:r>
            <a:r>
              <a:rPr dirty="0" sz="2500" spc="-220">
                <a:solidFill>
                  <a:srgbClr val="FFC000"/>
                </a:solidFill>
                <a:latin typeface="Arial Black"/>
                <a:cs typeface="Arial Black"/>
              </a:rPr>
              <a:t>I</a:t>
            </a:r>
            <a:r>
              <a:rPr dirty="0" baseline="27777" sz="4050" spc="-2670">
                <a:solidFill>
                  <a:srgbClr val="379C73"/>
                </a:solidFill>
                <a:latin typeface="Arial Black"/>
                <a:cs typeface="Arial Black"/>
              </a:rPr>
              <a:t>?</a:t>
            </a:r>
            <a:r>
              <a:rPr dirty="0" sz="2500" spc="-180">
                <a:solidFill>
                  <a:srgbClr val="FFC000"/>
                </a:solidFill>
                <a:latin typeface="Arial Black"/>
                <a:cs typeface="Arial Black"/>
              </a:rPr>
              <a:t>-</a:t>
            </a:r>
            <a:r>
              <a:rPr dirty="0" sz="2500" spc="-215">
                <a:solidFill>
                  <a:srgbClr val="FFC000"/>
                </a:solidFill>
                <a:latin typeface="Arial Black"/>
                <a:cs typeface="Arial Black"/>
              </a:rPr>
              <a:t>understøttede</a:t>
            </a:r>
            <a:r>
              <a:rPr dirty="0" sz="2500" spc="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220">
                <a:solidFill>
                  <a:srgbClr val="FFC000"/>
                </a:solidFill>
                <a:latin typeface="Arial Black"/>
                <a:cs typeface="Arial Black"/>
              </a:rPr>
              <a:t>værktøjer</a:t>
            </a:r>
            <a:r>
              <a:rPr dirty="0" sz="25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60">
                <a:solidFill>
                  <a:srgbClr val="FFC000"/>
                </a:solidFill>
                <a:latin typeface="Arial Black"/>
                <a:cs typeface="Arial Black"/>
              </a:rPr>
              <a:t>generelt</a:t>
            </a:r>
            <a:endParaRPr sz="2500">
              <a:latin typeface="Arial Black"/>
              <a:cs typeface="Arial Black"/>
            </a:endParaRPr>
          </a:p>
          <a:p>
            <a:pPr algn="ctr" marL="855344">
              <a:lnSpc>
                <a:spcPct val="100000"/>
              </a:lnSpc>
              <a:spcBef>
                <a:spcPts val="24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Udforsk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transformative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effekt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fordelene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integrere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AI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i</a:t>
            </a:r>
            <a:endParaRPr sz="1600">
              <a:latin typeface="Arial"/>
              <a:cs typeface="Arial"/>
            </a:endParaRPr>
          </a:p>
          <a:p>
            <a:pPr algn="ctr" marL="86233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sundhedssektoren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indsigtsfulde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videoer!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5" name="object 5" descr=""/>
          <p:cNvSpPr txBox="1"/>
          <p:nvPr/>
        </p:nvSpPr>
        <p:spPr>
          <a:xfrm>
            <a:off x="5249671" y="4506874"/>
            <a:ext cx="3517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dirty="0" sz="9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måder,</a:t>
            </a:r>
            <a:r>
              <a:rPr dirty="0" sz="9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hvorpå</a:t>
            </a:r>
            <a:r>
              <a:rPr dirty="0" sz="9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kunstig</a:t>
            </a:r>
            <a:r>
              <a:rPr dirty="0" sz="9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intelligens</a:t>
            </a:r>
            <a:r>
              <a:rPr dirty="0" sz="9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forandrer</a:t>
            </a:r>
            <a:r>
              <a:rPr dirty="0" sz="9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sundhedsvæsenet</a:t>
            </a:r>
            <a:endParaRPr sz="9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https://youtu.be/TfkHrvct1hg?si=aBF9nWCqGMGWAXtA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6795" y="4507179"/>
            <a:ext cx="286512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14984" marR="5080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Fremtiden</a:t>
            </a:r>
            <a:r>
              <a:rPr dirty="0" sz="9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9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kunstig</a:t>
            </a:r>
            <a:r>
              <a:rPr dirty="0" sz="9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intelligens</a:t>
            </a:r>
            <a:r>
              <a:rPr dirty="0" sz="9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50" b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 sundhedssektoren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https://youtu.be/uEPs-RL_VlQ?si=KcgDEuH1Lk5Pmvk_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" name="object 7" descr="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2544" y="2735579"/>
            <a:ext cx="3048000" cy="1714500"/>
          </a:xfrm>
          <a:prstGeom prst="rect">
            <a:avLst/>
          </a:prstGeom>
        </p:spPr>
      </p:pic>
      <p:pic>
        <p:nvPicPr>
          <p:cNvPr id="8" name="object 8" descr="">
            <a:hlinkClick r:id="rId7"/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17820" y="2795016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13864" y="1133983"/>
            <a:ext cx="451421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Elektroniske</a:t>
            </a:r>
            <a:r>
              <a:rPr dirty="0" sz="2100" spc="-8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patientjournaler</a:t>
            </a:r>
            <a:r>
              <a:rPr dirty="0" sz="2100" spc="-7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(EHR)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965961"/>
            <a:ext cx="14986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69951" y="1622272"/>
            <a:ext cx="8522970" cy="279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5400" marR="17780">
              <a:lnSpc>
                <a:spcPct val="130000"/>
              </a:lnSpc>
              <a:spcBef>
                <a:spcPts val="100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7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øjeblikket</a:t>
            </a:r>
            <a:r>
              <a:rPr dirty="0" sz="17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7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79C73"/>
                </a:solidFill>
                <a:latin typeface="Arial"/>
                <a:cs typeface="Arial"/>
              </a:rPr>
              <a:t>ingen</a:t>
            </a:r>
            <a:r>
              <a:rPr dirty="0" sz="1700" spc="9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79C73"/>
                </a:solidFill>
                <a:latin typeface="Arial"/>
                <a:cs typeface="Arial"/>
              </a:rPr>
              <a:t>universel</a:t>
            </a:r>
            <a:r>
              <a:rPr dirty="0" sz="1700" spc="10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79C73"/>
                </a:solidFill>
                <a:latin typeface="Arial"/>
                <a:cs typeface="Arial"/>
              </a:rPr>
              <a:t>EPJ</a:t>
            </a:r>
            <a:r>
              <a:rPr dirty="0" sz="1700" spc="9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79C73"/>
                </a:solidFill>
                <a:latin typeface="Arial"/>
                <a:cs typeface="Arial"/>
              </a:rPr>
              <a:t>på</a:t>
            </a:r>
            <a:r>
              <a:rPr dirty="0" sz="1700" spc="9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79C73"/>
                </a:solidFill>
                <a:latin typeface="Arial"/>
                <a:cs typeface="Arial"/>
              </a:rPr>
              <a:t>EU-plan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7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7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EU</a:t>
            </a:r>
            <a:r>
              <a:rPr dirty="0" sz="17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7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opstillet</a:t>
            </a:r>
            <a:r>
              <a:rPr dirty="0" sz="17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7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ramme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700" spc="48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udviklingen</a:t>
            </a:r>
            <a:r>
              <a:rPr dirty="0" sz="1700" spc="4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700" spc="48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700" spc="4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europæisk</a:t>
            </a:r>
            <a:r>
              <a:rPr dirty="0" sz="1700" spc="49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format</a:t>
            </a:r>
            <a:r>
              <a:rPr dirty="0" sz="1700" spc="49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til</a:t>
            </a:r>
            <a:r>
              <a:rPr dirty="0" sz="1700" spc="484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udveksling</a:t>
            </a:r>
            <a:r>
              <a:rPr dirty="0" sz="1700" spc="495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af</a:t>
            </a:r>
            <a:r>
              <a:rPr dirty="0" sz="1700" spc="49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700" spc="-10" b="1">
                <a:solidFill>
                  <a:srgbClr val="379C73"/>
                </a:solidFill>
                <a:latin typeface="Arial"/>
                <a:cs typeface="Arial"/>
              </a:rPr>
              <a:t>elektroniske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patientjournaler</a:t>
            </a:r>
            <a:r>
              <a:rPr dirty="0" sz="1700" spc="47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(EEHRxF)</a:t>
            </a:r>
            <a:r>
              <a:rPr dirty="0" sz="1700" spc="484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7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7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opnå</a:t>
            </a:r>
            <a:r>
              <a:rPr dirty="0" sz="17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sikker,</a:t>
            </a:r>
            <a:r>
              <a:rPr dirty="0" sz="17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interoperabel,</a:t>
            </a:r>
            <a:r>
              <a:rPr dirty="0" sz="17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grænseoverskridende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udveksling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elektroniske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sundhedsdata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EU.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0"/>
              </a:spcBef>
            </a:pPr>
            <a:endParaRPr sz="1700">
              <a:latin typeface="Arial"/>
              <a:cs typeface="Arial"/>
            </a:endParaRPr>
          </a:p>
          <a:p>
            <a:pPr algn="ctr" marL="180340" marR="174625">
              <a:lnSpc>
                <a:spcPct val="130100"/>
              </a:lnSpc>
              <a:spcBef>
                <a:spcPts val="5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EEHRxF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borgerne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dele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sundhedsdata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hurtigt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sundhedspersonale,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f.eks. når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konsulterer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specialist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modtager</a:t>
            </a:r>
            <a:r>
              <a:rPr dirty="0" sz="1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akut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behandling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anden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medlemsstat.</a:t>
            </a:r>
            <a:r>
              <a:rPr dirty="0" baseline="25252" sz="1650" spc="-15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5252" sz="16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02971" y="4790033"/>
            <a:ext cx="22199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28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Europa-Kommissionen.</a:t>
            </a:r>
            <a:r>
              <a:rPr dirty="0" sz="900" spc="7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eHealth-netværk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248411" y="4686300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99513" y="1126997"/>
            <a:ext cx="452310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Elektroniske</a:t>
            </a:r>
            <a:r>
              <a:rPr dirty="0" sz="21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patientjournaler</a:t>
            </a:r>
            <a:r>
              <a:rPr dirty="0" sz="21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(EHR)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965961"/>
            <a:ext cx="14986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64286" y="1967744"/>
            <a:ext cx="8154034" cy="69913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Selv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EPJ-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system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for hele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EU,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nogle, som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ofte</a:t>
            </a:r>
            <a:r>
              <a:rPr dirty="0" sz="17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bruges</a:t>
            </a:r>
            <a:r>
              <a:rPr dirty="0" sz="17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spc="-25" b="1">
                <a:solidFill>
                  <a:srgbClr val="379C73"/>
                </a:solidFill>
                <a:latin typeface="Arial"/>
                <a:cs typeface="Arial"/>
              </a:rPr>
              <a:t>af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organisationer</a:t>
            </a:r>
            <a:r>
              <a:rPr dirty="0" sz="17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i</a:t>
            </a:r>
            <a:r>
              <a:rPr dirty="0" sz="17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hele</a:t>
            </a:r>
            <a:r>
              <a:rPr dirty="0" sz="17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EU,</a:t>
            </a:r>
            <a:r>
              <a:rPr dirty="0" sz="17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og</a:t>
            </a:r>
            <a:r>
              <a:rPr dirty="0" sz="17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måske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støder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arbejdsplads.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012919" y="2927576"/>
            <a:ext cx="2962910" cy="2066925"/>
            <a:chOff x="3012919" y="2927576"/>
            <a:chExt cx="2962910" cy="206692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2919" y="2927576"/>
              <a:ext cx="2962711" cy="206662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0107" y="3047999"/>
              <a:ext cx="2692908" cy="179527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105657" y="3003549"/>
              <a:ext cx="2781935" cy="1884680"/>
            </a:xfrm>
            <a:custGeom>
              <a:avLst/>
              <a:gdLst/>
              <a:ahLst/>
              <a:cxnLst/>
              <a:rect l="l" t="t" r="r" b="b"/>
              <a:pathLst>
                <a:path w="2781935" h="1884679">
                  <a:moveTo>
                    <a:pt x="0" y="1884172"/>
                  </a:moveTo>
                  <a:lnTo>
                    <a:pt x="2781808" y="1884172"/>
                  </a:lnTo>
                  <a:lnTo>
                    <a:pt x="2781808" y="0"/>
                  </a:lnTo>
                  <a:lnTo>
                    <a:pt x="0" y="0"/>
                  </a:lnTo>
                  <a:lnTo>
                    <a:pt x="0" y="1884172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138421" y="4914391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820166" y="2962910"/>
            <a:ext cx="2211070" cy="1616710"/>
            <a:chOff x="820166" y="2962910"/>
            <a:chExt cx="2211070" cy="1616710"/>
          </a:xfrm>
        </p:grpSpPr>
        <p:sp>
          <p:nvSpPr>
            <p:cNvPr id="4" name="object 4" descr=""/>
            <p:cNvSpPr/>
            <p:nvPr/>
          </p:nvSpPr>
          <p:spPr>
            <a:xfrm>
              <a:off x="832866" y="2975610"/>
              <a:ext cx="2185670" cy="1591310"/>
            </a:xfrm>
            <a:custGeom>
              <a:avLst/>
              <a:gdLst/>
              <a:ahLst/>
              <a:cxnLst/>
              <a:rect l="l" t="t" r="r" b="b"/>
              <a:pathLst>
                <a:path w="2185670" h="1591310">
                  <a:moveTo>
                    <a:pt x="1920239" y="0"/>
                  </a:moveTo>
                  <a:lnTo>
                    <a:pt x="265175" y="0"/>
                  </a:lnTo>
                  <a:lnTo>
                    <a:pt x="217509" y="4273"/>
                  </a:lnTo>
                  <a:lnTo>
                    <a:pt x="172645" y="16592"/>
                  </a:lnTo>
                  <a:lnTo>
                    <a:pt x="131334" y="36209"/>
                  </a:lnTo>
                  <a:lnTo>
                    <a:pt x="94324" y="62373"/>
                  </a:lnTo>
                  <a:lnTo>
                    <a:pt x="62364" y="94335"/>
                  </a:lnTo>
                  <a:lnTo>
                    <a:pt x="36203" y="131346"/>
                  </a:lnTo>
                  <a:lnTo>
                    <a:pt x="16589" y="172656"/>
                  </a:lnTo>
                  <a:lnTo>
                    <a:pt x="4272" y="217515"/>
                  </a:lnTo>
                  <a:lnTo>
                    <a:pt x="0" y="265175"/>
                  </a:lnTo>
                  <a:lnTo>
                    <a:pt x="0" y="1325880"/>
                  </a:lnTo>
                  <a:lnTo>
                    <a:pt x="4272" y="1373546"/>
                  </a:lnTo>
                  <a:lnTo>
                    <a:pt x="16589" y="1418410"/>
                  </a:lnTo>
                  <a:lnTo>
                    <a:pt x="36203" y="1459721"/>
                  </a:lnTo>
                  <a:lnTo>
                    <a:pt x="62364" y="1496731"/>
                  </a:lnTo>
                  <a:lnTo>
                    <a:pt x="94324" y="1528691"/>
                  </a:lnTo>
                  <a:lnTo>
                    <a:pt x="131334" y="1554852"/>
                  </a:lnTo>
                  <a:lnTo>
                    <a:pt x="172645" y="1574466"/>
                  </a:lnTo>
                  <a:lnTo>
                    <a:pt x="217509" y="1586783"/>
                  </a:lnTo>
                  <a:lnTo>
                    <a:pt x="265175" y="1591055"/>
                  </a:lnTo>
                  <a:lnTo>
                    <a:pt x="1920239" y="1591055"/>
                  </a:lnTo>
                  <a:lnTo>
                    <a:pt x="1967900" y="1586783"/>
                  </a:lnTo>
                  <a:lnTo>
                    <a:pt x="2012759" y="1574466"/>
                  </a:lnTo>
                  <a:lnTo>
                    <a:pt x="2054069" y="1554852"/>
                  </a:lnTo>
                  <a:lnTo>
                    <a:pt x="2091080" y="1528691"/>
                  </a:lnTo>
                  <a:lnTo>
                    <a:pt x="2123042" y="1496731"/>
                  </a:lnTo>
                  <a:lnTo>
                    <a:pt x="2149206" y="1459721"/>
                  </a:lnTo>
                  <a:lnTo>
                    <a:pt x="2168823" y="1418410"/>
                  </a:lnTo>
                  <a:lnTo>
                    <a:pt x="2181142" y="1373546"/>
                  </a:lnTo>
                  <a:lnTo>
                    <a:pt x="2185416" y="1325880"/>
                  </a:lnTo>
                  <a:lnTo>
                    <a:pt x="2185416" y="265175"/>
                  </a:lnTo>
                  <a:lnTo>
                    <a:pt x="2181142" y="217515"/>
                  </a:lnTo>
                  <a:lnTo>
                    <a:pt x="2168823" y="172656"/>
                  </a:lnTo>
                  <a:lnTo>
                    <a:pt x="2149206" y="131346"/>
                  </a:lnTo>
                  <a:lnTo>
                    <a:pt x="2123042" y="94335"/>
                  </a:lnTo>
                  <a:lnTo>
                    <a:pt x="2091080" y="62373"/>
                  </a:lnTo>
                  <a:lnTo>
                    <a:pt x="2054069" y="36209"/>
                  </a:lnTo>
                  <a:lnTo>
                    <a:pt x="2012759" y="16592"/>
                  </a:lnTo>
                  <a:lnTo>
                    <a:pt x="1967900" y="4273"/>
                  </a:lnTo>
                  <a:lnTo>
                    <a:pt x="1920239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32866" y="2975610"/>
              <a:ext cx="2185670" cy="1591310"/>
            </a:xfrm>
            <a:custGeom>
              <a:avLst/>
              <a:gdLst/>
              <a:ahLst/>
              <a:cxnLst/>
              <a:rect l="l" t="t" r="r" b="b"/>
              <a:pathLst>
                <a:path w="2185670" h="1591310">
                  <a:moveTo>
                    <a:pt x="0" y="265175"/>
                  </a:moveTo>
                  <a:lnTo>
                    <a:pt x="4272" y="217515"/>
                  </a:lnTo>
                  <a:lnTo>
                    <a:pt x="16589" y="172656"/>
                  </a:lnTo>
                  <a:lnTo>
                    <a:pt x="36203" y="131346"/>
                  </a:lnTo>
                  <a:lnTo>
                    <a:pt x="62364" y="94335"/>
                  </a:lnTo>
                  <a:lnTo>
                    <a:pt x="94324" y="62373"/>
                  </a:lnTo>
                  <a:lnTo>
                    <a:pt x="131334" y="36209"/>
                  </a:lnTo>
                  <a:lnTo>
                    <a:pt x="172645" y="16592"/>
                  </a:lnTo>
                  <a:lnTo>
                    <a:pt x="217509" y="4273"/>
                  </a:lnTo>
                  <a:lnTo>
                    <a:pt x="265175" y="0"/>
                  </a:lnTo>
                  <a:lnTo>
                    <a:pt x="1920239" y="0"/>
                  </a:lnTo>
                  <a:lnTo>
                    <a:pt x="1967900" y="4273"/>
                  </a:lnTo>
                  <a:lnTo>
                    <a:pt x="2012759" y="16592"/>
                  </a:lnTo>
                  <a:lnTo>
                    <a:pt x="2054069" y="36209"/>
                  </a:lnTo>
                  <a:lnTo>
                    <a:pt x="2091080" y="62373"/>
                  </a:lnTo>
                  <a:lnTo>
                    <a:pt x="2123042" y="94335"/>
                  </a:lnTo>
                  <a:lnTo>
                    <a:pt x="2149206" y="131346"/>
                  </a:lnTo>
                  <a:lnTo>
                    <a:pt x="2168823" y="172656"/>
                  </a:lnTo>
                  <a:lnTo>
                    <a:pt x="2181142" y="217515"/>
                  </a:lnTo>
                  <a:lnTo>
                    <a:pt x="2185416" y="265175"/>
                  </a:lnTo>
                  <a:lnTo>
                    <a:pt x="2185416" y="1325880"/>
                  </a:lnTo>
                  <a:lnTo>
                    <a:pt x="2181142" y="1373546"/>
                  </a:lnTo>
                  <a:lnTo>
                    <a:pt x="2168823" y="1418410"/>
                  </a:lnTo>
                  <a:lnTo>
                    <a:pt x="2149206" y="1459721"/>
                  </a:lnTo>
                  <a:lnTo>
                    <a:pt x="2123042" y="1496731"/>
                  </a:lnTo>
                  <a:lnTo>
                    <a:pt x="2091080" y="1528691"/>
                  </a:lnTo>
                  <a:lnTo>
                    <a:pt x="2054069" y="1554852"/>
                  </a:lnTo>
                  <a:lnTo>
                    <a:pt x="2012759" y="1574466"/>
                  </a:lnTo>
                  <a:lnTo>
                    <a:pt x="1967900" y="1586783"/>
                  </a:lnTo>
                  <a:lnTo>
                    <a:pt x="1920239" y="1591055"/>
                  </a:lnTo>
                  <a:lnTo>
                    <a:pt x="265175" y="1591055"/>
                  </a:lnTo>
                  <a:lnTo>
                    <a:pt x="217509" y="1586783"/>
                  </a:lnTo>
                  <a:lnTo>
                    <a:pt x="172645" y="1574466"/>
                  </a:lnTo>
                  <a:lnTo>
                    <a:pt x="131334" y="1554852"/>
                  </a:lnTo>
                  <a:lnTo>
                    <a:pt x="94324" y="1528691"/>
                  </a:lnTo>
                  <a:lnTo>
                    <a:pt x="62364" y="1496731"/>
                  </a:lnTo>
                  <a:lnTo>
                    <a:pt x="36203" y="1459721"/>
                  </a:lnTo>
                  <a:lnTo>
                    <a:pt x="16589" y="1418410"/>
                  </a:lnTo>
                  <a:lnTo>
                    <a:pt x="4272" y="1373546"/>
                  </a:lnTo>
                  <a:lnTo>
                    <a:pt x="0" y="1325880"/>
                  </a:lnTo>
                  <a:lnTo>
                    <a:pt x="0" y="265175"/>
                  </a:lnTo>
                  <a:close/>
                </a:path>
              </a:pathLst>
            </a:custGeom>
            <a:ln w="25400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3426205" y="2962910"/>
            <a:ext cx="2230755" cy="1616710"/>
            <a:chOff x="3426205" y="2962910"/>
            <a:chExt cx="2230755" cy="1616710"/>
          </a:xfrm>
        </p:grpSpPr>
        <p:sp>
          <p:nvSpPr>
            <p:cNvPr id="7" name="object 7" descr=""/>
            <p:cNvSpPr/>
            <p:nvPr/>
          </p:nvSpPr>
          <p:spPr>
            <a:xfrm>
              <a:off x="3438905" y="2975610"/>
              <a:ext cx="2205355" cy="1591310"/>
            </a:xfrm>
            <a:custGeom>
              <a:avLst/>
              <a:gdLst/>
              <a:ahLst/>
              <a:cxnLst/>
              <a:rect l="l" t="t" r="r" b="b"/>
              <a:pathLst>
                <a:path w="2205354" h="1591310">
                  <a:moveTo>
                    <a:pt x="1940052" y="0"/>
                  </a:moveTo>
                  <a:lnTo>
                    <a:pt x="265176" y="0"/>
                  </a:lnTo>
                  <a:lnTo>
                    <a:pt x="217515" y="4273"/>
                  </a:lnTo>
                  <a:lnTo>
                    <a:pt x="172656" y="16592"/>
                  </a:lnTo>
                  <a:lnTo>
                    <a:pt x="131346" y="36209"/>
                  </a:lnTo>
                  <a:lnTo>
                    <a:pt x="94335" y="62373"/>
                  </a:lnTo>
                  <a:lnTo>
                    <a:pt x="62373" y="94335"/>
                  </a:lnTo>
                  <a:lnTo>
                    <a:pt x="36209" y="131346"/>
                  </a:lnTo>
                  <a:lnTo>
                    <a:pt x="16592" y="172656"/>
                  </a:lnTo>
                  <a:lnTo>
                    <a:pt x="4273" y="217515"/>
                  </a:lnTo>
                  <a:lnTo>
                    <a:pt x="0" y="265175"/>
                  </a:lnTo>
                  <a:lnTo>
                    <a:pt x="0" y="1325880"/>
                  </a:lnTo>
                  <a:lnTo>
                    <a:pt x="4273" y="1373543"/>
                  </a:lnTo>
                  <a:lnTo>
                    <a:pt x="16592" y="1418404"/>
                  </a:lnTo>
                  <a:lnTo>
                    <a:pt x="36209" y="1459715"/>
                  </a:lnTo>
                  <a:lnTo>
                    <a:pt x="62373" y="1496725"/>
                  </a:lnTo>
                  <a:lnTo>
                    <a:pt x="94335" y="1528686"/>
                  </a:lnTo>
                  <a:lnTo>
                    <a:pt x="131346" y="1554849"/>
                  </a:lnTo>
                  <a:lnTo>
                    <a:pt x="172656" y="1574464"/>
                  </a:lnTo>
                  <a:lnTo>
                    <a:pt x="217515" y="1586783"/>
                  </a:lnTo>
                  <a:lnTo>
                    <a:pt x="265176" y="1591055"/>
                  </a:lnTo>
                  <a:lnTo>
                    <a:pt x="1940052" y="1591055"/>
                  </a:lnTo>
                  <a:lnTo>
                    <a:pt x="1987712" y="1586783"/>
                  </a:lnTo>
                  <a:lnTo>
                    <a:pt x="2032571" y="1574464"/>
                  </a:lnTo>
                  <a:lnTo>
                    <a:pt x="2073881" y="1554849"/>
                  </a:lnTo>
                  <a:lnTo>
                    <a:pt x="2110892" y="1528686"/>
                  </a:lnTo>
                  <a:lnTo>
                    <a:pt x="2142854" y="1496725"/>
                  </a:lnTo>
                  <a:lnTo>
                    <a:pt x="2169018" y="1459715"/>
                  </a:lnTo>
                  <a:lnTo>
                    <a:pt x="2188635" y="1418404"/>
                  </a:lnTo>
                  <a:lnTo>
                    <a:pt x="2200954" y="1373543"/>
                  </a:lnTo>
                  <a:lnTo>
                    <a:pt x="2205228" y="1325880"/>
                  </a:lnTo>
                  <a:lnTo>
                    <a:pt x="2205228" y="265175"/>
                  </a:lnTo>
                  <a:lnTo>
                    <a:pt x="2200954" y="217515"/>
                  </a:lnTo>
                  <a:lnTo>
                    <a:pt x="2188635" y="172656"/>
                  </a:lnTo>
                  <a:lnTo>
                    <a:pt x="2169018" y="131346"/>
                  </a:lnTo>
                  <a:lnTo>
                    <a:pt x="2142854" y="94335"/>
                  </a:lnTo>
                  <a:lnTo>
                    <a:pt x="2110892" y="62373"/>
                  </a:lnTo>
                  <a:lnTo>
                    <a:pt x="2073881" y="36209"/>
                  </a:lnTo>
                  <a:lnTo>
                    <a:pt x="2032571" y="16592"/>
                  </a:lnTo>
                  <a:lnTo>
                    <a:pt x="1987712" y="4273"/>
                  </a:lnTo>
                  <a:lnTo>
                    <a:pt x="1940052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438905" y="2975610"/>
              <a:ext cx="2205355" cy="1591310"/>
            </a:xfrm>
            <a:custGeom>
              <a:avLst/>
              <a:gdLst/>
              <a:ahLst/>
              <a:cxnLst/>
              <a:rect l="l" t="t" r="r" b="b"/>
              <a:pathLst>
                <a:path w="2205354" h="1591310">
                  <a:moveTo>
                    <a:pt x="0" y="265175"/>
                  </a:moveTo>
                  <a:lnTo>
                    <a:pt x="4273" y="217515"/>
                  </a:lnTo>
                  <a:lnTo>
                    <a:pt x="16592" y="172656"/>
                  </a:lnTo>
                  <a:lnTo>
                    <a:pt x="36209" y="131346"/>
                  </a:lnTo>
                  <a:lnTo>
                    <a:pt x="62373" y="94335"/>
                  </a:lnTo>
                  <a:lnTo>
                    <a:pt x="94335" y="62373"/>
                  </a:lnTo>
                  <a:lnTo>
                    <a:pt x="131346" y="36209"/>
                  </a:lnTo>
                  <a:lnTo>
                    <a:pt x="172656" y="16592"/>
                  </a:lnTo>
                  <a:lnTo>
                    <a:pt x="217515" y="4273"/>
                  </a:lnTo>
                  <a:lnTo>
                    <a:pt x="265176" y="0"/>
                  </a:lnTo>
                  <a:lnTo>
                    <a:pt x="1940052" y="0"/>
                  </a:lnTo>
                  <a:lnTo>
                    <a:pt x="1987712" y="4273"/>
                  </a:lnTo>
                  <a:lnTo>
                    <a:pt x="2032571" y="16592"/>
                  </a:lnTo>
                  <a:lnTo>
                    <a:pt x="2073881" y="36209"/>
                  </a:lnTo>
                  <a:lnTo>
                    <a:pt x="2110892" y="62373"/>
                  </a:lnTo>
                  <a:lnTo>
                    <a:pt x="2142854" y="94335"/>
                  </a:lnTo>
                  <a:lnTo>
                    <a:pt x="2169018" y="131346"/>
                  </a:lnTo>
                  <a:lnTo>
                    <a:pt x="2188635" y="172656"/>
                  </a:lnTo>
                  <a:lnTo>
                    <a:pt x="2200954" y="217515"/>
                  </a:lnTo>
                  <a:lnTo>
                    <a:pt x="2205228" y="265175"/>
                  </a:lnTo>
                  <a:lnTo>
                    <a:pt x="2205228" y="1325880"/>
                  </a:lnTo>
                  <a:lnTo>
                    <a:pt x="2200954" y="1373543"/>
                  </a:lnTo>
                  <a:lnTo>
                    <a:pt x="2188635" y="1418404"/>
                  </a:lnTo>
                  <a:lnTo>
                    <a:pt x="2169018" y="1459715"/>
                  </a:lnTo>
                  <a:lnTo>
                    <a:pt x="2142854" y="1496725"/>
                  </a:lnTo>
                  <a:lnTo>
                    <a:pt x="2110892" y="1528686"/>
                  </a:lnTo>
                  <a:lnTo>
                    <a:pt x="2073881" y="1554849"/>
                  </a:lnTo>
                  <a:lnTo>
                    <a:pt x="2032571" y="1574464"/>
                  </a:lnTo>
                  <a:lnTo>
                    <a:pt x="1987712" y="1586783"/>
                  </a:lnTo>
                  <a:lnTo>
                    <a:pt x="1940052" y="1591055"/>
                  </a:lnTo>
                  <a:lnTo>
                    <a:pt x="265176" y="1591055"/>
                  </a:lnTo>
                  <a:lnTo>
                    <a:pt x="217515" y="1586783"/>
                  </a:lnTo>
                  <a:lnTo>
                    <a:pt x="172656" y="1574464"/>
                  </a:lnTo>
                  <a:lnTo>
                    <a:pt x="131346" y="1554849"/>
                  </a:lnTo>
                  <a:lnTo>
                    <a:pt x="94335" y="1528686"/>
                  </a:lnTo>
                  <a:lnTo>
                    <a:pt x="62373" y="1496725"/>
                  </a:lnTo>
                  <a:lnTo>
                    <a:pt x="36209" y="1459715"/>
                  </a:lnTo>
                  <a:lnTo>
                    <a:pt x="16592" y="1418404"/>
                  </a:lnTo>
                  <a:lnTo>
                    <a:pt x="4273" y="1373543"/>
                  </a:lnTo>
                  <a:lnTo>
                    <a:pt x="0" y="1325880"/>
                  </a:lnTo>
                  <a:lnTo>
                    <a:pt x="0" y="265175"/>
                  </a:lnTo>
                  <a:close/>
                </a:path>
              </a:pathLst>
            </a:custGeom>
            <a:ln w="25400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6053582" y="2962910"/>
            <a:ext cx="2188210" cy="1616710"/>
            <a:chOff x="6053582" y="2962910"/>
            <a:chExt cx="2188210" cy="1616710"/>
          </a:xfrm>
        </p:grpSpPr>
        <p:sp>
          <p:nvSpPr>
            <p:cNvPr id="10" name="object 10" descr=""/>
            <p:cNvSpPr/>
            <p:nvPr/>
          </p:nvSpPr>
          <p:spPr>
            <a:xfrm>
              <a:off x="6066282" y="2975610"/>
              <a:ext cx="2162810" cy="1591310"/>
            </a:xfrm>
            <a:custGeom>
              <a:avLst/>
              <a:gdLst/>
              <a:ahLst/>
              <a:cxnLst/>
              <a:rect l="l" t="t" r="r" b="b"/>
              <a:pathLst>
                <a:path w="2162809" h="1591310">
                  <a:moveTo>
                    <a:pt x="1897379" y="0"/>
                  </a:moveTo>
                  <a:lnTo>
                    <a:pt x="265175" y="0"/>
                  </a:lnTo>
                  <a:lnTo>
                    <a:pt x="217515" y="4273"/>
                  </a:lnTo>
                  <a:lnTo>
                    <a:pt x="172656" y="16592"/>
                  </a:lnTo>
                  <a:lnTo>
                    <a:pt x="131346" y="36209"/>
                  </a:lnTo>
                  <a:lnTo>
                    <a:pt x="94335" y="62373"/>
                  </a:lnTo>
                  <a:lnTo>
                    <a:pt x="62373" y="94335"/>
                  </a:lnTo>
                  <a:lnTo>
                    <a:pt x="36209" y="131346"/>
                  </a:lnTo>
                  <a:lnTo>
                    <a:pt x="16592" y="172656"/>
                  </a:lnTo>
                  <a:lnTo>
                    <a:pt x="4273" y="217515"/>
                  </a:lnTo>
                  <a:lnTo>
                    <a:pt x="0" y="265175"/>
                  </a:lnTo>
                  <a:lnTo>
                    <a:pt x="0" y="1325880"/>
                  </a:lnTo>
                  <a:lnTo>
                    <a:pt x="4273" y="1373546"/>
                  </a:lnTo>
                  <a:lnTo>
                    <a:pt x="16592" y="1418410"/>
                  </a:lnTo>
                  <a:lnTo>
                    <a:pt x="36209" y="1459721"/>
                  </a:lnTo>
                  <a:lnTo>
                    <a:pt x="62373" y="1496731"/>
                  </a:lnTo>
                  <a:lnTo>
                    <a:pt x="94335" y="1528691"/>
                  </a:lnTo>
                  <a:lnTo>
                    <a:pt x="131346" y="1554852"/>
                  </a:lnTo>
                  <a:lnTo>
                    <a:pt x="172656" y="1574466"/>
                  </a:lnTo>
                  <a:lnTo>
                    <a:pt x="217515" y="1586783"/>
                  </a:lnTo>
                  <a:lnTo>
                    <a:pt x="265175" y="1591055"/>
                  </a:lnTo>
                  <a:lnTo>
                    <a:pt x="1897379" y="1591055"/>
                  </a:lnTo>
                  <a:lnTo>
                    <a:pt x="1945040" y="1586783"/>
                  </a:lnTo>
                  <a:lnTo>
                    <a:pt x="1989899" y="1574466"/>
                  </a:lnTo>
                  <a:lnTo>
                    <a:pt x="2031209" y="1554852"/>
                  </a:lnTo>
                  <a:lnTo>
                    <a:pt x="2068220" y="1528691"/>
                  </a:lnTo>
                  <a:lnTo>
                    <a:pt x="2100182" y="1496731"/>
                  </a:lnTo>
                  <a:lnTo>
                    <a:pt x="2126346" y="1459721"/>
                  </a:lnTo>
                  <a:lnTo>
                    <a:pt x="2145963" y="1418410"/>
                  </a:lnTo>
                  <a:lnTo>
                    <a:pt x="2158282" y="1373546"/>
                  </a:lnTo>
                  <a:lnTo>
                    <a:pt x="2162556" y="1325880"/>
                  </a:lnTo>
                  <a:lnTo>
                    <a:pt x="2162556" y="265175"/>
                  </a:lnTo>
                  <a:lnTo>
                    <a:pt x="2158282" y="217515"/>
                  </a:lnTo>
                  <a:lnTo>
                    <a:pt x="2145963" y="172656"/>
                  </a:lnTo>
                  <a:lnTo>
                    <a:pt x="2126346" y="131346"/>
                  </a:lnTo>
                  <a:lnTo>
                    <a:pt x="2100182" y="94335"/>
                  </a:lnTo>
                  <a:lnTo>
                    <a:pt x="2068220" y="62373"/>
                  </a:lnTo>
                  <a:lnTo>
                    <a:pt x="2031209" y="36209"/>
                  </a:lnTo>
                  <a:lnTo>
                    <a:pt x="1989899" y="16592"/>
                  </a:lnTo>
                  <a:lnTo>
                    <a:pt x="1945040" y="4273"/>
                  </a:lnTo>
                  <a:lnTo>
                    <a:pt x="1897379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066282" y="2975610"/>
              <a:ext cx="2162810" cy="1591310"/>
            </a:xfrm>
            <a:custGeom>
              <a:avLst/>
              <a:gdLst/>
              <a:ahLst/>
              <a:cxnLst/>
              <a:rect l="l" t="t" r="r" b="b"/>
              <a:pathLst>
                <a:path w="2162809" h="1591310">
                  <a:moveTo>
                    <a:pt x="0" y="265175"/>
                  </a:moveTo>
                  <a:lnTo>
                    <a:pt x="4273" y="217515"/>
                  </a:lnTo>
                  <a:lnTo>
                    <a:pt x="16592" y="172656"/>
                  </a:lnTo>
                  <a:lnTo>
                    <a:pt x="36209" y="131346"/>
                  </a:lnTo>
                  <a:lnTo>
                    <a:pt x="62373" y="94335"/>
                  </a:lnTo>
                  <a:lnTo>
                    <a:pt x="94335" y="62373"/>
                  </a:lnTo>
                  <a:lnTo>
                    <a:pt x="131346" y="36209"/>
                  </a:lnTo>
                  <a:lnTo>
                    <a:pt x="172656" y="16592"/>
                  </a:lnTo>
                  <a:lnTo>
                    <a:pt x="217515" y="4273"/>
                  </a:lnTo>
                  <a:lnTo>
                    <a:pt x="265175" y="0"/>
                  </a:lnTo>
                  <a:lnTo>
                    <a:pt x="1897379" y="0"/>
                  </a:lnTo>
                  <a:lnTo>
                    <a:pt x="1945040" y="4273"/>
                  </a:lnTo>
                  <a:lnTo>
                    <a:pt x="1989899" y="16592"/>
                  </a:lnTo>
                  <a:lnTo>
                    <a:pt x="2031209" y="36209"/>
                  </a:lnTo>
                  <a:lnTo>
                    <a:pt x="2068220" y="62373"/>
                  </a:lnTo>
                  <a:lnTo>
                    <a:pt x="2100182" y="94335"/>
                  </a:lnTo>
                  <a:lnTo>
                    <a:pt x="2126346" y="131346"/>
                  </a:lnTo>
                  <a:lnTo>
                    <a:pt x="2145963" y="172656"/>
                  </a:lnTo>
                  <a:lnTo>
                    <a:pt x="2158282" y="217515"/>
                  </a:lnTo>
                  <a:lnTo>
                    <a:pt x="2162556" y="265175"/>
                  </a:lnTo>
                  <a:lnTo>
                    <a:pt x="2162556" y="1325880"/>
                  </a:lnTo>
                  <a:lnTo>
                    <a:pt x="2158282" y="1373546"/>
                  </a:lnTo>
                  <a:lnTo>
                    <a:pt x="2145963" y="1418410"/>
                  </a:lnTo>
                  <a:lnTo>
                    <a:pt x="2126346" y="1459721"/>
                  </a:lnTo>
                  <a:lnTo>
                    <a:pt x="2100182" y="1496731"/>
                  </a:lnTo>
                  <a:lnTo>
                    <a:pt x="2068220" y="1528691"/>
                  </a:lnTo>
                  <a:lnTo>
                    <a:pt x="2031209" y="1554852"/>
                  </a:lnTo>
                  <a:lnTo>
                    <a:pt x="1989899" y="1574466"/>
                  </a:lnTo>
                  <a:lnTo>
                    <a:pt x="1945040" y="1586783"/>
                  </a:lnTo>
                  <a:lnTo>
                    <a:pt x="1897379" y="1591055"/>
                  </a:lnTo>
                  <a:lnTo>
                    <a:pt x="265175" y="1591055"/>
                  </a:lnTo>
                  <a:lnTo>
                    <a:pt x="217515" y="1586783"/>
                  </a:lnTo>
                  <a:lnTo>
                    <a:pt x="172656" y="1574466"/>
                  </a:lnTo>
                  <a:lnTo>
                    <a:pt x="131346" y="1554852"/>
                  </a:lnTo>
                  <a:lnTo>
                    <a:pt x="94335" y="1528691"/>
                  </a:lnTo>
                  <a:lnTo>
                    <a:pt x="62373" y="1496731"/>
                  </a:lnTo>
                  <a:lnTo>
                    <a:pt x="36209" y="1459721"/>
                  </a:lnTo>
                  <a:lnTo>
                    <a:pt x="16592" y="1418410"/>
                  </a:lnTo>
                  <a:lnTo>
                    <a:pt x="4273" y="1373546"/>
                  </a:lnTo>
                  <a:lnTo>
                    <a:pt x="0" y="1325880"/>
                  </a:lnTo>
                  <a:lnTo>
                    <a:pt x="0" y="265175"/>
                  </a:lnTo>
                  <a:close/>
                </a:path>
              </a:pathLst>
            </a:custGeom>
            <a:ln w="25399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627123" y="3686352"/>
            <a:ext cx="5600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EPIC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072890" y="3686352"/>
            <a:ext cx="9899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CERNER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512179" y="3687876"/>
            <a:ext cx="12922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ALLSCRIPTS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531874" y="2545333"/>
            <a:ext cx="787400" cy="718820"/>
            <a:chOff x="1531874" y="2545333"/>
            <a:chExt cx="787400" cy="718820"/>
          </a:xfrm>
        </p:grpSpPr>
        <p:sp>
          <p:nvSpPr>
            <p:cNvPr id="16" name="object 16" descr=""/>
            <p:cNvSpPr/>
            <p:nvPr/>
          </p:nvSpPr>
          <p:spPr>
            <a:xfrm>
              <a:off x="1544574" y="2558033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20">
                  <a:moveTo>
                    <a:pt x="381000" y="0"/>
                  </a:moveTo>
                  <a:lnTo>
                    <a:pt x="329296" y="3164"/>
                  </a:lnTo>
                  <a:lnTo>
                    <a:pt x="279708" y="12382"/>
                  </a:lnTo>
                  <a:lnTo>
                    <a:pt x="232689" y="27241"/>
                  </a:lnTo>
                  <a:lnTo>
                    <a:pt x="188693" y="47328"/>
                  </a:lnTo>
                  <a:lnTo>
                    <a:pt x="148174" y="72231"/>
                  </a:lnTo>
                  <a:lnTo>
                    <a:pt x="111585" y="101536"/>
                  </a:lnTo>
                  <a:lnTo>
                    <a:pt x="79380" y="134831"/>
                  </a:lnTo>
                  <a:lnTo>
                    <a:pt x="52013" y="171703"/>
                  </a:lnTo>
                  <a:lnTo>
                    <a:pt x="29938" y="211740"/>
                  </a:lnTo>
                  <a:lnTo>
                    <a:pt x="13608" y="254529"/>
                  </a:lnTo>
                  <a:lnTo>
                    <a:pt x="3477" y="299656"/>
                  </a:lnTo>
                  <a:lnTo>
                    <a:pt x="0" y="346710"/>
                  </a:lnTo>
                  <a:lnTo>
                    <a:pt x="3477" y="393763"/>
                  </a:lnTo>
                  <a:lnTo>
                    <a:pt x="13608" y="438890"/>
                  </a:lnTo>
                  <a:lnTo>
                    <a:pt x="29938" y="481679"/>
                  </a:lnTo>
                  <a:lnTo>
                    <a:pt x="52013" y="521716"/>
                  </a:lnTo>
                  <a:lnTo>
                    <a:pt x="79380" y="558588"/>
                  </a:lnTo>
                  <a:lnTo>
                    <a:pt x="111585" y="591883"/>
                  </a:lnTo>
                  <a:lnTo>
                    <a:pt x="148174" y="621188"/>
                  </a:lnTo>
                  <a:lnTo>
                    <a:pt x="188693" y="646091"/>
                  </a:lnTo>
                  <a:lnTo>
                    <a:pt x="232689" y="666178"/>
                  </a:lnTo>
                  <a:lnTo>
                    <a:pt x="279708" y="681037"/>
                  </a:lnTo>
                  <a:lnTo>
                    <a:pt x="329296" y="690255"/>
                  </a:lnTo>
                  <a:lnTo>
                    <a:pt x="381000" y="693420"/>
                  </a:lnTo>
                  <a:lnTo>
                    <a:pt x="432703" y="690255"/>
                  </a:lnTo>
                  <a:lnTo>
                    <a:pt x="482291" y="681037"/>
                  </a:lnTo>
                  <a:lnTo>
                    <a:pt x="529310" y="666178"/>
                  </a:lnTo>
                  <a:lnTo>
                    <a:pt x="573306" y="646091"/>
                  </a:lnTo>
                  <a:lnTo>
                    <a:pt x="613825" y="621188"/>
                  </a:lnTo>
                  <a:lnTo>
                    <a:pt x="650414" y="591883"/>
                  </a:lnTo>
                  <a:lnTo>
                    <a:pt x="682619" y="558588"/>
                  </a:lnTo>
                  <a:lnTo>
                    <a:pt x="709986" y="521716"/>
                  </a:lnTo>
                  <a:lnTo>
                    <a:pt x="732061" y="481679"/>
                  </a:lnTo>
                  <a:lnTo>
                    <a:pt x="748391" y="438890"/>
                  </a:lnTo>
                  <a:lnTo>
                    <a:pt x="758522" y="393763"/>
                  </a:lnTo>
                  <a:lnTo>
                    <a:pt x="762000" y="346710"/>
                  </a:lnTo>
                  <a:lnTo>
                    <a:pt x="758522" y="299656"/>
                  </a:lnTo>
                  <a:lnTo>
                    <a:pt x="748391" y="254529"/>
                  </a:lnTo>
                  <a:lnTo>
                    <a:pt x="732061" y="211740"/>
                  </a:lnTo>
                  <a:lnTo>
                    <a:pt x="709986" y="171704"/>
                  </a:lnTo>
                  <a:lnTo>
                    <a:pt x="682619" y="134831"/>
                  </a:lnTo>
                  <a:lnTo>
                    <a:pt x="650414" y="101536"/>
                  </a:lnTo>
                  <a:lnTo>
                    <a:pt x="613825" y="72231"/>
                  </a:lnTo>
                  <a:lnTo>
                    <a:pt x="573306" y="47328"/>
                  </a:lnTo>
                  <a:lnTo>
                    <a:pt x="529310" y="27241"/>
                  </a:lnTo>
                  <a:lnTo>
                    <a:pt x="482291" y="12382"/>
                  </a:lnTo>
                  <a:lnTo>
                    <a:pt x="432703" y="3164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544574" y="2558033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20">
                  <a:moveTo>
                    <a:pt x="0" y="346710"/>
                  </a:moveTo>
                  <a:lnTo>
                    <a:pt x="3477" y="299656"/>
                  </a:lnTo>
                  <a:lnTo>
                    <a:pt x="13608" y="254529"/>
                  </a:lnTo>
                  <a:lnTo>
                    <a:pt x="29938" y="211740"/>
                  </a:lnTo>
                  <a:lnTo>
                    <a:pt x="52013" y="171703"/>
                  </a:lnTo>
                  <a:lnTo>
                    <a:pt x="79380" y="134831"/>
                  </a:lnTo>
                  <a:lnTo>
                    <a:pt x="111585" y="101536"/>
                  </a:lnTo>
                  <a:lnTo>
                    <a:pt x="148174" y="72231"/>
                  </a:lnTo>
                  <a:lnTo>
                    <a:pt x="188693" y="47328"/>
                  </a:lnTo>
                  <a:lnTo>
                    <a:pt x="232689" y="27241"/>
                  </a:lnTo>
                  <a:lnTo>
                    <a:pt x="279708" y="12382"/>
                  </a:lnTo>
                  <a:lnTo>
                    <a:pt x="329296" y="3164"/>
                  </a:lnTo>
                  <a:lnTo>
                    <a:pt x="381000" y="0"/>
                  </a:lnTo>
                  <a:lnTo>
                    <a:pt x="432703" y="3164"/>
                  </a:lnTo>
                  <a:lnTo>
                    <a:pt x="482291" y="12382"/>
                  </a:lnTo>
                  <a:lnTo>
                    <a:pt x="529310" y="27241"/>
                  </a:lnTo>
                  <a:lnTo>
                    <a:pt x="573306" y="47328"/>
                  </a:lnTo>
                  <a:lnTo>
                    <a:pt x="613825" y="72231"/>
                  </a:lnTo>
                  <a:lnTo>
                    <a:pt x="650414" y="101536"/>
                  </a:lnTo>
                  <a:lnTo>
                    <a:pt x="682619" y="134831"/>
                  </a:lnTo>
                  <a:lnTo>
                    <a:pt x="709986" y="171704"/>
                  </a:lnTo>
                  <a:lnTo>
                    <a:pt x="732061" y="211740"/>
                  </a:lnTo>
                  <a:lnTo>
                    <a:pt x="748391" y="254529"/>
                  </a:lnTo>
                  <a:lnTo>
                    <a:pt x="758522" y="299656"/>
                  </a:lnTo>
                  <a:lnTo>
                    <a:pt x="762000" y="346710"/>
                  </a:lnTo>
                  <a:lnTo>
                    <a:pt x="758522" y="393763"/>
                  </a:lnTo>
                  <a:lnTo>
                    <a:pt x="748391" y="438890"/>
                  </a:lnTo>
                  <a:lnTo>
                    <a:pt x="732061" y="481679"/>
                  </a:lnTo>
                  <a:lnTo>
                    <a:pt x="709986" y="521716"/>
                  </a:lnTo>
                  <a:lnTo>
                    <a:pt x="682619" y="558588"/>
                  </a:lnTo>
                  <a:lnTo>
                    <a:pt x="650414" y="591883"/>
                  </a:lnTo>
                  <a:lnTo>
                    <a:pt x="613825" y="621188"/>
                  </a:lnTo>
                  <a:lnTo>
                    <a:pt x="573306" y="646091"/>
                  </a:lnTo>
                  <a:lnTo>
                    <a:pt x="529310" y="666178"/>
                  </a:lnTo>
                  <a:lnTo>
                    <a:pt x="482291" y="681037"/>
                  </a:lnTo>
                  <a:lnTo>
                    <a:pt x="432703" y="690255"/>
                  </a:lnTo>
                  <a:lnTo>
                    <a:pt x="381000" y="693420"/>
                  </a:lnTo>
                  <a:lnTo>
                    <a:pt x="329296" y="690255"/>
                  </a:lnTo>
                  <a:lnTo>
                    <a:pt x="279708" y="681037"/>
                  </a:lnTo>
                  <a:lnTo>
                    <a:pt x="232689" y="666178"/>
                  </a:lnTo>
                  <a:lnTo>
                    <a:pt x="188693" y="646091"/>
                  </a:lnTo>
                  <a:lnTo>
                    <a:pt x="148174" y="621188"/>
                  </a:lnTo>
                  <a:lnTo>
                    <a:pt x="111585" y="591883"/>
                  </a:lnTo>
                  <a:lnTo>
                    <a:pt x="79380" y="558588"/>
                  </a:lnTo>
                  <a:lnTo>
                    <a:pt x="52013" y="521716"/>
                  </a:lnTo>
                  <a:lnTo>
                    <a:pt x="29938" y="481679"/>
                  </a:lnTo>
                  <a:lnTo>
                    <a:pt x="13608" y="438890"/>
                  </a:lnTo>
                  <a:lnTo>
                    <a:pt x="3477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760220" y="2745739"/>
              <a:ext cx="329565" cy="330200"/>
            </a:xfrm>
            <a:custGeom>
              <a:avLst/>
              <a:gdLst/>
              <a:ahLst/>
              <a:cxnLst/>
              <a:rect l="l" t="t" r="r" b="b"/>
              <a:pathLst>
                <a:path w="329564" h="330200">
                  <a:moveTo>
                    <a:pt x="329184" y="82550"/>
                  </a:moveTo>
                  <a:lnTo>
                    <a:pt x="246888" y="82550"/>
                  </a:lnTo>
                  <a:lnTo>
                    <a:pt x="246888" y="0"/>
                  </a:lnTo>
                  <a:lnTo>
                    <a:pt x="82296" y="0"/>
                  </a:lnTo>
                  <a:lnTo>
                    <a:pt x="82296" y="82550"/>
                  </a:lnTo>
                  <a:lnTo>
                    <a:pt x="0" y="82550"/>
                  </a:lnTo>
                  <a:lnTo>
                    <a:pt x="0" y="247650"/>
                  </a:lnTo>
                  <a:lnTo>
                    <a:pt x="82296" y="247650"/>
                  </a:lnTo>
                  <a:lnTo>
                    <a:pt x="82296" y="330200"/>
                  </a:lnTo>
                  <a:lnTo>
                    <a:pt x="246888" y="330200"/>
                  </a:lnTo>
                  <a:lnTo>
                    <a:pt x="246888" y="247650"/>
                  </a:lnTo>
                  <a:lnTo>
                    <a:pt x="329184" y="247650"/>
                  </a:lnTo>
                  <a:lnTo>
                    <a:pt x="329184" y="825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4076953" y="2552954"/>
            <a:ext cx="787400" cy="718820"/>
            <a:chOff x="4076953" y="2552954"/>
            <a:chExt cx="787400" cy="718820"/>
          </a:xfrm>
        </p:grpSpPr>
        <p:sp>
          <p:nvSpPr>
            <p:cNvPr id="20" name="object 20" descr=""/>
            <p:cNvSpPr/>
            <p:nvPr/>
          </p:nvSpPr>
          <p:spPr>
            <a:xfrm>
              <a:off x="4089653" y="2565654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20">
                  <a:moveTo>
                    <a:pt x="381000" y="0"/>
                  </a:moveTo>
                  <a:lnTo>
                    <a:pt x="329296" y="3164"/>
                  </a:lnTo>
                  <a:lnTo>
                    <a:pt x="279708" y="12382"/>
                  </a:lnTo>
                  <a:lnTo>
                    <a:pt x="232689" y="27241"/>
                  </a:lnTo>
                  <a:lnTo>
                    <a:pt x="188693" y="47328"/>
                  </a:lnTo>
                  <a:lnTo>
                    <a:pt x="148174" y="72231"/>
                  </a:lnTo>
                  <a:lnTo>
                    <a:pt x="111585" y="101536"/>
                  </a:lnTo>
                  <a:lnTo>
                    <a:pt x="79380" y="134831"/>
                  </a:lnTo>
                  <a:lnTo>
                    <a:pt x="52013" y="171703"/>
                  </a:lnTo>
                  <a:lnTo>
                    <a:pt x="29938" y="211740"/>
                  </a:lnTo>
                  <a:lnTo>
                    <a:pt x="13608" y="254529"/>
                  </a:lnTo>
                  <a:lnTo>
                    <a:pt x="3477" y="299656"/>
                  </a:lnTo>
                  <a:lnTo>
                    <a:pt x="0" y="346709"/>
                  </a:lnTo>
                  <a:lnTo>
                    <a:pt x="3477" y="393763"/>
                  </a:lnTo>
                  <a:lnTo>
                    <a:pt x="13608" y="438890"/>
                  </a:lnTo>
                  <a:lnTo>
                    <a:pt x="29938" y="481679"/>
                  </a:lnTo>
                  <a:lnTo>
                    <a:pt x="52013" y="521715"/>
                  </a:lnTo>
                  <a:lnTo>
                    <a:pt x="79380" y="558588"/>
                  </a:lnTo>
                  <a:lnTo>
                    <a:pt x="111585" y="591883"/>
                  </a:lnTo>
                  <a:lnTo>
                    <a:pt x="148174" y="621188"/>
                  </a:lnTo>
                  <a:lnTo>
                    <a:pt x="188693" y="646091"/>
                  </a:lnTo>
                  <a:lnTo>
                    <a:pt x="232689" y="666178"/>
                  </a:lnTo>
                  <a:lnTo>
                    <a:pt x="279708" y="681037"/>
                  </a:lnTo>
                  <a:lnTo>
                    <a:pt x="329296" y="690255"/>
                  </a:lnTo>
                  <a:lnTo>
                    <a:pt x="381000" y="693419"/>
                  </a:lnTo>
                  <a:lnTo>
                    <a:pt x="432703" y="690255"/>
                  </a:lnTo>
                  <a:lnTo>
                    <a:pt x="482291" y="681037"/>
                  </a:lnTo>
                  <a:lnTo>
                    <a:pt x="529310" y="666178"/>
                  </a:lnTo>
                  <a:lnTo>
                    <a:pt x="573306" y="646091"/>
                  </a:lnTo>
                  <a:lnTo>
                    <a:pt x="613825" y="621188"/>
                  </a:lnTo>
                  <a:lnTo>
                    <a:pt x="650414" y="591883"/>
                  </a:lnTo>
                  <a:lnTo>
                    <a:pt x="682619" y="558588"/>
                  </a:lnTo>
                  <a:lnTo>
                    <a:pt x="709986" y="521716"/>
                  </a:lnTo>
                  <a:lnTo>
                    <a:pt x="732061" y="481679"/>
                  </a:lnTo>
                  <a:lnTo>
                    <a:pt x="748391" y="438890"/>
                  </a:lnTo>
                  <a:lnTo>
                    <a:pt x="758522" y="393763"/>
                  </a:lnTo>
                  <a:lnTo>
                    <a:pt x="762000" y="346709"/>
                  </a:lnTo>
                  <a:lnTo>
                    <a:pt x="758522" y="299656"/>
                  </a:lnTo>
                  <a:lnTo>
                    <a:pt x="748391" y="254529"/>
                  </a:lnTo>
                  <a:lnTo>
                    <a:pt x="732061" y="211740"/>
                  </a:lnTo>
                  <a:lnTo>
                    <a:pt x="709986" y="171704"/>
                  </a:lnTo>
                  <a:lnTo>
                    <a:pt x="682619" y="134831"/>
                  </a:lnTo>
                  <a:lnTo>
                    <a:pt x="650414" y="101536"/>
                  </a:lnTo>
                  <a:lnTo>
                    <a:pt x="613825" y="72231"/>
                  </a:lnTo>
                  <a:lnTo>
                    <a:pt x="573306" y="47328"/>
                  </a:lnTo>
                  <a:lnTo>
                    <a:pt x="529310" y="27241"/>
                  </a:lnTo>
                  <a:lnTo>
                    <a:pt x="482291" y="12382"/>
                  </a:lnTo>
                  <a:lnTo>
                    <a:pt x="432703" y="3164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089653" y="2565654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20">
                  <a:moveTo>
                    <a:pt x="0" y="346709"/>
                  </a:moveTo>
                  <a:lnTo>
                    <a:pt x="3477" y="299656"/>
                  </a:lnTo>
                  <a:lnTo>
                    <a:pt x="13608" y="254529"/>
                  </a:lnTo>
                  <a:lnTo>
                    <a:pt x="29938" y="211740"/>
                  </a:lnTo>
                  <a:lnTo>
                    <a:pt x="52013" y="171703"/>
                  </a:lnTo>
                  <a:lnTo>
                    <a:pt x="79380" y="134831"/>
                  </a:lnTo>
                  <a:lnTo>
                    <a:pt x="111585" y="101536"/>
                  </a:lnTo>
                  <a:lnTo>
                    <a:pt x="148174" y="72231"/>
                  </a:lnTo>
                  <a:lnTo>
                    <a:pt x="188693" y="47328"/>
                  </a:lnTo>
                  <a:lnTo>
                    <a:pt x="232689" y="27241"/>
                  </a:lnTo>
                  <a:lnTo>
                    <a:pt x="279708" y="12382"/>
                  </a:lnTo>
                  <a:lnTo>
                    <a:pt x="329296" y="3164"/>
                  </a:lnTo>
                  <a:lnTo>
                    <a:pt x="381000" y="0"/>
                  </a:lnTo>
                  <a:lnTo>
                    <a:pt x="432703" y="3164"/>
                  </a:lnTo>
                  <a:lnTo>
                    <a:pt x="482291" y="12382"/>
                  </a:lnTo>
                  <a:lnTo>
                    <a:pt x="529310" y="27241"/>
                  </a:lnTo>
                  <a:lnTo>
                    <a:pt x="573306" y="47328"/>
                  </a:lnTo>
                  <a:lnTo>
                    <a:pt x="613825" y="72231"/>
                  </a:lnTo>
                  <a:lnTo>
                    <a:pt x="650414" y="101536"/>
                  </a:lnTo>
                  <a:lnTo>
                    <a:pt x="682619" y="134831"/>
                  </a:lnTo>
                  <a:lnTo>
                    <a:pt x="709986" y="171704"/>
                  </a:lnTo>
                  <a:lnTo>
                    <a:pt x="732061" y="211740"/>
                  </a:lnTo>
                  <a:lnTo>
                    <a:pt x="748391" y="254529"/>
                  </a:lnTo>
                  <a:lnTo>
                    <a:pt x="758522" y="299656"/>
                  </a:lnTo>
                  <a:lnTo>
                    <a:pt x="762000" y="346709"/>
                  </a:lnTo>
                  <a:lnTo>
                    <a:pt x="758522" y="393763"/>
                  </a:lnTo>
                  <a:lnTo>
                    <a:pt x="748391" y="438890"/>
                  </a:lnTo>
                  <a:lnTo>
                    <a:pt x="732061" y="481679"/>
                  </a:lnTo>
                  <a:lnTo>
                    <a:pt x="709986" y="521716"/>
                  </a:lnTo>
                  <a:lnTo>
                    <a:pt x="682619" y="558588"/>
                  </a:lnTo>
                  <a:lnTo>
                    <a:pt x="650414" y="591883"/>
                  </a:lnTo>
                  <a:lnTo>
                    <a:pt x="613825" y="621188"/>
                  </a:lnTo>
                  <a:lnTo>
                    <a:pt x="573306" y="646091"/>
                  </a:lnTo>
                  <a:lnTo>
                    <a:pt x="529310" y="666178"/>
                  </a:lnTo>
                  <a:lnTo>
                    <a:pt x="482291" y="681037"/>
                  </a:lnTo>
                  <a:lnTo>
                    <a:pt x="432703" y="690255"/>
                  </a:lnTo>
                  <a:lnTo>
                    <a:pt x="381000" y="693419"/>
                  </a:lnTo>
                  <a:lnTo>
                    <a:pt x="329296" y="690255"/>
                  </a:lnTo>
                  <a:lnTo>
                    <a:pt x="279708" y="681037"/>
                  </a:lnTo>
                  <a:lnTo>
                    <a:pt x="232689" y="666178"/>
                  </a:lnTo>
                  <a:lnTo>
                    <a:pt x="188693" y="646091"/>
                  </a:lnTo>
                  <a:lnTo>
                    <a:pt x="148174" y="621188"/>
                  </a:lnTo>
                  <a:lnTo>
                    <a:pt x="111585" y="591883"/>
                  </a:lnTo>
                  <a:lnTo>
                    <a:pt x="79380" y="558588"/>
                  </a:lnTo>
                  <a:lnTo>
                    <a:pt x="52013" y="521715"/>
                  </a:lnTo>
                  <a:lnTo>
                    <a:pt x="29938" y="481679"/>
                  </a:lnTo>
                  <a:lnTo>
                    <a:pt x="13608" y="438890"/>
                  </a:lnTo>
                  <a:lnTo>
                    <a:pt x="3477" y="393763"/>
                  </a:lnTo>
                  <a:lnTo>
                    <a:pt x="0" y="346709"/>
                  </a:lnTo>
                  <a:close/>
                </a:path>
              </a:pathLst>
            </a:custGeom>
            <a:ln w="25399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303776" y="2740659"/>
              <a:ext cx="330835" cy="328930"/>
            </a:xfrm>
            <a:custGeom>
              <a:avLst/>
              <a:gdLst/>
              <a:ahLst/>
              <a:cxnLst/>
              <a:rect l="l" t="t" r="r" b="b"/>
              <a:pathLst>
                <a:path w="330835" h="328930">
                  <a:moveTo>
                    <a:pt x="330708" y="81280"/>
                  </a:moveTo>
                  <a:lnTo>
                    <a:pt x="248412" y="81280"/>
                  </a:lnTo>
                  <a:lnTo>
                    <a:pt x="248412" y="0"/>
                  </a:lnTo>
                  <a:lnTo>
                    <a:pt x="82296" y="0"/>
                  </a:lnTo>
                  <a:lnTo>
                    <a:pt x="82296" y="81280"/>
                  </a:lnTo>
                  <a:lnTo>
                    <a:pt x="0" y="81280"/>
                  </a:lnTo>
                  <a:lnTo>
                    <a:pt x="0" y="246380"/>
                  </a:lnTo>
                  <a:lnTo>
                    <a:pt x="82296" y="246380"/>
                  </a:lnTo>
                  <a:lnTo>
                    <a:pt x="82296" y="328930"/>
                  </a:lnTo>
                  <a:lnTo>
                    <a:pt x="248412" y="328930"/>
                  </a:lnTo>
                  <a:lnTo>
                    <a:pt x="248412" y="246380"/>
                  </a:lnTo>
                  <a:lnTo>
                    <a:pt x="330708" y="246380"/>
                  </a:lnTo>
                  <a:lnTo>
                    <a:pt x="330708" y="8128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6763766" y="2540761"/>
            <a:ext cx="787400" cy="718820"/>
            <a:chOff x="6763766" y="2540761"/>
            <a:chExt cx="787400" cy="718820"/>
          </a:xfrm>
        </p:grpSpPr>
        <p:sp>
          <p:nvSpPr>
            <p:cNvPr id="24" name="object 24" descr=""/>
            <p:cNvSpPr/>
            <p:nvPr/>
          </p:nvSpPr>
          <p:spPr>
            <a:xfrm>
              <a:off x="6776466" y="2553461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19">
                  <a:moveTo>
                    <a:pt x="381000" y="0"/>
                  </a:moveTo>
                  <a:lnTo>
                    <a:pt x="329296" y="3164"/>
                  </a:lnTo>
                  <a:lnTo>
                    <a:pt x="279708" y="12382"/>
                  </a:lnTo>
                  <a:lnTo>
                    <a:pt x="232689" y="27241"/>
                  </a:lnTo>
                  <a:lnTo>
                    <a:pt x="188693" y="47328"/>
                  </a:lnTo>
                  <a:lnTo>
                    <a:pt x="148174" y="72231"/>
                  </a:lnTo>
                  <a:lnTo>
                    <a:pt x="111585" y="101536"/>
                  </a:lnTo>
                  <a:lnTo>
                    <a:pt x="79380" y="134831"/>
                  </a:lnTo>
                  <a:lnTo>
                    <a:pt x="52013" y="171703"/>
                  </a:lnTo>
                  <a:lnTo>
                    <a:pt x="29938" y="211740"/>
                  </a:lnTo>
                  <a:lnTo>
                    <a:pt x="13608" y="254529"/>
                  </a:lnTo>
                  <a:lnTo>
                    <a:pt x="3477" y="299656"/>
                  </a:lnTo>
                  <a:lnTo>
                    <a:pt x="0" y="346710"/>
                  </a:lnTo>
                  <a:lnTo>
                    <a:pt x="3477" y="393763"/>
                  </a:lnTo>
                  <a:lnTo>
                    <a:pt x="13608" y="438890"/>
                  </a:lnTo>
                  <a:lnTo>
                    <a:pt x="29938" y="481679"/>
                  </a:lnTo>
                  <a:lnTo>
                    <a:pt x="52013" y="521715"/>
                  </a:lnTo>
                  <a:lnTo>
                    <a:pt x="79380" y="558588"/>
                  </a:lnTo>
                  <a:lnTo>
                    <a:pt x="111585" y="591883"/>
                  </a:lnTo>
                  <a:lnTo>
                    <a:pt x="148174" y="621188"/>
                  </a:lnTo>
                  <a:lnTo>
                    <a:pt x="188693" y="646091"/>
                  </a:lnTo>
                  <a:lnTo>
                    <a:pt x="232689" y="666178"/>
                  </a:lnTo>
                  <a:lnTo>
                    <a:pt x="279708" y="681037"/>
                  </a:lnTo>
                  <a:lnTo>
                    <a:pt x="329296" y="690255"/>
                  </a:lnTo>
                  <a:lnTo>
                    <a:pt x="381000" y="693419"/>
                  </a:lnTo>
                  <a:lnTo>
                    <a:pt x="432703" y="690255"/>
                  </a:lnTo>
                  <a:lnTo>
                    <a:pt x="482291" y="681037"/>
                  </a:lnTo>
                  <a:lnTo>
                    <a:pt x="529310" y="666178"/>
                  </a:lnTo>
                  <a:lnTo>
                    <a:pt x="573306" y="646091"/>
                  </a:lnTo>
                  <a:lnTo>
                    <a:pt x="613825" y="621188"/>
                  </a:lnTo>
                  <a:lnTo>
                    <a:pt x="650414" y="591883"/>
                  </a:lnTo>
                  <a:lnTo>
                    <a:pt x="682619" y="558588"/>
                  </a:lnTo>
                  <a:lnTo>
                    <a:pt x="709986" y="521716"/>
                  </a:lnTo>
                  <a:lnTo>
                    <a:pt x="732061" y="481679"/>
                  </a:lnTo>
                  <a:lnTo>
                    <a:pt x="748391" y="438890"/>
                  </a:lnTo>
                  <a:lnTo>
                    <a:pt x="758522" y="393763"/>
                  </a:lnTo>
                  <a:lnTo>
                    <a:pt x="762000" y="346710"/>
                  </a:lnTo>
                  <a:lnTo>
                    <a:pt x="758522" y="299656"/>
                  </a:lnTo>
                  <a:lnTo>
                    <a:pt x="748391" y="254529"/>
                  </a:lnTo>
                  <a:lnTo>
                    <a:pt x="732061" y="211740"/>
                  </a:lnTo>
                  <a:lnTo>
                    <a:pt x="709986" y="171704"/>
                  </a:lnTo>
                  <a:lnTo>
                    <a:pt x="682619" y="134831"/>
                  </a:lnTo>
                  <a:lnTo>
                    <a:pt x="650414" y="101536"/>
                  </a:lnTo>
                  <a:lnTo>
                    <a:pt x="613825" y="72231"/>
                  </a:lnTo>
                  <a:lnTo>
                    <a:pt x="573306" y="47328"/>
                  </a:lnTo>
                  <a:lnTo>
                    <a:pt x="529310" y="27241"/>
                  </a:lnTo>
                  <a:lnTo>
                    <a:pt x="482291" y="12382"/>
                  </a:lnTo>
                  <a:lnTo>
                    <a:pt x="432703" y="3164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776466" y="2553461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19">
                  <a:moveTo>
                    <a:pt x="0" y="346710"/>
                  </a:moveTo>
                  <a:lnTo>
                    <a:pt x="3477" y="299656"/>
                  </a:lnTo>
                  <a:lnTo>
                    <a:pt x="13608" y="254529"/>
                  </a:lnTo>
                  <a:lnTo>
                    <a:pt x="29938" y="211740"/>
                  </a:lnTo>
                  <a:lnTo>
                    <a:pt x="52013" y="171703"/>
                  </a:lnTo>
                  <a:lnTo>
                    <a:pt x="79380" y="134831"/>
                  </a:lnTo>
                  <a:lnTo>
                    <a:pt x="111585" y="101536"/>
                  </a:lnTo>
                  <a:lnTo>
                    <a:pt x="148174" y="72231"/>
                  </a:lnTo>
                  <a:lnTo>
                    <a:pt x="188693" y="47328"/>
                  </a:lnTo>
                  <a:lnTo>
                    <a:pt x="232689" y="27241"/>
                  </a:lnTo>
                  <a:lnTo>
                    <a:pt x="279708" y="12382"/>
                  </a:lnTo>
                  <a:lnTo>
                    <a:pt x="329296" y="3164"/>
                  </a:lnTo>
                  <a:lnTo>
                    <a:pt x="381000" y="0"/>
                  </a:lnTo>
                  <a:lnTo>
                    <a:pt x="432703" y="3164"/>
                  </a:lnTo>
                  <a:lnTo>
                    <a:pt x="482291" y="12382"/>
                  </a:lnTo>
                  <a:lnTo>
                    <a:pt x="529310" y="27241"/>
                  </a:lnTo>
                  <a:lnTo>
                    <a:pt x="573306" y="47328"/>
                  </a:lnTo>
                  <a:lnTo>
                    <a:pt x="613825" y="72231"/>
                  </a:lnTo>
                  <a:lnTo>
                    <a:pt x="650414" y="101536"/>
                  </a:lnTo>
                  <a:lnTo>
                    <a:pt x="682619" y="134831"/>
                  </a:lnTo>
                  <a:lnTo>
                    <a:pt x="709986" y="171704"/>
                  </a:lnTo>
                  <a:lnTo>
                    <a:pt x="732061" y="211740"/>
                  </a:lnTo>
                  <a:lnTo>
                    <a:pt x="748391" y="254529"/>
                  </a:lnTo>
                  <a:lnTo>
                    <a:pt x="758522" y="299656"/>
                  </a:lnTo>
                  <a:lnTo>
                    <a:pt x="762000" y="346710"/>
                  </a:lnTo>
                  <a:lnTo>
                    <a:pt x="758522" y="393763"/>
                  </a:lnTo>
                  <a:lnTo>
                    <a:pt x="748391" y="438890"/>
                  </a:lnTo>
                  <a:lnTo>
                    <a:pt x="732061" y="481679"/>
                  </a:lnTo>
                  <a:lnTo>
                    <a:pt x="709986" y="521716"/>
                  </a:lnTo>
                  <a:lnTo>
                    <a:pt x="682619" y="558588"/>
                  </a:lnTo>
                  <a:lnTo>
                    <a:pt x="650414" y="591883"/>
                  </a:lnTo>
                  <a:lnTo>
                    <a:pt x="613825" y="621188"/>
                  </a:lnTo>
                  <a:lnTo>
                    <a:pt x="573306" y="646091"/>
                  </a:lnTo>
                  <a:lnTo>
                    <a:pt x="529310" y="666178"/>
                  </a:lnTo>
                  <a:lnTo>
                    <a:pt x="482291" y="681037"/>
                  </a:lnTo>
                  <a:lnTo>
                    <a:pt x="432703" y="690255"/>
                  </a:lnTo>
                  <a:lnTo>
                    <a:pt x="381000" y="693419"/>
                  </a:lnTo>
                  <a:lnTo>
                    <a:pt x="329296" y="690255"/>
                  </a:lnTo>
                  <a:lnTo>
                    <a:pt x="279708" y="681037"/>
                  </a:lnTo>
                  <a:lnTo>
                    <a:pt x="232689" y="666178"/>
                  </a:lnTo>
                  <a:lnTo>
                    <a:pt x="188693" y="646091"/>
                  </a:lnTo>
                  <a:lnTo>
                    <a:pt x="148174" y="621188"/>
                  </a:lnTo>
                  <a:lnTo>
                    <a:pt x="111585" y="591883"/>
                  </a:lnTo>
                  <a:lnTo>
                    <a:pt x="79380" y="558588"/>
                  </a:lnTo>
                  <a:lnTo>
                    <a:pt x="52013" y="521715"/>
                  </a:lnTo>
                  <a:lnTo>
                    <a:pt x="29938" y="481679"/>
                  </a:lnTo>
                  <a:lnTo>
                    <a:pt x="13608" y="438890"/>
                  </a:lnTo>
                  <a:lnTo>
                    <a:pt x="3477" y="393763"/>
                  </a:lnTo>
                  <a:lnTo>
                    <a:pt x="0" y="346710"/>
                  </a:lnTo>
                  <a:close/>
                </a:path>
              </a:pathLst>
            </a:custGeom>
            <a:ln w="25399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011924" y="2752089"/>
              <a:ext cx="330835" cy="328930"/>
            </a:xfrm>
            <a:custGeom>
              <a:avLst/>
              <a:gdLst/>
              <a:ahLst/>
              <a:cxnLst/>
              <a:rect l="l" t="t" r="r" b="b"/>
              <a:pathLst>
                <a:path w="330834" h="328930">
                  <a:moveTo>
                    <a:pt x="330708" y="82550"/>
                  </a:moveTo>
                  <a:lnTo>
                    <a:pt x="248412" y="82550"/>
                  </a:lnTo>
                  <a:lnTo>
                    <a:pt x="248412" y="0"/>
                  </a:lnTo>
                  <a:lnTo>
                    <a:pt x="82296" y="0"/>
                  </a:lnTo>
                  <a:lnTo>
                    <a:pt x="82296" y="82550"/>
                  </a:lnTo>
                  <a:lnTo>
                    <a:pt x="0" y="82550"/>
                  </a:lnTo>
                  <a:lnTo>
                    <a:pt x="0" y="247650"/>
                  </a:lnTo>
                  <a:lnTo>
                    <a:pt x="82296" y="247650"/>
                  </a:lnTo>
                  <a:lnTo>
                    <a:pt x="82296" y="328930"/>
                  </a:lnTo>
                  <a:lnTo>
                    <a:pt x="248412" y="328930"/>
                  </a:lnTo>
                  <a:lnTo>
                    <a:pt x="248412" y="247650"/>
                  </a:lnTo>
                  <a:lnTo>
                    <a:pt x="330708" y="247650"/>
                  </a:lnTo>
                  <a:lnTo>
                    <a:pt x="330708" y="825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/>
          <p:nvPr/>
        </p:nvSpPr>
        <p:spPr>
          <a:xfrm>
            <a:off x="207263" y="4872228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214884" y="4880559"/>
            <a:ext cx="67767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Nyheder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sundhedspleje.</a:t>
            </a:r>
            <a:r>
              <a:rPr dirty="0" sz="9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Epic,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Cerner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Allscripts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vinder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frem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europæisk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EPJ-marked,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præget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hård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konkurrence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199513" y="1126997"/>
            <a:ext cx="452310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Elektroniske</a:t>
            </a:r>
            <a:r>
              <a:rPr dirty="0" sz="21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patientjournaler</a:t>
            </a:r>
            <a:r>
              <a:rPr dirty="0" sz="21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(EHR)</a:t>
            </a:r>
            <a:endParaRPr sz="21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501802" y="494538"/>
            <a:ext cx="664718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80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værktøjer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kan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bruge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31" name="object 31" descr=""/>
          <p:cNvSpPr txBox="1"/>
          <p:nvPr/>
        </p:nvSpPr>
        <p:spPr>
          <a:xfrm>
            <a:off x="501802" y="1070305"/>
            <a:ext cx="149923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5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93699" y="1885264"/>
            <a:ext cx="59397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EPJ-systemer,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populære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Europa:</a:t>
            </a:r>
            <a:r>
              <a:rPr dirty="0" baseline="26455" sz="1575" spc="-15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6455" sz="15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99513" y="1126997"/>
            <a:ext cx="452310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Elektroniske</a:t>
            </a:r>
            <a:r>
              <a:rPr dirty="0" sz="21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patientjournaler</a:t>
            </a:r>
            <a:r>
              <a:rPr dirty="0" sz="21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(EHR)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965961"/>
            <a:ext cx="14986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01802" y="1818259"/>
            <a:ext cx="8277859" cy="25126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solidFill>
                  <a:srgbClr val="379C73"/>
                </a:solidFill>
                <a:latin typeface="Arial"/>
                <a:cs typeface="Arial"/>
              </a:rPr>
              <a:t>EPIC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2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67385" algn="l"/>
                <a:tab pos="1010285" algn="l"/>
                <a:tab pos="1341120" algn="l"/>
                <a:tab pos="2705735" algn="l"/>
                <a:tab pos="3168650" algn="l"/>
                <a:tab pos="4041140" algn="l"/>
                <a:tab pos="6502400" algn="l"/>
                <a:tab pos="7075170" algn="l"/>
                <a:tab pos="7406005" algn="l"/>
              </a:tabLst>
            </a:pP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EPIC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EPJ-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system,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sundhedsorganisationer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håndtere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patientoplysninger,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strømline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arbejdsgange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patientplejen.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10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01980" algn="l"/>
                <a:tab pos="1490980" algn="l"/>
                <a:tab pos="2105025" algn="l"/>
                <a:tab pos="3989070" algn="l"/>
                <a:tab pos="4495165" algn="l"/>
                <a:tab pos="5565140" algn="l"/>
                <a:tab pos="6986905" algn="l"/>
                <a:tab pos="7421245" algn="l"/>
              </a:tabLst>
            </a:pP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tilbyder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flere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10" b="1">
                <a:solidFill>
                  <a:srgbClr val="379C73"/>
                </a:solidFill>
                <a:latin typeface="Arial"/>
                <a:cs typeface="Arial"/>
              </a:rPr>
              <a:t>nøglefunktioner,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	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forbedrer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patientplejen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forenkler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plejepersonalets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arbejde.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2548" y="1496059"/>
            <a:ext cx="4415790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100">
                <a:latin typeface="Liberation Sans Narrow"/>
                <a:cs typeface="Liberation Sans Narrow"/>
              </a:rPr>
              <a:t>Anvendelse</a:t>
            </a:r>
            <a:r>
              <a:rPr dirty="0" sz="2600" spc="45">
                <a:latin typeface="Liberation Sans Narrow"/>
                <a:cs typeface="Liberation Sans Narrow"/>
              </a:rPr>
              <a:t> </a:t>
            </a:r>
            <a:r>
              <a:rPr dirty="0" sz="2600" spc="220">
                <a:latin typeface="Liberation Sans Narrow"/>
                <a:cs typeface="Liberation Sans Narrow"/>
              </a:rPr>
              <a:t>af</a:t>
            </a:r>
            <a:r>
              <a:rPr dirty="0" sz="2600" spc="65">
                <a:latin typeface="Liberation Sans Narrow"/>
                <a:cs typeface="Liberation Sans Narrow"/>
              </a:rPr>
              <a:t> </a:t>
            </a:r>
            <a:r>
              <a:rPr dirty="0" sz="2600" spc="150">
                <a:latin typeface="Liberation Sans Narrow"/>
                <a:cs typeface="Liberation Sans Narrow"/>
              </a:rPr>
              <a:t>diąitale</a:t>
            </a:r>
            <a:r>
              <a:rPr dirty="0" sz="2600" spc="70">
                <a:latin typeface="Liberation Sans Narrow"/>
                <a:cs typeface="Liberation Sans Narrow"/>
              </a:rPr>
              <a:t> </a:t>
            </a:r>
            <a:r>
              <a:rPr dirty="0" sz="2600" spc="114">
                <a:latin typeface="Liberation Sans Narrow"/>
                <a:cs typeface="Liberation Sans Narrow"/>
              </a:rPr>
              <a:t>værktøjer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78553" y="798067"/>
            <a:ext cx="787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Liberation Sans Narrow"/>
                <a:cs typeface="Liberation Sans Narrow"/>
              </a:rPr>
              <a:t>3</a:t>
            </a:r>
            <a:endParaRPr sz="1800">
              <a:latin typeface="Liberation Sans Narrow"/>
              <a:cs typeface="Liberation Sans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07186" y="2164842"/>
            <a:ext cx="7301865" cy="1862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380104" marR="3343910">
              <a:lnSpc>
                <a:spcPct val="14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 </a:t>
            </a: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1</a:t>
            </a:r>
            <a:endParaRPr sz="18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dirty="0" sz="2700" spc="125">
                <a:solidFill>
                  <a:srgbClr val="FFFFFF"/>
                </a:solidFill>
                <a:latin typeface="Liberation Sans Narrow"/>
                <a:cs typeface="Liberation Sans Narrow"/>
              </a:rPr>
              <a:t>Værktøjer</a:t>
            </a:r>
            <a:r>
              <a:rPr dirty="0" sz="27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oą</a:t>
            </a:r>
            <a:r>
              <a:rPr dirty="0" sz="2700" spc="8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14">
                <a:solidFill>
                  <a:srgbClr val="FFFFFF"/>
                </a:solidFill>
                <a:latin typeface="Liberation Sans Narrow"/>
                <a:cs typeface="Liberation Sans Narrow"/>
              </a:rPr>
              <a:t>teknoloąi</a:t>
            </a:r>
            <a:r>
              <a:rPr dirty="0" sz="2700" spc="9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til</a:t>
            </a:r>
            <a:r>
              <a:rPr dirty="0" sz="2700" spc="7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styriną</a:t>
            </a:r>
            <a:r>
              <a:rPr dirty="0" sz="2700" spc="9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oą</a:t>
            </a:r>
            <a:r>
              <a:rPr dirty="0" sz="2700" spc="8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35">
                <a:solidFill>
                  <a:srgbClr val="FFFFFF"/>
                </a:solidFill>
                <a:latin typeface="Liberation Sans Narrow"/>
                <a:cs typeface="Liberation Sans Narrow"/>
              </a:rPr>
              <a:t>orąaniseriną</a:t>
            </a:r>
            <a:r>
              <a:rPr dirty="0" sz="2700" spc="8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204">
                <a:solidFill>
                  <a:srgbClr val="FFFFFF"/>
                </a:solidFill>
                <a:latin typeface="Liberation Sans Narrow"/>
                <a:cs typeface="Liberation Sans Narrow"/>
              </a:rPr>
              <a:t>af</a:t>
            </a:r>
            <a:endParaRPr sz="2700">
              <a:latin typeface="Liberation Sans Narrow"/>
              <a:cs typeface="Liberation Sans Narrow"/>
            </a:endParaRPr>
          </a:p>
          <a:p>
            <a:pPr algn="ctr" marL="8255">
              <a:lnSpc>
                <a:spcPct val="100000"/>
              </a:lnSpc>
              <a:spcBef>
                <a:spcPts val="1300"/>
              </a:spcBef>
            </a:pPr>
            <a:r>
              <a:rPr dirty="0" sz="2700" spc="90">
                <a:solidFill>
                  <a:srgbClr val="FFFFFF"/>
                </a:solidFill>
                <a:latin typeface="Liberation Sans Narrow"/>
                <a:cs typeface="Liberation Sans Narrow"/>
              </a:rPr>
              <a:t>plejeydelser</a:t>
            </a:r>
            <a:endParaRPr sz="27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86685" y="1059307"/>
            <a:ext cx="451421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Elektroniske</a:t>
            </a:r>
            <a:r>
              <a:rPr dirty="0" sz="2100" spc="-8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patientjournaler</a:t>
            </a:r>
            <a:r>
              <a:rPr dirty="0" sz="2100" spc="-7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(EHR)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80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værktøjer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kan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bruge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468579" y="946530"/>
            <a:ext cx="14986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04901" y="1543049"/>
            <a:ext cx="232981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b="1">
                <a:solidFill>
                  <a:srgbClr val="379C73"/>
                </a:solidFill>
                <a:latin typeface="Arial"/>
                <a:cs typeface="Arial"/>
              </a:rPr>
              <a:t>EPIC</a:t>
            </a:r>
            <a:r>
              <a:rPr dirty="0" sz="13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379C73"/>
                </a:solidFill>
                <a:latin typeface="Arial"/>
                <a:cs typeface="Arial"/>
              </a:rPr>
              <a:t>-</a:t>
            </a:r>
            <a:r>
              <a:rPr dirty="0" sz="13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379C73"/>
                </a:solidFill>
                <a:latin typeface="Arial"/>
                <a:cs typeface="Arial"/>
              </a:rPr>
              <a:t>de</a:t>
            </a:r>
            <a:r>
              <a:rPr dirty="0" sz="13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379C73"/>
                </a:solidFill>
                <a:latin typeface="Arial"/>
                <a:cs typeface="Arial"/>
              </a:rPr>
              <a:t>vigtigste</a:t>
            </a:r>
            <a:r>
              <a:rPr dirty="0" sz="1300" spc="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379C73"/>
                </a:solidFill>
                <a:latin typeface="Arial"/>
                <a:cs typeface="Arial"/>
              </a:rPr>
              <a:t>funktioner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12737" y="2398522"/>
            <a:ext cx="8458835" cy="531495"/>
            <a:chOff x="312737" y="2398522"/>
            <a:chExt cx="8458835" cy="531495"/>
          </a:xfrm>
        </p:grpSpPr>
        <p:sp>
          <p:nvSpPr>
            <p:cNvPr id="8" name="object 8" descr=""/>
            <p:cNvSpPr/>
            <p:nvPr/>
          </p:nvSpPr>
          <p:spPr>
            <a:xfrm>
              <a:off x="317500" y="2404909"/>
              <a:ext cx="8449310" cy="525145"/>
            </a:xfrm>
            <a:custGeom>
              <a:avLst/>
              <a:gdLst/>
              <a:ahLst/>
              <a:cxnLst/>
              <a:rect l="l" t="t" r="r" b="b"/>
              <a:pathLst>
                <a:path w="8449310" h="525144">
                  <a:moveTo>
                    <a:pt x="8448802" y="0"/>
                  </a:moveTo>
                  <a:lnTo>
                    <a:pt x="2048002" y="0"/>
                  </a:lnTo>
                  <a:lnTo>
                    <a:pt x="0" y="0"/>
                  </a:lnTo>
                  <a:lnTo>
                    <a:pt x="0" y="524852"/>
                  </a:lnTo>
                  <a:lnTo>
                    <a:pt x="2048002" y="524852"/>
                  </a:lnTo>
                  <a:lnTo>
                    <a:pt x="8448802" y="524852"/>
                  </a:lnTo>
                  <a:lnTo>
                    <a:pt x="8448802" y="0"/>
                  </a:lnTo>
                  <a:close/>
                </a:path>
              </a:pathLst>
            </a:custGeom>
            <a:solidFill>
              <a:srgbClr val="379C7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12737" y="2404872"/>
              <a:ext cx="8458835" cy="0"/>
            </a:xfrm>
            <a:custGeom>
              <a:avLst/>
              <a:gdLst/>
              <a:ahLst/>
              <a:cxnLst/>
              <a:rect l="l" t="t" r="r" b="b"/>
              <a:pathLst>
                <a:path w="8458835" h="0">
                  <a:moveTo>
                    <a:pt x="0" y="0"/>
                  </a:moveTo>
                  <a:lnTo>
                    <a:pt x="8458263" y="0"/>
                  </a:lnTo>
                </a:path>
              </a:pathLst>
            </a:custGeom>
            <a:ln w="127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317500" y="3454590"/>
            <a:ext cx="8449310" cy="525145"/>
          </a:xfrm>
          <a:custGeom>
            <a:avLst/>
            <a:gdLst/>
            <a:ahLst/>
            <a:cxnLst/>
            <a:rect l="l" t="t" r="r" b="b"/>
            <a:pathLst>
              <a:path w="8449310" h="525145">
                <a:moveTo>
                  <a:pt x="8448802" y="0"/>
                </a:moveTo>
                <a:lnTo>
                  <a:pt x="2048002" y="0"/>
                </a:lnTo>
                <a:lnTo>
                  <a:pt x="0" y="0"/>
                </a:lnTo>
                <a:lnTo>
                  <a:pt x="0" y="524852"/>
                </a:lnTo>
                <a:lnTo>
                  <a:pt x="2048002" y="524852"/>
                </a:lnTo>
                <a:lnTo>
                  <a:pt x="8448802" y="524852"/>
                </a:lnTo>
                <a:lnTo>
                  <a:pt x="8448802" y="0"/>
                </a:lnTo>
                <a:close/>
              </a:path>
            </a:pathLst>
          </a:custGeom>
          <a:solidFill>
            <a:srgbClr val="379C73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312737" y="4504295"/>
            <a:ext cx="8458835" cy="531495"/>
            <a:chOff x="312737" y="4504295"/>
            <a:chExt cx="8458835" cy="531495"/>
          </a:xfrm>
        </p:grpSpPr>
        <p:sp>
          <p:nvSpPr>
            <p:cNvPr id="12" name="object 12" descr=""/>
            <p:cNvSpPr/>
            <p:nvPr/>
          </p:nvSpPr>
          <p:spPr>
            <a:xfrm>
              <a:off x="317500" y="4504296"/>
              <a:ext cx="8449310" cy="525145"/>
            </a:xfrm>
            <a:custGeom>
              <a:avLst/>
              <a:gdLst/>
              <a:ahLst/>
              <a:cxnLst/>
              <a:rect l="l" t="t" r="r" b="b"/>
              <a:pathLst>
                <a:path w="8449310" h="525145">
                  <a:moveTo>
                    <a:pt x="8448802" y="0"/>
                  </a:moveTo>
                  <a:lnTo>
                    <a:pt x="2048002" y="0"/>
                  </a:lnTo>
                  <a:lnTo>
                    <a:pt x="0" y="0"/>
                  </a:lnTo>
                  <a:lnTo>
                    <a:pt x="0" y="524852"/>
                  </a:lnTo>
                  <a:lnTo>
                    <a:pt x="2048002" y="524852"/>
                  </a:lnTo>
                  <a:lnTo>
                    <a:pt x="8448802" y="524852"/>
                  </a:lnTo>
                  <a:lnTo>
                    <a:pt x="8448802" y="0"/>
                  </a:lnTo>
                  <a:close/>
                </a:path>
              </a:pathLst>
            </a:custGeom>
            <a:solidFill>
              <a:srgbClr val="379C7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12737" y="5029148"/>
              <a:ext cx="8458835" cy="0"/>
            </a:xfrm>
            <a:custGeom>
              <a:avLst/>
              <a:gdLst/>
              <a:ahLst/>
              <a:cxnLst/>
              <a:rect l="l" t="t" r="r" b="b"/>
              <a:pathLst>
                <a:path w="8458835" h="0">
                  <a:moveTo>
                    <a:pt x="0" y="0"/>
                  </a:moveTo>
                  <a:lnTo>
                    <a:pt x="8458263" y="0"/>
                  </a:lnTo>
                </a:path>
              </a:pathLst>
            </a:custGeom>
            <a:ln w="127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/>
          <p:nvPr/>
        </p:nvSpPr>
        <p:spPr>
          <a:xfrm>
            <a:off x="312737" y="1880107"/>
            <a:ext cx="8458835" cy="0"/>
          </a:xfrm>
          <a:custGeom>
            <a:avLst/>
            <a:gdLst/>
            <a:ahLst/>
            <a:cxnLst/>
            <a:rect l="l" t="t" r="r" b="b"/>
            <a:pathLst>
              <a:path w="8458835" h="0">
                <a:moveTo>
                  <a:pt x="0" y="0"/>
                </a:moveTo>
                <a:lnTo>
                  <a:pt x="8458263" y="0"/>
                </a:lnTo>
              </a:path>
            </a:pathLst>
          </a:custGeom>
          <a:ln w="12700">
            <a:solidFill>
              <a:srgbClr val="9BB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350621" y="1942845"/>
            <a:ext cx="11772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Omfattende patientjournaler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398902" y="1990089"/>
            <a:ext cx="62185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Epic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centralt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lager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patientoplysninger,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herunder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sygehistorie,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diagnoser,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medicin,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allergier,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laboratorieresultater</a:t>
            </a:r>
            <a:r>
              <a:rPr dirty="0" sz="9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meget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mere.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Klinikere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hurtigt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fører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bedre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informerede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beslutninger.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50621" y="2559557"/>
            <a:ext cx="12293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Interoperabilitet: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398902" y="2446096"/>
            <a:ext cx="5608955" cy="438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Epic understøtter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dataudveksling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sundhedsorganisationer.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muliggør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problemfri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deling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patientjournaler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9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tværs</a:t>
            </a:r>
            <a:r>
              <a:rPr dirty="0" sz="9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hospitaler,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klinikker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andre sundhedsudbydere.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Denne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interoperabilitet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forbedrer plejekoordineringen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reducerer antallet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dobbeltundersøgelser.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50621" y="3084322"/>
            <a:ext cx="18376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Klinisk</a:t>
            </a:r>
            <a:r>
              <a:rPr dirty="0" sz="12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beslutningsstøtte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398902" y="2971545"/>
            <a:ext cx="619950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Systemet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tilbyder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alarmer,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påmindelser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evidensbaserede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retningslinjer,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der hjælper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klinikerne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mødet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patienterne.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Disse prompts hjælper med at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forhindre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medicineringsfejl,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identificere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potentielle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lægemiddelinteraktioner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anbefale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passende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behandlinger.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63321" y="3609594"/>
            <a:ext cx="1216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Ordrehåndtering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411602" y="3564712"/>
            <a:ext cx="6207125" cy="300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Epic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behandlere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afgive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ordrer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tests,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medicin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procedurer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elektronisk.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strømliner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ordreindtastningsprocessen,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reducerer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papirarbejdet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sikrer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præcis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klinikere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andre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afdelinger.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50621" y="4134408"/>
            <a:ext cx="16598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MyChart</a:t>
            </a:r>
            <a:r>
              <a:rPr dirty="0" sz="12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Patient</a:t>
            </a:r>
            <a:r>
              <a:rPr dirty="0" sz="12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Portal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398902" y="4021632"/>
            <a:ext cx="61214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Patienter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kan få</a:t>
            </a:r>
            <a:r>
              <a:rPr dirty="0" sz="9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deres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sundhedsoplysninger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MyChart-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portalen.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testresultater,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planlægge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aftaler,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kommunikere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plejeteam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administrere</a:t>
            </a:r>
            <a:r>
              <a:rPr dirty="0" sz="9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recepter.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MyChart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øger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patienternes</a:t>
            </a:r>
            <a:r>
              <a:rPr dirty="0" sz="9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engagement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dem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at spille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aktiv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rolle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egen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sundhed.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12737" y="4546498"/>
            <a:ext cx="845883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98675">
              <a:lnSpc>
                <a:spcPts val="93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Epic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understøtter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telemedicin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muliggøre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virtuelle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besøg,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sikker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messaging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videokonsultationer.</a:t>
            </a:r>
            <a:endParaRPr sz="900">
              <a:latin typeface="Arial"/>
              <a:cs typeface="Arial"/>
            </a:endParaRPr>
          </a:p>
          <a:p>
            <a:pPr marL="50165">
              <a:lnSpc>
                <a:spcPts val="1260"/>
              </a:lnSpc>
              <a:tabLst>
                <a:tab pos="2098675" algn="l"/>
              </a:tabLst>
            </a:pPr>
            <a:r>
              <a:rPr dirty="0" baseline="-4629" sz="1800" b="1">
                <a:solidFill>
                  <a:srgbClr val="379C73"/>
                </a:solidFill>
                <a:latin typeface="Arial"/>
                <a:cs typeface="Arial"/>
              </a:rPr>
              <a:t>Integration</a:t>
            </a:r>
            <a:r>
              <a:rPr dirty="0" baseline="-4629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baseline="-4629" sz="1800" b="1">
                <a:solidFill>
                  <a:srgbClr val="379C73"/>
                </a:solidFill>
                <a:latin typeface="Arial"/>
                <a:cs typeface="Arial"/>
              </a:rPr>
              <a:t>af</a:t>
            </a:r>
            <a:r>
              <a:rPr dirty="0" baseline="-4629" sz="1800" spc="-6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baseline="-4629" sz="1800" spc="-15" b="1">
                <a:solidFill>
                  <a:srgbClr val="379C73"/>
                </a:solidFill>
                <a:latin typeface="Arial"/>
                <a:cs typeface="Arial"/>
              </a:rPr>
              <a:t>telesundhed</a:t>
            </a:r>
            <a:r>
              <a:rPr dirty="0" baseline="-4629" sz="1800" b="1">
                <a:solidFill>
                  <a:srgbClr val="379C73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Telesundhedsfunktionerne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relevante under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COVID-19-pandemien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 giver patienter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for at komme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kontakt</a:t>
            </a:r>
            <a:endParaRPr sz="900">
              <a:latin typeface="Arial"/>
              <a:cs typeface="Arial"/>
            </a:endParaRPr>
          </a:p>
          <a:p>
            <a:pPr marL="2098675">
              <a:lnSpc>
                <a:spcPts val="105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behandlere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afstand.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99513" y="1126997"/>
            <a:ext cx="452310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Elektroniske</a:t>
            </a:r>
            <a:r>
              <a:rPr dirty="0" sz="21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patientjournaler</a:t>
            </a:r>
            <a:r>
              <a:rPr dirty="0" sz="21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(EHR)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452729" y="965961"/>
            <a:ext cx="1548130" cy="992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594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450"/>
              </a:spcBef>
            </a:pP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EPIC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52729" y="2399791"/>
            <a:ext cx="5094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ivrig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opdage</a:t>
            </a:r>
            <a:r>
              <a:rPr dirty="0" sz="16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EPIC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dets</a:t>
            </a:r>
            <a:r>
              <a:rPr dirty="0" sz="16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mange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458461" y="2643022"/>
            <a:ext cx="1087120" cy="659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5575" marR="5080" indent="-143510">
              <a:lnSpc>
                <a:spcPct val="130000"/>
              </a:lnSpc>
              <a:spcBef>
                <a:spcPts val="100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Corporation systemets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52729" y="2643022"/>
            <a:ext cx="3990340" cy="976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  <a:tabLst>
                <a:tab pos="1201420" algn="l"/>
                <a:tab pos="1590040" algn="l"/>
                <a:tab pos="2097405" algn="l"/>
                <a:tab pos="2443480" algn="l"/>
                <a:tab pos="2507615" algn="l"/>
                <a:tab pos="3039745" algn="l"/>
                <a:tab pos="3580765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funktionaliteter,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tilbyder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Epic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Systems detaljerede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tutorials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oversigter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over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YouTube.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52729" y="3987910"/>
            <a:ext cx="5093335" cy="976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301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Organiseret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funktioner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nemt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emne,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interesserer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dig,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begynde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din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uddannelsesrejse!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251828" y="4102709"/>
            <a:ext cx="207137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Sådan deler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du din</a:t>
            </a:r>
            <a:r>
              <a:rPr dirty="0" sz="900" spc="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sundhedsjournal</a:t>
            </a:r>
            <a:r>
              <a:rPr dirty="0" sz="9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50" b="1">
                <a:solidFill>
                  <a:srgbClr val="585858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PLAYLIST</a:t>
            </a:r>
            <a:endParaRPr sz="900">
              <a:latin typeface="Arial"/>
              <a:cs typeface="Arial"/>
            </a:endParaRPr>
          </a:p>
          <a:p>
            <a:pPr algn="ctr" marL="85725" marR="78105">
              <a:lnSpc>
                <a:spcPct val="100000"/>
              </a:lnSpc>
            </a:pP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Sådan</a:t>
            </a:r>
            <a:r>
              <a:rPr dirty="0" u="sng" sz="9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deler</a:t>
            </a:r>
            <a:r>
              <a:rPr dirty="0" u="sng" sz="9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du</a:t>
            </a:r>
            <a:r>
              <a:rPr dirty="0" u="sng" sz="9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din</a:t>
            </a:r>
            <a:r>
              <a:rPr dirty="0" u="sng" sz="9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sundhedsjournal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-</a:t>
            </a:r>
            <a:r>
              <a:rPr dirty="0" u="none" sz="9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PLAYLIST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1" name="object 11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63767" y="2276855"/>
            <a:ext cx="3047999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4868" y="965961"/>
            <a:ext cx="8275320" cy="33578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9405">
              <a:lnSpc>
                <a:spcPts val="2955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  <a:p>
            <a:pPr algn="ctr" marL="305435">
              <a:lnSpc>
                <a:spcPts val="2235"/>
              </a:lnSpc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Elektroniske</a:t>
            </a:r>
            <a:r>
              <a:rPr dirty="0" sz="2100" spc="-8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patientjournaler</a:t>
            </a:r>
            <a:r>
              <a:rPr dirty="0" sz="2100" spc="-7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(EHR)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21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Hvad</a:t>
            </a:r>
            <a:r>
              <a:rPr dirty="0" sz="20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synes du</a:t>
            </a:r>
            <a:r>
              <a:rPr dirty="0" sz="20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om</a:t>
            </a:r>
            <a:r>
              <a:rPr dirty="0" sz="20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EPIC</a:t>
            </a:r>
            <a:r>
              <a:rPr dirty="0" sz="20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EHR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?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Tror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du,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ville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kunne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arbejde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endParaRPr sz="20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  <a:spcBef>
                <a:spcPts val="72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system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dette?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2000">
              <a:latin typeface="Arial"/>
              <a:cs typeface="Arial"/>
            </a:endParaRPr>
          </a:p>
          <a:p>
            <a:pPr algn="ctr" marL="12700" marR="5080">
              <a:lnSpc>
                <a:spcPct val="1301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begynder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arbejde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ny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arbejdsplads,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2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måske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støde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andet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EPJ-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system,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modtage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omfattende</a:t>
            </a:r>
            <a:r>
              <a:rPr dirty="0" sz="20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oplæring</a:t>
            </a:r>
            <a:r>
              <a:rPr dirty="0" sz="20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organisationens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system.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499681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0"/>
              <a:t>Anvendelse</a:t>
            </a:r>
            <a:r>
              <a:rPr dirty="0" spc="-70"/>
              <a:t> </a:t>
            </a:r>
            <a:r>
              <a:rPr dirty="0" spc="-295"/>
              <a:t>af</a:t>
            </a:r>
            <a:r>
              <a:rPr dirty="0" spc="-80"/>
              <a:t> </a:t>
            </a:r>
            <a:r>
              <a:rPr dirty="0" spc="-229"/>
              <a:t>digitale</a:t>
            </a:r>
            <a:r>
              <a:rPr dirty="0" spc="-75"/>
              <a:t> </a:t>
            </a:r>
            <a:r>
              <a:rPr dirty="0" spc="-220"/>
              <a:t>værktøjer</a:t>
            </a:r>
            <a:r>
              <a:rPr dirty="0" spc="-40"/>
              <a:t> </a:t>
            </a:r>
            <a:r>
              <a:rPr dirty="0" spc="-50"/>
              <a:t>-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38835" rIns="0" bIns="0" rtlCol="0" vert="horz">
            <a:spAutoFit/>
          </a:bodyPr>
          <a:lstStyle/>
          <a:p>
            <a:pPr marL="26733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Hvad</a:t>
            </a:r>
            <a:r>
              <a:rPr dirty="0" spc="-60"/>
              <a:t> </a:t>
            </a:r>
            <a:r>
              <a:rPr dirty="0"/>
              <a:t>du</a:t>
            </a:r>
            <a:r>
              <a:rPr dirty="0" spc="-75"/>
              <a:t> </a:t>
            </a:r>
            <a:r>
              <a:rPr dirty="0" spc="-20"/>
              <a:t>skal </a:t>
            </a:r>
            <a:r>
              <a:rPr dirty="0">
                <a:solidFill>
                  <a:srgbClr val="379C73"/>
                </a:solidFill>
              </a:rPr>
              <a:t>overveje,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/>
              <a:t>når</a:t>
            </a:r>
            <a:r>
              <a:rPr dirty="0" spc="-145"/>
              <a:t> </a:t>
            </a:r>
            <a:r>
              <a:rPr dirty="0" spc="-25"/>
              <a:t>du </a:t>
            </a:r>
            <a:r>
              <a:rPr dirty="0"/>
              <a:t>bruger</a:t>
            </a:r>
            <a:r>
              <a:rPr dirty="0" spc="-165"/>
              <a:t> </a:t>
            </a:r>
            <a:r>
              <a:rPr dirty="0" spc="-10"/>
              <a:t>digitale </a:t>
            </a:r>
            <a:r>
              <a:rPr dirty="0"/>
              <a:t>værktøjer</a:t>
            </a:r>
            <a:r>
              <a:rPr dirty="0" spc="-229"/>
              <a:t> </a:t>
            </a:r>
            <a:r>
              <a:rPr dirty="0" spc="-25"/>
              <a:t>på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24399"/>
            <a:ext cx="7200900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240">
                <a:solidFill>
                  <a:srgbClr val="379C73"/>
                </a:solidFill>
              </a:rPr>
              <a:t>Hvad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50">
                <a:solidFill>
                  <a:srgbClr val="379C73"/>
                </a:solidFill>
              </a:rPr>
              <a:t>skal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overveje,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når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bruger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digitale </a:t>
            </a:r>
            <a:r>
              <a:rPr dirty="0" sz="2700" spc="-229">
                <a:solidFill>
                  <a:srgbClr val="379C73"/>
                </a:solidFill>
              </a:rPr>
              <a:t>værktøjer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på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90">
                <a:solidFill>
                  <a:srgbClr val="379C73"/>
                </a:solidFill>
              </a:rPr>
              <a:t>arbejdet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49325" y="1675256"/>
            <a:ext cx="7761605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vælger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arbejdet,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6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sikre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dig,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GDPR-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kompatible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stærk</a:t>
            </a:r>
            <a:r>
              <a:rPr dirty="0" sz="1600" spc="27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kryptering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adgangskontrol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overensstemmelse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med</a:t>
            </a:r>
            <a:r>
              <a:rPr dirty="0" sz="1600" spc="20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din</a:t>
            </a:r>
            <a:r>
              <a:rPr dirty="0" sz="1600" spc="20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organisations</a:t>
            </a:r>
            <a:r>
              <a:rPr dirty="0" sz="1600" spc="20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specifikke</a:t>
            </a:r>
            <a:r>
              <a:rPr dirty="0" sz="1600" spc="20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databeskyttelses-</a:t>
            </a:r>
            <a:r>
              <a:rPr dirty="0" sz="1600" spc="20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og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privatlivspolitikker</a:t>
            </a:r>
            <a:r>
              <a:rPr dirty="0" sz="1600" spc="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opretholde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sikkerhed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overholdelse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lovgivningen.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698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usikker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reglerne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organisation,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kontakte</a:t>
            </a:r>
            <a:r>
              <a:rPr dirty="0" sz="1600" spc="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din</a:t>
            </a:r>
            <a:r>
              <a:rPr dirty="0" sz="1600" spc="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leder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og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 IT-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afdeling</a:t>
            </a:r>
            <a:r>
              <a:rPr dirty="0" sz="1600" spc="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for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sikre,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overholder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dem.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47038" y="4068876"/>
            <a:ext cx="65627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1650" marR="5080" indent="-489584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vide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databeskyttelse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deres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relevans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sundhedsvæsenet,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modul</a:t>
            </a:r>
            <a:r>
              <a:rPr dirty="0" sz="18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5!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312" y="2942863"/>
            <a:ext cx="2532798" cy="211833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888107" y="1630426"/>
            <a:ext cx="5797550" cy="2522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sammen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teknologier.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eksempel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kalenderappen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telefon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synkronisere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kalenderen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aftaler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dine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kolleger.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opretter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rapporter,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kombineres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kollegers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gemmes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patientens journal.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224399"/>
            <a:ext cx="5805170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95">
                <a:solidFill>
                  <a:srgbClr val="379C73"/>
                </a:solidFill>
              </a:rPr>
              <a:t>Interoperabilitet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med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andre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digitale </a:t>
            </a:r>
            <a:r>
              <a:rPr dirty="0" sz="2700" spc="-135">
                <a:solidFill>
                  <a:srgbClr val="379C73"/>
                </a:solidFill>
              </a:rPr>
              <a:t>teknologier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656203" y="987551"/>
            <a:ext cx="4913630" cy="3867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265" marR="18415" indent="-203200">
              <a:lnSpc>
                <a:spcPct val="1401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215265" algn="l"/>
              </a:tabLst>
            </a:pP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Som</a:t>
            </a:r>
            <a:r>
              <a:rPr dirty="0" sz="1800" spc="-7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omsorgsmedarbejder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planlægger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du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aftaler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med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klienter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ved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hjælp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app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indsender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også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rapporter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via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samme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app.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Dine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kolleger kan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få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adgang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deltage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D0D0D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disse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aftaler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diskussioner.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13995" marR="5080" indent="-201930">
              <a:lnSpc>
                <a:spcPct val="140000"/>
              </a:lnSpc>
              <a:buClr>
                <a:srgbClr val="000000"/>
              </a:buClr>
              <a:buChar char="•"/>
              <a:tabLst>
                <a:tab pos="215265" algn="l"/>
              </a:tabLst>
            </a:pP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Det</a:t>
            </a:r>
            <a:r>
              <a:rPr dirty="0" sz="18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forbedrer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kommunikationen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mellem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dig</a:t>
            </a:r>
            <a:r>
              <a:rPr dirty="0" sz="1800" spc="-6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og 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dine</a:t>
            </a:r>
            <a:r>
              <a:rPr dirty="0" sz="18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kolleger,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involverede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familiemedlemmer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andre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fagfolk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gennem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brugervenlig 	grænseflade.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62915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0"/>
              <a:t>Bedste</a:t>
            </a:r>
            <a:r>
              <a:rPr dirty="0" spc="-120"/>
              <a:t> </a:t>
            </a:r>
            <a:r>
              <a:rPr dirty="0" spc="-285"/>
              <a:t>praksis</a:t>
            </a:r>
            <a:r>
              <a:rPr dirty="0" spc="-110"/>
              <a:t> </a:t>
            </a:r>
            <a:r>
              <a:rPr dirty="0" spc="-150"/>
              <a:t>for</a:t>
            </a:r>
            <a:r>
              <a:rPr dirty="0" spc="-110"/>
              <a:t> </a:t>
            </a:r>
            <a:r>
              <a:rPr dirty="0" spc="-200"/>
              <a:t>brug</a:t>
            </a:r>
            <a:r>
              <a:rPr dirty="0" spc="-100"/>
              <a:t> </a:t>
            </a:r>
            <a:r>
              <a:rPr dirty="0" spc="-295"/>
              <a:t>af</a:t>
            </a:r>
            <a:r>
              <a:rPr dirty="0" spc="-114"/>
              <a:t> </a:t>
            </a:r>
            <a:r>
              <a:rPr dirty="0" spc="-200"/>
              <a:t>et</a:t>
            </a:r>
            <a:r>
              <a:rPr dirty="0" spc="-120"/>
              <a:t> </a:t>
            </a:r>
            <a:r>
              <a:rPr dirty="0" spc="-170"/>
              <a:t>plejeprogram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36" y="1158239"/>
            <a:ext cx="3131819" cy="31318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05231"/>
            <a:ext cx="541464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04"/>
              <a:t>Sikker</a:t>
            </a:r>
            <a:r>
              <a:rPr dirty="0" sz="2200" spc="-105"/>
              <a:t> </a:t>
            </a:r>
            <a:r>
              <a:rPr dirty="0" sz="2200" spc="-180"/>
              <a:t>kommunikation</a:t>
            </a:r>
            <a:r>
              <a:rPr dirty="0" sz="2200" spc="-45"/>
              <a:t> </a:t>
            </a:r>
            <a:r>
              <a:rPr dirty="0" sz="2200" spc="-254"/>
              <a:t>på</a:t>
            </a:r>
            <a:r>
              <a:rPr dirty="0" sz="2200" spc="-105"/>
              <a:t> </a:t>
            </a:r>
            <a:r>
              <a:rPr dirty="0" sz="2200" spc="-215"/>
              <a:t>arbejdspladsen</a:t>
            </a:r>
            <a:endParaRPr sz="2200"/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76200" marR="43180">
              <a:lnSpc>
                <a:spcPct val="100000"/>
              </a:lnSpc>
              <a:spcBef>
                <a:spcPts val="95"/>
              </a:spcBef>
              <a:tabLst>
                <a:tab pos="2243455" algn="l"/>
              </a:tabLst>
            </a:pPr>
            <a:r>
              <a:rPr dirty="0" sz="5800">
                <a:solidFill>
                  <a:srgbClr val="3E3E3E"/>
                </a:solidFill>
              </a:rPr>
              <a:t>Hvorfor</a:t>
            </a:r>
            <a:r>
              <a:rPr dirty="0" sz="5800" spc="-140">
                <a:solidFill>
                  <a:srgbClr val="3E3E3E"/>
                </a:solidFill>
              </a:rPr>
              <a:t> </a:t>
            </a:r>
            <a:r>
              <a:rPr dirty="0" sz="5800">
                <a:solidFill>
                  <a:srgbClr val="3E3E3E"/>
                </a:solidFill>
              </a:rPr>
              <a:t>er</a:t>
            </a:r>
            <a:r>
              <a:rPr dirty="0" sz="5800" spc="-130">
                <a:solidFill>
                  <a:srgbClr val="3E3E3E"/>
                </a:solidFill>
              </a:rPr>
              <a:t> </a:t>
            </a:r>
            <a:r>
              <a:rPr dirty="0" sz="5800" spc="-10">
                <a:solidFill>
                  <a:srgbClr val="379C73"/>
                </a:solidFill>
              </a:rPr>
              <a:t>sikker </a:t>
            </a:r>
            <a:r>
              <a:rPr dirty="0" sz="5800" spc="-45">
                <a:solidFill>
                  <a:srgbClr val="379C73"/>
                </a:solidFill>
              </a:rPr>
              <a:t>kom</a:t>
            </a:r>
            <a:r>
              <a:rPr dirty="0" sz="5800" spc="-3229">
                <a:solidFill>
                  <a:srgbClr val="379C73"/>
                </a:solidFill>
              </a:rPr>
              <a:t>m</a:t>
            </a:r>
            <a:r>
              <a:rPr dirty="0" baseline="-27777" sz="900" spc="-52" b="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-27777" sz="900" b="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5800" spc="-10">
                <a:solidFill>
                  <a:srgbClr val="379C73"/>
                </a:solidFill>
              </a:rPr>
              <a:t>unikation </a:t>
            </a:r>
            <a:r>
              <a:rPr dirty="0" sz="5800">
                <a:solidFill>
                  <a:srgbClr val="3E3E3E"/>
                </a:solidFill>
              </a:rPr>
              <a:t>vigtig</a:t>
            </a:r>
            <a:r>
              <a:rPr dirty="0" sz="5800" spc="-140">
                <a:solidFill>
                  <a:srgbClr val="3E3E3E"/>
                </a:solidFill>
              </a:rPr>
              <a:t> </a:t>
            </a:r>
            <a:r>
              <a:rPr dirty="0" sz="5800" spc="-25">
                <a:solidFill>
                  <a:srgbClr val="3E3E3E"/>
                </a:solidFill>
              </a:rPr>
              <a:t>på </a:t>
            </a:r>
            <a:r>
              <a:rPr dirty="0" sz="5800" spc="-10">
                <a:solidFill>
                  <a:srgbClr val="3E3E3E"/>
                </a:solidFill>
              </a:rPr>
              <a:t>arbejdspladsen?</a:t>
            </a:r>
            <a:endParaRPr sz="5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17193"/>
            <a:ext cx="7915275" cy="1456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95">
                <a:solidFill>
                  <a:srgbClr val="379C73"/>
                </a:solidFill>
                <a:latin typeface="Arial Black"/>
                <a:cs typeface="Arial Black"/>
              </a:rPr>
              <a:t>arbejdspladsen?</a:t>
            </a:r>
            <a:endParaRPr sz="2500">
              <a:latin typeface="Arial Black"/>
              <a:cs typeface="Arial Black"/>
            </a:endParaRPr>
          </a:p>
          <a:p>
            <a:pPr algn="ctr" marL="7620">
              <a:lnSpc>
                <a:spcPct val="100000"/>
              </a:lnSpc>
              <a:spcBef>
                <a:spcPts val="1930"/>
              </a:spcBef>
            </a:pP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Sikker</a:t>
            </a:r>
            <a:r>
              <a:rPr dirty="0" sz="2200" spc="-7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kommunikation</a:t>
            </a:r>
            <a:r>
              <a:rPr dirty="0" sz="22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sundhedssektoren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2200">
              <a:latin typeface="Arial"/>
              <a:cs typeface="Arial"/>
            </a:endParaRPr>
          </a:p>
          <a:p>
            <a:pPr algn="ctr" marL="6985">
              <a:lnSpc>
                <a:spcPct val="100000"/>
              </a:lnSpc>
              <a:spcBef>
                <a:spcPts val="1055"/>
              </a:spcBef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beskytte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patientoplysninger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sikre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klare,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fejlfri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interaktioner.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>
                <a:solidFill>
                  <a:srgbClr val="379C73"/>
                </a:solidFill>
              </a:rPr>
              <a:t>Hvorfor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er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sikker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kommunikation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vigtig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320">
                <a:solidFill>
                  <a:srgbClr val="379C73"/>
                </a:solidFill>
              </a:rPr>
              <a:t>på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6916" y="2667000"/>
            <a:ext cx="3287267" cy="219151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8767" y="1705878"/>
            <a:ext cx="1284605" cy="965835"/>
          </a:xfrm>
          <a:prstGeom prst="rect">
            <a:avLst/>
          </a:prstGeom>
        </p:spPr>
        <p:txBody>
          <a:bodyPr wrap="square" lIns="0" tIns="147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  <a:tabLst>
                <a:tab pos="539750" algn="l"/>
              </a:tabLst>
            </a:pP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nem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50314" y="1705878"/>
            <a:ext cx="5722620" cy="965835"/>
          </a:xfrm>
          <a:prstGeom prst="rect">
            <a:avLst/>
          </a:prstGeom>
        </p:spPr>
        <p:txBody>
          <a:bodyPr wrap="square" lIns="0" tIns="14732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60"/>
              </a:spcBef>
              <a:tabLst>
                <a:tab pos="542290" algn="l"/>
                <a:tab pos="1473835" algn="l"/>
                <a:tab pos="3585845" algn="l"/>
                <a:tab pos="4717415" algn="l"/>
              </a:tabLst>
            </a:pP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hurtig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kolleger</a:t>
            </a:r>
            <a:endParaRPr sz="2200">
              <a:latin typeface="Arial"/>
              <a:cs typeface="Arial"/>
            </a:endParaRPr>
          </a:p>
          <a:p>
            <a:pPr algn="r" marR="41275">
              <a:lnSpc>
                <a:spcPct val="100000"/>
              </a:lnSpc>
              <a:spcBef>
                <a:spcPts val="1060"/>
              </a:spcBef>
              <a:tabLst>
                <a:tab pos="1400175" algn="l"/>
                <a:tab pos="1933575" algn="l"/>
                <a:tab pos="4282440" algn="l"/>
                <a:tab pos="5032375" algn="l"/>
              </a:tabLst>
            </a:pP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20">
                <a:solidFill>
                  <a:srgbClr val="585858"/>
                </a:solidFill>
                <a:latin typeface="Arial"/>
                <a:cs typeface="Arial"/>
              </a:rPr>
              <a:t>messaging-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apps,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630794" y="1705878"/>
            <a:ext cx="958215" cy="965835"/>
          </a:xfrm>
          <a:prstGeom prst="rect">
            <a:avLst/>
          </a:prstGeom>
        </p:spPr>
        <p:txBody>
          <a:bodyPr wrap="square" lIns="0" tIns="147320" rIns="0" bIns="0" rtlCol="0" vert="horz">
            <a:spAutoFit/>
          </a:bodyPr>
          <a:lstStyle/>
          <a:p>
            <a:pPr marL="60960">
              <a:lnSpc>
                <a:spcPct val="100000"/>
              </a:lnSpc>
              <a:spcBef>
                <a:spcPts val="1160"/>
              </a:spcBef>
              <a:tabLst>
                <a:tab pos="539750" algn="l"/>
              </a:tabLst>
            </a:pP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der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2200" spc="-10" b="1">
                <a:solidFill>
                  <a:srgbClr val="379C73"/>
                </a:solidFill>
                <a:latin typeface="Arial"/>
                <a:cs typeface="Arial"/>
              </a:rPr>
              <a:t>bruges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8767" y="2780233"/>
            <a:ext cx="7439025" cy="1299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sikkert</a:t>
            </a:r>
            <a:r>
              <a:rPr dirty="0" sz="2200" spc="-7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til</a:t>
            </a:r>
            <a:r>
              <a:rPr dirty="0" sz="2200" spc="-8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skriftlig</a:t>
            </a:r>
            <a:r>
              <a:rPr dirty="0" sz="22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79C73"/>
                </a:solidFill>
                <a:latin typeface="Arial"/>
                <a:cs typeface="Arial"/>
              </a:rPr>
              <a:t>kommunikation</a:t>
            </a:r>
            <a:r>
              <a:rPr dirty="0" sz="2200" spc="-5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eller</a:t>
            </a:r>
            <a:r>
              <a:rPr dirty="0" sz="2200" spc="-8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379C73"/>
                </a:solidFill>
                <a:latin typeface="Arial"/>
                <a:cs typeface="Arial"/>
              </a:rPr>
              <a:t>videokonferencer.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25"/>
              </a:spcBef>
            </a:pPr>
            <a:endParaRPr sz="2200">
              <a:latin typeface="Arial"/>
              <a:cs typeface="Arial"/>
            </a:endParaRPr>
          </a:p>
          <a:p>
            <a:pPr marL="935990">
              <a:lnSpc>
                <a:spcPct val="100000"/>
              </a:lnSpc>
            </a:pP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Nu</a:t>
            </a:r>
            <a:r>
              <a:rPr dirty="0" sz="22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kan</a:t>
            </a:r>
            <a:r>
              <a:rPr dirty="0" sz="22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22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se</a:t>
            </a:r>
            <a:r>
              <a:rPr dirty="0" sz="22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nogle</a:t>
            </a:r>
            <a:r>
              <a:rPr dirty="0" sz="22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eksempler,</a:t>
            </a:r>
            <a:r>
              <a:rPr dirty="0" sz="22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22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kan</a:t>
            </a:r>
            <a:r>
              <a:rPr dirty="0" sz="22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379C73"/>
                </a:solidFill>
                <a:latin typeface="Arial"/>
                <a:cs typeface="Arial"/>
              </a:rPr>
              <a:t>afprøve!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>
                <a:solidFill>
                  <a:srgbClr val="379C73"/>
                </a:solidFill>
              </a:rPr>
              <a:t>Hvorfor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er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sikker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kommunikation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vigtig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320">
                <a:solidFill>
                  <a:srgbClr val="379C73"/>
                </a:solidFill>
              </a:rPr>
              <a:t>på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01802" y="917193"/>
            <a:ext cx="233616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95">
                <a:solidFill>
                  <a:srgbClr val="379C73"/>
                </a:solidFill>
                <a:latin typeface="Arial Black"/>
                <a:cs typeface="Arial Black"/>
              </a:rPr>
              <a:t>arbejdspladsen?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441007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30">
                <a:solidFill>
                  <a:srgbClr val="FFC000"/>
                </a:solidFill>
              </a:rPr>
              <a:t> </a:t>
            </a:r>
            <a:r>
              <a:rPr dirty="0" sz="1600" spc="-135">
                <a:solidFill>
                  <a:srgbClr val="FFC000"/>
                </a:solidFill>
              </a:rPr>
              <a:t>Værktøjer</a:t>
            </a:r>
            <a:r>
              <a:rPr dirty="0" sz="1600" spc="-20">
                <a:solidFill>
                  <a:srgbClr val="FFC000"/>
                </a:solidFill>
              </a:rPr>
              <a:t> </a:t>
            </a:r>
            <a:r>
              <a:rPr dirty="0" sz="1600" spc="-110">
                <a:solidFill>
                  <a:srgbClr val="FFC000"/>
                </a:solidFill>
              </a:rPr>
              <a:t>i</a:t>
            </a:r>
            <a:r>
              <a:rPr dirty="0" sz="1600" spc="-35">
                <a:solidFill>
                  <a:srgbClr val="FFC000"/>
                </a:solidFill>
              </a:rPr>
              <a:t> </a:t>
            </a:r>
            <a:r>
              <a:rPr dirty="0" sz="1600" spc="-175">
                <a:solidFill>
                  <a:srgbClr val="FFC000"/>
                </a:solidFill>
              </a:rPr>
              <a:t>sundhedssektoren</a:t>
            </a:r>
            <a:r>
              <a:rPr dirty="0" sz="1600" spc="20">
                <a:solidFill>
                  <a:srgbClr val="FFC000"/>
                </a:solidFill>
              </a:rPr>
              <a:t> </a:t>
            </a:r>
            <a:r>
              <a:rPr dirty="0" sz="1600" spc="-105">
                <a:solidFill>
                  <a:srgbClr val="FFC000"/>
                </a:solidFill>
              </a:rPr>
              <a:t>til</a:t>
            </a:r>
            <a:r>
              <a:rPr dirty="0" sz="1600" spc="-30">
                <a:solidFill>
                  <a:srgbClr val="FFC000"/>
                </a:solidFill>
              </a:rPr>
              <a:t> </a:t>
            </a:r>
            <a:r>
              <a:rPr dirty="0" sz="1600" spc="-145">
                <a:solidFill>
                  <a:srgbClr val="FFC000"/>
                </a:solidFill>
              </a:rPr>
              <a:t>styring</a:t>
            </a:r>
            <a:r>
              <a:rPr dirty="0" sz="1600" spc="-45">
                <a:solidFill>
                  <a:srgbClr val="FFC000"/>
                </a:solidFill>
              </a:rPr>
              <a:t> </a:t>
            </a:r>
            <a:r>
              <a:rPr dirty="0" sz="1600" spc="-25">
                <a:solidFill>
                  <a:srgbClr val="FFC000"/>
                </a:solidFill>
              </a:rPr>
              <a:t>og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582574" y="866002"/>
            <a:ext cx="2819400" cy="58674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702945">
              <a:lnSpc>
                <a:spcPct val="100000"/>
              </a:lnSpc>
              <a:spcBef>
                <a:spcPts val="900"/>
              </a:spcBef>
            </a:pP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organisig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Care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495"/>
              </a:spcBef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Hvilke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digitale</a:t>
            </a:r>
            <a:r>
              <a:rPr dirty="0" sz="1000" spc="20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værktøjer</a:t>
            </a:r>
            <a:r>
              <a:rPr dirty="0" sz="1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kan</a:t>
            </a:r>
            <a:r>
              <a:rPr dirty="0" sz="1000" spc="1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bruge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på</a:t>
            </a:r>
            <a:r>
              <a:rPr dirty="0" sz="1000" spc="1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arbejdet?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33451" y="1653419"/>
            <a:ext cx="4284980" cy="127571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Anvendelse</a:t>
            </a:r>
            <a:r>
              <a:rPr dirty="0" sz="160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digitale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værktøjer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-</a:t>
            </a:r>
            <a:endParaRPr sz="1600">
              <a:latin typeface="Arial Black"/>
              <a:cs typeface="Arial Black"/>
            </a:endParaRPr>
          </a:p>
          <a:p>
            <a:pPr marL="38100">
              <a:lnSpc>
                <a:spcPts val="1860"/>
              </a:lnSpc>
              <a:spcBef>
                <a:spcPts val="300"/>
              </a:spcBef>
            </a:pPr>
            <a:r>
              <a:rPr dirty="0" baseline="10416" sz="2400" spc="-82">
                <a:solidFill>
                  <a:srgbClr val="FFC000"/>
                </a:solidFill>
                <a:latin typeface="Arial Black"/>
                <a:cs typeface="Arial Black"/>
              </a:rPr>
              <a:t>si</a:t>
            </a:r>
            <a:r>
              <a:rPr dirty="0" baseline="10416" sz="2400" spc="-517">
                <a:solidFill>
                  <a:srgbClr val="FFC000"/>
                </a:solidFill>
                <a:latin typeface="Arial Black"/>
                <a:cs typeface="Arial Black"/>
              </a:rPr>
              <a:t>k</a:t>
            </a:r>
            <a:r>
              <a:rPr dirty="0" sz="1000" spc="-180">
                <a:latin typeface="Arial"/>
                <a:cs typeface="Arial"/>
              </a:rPr>
              <a:t>•</a:t>
            </a:r>
            <a:r>
              <a:rPr dirty="0" baseline="10416" sz="2400" spc="-104">
                <a:solidFill>
                  <a:srgbClr val="FFC000"/>
                </a:solidFill>
                <a:latin typeface="Arial Black"/>
                <a:cs typeface="Arial Black"/>
              </a:rPr>
              <a:t>k</a:t>
            </a:r>
            <a:r>
              <a:rPr dirty="0" baseline="10416" sz="2400" spc="-1139">
                <a:solidFill>
                  <a:srgbClr val="FFC000"/>
                </a:solidFill>
                <a:latin typeface="Arial Black"/>
                <a:cs typeface="Arial Black"/>
              </a:rPr>
              <a:t>e</a:t>
            </a:r>
            <a:r>
              <a:rPr dirty="0" sz="1000" spc="-180">
                <a:solidFill>
                  <a:srgbClr val="585858"/>
                </a:solidFill>
                <a:latin typeface="Liberation Sans Narrow"/>
                <a:cs typeface="Liberation Sans Narrow"/>
              </a:rPr>
              <a:t>H</a:t>
            </a:r>
            <a:r>
              <a:rPr dirty="0" baseline="10416" sz="2400" spc="-930">
                <a:solidFill>
                  <a:srgbClr val="FFC000"/>
                </a:solidFill>
                <a:latin typeface="Arial Black"/>
                <a:cs typeface="Arial Black"/>
              </a:rPr>
              <a:t>r</a:t>
            </a:r>
            <a:r>
              <a:rPr dirty="0" sz="1000" spc="-60">
                <a:solidFill>
                  <a:srgbClr val="585858"/>
                </a:solidFill>
                <a:latin typeface="Liberation Sans Narrow"/>
                <a:cs typeface="Liberation Sans Narrow"/>
              </a:rPr>
              <a:t>v</a:t>
            </a:r>
            <a:r>
              <a:rPr dirty="0" sz="1000" spc="-370">
                <a:solidFill>
                  <a:srgbClr val="585858"/>
                </a:solidFill>
                <a:latin typeface="Liberation Sans Narrow"/>
                <a:cs typeface="Liberation Sans Narrow"/>
              </a:rPr>
              <a:t>a</a:t>
            </a:r>
            <a:r>
              <a:rPr dirty="0" baseline="10416" sz="2400" spc="-1200">
                <a:solidFill>
                  <a:srgbClr val="FFC000"/>
                </a:solidFill>
                <a:latin typeface="Arial Black"/>
                <a:cs typeface="Arial Black"/>
              </a:rPr>
              <a:t>h</a:t>
            </a:r>
            <a:r>
              <a:rPr dirty="0" sz="1000" spc="-55">
                <a:solidFill>
                  <a:srgbClr val="585858"/>
                </a:solidFill>
                <a:latin typeface="Liberation Sans Narrow"/>
                <a:cs typeface="Liberation Sans Narrow"/>
              </a:rPr>
              <a:t>d</a:t>
            </a:r>
            <a:r>
              <a:rPr dirty="0" sz="1000" spc="-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baseline="10416" sz="2400" spc="-1357">
                <a:solidFill>
                  <a:srgbClr val="FFC000"/>
                </a:solidFill>
                <a:latin typeface="Arial Black"/>
                <a:cs typeface="Arial Black"/>
              </a:rPr>
              <a:t>e</a:t>
            </a:r>
            <a:r>
              <a:rPr dirty="0" sz="1000" spc="-5">
                <a:solidFill>
                  <a:srgbClr val="585858"/>
                </a:solidFill>
                <a:latin typeface="Liberation Sans Narrow"/>
                <a:cs typeface="Liberation Sans Narrow"/>
              </a:rPr>
              <a:t>s</a:t>
            </a:r>
            <a:r>
              <a:rPr dirty="0" sz="1000" spc="-120">
                <a:solidFill>
                  <a:srgbClr val="585858"/>
                </a:solidFill>
                <a:latin typeface="Liberation Sans Narrow"/>
                <a:cs typeface="Liberation Sans Narrow"/>
              </a:rPr>
              <a:t>k</a:t>
            </a:r>
            <a:r>
              <a:rPr dirty="0" baseline="10416" sz="2400" spc="-1402">
                <a:solidFill>
                  <a:srgbClr val="FFC000"/>
                </a:solidFill>
                <a:latin typeface="Arial Black"/>
                <a:cs typeface="Arial Black"/>
              </a:rPr>
              <a:t>d</a:t>
            </a:r>
            <a:r>
              <a:rPr dirty="0" sz="1000" spc="-15">
                <a:solidFill>
                  <a:srgbClr val="585858"/>
                </a:solidFill>
                <a:latin typeface="Liberation Sans Narrow"/>
                <a:cs typeface="Liberation Sans Narrow"/>
              </a:rPr>
              <a:t>a</a:t>
            </a:r>
            <a:r>
              <a:rPr dirty="0" sz="1000" spc="-5">
                <a:solidFill>
                  <a:srgbClr val="585858"/>
                </a:solidFill>
                <a:latin typeface="Liberation Sans Narrow"/>
                <a:cs typeface="Liberation Sans Narrow"/>
              </a:rPr>
              <a:t>l</a:t>
            </a:r>
            <a:r>
              <a:rPr dirty="0" sz="1000" spc="-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baseline="10416" sz="2400" spc="-1230">
                <a:solidFill>
                  <a:srgbClr val="FFC000"/>
                </a:solidFill>
                <a:latin typeface="Arial Black"/>
                <a:cs typeface="Arial Black"/>
              </a:rPr>
              <a:t>s</a:t>
            </a:r>
            <a:r>
              <a:rPr dirty="0" sz="1000" spc="-185">
                <a:solidFill>
                  <a:srgbClr val="585858"/>
                </a:solidFill>
                <a:latin typeface="Liberation Sans Narrow"/>
                <a:cs typeface="Liberation Sans Narrow"/>
              </a:rPr>
              <a:t>m</a:t>
            </a:r>
            <a:r>
              <a:rPr dirty="0" baseline="10416" sz="2400" spc="-1275">
                <a:solidFill>
                  <a:srgbClr val="FFC000"/>
                </a:solidFill>
                <a:latin typeface="Arial Black"/>
                <a:cs typeface="Arial Black"/>
              </a:rPr>
              <a:t>o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a</a:t>
            </a:r>
            <a:r>
              <a:rPr dirty="0" sz="1000" spc="-155">
                <a:solidFill>
                  <a:srgbClr val="585858"/>
                </a:solidFill>
                <a:latin typeface="Liberation Sans Narrow"/>
                <a:cs typeface="Liberation Sans Narrow"/>
              </a:rPr>
              <a:t>n</a:t>
            </a:r>
            <a:r>
              <a:rPr dirty="0" baseline="10416" sz="2400" spc="-675">
                <a:solidFill>
                  <a:srgbClr val="FFC000"/>
                </a:solidFill>
                <a:latin typeface="Arial Black"/>
                <a:cs typeface="Arial Black"/>
              </a:rPr>
              <a:t>v</a:t>
            </a:r>
            <a:r>
              <a:rPr dirty="0" sz="1000" spc="-155">
                <a:solidFill>
                  <a:srgbClr val="585858"/>
                </a:solidFill>
                <a:latin typeface="Liberation Sans Narrow"/>
                <a:cs typeface="Liberation Sans Narrow"/>
              </a:rPr>
              <a:t>o</a:t>
            </a:r>
            <a:r>
              <a:rPr dirty="0" baseline="10416" sz="2400" spc="-1267">
                <a:solidFill>
                  <a:srgbClr val="FFC000"/>
                </a:solidFill>
                <a:latin typeface="Arial Black"/>
                <a:cs typeface="Arial Black"/>
              </a:rPr>
              <a:t>e</a:t>
            </a:r>
            <a:r>
              <a:rPr dirty="0" sz="1000" spc="-5">
                <a:solidFill>
                  <a:srgbClr val="585858"/>
                </a:solidFill>
                <a:latin typeface="Liberation Sans Narrow"/>
                <a:cs typeface="Liberation Sans Narrow"/>
              </a:rPr>
              <a:t>v</a:t>
            </a:r>
            <a:r>
              <a:rPr dirty="0" sz="1000" spc="-215">
                <a:solidFill>
                  <a:srgbClr val="585858"/>
                </a:solidFill>
                <a:latin typeface="Liberation Sans Narrow"/>
                <a:cs typeface="Liberation Sans Narrow"/>
              </a:rPr>
              <a:t>e</a:t>
            </a:r>
            <a:r>
              <a:rPr dirty="0" baseline="10416" sz="2400" spc="-750">
                <a:solidFill>
                  <a:srgbClr val="FFC000"/>
                </a:solidFill>
                <a:latin typeface="Arial Black"/>
                <a:cs typeface="Arial Black"/>
              </a:rPr>
              <a:t>r</a:t>
            </a:r>
            <a:r>
              <a:rPr dirty="0" sz="1000" spc="-5">
                <a:solidFill>
                  <a:srgbClr val="585858"/>
                </a:solidFill>
                <a:latin typeface="Liberation Sans Narrow"/>
                <a:cs typeface="Liberation Sans Narrow"/>
              </a:rPr>
              <a:t>r</a:t>
            </a:r>
            <a:r>
              <a:rPr dirty="0" sz="1000" spc="-320">
                <a:solidFill>
                  <a:srgbClr val="585858"/>
                </a:solidFill>
                <a:latin typeface="Liberation Sans Narrow"/>
                <a:cs typeface="Liberation Sans Narrow"/>
              </a:rPr>
              <a:t>v</a:t>
            </a:r>
            <a:r>
              <a:rPr dirty="0" baseline="10416" sz="2400" spc="-877">
                <a:solidFill>
                  <a:srgbClr val="FFC000"/>
                </a:solidFill>
                <a:latin typeface="Arial Black"/>
                <a:cs typeface="Arial Black"/>
              </a:rPr>
              <a:t>v</a:t>
            </a:r>
            <a:r>
              <a:rPr dirty="0" sz="1000" spc="-5">
                <a:solidFill>
                  <a:srgbClr val="585858"/>
                </a:solidFill>
                <a:latin typeface="Liberation Sans Narrow"/>
                <a:cs typeface="Liberation Sans Narrow"/>
              </a:rPr>
              <a:t>e</a:t>
            </a:r>
            <a:r>
              <a:rPr dirty="0" sz="1000" spc="-190">
                <a:solidFill>
                  <a:srgbClr val="585858"/>
                </a:solidFill>
                <a:latin typeface="Liberation Sans Narrow"/>
                <a:cs typeface="Liberation Sans Narrow"/>
              </a:rPr>
              <a:t>j</a:t>
            </a:r>
            <a:r>
              <a:rPr dirty="0" baseline="10416" sz="2400" spc="-1214">
                <a:solidFill>
                  <a:srgbClr val="FFC000"/>
                </a:solidFill>
                <a:latin typeface="Arial Black"/>
                <a:cs typeface="Arial Black"/>
              </a:rPr>
              <a:t>e</a:t>
            </a:r>
            <a:r>
              <a:rPr dirty="0" sz="1000" spc="-5">
                <a:solidFill>
                  <a:srgbClr val="585858"/>
                </a:solidFill>
                <a:latin typeface="Liberation Sans Narrow"/>
                <a:cs typeface="Liberation Sans Narrow"/>
              </a:rPr>
              <a:t>e</a:t>
            </a:r>
            <a:r>
              <a:rPr dirty="0" sz="1000" spc="-20">
                <a:solidFill>
                  <a:srgbClr val="585858"/>
                </a:solidFill>
                <a:latin typeface="Liberation Sans Narrow"/>
                <a:cs typeface="Liberation Sans Narrow"/>
              </a:rPr>
              <a:t>,</a:t>
            </a:r>
            <a:r>
              <a:rPr dirty="0" baseline="10416" sz="2400" spc="-225">
                <a:solidFill>
                  <a:srgbClr val="FFC000"/>
                </a:solidFill>
                <a:latin typeface="Arial Black"/>
                <a:cs typeface="Arial Black"/>
              </a:rPr>
              <a:t>j</a:t>
            </a:r>
            <a:r>
              <a:rPr dirty="0" sz="1000" spc="-340">
                <a:solidFill>
                  <a:srgbClr val="585858"/>
                </a:solidFill>
                <a:latin typeface="Liberation Sans Narrow"/>
                <a:cs typeface="Liberation Sans Narrow"/>
              </a:rPr>
              <a:t>n</a:t>
            </a:r>
            <a:r>
              <a:rPr dirty="0" baseline="10416" sz="2400" spc="-922">
                <a:solidFill>
                  <a:srgbClr val="FFC000"/>
                </a:solidFill>
                <a:latin typeface="Arial Black"/>
                <a:cs typeface="Arial Black"/>
              </a:rPr>
              <a:t>e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å</a:t>
            </a:r>
            <a:r>
              <a:rPr dirty="0" sz="1000" spc="-225">
                <a:solidFill>
                  <a:srgbClr val="585858"/>
                </a:solidFill>
                <a:latin typeface="Liberation Sans Narrow"/>
                <a:cs typeface="Liberation Sans Narrow"/>
              </a:rPr>
              <a:t>r</a:t>
            </a:r>
            <a:r>
              <a:rPr dirty="0" baseline="10416" sz="2400" spc="7">
                <a:solidFill>
                  <a:srgbClr val="FFC000"/>
                </a:solidFill>
                <a:latin typeface="Arial Black"/>
                <a:cs typeface="Arial Black"/>
              </a:rPr>
              <a:t>l</a:t>
            </a:r>
            <a:r>
              <a:rPr dirty="0" baseline="10416" sz="2400" spc="-1170">
                <a:solidFill>
                  <a:srgbClr val="FFC000"/>
                </a:solidFill>
                <a:latin typeface="Arial Black"/>
                <a:cs typeface="Arial Black"/>
              </a:rPr>
              <a:t>s</a:t>
            </a:r>
            <a:r>
              <a:rPr dirty="0" sz="1000" spc="-204">
                <a:solidFill>
                  <a:srgbClr val="585858"/>
                </a:solidFill>
                <a:latin typeface="Liberation Sans Narrow"/>
                <a:cs typeface="Liberation Sans Narrow"/>
              </a:rPr>
              <a:t>m</a:t>
            </a:r>
            <a:r>
              <a:rPr dirty="0" baseline="10416" sz="2400" spc="-1200">
                <a:solidFill>
                  <a:srgbClr val="FFC000"/>
                </a:solidFill>
                <a:latin typeface="Arial Black"/>
                <a:cs typeface="Arial Black"/>
              </a:rPr>
              <a:t>e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a</a:t>
            </a:r>
            <a:r>
              <a:rPr dirty="0" sz="1000" spc="-245">
                <a:solidFill>
                  <a:srgbClr val="585858"/>
                </a:solidFill>
                <a:latin typeface="Liberation Sans Narrow"/>
                <a:cs typeface="Liberation Sans Narrow"/>
              </a:rPr>
              <a:t>n</a:t>
            </a:r>
            <a:r>
              <a:rPr dirty="0" baseline="10416" sz="2400" spc="-240">
                <a:solidFill>
                  <a:srgbClr val="FFC000"/>
                </a:solidFill>
                <a:latin typeface="Arial Black"/>
                <a:cs typeface="Arial Black"/>
              </a:rPr>
              <a:t>r</a:t>
            </a:r>
            <a:r>
              <a:rPr dirty="0" sz="1000" spc="5">
                <a:solidFill>
                  <a:srgbClr val="585858"/>
                </a:solidFill>
                <a:latin typeface="Liberation Sans Narrow"/>
                <a:cs typeface="Liberation Sans Narrow"/>
              </a:rPr>
              <a:t>b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r</a:t>
            </a:r>
            <a:r>
              <a:rPr dirty="0" sz="1000" spc="5">
                <a:solidFill>
                  <a:srgbClr val="585858"/>
                </a:solidFill>
                <a:latin typeface="Liberation Sans Narrow"/>
                <a:cs typeface="Liberation Sans Narrow"/>
              </a:rPr>
              <a:t>u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g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er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digitale</a:t>
            </a:r>
            <a:r>
              <a:rPr dirty="0" sz="1000" spc="17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værktøjer</a:t>
            </a:r>
            <a:r>
              <a:rPr dirty="0" sz="1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Liberation Sans Narrow"/>
                <a:cs typeface="Liberation Sans Narrow"/>
              </a:rPr>
              <a:t>på</a:t>
            </a:r>
            <a:endParaRPr sz="1000">
              <a:latin typeface="Liberation Sans Narrow"/>
              <a:cs typeface="Liberation Sans Narrow"/>
            </a:endParaRPr>
          </a:p>
          <a:p>
            <a:pPr marL="440055">
              <a:lnSpc>
                <a:spcPts val="1140"/>
              </a:lnSpc>
            </a:pP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arbejdet?</a:t>
            </a:r>
            <a:endParaRPr sz="1000">
              <a:latin typeface="Liberation Sans Narrow"/>
              <a:cs typeface="Liberation Sans Narrow"/>
            </a:endParaRPr>
          </a:p>
          <a:p>
            <a:pPr marL="38100">
              <a:lnSpc>
                <a:spcPct val="100000"/>
              </a:lnSpc>
              <a:spcBef>
                <a:spcPts val="850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Sikker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C000"/>
                </a:solidFill>
                <a:latin typeface="Arial Black"/>
                <a:cs typeface="Arial Black"/>
              </a:rPr>
              <a:t>kommunikation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0">
                <a:solidFill>
                  <a:srgbClr val="FFC000"/>
                </a:solidFill>
                <a:latin typeface="Arial Black"/>
                <a:cs typeface="Arial Black"/>
              </a:rPr>
              <a:t>på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arbejdspladsen</a:t>
            </a:r>
            <a:endParaRPr sz="1600">
              <a:latin typeface="Arial Black"/>
              <a:cs typeface="Arial Black"/>
            </a:endParaRPr>
          </a:p>
          <a:p>
            <a:pPr marL="440055" indent="-178435">
              <a:lnSpc>
                <a:spcPct val="100000"/>
              </a:lnSpc>
              <a:spcBef>
                <a:spcPts val="359"/>
              </a:spcBef>
              <a:buClr>
                <a:srgbClr val="000000"/>
              </a:buClr>
              <a:buFont typeface="Arial"/>
              <a:buChar char="•"/>
              <a:tabLst>
                <a:tab pos="440055" algn="l"/>
              </a:tabLst>
            </a:pPr>
            <a:r>
              <a:rPr dirty="0" sz="1000" spc="85">
                <a:solidFill>
                  <a:srgbClr val="585858"/>
                </a:solidFill>
                <a:latin typeface="Liberation Sans Narrow"/>
                <a:cs typeface="Liberation Sans Narrow"/>
              </a:rPr>
              <a:t>Hvorfor</a:t>
            </a:r>
            <a:r>
              <a:rPr dirty="0" sz="1000" spc="1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er</a:t>
            </a:r>
            <a:r>
              <a:rPr dirty="0" sz="1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sikker</a:t>
            </a:r>
            <a:r>
              <a:rPr dirty="0" sz="1000" spc="1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kommunikation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vigtig</a:t>
            </a:r>
            <a:r>
              <a:rPr dirty="0" sz="1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på</a:t>
            </a:r>
            <a:r>
              <a:rPr dirty="0" sz="1000" spc="11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arbejdspladsen?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42087" y="3307460"/>
            <a:ext cx="4919345" cy="515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Installation</a:t>
            </a:r>
            <a:r>
              <a:rPr dirty="0" sz="16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digitale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værktøjer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0">
                <a:solidFill>
                  <a:srgbClr val="FFC000"/>
                </a:solidFill>
                <a:latin typeface="Arial Black"/>
                <a:cs typeface="Arial Black"/>
              </a:rPr>
              <a:t>på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dine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0">
                <a:solidFill>
                  <a:srgbClr val="FFC000"/>
                </a:solidFill>
                <a:latin typeface="Arial Black"/>
                <a:cs typeface="Arial Black"/>
              </a:rPr>
              <a:t>enheder</a:t>
            </a:r>
            <a:endParaRPr sz="1600">
              <a:latin typeface="Arial Black"/>
              <a:cs typeface="Arial Black"/>
            </a:endParaRPr>
          </a:p>
          <a:p>
            <a:pPr marL="414655" indent="-178435">
              <a:lnSpc>
                <a:spcPct val="100000"/>
              </a:lnSpc>
              <a:spcBef>
                <a:spcPts val="740"/>
              </a:spcBef>
              <a:buClr>
                <a:srgbClr val="000000"/>
              </a:buClr>
              <a:buFont typeface="Arial"/>
              <a:buChar char="•"/>
              <a:tabLst>
                <a:tab pos="414655" algn="l"/>
              </a:tabLst>
            </a:pPr>
            <a:r>
              <a:rPr dirty="0" sz="1000" spc="60">
                <a:solidFill>
                  <a:srgbClr val="585858"/>
                </a:solidFill>
                <a:latin typeface="Liberation Sans Narrow"/>
                <a:cs typeface="Liberation Sans Narrow"/>
              </a:rPr>
              <a:t>Hvordan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kan</a:t>
            </a:r>
            <a:r>
              <a:rPr dirty="0" sz="1000" spc="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installere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disse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værktøjer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på</a:t>
            </a:r>
            <a:r>
              <a:rPr dirty="0" sz="1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dine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enheder?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92139" y="2135251"/>
            <a:ext cx="247396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58851" y="4087164"/>
            <a:ext cx="2407285" cy="514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Øvelse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i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selvrefleksion</a:t>
            </a:r>
            <a:endParaRPr sz="1600">
              <a:latin typeface="Arial Black"/>
              <a:cs typeface="Arial Black"/>
            </a:endParaRPr>
          </a:p>
          <a:p>
            <a:pPr marL="414655" indent="-178435">
              <a:lnSpc>
                <a:spcPct val="100000"/>
              </a:lnSpc>
              <a:spcBef>
                <a:spcPts val="730"/>
              </a:spcBef>
              <a:buClr>
                <a:srgbClr val="000000"/>
              </a:buClr>
              <a:buFont typeface="Arial"/>
              <a:buChar char="•"/>
              <a:tabLst>
                <a:tab pos="414655" algn="l"/>
              </a:tabLst>
            </a:pPr>
            <a:r>
              <a:rPr dirty="0" sz="1000" spc="60">
                <a:solidFill>
                  <a:srgbClr val="585858"/>
                </a:solidFill>
                <a:latin typeface="Liberation Sans Narrow"/>
                <a:cs typeface="Liberation Sans Narrow"/>
              </a:rPr>
              <a:t>Tid</a:t>
            </a: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selvrefleksion!</a:t>
            </a:r>
            <a:endParaRPr sz="10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14450" y="1450670"/>
            <a:ext cx="6482080" cy="2237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413384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Besked-</a:t>
            </a:r>
            <a:r>
              <a:rPr dirty="0" sz="2000" spc="-20" b="1">
                <a:solidFill>
                  <a:srgbClr val="FFC000"/>
                </a:solidFill>
                <a:latin typeface="Arial"/>
                <a:cs typeface="Arial"/>
              </a:rPr>
              <a:t>apps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2000">
              <a:latin typeface="Arial"/>
              <a:cs typeface="Arial"/>
            </a:endParaRPr>
          </a:p>
          <a:p>
            <a:pPr algn="ctr" marL="12065" marR="5080" indent="2540">
              <a:lnSpc>
                <a:spcPct val="14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Afhængigt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organisationen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messaging-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apps,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må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arbejdspladsen,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være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visse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begrænsninger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grund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databeskyttelse.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707580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Hvilke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bruge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sikker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210">
                <a:solidFill>
                  <a:srgbClr val="379C73"/>
                </a:solidFill>
              </a:rPr>
              <a:t>kommunikation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dine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kolleger?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2735" y="1450670"/>
            <a:ext cx="8087359" cy="1246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17526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Besked-</a:t>
            </a:r>
            <a:r>
              <a:rPr dirty="0" sz="2000" spc="-20" b="1">
                <a:solidFill>
                  <a:srgbClr val="FFC000"/>
                </a:solidFill>
                <a:latin typeface="Arial"/>
                <a:cs typeface="Arial"/>
              </a:rPr>
              <a:t>apps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vise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messaging-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apps,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overholder</a:t>
            </a:r>
            <a:r>
              <a:rPr dirty="0" sz="1600" spc="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GDPR</a:t>
            </a:r>
            <a:r>
              <a:rPr dirty="0" sz="16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almindeligt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brugt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blandt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plejepersonale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EU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hurtig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nem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arbejdspladsen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kolleger: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707580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Hvilke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bruge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sikker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210">
                <a:solidFill>
                  <a:srgbClr val="379C73"/>
                </a:solidFill>
              </a:rPr>
              <a:t>kommunikation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dine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kolleger?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7523" y="3112007"/>
            <a:ext cx="1656588" cy="165658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30723" y="3112007"/>
            <a:ext cx="1656587" cy="165658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736595" y="4898542"/>
            <a:ext cx="7562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379C73"/>
                </a:solidFill>
                <a:latin typeface="Arial"/>
                <a:cs typeface="Arial"/>
              </a:rPr>
              <a:t>Doctolib</a:t>
            </a:r>
            <a:r>
              <a:rPr dirty="0" sz="9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379C73"/>
                </a:solidFill>
                <a:latin typeface="Arial"/>
                <a:cs typeface="Arial"/>
              </a:rPr>
              <a:t>Siilo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613272" y="4911953"/>
            <a:ext cx="4914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379C73"/>
                </a:solidFill>
                <a:latin typeface="Arial"/>
                <a:cs typeface="Arial"/>
              </a:rPr>
              <a:t>MedText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707580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Hvilke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bruge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sikker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210">
                <a:solidFill>
                  <a:srgbClr val="379C73"/>
                </a:solidFill>
              </a:rPr>
              <a:t>kommunikation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dine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kolleger?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5472" y="1450670"/>
            <a:ext cx="5197475" cy="30962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956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Besked-</a:t>
            </a:r>
            <a:r>
              <a:rPr dirty="0" sz="2000" spc="-20" b="1">
                <a:solidFill>
                  <a:srgbClr val="FFC000"/>
                </a:solidFill>
                <a:latin typeface="Arial"/>
                <a:cs typeface="Arial"/>
              </a:rPr>
              <a:t>apps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2000">
              <a:latin typeface="Arial"/>
              <a:cs typeface="Arial"/>
            </a:endParaRPr>
          </a:p>
          <a:p>
            <a:pPr marL="12700" marR="73660">
              <a:lnSpc>
                <a:spcPct val="100000"/>
              </a:lnSpc>
            </a:pP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Doctolib</a:t>
            </a:r>
            <a:r>
              <a:rPr dirty="0" sz="14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Siilo</a:t>
            </a:r>
            <a:r>
              <a:rPr dirty="0" sz="14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forbedrer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sikker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mellem sundhedspersonale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end-to-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end-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kryptering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beskeder,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tale-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videoopkald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beskyttet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mediebibliotek.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lettere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håndtere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patientsager</a:t>
            </a:r>
            <a:r>
              <a:rPr dirty="0" sz="1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organiserede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chats,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eksporteres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PDF-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filer,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tilbyder fotoredigeringsværktøjer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4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fortrolighed.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150495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Derudover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indeholder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medicinsk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mappe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netværk, tilgængelighedsstatusser,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tilpasses,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Dark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Mode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natten.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2035" y="1656587"/>
            <a:ext cx="2939795" cy="337870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805041" y="4891836"/>
            <a:ext cx="75755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Billede</a:t>
            </a:r>
            <a:r>
              <a:rPr dirty="0" sz="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 siilo.com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707580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Hvilke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bruge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sikker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210">
                <a:solidFill>
                  <a:srgbClr val="379C73"/>
                </a:solidFill>
              </a:rPr>
              <a:t>kommunikation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dine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kolleger?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03961" y="1450670"/>
            <a:ext cx="5723890" cy="3444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47035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Besked-</a:t>
            </a:r>
            <a:r>
              <a:rPr dirty="0" sz="2000" spc="-20" b="1">
                <a:solidFill>
                  <a:srgbClr val="FFC000"/>
                </a:solidFill>
                <a:latin typeface="Arial"/>
                <a:cs typeface="Arial"/>
              </a:rPr>
              <a:t>apps</a:t>
            </a:r>
            <a:endParaRPr sz="2000">
              <a:latin typeface="Arial"/>
              <a:cs typeface="Arial"/>
            </a:endParaRPr>
          </a:p>
          <a:p>
            <a:pPr algn="just" marL="12700" marR="558800">
              <a:lnSpc>
                <a:spcPct val="100000"/>
              </a:lnSpc>
              <a:spcBef>
                <a:spcPts val="1475"/>
              </a:spcBef>
            </a:pP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MedText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GDPR-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kompatibel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kommunikationsapp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sundhedspersonale,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tilbyder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hurtig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sikker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deling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patientoplysninger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fokus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databeskyttelse.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bred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tilgængelighed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tværs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enheder,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skræddersyet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sundhedssektorens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unikke kommunikationsbehov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enkel,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intuitiv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brugerflade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robuste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sikkerhedsforanstaltninger.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241935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Nøglefunktionerne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omfatter alsidige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meddelelsesmuligheder, prioritering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hastekommunikation,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støtte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teamwork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interorganisatorisk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samarbejde.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960869" y="4948529"/>
            <a:ext cx="8489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Billede</a:t>
            </a:r>
            <a:r>
              <a:rPr dirty="0" sz="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 medtext.eu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5426" y="1099633"/>
            <a:ext cx="1956707" cy="372515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51789" y="2786252"/>
            <a:ext cx="10534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Microsoft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74063" y="2786252"/>
            <a:ext cx="3186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8410" algn="l"/>
                <a:tab pos="1644650" algn="l"/>
                <a:tab pos="2028825" algn="l"/>
              </a:tabLst>
            </a:pP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HoloLens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augmented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1789" y="3060192"/>
            <a:ext cx="4405630" cy="794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  <a:tabLst>
                <a:tab pos="827405" algn="l"/>
                <a:tab pos="2178050" algn="l"/>
                <a:tab pos="299529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reality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(AR)/mixed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reality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(MR)-headset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udviklet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produceret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Microsoft.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707580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Hvilke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bruge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sikker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210">
                <a:solidFill>
                  <a:srgbClr val="379C73"/>
                </a:solidFill>
              </a:rPr>
              <a:t>kommunikation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dine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kolleger?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551935" y="1450670"/>
            <a:ext cx="118554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C000"/>
                </a:solidFill>
                <a:latin typeface="Arial"/>
                <a:cs typeface="Arial"/>
              </a:rPr>
              <a:t>HoloLens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5420" y="2432304"/>
            <a:ext cx="3564635" cy="237744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998969" y="4948529"/>
            <a:ext cx="77152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Billede</a:t>
            </a:r>
            <a:r>
              <a:rPr dirty="0" sz="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 Microsoft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97865" y="1450670"/>
            <a:ext cx="8463915" cy="35502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962025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C000"/>
                </a:solidFill>
                <a:latin typeface="Arial"/>
                <a:cs typeface="Arial"/>
              </a:rPr>
              <a:t>HoloLens</a:t>
            </a: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  <a:spcBef>
                <a:spcPts val="115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Enheden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letter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et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fælles</a:t>
            </a:r>
            <a:r>
              <a:rPr dirty="0" sz="1600" spc="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visuelt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miljø,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teammedlemmer,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uanset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fysiske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placering,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interagere</a:t>
            </a:r>
            <a:r>
              <a:rPr dirty="0" sz="16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samme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3D-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modeller</a:t>
            </a:r>
            <a:r>
              <a:rPr dirty="0" sz="16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patientdata,</a:t>
            </a:r>
            <a:r>
              <a:rPr dirty="0" sz="16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muliggør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mere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effektiv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diskussion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samarbejde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behandlingsplaner.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6350">
              <a:lnSpc>
                <a:spcPct val="1401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HoloLens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understøtter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live,</a:t>
            </a:r>
            <a:r>
              <a:rPr dirty="0" sz="1600" spc="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holografisk</a:t>
            </a:r>
            <a:r>
              <a:rPr dirty="0" sz="1600" spc="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telepresence</a:t>
            </a:r>
            <a:r>
              <a:rPr dirty="0" sz="1600" spc="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af</a:t>
            </a:r>
            <a:r>
              <a:rPr dirty="0" sz="1600" spc="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eksterne</a:t>
            </a:r>
            <a:r>
              <a:rPr dirty="0" sz="1600" spc="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eksperter,</a:t>
            </a:r>
            <a:r>
              <a:rPr dirty="0" sz="1600" spc="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give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øjeblikkelig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rådgivning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støtte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under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medicinske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procedurer,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fremmer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samarbejdende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plejemiljø,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overskrider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traditionelle</a:t>
            </a:r>
            <a:r>
              <a:rPr dirty="0" sz="16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geografiske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begrænsninger.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14"/>
              </a:spcBef>
            </a:pPr>
            <a:endParaRPr sz="16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LINK</a:t>
            </a:r>
            <a:r>
              <a:rPr dirty="0" u="sng" sz="16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u="none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u="none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585858"/>
                </a:solidFill>
                <a:latin typeface="Arial"/>
                <a:cs typeface="Arial"/>
              </a:rPr>
              <a:t>se,</a:t>
            </a:r>
            <a:r>
              <a:rPr dirty="0" u="none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u="none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u="none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585858"/>
                </a:solidFill>
                <a:latin typeface="Arial"/>
                <a:cs typeface="Arial"/>
              </a:rPr>
              <a:t>ser</a:t>
            </a:r>
            <a:r>
              <a:rPr dirty="0" u="none" sz="1600" spc="-25">
                <a:solidFill>
                  <a:srgbClr val="585858"/>
                </a:solidFill>
                <a:latin typeface="Arial"/>
                <a:cs typeface="Arial"/>
              </a:rPr>
              <a:t> ud!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707580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Hvilke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bruge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sikker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210">
                <a:solidFill>
                  <a:srgbClr val="379C73"/>
                </a:solidFill>
              </a:rPr>
              <a:t>kommunikation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dine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kolleger?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707580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Hvilke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bruge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sikker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210">
                <a:solidFill>
                  <a:srgbClr val="379C73"/>
                </a:solidFill>
              </a:rPr>
              <a:t>kommunikation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dine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kolleger?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59637" y="1450670"/>
            <a:ext cx="7082155" cy="9785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50419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C000"/>
                </a:solidFill>
                <a:latin typeface="Arial"/>
                <a:cs typeface="Arial"/>
              </a:rPr>
              <a:t>HoloLens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1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Oplev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mulighederne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HoloLens</a:t>
            </a:r>
            <a:r>
              <a:rPr dirty="0" sz="14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2,</a:t>
            </a:r>
            <a:r>
              <a:rPr dirty="0" sz="14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instruktionsvideo!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055366" y="4554727"/>
            <a:ext cx="2312670" cy="3892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1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0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0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Hololens</a:t>
            </a:r>
            <a:r>
              <a:rPr dirty="0" sz="10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0" b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  <a:p>
            <a:pPr algn="ctr" marL="33655">
              <a:lnSpc>
                <a:spcPct val="100000"/>
              </a:lnSpc>
              <a:spcBef>
                <a:spcPts val="830"/>
              </a:spcBef>
            </a:pPr>
            <a:r>
              <a:rPr dirty="0" sz="700" spc="-10">
                <a:latin typeface="Arial"/>
                <a:cs typeface="Arial"/>
              </a:rPr>
              <a:t>https:/</a:t>
            </a:r>
            <a:r>
              <a:rPr dirty="0" sz="700" spc="-10">
                <a:latin typeface="Arial"/>
                <a:cs typeface="Arial"/>
                <a:hlinkClick r:id="rId3"/>
              </a:rPr>
              <a:t>/www.youtube.com/watch?v=4sZY_Daxg1U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84348" y="2639567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>
                <a:solidFill>
                  <a:srgbClr val="379C73"/>
                </a:solidFill>
              </a:rPr>
              <a:t>Hvorfor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er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sikker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kommunikation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vigtig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320">
                <a:solidFill>
                  <a:srgbClr val="379C73"/>
                </a:solidFill>
              </a:rPr>
              <a:t>på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01802" y="917193"/>
            <a:ext cx="233616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95">
                <a:solidFill>
                  <a:srgbClr val="379C73"/>
                </a:solidFill>
                <a:latin typeface="Arial Black"/>
                <a:cs typeface="Arial Black"/>
              </a:rPr>
              <a:t>arbejdspladsen?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35304" y="2133346"/>
            <a:ext cx="776922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71170" marR="46037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Hvilke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kommunikationsværktøjer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land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din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organisation?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20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effektiv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kolleger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forbedres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gennem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mediekanaler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moderne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arbejdsplads?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05231"/>
            <a:ext cx="635190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00"/>
              <a:t>Installation</a:t>
            </a:r>
            <a:r>
              <a:rPr dirty="0" sz="2200" spc="-85"/>
              <a:t> </a:t>
            </a:r>
            <a:r>
              <a:rPr dirty="0" sz="2200" spc="-250"/>
              <a:t>af</a:t>
            </a:r>
            <a:r>
              <a:rPr dirty="0" sz="2200" spc="-100"/>
              <a:t> </a:t>
            </a:r>
            <a:r>
              <a:rPr dirty="0" sz="2200" spc="-200"/>
              <a:t>digitale</a:t>
            </a:r>
            <a:r>
              <a:rPr dirty="0" sz="2200" spc="-90"/>
              <a:t> </a:t>
            </a:r>
            <a:r>
              <a:rPr dirty="0" sz="2200" spc="-185"/>
              <a:t>værktøjer</a:t>
            </a:r>
            <a:r>
              <a:rPr dirty="0" sz="2200" spc="-80"/>
              <a:t> </a:t>
            </a:r>
            <a:r>
              <a:rPr dirty="0" sz="2200" spc="-254"/>
              <a:t>på</a:t>
            </a:r>
            <a:r>
              <a:rPr dirty="0" sz="2200" spc="-100"/>
              <a:t> </a:t>
            </a:r>
            <a:r>
              <a:rPr dirty="0" sz="2200" spc="-200"/>
              <a:t>dine</a:t>
            </a:r>
            <a:r>
              <a:rPr dirty="0" sz="2200" spc="-90"/>
              <a:t> </a:t>
            </a:r>
            <a:r>
              <a:rPr dirty="0" sz="2200" spc="-145"/>
              <a:t>enheder</a:t>
            </a:r>
            <a:endParaRPr sz="2200"/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51282" rIns="0" bIns="0" rtlCol="0" vert="horz">
            <a:spAutoFit/>
          </a:bodyPr>
          <a:lstStyle/>
          <a:p>
            <a:pPr marL="71120" marR="5080">
              <a:lnSpc>
                <a:spcPct val="100000"/>
              </a:lnSpc>
              <a:spcBef>
                <a:spcPts val="105"/>
              </a:spcBef>
            </a:pPr>
            <a:r>
              <a:rPr dirty="0" sz="5300">
                <a:solidFill>
                  <a:srgbClr val="3E3E3E"/>
                </a:solidFill>
              </a:rPr>
              <a:t>Hvordan</a:t>
            </a:r>
            <a:r>
              <a:rPr dirty="0" sz="5300" spc="-15">
                <a:solidFill>
                  <a:srgbClr val="3E3E3E"/>
                </a:solidFill>
              </a:rPr>
              <a:t> </a:t>
            </a:r>
            <a:r>
              <a:rPr dirty="0" sz="5300">
                <a:solidFill>
                  <a:srgbClr val="3E3E3E"/>
                </a:solidFill>
              </a:rPr>
              <a:t>kan </a:t>
            </a:r>
            <a:r>
              <a:rPr dirty="0" sz="5300" spc="-25">
                <a:solidFill>
                  <a:srgbClr val="3E3E3E"/>
                </a:solidFill>
              </a:rPr>
              <a:t>du </a:t>
            </a:r>
            <a:r>
              <a:rPr dirty="0" sz="5300">
                <a:solidFill>
                  <a:srgbClr val="379C73"/>
                </a:solidFill>
              </a:rPr>
              <a:t>installere</a:t>
            </a:r>
            <a:r>
              <a:rPr dirty="0" sz="5300" spc="-55">
                <a:solidFill>
                  <a:srgbClr val="379C73"/>
                </a:solidFill>
              </a:rPr>
              <a:t> </a:t>
            </a:r>
            <a:r>
              <a:rPr dirty="0" sz="5300" spc="-10">
                <a:solidFill>
                  <a:srgbClr val="379C73"/>
                </a:solidFill>
              </a:rPr>
              <a:t>disse </a:t>
            </a:r>
            <a:r>
              <a:rPr dirty="0" sz="5300">
                <a:solidFill>
                  <a:srgbClr val="379C73"/>
                </a:solidFill>
              </a:rPr>
              <a:t>værktøjer</a:t>
            </a:r>
            <a:r>
              <a:rPr dirty="0" sz="5300" spc="-40">
                <a:solidFill>
                  <a:srgbClr val="379C73"/>
                </a:solidFill>
              </a:rPr>
              <a:t> </a:t>
            </a:r>
            <a:r>
              <a:rPr dirty="0" sz="5300">
                <a:solidFill>
                  <a:srgbClr val="3E3E3E"/>
                </a:solidFill>
              </a:rPr>
              <a:t>på</a:t>
            </a:r>
            <a:r>
              <a:rPr dirty="0" sz="5300" spc="-20">
                <a:solidFill>
                  <a:srgbClr val="3E3E3E"/>
                </a:solidFill>
              </a:rPr>
              <a:t> dine </a:t>
            </a:r>
            <a:r>
              <a:rPr dirty="0" sz="5300" spc="-10">
                <a:solidFill>
                  <a:srgbClr val="3E3E3E"/>
                </a:solidFill>
              </a:rPr>
              <a:t>enheder?</a:t>
            </a:r>
            <a:endParaRPr sz="5300"/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>
                <a:solidFill>
                  <a:srgbClr val="379C73"/>
                </a:solidFill>
              </a:rPr>
              <a:t>Download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335">
                <a:solidFill>
                  <a:srgbClr val="379C73"/>
                </a:solidFill>
              </a:rPr>
              <a:t>apps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99287" y="1939558"/>
            <a:ext cx="7474584" cy="19043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3175">
              <a:lnSpc>
                <a:spcPct val="140100"/>
              </a:lnSpc>
              <a:spcBef>
                <a:spcPts val="100"/>
              </a:spcBef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downloader</a:t>
            </a:r>
            <a:r>
              <a:rPr dirty="0" sz="2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arbejdsenheder,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sikre</a:t>
            </a:r>
            <a:r>
              <a:rPr dirty="0" sz="2200" spc="-6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dig,</a:t>
            </a:r>
            <a:r>
              <a:rPr dirty="0" sz="22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at</a:t>
            </a:r>
            <a:r>
              <a:rPr dirty="0" sz="22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22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overholder</a:t>
            </a:r>
            <a:r>
              <a:rPr dirty="0" sz="22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379C73"/>
                </a:solidFill>
                <a:latin typeface="Arial"/>
                <a:cs typeface="Arial"/>
              </a:rPr>
              <a:t>organisationens sikkerhedsforskrifter</a:t>
            </a:r>
            <a:r>
              <a:rPr dirty="0" sz="22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konsultere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IT-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afdeling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eller supervisor!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18641" y="1775347"/>
            <a:ext cx="6072505" cy="14351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40100"/>
              </a:lnSpc>
              <a:spcBef>
                <a:spcPts val="105"/>
              </a:spcBef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sundhedssektoren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2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plejepersonalet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22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22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værktøjer</a:t>
            </a:r>
            <a:r>
              <a:rPr dirty="0" sz="22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2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2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organisere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administrere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pleje,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hver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585858"/>
                </a:solidFill>
                <a:latin typeface="Arial"/>
                <a:cs typeface="Arial"/>
              </a:rPr>
              <a:t>dag.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Værktøjer</a:t>
            </a:r>
            <a:r>
              <a:rPr dirty="0" spc="-90"/>
              <a:t> </a:t>
            </a:r>
            <a:r>
              <a:rPr dirty="0" spc="-175"/>
              <a:t>i</a:t>
            </a:r>
            <a:r>
              <a:rPr dirty="0" spc="-95"/>
              <a:t> </a:t>
            </a:r>
            <a:r>
              <a:rPr dirty="0" spc="-260"/>
              <a:t>sundhedssektoren</a:t>
            </a:r>
            <a:r>
              <a:rPr dirty="0" spc="-75"/>
              <a:t> </a:t>
            </a:r>
            <a:r>
              <a:rPr dirty="0" spc="-160"/>
              <a:t>til</a:t>
            </a:r>
            <a:r>
              <a:rPr dirty="0" spc="-80"/>
              <a:t> </a:t>
            </a:r>
            <a:r>
              <a:rPr dirty="0" spc="-225"/>
              <a:t>styring</a:t>
            </a:r>
            <a:r>
              <a:rPr dirty="0" spc="-95"/>
              <a:t> </a:t>
            </a:r>
            <a:r>
              <a:rPr dirty="0" spc="-100"/>
              <a:t>og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2011" y="3153155"/>
            <a:ext cx="2523743" cy="172973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>
                <a:solidFill>
                  <a:srgbClr val="379C73"/>
                </a:solidFill>
              </a:rPr>
              <a:t>Download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335">
                <a:solidFill>
                  <a:srgbClr val="379C73"/>
                </a:solidFill>
              </a:rPr>
              <a:t>apps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8754" y="1168349"/>
            <a:ext cx="6855459" cy="35198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Følg</a:t>
            </a:r>
            <a:r>
              <a:rPr dirty="0" sz="18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disse</a:t>
            </a:r>
            <a:r>
              <a:rPr dirty="0" sz="18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trin</a:t>
            </a:r>
            <a:r>
              <a:rPr dirty="0" sz="18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for</a:t>
            </a:r>
            <a:r>
              <a:rPr dirty="0" sz="18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at downloade</a:t>
            </a:r>
            <a:r>
              <a:rPr dirty="0" sz="18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en app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på din</a:t>
            </a:r>
            <a:r>
              <a:rPr dirty="0" sz="18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Android-telefon: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Åbn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Google</a:t>
            </a:r>
            <a:r>
              <a:rPr dirty="0" sz="12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Play: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Find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åbn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Play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Store-appen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enhed.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computer,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gå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play.google.com.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Find den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app,</a:t>
            </a:r>
            <a:r>
              <a:rPr dirty="0" sz="12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 ønsker: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Søg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app,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interesseret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i.</a:t>
            </a:r>
            <a:endParaRPr sz="1200">
              <a:latin typeface="Arial"/>
              <a:cs typeface="Arial"/>
            </a:endParaRPr>
          </a:p>
          <a:p>
            <a:pPr marL="12700" marR="1258570">
              <a:lnSpc>
                <a:spcPct val="140000"/>
              </a:lnSpc>
              <a:spcBef>
                <a:spcPts val="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downloader,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tjekke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appens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pålidelighed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læse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anmeldelser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tjekke</a:t>
            </a:r>
            <a:r>
              <a:rPr dirty="0" sz="12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stjernebedømmelser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2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antal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downloads.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Rul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ned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afsnittet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"Ratings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reviews"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læse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individuelle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anmeldelser.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200">
              <a:latin typeface="Arial"/>
              <a:cs typeface="Arial"/>
            </a:endParaRPr>
          </a:p>
          <a:p>
            <a:pPr marL="36830">
              <a:lnSpc>
                <a:spcPct val="100000"/>
              </a:lnSpc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Installer</a:t>
            </a:r>
            <a:r>
              <a:rPr dirty="0" sz="12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appen:</a:t>
            </a:r>
            <a:endParaRPr sz="1200">
              <a:latin typeface="Arial"/>
              <a:cs typeface="Arial"/>
            </a:endParaRPr>
          </a:p>
          <a:p>
            <a:pPr marL="3683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Når</a:t>
            </a:r>
            <a:r>
              <a:rPr dirty="0" sz="12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du</a:t>
            </a:r>
            <a:r>
              <a:rPr dirty="0" sz="12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har</a:t>
            </a:r>
            <a:r>
              <a:rPr dirty="0" sz="12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valgt</a:t>
            </a:r>
            <a:r>
              <a:rPr dirty="0" sz="12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12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app,</a:t>
            </a:r>
            <a:r>
              <a:rPr dirty="0" sz="12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skal</a:t>
            </a:r>
            <a:r>
              <a:rPr dirty="0" sz="12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du</a:t>
            </a:r>
            <a:r>
              <a:rPr dirty="0" sz="12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trykke</a:t>
            </a:r>
            <a:r>
              <a:rPr dirty="0" sz="12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på</a:t>
            </a:r>
            <a:r>
              <a:rPr dirty="0" sz="12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"Installer"</a:t>
            </a:r>
            <a:r>
              <a:rPr dirty="0" sz="12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for</a:t>
            </a:r>
            <a:r>
              <a:rPr dirty="0" sz="12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E3E3E"/>
                </a:solidFill>
                <a:latin typeface="Arial"/>
                <a:cs typeface="Arial"/>
              </a:rPr>
              <a:t>gratis</a:t>
            </a:r>
            <a:endParaRPr sz="1200">
              <a:latin typeface="Arial"/>
              <a:cs typeface="Arial"/>
            </a:endParaRPr>
          </a:p>
          <a:p>
            <a:pPr marL="36830">
              <a:lnSpc>
                <a:spcPct val="100000"/>
              </a:lnSpc>
              <a:spcBef>
                <a:spcPts val="580"/>
              </a:spcBef>
            </a:pP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apps</a:t>
            </a:r>
            <a:r>
              <a:rPr dirty="0" sz="12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eller</a:t>
            </a:r>
            <a:r>
              <a:rPr dirty="0" sz="12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på</a:t>
            </a:r>
            <a:r>
              <a:rPr dirty="0" sz="12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appens</a:t>
            </a:r>
            <a:r>
              <a:rPr dirty="0" sz="12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pris,</a:t>
            </a:r>
            <a:r>
              <a:rPr dirty="0" sz="12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hvis</a:t>
            </a:r>
            <a:r>
              <a:rPr dirty="0" sz="12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det</a:t>
            </a:r>
            <a:r>
              <a:rPr dirty="0" sz="12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12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12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E3E3E"/>
                </a:solidFill>
                <a:latin typeface="Arial"/>
                <a:cs typeface="Arial"/>
              </a:rPr>
              <a:t>betalingsapp.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54684"/>
            <a:ext cx="8082280" cy="3927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Følg</a:t>
            </a:r>
            <a:r>
              <a:rPr dirty="0" sz="16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disse</a:t>
            </a:r>
            <a:r>
              <a:rPr dirty="0" sz="1600" spc="-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trin for</a:t>
            </a:r>
            <a:r>
              <a:rPr dirty="0" sz="1600" spc="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at</a:t>
            </a:r>
            <a:r>
              <a:rPr dirty="0" sz="16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downloade</a:t>
            </a:r>
            <a:r>
              <a:rPr dirty="0" sz="16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en</a:t>
            </a:r>
            <a:r>
              <a:rPr dirty="0" sz="16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app</a:t>
            </a:r>
            <a:r>
              <a:rPr dirty="0" sz="16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på</a:t>
            </a:r>
            <a:r>
              <a:rPr dirty="0" sz="16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16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C000"/>
                </a:solidFill>
                <a:latin typeface="Arial"/>
                <a:cs typeface="Arial"/>
              </a:rPr>
              <a:t>Android-telefon: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1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Åbn</a:t>
            </a:r>
            <a:r>
              <a:rPr dirty="0" sz="1200" spc="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App</a:t>
            </a:r>
            <a:r>
              <a:rPr dirty="0" sz="1200" spc="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Store-appen</a:t>
            </a:r>
            <a:endParaRPr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22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Åbn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AppStore-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appen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iPhone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iPad.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Søg</a:t>
            </a: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efter</a:t>
            </a:r>
            <a:r>
              <a:rPr dirty="0" sz="12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den</a:t>
            </a:r>
            <a:r>
              <a:rPr dirty="0" sz="12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app,</a:t>
            </a:r>
            <a:r>
              <a:rPr dirty="0" sz="12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12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ønsker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  <a:spcBef>
                <a:spcPts val="21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Gennemse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fanerne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dag,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Spil,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Arkade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finde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apps,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lide.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Hvis du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bestemt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app,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du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åbne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fanen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Søg.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Før du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downloader,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tjekke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appens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pålidelighed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læse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anmeldelser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tjekke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stjernebedømmelser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antal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downloads.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Rul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ned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afsnittet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"Ratings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reviews"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læse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individuelle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anmeldelser.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Installer</a:t>
            </a:r>
            <a:r>
              <a:rPr dirty="0" sz="12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appen: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Når</a:t>
            </a:r>
            <a:r>
              <a:rPr dirty="0" sz="12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du</a:t>
            </a:r>
            <a:r>
              <a:rPr dirty="0" sz="12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har</a:t>
            </a:r>
            <a:r>
              <a:rPr dirty="0" sz="12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valgt</a:t>
            </a:r>
            <a:r>
              <a:rPr dirty="0" sz="1200" spc="-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12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app,</a:t>
            </a:r>
            <a:r>
              <a:rPr dirty="0" sz="12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skal</a:t>
            </a:r>
            <a:r>
              <a:rPr dirty="0" sz="12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du</a:t>
            </a:r>
            <a:r>
              <a:rPr dirty="0" sz="12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trykke</a:t>
            </a:r>
            <a:r>
              <a:rPr dirty="0" sz="12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på</a:t>
            </a:r>
            <a:r>
              <a:rPr dirty="0" sz="12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pris-</a:t>
            </a:r>
            <a:r>
              <a:rPr dirty="0" sz="12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eller</a:t>
            </a:r>
            <a:r>
              <a:rPr dirty="0" sz="12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GET-knappen.</a:t>
            </a:r>
            <a:endParaRPr sz="1200">
              <a:latin typeface="Arial"/>
              <a:cs typeface="Arial"/>
            </a:endParaRPr>
          </a:p>
          <a:p>
            <a:pPr marL="38100" marR="675005">
              <a:lnSpc>
                <a:spcPct val="140000"/>
              </a:lnSpc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Dobbeltklik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sideknappen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højre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side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iPhone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øverste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knap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iPad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gennemføre download/køb.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>
                <a:solidFill>
                  <a:srgbClr val="379C73"/>
                </a:solidFill>
              </a:rPr>
              <a:t>Download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335">
                <a:solidFill>
                  <a:srgbClr val="379C73"/>
                </a:solidFill>
              </a:rPr>
              <a:t>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1240917"/>
            <a:ext cx="8028940" cy="37039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Exercise</a:t>
            </a:r>
            <a:r>
              <a:rPr dirty="0" sz="16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-</a:t>
            </a:r>
            <a:r>
              <a:rPr dirty="0" sz="16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Download</a:t>
            </a:r>
            <a:r>
              <a:rPr dirty="0" sz="16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Siilo</a:t>
            </a:r>
            <a:r>
              <a:rPr dirty="0" sz="16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til</a:t>
            </a:r>
            <a:r>
              <a:rPr dirty="0" sz="16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16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C000"/>
                </a:solidFill>
                <a:latin typeface="Arial"/>
                <a:cs typeface="Arial"/>
              </a:rPr>
              <a:t>telefon!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5"/>
              </a:spcBef>
            </a:pPr>
            <a:endParaRPr sz="1600">
              <a:latin typeface="Arial"/>
              <a:cs typeface="Arial"/>
            </a:endParaRPr>
          </a:p>
          <a:p>
            <a:pPr algn="ctr" marL="144780" marR="5080">
              <a:lnSpc>
                <a:spcPct val="140000"/>
              </a:lnSpc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Nu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hvor</a:t>
            </a:r>
            <a:r>
              <a:rPr dirty="0" sz="18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har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lært,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hvordan man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downloader/installerer</a:t>
            </a:r>
            <a:r>
              <a:rPr dirty="0" sz="1800" spc="-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apps,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er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det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tid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til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at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prøve</a:t>
            </a:r>
            <a:r>
              <a:rPr dirty="0" sz="1800" spc="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det!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Søg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efter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Doctolib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Siilo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Play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telefon.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instruktioner,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gav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foregående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slides,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download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til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telefon.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5"/>
              </a:spcBef>
            </a:pPr>
            <a:endParaRPr sz="1800">
              <a:latin typeface="Arial"/>
              <a:cs typeface="Arial"/>
            </a:endParaRPr>
          </a:p>
          <a:p>
            <a:pPr algn="ctr" marL="138430">
              <a:lnSpc>
                <a:spcPct val="100000"/>
              </a:lnSpc>
            </a:pPr>
            <a:r>
              <a:rPr dirty="0" sz="2400" b="1">
                <a:solidFill>
                  <a:srgbClr val="379C73"/>
                </a:solidFill>
                <a:latin typeface="Arial"/>
                <a:cs typeface="Arial"/>
              </a:rPr>
              <a:t>Hvordan</a:t>
            </a:r>
            <a:r>
              <a:rPr dirty="0" sz="24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79C73"/>
                </a:solidFill>
                <a:latin typeface="Arial"/>
                <a:cs typeface="Arial"/>
              </a:rPr>
              <a:t>gik</a:t>
            </a:r>
            <a:r>
              <a:rPr dirty="0" sz="24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379C73"/>
                </a:solidFill>
                <a:latin typeface="Arial"/>
                <a:cs typeface="Arial"/>
              </a:rPr>
              <a:t>det?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>
                <a:solidFill>
                  <a:srgbClr val="379C73"/>
                </a:solidFill>
              </a:rPr>
              <a:t>Download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335">
                <a:solidFill>
                  <a:srgbClr val="379C73"/>
                </a:solidFill>
              </a:rPr>
              <a:t>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755775"/>
            <a:ext cx="7857490" cy="2583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Dernæst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spørgsmål,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relateret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indholdet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enhed.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400">
              <a:latin typeface="Arial"/>
              <a:cs typeface="Arial"/>
            </a:endParaRPr>
          </a:p>
          <a:p>
            <a:pPr algn="ctr" marL="412115" marR="197485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ved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at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skrive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(digitale) 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030325" y="4884521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472434" y="1594815"/>
            <a:ext cx="5347335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52400" marR="5080" indent="-140335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begynde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bruge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kalendere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til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dokumentere</a:t>
            </a:r>
            <a:r>
              <a:rPr dirty="0" sz="12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pleje</a:t>
            </a:r>
            <a:r>
              <a:rPr dirty="0" sz="12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arbejde?</a:t>
            </a:r>
            <a:r>
              <a:rPr dirty="0" sz="12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Tænk</a:t>
            </a:r>
            <a:r>
              <a:rPr dirty="0" sz="12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værktøj,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ikke</a:t>
            </a:r>
            <a:r>
              <a:rPr dirty="0" sz="12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bruger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endnu,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virker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nyttigt.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Courier New"/>
              <a:buChar char="o"/>
            </a:pPr>
            <a:endParaRPr sz="1200">
              <a:latin typeface="Arial"/>
              <a:cs typeface="Arial"/>
            </a:endParaRPr>
          </a:p>
          <a:p>
            <a:pPr algn="just" marL="152400" marR="6350" indent="-14033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Hvorfor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2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vigtigt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beskytte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patientoplysninger,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når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bruger</a:t>
            </a:r>
            <a:r>
              <a:rPr dirty="0" sz="1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digitale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værktøjer,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hvad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gøre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hjælpe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dette?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Courier New"/>
              <a:buChar char="o"/>
            </a:pPr>
            <a:endParaRPr sz="1200">
              <a:latin typeface="Arial"/>
              <a:cs typeface="Arial"/>
            </a:endParaRPr>
          </a:p>
          <a:p>
            <a:pPr algn="just" marL="152400" marR="5080" indent="-140335">
              <a:lnSpc>
                <a:spcPct val="100000"/>
              </a:lnSpc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2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teknologi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Doctolib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Siilo</a:t>
            </a:r>
            <a:r>
              <a:rPr dirty="0" sz="12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HoloLens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hjælpe</a:t>
            </a:r>
            <a:r>
              <a:rPr dirty="0" sz="12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arbejde</a:t>
            </a:r>
            <a:r>
              <a:rPr dirty="0" sz="12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bedre</a:t>
            </a:r>
            <a:r>
              <a:rPr dirty="0" sz="12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sammen</a:t>
            </a:r>
            <a:r>
              <a:rPr dirty="0" sz="12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2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2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team,</a:t>
            </a:r>
            <a:r>
              <a:rPr dirty="0" sz="12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især</a:t>
            </a:r>
            <a:r>
              <a:rPr dirty="0" sz="12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når</a:t>
            </a:r>
            <a:r>
              <a:rPr dirty="0" sz="12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ikke</a:t>
            </a:r>
            <a:r>
              <a:rPr dirty="0" sz="12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2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samme</a:t>
            </a:r>
            <a:r>
              <a:rPr dirty="0" sz="12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sted?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komme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tanke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tidspunkt,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hvor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ville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været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nyttigt?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Courier New"/>
              <a:buChar char="o"/>
            </a:pPr>
            <a:endParaRPr sz="1200">
              <a:latin typeface="Arial"/>
              <a:cs typeface="Arial"/>
            </a:endParaRPr>
          </a:p>
          <a:p>
            <a:pPr marL="153035" indent="-140335">
              <a:lnSpc>
                <a:spcPct val="100000"/>
              </a:lnSpc>
              <a:buFont typeface="Courier New"/>
              <a:buChar char="o"/>
              <a:tabLst>
                <a:tab pos="153035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Føler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tryg ved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selv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downloade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dine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enheder?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9929" y="2399792"/>
            <a:ext cx="44221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575">
                <a:solidFill>
                  <a:srgbClr val="FFC000"/>
                </a:solidFill>
                <a:latin typeface="Liberation Sans Narrow"/>
                <a:cs typeface="Liberation Sans Narrow"/>
              </a:rPr>
              <a:t>Godt</a:t>
            </a:r>
            <a:r>
              <a:rPr dirty="0" sz="6900" spc="355">
                <a:solidFill>
                  <a:srgbClr val="FFC000"/>
                </a:solidFill>
                <a:latin typeface="Liberation Sans Narrow"/>
                <a:cs typeface="Liberation Sans Narrow"/>
              </a:rPr>
              <a:t> </a:t>
            </a:r>
            <a:r>
              <a:rPr dirty="0" sz="6900" spc="340">
                <a:solidFill>
                  <a:srgbClr val="FFC000"/>
                </a:solidFill>
                <a:latin typeface="Liberation Sans Narrow"/>
                <a:cs typeface="Liberation Sans Narrow"/>
              </a:rPr>
              <a:t>klaret!</a:t>
            </a:r>
            <a:endParaRPr sz="6900">
              <a:latin typeface="Liberation Sans Narrow"/>
              <a:cs typeface="Liberation Sans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130">
                <a:solidFill>
                  <a:srgbClr val="339966"/>
                </a:solidFill>
                <a:latin typeface="Liberation Sans Narrow"/>
                <a:cs typeface="Liberation Sans Narrow"/>
              </a:rPr>
              <a:t>Tillykke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,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gennemført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enhed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1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3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modul</a:t>
            </a:r>
            <a:endParaRPr sz="30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Liberation Sans Narrow"/>
                <a:cs typeface="Liberation Sans Narrow"/>
              </a:rPr>
              <a:t>3.</a:t>
            </a:r>
            <a:endParaRPr sz="3000">
              <a:latin typeface="Liberation Sans Narrow"/>
              <a:cs typeface="Liberation Sans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634998" y="4761687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40741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Liste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referencer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93547" y="1514347"/>
            <a:ext cx="6560184" cy="1428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152400" algn="l"/>
              </a:tabLst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Europa-Kommissionen.</a:t>
            </a:r>
            <a:r>
              <a:rPr dirty="0" sz="12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585858"/>
                </a:solidFill>
                <a:latin typeface="Arial"/>
                <a:cs typeface="Arial"/>
              </a:rPr>
              <a:t>eHealth-</a:t>
            </a:r>
            <a:r>
              <a:rPr dirty="0" sz="1200" i="1">
                <a:solidFill>
                  <a:srgbClr val="585858"/>
                </a:solidFill>
                <a:latin typeface="Arial"/>
                <a:cs typeface="Arial"/>
              </a:rPr>
              <a:t>netværk</a:t>
            </a:r>
            <a:r>
              <a:rPr dirty="0" sz="1200" spc="1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https://health.ec.europa.eu/ehealth-digital-health-</a:t>
            </a:r>
            <a:r>
              <a:rPr dirty="0" u="sng" sz="1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and-</a:t>
            </a:r>
            <a:r>
              <a:rPr dirty="0" u="none" sz="12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care/eu-cooperation/ehealth-network_en</a:t>
            </a:r>
            <a:endParaRPr sz="12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53670" algn="l"/>
              </a:tabLst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Doctolib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Siilo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https://www.siilo.com/</a:t>
            </a:r>
            <a:endParaRPr sz="12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53670" algn="l"/>
              </a:tabLst>
            </a:pP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MedText</a:t>
            </a:r>
            <a:r>
              <a:rPr dirty="0" u="sng" sz="12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https://www.medtext.eu/en</a:t>
            </a:r>
            <a:endParaRPr sz="12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53670" algn="l"/>
              </a:tabLst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Microsoft.com.</a:t>
            </a:r>
            <a:r>
              <a:rPr dirty="0" sz="12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585858"/>
                </a:solidFill>
                <a:latin typeface="Arial"/>
                <a:cs typeface="Arial"/>
              </a:rPr>
              <a:t>HoLoLens</a:t>
            </a:r>
            <a:r>
              <a:rPr dirty="0" sz="1200" spc="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1200" spc="7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https://www.microsoft.com/en-us/hololens/industry-healthcare</a:t>
            </a:r>
            <a:endParaRPr sz="12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53670" algn="l"/>
              </a:tabLst>
            </a:pP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Diktering.</a:t>
            </a:r>
            <a:r>
              <a:rPr dirty="0" u="sng" sz="1200" spc="-6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https://dictation.io/speech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678891" y="1300048"/>
            <a:ext cx="5964555" cy="3561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585858"/>
                </a:solidFill>
                <a:latin typeface="Arial"/>
                <a:cs typeface="Arial"/>
              </a:rPr>
              <a:t>Hvilke</a:t>
            </a:r>
            <a:r>
              <a:rPr dirty="0" sz="5800" spc="-1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5800" spc="-10" b="1">
                <a:solidFill>
                  <a:srgbClr val="379C73"/>
                </a:solidFill>
                <a:latin typeface="Arial"/>
                <a:cs typeface="Arial"/>
              </a:rPr>
              <a:t>digitale </a:t>
            </a:r>
            <a:r>
              <a:rPr dirty="0" sz="5800" b="1">
                <a:solidFill>
                  <a:srgbClr val="379C73"/>
                </a:solidFill>
                <a:latin typeface="Arial"/>
                <a:cs typeface="Arial"/>
              </a:rPr>
              <a:t>værktøjer</a:t>
            </a:r>
            <a:r>
              <a:rPr dirty="0" sz="5800" spc="-1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5800" spc="-1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5800" b="1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5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5800" spc="-35" b="1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5800" spc="-10" b="1">
                <a:solidFill>
                  <a:srgbClr val="585858"/>
                </a:solidFill>
                <a:latin typeface="Arial"/>
                <a:cs typeface="Arial"/>
              </a:rPr>
              <a:t>arbejdet?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3987" y="245744"/>
            <a:ext cx="641731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Værktøjer</a:t>
            </a:r>
            <a:r>
              <a:rPr dirty="0" spc="-90"/>
              <a:t> </a:t>
            </a:r>
            <a:r>
              <a:rPr dirty="0" spc="-175"/>
              <a:t>i</a:t>
            </a:r>
            <a:r>
              <a:rPr dirty="0" spc="-95"/>
              <a:t> </a:t>
            </a:r>
            <a:r>
              <a:rPr dirty="0" spc="-260"/>
              <a:t>sundhedssektoren</a:t>
            </a:r>
            <a:r>
              <a:rPr dirty="0" spc="-75"/>
              <a:t> </a:t>
            </a:r>
            <a:r>
              <a:rPr dirty="0" spc="-160"/>
              <a:t>til</a:t>
            </a:r>
            <a:r>
              <a:rPr dirty="0" spc="-80"/>
              <a:t> </a:t>
            </a:r>
            <a:r>
              <a:rPr dirty="0" spc="-225"/>
              <a:t>styring</a:t>
            </a:r>
            <a:r>
              <a:rPr dirty="0" spc="-95"/>
              <a:t> </a:t>
            </a:r>
            <a:r>
              <a:rPr dirty="0" spc="-100"/>
              <a:t>og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2548" y="1496059"/>
            <a:ext cx="4415790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100">
                <a:latin typeface="Liberation Sans Narrow"/>
                <a:cs typeface="Liberation Sans Narrow"/>
              </a:rPr>
              <a:t>Anvendelse</a:t>
            </a:r>
            <a:r>
              <a:rPr dirty="0" sz="2600" spc="45">
                <a:latin typeface="Liberation Sans Narrow"/>
                <a:cs typeface="Liberation Sans Narrow"/>
              </a:rPr>
              <a:t> </a:t>
            </a:r>
            <a:r>
              <a:rPr dirty="0" sz="2600" spc="220">
                <a:latin typeface="Liberation Sans Narrow"/>
                <a:cs typeface="Liberation Sans Narrow"/>
              </a:rPr>
              <a:t>af</a:t>
            </a:r>
            <a:r>
              <a:rPr dirty="0" sz="2600" spc="65">
                <a:latin typeface="Liberation Sans Narrow"/>
                <a:cs typeface="Liberation Sans Narrow"/>
              </a:rPr>
              <a:t> </a:t>
            </a:r>
            <a:r>
              <a:rPr dirty="0" sz="2600" spc="150">
                <a:latin typeface="Liberation Sans Narrow"/>
                <a:cs typeface="Liberation Sans Narrow"/>
              </a:rPr>
              <a:t>diąitale</a:t>
            </a:r>
            <a:r>
              <a:rPr dirty="0" sz="2600" spc="70">
                <a:latin typeface="Liberation Sans Narrow"/>
                <a:cs typeface="Liberation Sans Narrow"/>
              </a:rPr>
              <a:t> </a:t>
            </a:r>
            <a:r>
              <a:rPr dirty="0" sz="2600" spc="114">
                <a:latin typeface="Liberation Sans Narrow"/>
                <a:cs typeface="Liberation Sans Narrow"/>
              </a:rPr>
              <a:t>værktøjer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78553" y="798067"/>
            <a:ext cx="787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Liberation Sans Narrow"/>
                <a:cs typeface="Liberation Sans Narrow"/>
              </a:rPr>
              <a:t>3</a:t>
            </a:r>
            <a:endParaRPr sz="1800">
              <a:latin typeface="Liberation Sans Narrow"/>
              <a:cs typeface="Liberation Sans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624075" y="2164842"/>
            <a:ext cx="5895340" cy="1192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663825" marR="2654300">
              <a:lnSpc>
                <a:spcPct val="14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 </a:t>
            </a: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2</a:t>
            </a:r>
            <a:endParaRPr sz="18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dirty="0" sz="2200" b="1">
                <a:solidFill>
                  <a:srgbClr val="FFFFFF"/>
                </a:solidFill>
                <a:latin typeface="Carlito"/>
                <a:cs typeface="Carlito"/>
              </a:rPr>
              <a:t>Hjemmebaserede</a:t>
            </a:r>
            <a:r>
              <a:rPr dirty="0" sz="2200" spc="-2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rlito"/>
                <a:cs typeface="Carlito"/>
              </a:rPr>
              <a:t>hjælpemidler</a:t>
            </a:r>
            <a:r>
              <a:rPr dirty="0" sz="2200" spc="-8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rlito"/>
                <a:cs typeface="Carlito"/>
              </a:rPr>
              <a:t>til</a:t>
            </a:r>
            <a:r>
              <a:rPr dirty="0" sz="2200" spc="-7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rlito"/>
                <a:cs typeface="Carlito"/>
              </a:rPr>
              <a:t>plejemodtagere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356616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5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Hjemmebaserede</a:t>
            </a:r>
            <a:r>
              <a:rPr dirty="0" sz="1600" spc="50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hjælpemidler</a:t>
            </a:r>
            <a:r>
              <a:rPr dirty="0" sz="1600" spc="45">
                <a:solidFill>
                  <a:srgbClr val="FFC000"/>
                </a:solidFill>
              </a:rPr>
              <a:t> </a:t>
            </a:r>
            <a:r>
              <a:rPr dirty="0" sz="1600" spc="-25">
                <a:solidFill>
                  <a:srgbClr val="FFC000"/>
                </a:solidFill>
              </a:rPr>
              <a:t>til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42087" y="867525"/>
            <a:ext cx="3650615" cy="1580515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29209">
              <a:lnSpc>
                <a:spcPct val="100000"/>
              </a:lnSpc>
              <a:spcBef>
                <a:spcPts val="900"/>
              </a:spcBef>
            </a:pPr>
            <a:r>
              <a:rPr dirty="0" sz="1600" spc="-75">
                <a:solidFill>
                  <a:srgbClr val="FFC000"/>
                </a:solidFill>
                <a:latin typeface="Arial Black"/>
                <a:cs typeface="Arial Black"/>
              </a:rPr>
              <a:t>plejemodtagere</a:t>
            </a:r>
            <a:endParaRPr sz="1600">
              <a:latin typeface="Arial Black"/>
              <a:cs typeface="Arial Black"/>
            </a:endParaRPr>
          </a:p>
          <a:p>
            <a:pPr marL="431165" indent="-178435">
              <a:lnSpc>
                <a:spcPct val="100000"/>
              </a:lnSpc>
              <a:spcBef>
                <a:spcPts val="495"/>
              </a:spcBef>
              <a:buClr>
                <a:srgbClr val="000000"/>
              </a:buClr>
              <a:buFont typeface="Arial"/>
              <a:buChar char="•"/>
              <a:tabLst>
                <a:tab pos="431165" algn="l"/>
              </a:tabLst>
            </a:pP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Hvad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kan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hjemmebaseret</a:t>
            </a:r>
            <a:r>
              <a:rPr dirty="0" sz="1000" spc="1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teknologi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gøre</a:t>
            </a:r>
            <a:r>
              <a:rPr dirty="0" sz="1000" spc="1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80">
                <a:solidFill>
                  <a:srgbClr val="585858"/>
                </a:solidFill>
                <a:latin typeface="Liberation Sans Narrow"/>
                <a:cs typeface="Liberation Sans Narrow"/>
              </a:rPr>
              <a:t>for</a:t>
            </a:r>
            <a:r>
              <a:rPr dirty="0" sz="1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plejen?</a:t>
            </a:r>
            <a:endParaRPr sz="1000">
              <a:latin typeface="Liberation Sans Narrow"/>
              <a:cs typeface="Liberation Sans Narrow"/>
            </a:endParaRPr>
          </a:p>
          <a:p>
            <a:pPr marL="43116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31165" algn="l"/>
              </a:tabLst>
            </a:pPr>
            <a:r>
              <a:rPr dirty="0" sz="1000" spc="45">
                <a:solidFill>
                  <a:srgbClr val="585858"/>
                </a:solidFill>
                <a:latin typeface="Liberation Sans Narrow"/>
                <a:cs typeface="Liberation Sans Narrow"/>
              </a:rPr>
              <a:t>Hvilken</a:t>
            </a:r>
            <a:r>
              <a:rPr dirty="0" sz="1000" spc="1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hjemmebaseret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teknologi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kan</a:t>
            </a:r>
            <a:r>
              <a:rPr dirty="0" sz="1000" spc="1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kunderne</a:t>
            </a:r>
            <a:r>
              <a:rPr dirty="0" sz="1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bruge?</a:t>
            </a: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620"/>
              </a:spcBef>
              <a:buFont typeface="Arial"/>
              <a:buChar char="•"/>
            </a:pPr>
            <a:endParaRPr sz="10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Virtual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reality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75">
                <a:solidFill>
                  <a:srgbClr val="FFC000"/>
                </a:solidFill>
                <a:latin typeface="Arial Black"/>
                <a:cs typeface="Arial Black"/>
              </a:rPr>
              <a:t>(VR)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i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hjemmeplejen</a:t>
            </a:r>
            <a:endParaRPr sz="1600">
              <a:latin typeface="Arial Black"/>
              <a:cs typeface="Arial Black"/>
            </a:endParaRPr>
          </a:p>
          <a:p>
            <a:pPr marL="431165" indent="-178435">
              <a:lnSpc>
                <a:spcPct val="100000"/>
              </a:lnSpc>
              <a:spcBef>
                <a:spcPts val="590"/>
              </a:spcBef>
              <a:buClr>
                <a:srgbClr val="000000"/>
              </a:buClr>
              <a:buFont typeface="Arial"/>
              <a:buChar char="•"/>
              <a:tabLst>
                <a:tab pos="431165" algn="l"/>
              </a:tabLst>
            </a:pPr>
            <a:r>
              <a:rPr dirty="0" sz="1000" spc="60">
                <a:solidFill>
                  <a:srgbClr val="585858"/>
                </a:solidFill>
                <a:latin typeface="Liberation Sans Narrow"/>
                <a:cs typeface="Liberation Sans Narrow"/>
              </a:rPr>
              <a:t>Hvordan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kan</a:t>
            </a:r>
            <a:r>
              <a:rPr dirty="0" sz="1000" spc="8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VR</a:t>
            </a:r>
            <a:r>
              <a:rPr dirty="0" sz="1000" spc="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Liberation Sans Narrow"/>
                <a:cs typeface="Liberation Sans Narrow"/>
              </a:rPr>
              <a:t>støtte</a:t>
            </a:r>
            <a:r>
              <a:rPr dirty="0" sz="1000" spc="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dig</a:t>
            </a:r>
            <a:r>
              <a:rPr dirty="0" sz="1000" spc="11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og</a:t>
            </a:r>
            <a:r>
              <a:rPr dirty="0" sz="1000" spc="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dine</a:t>
            </a:r>
            <a:r>
              <a:rPr dirty="0" sz="1000" spc="11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klienter</a:t>
            </a:r>
            <a:r>
              <a:rPr dirty="0" sz="1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1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hjemmeplejen?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851" y="2897504"/>
            <a:ext cx="3983990" cy="14516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Bedste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5">
                <a:solidFill>
                  <a:srgbClr val="FFC000"/>
                </a:solidFill>
                <a:latin typeface="Arial Black"/>
                <a:cs typeface="Arial Black"/>
              </a:rPr>
              <a:t>praksis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0">
                <a:solidFill>
                  <a:srgbClr val="FFC000"/>
                </a:solidFill>
                <a:latin typeface="Arial Black"/>
                <a:cs typeface="Arial Black"/>
              </a:rPr>
              <a:t>på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plejehjem:</a:t>
            </a:r>
            <a:r>
              <a:rPr dirty="0" sz="1600" spc="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Livy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Care</a:t>
            </a:r>
            <a:endParaRPr sz="1600">
              <a:latin typeface="Arial Black"/>
              <a:cs typeface="Arial Black"/>
            </a:endParaRPr>
          </a:p>
          <a:p>
            <a:pPr marL="414655" indent="-178435">
              <a:lnSpc>
                <a:spcPct val="100000"/>
              </a:lnSpc>
              <a:spcBef>
                <a:spcPts val="730"/>
              </a:spcBef>
              <a:buClr>
                <a:srgbClr val="000000"/>
              </a:buClr>
              <a:buFont typeface="Arial"/>
              <a:buChar char="•"/>
              <a:tabLst>
                <a:tab pos="414655" algn="l"/>
              </a:tabLst>
            </a:pP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Om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Livy</a:t>
            </a:r>
            <a:r>
              <a:rPr dirty="0" sz="1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Liberation Sans Narrow"/>
                <a:cs typeface="Liberation Sans Narrow"/>
              </a:rPr>
              <a:t>Care</a:t>
            </a: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965"/>
              </a:spcBef>
              <a:buFont typeface="Arial"/>
              <a:buChar char="•"/>
            </a:pPr>
            <a:endParaRPr sz="10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</a:pP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Øvelse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i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95">
                <a:solidFill>
                  <a:srgbClr val="FFC000"/>
                </a:solidFill>
                <a:latin typeface="Arial Black"/>
                <a:cs typeface="Arial Black"/>
              </a:rPr>
              <a:t>selvrefleksion</a:t>
            </a:r>
            <a:endParaRPr sz="1600">
              <a:latin typeface="Arial Black"/>
              <a:cs typeface="Arial Black"/>
            </a:endParaRPr>
          </a:p>
          <a:p>
            <a:pPr marL="414655" indent="-178435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/>
              <a:buChar char="•"/>
              <a:tabLst>
                <a:tab pos="414655" algn="l"/>
              </a:tabLst>
            </a:pPr>
            <a:r>
              <a:rPr dirty="0" sz="1000" spc="60">
                <a:solidFill>
                  <a:srgbClr val="585858"/>
                </a:solidFill>
                <a:latin typeface="Liberation Sans Narrow"/>
                <a:cs typeface="Liberation Sans Narrow"/>
              </a:rPr>
              <a:t>Tid</a:t>
            </a: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selvrefleksion!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92139" y="2135251"/>
            <a:ext cx="247396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34822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Hvad</a:t>
            </a:r>
            <a:r>
              <a:rPr dirty="0" spc="-110"/>
              <a:t> </a:t>
            </a:r>
            <a:r>
              <a:rPr dirty="0" spc="-25"/>
              <a:t>kan </a:t>
            </a:r>
            <a:r>
              <a:rPr dirty="0" spc="-10">
                <a:solidFill>
                  <a:srgbClr val="379C73"/>
                </a:solidFill>
              </a:rPr>
              <a:t>hjemmebaseret </a:t>
            </a:r>
            <a:r>
              <a:rPr dirty="0">
                <a:solidFill>
                  <a:srgbClr val="379C73"/>
                </a:solidFill>
              </a:rPr>
              <a:t>teknologi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/>
              <a:t>gøre</a:t>
            </a:r>
            <a:r>
              <a:rPr dirty="0" spc="-160"/>
              <a:t> </a:t>
            </a:r>
            <a:r>
              <a:rPr dirty="0" spc="-25"/>
              <a:t>for </a:t>
            </a:r>
            <a:r>
              <a:rPr dirty="0" spc="-10"/>
              <a:t>plejen?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3987" y="245744"/>
            <a:ext cx="75304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Hjemmebaserede</a:t>
            </a:r>
            <a:r>
              <a:rPr dirty="0" spc="-20"/>
              <a:t> </a:t>
            </a:r>
            <a:r>
              <a:rPr dirty="0" spc="-225"/>
              <a:t>hjælpemidler</a:t>
            </a:r>
            <a:r>
              <a:rPr dirty="0" spc="-15"/>
              <a:t> </a:t>
            </a:r>
            <a:r>
              <a:rPr dirty="0" spc="-160"/>
              <a:t>til</a:t>
            </a:r>
            <a:r>
              <a:rPr dirty="0" spc="-50"/>
              <a:t> </a:t>
            </a:r>
            <a:r>
              <a:rPr dirty="0" spc="-195"/>
              <a:t>plejemodtagere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17193"/>
            <a:ext cx="8093709" cy="2906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90">
                <a:solidFill>
                  <a:srgbClr val="379C73"/>
                </a:solidFill>
                <a:latin typeface="Arial Black"/>
                <a:cs typeface="Arial Black"/>
              </a:rPr>
              <a:t>plejen?</a:t>
            </a:r>
            <a:endParaRPr sz="2500">
              <a:latin typeface="Arial Black"/>
              <a:cs typeface="Arial Black"/>
            </a:endParaRPr>
          </a:p>
          <a:p>
            <a:pPr marL="12700" marR="287020">
              <a:lnSpc>
                <a:spcPct val="140000"/>
              </a:lnSpc>
              <a:spcBef>
                <a:spcPts val="154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allerede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lært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hjælper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hjemmebaseret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teknologi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høj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plejepersonalet ved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automatisere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opgaver,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øge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sikkerheden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alarmsystemer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uafhængigheden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plejemodtagere.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794385" marR="5080" indent="-73787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fremskridt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støtter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opgavehåndtering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giver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behageligt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livsmiljø.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66084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Hvad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hjemmebaseret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teknologi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gøre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40">
                <a:solidFill>
                  <a:srgbClr val="379C73"/>
                </a:solidFill>
              </a:rPr>
              <a:t>for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34822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Hvilken </a:t>
            </a:r>
            <a:r>
              <a:rPr dirty="0" spc="-10">
                <a:solidFill>
                  <a:srgbClr val="379C73"/>
                </a:solidFill>
              </a:rPr>
              <a:t>hjemmebaseret </a:t>
            </a:r>
            <a:r>
              <a:rPr dirty="0">
                <a:solidFill>
                  <a:srgbClr val="379C73"/>
                </a:solidFill>
              </a:rPr>
              <a:t>teknologi</a:t>
            </a:r>
            <a:r>
              <a:rPr dirty="0" spc="-170">
                <a:solidFill>
                  <a:srgbClr val="379C73"/>
                </a:solidFill>
              </a:rPr>
              <a:t> </a:t>
            </a:r>
            <a:r>
              <a:rPr dirty="0" spc="-25"/>
              <a:t>kan </a:t>
            </a:r>
            <a:r>
              <a:rPr dirty="0"/>
              <a:t>kunderne</a:t>
            </a:r>
            <a:r>
              <a:rPr dirty="0" spc="-210"/>
              <a:t> </a:t>
            </a:r>
            <a:r>
              <a:rPr dirty="0" spc="-10"/>
              <a:t>bruge?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3987" y="245744"/>
            <a:ext cx="75304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Hjemmebaserede</a:t>
            </a:r>
            <a:r>
              <a:rPr dirty="0" spc="-20"/>
              <a:t> </a:t>
            </a:r>
            <a:r>
              <a:rPr dirty="0" spc="-225"/>
              <a:t>hjælpemidler</a:t>
            </a:r>
            <a:r>
              <a:rPr dirty="0" spc="-15"/>
              <a:t> </a:t>
            </a:r>
            <a:r>
              <a:rPr dirty="0" spc="-160"/>
              <a:t>til</a:t>
            </a:r>
            <a:r>
              <a:rPr dirty="0" spc="-50"/>
              <a:t> </a:t>
            </a:r>
            <a:r>
              <a:rPr dirty="0" spc="-195"/>
              <a:t>plejemodtagere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3994" y="1315763"/>
            <a:ext cx="8131175" cy="3439795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  <a:tabLst>
                <a:tab pos="593217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20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plejepersonale</a:t>
            </a:r>
            <a:r>
              <a:rPr dirty="0" sz="20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0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20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gøre</a:t>
            </a:r>
            <a:r>
              <a:rPr dirty="0" sz="20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stor</a:t>
            </a:r>
            <a:r>
              <a:rPr dirty="0" sz="20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forskel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for</a:t>
            </a:r>
            <a:r>
              <a:rPr dirty="0" sz="20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20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klienter</a:t>
            </a:r>
            <a:r>
              <a:rPr dirty="0" sz="20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kende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rigtige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hjemmeteknologi.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2000">
              <a:latin typeface="Arial"/>
              <a:cs typeface="Arial"/>
            </a:endParaRPr>
          </a:p>
          <a:p>
            <a:pPr marL="12700" marR="6985">
              <a:lnSpc>
                <a:spcPct val="1401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20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20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muligheder</a:t>
            </a:r>
            <a:r>
              <a:rPr dirty="0" sz="20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gøre</a:t>
            </a:r>
            <a:r>
              <a:rPr dirty="0" sz="20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20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hverdag</a:t>
            </a:r>
            <a:r>
              <a:rPr dirty="0" sz="20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lidt</a:t>
            </a:r>
            <a:r>
              <a:rPr dirty="0" sz="20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lettere</a:t>
            </a:r>
            <a:r>
              <a:rPr dirty="0" sz="20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give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uafhængighed.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20"/>
              </a:spcBef>
            </a:pP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Vi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gennemgår,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hvordan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disse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værktøjer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fungerer,</a:t>
            </a:r>
            <a:r>
              <a:rPr dirty="0" sz="20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så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du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kan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hjælpe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dine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kunder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med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bruge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dem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effektivt!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7171690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215">
                <a:solidFill>
                  <a:srgbClr val="379C73"/>
                </a:solidFill>
              </a:rPr>
              <a:t>Hvilken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hjemmebaseret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teknologi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kunderne </a:t>
            </a:r>
            <a:r>
              <a:rPr dirty="0" spc="-290">
                <a:solidFill>
                  <a:srgbClr val="379C73"/>
                </a:solidFill>
              </a:rPr>
              <a:t>bruge?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Hvilken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hjemmebaseret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teknologi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kunderne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01802" y="917193"/>
            <a:ext cx="100203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90">
                <a:solidFill>
                  <a:srgbClr val="379C73"/>
                </a:solidFill>
                <a:latin typeface="Arial Black"/>
                <a:cs typeface="Arial Black"/>
              </a:rPr>
              <a:t>bruge?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13994" y="1850898"/>
            <a:ext cx="4581525" cy="2266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Intelligente</a:t>
            </a:r>
            <a:r>
              <a:rPr dirty="0" sz="1500" spc="3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belysningssystemer,</a:t>
            </a:r>
            <a:r>
              <a:rPr dirty="0" sz="1500" spc="3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500" spc="3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500" spc="3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stemmeaktivering,</a:t>
            </a:r>
            <a:r>
              <a:rPr dirty="0" sz="15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5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5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5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stor</a:t>
            </a:r>
            <a:r>
              <a:rPr dirty="0" sz="15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gavn</a:t>
            </a:r>
            <a:r>
              <a:rPr dirty="0" sz="15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5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ældre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5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5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5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5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5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justere</a:t>
            </a:r>
            <a:r>
              <a:rPr dirty="0" sz="15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belysningen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15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fysiske</a:t>
            </a:r>
            <a:r>
              <a:rPr dirty="0" sz="15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kontakter,</a:t>
            </a:r>
            <a:r>
              <a:rPr dirty="0" sz="15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5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5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brugervenlighed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fjernstyre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miljø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og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dermed</a:t>
            </a:r>
            <a:r>
              <a:rPr dirty="0" sz="15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øge</a:t>
            </a:r>
            <a:r>
              <a:rPr dirty="0" sz="15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5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komfort</a:t>
            </a:r>
            <a:r>
              <a:rPr dirty="0" sz="15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selvstændighed</a:t>
            </a:r>
            <a:r>
              <a:rPr dirty="0" sz="15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hjemmet.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7340" y="2119883"/>
            <a:ext cx="3387852" cy="190500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53644" y="4316374"/>
            <a:ext cx="8147050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Desuden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indstille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bestemte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tidspunkter,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lyset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tændes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slukkes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dag.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593840" y="4142943"/>
            <a:ext cx="108331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Billede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Horizon</a:t>
            </a:r>
            <a:r>
              <a:rPr dirty="0" sz="7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Services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790315" y="1104392"/>
            <a:ext cx="133985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3340">
              <a:lnSpc>
                <a:spcPct val="14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Intelligente lyssystemer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7171690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215">
                <a:solidFill>
                  <a:srgbClr val="379C73"/>
                </a:solidFill>
              </a:rPr>
              <a:t>Hvilken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hjemmebaseret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teknologi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kunderne </a:t>
            </a:r>
            <a:r>
              <a:rPr dirty="0" spc="-290">
                <a:solidFill>
                  <a:srgbClr val="379C73"/>
                </a:solidFill>
              </a:rPr>
              <a:t>bruge?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3890" y="1222019"/>
            <a:ext cx="8072755" cy="144272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algn="ctr" marL="11430">
              <a:lnSpc>
                <a:spcPct val="100000"/>
              </a:lnSpc>
              <a:spcBef>
                <a:spcPts val="63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Intelligente</a:t>
            </a:r>
            <a:r>
              <a:rPr dirty="0" sz="18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lyssystemer</a:t>
            </a:r>
            <a:endParaRPr sz="1800">
              <a:latin typeface="Arial"/>
              <a:cs typeface="Arial"/>
            </a:endParaRPr>
          </a:p>
          <a:p>
            <a:pPr algn="ctr" marR="1905">
              <a:lnSpc>
                <a:spcPct val="100000"/>
              </a:lnSpc>
              <a:spcBef>
                <a:spcPts val="445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apps,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lys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hjemmet.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500">
              <a:latin typeface="Arial"/>
              <a:cs typeface="Arial"/>
            </a:endParaRPr>
          </a:p>
          <a:p>
            <a:pPr algn="ctr" marL="12700" marR="5080">
              <a:lnSpc>
                <a:spcPct val="115300"/>
              </a:lnSpc>
              <a:spcBef>
                <a:spcPts val="5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Følgende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forstå,</a:t>
            </a:r>
            <a:r>
              <a:rPr dirty="0" sz="15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automatiske</a:t>
            </a:r>
            <a:r>
              <a:rPr dirty="0" sz="15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lyssystemer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fungerer</a:t>
            </a:r>
            <a:r>
              <a:rPr dirty="0" sz="15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hjælp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dirty="0" sz="1500">
                <a:solidFill>
                  <a:srgbClr val="339966"/>
                </a:solidFill>
                <a:latin typeface="Arial"/>
                <a:cs typeface="Arial"/>
              </a:rPr>
              <a:t>Philips</a:t>
            </a:r>
            <a:r>
              <a:rPr dirty="0" sz="1500" spc="-2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339966"/>
                </a:solidFill>
                <a:latin typeface="Arial"/>
                <a:cs typeface="Arial"/>
              </a:rPr>
              <a:t>HUE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).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35757" y="4646777"/>
            <a:ext cx="3317875" cy="409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900" b="1">
                <a:latin typeface="Arial"/>
                <a:cs typeface="Arial"/>
              </a:rPr>
              <a:t>Sådan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tænder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du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dine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intelligente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lamper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automatisk,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når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25" b="1">
                <a:latin typeface="Arial"/>
                <a:cs typeface="Arial"/>
              </a:rPr>
              <a:t>du </a:t>
            </a:r>
            <a:r>
              <a:rPr dirty="0" sz="900" b="1">
                <a:latin typeface="Arial"/>
                <a:cs typeface="Arial"/>
              </a:rPr>
              <a:t>kommer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20" b="1">
                <a:latin typeface="Arial"/>
                <a:cs typeface="Arial"/>
              </a:rPr>
              <a:t>hjem</a:t>
            </a:r>
            <a:endParaRPr sz="9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55035" y="2839211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81604" y="1103503"/>
            <a:ext cx="2609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Intelligente</a:t>
            </a:r>
            <a:r>
              <a:rPr dirty="0" sz="18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lyssystemer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21030" y="1688253"/>
            <a:ext cx="8131809" cy="331216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765"/>
              </a:spcBef>
            </a:pP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Hvordan</a:t>
            </a:r>
            <a:r>
              <a:rPr dirty="0" sz="1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kan</a:t>
            </a:r>
            <a:r>
              <a:rPr dirty="0" sz="14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det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hjælpe</a:t>
            </a:r>
            <a:r>
              <a:rPr dirty="0" sz="14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kunde?</a:t>
            </a: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Margaret,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kvinde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begrænset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mobilitet,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4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svært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række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ud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lyskontakterne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sit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hjem.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lette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hendes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rutine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fået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installeret</a:t>
            </a:r>
            <a:r>
              <a:rPr dirty="0" sz="1400" spc="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intelligent</a:t>
            </a:r>
            <a:r>
              <a:rPr dirty="0" sz="1400" spc="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belysningssystem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styres</a:t>
            </a:r>
            <a:r>
              <a:rPr dirty="0" sz="14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intuitiv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hendes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telefon.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oplyse</a:t>
            </a:r>
            <a:r>
              <a:rPr dirty="0" sz="14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rum,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behøver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hun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bevæge</a:t>
            </a:r>
            <a:r>
              <a:rPr dirty="0" sz="14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4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tomme;</a:t>
            </a:r>
            <a:r>
              <a:rPr dirty="0" sz="14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blot</a:t>
            </a:r>
            <a:r>
              <a:rPr dirty="0" sz="14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trykke</a:t>
            </a:r>
            <a:r>
              <a:rPr dirty="0" sz="1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4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sin</a:t>
            </a:r>
            <a:r>
              <a:rPr dirty="0" sz="1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telefon</a:t>
            </a:r>
            <a:r>
              <a:rPr dirty="0" sz="14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oplyse</a:t>
            </a:r>
            <a:r>
              <a:rPr dirty="0" sz="14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4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4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4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helst</a:t>
            </a:r>
            <a:endParaRPr sz="1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67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område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sit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hus.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  <a:spcBef>
                <a:spcPts val="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4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lagt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rette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sengen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opdager,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ladet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køkkenlyset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tændt,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hun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slukke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hurtigt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swipe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4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skærmen.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4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kontrol</a:t>
            </a:r>
            <a:r>
              <a:rPr dirty="0" sz="14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lige</a:t>
            </a:r>
            <a:r>
              <a:rPr dirty="0" sz="14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4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hånden</a:t>
            </a:r>
            <a:r>
              <a:rPr dirty="0" sz="14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minimerer</a:t>
            </a:r>
            <a:r>
              <a:rPr dirty="0" sz="1400" spc="2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4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kun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hendes</a:t>
            </a:r>
            <a:r>
              <a:rPr dirty="0" sz="1400" spc="2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risiko</a:t>
            </a:r>
            <a:r>
              <a:rPr dirty="0" sz="1400" spc="2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14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sz="14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falde</a:t>
            </a:r>
            <a:r>
              <a:rPr dirty="0" sz="14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om</a:t>
            </a:r>
            <a:r>
              <a:rPr dirty="0" sz="1400" spc="2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natten,</a:t>
            </a:r>
            <a:r>
              <a:rPr dirty="0" sz="1400" spc="2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4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giver</a:t>
            </a:r>
            <a:r>
              <a:rPr dirty="0" sz="1400" spc="2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hende</a:t>
            </a:r>
            <a:r>
              <a:rPr dirty="0" sz="1400" spc="25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4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400" spc="2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følelse</a:t>
            </a:r>
            <a:r>
              <a:rPr dirty="0" sz="14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400" spc="2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uafhængighed</a:t>
            </a:r>
            <a:r>
              <a:rPr dirty="0" sz="1400" spc="2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og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tryghed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hverdagen.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Hvilken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hjemmebaseret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teknologi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kunderne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501802" y="917193"/>
            <a:ext cx="100203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90">
                <a:solidFill>
                  <a:srgbClr val="379C73"/>
                </a:solidFill>
                <a:latin typeface="Arial Black"/>
                <a:cs typeface="Arial Black"/>
              </a:rPr>
              <a:t>bruge?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49600" y="1103503"/>
            <a:ext cx="26727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Intelligente</a:t>
            </a:r>
            <a:r>
              <a:rPr dirty="0" sz="18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lyssystemer,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21030" y="1688253"/>
            <a:ext cx="8131809" cy="331216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765"/>
              </a:spcBef>
            </a:pP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Hvordan</a:t>
            </a:r>
            <a:r>
              <a:rPr dirty="0" sz="1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kan</a:t>
            </a:r>
            <a:r>
              <a:rPr dirty="0" sz="14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det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hjælpe</a:t>
            </a:r>
            <a:r>
              <a:rPr dirty="0" sz="14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kunde?</a:t>
            </a:r>
            <a:endParaRPr sz="1400">
              <a:latin typeface="Arial"/>
              <a:cs typeface="Arial"/>
            </a:endParaRPr>
          </a:p>
          <a:p>
            <a:pPr algn="just" marL="12700" marR="6350">
              <a:lnSpc>
                <a:spcPct val="14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Margaret,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kvinde</a:t>
            </a:r>
            <a:r>
              <a:rPr dirty="0" sz="14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4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begrænset</a:t>
            </a:r>
            <a:r>
              <a:rPr dirty="0" sz="14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mobilitet,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synes,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besværligt</a:t>
            </a:r>
            <a:r>
              <a:rPr dirty="0" sz="14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række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ud</a:t>
            </a:r>
            <a:r>
              <a:rPr dirty="0" sz="14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efter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lyskontakterne</a:t>
            </a:r>
            <a:r>
              <a:rPr dirty="0" sz="14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4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sit</a:t>
            </a:r>
            <a:r>
              <a:rPr dirty="0" sz="14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hjem.</a:t>
            </a:r>
            <a:r>
              <a:rPr dirty="0" sz="14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4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lette</a:t>
            </a:r>
            <a:r>
              <a:rPr dirty="0" sz="14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hendes</a:t>
            </a:r>
            <a:r>
              <a:rPr dirty="0" sz="14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rutine</a:t>
            </a:r>
            <a:r>
              <a:rPr dirty="0" sz="14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4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fået</a:t>
            </a:r>
            <a:r>
              <a:rPr dirty="0" sz="14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installeret</a:t>
            </a:r>
            <a:r>
              <a:rPr dirty="0" sz="1400" spc="2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4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intelligent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belysningssystem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styres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intuitiv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hendes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tablet.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behøver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bevæge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sig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tomme,</a:t>
            </a:r>
            <a:r>
              <a:rPr dirty="0" sz="14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4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4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4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4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oplyse</a:t>
            </a:r>
            <a:r>
              <a:rPr dirty="0" sz="1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4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rum;</a:t>
            </a:r>
            <a:r>
              <a:rPr dirty="0" sz="14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4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blot</a:t>
            </a:r>
            <a:r>
              <a:rPr dirty="0" sz="14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trykke</a:t>
            </a:r>
            <a:r>
              <a:rPr dirty="0" sz="14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4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sin</a:t>
            </a:r>
            <a:r>
              <a:rPr dirty="0" sz="14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tablet</a:t>
            </a:r>
            <a:r>
              <a:rPr dirty="0" sz="14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4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oplyse</a:t>
            </a:r>
            <a:r>
              <a:rPr dirty="0" sz="1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et</a:t>
            </a:r>
            <a:endParaRPr sz="1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67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helst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område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sit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hus.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  <a:spcBef>
                <a:spcPts val="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4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lagt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rette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sengen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opdager,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ladet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køkkenlyset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tændt,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hun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slukke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hurtigt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swipe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4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skærmen.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4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kontrol</a:t>
            </a:r>
            <a:r>
              <a:rPr dirty="0" sz="14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lige</a:t>
            </a:r>
            <a:r>
              <a:rPr dirty="0" sz="14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4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hånden</a:t>
            </a:r>
            <a:r>
              <a:rPr dirty="0" sz="14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minimerer</a:t>
            </a:r>
            <a:r>
              <a:rPr dirty="0" sz="1400" spc="2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4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kun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hendes</a:t>
            </a:r>
            <a:r>
              <a:rPr dirty="0" sz="1400" spc="2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risiko</a:t>
            </a:r>
            <a:r>
              <a:rPr dirty="0" sz="1400" spc="2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14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sz="14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falde</a:t>
            </a:r>
            <a:r>
              <a:rPr dirty="0" sz="14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om</a:t>
            </a:r>
            <a:r>
              <a:rPr dirty="0" sz="1400" spc="2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natten,</a:t>
            </a:r>
            <a:r>
              <a:rPr dirty="0" sz="1400" spc="2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4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giver</a:t>
            </a:r>
            <a:r>
              <a:rPr dirty="0" sz="1400" spc="2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hende</a:t>
            </a:r>
            <a:r>
              <a:rPr dirty="0" sz="1400" spc="25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4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400" spc="2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følelse</a:t>
            </a:r>
            <a:r>
              <a:rPr dirty="0" sz="14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400" spc="2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uafhængighed</a:t>
            </a:r>
            <a:r>
              <a:rPr dirty="0" sz="1400" spc="2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og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tryghed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hverdagen.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Hvilken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hjemmebaseret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teknologi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kunderne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501802" y="917193"/>
            <a:ext cx="100203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90">
                <a:solidFill>
                  <a:srgbClr val="379C73"/>
                </a:solidFill>
                <a:latin typeface="Arial Black"/>
                <a:cs typeface="Arial Black"/>
              </a:rPr>
              <a:t>bruge?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0504" y="965961"/>
            <a:ext cx="8627745" cy="3161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3515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  <a:p>
            <a:pPr algn="just" marL="12700" marR="5080">
              <a:lnSpc>
                <a:spcPct val="140000"/>
              </a:lnSpc>
              <a:spcBef>
                <a:spcPts val="1450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7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modul</a:t>
            </a:r>
            <a:r>
              <a:rPr dirty="0" sz="1700" spc="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2</a:t>
            </a:r>
            <a:r>
              <a:rPr dirty="0" sz="1700" spc="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lærte</a:t>
            </a:r>
            <a:r>
              <a:rPr dirty="0" sz="17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du,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7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typer</a:t>
            </a:r>
            <a:r>
              <a:rPr dirty="0" sz="17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7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værktøjer,</a:t>
            </a:r>
            <a:r>
              <a:rPr dirty="0" sz="17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7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7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7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7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7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planlægge</a:t>
            </a:r>
            <a:r>
              <a:rPr dirty="0" sz="17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aftaler</a:t>
            </a:r>
            <a:r>
              <a:rPr dirty="0" sz="17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7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7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dokumentationen</a:t>
            </a:r>
            <a:r>
              <a:rPr dirty="0" sz="17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7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organiseringen</a:t>
            </a:r>
            <a:r>
              <a:rPr dirty="0" sz="17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plejeaktiviteter.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endParaRPr sz="1700">
              <a:latin typeface="Arial"/>
              <a:cs typeface="Arial"/>
            </a:endParaRPr>
          </a:p>
          <a:p>
            <a:pPr algn="just" marL="12700" marR="6350">
              <a:lnSpc>
                <a:spcPct val="140000"/>
              </a:lnSpc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7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sikre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privatlivets</a:t>
            </a:r>
            <a:r>
              <a:rPr dirty="0" sz="1700" spc="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fred</a:t>
            </a:r>
            <a:r>
              <a:rPr dirty="0" sz="1700" spc="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700" spc="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beskytte</a:t>
            </a:r>
            <a:r>
              <a:rPr dirty="0" sz="17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patienter,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medarbejdere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7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7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mod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potentiel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skade</a:t>
            </a:r>
            <a:r>
              <a:rPr dirty="0" sz="17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7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enhver</a:t>
            </a:r>
            <a:r>
              <a:rPr dirty="0" sz="17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organisation</a:t>
            </a:r>
            <a:r>
              <a:rPr dirty="0" sz="17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normalt</a:t>
            </a:r>
            <a:r>
              <a:rPr dirty="0" sz="17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visse</a:t>
            </a:r>
            <a:r>
              <a:rPr dirty="0" sz="17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regler</a:t>
            </a:r>
            <a:r>
              <a:rPr dirty="0" sz="17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7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begrænsninger</a:t>
            </a:r>
            <a:r>
              <a:rPr dirty="0" sz="17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7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7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værktøjer,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bruges.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60014" y="1152271"/>
            <a:ext cx="29400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Medicinsk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 advarselsudstyr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3994" y="2076069"/>
            <a:ext cx="8110855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14350">
              <a:lnSpc>
                <a:spcPct val="140000"/>
              </a:lnSpc>
              <a:spcBef>
                <a:spcPts val="10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lighed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nødopkaldshjælpemidler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modul</a:t>
            </a:r>
            <a:r>
              <a:rPr dirty="0" sz="15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2)</a:t>
            </a:r>
            <a:r>
              <a:rPr dirty="0" sz="15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medicinsk</a:t>
            </a:r>
            <a:r>
              <a:rPr dirty="0" sz="15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339966"/>
                </a:solidFill>
                <a:latin typeface="Arial"/>
                <a:cs typeface="Arial"/>
              </a:rPr>
              <a:t>alarmeringsudstyr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programmeret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kontakte </a:t>
            </a:r>
            <a:r>
              <a:rPr dirty="0" sz="1500" spc="-10" b="1">
                <a:solidFill>
                  <a:srgbClr val="339966"/>
                </a:solidFill>
                <a:latin typeface="Arial"/>
                <a:cs typeface="Arial"/>
              </a:rPr>
              <a:t>alarmtjenester</a:t>
            </a:r>
            <a:r>
              <a:rPr dirty="0" sz="15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eller</a:t>
            </a:r>
            <a:r>
              <a:rPr dirty="0" sz="15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et</a:t>
            </a:r>
            <a:r>
              <a:rPr dirty="0" sz="15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339966"/>
                </a:solidFill>
                <a:latin typeface="Arial"/>
                <a:cs typeface="Arial"/>
              </a:rPr>
              <a:t>overvågningscenter,</a:t>
            </a:r>
            <a:r>
              <a:rPr dirty="0" sz="1500" spc="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 kan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sende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medicinsk</a:t>
            </a:r>
            <a:r>
              <a:rPr dirty="0" sz="15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hjælp.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500">
              <a:latin typeface="Arial"/>
              <a:cs typeface="Arial"/>
            </a:endParaRPr>
          </a:p>
          <a:p>
            <a:pPr marL="12700" marR="6350">
              <a:lnSpc>
                <a:spcPct val="14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normalt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bærbare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simpel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knap,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der,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trykkes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den,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forbinder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brugeren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hjælp,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for.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20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kommer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funktioner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5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339966"/>
                </a:solidFill>
                <a:latin typeface="Arial"/>
                <a:cs typeface="Arial"/>
              </a:rPr>
              <a:t>falddetektering</a:t>
            </a:r>
            <a:r>
              <a:rPr dirty="0" sz="15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eller</a:t>
            </a:r>
            <a:r>
              <a:rPr dirty="0" sz="15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339966"/>
                </a:solidFill>
                <a:latin typeface="Arial"/>
                <a:cs typeface="Arial"/>
              </a:rPr>
              <a:t>GPS-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sporing</a:t>
            </a:r>
            <a:r>
              <a:rPr dirty="0" sz="15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15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ekstra</a:t>
            </a:r>
            <a:r>
              <a:rPr dirty="0" sz="15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339966"/>
                </a:solidFill>
                <a:latin typeface="Arial"/>
                <a:cs typeface="Arial"/>
              </a:rPr>
              <a:t>sikkerhed.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Hvilken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hjemmebaseret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teknologi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kunderne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501802" y="917193"/>
            <a:ext cx="100203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90">
                <a:solidFill>
                  <a:srgbClr val="379C73"/>
                </a:solidFill>
                <a:latin typeface="Arial Black"/>
                <a:cs typeface="Arial Black"/>
              </a:rPr>
              <a:t>bruge?</a:t>
            </a:r>
            <a:endParaRPr sz="25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02329" y="1143127"/>
            <a:ext cx="245237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FC000"/>
                </a:solidFill>
                <a:latin typeface="Arial"/>
                <a:cs typeface="Arial"/>
              </a:rPr>
              <a:t>Medicinsk</a:t>
            </a:r>
            <a:r>
              <a:rPr dirty="0" sz="1500" spc="-7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FFC000"/>
                </a:solidFill>
                <a:latin typeface="Arial"/>
                <a:cs typeface="Arial"/>
              </a:rPr>
              <a:t>advarselsudstyr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25830" y="1691513"/>
            <a:ext cx="779716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3460" marR="5080" indent="-3541395">
              <a:lnSpc>
                <a:spcPct val="140100"/>
              </a:lnSpc>
              <a:spcBef>
                <a:spcPts val="10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indblik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funktionerne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brugeroplevelserne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medicinske alarmer: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Hvilken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hjemmebaseret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teknologi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kunderne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501802" y="917193"/>
            <a:ext cx="100203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90">
                <a:solidFill>
                  <a:srgbClr val="379C73"/>
                </a:solidFill>
                <a:latin typeface="Arial Black"/>
                <a:cs typeface="Arial Black"/>
              </a:rPr>
              <a:t>bruge?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779902" y="4241698"/>
            <a:ext cx="3810000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8165" marR="87884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Arial"/>
                <a:cs typeface="Arial"/>
              </a:rPr>
              <a:t>Det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bedste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medicinske</a:t>
            </a:r>
            <a:r>
              <a:rPr dirty="0" sz="900" spc="-5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alarmsystem</a:t>
            </a:r>
            <a:r>
              <a:rPr dirty="0" sz="900" spc="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til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dig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i</a:t>
            </a:r>
            <a:r>
              <a:rPr dirty="0" sz="900" spc="-20" b="1">
                <a:latin typeface="Arial"/>
                <a:cs typeface="Arial"/>
              </a:rPr>
              <a:t> 2024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Hvordan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kan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disse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enheder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hjælpe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klient?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7520" y="2519172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26509" y="1211402"/>
            <a:ext cx="14852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Kalender-</a:t>
            </a:r>
            <a:r>
              <a:rPr dirty="0" sz="1800" spc="-25" b="1">
                <a:solidFill>
                  <a:srgbClr val="FFC000"/>
                </a:solidFill>
                <a:latin typeface="Arial"/>
                <a:cs typeface="Arial"/>
              </a:rPr>
              <a:t>app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99363" y="1870779"/>
            <a:ext cx="8141334" cy="309880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modul</a:t>
            </a:r>
            <a:r>
              <a:rPr dirty="0" sz="1800" spc="4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2</a:t>
            </a:r>
            <a:r>
              <a:rPr dirty="0" sz="1800" spc="4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udforsket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applikationer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påmindelser.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1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udgangspunkt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det,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lærte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1,</a:t>
            </a:r>
            <a:r>
              <a:rPr dirty="0" sz="1800" spc="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udvide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vores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værktøjssæt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Outlook</a:t>
            </a:r>
            <a:r>
              <a:rPr dirty="0" sz="1800" spc="3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3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Calendar</a:t>
            </a:r>
            <a:r>
              <a:rPr dirty="0" sz="1800" spc="3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planlægge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aftaler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indstille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påmindelser.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delt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både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klienter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drage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fordel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strømlinet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forbedret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organisering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hjemmeplejeaktiviteter.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Hvilken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hjemmebaseret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teknologi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kunderne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501802" y="917193"/>
            <a:ext cx="100203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90">
                <a:solidFill>
                  <a:srgbClr val="379C73"/>
                </a:solidFill>
                <a:latin typeface="Arial Black"/>
                <a:cs typeface="Arial Black"/>
              </a:rPr>
              <a:t>bruge?</a:t>
            </a:r>
            <a:endParaRPr sz="25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524383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Virtual</a:t>
            </a:r>
            <a:r>
              <a:rPr dirty="0" spc="-75"/>
              <a:t> </a:t>
            </a:r>
            <a:r>
              <a:rPr dirty="0" spc="-200"/>
              <a:t>reality</a:t>
            </a:r>
            <a:r>
              <a:rPr dirty="0" spc="-85"/>
              <a:t> </a:t>
            </a:r>
            <a:r>
              <a:rPr dirty="0" spc="-125"/>
              <a:t>(VR)</a:t>
            </a:r>
            <a:r>
              <a:rPr dirty="0" spc="-95"/>
              <a:t> </a:t>
            </a:r>
            <a:r>
              <a:rPr dirty="0" spc="-175"/>
              <a:t>i</a:t>
            </a:r>
            <a:r>
              <a:rPr dirty="0" spc="-100"/>
              <a:t> </a:t>
            </a:r>
            <a:r>
              <a:rPr dirty="0" spc="-200"/>
              <a:t>hjemmeplejen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724" y="2214117"/>
            <a:ext cx="5111750" cy="295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4800" spc="-1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4800" spc="-1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379C73"/>
                </a:solidFill>
                <a:latin typeface="Arial"/>
                <a:cs typeface="Arial"/>
              </a:rPr>
              <a:t>VR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støtte</a:t>
            </a:r>
            <a:r>
              <a:rPr dirty="0" sz="4800" spc="-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4800" spc="-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4800" spc="-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20" b="1">
                <a:solidFill>
                  <a:srgbClr val="585858"/>
                </a:solidFill>
                <a:latin typeface="Arial"/>
                <a:cs typeface="Arial"/>
              </a:rPr>
              <a:t>dine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klienter</a:t>
            </a:r>
            <a:r>
              <a:rPr dirty="0" sz="4800" spc="-1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50" b="1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4800" spc="-10" b="1">
                <a:solidFill>
                  <a:srgbClr val="585858"/>
                </a:solidFill>
                <a:latin typeface="Arial"/>
                <a:cs typeface="Arial"/>
              </a:rPr>
              <a:t>hjemmeplejen?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761871"/>
            <a:ext cx="8144509" cy="2550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Virtual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Reality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(VR)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  hjemmeplejen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tilbyde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fysisk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terapi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engagerende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øvelser,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mental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stimulering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kognitiv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sundhed,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skabe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muligheder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socialt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samvær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virtuelt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rum,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smertebehandling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fordybende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distraktioner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træne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realistiske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simuleringer.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Derudover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kan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det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tilbyde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afslappende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fritidsaktiviteter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dem,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ikke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er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stand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forlade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deres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hjem.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562090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Hvordan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støtte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dig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dine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klienter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50">
                <a:solidFill>
                  <a:srgbClr val="379C73"/>
                </a:solidFill>
              </a:rPr>
              <a:t>i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70">
                <a:solidFill>
                  <a:srgbClr val="379C73"/>
                </a:solidFill>
              </a:rPr>
              <a:t>hjemmeplejen?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562090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Hvordan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støtte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dig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dine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klienter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50">
                <a:solidFill>
                  <a:srgbClr val="379C73"/>
                </a:solidFill>
              </a:rPr>
              <a:t>i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70">
                <a:solidFill>
                  <a:srgbClr val="379C73"/>
                </a:solidFill>
              </a:rPr>
              <a:t>hjemmeplejen?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70459" y="2465578"/>
            <a:ext cx="5177155" cy="1287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Alt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alt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VR,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omtanke,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stærkt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kvaliteten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ældreplejen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tilbyde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både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underholdning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sundhedsmæssige</a:t>
            </a:r>
            <a:r>
              <a:rPr dirty="0" sz="18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fordele.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9364" y="2252472"/>
            <a:ext cx="3419855" cy="2029967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562090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Hvordan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støtte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dig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dine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klienter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50">
                <a:solidFill>
                  <a:srgbClr val="379C73"/>
                </a:solidFill>
              </a:rPr>
              <a:t>i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70">
                <a:solidFill>
                  <a:srgbClr val="379C73"/>
                </a:solidFill>
              </a:rPr>
              <a:t>hjemmeplejen?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002026" y="4297171"/>
            <a:ext cx="2603500" cy="35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20200"/>
              </a:lnSpc>
              <a:spcBef>
                <a:spcPts val="100"/>
              </a:spcBef>
            </a:pPr>
            <a:r>
              <a:rPr dirty="0" sz="900" spc="-10" b="1">
                <a:latin typeface="Arial"/>
                <a:cs typeface="Arial"/>
              </a:rPr>
              <a:t>VR-</a:t>
            </a:r>
            <a:r>
              <a:rPr dirty="0" sz="900" b="1">
                <a:latin typeface="Arial"/>
                <a:cs typeface="Arial"/>
              </a:rPr>
              <a:t>rejser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hjælper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med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at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behandle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depression </a:t>
            </a:r>
            <a:r>
              <a:rPr dirty="0" baseline="12345" sz="1350" b="1">
                <a:latin typeface="Arial"/>
                <a:cs typeface="Arial"/>
              </a:rPr>
              <a:t>hos</a:t>
            </a:r>
            <a:r>
              <a:rPr dirty="0" baseline="12345" sz="1350" spc="562" b="1">
                <a:latin typeface="Arial"/>
                <a:cs typeface="Arial"/>
              </a:rPr>
              <a:t> </a:t>
            </a:r>
            <a:r>
              <a:rPr dirty="0" baseline="12345" sz="1350" spc="-60" b="1">
                <a:latin typeface="Arial"/>
                <a:cs typeface="Arial"/>
              </a:rPr>
              <a:t>æld</a:t>
            </a:r>
            <a:r>
              <a:rPr dirty="0" u="sng" sz="7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ht</a:t>
            </a:r>
            <a:r>
              <a:rPr dirty="0" u="sng" baseline="12345" sz="1350" spc="-60" b="1"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r</a:t>
            </a:r>
            <a:r>
              <a:rPr dirty="0" u="sng" sz="7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t</a:t>
            </a:r>
            <a:r>
              <a:rPr dirty="0" u="sng" baseline="12345" sz="1350" spc="-60" b="1"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e</a:t>
            </a:r>
            <a:r>
              <a:rPr dirty="0" u="sng" sz="7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ps://youtu.be/YW99DHOl098?si=2UwE_Y8Ka-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4uGiGZ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21919" y="1894795"/>
            <a:ext cx="7936865" cy="6572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 video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ture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 ældre,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endParaRPr sz="1800">
              <a:latin typeface="Arial"/>
              <a:cs typeface="Arial"/>
            </a:endParaRPr>
          </a:p>
          <a:p>
            <a:pPr algn="ctr" marL="12065">
              <a:lnSpc>
                <a:spcPct val="100000"/>
              </a:lnSpc>
              <a:spcBef>
                <a:spcPts val="33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forlade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håndtere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depression!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6060" y="2601467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1802" y="272287"/>
            <a:ext cx="6562090" cy="791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90">
                <a:solidFill>
                  <a:srgbClr val="379C73"/>
                </a:solidFill>
                <a:latin typeface="Arial Black"/>
                <a:cs typeface="Arial Black"/>
              </a:rPr>
              <a:t>Hvordan</a:t>
            </a:r>
            <a:r>
              <a:rPr dirty="0" sz="2500" spc="-7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85">
                <a:solidFill>
                  <a:srgbClr val="379C73"/>
                </a:solidFill>
                <a:latin typeface="Arial Black"/>
                <a:cs typeface="Arial Black"/>
              </a:rPr>
              <a:t>kan</a:t>
            </a:r>
            <a:r>
              <a:rPr dirty="0" sz="2500" spc="-1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0">
                <a:solidFill>
                  <a:srgbClr val="379C73"/>
                </a:solidFill>
                <a:latin typeface="Arial Black"/>
                <a:cs typeface="Arial Black"/>
              </a:rPr>
              <a:t>VR</a:t>
            </a:r>
            <a:r>
              <a:rPr dirty="0" sz="2500" spc="-11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10">
                <a:solidFill>
                  <a:srgbClr val="379C73"/>
                </a:solidFill>
                <a:latin typeface="Arial Black"/>
                <a:cs typeface="Arial Black"/>
              </a:rPr>
              <a:t>støtte</a:t>
            </a:r>
            <a:r>
              <a:rPr dirty="0" sz="2500" spc="-114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40">
                <a:solidFill>
                  <a:srgbClr val="379C73"/>
                </a:solidFill>
                <a:latin typeface="Arial Black"/>
                <a:cs typeface="Arial Black"/>
              </a:rPr>
              <a:t>dig</a:t>
            </a:r>
            <a:r>
              <a:rPr dirty="0" sz="2500" spc="-1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54">
                <a:solidFill>
                  <a:srgbClr val="379C73"/>
                </a:solidFill>
                <a:latin typeface="Arial Black"/>
                <a:cs typeface="Arial Black"/>
              </a:rPr>
              <a:t>og</a:t>
            </a:r>
            <a:r>
              <a:rPr dirty="0" sz="2500" spc="-11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9">
                <a:solidFill>
                  <a:srgbClr val="379C73"/>
                </a:solidFill>
                <a:latin typeface="Arial Black"/>
                <a:cs typeface="Arial Black"/>
              </a:rPr>
              <a:t>dine</a:t>
            </a:r>
            <a:r>
              <a:rPr dirty="0" sz="2500" spc="-9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00">
                <a:solidFill>
                  <a:srgbClr val="379C73"/>
                </a:solidFill>
                <a:latin typeface="Arial Black"/>
                <a:cs typeface="Arial Black"/>
              </a:rPr>
              <a:t>klienter</a:t>
            </a:r>
            <a:r>
              <a:rPr dirty="0" sz="2500" spc="-11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50">
                <a:solidFill>
                  <a:srgbClr val="379C73"/>
                </a:solidFill>
                <a:latin typeface="Arial Black"/>
                <a:cs typeface="Arial Black"/>
              </a:rPr>
              <a:t>i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500" spc="-170">
                <a:solidFill>
                  <a:srgbClr val="379C73"/>
                </a:solidFill>
                <a:latin typeface="Arial Black"/>
                <a:cs typeface="Arial Black"/>
              </a:rPr>
              <a:t>hjemmeplejen?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6854" y="2187452"/>
            <a:ext cx="7922895" cy="11823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78740">
              <a:lnSpc>
                <a:spcPct val="114999"/>
              </a:lnSpc>
              <a:spcBef>
                <a:spcPts val="95"/>
              </a:spcBef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Man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dog</a:t>
            </a:r>
            <a:r>
              <a:rPr dirty="0" sz="2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sørge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for,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339966"/>
                </a:solidFill>
                <a:latin typeface="Arial"/>
                <a:cs typeface="Arial"/>
              </a:rPr>
              <a:t>VR-</a:t>
            </a: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oplevelser</a:t>
            </a:r>
            <a:r>
              <a:rPr dirty="0" sz="22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ikke</a:t>
            </a:r>
            <a:r>
              <a:rPr dirty="0" sz="22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339966"/>
                </a:solidFill>
                <a:latin typeface="Arial"/>
                <a:cs typeface="Arial"/>
              </a:rPr>
              <a:t>forårsager desorientering</a:t>
            </a:r>
            <a:r>
              <a:rPr dirty="0" sz="22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eller</a:t>
            </a:r>
            <a:r>
              <a:rPr dirty="0" sz="22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køresyge,</a:t>
            </a:r>
            <a:r>
              <a:rPr dirty="0" sz="22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22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problem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mennesker!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562090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Hvordan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støtte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dig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dine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klienter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50">
                <a:solidFill>
                  <a:srgbClr val="379C73"/>
                </a:solidFill>
              </a:rPr>
              <a:t>i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70">
                <a:solidFill>
                  <a:srgbClr val="379C73"/>
                </a:solidFill>
              </a:rPr>
              <a:t>hjemmeplejen?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274444" y="2065781"/>
            <a:ext cx="6444615" cy="1903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2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synes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VR</a:t>
            </a:r>
            <a:r>
              <a:rPr dirty="0" sz="2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hjemmeplejen?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anbefale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og/eller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kunder?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allerede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noget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lignende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organisation?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9376" y="1646681"/>
            <a:ext cx="8194040" cy="2550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14999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vores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læring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afdækket,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forenkler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klienter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bidrager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sikkert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selvstændigt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livsmiljø.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14999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spændende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bemærke,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omfattende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platforme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teknologier, der integrerer funktioner på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tværs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enheder, hvilket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yderligere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letter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administration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forbedrer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overvågningen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hjemmeplejens aktiviteter.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54813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0"/>
              <a:t>Bedste</a:t>
            </a:r>
            <a:r>
              <a:rPr dirty="0" spc="-100"/>
              <a:t> </a:t>
            </a:r>
            <a:r>
              <a:rPr dirty="0" spc="-285"/>
              <a:t>praksis</a:t>
            </a:r>
            <a:r>
              <a:rPr dirty="0" spc="-90"/>
              <a:t> </a:t>
            </a:r>
            <a:r>
              <a:rPr dirty="0" spc="-175"/>
              <a:t>i</a:t>
            </a:r>
            <a:r>
              <a:rPr dirty="0" spc="-105"/>
              <a:t> </a:t>
            </a:r>
            <a:r>
              <a:rPr dirty="0" spc="-225"/>
              <a:t>plejehjem:</a:t>
            </a:r>
            <a:r>
              <a:rPr dirty="0" spc="-75"/>
              <a:t> </a:t>
            </a:r>
            <a:r>
              <a:rPr dirty="0" spc="-215"/>
              <a:t>Livy</a:t>
            </a:r>
            <a:r>
              <a:rPr dirty="0" spc="-100"/>
              <a:t> </a:t>
            </a:r>
            <a:r>
              <a:rPr dirty="0" spc="-85"/>
              <a:t>Care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65961"/>
            <a:ext cx="5013960" cy="278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205"/>
              </a:spcBef>
            </a:pPr>
            <a:endParaRPr sz="2700">
              <a:latin typeface="Arial Black"/>
              <a:cs typeface="Arial Black"/>
            </a:endParaRPr>
          </a:p>
          <a:p>
            <a:pPr algn="just" marL="12700" marR="5080">
              <a:lnSpc>
                <a:spcPct val="13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Afhængigt</a:t>
            </a:r>
            <a:r>
              <a:rPr dirty="0" sz="20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0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organisation,</a:t>
            </a:r>
            <a:r>
              <a:rPr dirty="0" sz="2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arbejder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i,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000" spc="2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støde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2000" spc="2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digitale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værktøjer,</a:t>
            </a:r>
            <a:r>
              <a:rPr dirty="0" sz="20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20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styre</a:t>
            </a:r>
            <a:r>
              <a:rPr dirty="0" sz="20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organisere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plejen.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0" y="1534814"/>
            <a:ext cx="2854435" cy="264077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776719" y="4521200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14478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Livy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45">
                <a:solidFill>
                  <a:srgbClr val="379C73"/>
                </a:solidFill>
              </a:rPr>
              <a:t>Care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76783" y="1493037"/>
            <a:ext cx="7997825" cy="36722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Livy</a:t>
            </a:r>
            <a:r>
              <a:rPr dirty="0" sz="1600" spc="10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Care</a:t>
            </a:r>
            <a:r>
              <a:rPr dirty="0" sz="1600" spc="1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6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løsning,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øge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sikkerheden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trivslen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klienter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plejemiljøer,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begrænset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mobilitet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tilstande,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øger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risikoen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fald.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14999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Teknologien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omfatter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Livy</a:t>
            </a:r>
            <a:r>
              <a:rPr dirty="0" sz="1600" spc="26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Sensor</a:t>
            </a:r>
            <a:r>
              <a:rPr dirty="0" sz="1600" spc="26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Station,</a:t>
            </a:r>
            <a:r>
              <a:rPr dirty="0" sz="1600" spc="27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registrerer</a:t>
            </a:r>
            <a:r>
              <a:rPr dirty="0" sz="16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fald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giver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besked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samme,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sikrer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hurtig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respons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støtte.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har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funktioner,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advarer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personalet,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klienter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høj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risiko</a:t>
            </a:r>
            <a:r>
              <a:rPr dirty="0" sz="16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falde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forlader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seng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værelse,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natten,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integrerer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natlys,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forhindre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fald.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151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Derudover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indeholder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system</a:t>
            </a:r>
            <a:r>
              <a:rPr dirty="0" sz="16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registrering</a:t>
            </a:r>
            <a:r>
              <a:rPr dirty="0" sz="16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6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hjælpekald,</a:t>
            </a:r>
            <a:r>
              <a:rPr dirty="0" sz="16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genkende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hjælpekald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klienter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udløse</a:t>
            </a:r>
            <a:r>
              <a:rPr dirty="0" sz="16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alarm,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klienten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behøver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trykke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fysisk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knap.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14478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Livy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45">
                <a:solidFill>
                  <a:srgbClr val="379C73"/>
                </a:solidFill>
              </a:rPr>
              <a:t>Care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8072" y="1159763"/>
            <a:ext cx="7313684" cy="317982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282822" y="4589779"/>
            <a:ext cx="2345690" cy="2711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Livy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Cares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egenskaber</a:t>
            </a:r>
            <a:r>
              <a:rPr dirty="0" sz="10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funktionaliteter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600" i="1">
                <a:solidFill>
                  <a:srgbClr val="585858"/>
                </a:solidFill>
                <a:latin typeface="Arial"/>
                <a:cs typeface="Arial"/>
              </a:rPr>
              <a:t>Billede</a:t>
            </a:r>
            <a:r>
              <a:rPr dirty="0" sz="6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6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585858"/>
                </a:solidFill>
                <a:latin typeface="Arial"/>
                <a:cs typeface="Arial"/>
              </a:rPr>
              <a:t>Livy</a:t>
            </a:r>
            <a:r>
              <a:rPr dirty="0" sz="600" spc="-20" i="1">
                <a:solidFill>
                  <a:srgbClr val="585858"/>
                </a:solidFill>
                <a:latin typeface="Arial"/>
                <a:cs typeface="Arial"/>
              </a:rPr>
              <a:t> Care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14478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Livy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45">
                <a:solidFill>
                  <a:srgbClr val="379C73"/>
                </a:solidFill>
              </a:rPr>
              <a:t>Care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48157" y="1275969"/>
            <a:ext cx="7670165" cy="33801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Systemet</a:t>
            </a:r>
            <a:r>
              <a:rPr dirty="0" sz="2000" spc="4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lægger</a:t>
            </a:r>
            <a:r>
              <a:rPr dirty="0" sz="20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vægt</a:t>
            </a:r>
            <a:r>
              <a:rPr dirty="0" sz="20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databeskyttelse</a:t>
            </a:r>
            <a:r>
              <a:rPr dirty="0" sz="2000" spc="42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med</a:t>
            </a:r>
            <a:r>
              <a:rPr dirty="0" sz="2000" spc="43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krypteret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datatransmission,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lokal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databehandling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sikre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servere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Tyskland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forpligtelse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gemme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unødigt.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Livy</a:t>
            </a:r>
            <a:r>
              <a:rPr dirty="0" sz="2000" spc="39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Care</a:t>
            </a:r>
            <a:r>
              <a:rPr dirty="0" sz="2000" spc="39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2000" spc="39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abstraherede</a:t>
            </a:r>
            <a:r>
              <a:rPr dirty="0" sz="2000" spc="40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billeder</a:t>
            </a:r>
            <a:r>
              <a:rPr dirty="0" sz="2000" spc="39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39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sine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detekteringsfunktioner</a:t>
            </a:r>
            <a:r>
              <a:rPr dirty="0" sz="20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sikre</a:t>
            </a:r>
            <a:r>
              <a:rPr dirty="0" sz="20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klienternes</a:t>
            </a:r>
            <a:r>
              <a:rPr dirty="0" sz="20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plejepersonalets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privatliv.</a:t>
            </a:r>
            <a:r>
              <a:rPr dirty="0" sz="2000" spc="3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Desuden</a:t>
            </a:r>
            <a:r>
              <a:rPr dirty="0" sz="2000" spc="3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2000" spc="3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teknologien</a:t>
            </a:r>
            <a:r>
              <a:rPr dirty="0" sz="2000" spc="3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backups</a:t>
            </a:r>
            <a:r>
              <a:rPr dirty="0" sz="2000" spc="3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3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internet-</a:t>
            </a:r>
            <a:r>
              <a:rPr dirty="0" sz="2000" spc="3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strømafbrydelser,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sikrer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dens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pålidelighed.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Arial"/>
              <a:cs typeface="Arial"/>
            </a:endParaRPr>
          </a:p>
          <a:p>
            <a:pPr marL="1519555" marR="101600" indent="-1414780">
              <a:lnSpc>
                <a:spcPct val="100000"/>
              </a:lnSpc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Hvis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du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er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interesseret</a:t>
            </a:r>
            <a:r>
              <a:rPr dirty="0" sz="20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systemet,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så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klik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sng" sz="20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her</a:t>
            </a:r>
            <a:r>
              <a:rPr dirty="0" u="sng" sz="2000" spc="-4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u="none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u="none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læse</a:t>
            </a:r>
            <a:r>
              <a:rPr dirty="0" u="none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spc="-20" b="1">
                <a:solidFill>
                  <a:srgbClr val="339966"/>
                </a:solidFill>
                <a:latin typeface="Arial"/>
                <a:cs typeface="Arial"/>
              </a:rPr>
              <a:t>mere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om</a:t>
            </a:r>
            <a:r>
              <a:rPr dirty="0" u="none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dets</a:t>
            </a:r>
            <a:r>
              <a:rPr dirty="0" u="none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multifunktionalitet</a:t>
            </a:r>
            <a:r>
              <a:rPr dirty="0" u="none" sz="20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u="none" sz="20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spc="-10" b="1">
                <a:solidFill>
                  <a:srgbClr val="339966"/>
                </a:solidFill>
                <a:latin typeface="Arial"/>
                <a:cs typeface="Arial"/>
              </a:rPr>
              <a:t>fordele!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14478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Livy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45">
                <a:solidFill>
                  <a:srgbClr val="379C73"/>
                </a:solidFill>
              </a:rPr>
              <a:t>Care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00227" y="1555445"/>
            <a:ext cx="7359015" cy="2160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5"/>
              </a:spcBef>
            </a:pP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20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synes</a:t>
            </a:r>
            <a:r>
              <a:rPr dirty="0" sz="2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Livy</a:t>
            </a:r>
            <a:r>
              <a:rPr dirty="0" sz="2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585858"/>
                </a:solidFill>
                <a:latin typeface="Arial"/>
                <a:cs typeface="Arial"/>
              </a:rPr>
              <a:t>Care?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20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2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organisation</a:t>
            </a:r>
            <a:r>
              <a:rPr dirty="0" sz="2000" spc="-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20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måske</a:t>
            </a:r>
            <a:r>
              <a:rPr dirty="0" sz="2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20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system,</a:t>
            </a:r>
            <a:r>
              <a:rPr dirty="0" sz="20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ligner</a:t>
            </a:r>
            <a:r>
              <a:rPr dirty="0" sz="2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 i="1">
                <a:solidFill>
                  <a:srgbClr val="585858"/>
                </a:solidFill>
                <a:latin typeface="Arial"/>
                <a:cs typeface="Arial"/>
              </a:rPr>
              <a:t>det?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Arial"/>
              <a:cs typeface="Arial"/>
            </a:endParaRPr>
          </a:p>
          <a:p>
            <a:pPr algn="ctr" marL="10795">
              <a:lnSpc>
                <a:spcPct val="100000"/>
              </a:lnSpc>
              <a:spcBef>
                <a:spcPts val="5"/>
              </a:spcBef>
            </a:pP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2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2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2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2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2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585858"/>
                </a:solidFill>
                <a:latin typeface="Arial"/>
                <a:cs typeface="Arial"/>
              </a:rPr>
              <a:t>arbejde?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2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fordelene</a:t>
            </a:r>
            <a:r>
              <a:rPr dirty="0" sz="20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585858"/>
                </a:solidFill>
                <a:latin typeface="Arial"/>
                <a:cs typeface="Arial"/>
              </a:rPr>
              <a:t>kunderne?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997527"/>
            <a:ext cx="8006715" cy="1946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Teknologiske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hjælpemidler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er</a:t>
            </a:r>
            <a:r>
              <a:rPr dirty="0" sz="15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grundlæggende</a:t>
            </a:r>
            <a:r>
              <a:rPr dirty="0" sz="1500" spc="-6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nyttige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produkter,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der</a:t>
            </a:r>
            <a:r>
              <a:rPr dirty="0" sz="15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forbedrer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eller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opretholder</a:t>
            </a:r>
            <a:r>
              <a:rPr dirty="0" sz="15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en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persons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evne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til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at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leve</a:t>
            </a:r>
            <a:r>
              <a:rPr dirty="0" sz="15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og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fungere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uafhængigt.</a:t>
            </a:r>
            <a:r>
              <a:rPr dirty="0" sz="15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Nogle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hjælpemidler</a:t>
            </a:r>
            <a:r>
              <a:rPr dirty="0" sz="15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kan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være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meget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enkle,</a:t>
            </a:r>
            <a:r>
              <a:rPr dirty="0" sz="15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mens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 andre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er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ret</a:t>
            </a:r>
            <a:r>
              <a:rPr dirty="0" sz="15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svære</a:t>
            </a:r>
            <a:r>
              <a:rPr dirty="0" sz="15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at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bruge.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Som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vicevært</a:t>
            </a:r>
            <a:r>
              <a:rPr dirty="0" sz="15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kan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du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fortælle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kunderne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om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det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og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hjælpe</a:t>
            </a:r>
            <a:r>
              <a:rPr dirty="0" sz="15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dem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med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at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installere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eller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bruge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denne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teknologi.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VR,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AI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og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HoloLens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er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eksempler på,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hvordan</a:t>
            </a:r>
            <a:r>
              <a:rPr dirty="0" sz="15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man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kan</a:t>
            </a:r>
            <a:r>
              <a:rPr dirty="0" sz="15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bruge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teknologi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sundhedsvæsenet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Sammenfatning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755775"/>
            <a:ext cx="7857490" cy="2583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Dernæst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spørgsmål,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relateret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indholdet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enhed.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400">
              <a:latin typeface="Arial"/>
              <a:cs typeface="Arial"/>
            </a:endParaRPr>
          </a:p>
          <a:p>
            <a:pPr algn="ctr" marL="412115" marR="197485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ved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at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skrive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(digitale) 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030325" y="4884521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472434" y="1594815"/>
            <a:ext cx="534670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52400" marR="5080" indent="-140335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2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hvilke</a:t>
            </a:r>
            <a:r>
              <a:rPr dirty="0" sz="1200" spc="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måder</a:t>
            </a:r>
            <a:r>
              <a:rPr dirty="0" sz="12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2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jeg</a:t>
            </a:r>
            <a:r>
              <a:rPr dirty="0" sz="12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tilpasset</a:t>
            </a:r>
            <a:r>
              <a:rPr dirty="0" sz="12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brugen</a:t>
            </a:r>
            <a:r>
              <a:rPr dirty="0" sz="1200" spc="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2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hjemmebaserede</a:t>
            </a:r>
            <a:r>
              <a:rPr dirty="0" sz="12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teknologier,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såsom</a:t>
            </a:r>
            <a:r>
              <a:rPr dirty="0" sz="1200" spc="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intelligente</a:t>
            </a:r>
            <a:r>
              <a:rPr dirty="0" sz="1200" spc="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belysningssystemer</a:t>
            </a:r>
            <a:r>
              <a:rPr dirty="0" sz="1200" spc="3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3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medicinsk</a:t>
            </a:r>
            <a:r>
              <a:rPr dirty="0" sz="1200" spc="3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alarmudstyr,</a:t>
            </a:r>
            <a:r>
              <a:rPr dirty="0" sz="1200" spc="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3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imødekomme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mine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klienters</a:t>
            </a:r>
            <a:r>
              <a:rPr dirty="0" sz="12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unikke</a:t>
            </a:r>
            <a:r>
              <a:rPr dirty="0" sz="12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behov,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2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2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2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forbedret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deres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uafhængighed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sikkerhed?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Courier New"/>
              <a:buChar char="o"/>
            </a:pPr>
            <a:endParaRPr sz="1200">
              <a:latin typeface="Arial"/>
              <a:cs typeface="Arial"/>
            </a:endParaRPr>
          </a:p>
          <a:p>
            <a:pPr algn="just" marL="152400" marR="5080" indent="-14033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200" spc="1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sikrer</a:t>
            </a:r>
            <a:r>
              <a:rPr dirty="0" sz="1200" spc="18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jeg,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200" spc="1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mine</a:t>
            </a:r>
            <a:r>
              <a:rPr dirty="0" sz="1200" spc="1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klienters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privatliv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værdighed</a:t>
            </a:r>
            <a:r>
              <a:rPr dirty="0" sz="1200" spc="1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bliver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respekteret,</a:t>
            </a:r>
            <a:r>
              <a:rPr dirty="0" sz="12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når</a:t>
            </a:r>
            <a:r>
              <a:rPr dirty="0" sz="12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jeg</a:t>
            </a:r>
            <a:r>
              <a:rPr dirty="0" sz="12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bruger</a:t>
            </a:r>
            <a:r>
              <a:rPr dirty="0" sz="12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12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teknologier,</a:t>
            </a:r>
            <a:r>
              <a:rPr dirty="0" sz="12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såsom</a:t>
            </a:r>
            <a:r>
              <a:rPr dirty="0" sz="12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Livy</a:t>
            </a:r>
            <a:r>
              <a:rPr dirty="0" sz="12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Care,</a:t>
            </a:r>
            <a:r>
              <a:rPr dirty="0" sz="12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hvilke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skridt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jeg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tage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forbedre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databeskyttelsen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daglige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praksis?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Courier New"/>
              <a:buChar char="o"/>
            </a:pPr>
            <a:endParaRPr sz="1200">
              <a:latin typeface="Arial"/>
              <a:cs typeface="Arial"/>
            </a:endParaRPr>
          </a:p>
          <a:p>
            <a:pPr algn="just" marL="152400" marR="5080" indent="-140335">
              <a:lnSpc>
                <a:spcPct val="100000"/>
              </a:lnSpc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integrationen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delte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kalendere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VR-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applikationer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påvirket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kommunikation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kunder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koordinering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med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team,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hvilke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forbedringer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jeg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stadig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foretage?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9929" y="2399792"/>
            <a:ext cx="44221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575">
                <a:solidFill>
                  <a:srgbClr val="FFC000"/>
                </a:solidFill>
                <a:latin typeface="Liberation Sans Narrow"/>
                <a:cs typeface="Liberation Sans Narrow"/>
              </a:rPr>
              <a:t>Godt</a:t>
            </a:r>
            <a:r>
              <a:rPr dirty="0" sz="6900" spc="355">
                <a:solidFill>
                  <a:srgbClr val="FFC000"/>
                </a:solidFill>
                <a:latin typeface="Liberation Sans Narrow"/>
                <a:cs typeface="Liberation Sans Narrow"/>
              </a:rPr>
              <a:t> </a:t>
            </a:r>
            <a:r>
              <a:rPr dirty="0" sz="6900" spc="340">
                <a:solidFill>
                  <a:srgbClr val="FFC000"/>
                </a:solidFill>
                <a:latin typeface="Liberation Sans Narrow"/>
                <a:cs typeface="Liberation Sans Narrow"/>
              </a:rPr>
              <a:t>klaret!</a:t>
            </a:r>
            <a:endParaRPr sz="6900">
              <a:latin typeface="Liberation Sans Narrow"/>
              <a:cs typeface="Liberation Sans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130">
                <a:solidFill>
                  <a:srgbClr val="339966"/>
                </a:solidFill>
                <a:latin typeface="Liberation Sans Narrow"/>
                <a:cs typeface="Liberation Sans Narrow"/>
              </a:rPr>
              <a:t>Tillykke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,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gennemført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enhed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2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3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modul</a:t>
            </a:r>
            <a:endParaRPr sz="30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Liberation Sans Narrow"/>
                <a:cs typeface="Liberation Sans Narrow"/>
              </a:rPr>
              <a:t>3.</a:t>
            </a:r>
            <a:endParaRPr sz="3000">
              <a:latin typeface="Liberation Sans Narrow"/>
              <a:cs typeface="Liberation Sans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634998" y="4761687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95427" y="2084949"/>
            <a:ext cx="8227059" cy="27152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Kalendere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sundhedssektoren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organiseringen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plejeaktiviteter;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sikrer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præcis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planlægning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patientaftaler,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behandlinger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personalets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vagter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dermed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effektiviteten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koordineringen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fungerer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vigtigt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redskab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overholde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behandlingsfrister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lovkrav,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plejerelaterede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aktiviteter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synkroniseret.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29888" y="1088517"/>
            <a:ext cx="154368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29">
                <a:solidFill>
                  <a:srgbClr val="FFC000"/>
                </a:solidFill>
                <a:latin typeface="Arial Black"/>
                <a:cs typeface="Arial Black"/>
              </a:rPr>
              <a:t>Kalendere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6" name="object 6" descr=""/>
          <p:cNvSpPr txBox="1"/>
          <p:nvPr/>
        </p:nvSpPr>
        <p:spPr>
          <a:xfrm>
            <a:off x="501802" y="965961"/>
            <a:ext cx="14986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40741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Liste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referencer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9960" y="1440080"/>
            <a:ext cx="4768850" cy="132080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89865" indent="-177165">
              <a:lnSpc>
                <a:spcPct val="100000"/>
              </a:lnSpc>
              <a:spcBef>
                <a:spcPts val="695"/>
              </a:spcBef>
              <a:buClr>
                <a:srgbClr val="000000"/>
              </a:buClr>
              <a:buChar char="•"/>
              <a:tabLst>
                <a:tab pos="189865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Livy</a:t>
            </a:r>
            <a:r>
              <a:rPr dirty="0" sz="14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Care.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https://livy-care.com/en/</a:t>
            </a:r>
            <a:endParaRPr sz="1400">
              <a:latin typeface="Arial"/>
              <a:cs typeface="Arial"/>
            </a:endParaRPr>
          </a:p>
          <a:p>
            <a:pPr marL="189865" indent="-17716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89865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bedste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medicinske</a:t>
            </a:r>
            <a:r>
              <a:rPr dirty="0" sz="1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alarmsystem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2024.</a:t>
            </a:r>
            <a:endParaRPr sz="1400">
              <a:latin typeface="Arial"/>
              <a:cs typeface="Arial"/>
            </a:endParaRPr>
          </a:p>
          <a:p>
            <a:pPr marL="190500">
              <a:lnSpc>
                <a:spcPct val="100000"/>
              </a:lnSpc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https://youtu.be/YW99DHOl098?si=2UwE_Y8Ka-4uGiGZ</a:t>
            </a:r>
            <a:endParaRPr sz="1400">
              <a:latin typeface="Arial"/>
              <a:cs typeface="Arial"/>
            </a:endParaRPr>
          </a:p>
          <a:p>
            <a:pPr marL="189230" marR="5080" indent="-17716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VR-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rejser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behandle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depression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hos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ældre.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https://www.youtube.com/watch?v=YW99DHOl098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464563" y="853439"/>
            <a:ext cx="6213475" cy="3435350"/>
            <a:chOff x="1464563" y="853439"/>
            <a:chExt cx="6213475" cy="3435350"/>
          </a:xfrm>
        </p:grpSpPr>
        <p:sp>
          <p:nvSpPr>
            <p:cNvPr id="4" name="object 4" descr=""/>
            <p:cNvSpPr/>
            <p:nvPr/>
          </p:nvSpPr>
          <p:spPr>
            <a:xfrm>
              <a:off x="1464563" y="853439"/>
              <a:ext cx="6213475" cy="3435350"/>
            </a:xfrm>
            <a:custGeom>
              <a:avLst/>
              <a:gdLst/>
              <a:ahLst/>
              <a:cxnLst/>
              <a:rect l="l" t="t" r="r" b="b"/>
              <a:pathLst>
                <a:path w="6213475" h="3435350">
                  <a:moveTo>
                    <a:pt x="6153022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4783"/>
                  </a:lnTo>
                  <a:lnTo>
                    <a:pt x="4746" y="3398261"/>
                  </a:lnTo>
                  <a:lnTo>
                    <a:pt x="17684" y="3417431"/>
                  </a:lnTo>
                  <a:lnTo>
                    <a:pt x="36861" y="3430356"/>
                  </a:lnTo>
                  <a:lnTo>
                    <a:pt x="60325" y="3435096"/>
                  </a:lnTo>
                  <a:lnTo>
                    <a:pt x="6153022" y="3435096"/>
                  </a:lnTo>
                  <a:lnTo>
                    <a:pt x="6176486" y="3430356"/>
                  </a:lnTo>
                  <a:lnTo>
                    <a:pt x="6195663" y="3417431"/>
                  </a:lnTo>
                  <a:lnTo>
                    <a:pt x="6208601" y="3398261"/>
                  </a:lnTo>
                  <a:lnTo>
                    <a:pt x="6213347" y="3374783"/>
                  </a:lnTo>
                  <a:lnTo>
                    <a:pt x="6213347" y="60325"/>
                  </a:lnTo>
                  <a:lnTo>
                    <a:pt x="6195695" y="17652"/>
                  </a:lnTo>
                  <a:lnTo>
                    <a:pt x="61530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2548" y="1496059"/>
            <a:ext cx="4415790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100">
                <a:latin typeface="Liberation Sans Narrow"/>
                <a:cs typeface="Liberation Sans Narrow"/>
              </a:rPr>
              <a:t>Anvendelse</a:t>
            </a:r>
            <a:r>
              <a:rPr dirty="0" sz="2600" spc="45">
                <a:latin typeface="Liberation Sans Narrow"/>
                <a:cs typeface="Liberation Sans Narrow"/>
              </a:rPr>
              <a:t> </a:t>
            </a:r>
            <a:r>
              <a:rPr dirty="0" sz="2600" spc="220">
                <a:latin typeface="Liberation Sans Narrow"/>
                <a:cs typeface="Liberation Sans Narrow"/>
              </a:rPr>
              <a:t>af</a:t>
            </a:r>
            <a:r>
              <a:rPr dirty="0" sz="2600" spc="65">
                <a:latin typeface="Liberation Sans Narrow"/>
                <a:cs typeface="Liberation Sans Narrow"/>
              </a:rPr>
              <a:t> </a:t>
            </a:r>
            <a:r>
              <a:rPr dirty="0" sz="2600" spc="150">
                <a:latin typeface="Liberation Sans Narrow"/>
                <a:cs typeface="Liberation Sans Narrow"/>
              </a:rPr>
              <a:t>diąitale</a:t>
            </a:r>
            <a:r>
              <a:rPr dirty="0" sz="2600" spc="70">
                <a:latin typeface="Liberation Sans Narrow"/>
                <a:cs typeface="Liberation Sans Narrow"/>
              </a:rPr>
              <a:t> </a:t>
            </a:r>
            <a:r>
              <a:rPr dirty="0" sz="2600" spc="114">
                <a:latin typeface="Liberation Sans Narrow"/>
                <a:cs typeface="Liberation Sans Narrow"/>
              </a:rPr>
              <a:t>værktøjer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78553" y="798067"/>
            <a:ext cx="787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Liberation Sans Narrow"/>
                <a:cs typeface="Liberation Sans Narrow"/>
              </a:rPr>
              <a:t>3</a:t>
            </a:r>
            <a:endParaRPr sz="1800">
              <a:latin typeface="Liberation Sans Narrow"/>
              <a:cs typeface="Liberation Sans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587500" y="2164842"/>
            <a:ext cx="5968365" cy="1229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700020" marR="2691765">
              <a:lnSpc>
                <a:spcPct val="14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 </a:t>
            </a: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3</a:t>
            </a:r>
            <a:endParaRPr sz="18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dirty="0" sz="2400" spc="-10">
                <a:solidFill>
                  <a:srgbClr val="FFFFFF"/>
                </a:solidFill>
                <a:latin typeface="Carlito"/>
                <a:cs typeface="Carlito"/>
              </a:rPr>
              <a:t>Sundhedsværktøjer</a:t>
            </a:r>
            <a:r>
              <a:rPr dirty="0" sz="24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FFFFFF"/>
                </a:solidFill>
                <a:latin typeface="Carlito"/>
                <a:cs typeface="Carlito"/>
              </a:rPr>
              <a:t>og</a:t>
            </a:r>
            <a:r>
              <a:rPr dirty="0" sz="24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FFFFFF"/>
                </a:solidFill>
                <a:latin typeface="Carlito"/>
                <a:cs typeface="Carlito"/>
              </a:rPr>
              <a:t>apps</a:t>
            </a:r>
            <a:r>
              <a:rPr dirty="0" sz="24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FFFFFF"/>
                </a:solidFill>
                <a:latin typeface="Carlito"/>
                <a:cs typeface="Carlito"/>
              </a:rPr>
              <a:t>til</a:t>
            </a:r>
            <a:r>
              <a:rPr dirty="0" sz="24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rlito"/>
                <a:cs typeface="Carlito"/>
              </a:rPr>
              <a:t>selvmonitorering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353060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65">
                <a:solidFill>
                  <a:srgbClr val="FFC000"/>
                </a:solidFill>
              </a:rPr>
              <a:t> </a:t>
            </a:r>
            <a:r>
              <a:rPr dirty="0" sz="1600" spc="-110">
                <a:solidFill>
                  <a:srgbClr val="FFC000"/>
                </a:solidFill>
              </a:rPr>
              <a:t>Hvordan</a:t>
            </a:r>
            <a:r>
              <a:rPr dirty="0" sz="1600" spc="-65">
                <a:solidFill>
                  <a:srgbClr val="FFC000"/>
                </a:solidFill>
              </a:rPr>
              <a:t> </a:t>
            </a:r>
            <a:r>
              <a:rPr dirty="0" sz="1600" spc="-125">
                <a:solidFill>
                  <a:srgbClr val="FFC000"/>
                </a:solidFill>
              </a:rPr>
              <a:t>fungerer</a:t>
            </a:r>
            <a:r>
              <a:rPr dirty="0" sz="1600" spc="-60">
                <a:solidFill>
                  <a:srgbClr val="FFC000"/>
                </a:solidFill>
              </a:rPr>
              <a:t> </a:t>
            </a:r>
            <a:r>
              <a:rPr dirty="0" sz="1600" spc="-170">
                <a:solidFill>
                  <a:srgbClr val="FFC000"/>
                </a:solidFill>
              </a:rPr>
              <a:t>en</a:t>
            </a:r>
            <a:r>
              <a:rPr dirty="0" sz="1600" spc="-65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skridttæller?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20751" y="1094359"/>
            <a:ext cx="4959985" cy="29851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52755" indent="-17843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452755" algn="l"/>
              </a:tabLst>
            </a:pP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Skridttæller</a:t>
            </a:r>
            <a:endParaRPr sz="1000">
              <a:latin typeface="Liberation Sans Narrow"/>
              <a:cs typeface="Liberation Sans Narrow"/>
            </a:endParaRPr>
          </a:p>
          <a:p>
            <a:pPr marL="45275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52755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Anbefaling</a:t>
            </a:r>
            <a:r>
              <a:rPr dirty="0" sz="1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Liberation Sans Narrow"/>
                <a:cs typeface="Liberation Sans Narrow"/>
              </a:rPr>
              <a:t>brug</a:t>
            </a: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000">
              <a:latin typeface="Liberation Sans Narrow"/>
              <a:cs typeface="Liberation Sans Narrow"/>
            </a:endParaRPr>
          </a:p>
          <a:p>
            <a:pPr marL="332105" indent="-28257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332105" algn="l"/>
              </a:tabLst>
            </a:pP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Hvordan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fungerer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en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drikkepåmindelses-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app?</a:t>
            </a:r>
            <a:endParaRPr sz="1600">
              <a:latin typeface="Arial Black"/>
              <a:cs typeface="Arial Black"/>
            </a:endParaRPr>
          </a:p>
          <a:p>
            <a:pPr lvl="1" marL="452755" indent="-178435">
              <a:lnSpc>
                <a:spcPct val="100000"/>
              </a:lnSpc>
              <a:spcBef>
                <a:spcPts val="1265"/>
              </a:spcBef>
              <a:buClr>
                <a:srgbClr val="000000"/>
              </a:buClr>
              <a:buFont typeface="Arial"/>
              <a:buChar char="•"/>
              <a:tabLst>
                <a:tab pos="452755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Påmindelse</a:t>
            </a:r>
            <a:r>
              <a:rPr dirty="0" sz="1000" spc="17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85">
                <a:solidFill>
                  <a:srgbClr val="585858"/>
                </a:solidFill>
                <a:latin typeface="Liberation Sans Narrow"/>
                <a:cs typeface="Liberation Sans Narrow"/>
              </a:rPr>
              <a:t>om</a:t>
            </a:r>
            <a:r>
              <a:rPr dirty="0" sz="1000" spc="1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at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Liberation Sans Narrow"/>
                <a:cs typeface="Liberation Sans Narrow"/>
              </a:rPr>
              <a:t>drikke</a:t>
            </a:r>
            <a:endParaRPr sz="1000">
              <a:latin typeface="Liberation Sans Narrow"/>
              <a:cs typeface="Liberation Sans Narrow"/>
            </a:endParaRPr>
          </a:p>
          <a:p>
            <a:pPr lvl="1" marL="45275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52755" algn="l"/>
              </a:tabLst>
            </a:pP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Anbefalinger</a:t>
            </a:r>
            <a:r>
              <a:rPr dirty="0" sz="1000" spc="16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Liberation Sans Narrow"/>
                <a:cs typeface="Liberation Sans Narrow"/>
              </a:rPr>
              <a:t>brug</a:t>
            </a:r>
            <a:endParaRPr sz="1000">
              <a:latin typeface="Liberation Sans Narrow"/>
              <a:cs typeface="Liberation Sans Narrow"/>
            </a:endParaRPr>
          </a:p>
          <a:p>
            <a:pPr marL="332105" indent="-282575">
              <a:lnSpc>
                <a:spcPct val="100000"/>
              </a:lnSpc>
              <a:spcBef>
                <a:spcPts val="1035"/>
              </a:spcBef>
              <a:buAutoNum type="arabicPeriod" startAt="2"/>
              <a:tabLst>
                <a:tab pos="332105" algn="l"/>
              </a:tabLst>
            </a:pP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Hvordan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fungerer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en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app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til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diabetesbehandling?</a:t>
            </a:r>
            <a:endParaRPr sz="1600">
              <a:latin typeface="Arial Black"/>
              <a:cs typeface="Arial Black"/>
            </a:endParaRPr>
          </a:p>
          <a:p>
            <a:pPr lvl="1" marL="491490" indent="-178435">
              <a:lnSpc>
                <a:spcPct val="100000"/>
              </a:lnSpc>
              <a:spcBef>
                <a:spcPts val="655"/>
              </a:spcBef>
              <a:buClr>
                <a:srgbClr val="000000"/>
              </a:buClr>
              <a:buFont typeface="Arial"/>
              <a:buChar char="•"/>
              <a:tabLst>
                <a:tab pos="491490" algn="l"/>
              </a:tabLst>
            </a:pP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Diabetesbehandling</a:t>
            </a:r>
            <a:endParaRPr sz="1000">
              <a:latin typeface="Liberation Sans Narrow"/>
              <a:cs typeface="Liberation Sans Narrow"/>
            </a:endParaRPr>
          </a:p>
          <a:p>
            <a:pPr lvl="1" marL="491490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91490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Anbefaling</a:t>
            </a:r>
            <a:r>
              <a:rPr dirty="0" sz="1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Liberation Sans Narrow"/>
                <a:cs typeface="Liberation Sans Narrow"/>
              </a:rPr>
              <a:t>brug</a:t>
            </a:r>
            <a:endParaRPr sz="1000">
              <a:latin typeface="Liberation Sans Narrow"/>
              <a:cs typeface="Liberation Sans Narrow"/>
            </a:endParaRPr>
          </a:p>
          <a:p>
            <a:pPr lvl="1">
              <a:lnSpc>
                <a:spcPct val="100000"/>
              </a:lnSpc>
              <a:spcBef>
                <a:spcPts val="225"/>
              </a:spcBef>
              <a:buFont typeface="Arial"/>
              <a:buChar char="•"/>
            </a:pPr>
            <a:endParaRPr sz="1000">
              <a:latin typeface="Liberation Sans Narrow"/>
              <a:cs typeface="Liberation Sans Narrow"/>
            </a:endParaRPr>
          </a:p>
          <a:p>
            <a:pPr marL="332105" indent="-28257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332105" algn="l"/>
              </a:tabLst>
            </a:pP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Hvordan</a:t>
            </a:r>
            <a:r>
              <a:rPr dirty="0" sz="1600" spc="-7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85">
                <a:solidFill>
                  <a:srgbClr val="FFC000"/>
                </a:solidFill>
                <a:latin typeface="Arial Black"/>
                <a:cs typeface="Arial Black"/>
              </a:rPr>
              <a:t>fu</a:t>
            </a:r>
            <a:r>
              <a:rPr dirty="0" sz="1600" spc="-80">
                <a:solidFill>
                  <a:srgbClr val="FFC000"/>
                </a:solidFill>
                <a:latin typeface="Arial Black"/>
                <a:cs typeface="Arial Black"/>
              </a:rPr>
              <a:t>n</a:t>
            </a:r>
            <a:r>
              <a:rPr dirty="0" sz="1600" spc="-85">
                <a:solidFill>
                  <a:srgbClr val="FFC000"/>
                </a:solidFill>
                <a:latin typeface="Arial Black"/>
                <a:cs typeface="Arial Black"/>
              </a:rPr>
              <a:t>g</a:t>
            </a:r>
            <a:r>
              <a:rPr dirty="0" sz="1600" spc="-100">
                <a:solidFill>
                  <a:srgbClr val="FFC000"/>
                </a:solidFill>
                <a:latin typeface="Arial Black"/>
                <a:cs typeface="Arial Black"/>
              </a:rPr>
              <a:t>e</a:t>
            </a:r>
            <a:r>
              <a:rPr dirty="0" sz="1600" spc="-85">
                <a:solidFill>
                  <a:srgbClr val="FFC000"/>
                </a:solidFill>
                <a:latin typeface="Arial Black"/>
                <a:cs typeface="Arial Black"/>
              </a:rPr>
              <a:t>r</a:t>
            </a:r>
            <a:r>
              <a:rPr dirty="0" sz="1600" spc="-95">
                <a:solidFill>
                  <a:srgbClr val="FFC000"/>
                </a:solidFill>
                <a:latin typeface="Arial Black"/>
                <a:cs typeface="Arial Black"/>
              </a:rPr>
              <a:t>e</a:t>
            </a:r>
            <a:r>
              <a:rPr dirty="0" sz="1600" spc="-770">
                <a:solidFill>
                  <a:srgbClr val="FFC000"/>
                </a:solidFill>
                <a:latin typeface="Arial Black"/>
                <a:cs typeface="Arial Black"/>
              </a:rPr>
              <a:t>r</a:t>
            </a:r>
            <a:r>
              <a:rPr dirty="0" baseline="111111" sz="900" spc="-12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11111" sz="900" spc="322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en</a:t>
            </a:r>
            <a:r>
              <a:rPr dirty="0" sz="1600" spc="-7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app</a:t>
            </a:r>
            <a:r>
              <a:rPr dirty="0" sz="1600" spc="-8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til</a:t>
            </a:r>
            <a:r>
              <a:rPr dirty="0" sz="1600" spc="-8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mental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sundhed?</a:t>
            </a:r>
            <a:endParaRPr sz="1600">
              <a:latin typeface="Arial Black"/>
              <a:cs typeface="Arial Black"/>
            </a:endParaRPr>
          </a:p>
          <a:p>
            <a:pPr lvl="1" marL="491490" indent="-178435">
              <a:lnSpc>
                <a:spcPct val="100000"/>
              </a:lnSpc>
              <a:spcBef>
                <a:spcPts val="930"/>
              </a:spcBef>
              <a:buClr>
                <a:srgbClr val="000000"/>
              </a:buClr>
              <a:buFont typeface="Arial"/>
              <a:buChar char="•"/>
              <a:tabLst>
                <a:tab pos="491490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Apps</a:t>
            </a:r>
            <a:r>
              <a:rPr dirty="0" sz="1000" spc="18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mental</a:t>
            </a:r>
            <a:r>
              <a:rPr dirty="0" sz="1000" spc="20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sundhed</a:t>
            </a:r>
            <a:endParaRPr sz="1000">
              <a:latin typeface="Liberation Sans Narrow"/>
              <a:cs typeface="Liberation Sans Narrow"/>
            </a:endParaRPr>
          </a:p>
          <a:p>
            <a:pPr lvl="1" marL="491490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91490" algn="l"/>
              </a:tabLst>
            </a:pP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Wysa</a:t>
            </a:r>
            <a:r>
              <a:rPr dirty="0" sz="1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-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65">
                <a:solidFill>
                  <a:srgbClr val="585858"/>
                </a:solidFill>
                <a:latin typeface="Liberation Sans Narrow"/>
                <a:cs typeface="Liberation Sans Narrow"/>
              </a:rPr>
              <a:t>App</a:t>
            </a:r>
            <a:r>
              <a:rPr dirty="0" sz="1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mental</a:t>
            </a:r>
            <a:r>
              <a:rPr dirty="0" sz="1000" spc="11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sundhed</a:t>
            </a:r>
            <a:endParaRPr sz="1000">
              <a:latin typeface="Liberation Sans Narrow"/>
              <a:cs typeface="Liberation Sans Narrow"/>
            </a:endParaRPr>
          </a:p>
          <a:p>
            <a:pPr lvl="1" marL="491490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91490" algn="l"/>
              </a:tabLst>
            </a:pP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Anbefalinger</a:t>
            </a:r>
            <a:r>
              <a:rPr dirty="0" sz="1000" spc="16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Liberation Sans Narrow"/>
                <a:cs typeface="Liberation Sans Narrow"/>
              </a:rPr>
              <a:t>brug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02222" y="2138298"/>
            <a:ext cx="265112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78765">
              <a:lnSpc>
                <a:spcPct val="100000"/>
              </a:lnSpc>
              <a:spcBef>
                <a:spcPts val="100"/>
              </a:spcBef>
            </a:pPr>
            <a:r>
              <a:rPr dirty="0" sz="2700" spc="-10">
                <a:solidFill>
                  <a:srgbClr val="FFFFFF"/>
                </a:solidFill>
                <a:latin typeface="Arial Black"/>
                <a:cs typeface="Arial Black"/>
              </a:rPr>
              <a:t>INDHOLDS- </a:t>
            </a:r>
            <a:r>
              <a:rPr dirty="0" sz="2700" spc="-150">
                <a:solidFill>
                  <a:srgbClr val="FFFFFF"/>
                </a:solidFill>
                <a:latin typeface="Arial Black"/>
                <a:cs typeface="Arial Black"/>
              </a:rPr>
              <a:t>FORTEGNELSE</a:t>
            </a:r>
            <a:endParaRPr sz="27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1802" y="1512824"/>
            <a:ext cx="515429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Du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allerede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blevet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introduceret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til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flere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apps,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der </a:t>
            </a:r>
            <a:r>
              <a:rPr dirty="0" sz="1800">
                <a:latin typeface="Arial"/>
                <a:cs typeface="Arial"/>
              </a:rPr>
              <a:t>kan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hjælpe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overvåge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sundhed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eller </a:t>
            </a:r>
            <a:r>
              <a:rPr dirty="0" sz="1800">
                <a:latin typeface="Arial"/>
                <a:cs typeface="Arial"/>
              </a:rPr>
              <a:t>personlig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livsstil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modul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enhed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4.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se </a:t>
            </a:r>
            <a:r>
              <a:rPr dirty="0" sz="1800">
                <a:latin typeface="Arial"/>
                <a:cs typeface="Arial"/>
              </a:rPr>
              <a:t>nærmere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på,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hvordan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du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bruger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disse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apps </a:t>
            </a:r>
            <a:r>
              <a:rPr dirty="0" sz="1800" spc="-10">
                <a:latin typeface="Arial"/>
                <a:cs typeface="Arial"/>
              </a:rPr>
              <a:t>effektivt.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3559" y="1085088"/>
            <a:ext cx="3290316" cy="329031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274193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INTRODUKTION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50"/>
              <a:t>Anvendelse</a:t>
            </a:r>
            <a:r>
              <a:rPr dirty="0" spc="-40"/>
              <a:t> </a:t>
            </a:r>
            <a:r>
              <a:rPr dirty="0" spc="-295"/>
              <a:t>af</a:t>
            </a:r>
            <a:r>
              <a:rPr dirty="0" spc="-60"/>
              <a:t> </a:t>
            </a:r>
            <a:r>
              <a:rPr dirty="0" spc="-254"/>
              <a:t>fitness-</a:t>
            </a:r>
            <a:r>
              <a:rPr dirty="0" spc="-335"/>
              <a:t>apps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14654" y="2149805"/>
            <a:ext cx="6280150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500" marR="30480">
              <a:lnSpc>
                <a:spcPct val="100000"/>
              </a:lnSpc>
              <a:spcBef>
                <a:spcPts val="95"/>
              </a:spcBef>
              <a:tabLst>
                <a:tab pos="1947545" algn="l"/>
              </a:tabLst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58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fungerer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en </a:t>
            </a:r>
            <a:r>
              <a:rPr dirty="0" sz="5800" spc="-30" b="1">
                <a:solidFill>
                  <a:srgbClr val="3E3E3E"/>
                </a:solidFill>
                <a:latin typeface="Arial"/>
                <a:cs typeface="Arial"/>
              </a:rPr>
              <a:t>s</a:t>
            </a:r>
            <a:r>
              <a:rPr dirty="0" sz="5800" spc="-3135" b="1">
                <a:solidFill>
                  <a:srgbClr val="3E3E3E"/>
                </a:solidFill>
                <a:latin typeface="Arial"/>
                <a:cs typeface="Arial"/>
              </a:rPr>
              <a:t>k</a:t>
            </a:r>
            <a:r>
              <a:rPr dirty="0" baseline="356481" sz="900" spc="-3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356481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ridttæller?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Skridttæller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43306" y="1035558"/>
            <a:ext cx="8234045" cy="1976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skridttæller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registrerer</a:t>
            </a:r>
            <a:r>
              <a:rPr dirty="0" sz="16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brugerens</a:t>
            </a:r>
            <a:r>
              <a:rPr dirty="0" sz="16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antal</a:t>
            </a:r>
            <a:r>
              <a:rPr dirty="0" sz="16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skridt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viser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sammen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andre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oplysninger,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f.eks.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distance,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gangtid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hastighed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pr.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time.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Regelmæssig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brug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booste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daglige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træning og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forbedre</a:t>
            </a:r>
            <a:r>
              <a:rPr dirty="0" sz="16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konditionen.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Skridttællere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bruges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smartphone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kombineres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et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smartur.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Følgende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forklarer,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bruger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Step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Tracker-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appen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smartphone.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5064" y="3357371"/>
            <a:ext cx="1610624" cy="1490471"/>
          </a:xfrm>
          <a:prstGeom prst="rect">
            <a:avLst/>
          </a:prstGeom>
        </p:spPr>
      </p:pic>
      <p:pic>
        <p:nvPicPr>
          <p:cNvPr id="6" name="object 6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97835" y="3130295"/>
            <a:ext cx="3048000" cy="171450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129788" y="4820818"/>
            <a:ext cx="19310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1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585858"/>
                </a:solidFill>
                <a:latin typeface="Arial"/>
                <a:cs typeface="Arial"/>
              </a:rPr>
              <a:t>skridtmåler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9971" y="2885116"/>
            <a:ext cx="2163961" cy="21333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08927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Anbefalinger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brug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73658" y="1391539"/>
            <a:ext cx="6108700" cy="2540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Husk,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forskellige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mobilitetsniveauer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evner.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Derfor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10.000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skridt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(WHO's</a:t>
            </a:r>
            <a:r>
              <a:rPr dirty="0" sz="15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anbefaling)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ikke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realistisk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mål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dem.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primære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mål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bør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give</a:t>
            </a:r>
            <a:r>
              <a:rPr dirty="0" sz="15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incitament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bevæge</a:t>
            </a:r>
            <a:r>
              <a:rPr dirty="0" sz="15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sig.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 marR="88265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Ofte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tæller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skridttællere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skridt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ved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måle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håndleddets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bevægelser.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Folk,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bruger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rollator,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skridttæller,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sættes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fast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i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taljebåndet.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500">
              <a:latin typeface="Arial"/>
              <a:cs typeface="Arial"/>
            </a:endParaRPr>
          </a:p>
          <a:p>
            <a:pPr marL="12700" marR="469900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Vi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anbefaler,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undgår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Bluetooth-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grænseflader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forhindre</a:t>
            </a:r>
            <a:r>
              <a:rPr dirty="0" sz="15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dataoverførsel</a:t>
            </a:r>
            <a:r>
              <a:rPr dirty="0" sz="15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via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internettet.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692" y="3475190"/>
            <a:ext cx="505968" cy="19719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692" y="2587170"/>
            <a:ext cx="505968" cy="19778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692" y="1448271"/>
            <a:ext cx="505968" cy="197191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50"/>
              <a:t>Anvendelse</a:t>
            </a:r>
            <a:r>
              <a:rPr dirty="0" spc="-20"/>
              <a:t> </a:t>
            </a:r>
            <a:r>
              <a:rPr dirty="0" spc="-295"/>
              <a:t>af</a:t>
            </a:r>
            <a:r>
              <a:rPr dirty="0" spc="-35"/>
              <a:t> </a:t>
            </a:r>
            <a:r>
              <a:rPr dirty="0" spc="-254"/>
              <a:t>påmindelses-</a:t>
            </a:r>
            <a:r>
              <a:rPr dirty="0" spc="-335"/>
              <a:t>apps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40054" y="2154377"/>
            <a:ext cx="6009005" cy="130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42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42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200" b="1">
                <a:solidFill>
                  <a:srgbClr val="3E3E3E"/>
                </a:solidFill>
                <a:latin typeface="Arial"/>
                <a:cs typeface="Arial"/>
              </a:rPr>
              <a:t>fungerer</a:t>
            </a:r>
            <a:r>
              <a:rPr dirty="0" sz="42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200" spc="-25" b="1">
                <a:solidFill>
                  <a:srgbClr val="3E3E3E"/>
                </a:solidFill>
                <a:latin typeface="Arial"/>
                <a:cs typeface="Arial"/>
              </a:rPr>
              <a:t>en </a:t>
            </a:r>
            <a:r>
              <a:rPr dirty="0" sz="4200" spc="-5" b="1">
                <a:solidFill>
                  <a:srgbClr val="3E3E3E"/>
                </a:solidFill>
                <a:latin typeface="Arial"/>
                <a:cs typeface="Arial"/>
              </a:rPr>
              <a:t>v</a:t>
            </a:r>
            <a:r>
              <a:rPr dirty="0" sz="4200" spc="10" b="1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dirty="0" sz="4200" spc="5" b="1">
                <a:solidFill>
                  <a:srgbClr val="3E3E3E"/>
                </a:solidFill>
                <a:latin typeface="Arial"/>
                <a:cs typeface="Arial"/>
              </a:rPr>
              <a:t>nd</a:t>
            </a:r>
            <a:r>
              <a:rPr dirty="0" sz="4200" spc="-650" b="1">
                <a:solidFill>
                  <a:srgbClr val="3E3E3E"/>
                </a:solidFill>
                <a:latin typeface="Arial"/>
                <a:cs typeface="Arial"/>
              </a:rPr>
              <a:t>p</a:t>
            </a:r>
            <a:r>
              <a:rPr dirty="0" baseline="32407" sz="900" spc="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32407" sz="900" spc="367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4200" spc="-20" b="1">
                <a:solidFill>
                  <a:srgbClr val="3E3E3E"/>
                </a:solidFill>
                <a:latin typeface="Arial"/>
                <a:cs typeface="Arial"/>
              </a:rPr>
              <a:t>åmindelses-app?</a:t>
            </a:r>
            <a:endParaRPr sz="4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Påmindelse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om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at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drikke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303985"/>
            <a:ext cx="6864984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nogle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kunder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udfordring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huske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drikke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regelmæssigt,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og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kæmper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nå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anbefalede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daglige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indtag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vand.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 marR="243204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Waterminder</a:t>
            </a:r>
            <a:r>
              <a:rPr dirty="0" sz="15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app,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designet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hjælpe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folk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holde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sig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hydrerede.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beregner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dit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daglige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mål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minder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drikke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vand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med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jævne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mellemrum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løbet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dagen.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Følgende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viser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dig,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appen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fungerer: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4520" y="2766060"/>
            <a:ext cx="2962655" cy="1975104"/>
          </a:xfrm>
          <a:prstGeom prst="rect">
            <a:avLst/>
          </a:prstGeom>
        </p:spPr>
      </p:pic>
      <p:pic>
        <p:nvPicPr>
          <p:cNvPr id="6" name="object 6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9867" y="3293364"/>
            <a:ext cx="2927604" cy="164744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426589" y="4749800"/>
            <a:ext cx="11944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585858"/>
                </a:solidFill>
                <a:latin typeface="Arial"/>
                <a:cs typeface="Arial"/>
                <a:hlinkClick r:id="rId4"/>
              </a:rPr>
              <a:t>WaterMinder</a:t>
            </a:r>
            <a:r>
              <a:rPr dirty="0" sz="1000" spc="-45" b="1">
                <a:solidFill>
                  <a:srgbClr val="585858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  <a:hlinkClick r:id="rId4"/>
              </a:rPr>
              <a:t>til</a:t>
            </a:r>
            <a:r>
              <a:rPr dirty="0" sz="1000" spc="-30" b="1">
                <a:solidFill>
                  <a:srgbClr val="585858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000" spc="-25" b="1">
                <a:solidFill>
                  <a:srgbClr val="585858"/>
                </a:solidFill>
                <a:latin typeface="Arial"/>
                <a:cs typeface="Arial"/>
                <a:hlinkClick r:id="rId4"/>
              </a:rPr>
              <a:t>iOS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88721" y="1978650"/>
            <a:ext cx="8225790" cy="2331720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kalendere,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arbejdet,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mest</a:t>
            </a:r>
            <a:endParaRPr sz="1800">
              <a:latin typeface="Arial"/>
              <a:cs typeface="Arial"/>
            </a:endParaRPr>
          </a:p>
          <a:p>
            <a:pPr marL="12700" marR="354457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almindeligt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anvendte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organisationer,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nemlig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forbundet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mail: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Outlook-kalender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Google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Kalender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29888" y="1088517"/>
            <a:ext cx="154368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29">
                <a:solidFill>
                  <a:srgbClr val="FFC000"/>
                </a:solidFill>
                <a:latin typeface="Arial Black"/>
                <a:cs typeface="Arial Black"/>
              </a:rPr>
              <a:t>Kalendere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6" name="object 6" descr=""/>
          <p:cNvSpPr txBox="1"/>
          <p:nvPr/>
        </p:nvSpPr>
        <p:spPr>
          <a:xfrm>
            <a:off x="501802" y="965961"/>
            <a:ext cx="14986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7114" y="2799843"/>
            <a:ext cx="2270416" cy="213309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776719" y="4999735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Anbefalinger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69112" y="1661871"/>
            <a:ext cx="6944359" cy="1322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findes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lignende</a:t>
            </a:r>
            <a:r>
              <a:rPr dirty="0" sz="17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apps,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7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7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måler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urinproduktion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-farve</a:t>
            </a:r>
            <a:r>
              <a:rPr dirty="0" sz="1700" spc="-25">
                <a:solidFill>
                  <a:srgbClr val="666666"/>
                </a:solidFill>
                <a:latin typeface="Arial"/>
                <a:cs typeface="Arial"/>
              </a:rPr>
              <a:t> som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tegn</a:t>
            </a:r>
            <a:r>
              <a:rPr dirty="0" sz="17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symptom</a:t>
            </a:r>
            <a:r>
              <a:rPr dirty="0" sz="17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dehydrering.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Personer</a:t>
            </a:r>
            <a:r>
              <a:rPr dirty="0" sz="17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7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demens</a:t>
            </a:r>
            <a:r>
              <a:rPr dirty="0" sz="17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7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gavn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 vandpåmindelsesapps,</a:t>
            </a:r>
            <a:r>
              <a:rPr dirty="0" sz="17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hvis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glemmer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7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drikke</a:t>
            </a:r>
            <a:r>
              <a:rPr dirty="0" sz="17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vand.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971" y="1814031"/>
            <a:ext cx="505968" cy="1971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971" y="2529258"/>
            <a:ext cx="505968" cy="197787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50"/>
              <a:t>Anvendelse</a:t>
            </a:r>
            <a:r>
              <a:rPr dirty="0" spc="-40"/>
              <a:t> </a:t>
            </a:r>
            <a:r>
              <a:rPr dirty="0" spc="-295"/>
              <a:t>af</a:t>
            </a:r>
            <a:r>
              <a:rPr dirty="0" spc="-55"/>
              <a:t> </a:t>
            </a:r>
            <a:r>
              <a:rPr dirty="0" spc="-240"/>
              <a:t>diabetes-</a:t>
            </a:r>
            <a:r>
              <a:rPr dirty="0" spc="-335"/>
              <a:t>apps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74294" y="2225421"/>
            <a:ext cx="6263640" cy="1276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41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41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100" b="1">
                <a:solidFill>
                  <a:srgbClr val="3E3E3E"/>
                </a:solidFill>
                <a:latin typeface="Arial"/>
                <a:cs typeface="Arial"/>
              </a:rPr>
              <a:t>fungerer</a:t>
            </a:r>
            <a:r>
              <a:rPr dirty="0" sz="41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100" b="1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41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100" spc="-25" b="1">
                <a:solidFill>
                  <a:srgbClr val="3E3E3E"/>
                </a:solidFill>
                <a:latin typeface="Arial"/>
                <a:cs typeface="Arial"/>
              </a:rPr>
              <a:t>app </a:t>
            </a:r>
            <a:r>
              <a:rPr dirty="0" sz="4100" b="1">
                <a:solidFill>
                  <a:srgbClr val="3E3E3E"/>
                </a:solidFill>
                <a:latin typeface="Arial"/>
                <a:cs typeface="Arial"/>
              </a:rPr>
              <a:t>til</a:t>
            </a:r>
            <a:r>
              <a:rPr dirty="0" sz="4100" spc="-1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100" spc="25" b="1">
                <a:solidFill>
                  <a:srgbClr val="3E3E3E"/>
                </a:solidFill>
                <a:latin typeface="Arial"/>
                <a:cs typeface="Arial"/>
              </a:rPr>
              <a:t>diab</a:t>
            </a:r>
            <a:r>
              <a:rPr dirty="0" sz="4100" spc="-869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baseline="64814" sz="900" spc="44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64814" sz="900" spc="60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4100" spc="-10" b="1">
                <a:solidFill>
                  <a:srgbClr val="3E3E3E"/>
                </a:solidFill>
                <a:latin typeface="Arial"/>
                <a:cs typeface="Arial"/>
              </a:rPr>
              <a:t>tesbehandling?</a:t>
            </a:r>
            <a:endParaRPr sz="4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5">
                <a:solidFill>
                  <a:srgbClr val="379C73"/>
                </a:solidFill>
              </a:rPr>
              <a:t>App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håndtering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diabetes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303985"/>
            <a:ext cx="6940550" cy="1626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håndtering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diabetes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hjælper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diabetes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overvåge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håndtere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tilstand.</a:t>
            </a:r>
            <a:endParaRPr sz="1500">
              <a:latin typeface="Arial"/>
              <a:cs typeface="Arial"/>
            </a:endParaRPr>
          </a:p>
          <a:p>
            <a:pPr marL="12700" marR="537845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Disse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indeholder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typisk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funktioner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sporing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blodsukkerniveauer,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registrering</a:t>
            </a:r>
            <a:r>
              <a:rPr dirty="0" sz="15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madindtag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fysisk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aktivitet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samt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information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diabetes.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Følgende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viser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dig,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One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Drop,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Diabetes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Management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App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fungerer: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7044" y="2982467"/>
            <a:ext cx="3092196" cy="173888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680207" y="4799482"/>
            <a:ext cx="22459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One</a:t>
            </a:r>
            <a:r>
              <a:rPr dirty="0" sz="1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Drop</a:t>
            </a:r>
            <a:r>
              <a:rPr dirty="0" sz="10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Diabetes</a:t>
            </a:r>
            <a:r>
              <a:rPr dirty="0" sz="1000" spc="-10" b="1">
                <a:solidFill>
                  <a:srgbClr val="585858"/>
                </a:solidFill>
                <a:latin typeface="Arial"/>
                <a:cs typeface="Arial"/>
              </a:rPr>
              <a:t> Management-</a:t>
            </a:r>
            <a:r>
              <a:rPr dirty="0" sz="1000" spc="-25" b="1">
                <a:solidFill>
                  <a:srgbClr val="585858"/>
                </a:solidFill>
                <a:latin typeface="Arial"/>
                <a:cs typeface="Arial"/>
              </a:rPr>
              <a:t>app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22986" y="3438397"/>
            <a:ext cx="3064510" cy="1442720"/>
            <a:chOff x="522986" y="3438397"/>
            <a:chExt cx="3064510" cy="1442720"/>
          </a:xfrm>
        </p:grpSpPr>
        <p:sp>
          <p:nvSpPr>
            <p:cNvPr id="3" name="object 3" descr=""/>
            <p:cNvSpPr/>
            <p:nvPr/>
          </p:nvSpPr>
          <p:spPr>
            <a:xfrm>
              <a:off x="535686" y="3451097"/>
              <a:ext cx="3039110" cy="1417320"/>
            </a:xfrm>
            <a:custGeom>
              <a:avLst/>
              <a:gdLst/>
              <a:ahLst/>
              <a:cxnLst/>
              <a:rect l="l" t="t" r="r" b="b"/>
              <a:pathLst>
                <a:path w="3039110" h="1417320">
                  <a:moveTo>
                    <a:pt x="2802636" y="0"/>
                  </a:moveTo>
                  <a:lnTo>
                    <a:pt x="236220" y="0"/>
                  </a:lnTo>
                  <a:lnTo>
                    <a:pt x="188615" y="4800"/>
                  </a:lnTo>
                  <a:lnTo>
                    <a:pt x="144275" y="18567"/>
                  </a:lnTo>
                  <a:lnTo>
                    <a:pt x="104149" y="40351"/>
                  </a:lnTo>
                  <a:lnTo>
                    <a:pt x="69189" y="69199"/>
                  </a:lnTo>
                  <a:lnTo>
                    <a:pt x="40344" y="104161"/>
                  </a:lnTo>
                  <a:lnTo>
                    <a:pt x="18564" y="144285"/>
                  </a:lnTo>
                  <a:lnTo>
                    <a:pt x="4799" y="188622"/>
                  </a:lnTo>
                  <a:lnTo>
                    <a:pt x="0" y="236219"/>
                  </a:lnTo>
                  <a:lnTo>
                    <a:pt x="0" y="1181100"/>
                  </a:lnTo>
                  <a:lnTo>
                    <a:pt x="4799" y="1228704"/>
                  </a:lnTo>
                  <a:lnTo>
                    <a:pt x="18564" y="1273044"/>
                  </a:lnTo>
                  <a:lnTo>
                    <a:pt x="40344" y="1313170"/>
                  </a:lnTo>
                  <a:lnTo>
                    <a:pt x="69189" y="1348130"/>
                  </a:lnTo>
                  <a:lnTo>
                    <a:pt x="104149" y="1376975"/>
                  </a:lnTo>
                  <a:lnTo>
                    <a:pt x="144275" y="1398755"/>
                  </a:lnTo>
                  <a:lnTo>
                    <a:pt x="188615" y="1412520"/>
                  </a:lnTo>
                  <a:lnTo>
                    <a:pt x="236220" y="1417320"/>
                  </a:lnTo>
                  <a:lnTo>
                    <a:pt x="2802636" y="1417320"/>
                  </a:lnTo>
                  <a:lnTo>
                    <a:pt x="2850233" y="1412520"/>
                  </a:lnTo>
                  <a:lnTo>
                    <a:pt x="2894570" y="1398755"/>
                  </a:lnTo>
                  <a:lnTo>
                    <a:pt x="2934694" y="1376975"/>
                  </a:lnTo>
                  <a:lnTo>
                    <a:pt x="2969656" y="1348130"/>
                  </a:lnTo>
                  <a:lnTo>
                    <a:pt x="2998504" y="1313170"/>
                  </a:lnTo>
                  <a:lnTo>
                    <a:pt x="3020288" y="1273044"/>
                  </a:lnTo>
                  <a:lnTo>
                    <a:pt x="3034055" y="1228704"/>
                  </a:lnTo>
                  <a:lnTo>
                    <a:pt x="3038855" y="1181100"/>
                  </a:lnTo>
                  <a:lnTo>
                    <a:pt x="3038855" y="236219"/>
                  </a:lnTo>
                  <a:lnTo>
                    <a:pt x="3034055" y="188622"/>
                  </a:lnTo>
                  <a:lnTo>
                    <a:pt x="3020288" y="144285"/>
                  </a:lnTo>
                  <a:lnTo>
                    <a:pt x="2998504" y="104161"/>
                  </a:lnTo>
                  <a:lnTo>
                    <a:pt x="2969656" y="69199"/>
                  </a:lnTo>
                  <a:lnTo>
                    <a:pt x="2934694" y="40351"/>
                  </a:lnTo>
                  <a:lnTo>
                    <a:pt x="2894570" y="18567"/>
                  </a:lnTo>
                  <a:lnTo>
                    <a:pt x="2850233" y="4800"/>
                  </a:lnTo>
                  <a:lnTo>
                    <a:pt x="2802636" y="0"/>
                  </a:lnTo>
                  <a:close/>
                </a:path>
              </a:pathLst>
            </a:custGeom>
            <a:solidFill>
              <a:srgbClr val="DA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35686" y="3451097"/>
              <a:ext cx="3039110" cy="1417320"/>
            </a:xfrm>
            <a:custGeom>
              <a:avLst/>
              <a:gdLst/>
              <a:ahLst/>
              <a:cxnLst/>
              <a:rect l="l" t="t" r="r" b="b"/>
              <a:pathLst>
                <a:path w="3039110" h="1417320">
                  <a:moveTo>
                    <a:pt x="0" y="236219"/>
                  </a:moveTo>
                  <a:lnTo>
                    <a:pt x="4799" y="188622"/>
                  </a:lnTo>
                  <a:lnTo>
                    <a:pt x="18564" y="144285"/>
                  </a:lnTo>
                  <a:lnTo>
                    <a:pt x="40344" y="104161"/>
                  </a:lnTo>
                  <a:lnTo>
                    <a:pt x="69189" y="69199"/>
                  </a:lnTo>
                  <a:lnTo>
                    <a:pt x="104149" y="40351"/>
                  </a:lnTo>
                  <a:lnTo>
                    <a:pt x="144275" y="18567"/>
                  </a:lnTo>
                  <a:lnTo>
                    <a:pt x="188615" y="4800"/>
                  </a:lnTo>
                  <a:lnTo>
                    <a:pt x="236220" y="0"/>
                  </a:lnTo>
                  <a:lnTo>
                    <a:pt x="2802636" y="0"/>
                  </a:lnTo>
                  <a:lnTo>
                    <a:pt x="2850233" y="4800"/>
                  </a:lnTo>
                  <a:lnTo>
                    <a:pt x="2894570" y="18567"/>
                  </a:lnTo>
                  <a:lnTo>
                    <a:pt x="2934694" y="40351"/>
                  </a:lnTo>
                  <a:lnTo>
                    <a:pt x="2969656" y="69199"/>
                  </a:lnTo>
                  <a:lnTo>
                    <a:pt x="2998504" y="104161"/>
                  </a:lnTo>
                  <a:lnTo>
                    <a:pt x="3020288" y="144285"/>
                  </a:lnTo>
                  <a:lnTo>
                    <a:pt x="3034055" y="188622"/>
                  </a:lnTo>
                  <a:lnTo>
                    <a:pt x="3038855" y="236219"/>
                  </a:lnTo>
                  <a:lnTo>
                    <a:pt x="3038855" y="1181100"/>
                  </a:lnTo>
                  <a:lnTo>
                    <a:pt x="3034055" y="1228704"/>
                  </a:lnTo>
                  <a:lnTo>
                    <a:pt x="3020288" y="1273044"/>
                  </a:lnTo>
                  <a:lnTo>
                    <a:pt x="2998504" y="1313170"/>
                  </a:lnTo>
                  <a:lnTo>
                    <a:pt x="2969656" y="1348130"/>
                  </a:lnTo>
                  <a:lnTo>
                    <a:pt x="2934694" y="1376975"/>
                  </a:lnTo>
                  <a:lnTo>
                    <a:pt x="2894570" y="1398755"/>
                  </a:lnTo>
                  <a:lnTo>
                    <a:pt x="2850233" y="1412520"/>
                  </a:lnTo>
                  <a:lnTo>
                    <a:pt x="2802636" y="1417320"/>
                  </a:lnTo>
                  <a:lnTo>
                    <a:pt x="236220" y="1417320"/>
                  </a:lnTo>
                  <a:lnTo>
                    <a:pt x="188615" y="1412520"/>
                  </a:lnTo>
                  <a:lnTo>
                    <a:pt x="144275" y="1398755"/>
                  </a:lnTo>
                  <a:lnTo>
                    <a:pt x="104149" y="1376975"/>
                  </a:lnTo>
                  <a:lnTo>
                    <a:pt x="69189" y="1348130"/>
                  </a:lnTo>
                  <a:lnTo>
                    <a:pt x="40344" y="1313170"/>
                  </a:lnTo>
                  <a:lnTo>
                    <a:pt x="18564" y="1273044"/>
                  </a:lnTo>
                  <a:lnTo>
                    <a:pt x="4799" y="1228704"/>
                  </a:lnTo>
                  <a:lnTo>
                    <a:pt x="0" y="1181100"/>
                  </a:lnTo>
                  <a:lnTo>
                    <a:pt x="0" y="236219"/>
                  </a:lnTo>
                  <a:close/>
                </a:path>
              </a:pathLst>
            </a:custGeom>
            <a:ln w="25400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1847" y="2285998"/>
            <a:ext cx="3163824" cy="276301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08927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Anbefalinger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brug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74344" y="1184528"/>
            <a:ext cx="6078220" cy="3654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8445" marR="935355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findes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mange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fra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forskellige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udbydere,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herunder medicinalfirmaer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5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sundhedsforsikringsselskaber.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258445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Hvad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angår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datasikkerhed,</a:t>
            </a:r>
            <a:r>
              <a:rPr dirty="0" sz="15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bør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personer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diabetes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sikre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sig,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at</a:t>
            </a:r>
            <a:endParaRPr sz="1500">
              <a:latin typeface="Arial"/>
              <a:cs typeface="Arial"/>
            </a:endParaRPr>
          </a:p>
          <a:p>
            <a:pPr marL="258445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dataene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forbliver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egen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smartphone,</a:t>
            </a:r>
            <a:r>
              <a:rPr dirty="0" sz="15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vælger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app.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258445" marR="5080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Kunder,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ikke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meget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erfaring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smartphone,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bør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vælge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app,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enkel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nem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bruge: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45"/>
              </a:spcBef>
            </a:pPr>
            <a:endParaRPr sz="1500">
              <a:latin typeface="Arial"/>
              <a:cs typeface="Arial"/>
            </a:endParaRPr>
          </a:p>
          <a:p>
            <a:pPr marL="216535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Eksempler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tilgængelige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Østrig: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buChar char="•"/>
              <a:tabLst>
                <a:tab pos="234950" algn="l"/>
              </a:tabLst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mySugr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Diabetes</a:t>
            </a:r>
            <a:r>
              <a:rPr dirty="0" sz="15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Tagebog</a:t>
            </a:r>
            <a:endParaRPr sz="15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buChar char="•"/>
              <a:tabLst>
                <a:tab pos="234950" algn="l"/>
              </a:tabLst>
            </a:pP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SiDiary</a:t>
            </a:r>
            <a:endParaRPr sz="15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buChar char="•"/>
              <a:tabLst>
                <a:tab pos="234950" algn="l"/>
              </a:tabLst>
            </a:pP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DiabetesConnect</a:t>
            </a:r>
            <a:endParaRPr sz="15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buChar char="•"/>
              <a:tabLst>
                <a:tab pos="234950" algn="l"/>
              </a:tabLst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DDG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lommevejledning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687" y="1312635"/>
            <a:ext cx="505968" cy="19719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0876" y="2587170"/>
            <a:ext cx="505968" cy="19778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687" y="1974522"/>
            <a:ext cx="505968" cy="197787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50"/>
              <a:t>Anvendelse</a:t>
            </a:r>
            <a:r>
              <a:rPr dirty="0" spc="-85"/>
              <a:t> </a:t>
            </a:r>
            <a:r>
              <a:rPr dirty="0" spc="-295"/>
              <a:t>af</a:t>
            </a:r>
            <a:r>
              <a:rPr dirty="0" spc="-100"/>
              <a:t> </a:t>
            </a:r>
            <a:r>
              <a:rPr dirty="0" spc="-315"/>
              <a:t>apps</a:t>
            </a:r>
            <a:r>
              <a:rPr dirty="0" spc="-80"/>
              <a:t> </a:t>
            </a:r>
            <a:r>
              <a:rPr dirty="0" spc="-160"/>
              <a:t>til</a:t>
            </a:r>
            <a:r>
              <a:rPr dirty="0" spc="-100"/>
              <a:t> </a:t>
            </a:r>
            <a:r>
              <a:rPr dirty="0" spc="-220"/>
              <a:t>mental</a:t>
            </a:r>
            <a:r>
              <a:rPr dirty="0" spc="-85"/>
              <a:t> </a:t>
            </a:r>
            <a:r>
              <a:rPr dirty="0" spc="-275"/>
              <a:t>sundhed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74294" y="2223897"/>
            <a:ext cx="607758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4800" spc="-1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fungerer</a:t>
            </a:r>
            <a:r>
              <a:rPr dirty="0" sz="4800" spc="-1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3E3E3E"/>
                </a:solidFill>
                <a:latin typeface="Arial"/>
                <a:cs typeface="Arial"/>
              </a:rPr>
              <a:t>en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app</a:t>
            </a:r>
            <a:r>
              <a:rPr dirty="0" sz="48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20" b="1">
                <a:solidFill>
                  <a:srgbClr val="3E3E3E"/>
                </a:solidFill>
                <a:latin typeface="Arial"/>
                <a:cs typeface="Arial"/>
              </a:rPr>
              <a:t>til</a:t>
            </a:r>
            <a:r>
              <a:rPr dirty="0" sz="4800" spc="-88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baseline="203703" sz="90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03703" sz="900" spc="652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mental sundhed?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309720"/>
            <a:ext cx="5286375" cy="309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51130">
              <a:lnSpc>
                <a:spcPct val="140000"/>
              </a:lnSpc>
              <a:spcBef>
                <a:spcPts val="9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voksne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opleve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ensomhed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udfordrende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mentale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tilstande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hukommelsestab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depression.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Søvnforstyrrelser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almindelige</a:t>
            </a:r>
            <a:r>
              <a:rPr dirty="0" sz="16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blandt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ældre mennesker.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Selvom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mental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sundhed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ikke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erstatte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ekspertisen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fra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psykolog,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tilbyder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værdifulde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tjenester</a:t>
            </a:r>
            <a:r>
              <a:rPr dirty="0" sz="16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meditation,</a:t>
            </a:r>
            <a:r>
              <a:rPr dirty="0" sz="16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humørsporing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rådgivning,</a:t>
            </a:r>
            <a:r>
              <a:rPr dirty="0" sz="16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give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støtte.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mental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sundhed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1991" y="1441703"/>
            <a:ext cx="2910840" cy="1941576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8029"/>
            <a:ext cx="6580505" cy="1433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Wysa-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appen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giver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adgang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øjeblikkelig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støtte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gennem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øvelser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kognitiv adfærdsterapi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(CBT)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journalføring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ved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hjælp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AI-teknologi.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tutorial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finde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af,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WYSA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fungerer: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>
                <a:solidFill>
                  <a:srgbClr val="379C73"/>
                </a:solidFill>
              </a:rPr>
              <a:t>Wysa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App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mental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sundhed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4911" y="2784348"/>
            <a:ext cx="3374136" cy="189737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803141" y="4749800"/>
            <a:ext cx="13760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1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000" spc="-20" b="1">
                <a:solidFill>
                  <a:srgbClr val="585858"/>
                </a:solidFill>
                <a:latin typeface="Arial"/>
                <a:cs typeface="Arial"/>
              </a:rPr>
              <a:t> wysa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08927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Anbefalinger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brug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70584" y="1669161"/>
            <a:ext cx="6646545" cy="1976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fordel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konsultere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læge,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ofte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god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forståelse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af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effekten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bestemt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app.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72453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vælger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app,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anbefales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tjekke,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mental sundhedsprofessionel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har været involveret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udviklingen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appen.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vigtigt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stoppe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appen,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hvis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brugeren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oplever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bivirkninger.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084" y="1799265"/>
            <a:ext cx="592835" cy="22978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515" y="2450013"/>
            <a:ext cx="592835" cy="22978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084" y="3157149"/>
            <a:ext cx="592835" cy="229781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1782" y="1270761"/>
            <a:ext cx="8083550" cy="2540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Følg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videovejledning,</a:t>
            </a:r>
            <a:r>
              <a:rPr dirty="0" sz="15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begyndelsen,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download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appen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Step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Counter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lignende skridttæller-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smartphone,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5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brug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5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uge.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sætte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dagligt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skridtmål.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 marR="262255">
              <a:lnSpc>
                <a:spcPct val="100000"/>
              </a:lnSpc>
            </a:pP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Verdenssundhedsorganisationen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anbefaler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10.000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skridt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dagen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sund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person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uden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mobilitetsproblemer.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Lever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op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dette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mål?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Skriv</a:t>
            </a:r>
            <a:r>
              <a:rPr dirty="0" sz="15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følgende</a:t>
            </a:r>
            <a:r>
              <a:rPr dirty="0" sz="15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i</a:t>
            </a:r>
            <a:r>
              <a:rPr dirty="0" sz="15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din</a:t>
            </a:r>
            <a:r>
              <a:rPr dirty="0" sz="15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(digitale)</a:t>
            </a:r>
            <a:r>
              <a:rPr dirty="0" sz="15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379C73"/>
                </a:solidFill>
                <a:latin typeface="Arial"/>
                <a:cs typeface="Arial"/>
              </a:rPr>
              <a:t>dagbog: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500">
              <a:latin typeface="Arial"/>
              <a:cs typeface="Arial"/>
            </a:endParaRPr>
          </a:p>
          <a:p>
            <a:pPr marL="469265" indent="-322580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Hvad</a:t>
            </a:r>
            <a:r>
              <a:rPr dirty="0" sz="15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var</a:t>
            </a:r>
            <a:r>
              <a:rPr dirty="0" sz="1500" spc="-5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dine</a:t>
            </a:r>
            <a:r>
              <a:rPr dirty="0" sz="15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erfaringer</a:t>
            </a:r>
            <a:r>
              <a:rPr dirty="0" sz="1500" spc="-5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5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500" spc="-5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5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 i="1">
                <a:solidFill>
                  <a:srgbClr val="666666"/>
                </a:solidFill>
                <a:latin typeface="Arial"/>
                <a:cs typeface="Arial"/>
              </a:rPr>
              <a:t>skridtmåler?</a:t>
            </a:r>
            <a:endParaRPr sz="1500">
              <a:latin typeface="Arial"/>
              <a:cs typeface="Arial"/>
            </a:endParaRPr>
          </a:p>
          <a:p>
            <a:pPr marL="469265" indent="-322580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500" spc="-5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påvirkede</a:t>
            </a:r>
            <a:r>
              <a:rPr dirty="0" sz="1500" spc="-6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5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5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motivation</a:t>
            </a:r>
            <a:r>
              <a:rPr dirty="0" sz="1500" spc="-6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tracke</a:t>
            </a:r>
            <a:r>
              <a:rPr dirty="0" sz="1500" spc="-6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dine</a:t>
            </a:r>
            <a:r>
              <a:rPr dirty="0" sz="15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 i="1">
                <a:solidFill>
                  <a:srgbClr val="666666"/>
                </a:solidFill>
                <a:latin typeface="Arial"/>
                <a:cs typeface="Arial"/>
              </a:rPr>
              <a:t>skridt?</a:t>
            </a:r>
            <a:endParaRPr sz="1500">
              <a:latin typeface="Arial"/>
              <a:cs typeface="Arial"/>
            </a:endParaRPr>
          </a:p>
          <a:p>
            <a:pPr marL="469265" indent="-322580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Tror</a:t>
            </a:r>
            <a:r>
              <a:rPr dirty="0" sz="15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du,</a:t>
            </a:r>
            <a:r>
              <a:rPr dirty="0" sz="15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5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sådant</a:t>
            </a:r>
            <a:r>
              <a:rPr dirty="0" sz="1500" spc="-5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værktøj</a:t>
            </a:r>
            <a:r>
              <a:rPr dirty="0" sz="15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5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motivere</a:t>
            </a:r>
            <a:r>
              <a:rPr dirty="0" sz="1500" spc="-5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5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500" spc="-5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5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øge</a:t>
            </a:r>
            <a:r>
              <a:rPr dirty="0" sz="15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5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 i="1">
                <a:solidFill>
                  <a:srgbClr val="666666"/>
                </a:solidFill>
                <a:latin typeface="Arial"/>
                <a:cs typeface="Arial"/>
              </a:rPr>
              <a:t>mobilitet?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13411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5"/>
              <a:t>Aktivitet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2904" y="3506723"/>
            <a:ext cx="1783079" cy="1435608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6925" y="1450974"/>
            <a:ext cx="7405370" cy="317944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80975" indent="-168275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180975" algn="l"/>
              </a:tabLst>
            </a:pPr>
            <a:r>
              <a:rPr dirty="0" sz="900" spc="-10">
                <a:latin typeface="Carlito"/>
                <a:cs typeface="Carlito"/>
              </a:rPr>
              <a:t>Farmakoterapeutisk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Kompas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-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medicin</a:t>
            </a:r>
            <a:r>
              <a:rPr dirty="0" sz="900" spc="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(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10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Her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kan</a:t>
            </a:r>
            <a:r>
              <a:rPr dirty="0" sz="900" spc="-3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du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af</a:t>
            </a:r>
            <a:r>
              <a:rPr dirty="0" sz="900" spc="-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alle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lægemidler</a:t>
            </a:r>
            <a:r>
              <a:rPr dirty="0" sz="900" spc="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finde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ud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af,</a:t>
            </a:r>
            <a:r>
              <a:rPr dirty="0" sz="900" spc="-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hvilke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virksomme </a:t>
            </a:r>
            <a:r>
              <a:rPr dirty="0" sz="900">
                <a:latin typeface="Carlito"/>
                <a:cs typeface="Carlito"/>
              </a:rPr>
              <a:t>stoffer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det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indeholder,</a:t>
            </a:r>
            <a:r>
              <a:rPr dirty="0" sz="900" spc="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hvorfor</a:t>
            </a:r>
            <a:r>
              <a:rPr dirty="0" sz="900" spc="-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det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er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indiceret,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og</a:t>
            </a:r>
            <a:r>
              <a:rPr dirty="0" sz="900" spc="-4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hvad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bivirkningerne</a:t>
            </a:r>
            <a:r>
              <a:rPr dirty="0" sz="900" spc="15">
                <a:latin typeface="Carlito"/>
                <a:cs typeface="Carlito"/>
              </a:rPr>
              <a:t> </a:t>
            </a:r>
            <a:r>
              <a:rPr dirty="0" sz="900" spc="-25">
                <a:latin typeface="Carlito"/>
                <a:cs typeface="Carlito"/>
              </a:rPr>
              <a:t>er.</a:t>
            </a:r>
            <a:endParaRPr sz="900">
              <a:latin typeface="Carlito"/>
              <a:cs typeface="Carlito"/>
            </a:endParaRPr>
          </a:p>
          <a:p>
            <a:pPr marL="180975" indent="-168275">
              <a:lnSpc>
                <a:spcPct val="100000"/>
              </a:lnSpc>
              <a:spcBef>
                <a:spcPts val="170"/>
              </a:spcBef>
              <a:buAutoNum type="arabicPeriod" startAt="2"/>
              <a:tabLst>
                <a:tab pos="180975" algn="l"/>
              </a:tabLst>
            </a:pPr>
            <a:r>
              <a:rPr dirty="0" sz="900">
                <a:latin typeface="Carlito"/>
                <a:cs typeface="Carlito"/>
              </a:rPr>
              <a:t>Apotheek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</a:t>
            </a:r>
            <a:r>
              <a:rPr dirty="0" sz="900" spc="-4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van</a:t>
            </a:r>
            <a:r>
              <a:rPr dirty="0" sz="900" spc="-4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KNMP,</a:t>
            </a:r>
            <a:r>
              <a:rPr dirty="0" sz="900" spc="-4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info</a:t>
            </a:r>
            <a:r>
              <a:rPr dirty="0" sz="900" spc="-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over</a:t>
            </a:r>
            <a:r>
              <a:rPr dirty="0" sz="900" spc="-4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medicijnen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(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website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-25">
                <a:latin typeface="Carlito"/>
                <a:cs typeface="Carlito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-20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6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Heldere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uitleg over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medicijnen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op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website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van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beroepsvereniging</a:t>
            </a:r>
            <a:r>
              <a:rPr dirty="0" sz="900" spc="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van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apothekers.</a:t>
            </a:r>
            <a:endParaRPr sz="900">
              <a:latin typeface="Carlito"/>
              <a:cs typeface="Carlito"/>
            </a:endParaRPr>
          </a:p>
          <a:p>
            <a:pPr marL="181610" indent="-168910">
              <a:lnSpc>
                <a:spcPct val="100000"/>
              </a:lnSpc>
              <a:spcBef>
                <a:spcPts val="170"/>
              </a:spcBef>
              <a:buAutoNum type="arabicPeriod" startAt="3"/>
              <a:tabLst>
                <a:tab pos="181610" algn="l"/>
              </a:tabLst>
            </a:pPr>
            <a:r>
              <a:rPr dirty="0" sz="900" spc="-10">
                <a:latin typeface="Carlito"/>
                <a:cs typeface="Carlito"/>
              </a:rPr>
              <a:t>MedicatieControle</a:t>
            </a:r>
            <a:r>
              <a:rPr dirty="0" sz="900" spc="3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</a:t>
            </a:r>
            <a:r>
              <a:rPr dirty="0" sz="900" spc="2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(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7"/>
              </a:rPr>
              <a:t>Android</a:t>
            </a:r>
            <a:r>
              <a:rPr dirty="0" u="none" sz="900" spc="-10">
                <a:latin typeface="Carlito"/>
                <a:cs typeface="Carlito"/>
              </a:rPr>
              <a:t>,</a:t>
            </a:r>
            <a:r>
              <a:rPr dirty="0" u="none" sz="900" spc="45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8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Med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denne</a:t>
            </a:r>
            <a:r>
              <a:rPr dirty="0" sz="900" spc="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kan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du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lave en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medicinkontrol</a:t>
            </a:r>
            <a:r>
              <a:rPr dirty="0" sz="900" spc="3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med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en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kollega.</a:t>
            </a:r>
            <a:endParaRPr sz="900">
              <a:latin typeface="Carlito"/>
              <a:cs typeface="Carlito"/>
            </a:endParaRPr>
          </a:p>
          <a:p>
            <a:pPr marL="180340" marR="4361180" indent="-168275">
              <a:lnSpc>
                <a:spcPct val="114399"/>
              </a:lnSpc>
              <a:spcBef>
                <a:spcPts val="15"/>
              </a:spcBef>
              <a:buAutoNum type="arabicPeriod" startAt="4"/>
              <a:tabLst>
                <a:tab pos="182880" algn="l"/>
              </a:tabLst>
            </a:pPr>
            <a:r>
              <a:rPr dirty="0" sz="900" spc="-10">
                <a:latin typeface="Carlito"/>
                <a:cs typeface="Carlito"/>
              </a:rPr>
              <a:t>Risicoscan</a:t>
            </a:r>
            <a:r>
              <a:rPr dirty="0" sz="900" spc="-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van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Zorg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voor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Beter</a:t>
            </a:r>
            <a:r>
              <a:rPr dirty="0" sz="900" spc="-10">
                <a:latin typeface="Carlito"/>
                <a:cs typeface="Carlito"/>
              </a:rPr>
              <a:t> (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9"/>
              </a:rPr>
              <a:t>ZvB-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9"/>
              </a:rPr>
              <a:t>website</a:t>
            </a:r>
            <a:r>
              <a:rPr dirty="0" u="none" sz="900">
                <a:latin typeface="Carlito"/>
                <a:cs typeface="Carlito"/>
              </a:rPr>
              <a:t>,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0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10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1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r>
              <a:rPr dirty="0" u="none" sz="900" spc="500">
                <a:latin typeface="Carlito"/>
                <a:cs typeface="Carlito"/>
              </a:rPr>
              <a:t> </a:t>
            </a:r>
            <a:r>
              <a:rPr dirty="0" u="none" sz="900" spc="500">
                <a:latin typeface="Carlito"/>
                <a:cs typeface="Carlito"/>
              </a:rPr>
              <a:t>	</a:t>
            </a:r>
            <a:r>
              <a:rPr dirty="0" u="none" sz="900">
                <a:latin typeface="Carlito"/>
                <a:cs typeface="Carlito"/>
              </a:rPr>
              <a:t>En</a:t>
            </a:r>
            <a:r>
              <a:rPr dirty="0" u="none" sz="900" spc="-10">
                <a:latin typeface="Carlito"/>
                <a:cs typeface="Carlito"/>
              </a:rPr>
              <a:t> spørgeliste,</a:t>
            </a:r>
            <a:r>
              <a:rPr dirty="0" u="none" sz="900" spc="20">
                <a:latin typeface="Carlito"/>
                <a:cs typeface="Carlito"/>
              </a:rPr>
              <a:t> </a:t>
            </a:r>
            <a:r>
              <a:rPr dirty="0" u="none" sz="900">
                <a:latin typeface="Carlito"/>
                <a:cs typeface="Carlito"/>
              </a:rPr>
              <a:t>hvor</a:t>
            </a:r>
            <a:r>
              <a:rPr dirty="0" u="none" sz="900" spc="5">
                <a:latin typeface="Carlito"/>
                <a:cs typeface="Carlito"/>
              </a:rPr>
              <a:t> </a:t>
            </a:r>
            <a:r>
              <a:rPr dirty="0" u="none" sz="900">
                <a:latin typeface="Carlito"/>
                <a:cs typeface="Carlito"/>
              </a:rPr>
              <a:t>du</a:t>
            </a:r>
            <a:r>
              <a:rPr dirty="0" u="none" sz="900" spc="5">
                <a:latin typeface="Carlito"/>
                <a:cs typeface="Carlito"/>
              </a:rPr>
              <a:t> </a:t>
            </a:r>
            <a:r>
              <a:rPr dirty="0" u="none" sz="900">
                <a:latin typeface="Carlito"/>
                <a:cs typeface="Carlito"/>
              </a:rPr>
              <a:t>kan</a:t>
            </a:r>
            <a:r>
              <a:rPr dirty="0" u="none" sz="900" spc="-15">
                <a:latin typeface="Carlito"/>
                <a:cs typeface="Carlito"/>
              </a:rPr>
              <a:t> </a:t>
            </a:r>
            <a:r>
              <a:rPr dirty="0" u="none" sz="900">
                <a:latin typeface="Carlito"/>
                <a:cs typeface="Carlito"/>
              </a:rPr>
              <a:t>se</a:t>
            </a:r>
            <a:r>
              <a:rPr dirty="0" u="none" sz="900" spc="-10">
                <a:latin typeface="Carlito"/>
                <a:cs typeface="Carlito"/>
              </a:rPr>
              <a:t> sundhedsrisici</a:t>
            </a:r>
            <a:r>
              <a:rPr dirty="0" u="none" sz="900" spc="50">
                <a:latin typeface="Carlito"/>
                <a:cs typeface="Carlito"/>
              </a:rPr>
              <a:t> </a:t>
            </a:r>
            <a:r>
              <a:rPr dirty="0" u="none" sz="900">
                <a:latin typeface="Carlito"/>
                <a:cs typeface="Carlito"/>
              </a:rPr>
              <a:t>hos</a:t>
            </a:r>
            <a:r>
              <a:rPr dirty="0" u="none" sz="900" spc="-5">
                <a:latin typeface="Carlito"/>
                <a:cs typeface="Carlito"/>
              </a:rPr>
              <a:t> </a:t>
            </a:r>
            <a:r>
              <a:rPr dirty="0" u="none" sz="900">
                <a:latin typeface="Carlito"/>
                <a:cs typeface="Carlito"/>
              </a:rPr>
              <a:t>ældre</a:t>
            </a:r>
            <a:r>
              <a:rPr dirty="0" u="none" sz="900" spc="10">
                <a:latin typeface="Carlito"/>
                <a:cs typeface="Carlito"/>
              </a:rPr>
              <a:t> </a:t>
            </a:r>
            <a:r>
              <a:rPr dirty="0" u="none" sz="900">
                <a:latin typeface="Carlito"/>
                <a:cs typeface="Carlito"/>
              </a:rPr>
              <a:t>i</a:t>
            </a:r>
            <a:r>
              <a:rPr dirty="0" u="none" sz="900" spc="-10">
                <a:latin typeface="Carlito"/>
                <a:cs typeface="Carlito"/>
              </a:rPr>
              <a:t> </a:t>
            </a:r>
            <a:r>
              <a:rPr dirty="0" u="none" sz="900" spc="-20">
                <a:latin typeface="Carlito"/>
                <a:cs typeface="Carlito"/>
              </a:rPr>
              <a:t>kort.</a:t>
            </a:r>
            <a:endParaRPr sz="900">
              <a:latin typeface="Carlito"/>
              <a:cs typeface="Carlito"/>
            </a:endParaRPr>
          </a:p>
          <a:p>
            <a:pPr marL="180975" indent="-168275">
              <a:lnSpc>
                <a:spcPct val="100000"/>
              </a:lnSpc>
              <a:spcBef>
                <a:spcPts val="165"/>
              </a:spcBef>
              <a:buAutoNum type="arabicPeriod" startAt="4"/>
              <a:tabLst>
                <a:tab pos="180975" algn="l"/>
              </a:tabLst>
            </a:pPr>
            <a:r>
              <a:rPr dirty="0" sz="900" spc="-10">
                <a:latin typeface="Carlito"/>
                <a:cs typeface="Carlito"/>
              </a:rPr>
              <a:t>Sygeplejefaglige</a:t>
            </a:r>
            <a:r>
              <a:rPr dirty="0" sz="900" spc="4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beregninger</a:t>
            </a:r>
            <a:r>
              <a:rPr dirty="0" sz="900" spc="6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(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2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30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3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En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om</a:t>
            </a:r>
            <a:r>
              <a:rPr dirty="0" sz="900" spc="1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verpleegkundige</a:t>
            </a:r>
            <a:r>
              <a:rPr dirty="0" sz="900" spc="7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berekeningen</a:t>
            </a:r>
            <a:r>
              <a:rPr dirty="0" sz="900" spc="5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te maken,</a:t>
            </a:r>
            <a:r>
              <a:rPr dirty="0" sz="900" spc="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o.a.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druppelsnelheid,</a:t>
            </a:r>
            <a:r>
              <a:rPr dirty="0" sz="900" spc="7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injectievloeistoffen,</a:t>
            </a:r>
            <a:r>
              <a:rPr dirty="0" sz="900" spc="6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zuurstoftoediening</a:t>
            </a:r>
            <a:r>
              <a:rPr dirty="0" sz="900" spc="4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en</a:t>
            </a:r>
            <a:r>
              <a:rPr dirty="0" sz="900" spc="1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verdunningen.</a:t>
            </a:r>
            <a:endParaRPr sz="900">
              <a:latin typeface="Carlito"/>
              <a:cs typeface="Carlito"/>
            </a:endParaRPr>
          </a:p>
          <a:p>
            <a:pPr marL="180975" indent="-168275">
              <a:lnSpc>
                <a:spcPct val="100000"/>
              </a:lnSpc>
              <a:spcBef>
                <a:spcPts val="170"/>
              </a:spcBef>
              <a:buAutoNum type="arabicPeriod" startAt="6"/>
              <a:tabLst>
                <a:tab pos="180975" algn="l"/>
              </a:tabLst>
            </a:pPr>
            <a:r>
              <a:rPr dirty="0" sz="900">
                <a:latin typeface="Carlito"/>
                <a:cs typeface="Carlito"/>
              </a:rPr>
              <a:t>Reanimation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-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Hartstichting</a:t>
            </a:r>
            <a:r>
              <a:rPr dirty="0" sz="90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(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4"/>
              </a:rPr>
              <a:t>hjemmeside</a:t>
            </a:r>
            <a:r>
              <a:rPr dirty="0" u="none" sz="900" spc="-10">
                <a:latin typeface="Carlito"/>
                <a:cs typeface="Carlito"/>
              </a:rPr>
              <a:t>,</a:t>
            </a:r>
            <a:r>
              <a:rPr dirty="0" u="none" sz="900" spc="45">
                <a:latin typeface="Carlito"/>
                <a:cs typeface="Carlito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5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20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6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Med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denne</a:t>
            </a:r>
            <a:r>
              <a:rPr dirty="0" sz="900" spc="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er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din viden om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genoplivning</a:t>
            </a:r>
            <a:r>
              <a:rPr dirty="0" sz="900" spc="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altid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og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overalt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up-to-</a:t>
            </a:r>
            <a:r>
              <a:rPr dirty="0" sz="900">
                <a:latin typeface="Carlito"/>
                <a:cs typeface="Carlito"/>
              </a:rPr>
              <a:t>date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med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øvelser,</a:t>
            </a:r>
            <a:r>
              <a:rPr dirty="0" sz="900" spc="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en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videnquiz</a:t>
            </a:r>
            <a:r>
              <a:rPr dirty="0" sz="900" spc="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og</a:t>
            </a:r>
            <a:r>
              <a:rPr dirty="0" sz="900" spc="-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meget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information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om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genoplivning</a:t>
            </a:r>
            <a:r>
              <a:rPr dirty="0" sz="900" spc="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og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hjertestatus.</a:t>
            </a:r>
            <a:endParaRPr sz="900">
              <a:latin typeface="Carlito"/>
              <a:cs typeface="Carlito"/>
            </a:endParaRPr>
          </a:p>
          <a:p>
            <a:pPr marL="180975" indent="-168275">
              <a:lnSpc>
                <a:spcPct val="100000"/>
              </a:lnSpc>
              <a:spcBef>
                <a:spcPts val="170"/>
              </a:spcBef>
              <a:buAutoNum type="arabicPeriod" startAt="7"/>
              <a:tabLst>
                <a:tab pos="180975" algn="l"/>
              </a:tabLst>
            </a:pPr>
            <a:r>
              <a:rPr dirty="0" sz="900">
                <a:latin typeface="Carlito"/>
                <a:cs typeface="Carlito"/>
              </a:rPr>
              <a:t>Skal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jeg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til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dokter?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(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7"/>
              </a:rPr>
              <a:t>hjemmeside</a:t>
            </a:r>
            <a:r>
              <a:rPr dirty="0" u="none" sz="900" spc="-10">
                <a:latin typeface="Carlito"/>
                <a:cs typeface="Carlito"/>
              </a:rPr>
              <a:t>,</a:t>
            </a:r>
            <a:r>
              <a:rPr dirty="0" u="none" sz="900" spc="20">
                <a:latin typeface="Carlito"/>
                <a:cs typeface="Carlito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8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10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9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60"/>
              </a:spcBef>
            </a:pPr>
            <a:r>
              <a:rPr dirty="0" sz="900">
                <a:latin typeface="Carlito"/>
                <a:cs typeface="Carlito"/>
              </a:rPr>
              <a:t>En</a:t>
            </a:r>
            <a:r>
              <a:rPr dirty="0" sz="900" spc="-3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app,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der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hjælper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dig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med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at</a:t>
            </a:r>
            <a:r>
              <a:rPr dirty="0" sz="900" spc="-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vurdere, om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du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har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brug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for</a:t>
            </a:r>
            <a:r>
              <a:rPr dirty="0" sz="900" spc="-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en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klage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til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hjemmet.</a:t>
            </a:r>
            <a:endParaRPr sz="900">
              <a:latin typeface="Carlito"/>
              <a:cs typeface="Carlito"/>
            </a:endParaRPr>
          </a:p>
          <a:p>
            <a:pPr marL="180975" indent="-168275">
              <a:lnSpc>
                <a:spcPct val="100000"/>
              </a:lnSpc>
              <a:spcBef>
                <a:spcPts val="165"/>
              </a:spcBef>
              <a:buAutoNum type="arabicPeriod" startAt="8"/>
              <a:tabLst>
                <a:tab pos="180975" algn="l"/>
              </a:tabLst>
            </a:pPr>
            <a:r>
              <a:rPr dirty="0" sz="900" spc="-10">
                <a:latin typeface="Carlito"/>
                <a:cs typeface="Carlito"/>
              </a:rPr>
              <a:t>NHG-standaarden</a:t>
            </a:r>
            <a:r>
              <a:rPr dirty="0" sz="900" spc="1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(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0"/>
              </a:rPr>
              <a:t>hjemmeside</a:t>
            </a:r>
            <a:r>
              <a:rPr dirty="0" u="none" sz="900" spc="-10">
                <a:latin typeface="Carlito"/>
                <a:cs typeface="Carlito"/>
              </a:rPr>
              <a:t>,</a:t>
            </a:r>
            <a:r>
              <a:rPr dirty="0" u="none" sz="900" spc="55">
                <a:latin typeface="Carlito"/>
                <a:cs typeface="Carlito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1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35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2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Et</a:t>
            </a:r>
            <a:r>
              <a:rPr dirty="0" sz="900" spc="-4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overblik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over</a:t>
            </a:r>
            <a:r>
              <a:rPr dirty="0" sz="900" spc="-3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alle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standene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i</a:t>
            </a:r>
            <a:r>
              <a:rPr dirty="0" sz="900" spc="-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Nederlands</a:t>
            </a:r>
            <a:r>
              <a:rPr dirty="0" sz="900" spc="-10">
                <a:latin typeface="Carlito"/>
                <a:cs typeface="Carlito"/>
              </a:rPr>
              <a:t> Huisartsengenootschap</a:t>
            </a:r>
            <a:endParaRPr sz="900">
              <a:latin typeface="Carlito"/>
              <a:cs typeface="Carlito"/>
            </a:endParaRPr>
          </a:p>
          <a:p>
            <a:pPr marL="180975" indent="-168275">
              <a:lnSpc>
                <a:spcPct val="100000"/>
              </a:lnSpc>
              <a:spcBef>
                <a:spcPts val="170"/>
              </a:spcBef>
              <a:buAutoNum type="arabicPeriod" startAt="9"/>
              <a:tabLst>
                <a:tab pos="180975" algn="l"/>
              </a:tabLst>
            </a:pPr>
            <a:r>
              <a:rPr dirty="0" sz="900">
                <a:latin typeface="Carlito"/>
                <a:cs typeface="Carlito"/>
              </a:rPr>
              <a:t>Meldcode</a:t>
            </a:r>
            <a:r>
              <a:rPr dirty="0" sz="900" spc="-4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(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3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-30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4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Den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trinplan,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som</a:t>
            </a:r>
            <a:r>
              <a:rPr dirty="0" sz="900" spc="-3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sundhedsprofessionelle</a:t>
            </a:r>
            <a:r>
              <a:rPr dirty="0" sz="900" spc="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kan</a:t>
            </a:r>
            <a:r>
              <a:rPr dirty="0" sz="900" spc="-3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bruge,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når</a:t>
            </a:r>
            <a:r>
              <a:rPr dirty="0" sz="900" spc="-3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skal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finde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ud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af,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om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har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brug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for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hushjælp</a:t>
            </a:r>
            <a:r>
              <a:rPr dirty="0" sz="900" spc="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eller </a:t>
            </a:r>
            <a:r>
              <a:rPr dirty="0" sz="900" spc="-10">
                <a:latin typeface="Carlito"/>
                <a:cs typeface="Carlito"/>
              </a:rPr>
              <a:t>børnemishandling.</a:t>
            </a:r>
            <a:endParaRPr sz="900">
              <a:latin typeface="Carlito"/>
              <a:cs typeface="Carlito"/>
            </a:endParaRPr>
          </a:p>
          <a:p>
            <a:pPr marL="181610" indent="-168910">
              <a:lnSpc>
                <a:spcPct val="100000"/>
              </a:lnSpc>
              <a:spcBef>
                <a:spcPts val="170"/>
              </a:spcBef>
              <a:buAutoNum type="arabicPeriod" startAt="10"/>
              <a:tabLst>
                <a:tab pos="181610" algn="l"/>
              </a:tabLst>
            </a:pPr>
            <a:r>
              <a:rPr dirty="0" sz="900" spc="-10">
                <a:latin typeface="Carlito"/>
                <a:cs typeface="Carlito"/>
              </a:rPr>
              <a:t>Sygeplejeberegner</a:t>
            </a:r>
            <a:r>
              <a:rPr dirty="0" sz="900" spc="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(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5"/>
              </a:rPr>
              <a:t>filmpje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-5">
                <a:latin typeface="Carlito"/>
                <a:cs typeface="Carlito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6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5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7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En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til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sygeplejersker</a:t>
            </a:r>
            <a:r>
              <a:rPr dirty="0" sz="900" spc="4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til at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lave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beregninger.</a:t>
            </a:r>
            <a:endParaRPr sz="900">
              <a:latin typeface="Carlito"/>
              <a:cs typeface="Carli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9013" y="351790"/>
            <a:ext cx="68770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Flere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nyttige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sundheds-</a:t>
            </a:r>
            <a:r>
              <a:rPr dirty="0" spc="-310">
                <a:solidFill>
                  <a:srgbClr val="379C73"/>
                </a:solidFill>
              </a:rPr>
              <a:t>apps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70">
                <a:solidFill>
                  <a:srgbClr val="379C73"/>
                </a:solidFill>
              </a:rPr>
              <a:t>dit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land: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Holland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2024-11-21T13:13:14Z</dcterms:created>
  <dcterms:modified xsi:type="dcterms:W3CDTF">2024-11-21T13:13:14Z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2024-11-21T00:00:00Z</vt:filetime>
  </property>
  <property fmtid="{D5CDD505-2E9C-101B-9397-08002B2CF9AE}" pid="5" name="Producer">
    <vt:lpwstr>3-Heights(TM) PDF Security Shell 4.8.25.2 (http://www.pdf-tools.com)</vt:lpwstr>
  </property>
</Properties>
</file>