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451" y="215595"/>
            <a:ext cx="6856095" cy="574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177540"/>
          </a:xfrm>
          <a:custGeom>
            <a:avLst/>
            <a:gdLst/>
            <a:ahLst/>
            <a:cxnLst/>
            <a:rect l="l" t="t" r="r" b="b"/>
            <a:pathLst>
              <a:path w="9144000" h="3177540">
                <a:moveTo>
                  <a:pt x="0" y="3177540"/>
                </a:moveTo>
                <a:lnTo>
                  <a:pt x="9144000" y="3177540"/>
                </a:lnTo>
                <a:lnTo>
                  <a:pt x="9144000" y="0"/>
                </a:lnTo>
                <a:lnTo>
                  <a:pt x="0" y="0"/>
                </a:lnTo>
                <a:lnTo>
                  <a:pt x="0" y="317754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3177539"/>
            <a:ext cx="9144000" cy="1965960"/>
          </a:xfrm>
          <a:custGeom>
            <a:avLst/>
            <a:gdLst/>
            <a:ahLst/>
            <a:cxnLst/>
            <a:rect l="l" t="t" r="r" b="b"/>
            <a:pathLst>
              <a:path w="9144000" h="1965960">
                <a:moveTo>
                  <a:pt x="9144000" y="0"/>
                </a:moveTo>
                <a:lnTo>
                  <a:pt x="0" y="0"/>
                </a:lnTo>
                <a:lnTo>
                  <a:pt x="0" y="1965960"/>
                </a:lnTo>
                <a:lnTo>
                  <a:pt x="9144000" y="196596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1802" y="-17906"/>
            <a:ext cx="6935470" cy="79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172" y="1755775"/>
            <a:ext cx="7857490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WgotuGyJn5o" TargetMode="External"/><Relationship Id="rId4" Type="http://schemas.openxmlformats.org/officeDocument/2006/relationships/image" Target="../media/image1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png"/><Relationship Id="rId4" Type="http://schemas.openxmlformats.org/officeDocument/2006/relationships/hyperlink" Target="https://www.w3.org/WAI/older-users/" TargetMode="External"/><Relationship Id="rId5" Type="http://schemas.openxmlformats.org/officeDocument/2006/relationships/hyperlink" Target="https://www.w3.org/WAI/fundamentals/accessibility-usability-inclusion/" TargetMode="External"/><Relationship Id="rId6" Type="http://schemas.openxmlformats.org/officeDocument/2006/relationships/hyperlink" Target="https://www.un.org/en/un-chronicle/digital-technologies-can-help-older-persons-maintain-healthy-productive-lives" TargetMode="External"/><Relationship Id="rId7" Type="http://schemas.openxmlformats.org/officeDocument/2006/relationships/hyperlink" Target="https://www.itu.int/dms_pub/itu-d/opb/phcb/D-PHCB-DIG_AGE-2021-PDF-E.pdf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9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0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1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2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3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4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5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6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padlet.com/" TargetMode="External"/><Relationship Id="rId4" Type="http://schemas.openxmlformats.org/officeDocument/2006/relationships/image" Target="../media/image37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jamboard.google.com/" TargetMode="External"/><Relationship Id="rId4" Type="http://schemas.openxmlformats.org/officeDocument/2006/relationships/hyperlink" Target="https://padlet.com/" TargetMode="Externa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jamboard.google.com/" TargetMode="External"/><Relationship Id="rId4" Type="http://schemas.openxmlformats.org/officeDocument/2006/relationships/hyperlink" Target="https://padlet.com/" TargetMode="Externa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w3.org/WAI/older-users/" TargetMode="External"/><Relationship Id="rId4" Type="http://schemas.openxmlformats.org/officeDocument/2006/relationships/hyperlink" Target="https://www.w3.org/WAI/fundamentals/accessibility-usability-inclusion/" TargetMode="External"/><Relationship Id="rId5" Type="http://schemas.openxmlformats.org/officeDocument/2006/relationships/hyperlink" Target="https://www.un.org/en/un-chronicle/digital-technologies-can-help-older-persons-maintain-healthy-productive-lives" TargetMode="External"/><Relationship Id="rId6" Type="http://schemas.openxmlformats.org/officeDocument/2006/relationships/hyperlink" Target="https://www.itu.int/dms_pub/itu-d/opb/phcb/D-PHCB-DIG_AGE-2021-PDF-E.pdf" TargetMode="Externa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8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jamboard.google.com/" TargetMode="External"/><Relationship Id="rId4" Type="http://schemas.openxmlformats.org/officeDocument/2006/relationships/hyperlink" Target="https://padlet.com/" TargetMode="External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1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2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3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4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5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6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7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8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8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9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5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0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48.pn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9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1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1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2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2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3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8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w3.org/WAI/older-users/" TargetMode="External"/><Relationship Id="rId4" Type="http://schemas.openxmlformats.org/officeDocument/2006/relationships/hyperlink" Target="https://www.w3.org/WAI/fundamentals/accessibility-usability-inclusion/" TargetMode="External"/><Relationship Id="rId5" Type="http://schemas.openxmlformats.org/officeDocument/2006/relationships/hyperlink" Target="https://www.un.org/en/un-chronicle/digital-technologies-can-help-older-persons-maintain-healthy-productive-lives" TargetMode="External"/><Relationship Id="rId6" Type="http://schemas.openxmlformats.org/officeDocument/2006/relationships/hyperlink" Target="https://www.itu.int/dms_pub/itu-d/opb/phcb/D-PHCB-DIG_AGE-2021-PDF-E.pdf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767195" cy="288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144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fastholde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elevens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motivation,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opmærksomhed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nysgerrighed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plejeren/underviseren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møde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empatisk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tilgang.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Omsorgspersonen/underviseren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nødt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interessere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sig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elevens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kompetencer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krav.</a:t>
            </a:r>
            <a:endParaRPr sz="1800">
              <a:latin typeface="Arial"/>
              <a:cs typeface="Arial"/>
            </a:endParaRPr>
          </a:p>
          <a:p>
            <a:pPr marL="12700" marR="142875">
              <a:lnSpc>
                <a:spcPct val="140000"/>
              </a:lnSpc>
              <a:spcBef>
                <a:spcPts val="134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Ægte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interesse,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opmærksomhed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positiv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fremme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elevens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selvtillid.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Empatisk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tilgang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5763895" cy="3440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255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Hjernens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kognitive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funktioner,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herunder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indlæring,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bliver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langsommere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alderen.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Underviseren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nødt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tage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hensyn 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hastigheden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læringsprocessen.</a:t>
            </a:r>
            <a:endParaRPr sz="1800">
              <a:latin typeface="Arial"/>
              <a:cs typeface="Arial"/>
            </a:endParaRPr>
          </a:p>
          <a:p>
            <a:pPr marL="12700" marR="144780">
              <a:lnSpc>
                <a:spcPct val="140100"/>
              </a:lnSpc>
              <a:spcBef>
                <a:spcPts val="134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vigtigt,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underviseren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tålmodig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opmuntrer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bevæge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fremad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trin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trin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deres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eget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tempo.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proces,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overveje,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svare,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diskutere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flere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gange.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Tålmodighed/hastighed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5307" y="1085088"/>
            <a:ext cx="2240279" cy="2241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879235"/>
            <a:ext cx="8108315" cy="3479165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Case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klienter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kvinde,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bor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alene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familie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fjerne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dele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landet.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Hun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købt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tablet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WhatsApp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forudinstalleret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ønsker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komme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med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sine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børnebørn,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hun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meget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begrænsede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færdigheder.</a:t>
            </a:r>
            <a:endParaRPr sz="1600">
              <a:latin typeface="Arial"/>
              <a:cs typeface="Arial"/>
            </a:endParaRPr>
          </a:p>
          <a:p>
            <a:pPr marL="12700" marR="335915">
              <a:lnSpc>
                <a:spcPct val="14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Baseret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fem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faktorer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nedenfor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overveje,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din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kundes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læring.</a:t>
            </a:r>
            <a:endParaRPr sz="16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spcBef>
                <a:spcPts val="695"/>
              </a:spcBef>
              <a:buSzPct val="123076"/>
              <a:buChar char="•"/>
              <a:tabLst>
                <a:tab pos="304800" algn="l"/>
              </a:tabLst>
            </a:pP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Motivation</a:t>
            </a:r>
            <a:endParaRPr sz="13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spcBef>
                <a:spcPts val="625"/>
              </a:spcBef>
              <a:buSzPct val="123076"/>
              <a:buChar char="•"/>
              <a:tabLst>
                <a:tab pos="304800" algn="l"/>
              </a:tabLst>
            </a:pPr>
            <a:r>
              <a:rPr dirty="0" sz="1300">
                <a:solidFill>
                  <a:srgbClr val="666666"/>
                </a:solidFill>
                <a:latin typeface="Arial"/>
                <a:cs typeface="Arial"/>
              </a:rPr>
              <a:t>Aktiv</a:t>
            </a:r>
            <a:r>
              <a:rPr dirty="0" sz="13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lytning</a:t>
            </a:r>
            <a:endParaRPr sz="13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spcBef>
                <a:spcPts val="625"/>
              </a:spcBef>
              <a:buSzPct val="123076"/>
              <a:buChar char="•"/>
              <a:tabLst>
                <a:tab pos="304800" algn="l"/>
              </a:tabLst>
            </a:pPr>
            <a:r>
              <a:rPr dirty="0" sz="1300">
                <a:solidFill>
                  <a:srgbClr val="666666"/>
                </a:solidFill>
                <a:latin typeface="Arial"/>
                <a:cs typeface="Arial"/>
              </a:rPr>
              <a:t>Positiv</a:t>
            </a:r>
            <a:r>
              <a:rPr dirty="0" sz="13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endParaRPr sz="13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spcBef>
                <a:spcPts val="625"/>
              </a:spcBef>
              <a:buSzPct val="123076"/>
              <a:buChar char="•"/>
              <a:tabLst>
                <a:tab pos="304800" algn="l"/>
              </a:tabLst>
            </a:pPr>
            <a:r>
              <a:rPr dirty="0" sz="1300">
                <a:solidFill>
                  <a:srgbClr val="666666"/>
                </a:solidFill>
                <a:latin typeface="Arial"/>
                <a:cs typeface="Arial"/>
              </a:rPr>
              <a:t>Empatisk</a:t>
            </a:r>
            <a:r>
              <a:rPr dirty="0" sz="13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tilgang</a:t>
            </a:r>
            <a:endParaRPr sz="13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spcBef>
                <a:spcPts val="625"/>
              </a:spcBef>
              <a:buSzPct val="123076"/>
              <a:buChar char="•"/>
              <a:tabLst>
                <a:tab pos="304800" algn="l"/>
              </a:tabLst>
            </a:pPr>
            <a:r>
              <a:rPr dirty="0" sz="1300" spc="-10">
                <a:solidFill>
                  <a:srgbClr val="666666"/>
                </a:solidFill>
                <a:latin typeface="Arial"/>
                <a:cs typeface="Arial"/>
              </a:rPr>
              <a:t>Tålmodighed/hastighed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52520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Træning: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Støtte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ældre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person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6652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Hovedtitel</a:t>
            </a:r>
            <a:r>
              <a:rPr dirty="0" spc="-110"/>
              <a:t> </a:t>
            </a:r>
            <a:r>
              <a:rPr dirty="0" spc="-300"/>
              <a:t>1</a:t>
            </a:r>
            <a:r>
              <a:rPr dirty="0" spc="-140"/>
              <a:t> </a:t>
            </a:r>
            <a:r>
              <a:rPr dirty="0" spc="125">
                <a:latin typeface="Liberation Sans Narrow"/>
                <a:cs typeface="Liberation Sans Narrow"/>
              </a:rPr>
              <a:t>(Gill</a:t>
            </a:r>
            <a:r>
              <a:rPr dirty="0" spc="20">
                <a:latin typeface="Liberation Sans Narrow"/>
                <a:cs typeface="Liberation Sans Narrow"/>
              </a:rPr>
              <a:t> </a:t>
            </a:r>
            <a:r>
              <a:rPr dirty="0" spc="-10">
                <a:latin typeface="Liberation Sans Narrow"/>
                <a:cs typeface="Liberation Sans Narrow"/>
              </a:rPr>
              <a:t>Sans</a:t>
            </a:r>
            <a:r>
              <a:rPr dirty="0" spc="100">
                <a:latin typeface="Liberation Sans Narrow"/>
                <a:cs typeface="Liberation Sans Narrow"/>
              </a:rPr>
              <a:t> </a:t>
            </a:r>
            <a:r>
              <a:rPr dirty="0" spc="75">
                <a:latin typeface="Liberation Sans Narrow"/>
                <a:cs typeface="Liberation Sans Narrow"/>
              </a:rPr>
              <a:t>50)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704844" y="0"/>
            <a:ext cx="5439410" cy="5143500"/>
            <a:chOff x="3704844" y="0"/>
            <a:chExt cx="543941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44" y="0"/>
              <a:ext cx="5439155" cy="514349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86295" y="10210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0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7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1" y="1153414"/>
                  </a:lnTo>
                  <a:lnTo>
                    <a:pt x="1605891" y="1191438"/>
                  </a:lnTo>
                  <a:lnTo>
                    <a:pt x="1549813" y="1244552"/>
                  </a:lnTo>
                  <a:lnTo>
                    <a:pt x="1513661" y="1276768"/>
                  </a:lnTo>
                  <a:lnTo>
                    <a:pt x="1472099" y="1312756"/>
                  </a:lnTo>
                  <a:lnTo>
                    <a:pt x="1425128" y="1352517"/>
                  </a:lnTo>
                  <a:lnTo>
                    <a:pt x="1372747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29" y="1882450"/>
                  </a:lnTo>
                  <a:lnTo>
                    <a:pt x="916025" y="1925420"/>
                  </a:lnTo>
                  <a:lnTo>
                    <a:pt x="901455" y="1970790"/>
                  </a:lnTo>
                  <a:lnTo>
                    <a:pt x="889121" y="2018563"/>
                  </a:lnTo>
                  <a:lnTo>
                    <a:pt x="879024" y="2068738"/>
                  </a:lnTo>
                  <a:lnTo>
                    <a:pt x="871168" y="2121318"/>
                  </a:lnTo>
                  <a:lnTo>
                    <a:pt x="865553" y="2176303"/>
                  </a:lnTo>
                  <a:lnTo>
                    <a:pt x="862183" y="2233694"/>
                  </a:lnTo>
                  <a:lnTo>
                    <a:pt x="861059" y="2293493"/>
                  </a:lnTo>
                  <a:lnTo>
                    <a:pt x="861202" y="2312705"/>
                  </a:lnTo>
                  <a:lnTo>
                    <a:pt x="861631" y="2343848"/>
                  </a:lnTo>
                  <a:lnTo>
                    <a:pt x="862345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89" y="1692357"/>
                  </a:lnTo>
                  <a:lnTo>
                    <a:pt x="1911635" y="1651876"/>
                  </a:lnTo>
                  <a:lnTo>
                    <a:pt x="1953880" y="1612751"/>
                  </a:lnTo>
                  <a:lnTo>
                    <a:pt x="1993425" y="1574984"/>
                  </a:lnTo>
                  <a:lnTo>
                    <a:pt x="2030269" y="1538573"/>
                  </a:lnTo>
                  <a:lnTo>
                    <a:pt x="2064413" y="1503519"/>
                  </a:lnTo>
                  <a:lnTo>
                    <a:pt x="2095858" y="1469822"/>
                  </a:lnTo>
                  <a:lnTo>
                    <a:pt x="2124603" y="1437481"/>
                  </a:lnTo>
                  <a:lnTo>
                    <a:pt x="2150649" y="1406498"/>
                  </a:lnTo>
                  <a:lnTo>
                    <a:pt x="2194644" y="1348601"/>
                  </a:lnTo>
                  <a:lnTo>
                    <a:pt x="2239871" y="1275385"/>
                  </a:lnTo>
                  <a:lnTo>
                    <a:pt x="2263507" y="1228393"/>
                  </a:lnTo>
                  <a:lnTo>
                    <a:pt x="2283502" y="1180713"/>
                  </a:lnTo>
                  <a:lnTo>
                    <a:pt x="2299858" y="1132347"/>
                  </a:lnTo>
                  <a:lnTo>
                    <a:pt x="2312577" y="1083297"/>
                  </a:lnTo>
                  <a:lnTo>
                    <a:pt x="2321661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09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24" y="311777"/>
                  </a:lnTo>
                  <a:lnTo>
                    <a:pt x="263741" y="347759"/>
                  </a:lnTo>
                  <a:lnTo>
                    <a:pt x="230217" y="384677"/>
                  </a:lnTo>
                  <a:lnTo>
                    <a:pt x="198953" y="422532"/>
                  </a:lnTo>
                  <a:lnTo>
                    <a:pt x="169948" y="461324"/>
                  </a:lnTo>
                  <a:lnTo>
                    <a:pt x="143202" y="501051"/>
                  </a:lnTo>
                  <a:lnTo>
                    <a:pt x="118715" y="541713"/>
                  </a:lnTo>
                  <a:lnTo>
                    <a:pt x="96488" y="583311"/>
                  </a:lnTo>
                  <a:lnTo>
                    <a:pt x="76519" y="625843"/>
                  </a:lnTo>
                  <a:lnTo>
                    <a:pt x="58810" y="669309"/>
                  </a:lnTo>
                  <a:lnTo>
                    <a:pt x="43361" y="713709"/>
                  </a:lnTo>
                  <a:lnTo>
                    <a:pt x="30170" y="759043"/>
                  </a:lnTo>
                  <a:lnTo>
                    <a:pt x="19239" y="805310"/>
                  </a:lnTo>
                  <a:lnTo>
                    <a:pt x="10566" y="852509"/>
                  </a:lnTo>
                  <a:lnTo>
                    <a:pt x="4153" y="900641"/>
                  </a:lnTo>
                  <a:lnTo>
                    <a:pt x="0" y="949706"/>
                  </a:lnTo>
                  <a:lnTo>
                    <a:pt x="571119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1" y="608838"/>
                  </a:lnTo>
                  <a:lnTo>
                    <a:pt x="826671" y="580488"/>
                  </a:lnTo>
                  <a:lnTo>
                    <a:pt x="864940" y="555471"/>
                  </a:lnTo>
                  <a:lnTo>
                    <a:pt x="905128" y="533785"/>
                  </a:lnTo>
                  <a:lnTo>
                    <a:pt x="947236" y="515433"/>
                  </a:lnTo>
                  <a:lnTo>
                    <a:pt x="991263" y="500415"/>
                  </a:lnTo>
                  <a:lnTo>
                    <a:pt x="1037208" y="488733"/>
                  </a:lnTo>
                  <a:lnTo>
                    <a:pt x="1085073" y="480387"/>
                  </a:lnTo>
                  <a:lnTo>
                    <a:pt x="1134857" y="475379"/>
                  </a:lnTo>
                  <a:lnTo>
                    <a:pt x="1186560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44"/>
                  </a:lnTo>
                  <a:lnTo>
                    <a:pt x="1485392" y="3278644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99923" y="1890775"/>
            <a:ext cx="6089650" cy="3073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4000" spc="-335">
                <a:solidFill>
                  <a:srgbClr val="585858"/>
                </a:solidFill>
                <a:latin typeface="Arial Black"/>
                <a:cs typeface="Arial Black"/>
              </a:rPr>
              <a:t>Hvad</a:t>
            </a:r>
            <a:r>
              <a:rPr dirty="0" sz="4000" spc="-21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229">
                <a:solidFill>
                  <a:srgbClr val="585858"/>
                </a:solidFill>
                <a:latin typeface="Arial Black"/>
                <a:cs typeface="Arial Black"/>
              </a:rPr>
              <a:t>er</a:t>
            </a:r>
            <a:r>
              <a:rPr dirty="0" sz="4000" spc="-21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00">
                <a:solidFill>
                  <a:srgbClr val="585858"/>
                </a:solidFill>
                <a:latin typeface="Arial Black"/>
                <a:cs typeface="Arial Black"/>
              </a:rPr>
              <a:t>de</a:t>
            </a:r>
            <a:r>
              <a:rPr dirty="0" sz="4000" spc="-21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00">
                <a:solidFill>
                  <a:srgbClr val="585858"/>
                </a:solidFill>
                <a:latin typeface="Arial Black"/>
                <a:cs typeface="Arial Black"/>
              </a:rPr>
              <a:t>vigtigste </a:t>
            </a:r>
            <a:r>
              <a:rPr dirty="0" sz="4000" spc="-415">
                <a:solidFill>
                  <a:srgbClr val="585858"/>
                </a:solidFill>
                <a:latin typeface="Arial Black"/>
                <a:cs typeface="Arial Black"/>
              </a:rPr>
              <a:t>aspekter</a:t>
            </a:r>
            <a:r>
              <a:rPr dirty="0" sz="4000" spc="-19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65">
                <a:solidFill>
                  <a:srgbClr val="585858"/>
                </a:solidFill>
                <a:latin typeface="Arial Black"/>
                <a:cs typeface="Arial Black"/>
              </a:rPr>
              <a:t>af</a:t>
            </a:r>
            <a:r>
              <a:rPr dirty="0" sz="4000" spc="-21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50">
                <a:solidFill>
                  <a:srgbClr val="585858"/>
                </a:solidFill>
                <a:latin typeface="Arial Black"/>
                <a:cs typeface="Arial Black"/>
              </a:rPr>
              <a:t>selvledelse</a:t>
            </a:r>
            <a:r>
              <a:rPr dirty="0" sz="4000" spc="-16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25">
                <a:solidFill>
                  <a:srgbClr val="585858"/>
                </a:solidFill>
                <a:latin typeface="Arial Black"/>
                <a:cs typeface="Arial Black"/>
              </a:rPr>
              <a:t>og </a:t>
            </a:r>
            <a:r>
              <a:rPr dirty="0" sz="4000" spc="-305">
                <a:solidFill>
                  <a:srgbClr val="585858"/>
                </a:solidFill>
                <a:latin typeface="Arial Black"/>
                <a:cs typeface="Arial Black"/>
              </a:rPr>
              <a:t>demons</a:t>
            </a:r>
            <a:r>
              <a:rPr dirty="0" sz="4000" spc="-1635">
                <a:solidFill>
                  <a:srgbClr val="585858"/>
                </a:solidFill>
                <a:latin typeface="Arial Black"/>
                <a:cs typeface="Arial Black"/>
              </a:rPr>
              <a:t>t</a:t>
            </a:r>
            <a:r>
              <a:rPr dirty="0" baseline="245370" sz="900" spc="-45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45370" sz="900" spc="480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4000" spc="-280">
                <a:solidFill>
                  <a:srgbClr val="585858"/>
                </a:solidFill>
                <a:latin typeface="Arial Black"/>
                <a:cs typeface="Arial Black"/>
              </a:rPr>
              <a:t>ration</a:t>
            </a:r>
            <a:r>
              <a:rPr dirty="0" sz="4000" spc="-17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65">
                <a:solidFill>
                  <a:srgbClr val="585858"/>
                </a:solidFill>
                <a:latin typeface="Arial Black"/>
                <a:cs typeface="Arial Black"/>
              </a:rPr>
              <a:t>af</a:t>
            </a:r>
            <a:r>
              <a:rPr dirty="0" sz="4000" spc="-21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65">
                <a:solidFill>
                  <a:srgbClr val="585858"/>
                </a:solidFill>
                <a:latin typeface="Arial Black"/>
                <a:cs typeface="Arial Black"/>
              </a:rPr>
              <a:t>digitale </a:t>
            </a:r>
            <a:r>
              <a:rPr dirty="0" sz="4000" spc="-335">
                <a:solidFill>
                  <a:srgbClr val="585858"/>
                </a:solidFill>
                <a:latin typeface="Arial Black"/>
                <a:cs typeface="Arial Black"/>
              </a:rPr>
              <a:t>værktøjer</a:t>
            </a:r>
            <a:r>
              <a:rPr dirty="0" sz="4000" spc="-19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25">
                <a:solidFill>
                  <a:srgbClr val="585858"/>
                </a:solidFill>
                <a:latin typeface="Arial Black"/>
                <a:cs typeface="Arial Black"/>
              </a:rPr>
              <a:t>for </a:t>
            </a:r>
            <a:r>
              <a:rPr dirty="0" sz="4000" spc="-430">
                <a:solidFill>
                  <a:srgbClr val="585858"/>
                </a:solidFill>
                <a:latin typeface="Arial Black"/>
                <a:cs typeface="Arial Black"/>
              </a:rPr>
              <a:t>plejepersonale?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166116"/>
            <a:ext cx="8068309" cy="430466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95">
                <a:solidFill>
                  <a:srgbClr val="FFFFFF"/>
                </a:solidFill>
                <a:latin typeface="Arial Black"/>
                <a:cs typeface="Arial Black"/>
              </a:rPr>
              <a:t>Evne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til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selvforvaltning</a:t>
            </a:r>
            <a:r>
              <a:rPr dirty="0" sz="18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18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demonstration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værktøjer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 Black"/>
                <a:cs typeface="Arial Black"/>
              </a:rPr>
              <a:t>som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plejer</a:t>
            </a:r>
            <a:endParaRPr sz="1800">
              <a:latin typeface="Arial Black"/>
              <a:cs typeface="Arial Black"/>
            </a:endParaRPr>
          </a:p>
          <a:p>
            <a:pPr marL="2976245" marR="5080">
              <a:lnSpc>
                <a:spcPct val="140100"/>
              </a:lnSpc>
              <a:spcBef>
                <a:spcPts val="41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Evnen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selv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administrere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demonstrere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plejepersonale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bliver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stadig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vigtigere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nutidens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teknologiske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landskab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kunne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kommunikere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effektivt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yde bedre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klienter.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2976245" marR="982344">
              <a:lnSpc>
                <a:spcPct val="1401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6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nøgleaspekter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selvledelse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demonstration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til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plejepersonale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027" y="1438655"/>
            <a:ext cx="2357628" cy="21960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166116"/>
            <a:ext cx="7127240" cy="468884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95">
                <a:solidFill>
                  <a:srgbClr val="FFFFFF"/>
                </a:solidFill>
                <a:latin typeface="Arial Black"/>
                <a:cs typeface="Arial Black"/>
              </a:rPr>
              <a:t>Evne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til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selvforvaltning</a:t>
            </a:r>
            <a:r>
              <a:rPr dirty="0" sz="18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18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demonstration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værktøjer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 Black"/>
                <a:cs typeface="Arial Black"/>
              </a:rPr>
              <a:t>som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plejer</a:t>
            </a:r>
            <a:endParaRPr sz="1800">
              <a:latin typeface="Arial Black"/>
              <a:cs typeface="Arial Black"/>
            </a:endParaRPr>
          </a:p>
          <a:p>
            <a:pPr marL="2976245" marR="396240">
              <a:lnSpc>
                <a:spcPct val="140100"/>
              </a:lnSpc>
              <a:spcBef>
                <a:spcPts val="41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6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nøgleaspekter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selvledelse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demonstration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til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plejepersonale: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5"/>
              </a:spcBef>
              <a:buChar char="●"/>
              <a:tabLst>
                <a:tab pos="3433445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dannelse</a:t>
            </a: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860"/>
              </a:spcBef>
              <a:buChar char="●"/>
              <a:tabLst>
                <a:tab pos="3433445" algn="l"/>
              </a:tabLst>
            </a:pP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Kommunikationsfærdigheder</a:t>
            </a: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865"/>
              </a:spcBef>
              <a:buChar char="●"/>
              <a:tabLst>
                <a:tab pos="3433445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Fjernovervågning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telesundhed</a:t>
            </a: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865"/>
              </a:spcBef>
              <a:buChar char="●"/>
              <a:tabLst>
                <a:tab pos="3433445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Uddannelse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løbende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læring</a:t>
            </a: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865"/>
              </a:spcBef>
              <a:buChar char="●"/>
              <a:tabLst>
                <a:tab pos="3433445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Tilpasningsevne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problemløsning</a:t>
            </a:r>
            <a:endParaRPr sz="1800">
              <a:latin typeface="Arial"/>
              <a:cs typeface="Arial"/>
            </a:endParaRPr>
          </a:p>
          <a:p>
            <a:pPr marL="3433445" indent="-342900">
              <a:lnSpc>
                <a:spcPct val="100000"/>
              </a:lnSpc>
              <a:spcBef>
                <a:spcPts val="865"/>
              </a:spcBef>
              <a:buChar char="●"/>
              <a:tabLst>
                <a:tab pos="3433445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Uddannelse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klienter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familier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275" y="1752600"/>
            <a:ext cx="2871216" cy="19126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379C73"/>
                </a:solidFill>
              </a:rPr>
              <a:t>Digital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literacy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(tilegnelse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digital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z="1400" spc="-135">
                <a:solidFill>
                  <a:srgbClr val="379C73"/>
                </a:solidFill>
              </a:rPr>
              <a:t>viden</a:t>
            </a:r>
            <a:r>
              <a:rPr dirty="0" sz="1400" spc="-85">
                <a:solidFill>
                  <a:srgbClr val="379C73"/>
                </a:solidFill>
              </a:rPr>
              <a:t> </a:t>
            </a:r>
            <a:r>
              <a:rPr dirty="0" sz="1400" spc="-155">
                <a:solidFill>
                  <a:srgbClr val="379C73"/>
                </a:solidFill>
              </a:rPr>
              <a:t>og</a:t>
            </a:r>
            <a:r>
              <a:rPr dirty="0" sz="1400" spc="-50">
                <a:solidFill>
                  <a:srgbClr val="379C73"/>
                </a:solidFill>
              </a:rPr>
              <a:t> </a:t>
            </a:r>
            <a:r>
              <a:rPr dirty="0" sz="1400" spc="-90">
                <a:solidFill>
                  <a:srgbClr val="379C73"/>
                </a:solidFill>
              </a:rPr>
              <a:t>digitale</a:t>
            </a:r>
            <a:endParaRPr sz="1400"/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856930"/>
            <a:ext cx="7263765" cy="327787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45">
                <a:solidFill>
                  <a:srgbClr val="379C73"/>
                </a:solidFill>
                <a:latin typeface="Arial Black"/>
                <a:cs typeface="Arial Black"/>
              </a:rPr>
              <a:t>færdigheder)</a:t>
            </a:r>
            <a:endParaRPr sz="1400">
              <a:latin typeface="Arial Black"/>
              <a:cs typeface="Arial Black"/>
            </a:endParaRPr>
          </a:p>
          <a:p>
            <a:pPr marL="304800" marR="218440" indent="-292735">
              <a:lnSpc>
                <a:spcPct val="100000"/>
              </a:lnSpc>
              <a:spcBef>
                <a:spcPts val="22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Omsorgspersonen/træneren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udvikle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grundlæggende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computerfærdigheder,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herunder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mail,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tekstbehandling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internetsurfing.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besidde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disse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grundlæggende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forudsætning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kunne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udvikle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kompetencer.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171450" indent="-292735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Plejeren/underviseren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fortrolig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almindeligvis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plejeområdet,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enheder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Bemærk:</a:t>
            </a:r>
            <a:r>
              <a:rPr dirty="0" sz="160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1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uddyber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grundlæggende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kompetencer.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Kommunikationsfærdigheder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983360"/>
            <a:ext cx="7184390" cy="2587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270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evne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kommunikere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via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 kanaler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e-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mail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messaging-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apps vil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yderligere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kommunikationsevner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træner/omsorgsperson.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videokonferenceværktøjer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virtuelle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konsultationer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fjernkommunikation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andet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sundhedspersonale. Det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vil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styrke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kompetencer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andre,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hvordan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disse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medier.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Bemærk:</a:t>
            </a:r>
            <a:r>
              <a:rPr dirty="0" sz="160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1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uddyber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grundlæggende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kompetencer.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227" y="3713988"/>
            <a:ext cx="4561332" cy="12999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83360"/>
            <a:ext cx="6524625" cy="3288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081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telesundhedsløsninger vinder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indpas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kommunikationsmiddel i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sundhedssektoren.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Sæt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telesundhedsplatforme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virtuelle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konsultationer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fjernovervågning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patienter,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relevante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dit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felt.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78105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plejer/træner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nødt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holde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opdateret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seneste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fremskridt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sundhedsteknologi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kunne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yde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støtte.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Bemærk:</a:t>
            </a:r>
            <a:r>
              <a:rPr dirty="0" sz="1600" spc="-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uddyber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værktøjer.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Fjernovervågning</a:t>
            </a:r>
            <a:r>
              <a:rPr dirty="0" spc="-2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telesundhed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272921"/>
            <a:ext cx="6614159" cy="3715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374650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deltage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kurser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workshops</a:t>
            </a:r>
            <a:r>
              <a:rPr dirty="0" sz="1800" spc="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nyeste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digitale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holde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dig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opdateret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udvikling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plejeområdet.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610235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holde sig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ajour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trends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innovationer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gennem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onlinekurser,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webinarer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professionelle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sundhedsorganisationer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anden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måde,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hvorpå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man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løbende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styrke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sine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kompetencer.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Eksempel:</a:t>
            </a:r>
            <a:r>
              <a:rPr dirty="0" sz="160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danske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sundhedsvæsen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tilbyder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arbejdsgivere/institutioner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regelmæssige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opdateringer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6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software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værktøjer.</a:t>
            </a:r>
            <a:endParaRPr sz="1600">
              <a:latin typeface="Arial"/>
              <a:cs typeface="Arial"/>
            </a:endParaRPr>
          </a:p>
          <a:p>
            <a:pPr marL="12700" marR="57975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Kontakt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arbejdsgiver/institution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sundhedssektoren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 i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dit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land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yderligere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information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uddannelsesmuligheder.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Uddannelse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løbende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læring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09420" y="798067"/>
            <a:ext cx="5723890" cy="2406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4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algn="ctr" marR="13970">
              <a:lnSpc>
                <a:spcPct val="100000"/>
              </a:lnSpc>
            </a:pP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Støtte</a:t>
            </a:r>
            <a:r>
              <a:rPr dirty="0" sz="18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kunder</a:t>
            </a:r>
            <a:r>
              <a:rPr dirty="0" sz="18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i</a:t>
            </a:r>
            <a:r>
              <a:rPr dirty="0" sz="1800" spc="1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brugen</a:t>
            </a:r>
            <a:r>
              <a:rPr dirty="0" sz="18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af</a:t>
            </a:r>
            <a:r>
              <a:rPr dirty="0" sz="18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digitale</a:t>
            </a:r>
            <a:r>
              <a:rPr dirty="0" sz="1800" spc="15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værktøjer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algn="ctr" marL="2578100" marR="2567940">
              <a:lnSpc>
                <a:spcPct val="140000"/>
              </a:lnSpc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1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ts val="1935"/>
              </a:lnSpc>
            </a:pPr>
            <a:r>
              <a:rPr dirty="0" sz="1800" spc="-135">
                <a:solidFill>
                  <a:srgbClr val="FFFFFF"/>
                </a:solidFill>
                <a:latin typeface="Arial Black"/>
                <a:cs typeface="Arial Black"/>
              </a:rPr>
              <a:t>Støtte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 til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brug</a:t>
            </a:r>
            <a:r>
              <a:rPr dirty="0" sz="18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8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værktøjer: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Hvad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du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29">
                <a:solidFill>
                  <a:srgbClr val="FFFFFF"/>
                </a:solidFill>
                <a:latin typeface="Arial Black"/>
                <a:cs typeface="Arial Black"/>
              </a:rPr>
              <a:t>skal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vide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250060"/>
            <a:ext cx="528256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plejer/træner 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nødt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udvikle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evnen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hurtigt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tilpasse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værktøjer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softwareopdateringer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holde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sporet</a:t>
            </a:r>
            <a:r>
              <a:rPr dirty="0" sz="1800" spc="5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udvikling.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362585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få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dine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problemløsningsevner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kunne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fejlfinde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problemer,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opstå,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enheder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teknologier.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kunder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vil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sandsynligvis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henvende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hjælp,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sådanne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problemer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opstår.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0">
                <a:solidFill>
                  <a:srgbClr val="379C73"/>
                </a:solidFill>
              </a:rPr>
              <a:t>Tilpasningsevne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problemløsning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4935" y="1267967"/>
            <a:ext cx="2977895" cy="19842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524380"/>
            <a:ext cx="758126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19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Afhængigt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forklare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patienter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familier.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Udvikling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pårørende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klienter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styrke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klienternes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støttemuligheder.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vejledning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enheder 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teknologi,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skræddersyet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klientens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evner.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inddrage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familiemedlemmer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vejledningen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værdifuld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ressource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person.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58025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Uddannelse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klient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familie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93871"/>
            <a:ext cx="7817484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gennemført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enhed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støtte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klienter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bruge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støtte</a:t>
            </a:r>
            <a:r>
              <a:rPr dirty="0" sz="1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værktøjer: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skal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vide,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bedre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forberedt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aktivt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støtte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ældre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voksne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livslang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læring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holde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trit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nye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IT-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teknologier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samfundet,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aspekter,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vigtigste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overveje,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når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støtter din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klient.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837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85"/>
              <a:t>Resumé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5439" y="3249167"/>
            <a:ext cx="5804916" cy="18227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379C73"/>
                </a:solidFill>
              </a:rPr>
              <a:t>Øvelse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selvrefleksion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46354" y="848995"/>
            <a:ext cx="7666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besvar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spørgsmålene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selvrefleksion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næste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slide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776983"/>
            <a:ext cx="3048000" cy="17145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986785" y="3657346"/>
            <a:ext cx="17513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Digitalt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mesterskab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837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93394"/>
            <a:ext cx="5567680" cy="2032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videoen,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reflektere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den: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66700" marR="5080" indent="-254635">
              <a:lnSpc>
                <a:spcPct val="140200"/>
              </a:lnSpc>
              <a:buSzPct val="128571"/>
              <a:buChar char="•"/>
              <a:tabLst>
                <a:tab pos="266700" algn="l"/>
                <a:tab pos="979169" algn="l"/>
                <a:tab pos="1266825" algn="l"/>
                <a:tab pos="1986280" algn="l"/>
                <a:tab pos="2246630" algn="l"/>
                <a:tab pos="3164840" algn="l"/>
                <a:tab pos="3756025" algn="l"/>
                <a:tab pos="4094479" algn="l"/>
                <a:tab pos="4678045" algn="l"/>
              </a:tabLst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Hvorfor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adgang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internettet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vigtigt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ældre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mennesker generelt?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plejepersonale</a:t>
            </a:r>
            <a:r>
              <a:rPr dirty="0" sz="14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hjælpe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ældre</a:t>
            </a:r>
            <a:r>
              <a:rPr dirty="0" sz="14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at</a:t>
            </a:r>
            <a:endParaRPr sz="14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67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komme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internettet?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3735323"/>
              <a:ext cx="1235963" cy="120548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633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15"/>
              <a:t>Referencer</a:t>
            </a:r>
            <a:endParaRPr sz="2400"/>
          </a:p>
        </p:txBody>
      </p:sp>
      <p:sp>
        <p:nvSpPr>
          <p:cNvPr id="8" name="object 8" descr=""/>
          <p:cNvSpPr txBox="1"/>
          <p:nvPr/>
        </p:nvSpPr>
        <p:spPr>
          <a:xfrm>
            <a:off x="325627" y="1193038"/>
            <a:ext cx="5757545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9913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Web</a:t>
            </a:r>
            <a:r>
              <a:rPr dirty="0" sz="1200" spc="-6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Accessibility</a:t>
            </a:r>
            <a:r>
              <a:rPr dirty="0" sz="12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Initiative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dirty="0" sz="12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Strategier,</a:t>
            </a:r>
            <a:r>
              <a:rPr dirty="0" sz="12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standarder</a:t>
            </a:r>
            <a:r>
              <a:rPr dirty="0" sz="1200" spc="-5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og</a:t>
            </a:r>
            <a:r>
              <a:rPr dirty="0" sz="1200" spc="-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ressourcer</a:t>
            </a:r>
            <a:r>
              <a:rPr dirty="0" sz="12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til</a:t>
            </a:r>
            <a:r>
              <a:rPr dirty="0" sz="1200" spc="-1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at</a:t>
            </a:r>
            <a:r>
              <a:rPr dirty="0" sz="1200" spc="-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006FC0"/>
                </a:solidFill>
                <a:latin typeface="Arial"/>
                <a:cs typeface="Arial"/>
              </a:rPr>
              <a:t>gøre</a:t>
            </a:r>
            <a:r>
              <a:rPr dirty="0" sz="1200" spc="-2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internettet</a:t>
            </a:r>
            <a:r>
              <a:rPr dirty="0" sz="1200" spc="-4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6FC0"/>
                </a:solidFill>
                <a:latin typeface="Arial"/>
                <a:cs typeface="Arial"/>
              </a:rPr>
              <a:t>tilgængeligt</a:t>
            </a:r>
            <a:r>
              <a:rPr dirty="0" sz="1200" spc="-4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for</a:t>
            </a:r>
            <a:r>
              <a:rPr dirty="0" sz="1200" spc="-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mennesker</a:t>
            </a:r>
            <a:r>
              <a:rPr dirty="0" sz="12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med</a:t>
            </a:r>
            <a:r>
              <a:rPr dirty="0" sz="1200" spc="-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6FC0"/>
                </a:solidFill>
                <a:latin typeface="Arial"/>
                <a:cs typeface="Arial"/>
              </a:rPr>
              <a:t>handicap.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https://www.w3.org/WAI/older-users/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 marR="699135">
              <a:lnSpc>
                <a:spcPct val="100000"/>
              </a:lnSpc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Web</a:t>
            </a:r>
            <a:r>
              <a:rPr dirty="0" sz="1200" spc="-6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Accessibility</a:t>
            </a:r>
            <a:r>
              <a:rPr dirty="0" sz="12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Initiative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dirty="0" sz="12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Strategier,</a:t>
            </a:r>
            <a:r>
              <a:rPr dirty="0" sz="12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standarder</a:t>
            </a:r>
            <a:r>
              <a:rPr dirty="0" sz="1200" spc="-5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og</a:t>
            </a:r>
            <a:r>
              <a:rPr dirty="0" sz="1200" spc="-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ressourcer</a:t>
            </a:r>
            <a:r>
              <a:rPr dirty="0" sz="12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til</a:t>
            </a:r>
            <a:r>
              <a:rPr dirty="0" sz="1200" spc="-1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at</a:t>
            </a:r>
            <a:r>
              <a:rPr dirty="0" sz="1200" spc="-2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006FC0"/>
                </a:solidFill>
                <a:latin typeface="Arial"/>
                <a:cs typeface="Arial"/>
              </a:rPr>
              <a:t>gøre</a:t>
            </a:r>
            <a:r>
              <a:rPr dirty="0" sz="1200" spc="-2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internettet</a:t>
            </a:r>
            <a:r>
              <a:rPr dirty="0" sz="1200" spc="-4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6FC0"/>
                </a:solidFill>
                <a:latin typeface="Arial"/>
                <a:cs typeface="Arial"/>
              </a:rPr>
              <a:t>tilgængeligt</a:t>
            </a:r>
            <a:r>
              <a:rPr dirty="0" sz="1200" spc="-4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for</a:t>
            </a:r>
            <a:r>
              <a:rPr dirty="0" sz="1200" spc="-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mennesker</a:t>
            </a:r>
            <a:r>
              <a:rPr dirty="0" sz="1200" spc="-3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6FC0"/>
                </a:solidFill>
                <a:latin typeface="Arial"/>
                <a:cs typeface="Arial"/>
              </a:rPr>
              <a:t>med</a:t>
            </a:r>
            <a:r>
              <a:rPr dirty="0" sz="1200" spc="-5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6FC0"/>
                </a:solidFill>
                <a:latin typeface="Arial"/>
                <a:cs typeface="Arial"/>
              </a:rPr>
              <a:t>handicap.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https://www.w3.org/WAI/fundamentals/accessibility-usability-inclusion/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VERDENS</a:t>
            </a:r>
            <a:r>
              <a:rPr dirty="0" sz="12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TELEKOMMUNIKATIONS-</a:t>
            </a:r>
            <a:r>
              <a:rPr dirty="0" sz="12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OG</a:t>
            </a:r>
            <a:r>
              <a:rPr dirty="0" sz="1200" spc="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INFORMATIONSSAMFUNDSDAG</a:t>
            </a:r>
            <a:r>
              <a:rPr dirty="0" sz="1200" spc="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dirty="0" sz="1200" spc="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Arial"/>
                <a:cs typeface="Arial"/>
              </a:rPr>
              <a:t>17.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MAJ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6FC0"/>
                </a:solidFill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  <a:p>
            <a:pPr marL="12700" marR="390525">
              <a:lnSpc>
                <a:spcPct val="100000"/>
              </a:lnSpc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https://www.un.org/en/un-chronicle/digital-technologies-can-help-older-persons-</a:t>
            </a:r>
            <a:r>
              <a:rPr dirty="0" u="none" sz="12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maintain-healthy-productive-</a:t>
            </a:r>
            <a:r>
              <a:rPr dirty="0" u="sng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lives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ITUPublikationer</a:t>
            </a:r>
            <a:r>
              <a:rPr dirty="0" sz="12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International</a:t>
            </a:r>
            <a:r>
              <a:rPr dirty="0" sz="1200" spc="-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Telecommunication</a:t>
            </a:r>
            <a:r>
              <a:rPr dirty="0" sz="1200" spc="-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Union</a:t>
            </a:r>
            <a:r>
              <a:rPr dirty="0" sz="1200" spc="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- Aldring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dirty="0" sz="1200" spc="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digital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verden </a:t>
            </a:r>
            <a:r>
              <a:rPr dirty="0" sz="1200" spc="-50">
                <a:solidFill>
                  <a:srgbClr val="006FC0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fra</a:t>
            </a:r>
            <a:r>
              <a:rPr dirty="0" sz="1200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sårbar</a:t>
            </a:r>
            <a:r>
              <a:rPr dirty="0" sz="1200" spc="-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til</a:t>
            </a:r>
            <a:r>
              <a:rPr dirty="0" sz="12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værdifuld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https://www.itu.int/dms_pub/itu-d/opb/phcb/D-PHCB-DIG_AGE-2021-PDF-E.pdf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89382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Hvordan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støtter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60">
                <a:solidFill>
                  <a:srgbClr val="FFC000"/>
                </a:solidFill>
              </a:rPr>
              <a:t>man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65">
                <a:solidFill>
                  <a:srgbClr val="FFC000"/>
                </a:solidFill>
              </a:rPr>
              <a:t>ældre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i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at</a:t>
            </a:r>
            <a:r>
              <a:rPr dirty="0" sz="1600" spc="-70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bruge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968121"/>
            <a:ext cx="30118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teknologi?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582417"/>
            <a:ext cx="44456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Evne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til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selvforvaltning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demonstration</a:t>
            </a: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som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plejer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2386" y="1383284"/>
            <a:ext cx="1470660" cy="800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95"/>
              </a:spcBef>
              <a:buSzPct val="150000"/>
              <a:buFont typeface="Arial"/>
              <a:buChar char="•"/>
              <a:tabLst>
                <a:tab pos="285115" algn="l"/>
              </a:tabLst>
            </a:pPr>
            <a:r>
              <a:rPr dirty="0" sz="1000" spc="45">
                <a:latin typeface="Liberation Sans Narrow"/>
                <a:cs typeface="Liberation Sans Narrow"/>
              </a:rPr>
              <a:t>Motivation</a:t>
            </a:r>
            <a:endParaRPr sz="1000">
              <a:latin typeface="Liberation Sans Narrow"/>
              <a:cs typeface="Liberation Sans Narrow"/>
            </a:endParaRPr>
          </a:p>
          <a:p>
            <a:pPr marL="285115" indent="-272415">
              <a:lnSpc>
                <a:spcPct val="100000"/>
              </a:lnSpc>
              <a:buSzPct val="150000"/>
              <a:buFont typeface="Arial"/>
              <a:buChar char="•"/>
              <a:tabLst>
                <a:tab pos="285115" algn="l"/>
              </a:tabLst>
            </a:pPr>
            <a:r>
              <a:rPr dirty="0" sz="1000" spc="65">
                <a:latin typeface="Liberation Sans Narrow"/>
                <a:cs typeface="Liberation Sans Narrow"/>
              </a:rPr>
              <a:t>Aktiv</a:t>
            </a:r>
            <a:r>
              <a:rPr dirty="0" sz="1000" spc="5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lytning</a:t>
            </a:r>
            <a:endParaRPr sz="1000">
              <a:latin typeface="Liberation Sans Narrow"/>
              <a:cs typeface="Liberation Sans Narrow"/>
            </a:endParaRPr>
          </a:p>
          <a:p>
            <a:pPr marL="285115" indent="-272415">
              <a:lnSpc>
                <a:spcPct val="100000"/>
              </a:lnSpc>
              <a:buSzPct val="150000"/>
              <a:buFont typeface="Arial"/>
              <a:buChar char="•"/>
              <a:tabLst>
                <a:tab pos="285115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Positiv</a:t>
            </a:r>
            <a:r>
              <a:rPr dirty="0" sz="1000" spc="28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feedback</a:t>
            </a:r>
            <a:endParaRPr sz="1000">
              <a:latin typeface="Liberation Sans Narrow"/>
              <a:cs typeface="Liberation Sans Narrow"/>
            </a:endParaRPr>
          </a:p>
          <a:p>
            <a:pPr marL="285115" indent="-272415">
              <a:lnSpc>
                <a:spcPct val="100000"/>
              </a:lnSpc>
              <a:buSzPct val="150000"/>
              <a:buFont typeface="Arial"/>
              <a:buChar char="•"/>
              <a:tabLst>
                <a:tab pos="285115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Empatisk</a:t>
            </a:r>
            <a:r>
              <a:rPr dirty="0" sz="1000" spc="265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tilgang</a:t>
            </a:r>
            <a:endParaRPr sz="1000">
              <a:latin typeface="Liberation Sans Narrow"/>
              <a:cs typeface="Liberation Sans Narrow"/>
            </a:endParaRPr>
          </a:p>
          <a:p>
            <a:pPr marL="285115" indent="-272415">
              <a:lnSpc>
                <a:spcPct val="100000"/>
              </a:lnSpc>
              <a:buSzPct val="150000"/>
              <a:buFont typeface="Arial"/>
              <a:buChar char="•"/>
              <a:tabLst>
                <a:tab pos="285115" algn="l"/>
              </a:tabLst>
            </a:pPr>
            <a:r>
              <a:rPr dirty="0" sz="1000" spc="-10">
                <a:latin typeface="Liberation Sans Narrow"/>
                <a:cs typeface="Liberation Sans Narrow"/>
              </a:rPr>
              <a:t>Tålmodighed/hastighed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82574" y="3283458"/>
            <a:ext cx="11283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SzPct val="180000"/>
              <a:buFont typeface="Arial"/>
              <a:buChar char="•"/>
              <a:tabLst>
                <a:tab pos="304800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Digital</a:t>
            </a:r>
            <a:r>
              <a:rPr dirty="0" sz="1000" spc="37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dannelse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82574" y="3435858"/>
            <a:ext cx="2099310" cy="807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SzPct val="180000"/>
              <a:buFont typeface="Arial"/>
              <a:buChar char="•"/>
              <a:tabLst>
                <a:tab pos="304800" algn="l"/>
              </a:tabLst>
            </a:pPr>
            <a:r>
              <a:rPr dirty="0" sz="1000" spc="-10">
                <a:latin typeface="Liberation Sans Narrow"/>
                <a:cs typeface="Liberation Sans Narrow"/>
              </a:rPr>
              <a:t>Kommunikationsfærdigheder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SzPct val="180000"/>
              <a:buFont typeface="Arial"/>
              <a:buChar char="•"/>
              <a:tabLst>
                <a:tab pos="304800" algn="l"/>
              </a:tabLst>
            </a:pPr>
            <a:r>
              <a:rPr dirty="0" sz="1000" spc="20">
                <a:latin typeface="Liberation Sans Narrow"/>
                <a:cs typeface="Liberation Sans Narrow"/>
              </a:rPr>
              <a:t>Fjernovervågning</a:t>
            </a:r>
            <a:r>
              <a:rPr dirty="0" sz="1000" spc="180">
                <a:latin typeface="Liberation Sans Narrow"/>
                <a:cs typeface="Liberation Sans Narrow"/>
              </a:rPr>
              <a:t> </a:t>
            </a:r>
            <a:r>
              <a:rPr dirty="0" sz="1000" spc="20">
                <a:latin typeface="Liberation Sans Narrow"/>
                <a:cs typeface="Liberation Sans Narrow"/>
              </a:rPr>
              <a:t>og</a:t>
            </a:r>
            <a:r>
              <a:rPr dirty="0" sz="1000" spc="145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telesundhed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SzPct val="180000"/>
              <a:buFont typeface="Arial"/>
              <a:buChar char="•"/>
              <a:tabLst>
                <a:tab pos="304800" algn="l"/>
              </a:tabLst>
            </a:pPr>
            <a:r>
              <a:rPr dirty="0" sz="1000" spc="10">
                <a:latin typeface="Liberation Sans Narrow"/>
                <a:cs typeface="Liberation Sans Narrow"/>
              </a:rPr>
              <a:t>Uddannelse</a:t>
            </a:r>
            <a:r>
              <a:rPr dirty="0" sz="1000" spc="240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og</a:t>
            </a:r>
            <a:r>
              <a:rPr dirty="0" sz="1000" spc="204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løbende</a:t>
            </a:r>
            <a:r>
              <a:rPr dirty="0" sz="1000" spc="204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læring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SzPct val="180000"/>
              <a:buFont typeface="Arial"/>
              <a:buChar char="•"/>
              <a:tabLst>
                <a:tab pos="304800" algn="l"/>
              </a:tabLst>
            </a:pPr>
            <a:r>
              <a:rPr dirty="0" sz="1000" spc="10">
                <a:latin typeface="Liberation Sans Narrow"/>
                <a:cs typeface="Liberation Sans Narrow"/>
              </a:rPr>
              <a:t>Tilpasningsevne</a:t>
            </a:r>
            <a:r>
              <a:rPr dirty="0" sz="1000" spc="180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og</a:t>
            </a:r>
            <a:r>
              <a:rPr dirty="0" sz="1000" spc="15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problemløsning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SzPct val="180000"/>
              <a:buFont typeface="Arial"/>
              <a:buChar char="•"/>
              <a:tabLst>
                <a:tab pos="304800" algn="l"/>
              </a:tabLst>
            </a:pPr>
            <a:r>
              <a:rPr dirty="0" sz="1000" spc="10">
                <a:latin typeface="Liberation Sans Narrow"/>
                <a:cs typeface="Liberation Sans Narrow"/>
              </a:rPr>
              <a:t>Uddannelse</a:t>
            </a:r>
            <a:r>
              <a:rPr dirty="0" sz="1000" spc="135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af</a:t>
            </a:r>
            <a:r>
              <a:rPr dirty="0" sz="1000" spc="114">
                <a:latin typeface="Liberation Sans Narrow"/>
                <a:cs typeface="Liberation Sans Narrow"/>
              </a:rPr>
              <a:t> </a:t>
            </a:r>
            <a:r>
              <a:rPr dirty="0" sz="1000" spc="55">
                <a:latin typeface="Liberation Sans Narrow"/>
                <a:cs typeface="Liberation Sans Narrow"/>
              </a:rPr>
              <a:t>klienter</a:t>
            </a:r>
            <a:r>
              <a:rPr dirty="0" sz="1000" spc="110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og</a:t>
            </a:r>
            <a:r>
              <a:rPr dirty="0" sz="1000" spc="11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familier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41067" y="798067"/>
            <a:ext cx="5259070" cy="2406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4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algn="ctr" marR="12065">
              <a:lnSpc>
                <a:spcPct val="100000"/>
              </a:lnSpc>
            </a:pP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Støtte</a:t>
            </a:r>
            <a:r>
              <a:rPr dirty="0" sz="18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kunder</a:t>
            </a:r>
            <a:r>
              <a:rPr dirty="0" sz="18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i</a:t>
            </a:r>
            <a:r>
              <a:rPr dirty="0" sz="1800" spc="1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brugen</a:t>
            </a:r>
            <a:r>
              <a:rPr dirty="0" sz="18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af</a:t>
            </a:r>
            <a:r>
              <a:rPr dirty="0" sz="18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digitale</a:t>
            </a:r>
            <a:r>
              <a:rPr dirty="0" sz="1800" spc="15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værktøjer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algn="ctr" marL="2346325" marR="2334895">
              <a:lnSpc>
                <a:spcPct val="140000"/>
              </a:lnSpc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ts val="1935"/>
              </a:lnSpc>
            </a:pP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Oprettelse</a:t>
            </a:r>
            <a:r>
              <a:rPr dirty="0" sz="18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digitalt</a:t>
            </a:r>
            <a:r>
              <a:rPr dirty="0" sz="18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35">
                <a:solidFill>
                  <a:srgbClr val="FFFFFF"/>
                </a:solidFill>
                <a:latin typeface="Arial Black"/>
                <a:cs typeface="Arial Black"/>
              </a:rPr>
              <a:t>mind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Arial Black"/>
                <a:cs typeface="Arial Black"/>
              </a:rPr>
              <a:t>map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brainstorm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9168" y="328041"/>
            <a:ext cx="4037965" cy="7569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</a:rPr>
              <a:t>01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14">
                <a:solidFill>
                  <a:srgbClr val="FFC000"/>
                </a:solidFill>
              </a:rPr>
              <a:t>Hvordan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55">
                <a:solidFill>
                  <a:srgbClr val="FFC000"/>
                </a:solidFill>
              </a:rPr>
              <a:t>man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tager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højde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00">
                <a:solidFill>
                  <a:srgbClr val="FFC000"/>
                </a:solidFill>
              </a:rPr>
              <a:t>for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0">
                <a:solidFill>
                  <a:srgbClr val="FFC000"/>
                </a:solidFill>
              </a:rPr>
              <a:t>ældres </a:t>
            </a:r>
            <a:r>
              <a:rPr dirty="0" sz="1600" spc="-160">
                <a:solidFill>
                  <a:srgbClr val="FFC000"/>
                </a:solidFill>
              </a:rPr>
              <a:t>læringsbetingelser,</a:t>
            </a:r>
            <a:r>
              <a:rPr dirty="0" sz="1600" spc="10">
                <a:solidFill>
                  <a:srgbClr val="FFC000"/>
                </a:solidFill>
              </a:rPr>
              <a:t> </a:t>
            </a:r>
            <a:r>
              <a:rPr dirty="0" sz="1600" spc="-125">
                <a:solidFill>
                  <a:srgbClr val="FFC000"/>
                </a:solidFill>
              </a:rPr>
              <a:t>når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55">
                <a:solidFill>
                  <a:srgbClr val="FFC000"/>
                </a:solidFill>
              </a:rPr>
              <a:t>man</a:t>
            </a:r>
            <a:r>
              <a:rPr dirty="0" sz="1600" spc="-25">
                <a:solidFill>
                  <a:srgbClr val="FFC000"/>
                </a:solidFill>
              </a:rPr>
              <a:t> </a:t>
            </a:r>
            <a:r>
              <a:rPr dirty="0" sz="1600" spc="-125">
                <a:solidFill>
                  <a:srgbClr val="FFC000"/>
                </a:solidFill>
              </a:rPr>
              <a:t>tilrettelægger </a:t>
            </a:r>
            <a:r>
              <a:rPr dirty="0" sz="1600" spc="-150">
                <a:solidFill>
                  <a:srgbClr val="FFC000"/>
                </a:solidFill>
              </a:rPr>
              <a:t>undervisning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i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brugen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95">
                <a:solidFill>
                  <a:srgbClr val="FFC000"/>
                </a:solidFill>
              </a:rPr>
              <a:t>af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digitale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værktøjer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2312288"/>
            <a:ext cx="438404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Hvordan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vælger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man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de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værktøjer, der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bedst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opfylder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ældres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læringsbehov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og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forbedrer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deres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livskvalitet?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3417" y="1120597"/>
            <a:ext cx="2310765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Char char="●"/>
              <a:tabLst>
                <a:tab pos="304800" algn="l"/>
              </a:tabLst>
            </a:pPr>
            <a:r>
              <a:rPr dirty="0" sz="1000" spc="65">
                <a:latin typeface="Liberation Sans Narrow"/>
                <a:cs typeface="Liberation Sans Narrow"/>
              </a:rPr>
              <a:t>Vurder</a:t>
            </a:r>
            <a:r>
              <a:rPr dirty="0" sz="1000" spc="175">
                <a:latin typeface="Liberation Sans Narrow"/>
                <a:cs typeface="Liberation Sans Narrow"/>
              </a:rPr>
              <a:t> </a:t>
            </a:r>
            <a:r>
              <a:rPr dirty="0" sz="1000">
                <a:latin typeface="Liberation Sans Narrow"/>
                <a:cs typeface="Liberation Sans Narrow"/>
              </a:rPr>
              <a:t>niveauet</a:t>
            </a:r>
            <a:r>
              <a:rPr dirty="0" sz="1000" spc="170">
                <a:latin typeface="Liberation Sans Narrow"/>
                <a:cs typeface="Liberation Sans Narrow"/>
              </a:rPr>
              <a:t> </a:t>
            </a:r>
            <a:r>
              <a:rPr dirty="0" sz="1000">
                <a:latin typeface="Liberation Sans Narrow"/>
                <a:cs typeface="Liberation Sans Narrow"/>
              </a:rPr>
              <a:t>af</a:t>
            </a:r>
            <a:r>
              <a:rPr dirty="0" sz="1000" spc="155">
                <a:latin typeface="Liberation Sans Narrow"/>
                <a:cs typeface="Liberation Sans Narrow"/>
              </a:rPr>
              <a:t> </a:t>
            </a:r>
            <a:r>
              <a:rPr dirty="0" sz="1000">
                <a:latin typeface="Liberation Sans Narrow"/>
                <a:cs typeface="Liberation Sans Narrow"/>
              </a:rPr>
              <a:t>digitale</a:t>
            </a:r>
            <a:r>
              <a:rPr dirty="0" sz="1000" spc="21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færdigheder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har char="●"/>
              <a:tabLst>
                <a:tab pos="304800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Skab</a:t>
            </a:r>
            <a:r>
              <a:rPr dirty="0" sz="1000" spc="114">
                <a:latin typeface="Liberation Sans Narrow"/>
                <a:cs typeface="Liberation Sans Narrow"/>
              </a:rPr>
              <a:t> </a:t>
            </a:r>
            <a:r>
              <a:rPr dirty="0" sz="1000" spc="60">
                <a:latin typeface="Liberation Sans Narrow"/>
                <a:cs typeface="Liberation Sans Narrow"/>
              </a:rPr>
              <a:t>et</a:t>
            </a:r>
            <a:r>
              <a:rPr dirty="0" sz="1000" spc="120">
                <a:latin typeface="Liberation Sans Narrow"/>
                <a:cs typeface="Liberation Sans Narrow"/>
              </a:rPr>
              <a:t> </a:t>
            </a:r>
            <a:r>
              <a:rPr dirty="0" sz="1000">
                <a:latin typeface="Liberation Sans Narrow"/>
                <a:cs typeface="Liberation Sans Narrow"/>
              </a:rPr>
              <a:t>behageligt</a:t>
            </a:r>
            <a:r>
              <a:rPr dirty="0" sz="1000" spc="13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læringsmiljø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10">
                <a:latin typeface="Liberation Sans Narrow"/>
                <a:cs typeface="Liberation Sans Narrow"/>
              </a:rPr>
              <a:t>Brug</a:t>
            </a:r>
            <a:r>
              <a:rPr dirty="0" sz="1000" spc="200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alderssvarende</a:t>
            </a:r>
            <a:r>
              <a:rPr dirty="0" sz="1000" spc="270">
                <a:latin typeface="Liberation Sans Narrow"/>
                <a:cs typeface="Liberation Sans Narrow"/>
              </a:rPr>
              <a:t> </a:t>
            </a:r>
            <a:r>
              <a:rPr dirty="0" sz="1000" spc="40">
                <a:latin typeface="Liberation Sans Narrow"/>
                <a:cs typeface="Liberation Sans Narrow"/>
              </a:rPr>
              <a:t>teknologi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Giv</a:t>
            </a:r>
            <a:r>
              <a:rPr dirty="0" sz="1000" spc="229">
                <a:latin typeface="Liberation Sans Narrow"/>
                <a:cs typeface="Liberation Sans Narrow"/>
              </a:rPr>
              <a:t> </a:t>
            </a:r>
            <a:r>
              <a:rPr dirty="0" sz="1000">
                <a:latin typeface="Liberation Sans Narrow"/>
                <a:cs typeface="Liberation Sans Narrow"/>
              </a:rPr>
              <a:t>klare</a:t>
            </a:r>
            <a:r>
              <a:rPr dirty="0" sz="1000" spc="220">
                <a:latin typeface="Liberation Sans Narrow"/>
                <a:cs typeface="Liberation Sans Narrow"/>
              </a:rPr>
              <a:t> </a:t>
            </a:r>
            <a:r>
              <a:rPr dirty="0" sz="1000" spc="50">
                <a:latin typeface="Liberation Sans Narrow"/>
                <a:cs typeface="Liberation Sans Narrow"/>
              </a:rPr>
              <a:t>instruktioner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20">
                <a:latin typeface="Liberation Sans Narrow"/>
                <a:cs typeface="Liberation Sans Narrow"/>
              </a:rPr>
              <a:t>Giv</a:t>
            </a:r>
            <a:r>
              <a:rPr dirty="0" sz="1000" spc="160">
                <a:latin typeface="Liberation Sans Narrow"/>
                <a:cs typeface="Liberation Sans Narrow"/>
              </a:rPr>
              <a:t> </a:t>
            </a:r>
            <a:r>
              <a:rPr dirty="0" sz="1000" spc="20">
                <a:latin typeface="Liberation Sans Narrow"/>
                <a:cs typeface="Liberation Sans Narrow"/>
              </a:rPr>
              <a:t>mulighed</a:t>
            </a:r>
            <a:r>
              <a:rPr dirty="0" sz="1000" spc="175">
                <a:latin typeface="Liberation Sans Narrow"/>
                <a:cs typeface="Liberation Sans Narrow"/>
              </a:rPr>
              <a:t> </a:t>
            </a:r>
            <a:r>
              <a:rPr dirty="0" sz="1000" spc="80">
                <a:latin typeface="Liberation Sans Narrow"/>
                <a:cs typeface="Liberation Sans Narrow"/>
              </a:rPr>
              <a:t>for</a:t>
            </a:r>
            <a:r>
              <a:rPr dirty="0" sz="1000" spc="150">
                <a:latin typeface="Liberation Sans Narrow"/>
                <a:cs typeface="Liberation Sans Narrow"/>
              </a:rPr>
              <a:t> </a:t>
            </a:r>
            <a:r>
              <a:rPr dirty="0" sz="1000" spc="20">
                <a:latin typeface="Liberation Sans Narrow"/>
                <a:cs typeface="Liberation Sans Narrow"/>
              </a:rPr>
              <a:t>praktisk</a:t>
            </a:r>
            <a:r>
              <a:rPr dirty="0" sz="1000" spc="14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øvelse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10">
                <a:latin typeface="Liberation Sans Narrow"/>
                <a:cs typeface="Liberation Sans Narrow"/>
              </a:rPr>
              <a:t>Vær</a:t>
            </a:r>
            <a:r>
              <a:rPr dirty="0" sz="1000" spc="160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tålmodig</a:t>
            </a:r>
            <a:r>
              <a:rPr dirty="0" sz="1000" spc="220">
                <a:latin typeface="Liberation Sans Narrow"/>
                <a:cs typeface="Liberation Sans Narrow"/>
              </a:rPr>
              <a:t> </a:t>
            </a:r>
            <a:r>
              <a:rPr dirty="0" sz="1000" spc="10">
                <a:latin typeface="Liberation Sans Narrow"/>
                <a:cs typeface="Liberation Sans Narrow"/>
              </a:rPr>
              <a:t>og</a:t>
            </a:r>
            <a:r>
              <a:rPr dirty="0" sz="1000" spc="165">
                <a:latin typeface="Liberation Sans Narrow"/>
                <a:cs typeface="Liberation Sans Narrow"/>
              </a:rPr>
              <a:t> </a:t>
            </a:r>
            <a:r>
              <a:rPr dirty="0" sz="1000" spc="40">
                <a:latin typeface="Liberation Sans Narrow"/>
                <a:cs typeface="Liberation Sans Narrow"/>
              </a:rPr>
              <a:t>støttende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49466" y="2139823"/>
            <a:ext cx="2559050" cy="819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solidFill>
                  <a:srgbClr val="FFFFFF"/>
                </a:solidFill>
                <a:latin typeface="Arial Black"/>
                <a:cs typeface="Arial Black"/>
              </a:rPr>
              <a:t>INDHOLDS- </a:t>
            </a:r>
            <a:r>
              <a:rPr dirty="0" sz="2600" spc="-140">
                <a:solidFill>
                  <a:srgbClr val="FFFFFF"/>
                </a:solidFill>
                <a:latin typeface="Arial Black"/>
                <a:cs typeface="Arial Black"/>
              </a:rPr>
              <a:t>FORTEGNELSE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65759" y="3269107"/>
            <a:ext cx="1764664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5"/>
              </a:spcBef>
              <a:buChar char="●"/>
              <a:tabLst>
                <a:tab pos="304800" algn="l"/>
              </a:tabLst>
            </a:pPr>
            <a:r>
              <a:rPr dirty="0" sz="1000" spc="10">
                <a:latin typeface="Liberation Sans Narrow"/>
                <a:cs typeface="Liberation Sans Narrow"/>
              </a:rPr>
              <a:t>Brugervenlig</a:t>
            </a:r>
            <a:r>
              <a:rPr dirty="0" sz="1000" spc="35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grænseflade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-10">
                <a:latin typeface="Liberation Sans Narrow"/>
                <a:cs typeface="Liberation Sans Narrow"/>
              </a:rPr>
              <a:t>Tilgængelighedsfunktioner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Relevans</a:t>
            </a:r>
            <a:r>
              <a:rPr dirty="0" sz="1000" spc="100">
                <a:latin typeface="Liberation Sans Narrow"/>
                <a:cs typeface="Liberation Sans Narrow"/>
              </a:rPr>
              <a:t> </a:t>
            </a:r>
            <a:r>
              <a:rPr dirty="0" sz="1000" spc="80">
                <a:latin typeface="Liberation Sans Narrow"/>
                <a:cs typeface="Liberation Sans Narrow"/>
              </a:rPr>
              <a:t>for</a:t>
            </a:r>
            <a:r>
              <a:rPr dirty="0" sz="1000" spc="9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interesser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Social</a:t>
            </a:r>
            <a:r>
              <a:rPr dirty="0" sz="1000" spc="105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sammenhængskraft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>
                <a:latin typeface="Liberation Sans Narrow"/>
                <a:cs typeface="Liberation Sans Narrow"/>
              </a:rPr>
              <a:t>Apps</a:t>
            </a:r>
            <a:r>
              <a:rPr dirty="0" sz="1000" spc="165">
                <a:latin typeface="Liberation Sans Narrow"/>
                <a:cs typeface="Liberation Sans Narrow"/>
              </a:rPr>
              <a:t> </a:t>
            </a:r>
            <a:r>
              <a:rPr dirty="0" sz="1000" spc="50">
                <a:latin typeface="Liberation Sans Narrow"/>
                <a:cs typeface="Liberation Sans Narrow"/>
              </a:rPr>
              <a:t>til</a:t>
            </a:r>
            <a:r>
              <a:rPr dirty="0" sz="1000" spc="170">
                <a:latin typeface="Liberation Sans Narrow"/>
                <a:cs typeface="Liberation Sans Narrow"/>
              </a:rPr>
              <a:t> </a:t>
            </a:r>
            <a:r>
              <a:rPr dirty="0" sz="1000">
                <a:latin typeface="Liberation Sans Narrow"/>
                <a:cs typeface="Liberation Sans Narrow"/>
              </a:rPr>
              <a:t>sundhed</a:t>
            </a:r>
            <a:r>
              <a:rPr dirty="0" sz="1000" spc="170">
                <a:latin typeface="Liberation Sans Narrow"/>
                <a:cs typeface="Liberation Sans Narrow"/>
              </a:rPr>
              <a:t> </a:t>
            </a:r>
            <a:r>
              <a:rPr dirty="0" sz="1000">
                <a:latin typeface="Liberation Sans Narrow"/>
                <a:cs typeface="Liberation Sans Narrow"/>
              </a:rPr>
              <a:t>og</a:t>
            </a:r>
            <a:r>
              <a:rPr dirty="0" sz="1000" spc="17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velvære</a:t>
            </a:r>
            <a:endParaRPr sz="1000">
              <a:latin typeface="Liberation Sans Narrow"/>
              <a:cs typeface="Liberation Sans Narrow"/>
            </a:endParaRPr>
          </a:p>
          <a:p>
            <a:pPr marL="30480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dirty="0" sz="1000" spc="10">
                <a:latin typeface="Liberation Sans Narrow"/>
                <a:cs typeface="Liberation Sans Narrow"/>
              </a:rPr>
              <a:t>Enheder</a:t>
            </a:r>
            <a:r>
              <a:rPr dirty="0" sz="1000" spc="135">
                <a:latin typeface="Liberation Sans Narrow"/>
                <a:cs typeface="Liberation Sans Narrow"/>
              </a:rPr>
              <a:t> </a:t>
            </a:r>
            <a:r>
              <a:rPr dirty="0" sz="1000" spc="50">
                <a:latin typeface="Liberation Sans Narrow"/>
                <a:cs typeface="Liberation Sans Narrow"/>
              </a:rPr>
              <a:t>til</a:t>
            </a:r>
            <a:r>
              <a:rPr dirty="0" sz="1000" spc="180">
                <a:latin typeface="Liberation Sans Narrow"/>
                <a:cs typeface="Liberation Sans Narrow"/>
              </a:rPr>
              <a:t> </a:t>
            </a:r>
            <a:r>
              <a:rPr dirty="0" sz="1000" spc="-10">
                <a:latin typeface="Liberation Sans Narrow"/>
                <a:cs typeface="Liberation Sans Narrow"/>
              </a:rPr>
              <a:t>fjernovervågning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41930" y="3207511"/>
            <a:ext cx="8890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878787"/>
                </a:solidFill>
                <a:latin typeface="Carlito"/>
                <a:cs typeface="Carlito"/>
              </a:rPr>
              <a:t>ar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2960"/>
            </a:xfrm>
            <a:custGeom>
              <a:avLst/>
              <a:gdLst/>
              <a:ahLst/>
              <a:cxnLst/>
              <a:rect l="l" t="t" r="r" b="b"/>
              <a:pathLst>
                <a:path w="9144000" h="822960">
                  <a:moveTo>
                    <a:pt x="0" y="822959"/>
                  </a:moveTo>
                  <a:lnTo>
                    <a:pt x="9144000" y="82295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2959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2959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270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Betingelser</a:t>
            </a:r>
            <a:r>
              <a:rPr dirty="0" spc="-110"/>
              <a:t> </a:t>
            </a:r>
            <a:r>
              <a:rPr dirty="0" spc="-150"/>
              <a:t>for</a:t>
            </a:r>
            <a:r>
              <a:rPr dirty="0" spc="-95"/>
              <a:t> </a:t>
            </a:r>
            <a:r>
              <a:rPr dirty="0" spc="-210"/>
              <a:t>læring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425952" y="0"/>
            <a:ext cx="5718175" cy="5143500"/>
            <a:chOff x="3425952" y="0"/>
            <a:chExt cx="5718175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5952" y="0"/>
              <a:ext cx="5718047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407023" y="1367536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0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599"/>
                  </a:lnTo>
                  <a:lnTo>
                    <a:pt x="1709267" y="1015176"/>
                  </a:lnTo>
                  <a:lnTo>
                    <a:pt x="1692884" y="1062991"/>
                  </a:lnTo>
                  <a:lnTo>
                    <a:pt x="1669948" y="1109032"/>
                  </a:lnTo>
                  <a:lnTo>
                    <a:pt x="1640458" y="1153287"/>
                  </a:lnTo>
                  <a:lnTo>
                    <a:pt x="1606017" y="1191378"/>
                  </a:lnTo>
                  <a:lnTo>
                    <a:pt x="1549929" y="1244531"/>
                  </a:lnTo>
                  <a:lnTo>
                    <a:pt x="1513766" y="1276757"/>
                  </a:lnTo>
                  <a:lnTo>
                    <a:pt x="1472188" y="1312751"/>
                  </a:lnTo>
                  <a:lnTo>
                    <a:pt x="1425195" y="1352515"/>
                  </a:lnTo>
                  <a:lnTo>
                    <a:pt x="1372785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6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0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22"/>
                  </a:moveTo>
                  <a:lnTo>
                    <a:pt x="863346" y="2656522"/>
                  </a:lnTo>
                  <a:lnTo>
                    <a:pt x="863346" y="3278606"/>
                  </a:lnTo>
                  <a:lnTo>
                    <a:pt x="1485392" y="3278606"/>
                  </a:lnTo>
                  <a:lnTo>
                    <a:pt x="1485392" y="265652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56336" y="1797507"/>
            <a:ext cx="6339205" cy="203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  <a:tabLst>
                <a:tab pos="2182495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man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tager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højde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for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ældres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læringsbetingelser,</a:t>
            </a:r>
            <a:r>
              <a:rPr dirty="0" sz="3300" spc="-8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når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man </a:t>
            </a:r>
            <a:r>
              <a:rPr dirty="0" sz="3300" spc="165" b="1">
                <a:solidFill>
                  <a:srgbClr val="3E3E3E"/>
                </a:solidFill>
                <a:latin typeface="Arial"/>
                <a:cs typeface="Arial"/>
              </a:rPr>
              <a:t>orga</a:t>
            </a:r>
            <a:r>
              <a:rPr dirty="0" sz="3300" spc="-1190" b="1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dirty="0" baseline="-46296" sz="900" spc="24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46296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iserer</a:t>
            </a:r>
            <a:r>
              <a:rPr dirty="0" sz="33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undervisning</a:t>
            </a:r>
            <a:r>
              <a:rPr dirty="0" sz="33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i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brugen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af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digitale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værktøjer?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032128"/>
            <a:ext cx="4939030" cy="3797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tilrettelægger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undervisning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tage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højde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unikke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læringsbetingelser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behov.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800" spc="-7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nøglefaktorer</a:t>
            </a:r>
            <a:r>
              <a:rPr dirty="0" sz="18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bør</a:t>
            </a:r>
            <a:r>
              <a:rPr dirty="0" sz="18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overvejes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10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Vurder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niveauet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Skab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behageligt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læringsmiljø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alderssvarende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teknologi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klare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instruktioner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mulighed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praktisk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øvelse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Vær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tålmodig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støttende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36804" y="1524000"/>
            <a:ext cx="8152130" cy="3525520"/>
            <a:chOff x="336804" y="1524000"/>
            <a:chExt cx="8152130" cy="352552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5447" y="4322064"/>
              <a:ext cx="713231" cy="72694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04" y="1524000"/>
              <a:ext cx="2804160" cy="251002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spc="-140"/>
              <a:t>Hvordan</a:t>
            </a:r>
            <a:r>
              <a:rPr dirty="0" sz="1800" spc="-45"/>
              <a:t> </a:t>
            </a:r>
            <a:r>
              <a:rPr dirty="0" sz="1800" spc="-170"/>
              <a:t>man</a:t>
            </a:r>
            <a:r>
              <a:rPr dirty="0" sz="1800" spc="-70"/>
              <a:t> </a:t>
            </a:r>
            <a:r>
              <a:rPr dirty="0" sz="1800" spc="-165"/>
              <a:t>tager</a:t>
            </a:r>
            <a:r>
              <a:rPr dirty="0" sz="1800" spc="-70"/>
              <a:t> </a:t>
            </a:r>
            <a:r>
              <a:rPr dirty="0" sz="1800" spc="-165"/>
              <a:t>højde</a:t>
            </a:r>
            <a:r>
              <a:rPr dirty="0" sz="1800" spc="-50"/>
              <a:t> </a:t>
            </a:r>
            <a:r>
              <a:rPr dirty="0" sz="1800" spc="-110"/>
              <a:t>for</a:t>
            </a:r>
            <a:r>
              <a:rPr dirty="0" sz="1800" spc="-45"/>
              <a:t> </a:t>
            </a:r>
            <a:r>
              <a:rPr dirty="0" sz="1800" spc="-215"/>
              <a:t>ældres</a:t>
            </a:r>
            <a:r>
              <a:rPr dirty="0" sz="1800" spc="-65"/>
              <a:t> </a:t>
            </a:r>
            <a:r>
              <a:rPr dirty="0" sz="1800" spc="-180"/>
              <a:t>læringsbetingelser,</a:t>
            </a:r>
            <a:r>
              <a:rPr dirty="0" sz="1800" spc="-85"/>
              <a:t> </a:t>
            </a:r>
            <a:r>
              <a:rPr dirty="0" sz="1800" spc="-145"/>
              <a:t>når</a:t>
            </a:r>
            <a:r>
              <a:rPr dirty="0" sz="1800" spc="-50"/>
              <a:t> </a:t>
            </a:r>
            <a:r>
              <a:rPr dirty="0" sz="1800" spc="-55"/>
              <a:t>man </a:t>
            </a:r>
            <a:r>
              <a:rPr dirty="0" sz="1800" spc="-155"/>
              <a:t>organiserer</a:t>
            </a:r>
            <a:r>
              <a:rPr dirty="0" sz="1800" spc="-80"/>
              <a:t> </a:t>
            </a:r>
            <a:r>
              <a:rPr dirty="0" sz="1800" spc="-170"/>
              <a:t>undervisning</a:t>
            </a:r>
            <a:r>
              <a:rPr dirty="0" sz="1800" spc="-75"/>
              <a:t> </a:t>
            </a:r>
            <a:r>
              <a:rPr dirty="0" sz="1800" spc="-120"/>
              <a:t>i</a:t>
            </a:r>
            <a:r>
              <a:rPr dirty="0" sz="1800" spc="-75"/>
              <a:t> </a:t>
            </a:r>
            <a:r>
              <a:rPr dirty="0" sz="1800" spc="-165"/>
              <a:t>brugen</a:t>
            </a:r>
            <a:r>
              <a:rPr dirty="0" sz="1800" spc="-75"/>
              <a:t> </a:t>
            </a:r>
            <a:r>
              <a:rPr dirty="0" sz="1800" spc="-215"/>
              <a:t>af</a:t>
            </a:r>
            <a:r>
              <a:rPr dirty="0" sz="1800" spc="-90"/>
              <a:t> </a:t>
            </a:r>
            <a:r>
              <a:rPr dirty="0" sz="1800" spc="-165"/>
              <a:t>digitale</a:t>
            </a:r>
            <a:r>
              <a:rPr dirty="0" sz="1800" spc="-114"/>
              <a:t> </a:t>
            </a:r>
            <a:r>
              <a:rPr dirty="0" sz="1800" spc="-60"/>
              <a:t>værktøjer?</a:t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36447"/>
            <a:ext cx="755332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676275" indent="-292735">
              <a:lnSpc>
                <a:spcPct val="15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designer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træningsprogrammet,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vurdere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ældres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(deres</a:t>
            </a:r>
            <a:r>
              <a:rPr dirty="0" sz="12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viden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færdigheder)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5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Vurderingen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foretages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meget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praktisk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måde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spørge,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hvad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er,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udfordrer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person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forhold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værktøjer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algn="just" marL="304800" marR="448309" indent="-292735">
              <a:lnSpc>
                <a:spcPct val="15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skræddersy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træningen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specifikke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sikre,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indholdet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hverken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grundlæggende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avanceret.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>
                <a:solidFill>
                  <a:srgbClr val="379C73"/>
                </a:solidFill>
              </a:rPr>
              <a:t>Vurder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niveauet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færdigheder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4723765" cy="2501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4800" marR="80010" indent="-292735">
              <a:lnSpc>
                <a:spcPct val="14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Sørg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læringsmiljøet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behageligt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indbydende.</a:t>
            </a:r>
            <a:r>
              <a:rPr dirty="0" sz="1800" spc="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sikre,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faktorer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støj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forstyrrer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træningen.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100"/>
              </a:lnSpc>
              <a:spcBef>
                <a:spcPts val="134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faktorer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siddepladser,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belysning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temperatur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rummet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befordrende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læring.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90">
                <a:solidFill>
                  <a:srgbClr val="379C73"/>
                </a:solidFill>
              </a:rPr>
              <a:t>Skab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et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behageligt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læringsmiljø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6608" y="1208532"/>
            <a:ext cx="3200399" cy="213207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844665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brugervenlige og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alderssvarende. Touchscreen-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enheder (tablets/iPads)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intuitive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nogle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hvilket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lettere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navigere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skærmen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ved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swipe,</a:t>
            </a:r>
            <a:r>
              <a:rPr dirty="0" sz="1800" spc="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frem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pc/laptop.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6515" indent="-292735">
              <a:lnSpc>
                <a:spcPct val="1401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Undgå</a:t>
            </a:r>
            <a:r>
              <a:rPr dirty="0" sz="18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komplekse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grænseflader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(komplicerede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hjemmesider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menuer),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hvert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fald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begyndelsen,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enkel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navigation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klare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instruktioner.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Brug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alders-</a:t>
            </a:r>
            <a:r>
              <a:rPr dirty="0" spc="-270">
                <a:solidFill>
                  <a:srgbClr val="379C73"/>
                </a:solidFill>
              </a:rPr>
              <a:t>svarende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teknologi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5013325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4610" indent="-292735">
              <a:lnSpc>
                <a:spcPct val="14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tydelige instruktioner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trin-for-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trin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vejledning.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opmærksom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tempoet,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så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får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 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stille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spørgsmål.</a:t>
            </a:r>
            <a:endParaRPr sz="1800">
              <a:latin typeface="Arial"/>
              <a:cs typeface="Arial"/>
            </a:endParaRPr>
          </a:p>
          <a:p>
            <a:pPr marL="304800" marR="130175" indent="-292735">
              <a:lnSpc>
                <a:spcPct val="14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almindeligt sprog,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undgå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teknisk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jargon,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gentag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oplysninger.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billeder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demonstrationer</a:t>
            </a:r>
            <a:endParaRPr sz="1800">
              <a:latin typeface="Arial"/>
              <a:cs typeface="Arial"/>
            </a:endParaRPr>
          </a:p>
          <a:p>
            <a:pPr marL="304800" marR="395605">
              <a:lnSpc>
                <a:spcPct val="14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øge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forståelsen, men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sørg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overtage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læringsoplevelsen.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Giv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klare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instruktioner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2347" y="1109472"/>
            <a:ext cx="3110483" cy="207263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5078730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28384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rig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praktisk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øvelse.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Gentagen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praktisk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afgørende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tryg ved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dem.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ofte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gøre,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så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indarbejdelse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praktiske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øvelser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styrke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forståelse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værktøjer.</a:t>
            </a:r>
            <a:endParaRPr sz="1800">
              <a:latin typeface="Arial"/>
              <a:cs typeface="Arial"/>
            </a:endParaRPr>
          </a:p>
          <a:p>
            <a:pPr marL="12700" marR="19050">
              <a:lnSpc>
                <a:spcPts val="3030"/>
              </a:lnSpc>
              <a:spcBef>
                <a:spcPts val="9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Husk,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øvelserne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afspejle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niveau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færdigheder.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Giv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mulighed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50">
                <a:solidFill>
                  <a:srgbClr val="379C73"/>
                </a:solidFill>
              </a:rPr>
              <a:t>for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praktisk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øvelse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8528" y="1167383"/>
            <a:ext cx="3144012" cy="235762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88340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70485" indent="-292735">
              <a:lnSpc>
                <a:spcPct val="14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Forstå,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tage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nye teknologier,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seniorer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ekstra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tålmodighed.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Tilbyd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en-til-en-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assistance, når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nødvendigt,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tryghed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hele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læringsprocessen.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Inddragelse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familiemedlemmer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træningen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vise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værdifuldt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person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længere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sigt.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>
                <a:solidFill>
                  <a:srgbClr val="379C73"/>
                </a:solidFill>
              </a:rPr>
              <a:t>Vær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tålmodig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støttende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Støtte</a:t>
            </a:r>
            <a:r>
              <a:rPr dirty="0" spc="-100"/>
              <a:t> </a:t>
            </a:r>
            <a:r>
              <a:rPr dirty="0" spc="-160"/>
              <a:t>til</a:t>
            </a:r>
            <a:r>
              <a:rPr dirty="0" spc="-105"/>
              <a:t> </a:t>
            </a:r>
            <a:r>
              <a:rPr dirty="0" spc="-260"/>
              <a:t>ældre</a:t>
            </a:r>
            <a:r>
              <a:rPr dirty="0" spc="-75"/>
              <a:t> </a:t>
            </a:r>
            <a:r>
              <a:rPr dirty="0" spc="-254"/>
              <a:t>mennesker</a:t>
            </a:r>
            <a:r>
              <a:rPr dirty="0" spc="-100"/>
              <a:t> </a:t>
            </a:r>
            <a:r>
              <a:rPr dirty="0" spc="-175"/>
              <a:t>i</a:t>
            </a:r>
            <a:r>
              <a:rPr dirty="0" spc="-105"/>
              <a:t> </a:t>
            </a:r>
            <a:r>
              <a:rPr dirty="0" spc="-225"/>
              <a:t>brugen</a:t>
            </a:r>
            <a:r>
              <a:rPr dirty="0" spc="-85"/>
              <a:t> </a:t>
            </a:r>
            <a:r>
              <a:rPr dirty="0" spc="-295"/>
              <a:t>af</a:t>
            </a:r>
            <a:r>
              <a:rPr dirty="0" spc="-110"/>
              <a:t> </a:t>
            </a:r>
            <a:r>
              <a:rPr dirty="0" spc="-170"/>
              <a:t>digitale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704844" y="0"/>
            <a:ext cx="5439410" cy="5143500"/>
            <a:chOff x="3704844" y="0"/>
            <a:chExt cx="543941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44" y="0"/>
              <a:ext cx="5439155" cy="514349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86295" y="10210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0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7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1" y="1153414"/>
                  </a:lnTo>
                  <a:lnTo>
                    <a:pt x="1605891" y="1191438"/>
                  </a:lnTo>
                  <a:lnTo>
                    <a:pt x="1549813" y="1244552"/>
                  </a:lnTo>
                  <a:lnTo>
                    <a:pt x="1513661" y="1276768"/>
                  </a:lnTo>
                  <a:lnTo>
                    <a:pt x="1472099" y="1312756"/>
                  </a:lnTo>
                  <a:lnTo>
                    <a:pt x="1425128" y="1352517"/>
                  </a:lnTo>
                  <a:lnTo>
                    <a:pt x="1372747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29" y="1882450"/>
                  </a:lnTo>
                  <a:lnTo>
                    <a:pt x="916025" y="1925420"/>
                  </a:lnTo>
                  <a:lnTo>
                    <a:pt x="901455" y="1970790"/>
                  </a:lnTo>
                  <a:lnTo>
                    <a:pt x="889121" y="2018563"/>
                  </a:lnTo>
                  <a:lnTo>
                    <a:pt x="879024" y="2068738"/>
                  </a:lnTo>
                  <a:lnTo>
                    <a:pt x="871168" y="2121318"/>
                  </a:lnTo>
                  <a:lnTo>
                    <a:pt x="865553" y="2176303"/>
                  </a:lnTo>
                  <a:lnTo>
                    <a:pt x="862183" y="2233694"/>
                  </a:lnTo>
                  <a:lnTo>
                    <a:pt x="861059" y="2293493"/>
                  </a:lnTo>
                  <a:lnTo>
                    <a:pt x="861202" y="2312705"/>
                  </a:lnTo>
                  <a:lnTo>
                    <a:pt x="861631" y="2343848"/>
                  </a:lnTo>
                  <a:lnTo>
                    <a:pt x="862345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89" y="1692357"/>
                  </a:lnTo>
                  <a:lnTo>
                    <a:pt x="1911635" y="1651876"/>
                  </a:lnTo>
                  <a:lnTo>
                    <a:pt x="1953880" y="1612751"/>
                  </a:lnTo>
                  <a:lnTo>
                    <a:pt x="1993425" y="1574984"/>
                  </a:lnTo>
                  <a:lnTo>
                    <a:pt x="2030269" y="1538573"/>
                  </a:lnTo>
                  <a:lnTo>
                    <a:pt x="2064413" y="1503519"/>
                  </a:lnTo>
                  <a:lnTo>
                    <a:pt x="2095858" y="1469822"/>
                  </a:lnTo>
                  <a:lnTo>
                    <a:pt x="2124603" y="1437481"/>
                  </a:lnTo>
                  <a:lnTo>
                    <a:pt x="2150649" y="1406498"/>
                  </a:lnTo>
                  <a:lnTo>
                    <a:pt x="2194644" y="1348601"/>
                  </a:lnTo>
                  <a:lnTo>
                    <a:pt x="2239871" y="1275385"/>
                  </a:lnTo>
                  <a:lnTo>
                    <a:pt x="2263507" y="1228393"/>
                  </a:lnTo>
                  <a:lnTo>
                    <a:pt x="2283502" y="1180713"/>
                  </a:lnTo>
                  <a:lnTo>
                    <a:pt x="2299858" y="1132347"/>
                  </a:lnTo>
                  <a:lnTo>
                    <a:pt x="2312577" y="1083297"/>
                  </a:lnTo>
                  <a:lnTo>
                    <a:pt x="2321661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09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24" y="311777"/>
                  </a:lnTo>
                  <a:lnTo>
                    <a:pt x="263741" y="347759"/>
                  </a:lnTo>
                  <a:lnTo>
                    <a:pt x="230217" y="384677"/>
                  </a:lnTo>
                  <a:lnTo>
                    <a:pt x="198953" y="422532"/>
                  </a:lnTo>
                  <a:lnTo>
                    <a:pt x="169948" y="461324"/>
                  </a:lnTo>
                  <a:lnTo>
                    <a:pt x="143202" y="501051"/>
                  </a:lnTo>
                  <a:lnTo>
                    <a:pt x="118715" y="541713"/>
                  </a:lnTo>
                  <a:lnTo>
                    <a:pt x="96488" y="583311"/>
                  </a:lnTo>
                  <a:lnTo>
                    <a:pt x="76519" y="625843"/>
                  </a:lnTo>
                  <a:lnTo>
                    <a:pt x="58810" y="669309"/>
                  </a:lnTo>
                  <a:lnTo>
                    <a:pt x="43361" y="713709"/>
                  </a:lnTo>
                  <a:lnTo>
                    <a:pt x="30170" y="759043"/>
                  </a:lnTo>
                  <a:lnTo>
                    <a:pt x="19239" y="805310"/>
                  </a:lnTo>
                  <a:lnTo>
                    <a:pt x="10566" y="852509"/>
                  </a:lnTo>
                  <a:lnTo>
                    <a:pt x="4153" y="900641"/>
                  </a:lnTo>
                  <a:lnTo>
                    <a:pt x="0" y="949706"/>
                  </a:lnTo>
                  <a:lnTo>
                    <a:pt x="571119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1" y="608838"/>
                  </a:lnTo>
                  <a:lnTo>
                    <a:pt x="826671" y="580488"/>
                  </a:lnTo>
                  <a:lnTo>
                    <a:pt x="864940" y="555471"/>
                  </a:lnTo>
                  <a:lnTo>
                    <a:pt x="905128" y="533785"/>
                  </a:lnTo>
                  <a:lnTo>
                    <a:pt x="947236" y="515433"/>
                  </a:lnTo>
                  <a:lnTo>
                    <a:pt x="991263" y="500415"/>
                  </a:lnTo>
                  <a:lnTo>
                    <a:pt x="1037208" y="488733"/>
                  </a:lnTo>
                  <a:lnTo>
                    <a:pt x="1085073" y="480387"/>
                  </a:lnTo>
                  <a:lnTo>
                    <a:pt x="1134857" y="475379"/>
                  </a:lnTo>
                  <a:lnTo>
                    <a:pt x="1186560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44"/>
                  </a:lnTo>
                  <a:lnTo>
                    <a:pt x="1485392" y="3278644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40054" y="2125421"/>
            <a:ext cx="5520690" cy="1854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4000" spc="-465">
                <a:solidFill>
                  <a:srgbClr val="585858"/>
                </a:solidFill>
                <a:latin typeface="Arial Black"/>
                <a:cs typeface="Arial Black"/>
              </a:rPr>
              <a:t>Sådan</a:t>
            </a:r>
            <a:r>
              <a:rPr dirty="0" sz="4000" spc="-17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285">
                <a:solidFill>
                  <a:srgbClr val="585858"/>
                </a:solidFill>
                <a:latin typeface="Arial Black"/>
                <a:cs typeface="Arial Black"/>
              </a:rPr>
              <a:t>støtter</a:t>
            </a:r>
            <a:r>
              <a:rPr dirty="0" sz="4000" spc="-19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50">
                <a:solidFill>
                  <a:srgbClr val="585858"/>
                </a:solidFill>
                <a:latin typeface="Arial Black"/>
                <a:cs typeface="Arial Black"/>
              </a:rPr>
              <a:t>du</a:t>
            </a:r>
            <a:r>
              <a:rPr dirty="0" sz="4000" spc="-18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409">
                <a:solidFill>
                  <a:srgbClr val="585858"/>
                </a:solidFill>
                <a:latin typeface="Arial Black"/>
                <a:cs typeface="Arial Black"/>
              </a:rPr>
              <a:t>ældre </a:t>
            </a:r>
            <a:r>
              <a:rPr dirty="0" sz="4000" spc="-260">
                <a:solidFill>
                  <a:srgbClr val="585858"/>
                </a:solidFill>
                <a:latin typeface="Arial Black"/>
                <a:cs typeface="Arial Black"/>
              </a:rPr>
              <a:t>menn</a:t>
            </a:r>
            <a:r>
              <a:rPr dirty="0" sz="4000" spc="-1700">
                <a:solidFill>
                  <a:srgbClr val="585858"/>
                </a:solidFill>
                <a:latin typeface="Arial Black"/>
                <a:cs typeface="Arial Black"/>
              </a:rPr>
              <a:t>e</a:t>
            </a:r>
            <a:r>
              <a:rPr dirty="0" baseline="-27777" sz="900" spc="-39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27777" sz="900" spc="465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4000" spc="-434">
                <a:solidFill>
                  <a:srgbClr val="585858"/>
                </a:solidFill>
                <a:latin typeface="Arial Black"/>
                <a:cs typeface="Arial Black"/>
              </a:rPr>
              <a:t>sker</a:t>
            </a:r>
            <a:r>
              <a:rPr dirty="0" sz="4000" spc="-15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270">
                <a:solidFill>
                  <a:srgbClr val="585858"/>
                </a:solidFill>
                <a:latin typeface="Arial Black"/>
                <a:cs typeface="Arial Black"/>
              </a:rPr>
              <a:t>i</a:t>
            </a:r>
            <a:r>
              <a:rPr dirty="0" sz="4000" spc="-204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55">
                <a:solidFill>
                  <a:srgbClr val="585858"/>
                </a:solidFill>
                <a:latin typeface="Arial Black"/>
                <a:cs typeface="Arial Black"/>
              </a:rPr>
              <a:t>at</a:t>
            </a:r>
            <a:r>
              <a:rPr dirty="0" sz="4000" spc="-21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35">
                <a:solidFill>
                  <a:srgbClr val="585858"/>
                </a:solidFill>
                <a:latin typeface="Arial Black"/>
                <a:cs typeface="Arial Black"/>
              </a:rPr>
              <a:t>bruge </a:t>
            </a:r>
            <a:r>
              <a:rPr dirty="0" sz="4000" spc="-355">
                <a:solidFill>
                  <a:srgbClr val="585858"/>
                </a:solidFill>
                <a:latin typeface="Arial Black"/>
                <a:cs typeface="Arial Black"/>
              </a:rPr>
              <a:t>digitale</a:t>
            </a:r>
            <a:r>
              <a:rPr dirty="0" sz="4000" spc="-15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000" spc="-345">
                <a:solidFill>
                  <a:srgbClr val="585858"/>
                </a:solidFill>
                <a:latin typeface="Arial Black"/>
                <a:cs typeface="Arial Black"/>
              </a:rPr>
              <a:t>værktøjer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2960"/>
            </a:xfrm>
            <a:custGeom>
              <a:avLst/>
              <a:gdLst/>
              <a:ahLst/>
              <a:cxnLst/>
              <a:rect l="l" t="t" r="r" b="b"/>
              <a:pathLst>
                <a:path w="9144000" h="822960">
                  <a:moveTo>
                    <a:pt x="0" y="822959"/>
                  </a:moveTo>
                  <a:lnTo>
                    <a:pt x="9144000" y="82295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2959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2959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51739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Valg</a:t>
            </a:r>
            <a:r>
              <a:rPr dirty="0" spc="-120"/>
              <a:t> </a:t>
            </a:r>
            <a:r>
              <a:rPr dirty="0" spc="-295"/>
              <a:t>af</a:t>
            </a:r>
            <a:r>
              <a:rPr dirty="0" spc="-110"/>
              <a:t> </a:t>
            </a:r>
            <a:r>
              <a:rPr dirty="0" spc="-315"/>
              <a:t>passende</a:t>
            </a:r>
            <a:r>
              <a:rPr dirty="0" spc="-114"/>
              <a:t> </a:t>
            </a:r>
            <a:r>
              <a:rPr dirty="0" spc="-229"/>
              <a:t>digitale</a:t>
            </a:r>
            <a:r>
              <a:rPr dirty="0" spc="-90"/>
              <a:t> </a:t>
            </a:r>
            <a:r>
              <a:rPr dirty="0" spc="-185"/>
              <a:t>værktøjer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425952" y="0"/>
            <a:ext cx="5718175" cy="5143500"/>
            <a:chOff x="3425952" y="0"/>
            <a:chExt cx="5718175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5952" y="0"/>
              <a:ext cx="5718047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407023" y="1367536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0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599"/>
                  </a:lnTo>
                  <a:lnTo>
                    <a:pt x="1709267" y="1015176"/>
                  </a:lnTo>
                  <a:lnTo>
                    <a:pt x="1692884" y="1062991"/>
                  </a:lnTo>
                  <a:lnTo>
                    <a:pt x="1669948" y="1109032"/>
                  </a:lnTo>
                  <a:lnTo>
                    <a:pt x="1640458" y="1153287"/>
                  </a:lnTo>
                  <a:lnTo>
                    <a:pt x="1606017" y="1191378"/>
                  </a:lnTo>
                  <a:lnTo>
                    <a:pt x="1549929" y="1244531"/>
                  </a:lnTo>
                  <a:lnTo>
                    <a:pt x="1513766" y="1276757"/>
                  </a:lnTo>
                  <a:lnTo>
                    <a:pt x="1472188" y="1312751"/>
                  </a:lnTo>
                  <a:lnTo>
                    <a:pt x="1425195" y="1352515"/>
                  </a:lnTo>
                  <a:lnTo>
                    <a:pt x="1372785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6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0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22"/>
                  </a:moveTo>
                  <a:lnTo>
                    <a:pt x="863346" y="2656522"/>
                  </a:lnTo>
                  <a:lnTo>
                    <a:pt x="863346" y="3278606"/>
                  </a:lnTo>
                  <a:lnTo>
                    <a:pt x="1485392" y="3278606"/>
                  </a:lnTo>
                  <a:lnTo>
                    <a:pt x="1485392" y="265652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56336" y="2331466"/>
            <a:ext cx="6431915" cy="2037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  <a:tabLst>
                <a:tab pos="2180590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33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vælger</a:t>
            </a:r>
            <a:r>
              <a:rPr dirty="0" sz="33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man</a:t>
            </a:r>
            <a:r>
              <a:rPr dirty="0" sz="33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digitale </a:t>
            </a:r>
            <a:r>
              <a:rPr dirty="0" sz="3300" spc="30" b="1">
                <a:solidFill>
                  <a:srgbClr val="3E3E3E"/>
                </a:solidFill>
                <a:latin typeface="Arial"/>
                <a:cs typeface="Arial"/>
              </a:rPr>
              <a:t>værktøjer</a:t>
            </a:r>
            <a:r>
              <a:rPr dirty="0" sz="3300" spc="-409" b="1">
                <a:solidFill>
                  <a:srgbClr val="3E3E3E"/>
                </a:solidFill>
                <a:latin typeface="Arial"/>
                <a:cs typeface="Arial"/>
              </a:rPr>
              <a:t>,</a:t>
            </a:r>
            <a:r>
              <a:rPr dirty="0" baseline="-23148" sz="900" spc="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23148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der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bedst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opfylder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ældres</a:t>
            </a:r>
            <a:r>
              <a:rPr dirty="0" sz="3300" spc="-10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læringsbehov</a:t>
            </a:r>
            <a:r>
              <a:rPr dirty="0" sz="3300" spc="-114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forbedrer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deres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livskvalitet?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5703" y="944117"/>
            <a:ext cx="516699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livskvalitet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kræver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nøje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overvejelse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behov,</a:t>
            </a:r>
            <a:r>
              <a:rPr dirty="0" sz="1800" spc="5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præferencer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evner.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65703" y="2303780"/>
            <a:ext cx="2814955" cy="243713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800" spc="-5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bør</a:t>
            </a:r>
            <a:r>
              <a:rPr dirty="0" sz="18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overvejes: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15"/>
              </a:spcBef>
              <a:buSzPct val="112500"/>
              <a:buChar char="•"/>
              <a:tabLst>
                <a:tab pos="240665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Brugervenlig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grænseflade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SzPct val="112500"/>
              <a:buChar char="•"/>
              <a:tabLst>
                <a:tab pos="240665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Tilgængelighedsfunktioner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SzPct val="112500"/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Relevans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interesser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SzPct val="112500"/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Social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sammenhængskraft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SzPct val="112500"/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sundhed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velvære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SzPct val="112500"/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Enheder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fjernovervågning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01802" y="11709"/>
            <a:ext cx="6576695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 spc="-114">
                <a:solidFill>
                  <a:srgbClr val="FFFFFF"/>
                </a:solidFill>
                <a:latin typeface="Arial Black"/>
                <a:cs typeface="Arial Black"/>
              </a:rPr>
              <a:t>Hvordan</a:t>
            </a:r>
            <a:r>
              <a:rPr dirty="0" sz="16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FFFF"/>
                </a:solidFill>
                <a:latin typeface="Arial Black"/>
                <a:cs typeface="Arial Black"/>
              </a:rPr>
              <a:t>vælger</a:t>
            </a:r>
            <a:r>
              <a:rPr dirty="0" sz="1600" spc="-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FFFF"/>
                </a:solidFill>
                <a:latin typeface="Arial Black"/>
                <a:cs typeface="Arial Black"/>
              </a:rPr>
              <a:t>man</a:t>
            </a:r>
            <a:r>
              <a:rPr dirty="0" sz="160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dirty="0" sz="16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6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FFFF"/>
                </a:solidFill>
                <a:latin typeface="Arial Black"/>
                <a:cs typeface="Arial Black"/>
              </a:rPr>
              <a:t>værktøjer,</a:t>
            </a:r>
            <a:r>
              <a:rPr dirty="0" sz="16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FFFF"/>
                </a:solidFill>
                <a:latin typeface="Arial Black"/>
                <a:cs typeface="Arial Black"/>
              </a:rPr>
              <a:t>der</a:t>
            </a:r>
            <a:r>
              <a:rPr dirty="0" sz="16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FFFF"/>
                </a:solidFill>
                <a:latin typeface="Arial Black"/>
                <a:cs typeface="Arial Black"/>
              </a:rPr>
              <a:t>bedst</a:t>
            </a:r>
            <a:r>
              <a:rPr dirty="0" sz="160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FFFF"/>
                </a:solidFill>
                <a:latin typeface="Arial Black"/>
                <a:cs typeface="Arial Black"/>
              </a:rPr>
              <a:t>opfylder</a:t>
            </a:r>
            <a:r>
              <a:rPr dirty="0" sz="160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FFFF"/>
                </a:solidFill>
                <a:latin typeface="Arial Black"/>
                <a:cs typeface="Arial Black"/>
              </a:rPr>
              <a:t>ældres </a:t>
            </a:r>
            <a:r>
              <a:rPr dirty="0" sz="1600" spc="-165">
                <a:solidFill>
                  <a:srgbClr val="FFFFFF"/>
                </a:solidFill>
                <a:latin typeface="Arial Black"/>
                <a:cs typeface="Arial Black"/>
              </a:rPr>
              <a:t>læringsbehov</a:t>
            </a:r>
            <a:r>
              <a:rPr dirty="0" sz="16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16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FFFF"/>
                </a:solidFill>
                <a:latin typeface="Arial Black"/>
                <a:cs typeface="Arial Black"/>
              </a:rPr>
              <a:t>forbedrer</a:t>
            </a:r>
            <a:r>
              <a:rPr dirty="0" sz="16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FFFF"/>
                </a:solidFill>
                <a:latin typeface="Arial Black"/>
                <a:cs typeface="Arial Black"/>
              </a:rPr>
              <a:t>deres</a:t>
            </a:r>
            <a:r>
              <a:rPr dirty="0" sz="16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85">
                <a:solidFill>
                  <a:srgbClr val="FFFFFF"/>
                </a:solidFill>
                <a:latin typeface="Arial Black"/>
                <a:cs typeface="Arial Black"/>
              </a:rPr>
              <a:t>livskvalitet?</a:t>
            </a:r>
            <a:endParaRPr sz="1600">
              <a:latin typeface="Arial Black"/>
              <a:cs typeface="Arial Black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12" y="1466088"/>
            <a:ext cx="3133343" cy="262737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Brugervenlig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grænseflade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143380"/>
            <a:ext cx="478663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95885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enkle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intuitive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grænseflader.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Mange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måske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ikke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fortrolige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brugervenlig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grænseflade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afgørende.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Kig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efter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store,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tydelige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knapper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tekst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samt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minimalistisk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design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undgå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forvirring.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tablet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pc/laptop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imødekommer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den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læringsbehov.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2078" y="1271186"/>
            <a:ext cx="3146939" cy="174922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Tilgængelighedsfunktioner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524380"/>
            <a:ext cx="740219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441325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Prioritér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indbyggede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tilgængelighedsfunktioner,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såsom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justerbar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tekststørrelse,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høj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kontrast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stemmekommandoer.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Disse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funktioner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med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syns-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bevægelseshandicap.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Webtilgængelighedsfunktioner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gavner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situationer,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fokuserer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inkluderende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design,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hvilket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sikrer,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webdesign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teknisk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funktionelt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anvendeligt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handicap.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83360"/>
            <a:ext cx="5093970" cy="319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21920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Identificer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passer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ældres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interesser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hobbyer.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b="1" i="1">
                <a:solidFill>
                  <a:srgbClr val="666666"/>
                </a:solidFill>
                <a:latin typeface="Arial"/>
                <a:cs typeface="Arial"/>
              </a:rPr>
              <a:t>Eksempel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kborger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interesseret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billedredigering.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formål kan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pc/laptop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6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et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bedre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værktøj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end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tablet,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da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brugeren</a:t>
            </a:r>
            <a:r>
              <a:rPr dirty="0" sz="16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bedre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kan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vælge</a:t>
            </a:r>
            <a:r>
              <a:rPr dirty="0" sz="16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små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funktioner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redigeringsmenu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musen.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600">
              <a:latin typeface="Arial"/>
              <a:cs typeface="Arial"/>
            </a:endParaRPr>
          </a:p>
          <a:p>
            <a:pPr marL="304800" marR="210185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Uanset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uddannelsesapps,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spil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sociale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netværksplatforme,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engagement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forbinde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teknologien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eksisterende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interesser.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>
                <a:solidFill>
                  <a:srgbClr val="379C73"/>
                </a:solidFill>
              </a:rPr>
              <a:t>Relevans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50">
                <a:solidFill>
                  <a:srgbClr val="379C73"/>
                </a:solidFill>
              </a:rPr>
              <a:t>for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interesser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323" y="999744"/>
            <a:ext cx="2921507" cy="217779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48054"/>
            <a:ext cx="540766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7785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letter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sociale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forbindelser.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kræver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typisk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kommunikationsplatform,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brugervenlig kommunikationsplatform.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40894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passer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én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senior, passer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ikke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nødvendigvis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anden,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prøv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forskellige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kommunikationsplatforme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finde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mest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brugervenlige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match.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Social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isolation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almindeligt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problem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blandt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 værktøjer,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kommunikere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venner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familie,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forbedre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livskvalitet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betydeligt.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Social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sammenhængskraft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3452" y="1275588"/>
            <a:ext cx="2659379" cy="174040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82421"/>
            <a:ext cx="733996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372745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fokuserer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velvære.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medicin-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påmindelser,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træningsrutiner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mental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algn="just" marL="304800" marR="14605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spille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afgørende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rolle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mennesker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håndtere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helbred effektivt.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vigtigt,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appen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brugervenlig,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rent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faktisk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positiv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effekt.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afprøve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rådighed,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opstår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teknologiske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problemer.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Bemærk:</a:t>
            </a:r>
            <a:r>
              <a:rPr dirty="0" sz="160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&amp;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uddyber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sundhed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velvære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95578"/>
            <a:ext cx="5891530" cy="35325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god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idé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udforske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værktøjer,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fjernovervågning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sundhedsparametre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hos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ældre.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105410" indent="-292735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især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nyttigt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gerne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selvstændige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selvhjulpne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hensyn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overvåge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helbred.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666666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4610" indent="-292735">
              <a:lnSpc>
                <a:spcPct val="100000"/>
              </a:lnSpc>
              <a:spcBef>
                <a:spcPts val="5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plejepersonale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sundhedspersonale giver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følge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velbefindende på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afstand,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stadig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kontakt,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nødvendigt.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666666"/>
                </a:solidFill>
                <a:latin typeface="Arial"/>
                <a:cs typeface="Arial"/>
              </a:rPr>
              <a:t>Bemærk:</a:t>
            </a:r>
            <a:r>
              <a:rPr dirty="0" sz="14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&amp;</a:t>
            </a:r>
            <a:r>
              <a:rPr dirty="0" sz="14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uddyber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4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apps.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Enheder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fjernovervågning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7314" y="1771327"/>
            <a:ext cx="1543540" cy="186761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183" y="173066"/>
            <a:ext cx="8051800" cy="2524760"/>
          </a:xfrm>
          <a:prstGeom prst="rect"/>
        </p:spPr>
        <p:txBody>
          <a:bodyPr wrap="square" lIns="0" tIns="191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pc="-160"/>
              <a:t>Sammenfatning</a:t>
            </a:r>
          </a:p>
          <a:p>
            <a:pPr marL="12700" marR="5080">
              <a:lnSpc>
                <a:spcPct val="140000"/>
              </a:lnSpc>
              <a:spcBef>
                <a:spcPts val="150"/>
              </a:spcBef>
            </a:pPr>
            <a:r>
              <a:rPr dirty="0" sz="1800">
                <a:latin typeface="Arial"/>
                <a:cs typeface="Arial"/>
              </a:rPr>
              <a:t>Når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gennemført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modul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enhed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inddrage ældre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i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beslutninger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om</a:t>
            </a:r>
            <a:r>
              <a:rPr dirty="0" sz="1800" spc="-5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plejeteknologier, vurdere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og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foreslå</a:t>
            </a:r>
            <a:r>
              <a:rPr dirty="0" sz="1800" spc="-5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rigtige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værktøjer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og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reflektere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spc="-20" i="1">
                <a:latin typeface="Arial"/>
                <a:cs typeface="Arial"/>
              </a:rPr>
              <a:t>over </a:t>
            </a:r>
            <a:r>
              <a:rPr dirty="0" sz="1800" i="1">
                <a:latin typeface="Arial"/>
                <a:cs typeface="Arial"/>
              </a:rPr>
              <a:t>fordele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og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udfordringer ved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digitale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værktøjer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til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ældre, </a:t>
            </a:r>
            <a:r>
              <a:rPr dirty="0" sz="1800">
                <a:latin typeface="Arial"/>
                <a:cs typeface="Arial"/>
              </a:rPr>
              <a:t>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bedre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forberedt </a:t>
            </a:r>
            <a:r>
              <a:rPr dirty="0" sz="1800">
                <a:latin typeface="Arial"/>
                <a:cs typeface="Arial"/>
              </a:rPr>
              <a:t>på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aktivt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støtte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ældre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deres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vurdering,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valg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brug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værktøjer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og </a:t>
            </a:r>
            <a:r>
              <a:rPr dirty="0" sz="1800">
                <a:latin typeface="Arial"/>
                <a:cs typeface="Arial"/>
              </a:rPr>
              <a:t>medier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styrke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deres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autonomi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og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forbedre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deres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livskvalitet.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9" y="3247644"/>
            <a:ext cx="557784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80719" y="1330197"/>
            <a:ext cx="4940300" cy="2677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398905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b="1">
                <a:solidFill>
                  <a:srgbClr val="339966"/>
                </a:solidFill>
                <a:latin typeface="Arial"/>
                <a:cs typeface="Arial"/>
              </a:rPr>
              <a:t>Øvelse</a:t>
            </a:r>
            <a:r>
              <a:rPr dirty="0" sz="5800" spc="-20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5800" spc="-35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endParaRPr sz="5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3100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3100" y="761619"/>
                  </a:lnTo>
                  <a:lnTo>
                    <a:pt x="673100" y="0"/>
                  </a:lnTo>
                  <a:close/>
                </a:path>
                <a:path w="673100" h="3246120">
                  <a:moveTo>
                    <a:pt x="648716" y="2623426"/>
                  </a:moveTo>
                  <a:lnTo>
                    <a:pt x="26543" y="2623426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2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993871"/>
            <a:ext cx="5036820" cy="309880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Livslang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læring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bliver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stadig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vigtigere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kunne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følge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nye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IT-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teknologier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samfundet.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  <a:spcBef>
                <a:spcPts val="134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tilegne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grundlæggende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IT-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viden og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kompetencer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derfor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vigtigt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forbedre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uafhængighed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livskvalitet.</a:t>
            </a:r>
            <a:endParaRPr sz="1600">
              <a:latin typeface="Arial"/>
              <a:cs typeface="Arial"/>
            </a:endParaRPr>
          </a:p>
          <a:p>
            <a:pPr marL="12700" marR="16510">
              <a:lnSpc>
                <a:spcPct val="140100"/>
              </a:lnSpc>
              <a:spcBef>
                <a:spcPts val="134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underviser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grundlæggende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kompetencer,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dog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vigtigt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være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opmærksom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visse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pædagogiske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faktorer.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276225"/>
            <a:ext cx="631634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/>
              <a:t>Hvordan</a:t>
            </a:r>
            <a:r>
              <a:rPr dirty="0" sz="1800" spc="-70"/>
              <a:t> </a:t>
            </a:r>
            <a:r>
              <a:rPr dirty="0" sz="1800" spc="-140"/>
              <a:t>støtter</a:t>
            </a:r>
            <a:r>
              <a:rPr dirty="0" sz="1800" spc="-95"/>
              <a:t> </a:t>
            </a:r>
            <a:r>
              <a:rPr dirty="0" sz="1800" spc="-170"/>
              <a:t>man</a:t>
            </a:r>
            <a:r>
              <a:rPr dirty="0" sz="1800" spc="-85"/>
              <a:t> </a:t>
            </a:r>
            <a:r>
              <a:rPr dirty="0" sz="1800" spc="-190"/>
              <a:t>ældre</a:t>
            </a:r>
            <a:r>
              <a:rPr dirty="0" sz="1800" spc="-70"/>
              <a:t> </a:t>
            </a:r>
            <a:r>
              <a:rPr dirty="0" sz="1800" spc="-120"/>
              <a:t>i</a:t>
            </a:r>
            <a:r>
              <a:rPr dirty="0" sz="1800" spc="-70"/>
              <a:t> </a:t>
            </a:r>
            <a:r>
              <a:rPr dirty="0" sz="1800" spc="-160"/>
              <a:t>at</a:t>
            </a:r>
            <a:r>
              <a:rPr dirty="0" sz="1800" spc="-90"/>
              <a:t> </a:t>
            </a:r>
            <a:r>
              <a:rPr dirty="0" sz="1800" spc="-160"/>
              <a:t>bruge</a:t>
            </a:r>
            <a:r>
              <a:rPr dirty="0" sz="1800" spc="-60"/>
              <a:t> </a:t>
            </a:r>
            <a:r>
              <a:rPr dirty="0" sz="1800" spc="-165"/>
              <a:t>digitale</a:t>
            </a:r>
            <a:r>
              <a:rPr dirty="0" sz="1800" spc="-105"/>
              <a:t> </a:t>
            </a:r>
            <a:r>
              <a:rPr dirty="0" sz="1800" spc="-160"/>
              <a:t>værktøjer</a:t>
            </a:r>
            <a:r>
              <a:rPr dirty="0" sz="1800" spc="-80"/>
              <a:t> </a:t>
            </a:r>
            <a:r>
              <a:rPr dirty="0" sz="1800" spc="-35"/>
              <a:t>og</a:t>
            </a:r>
            <a:endParaRPr sz="1800"/>
          </a:p>
        </p:txBody>
      </p:sp>
      <p:sp>
        <p:nvSpPr>
          <p:cNvPr id="8" name="object 8" descr=""/>
          <p:cNvSpPr txBox="1"/>
          <p:nvPr/>
        </p:nvSpPr>
        <p:spPr>
          <a:xfrm>
            <a:off x="501802" y="660653"/>
            <a:ext cx="13379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teknologier?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947" y="1552955"/>
            <a:ext cx="2795016" cy="215646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417396"/>
            <a:ext cx="4672330" cy="3225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207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øvelse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udføres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grupper,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igangsat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jeres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facilitator.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blive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bedt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diskutere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to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spørgsmål.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Alternativt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udføres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individuelt,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hvor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du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dokumenterer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tanker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(digitale)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dagbog.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Dette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efterfølges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plenumdiskussion/præsentation,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hvor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input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fra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dig/grupper/personer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præsenteres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danne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grundlag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fælles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diskussion</a:t>
            </a:r>
            <a:r>
              <a:rPr dirty="0" sz="16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udveksling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tanker.</a:t>
            </a:r>
            <a:endParaRPr sz="1600">
              <a:latin typeface="Arial"/>
              <a:cs typeface="Arial"/>
            </a:endParaRPr>
          </a:p>
          <a:p>
            <a:pPr marL="12700" marR="1708785">
              <a:lnSpc>
                <a:spcPct val="100000"/>
              </a:lnSpc>
              <a:spcBef>
                <a:spcPts val="1675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https://padlet.com/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7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5"/>
              <a:t>Brainstorm-</a:t>
            </a:r>
            <a:r>
              <a:rPr dirty="0" spc="-295"/>
              <a:t>øvelse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979" y="1533144"/>
            <a:ext cx="3035808" cy="303885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032128"/>
            <a:ext cx="5179695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0" marR="14478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Formål: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tage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hensyn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menneskers</a:t>
            </a:r>
            <a:r>
              <a:rPr dirty="0" sz="18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læringsbetingelser,</a:t>
            </a:r>
            <a:r>
              <a:rPr dirty="0" sz="18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7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man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organiserer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undervisning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digitale værktøjer?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</a:pP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Spørgsmål:</a:t>
            </a:r>
            <a:endParaRPr sz="1800">
              <a:latin typeface="Arial"/>
              <a:cs typeface="Arial"/>
            </a:endParaRPr>
          </a:p>
          <a:p>
            <a:pPr marL="381000" marR="5080" indent="-368935">
              <a:lnSpc>
                <a:spcPct val="100000"/>
              </a:lnSpc>
              <a:spcBef>
                <a:spcPts val="5"/>
              </a:spcBef>
              <a:tabLst>
                <a:tab pos="381000" algn="l"/>
              </a:tabLst>
            </a:pP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1.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	Hvad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overveje,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vælger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opfylder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ældres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læringsbehov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livskvalitet?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81000" marR="92075" indent="-368935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1.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	Hvordan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skaber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egnede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læringsmiljø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voksne,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træner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medier?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7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Brainstorm</a:t>
            </a:r>
            <a:r>
              <a:rPr dirty="0" spc="-60"/>
              <a:t> </a:t>
            </a:r>
            <a:r>
              <a:rPr dirty="0" spc="-285"/>
              <a:t>på</a:t>
            </a:r>
            <a:r>
              <a:rPr dirty="0" spc="-95"/>
              <a:t> </a:t>
            </a:r>
            <a:r>
              <a:rPr dirty="0" spc="-270"/>
              <a:t>spørgsmål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" y="1426463"/>
            <a:ext cx="3037332" cy="303885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82650"/>
            </a:xfrm>
            <a:custGeom>
              <a:avLst/>
              <a:gdLst/>
              <a:ahLst/>
              <a:cxnLst/>
              <a:rect l="l" t="t" r="r" b="b"/>
              <a:pathLst>
                <a:path w="9144000" h="882650">
                  <a:moveTo>
                    <a:pt x="0" y="882396"/>
                  </a:moveTo>
                  <a:lnTo>
                    <a:pt x="9144000" y="88239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8239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82396"/>
              <a:ext cx="9144000" cy="4261485"/>
            </a:xfrm>
            <a:custGeom>
              <a:avLst/>
              <a:gdLst/>
              <a:ahLst/>
              <a:cxnLst/>
              <a:rect l="l" t="t" r="r" b="b"/>
              <a:pathLst>
                <a:path w="9144000" h="4261485">
                  <a:moveTo>
                    <a:pt x="9144000" y="0"/>
                  </a:moveTo>
                  <a:lnTo>
                    <a:pt x="0" y="0"/>
                  </a:lnTo>
                  <a:lnTo>
                    <a:pt x="0" y="4261102"/>
                  </a:lnTo>
                  <a:lnTo>
                    <a:pt x="9144000" y="42611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1100707"/>
            <a:ext cx="7259955" cy="29914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Øvelse</a:t>
            </a:r>
            <a:r>
              <a:rPr dirty="0" sz="1800" spc="-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blended</a:t>
            </a:r>
            <a:r>
              <a:rPr dirty="0" sz="18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learning: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5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modtage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invitation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workshop,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f.eks.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via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Jamboard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eller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Padlet,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facilitator,</a:t>
            </a:r>
            <a:r>
              <a:rPr dirty="0" sz="1600" spc="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6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600" spc="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introducere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digitalt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mind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map.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midten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mindmappet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sætningen: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"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Hvilke</a:t>
            </a:r>
            <a:r>
              <a:rPr dirty="0" sz="16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faktorer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mener</a:t>
            </a:r>
            <a:r>
              <a:rPr dirty="0" sz="16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vigtige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klienter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6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"?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5334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første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runde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tjener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inspiration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bevidstgørelse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forskellige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faktorer,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påvirker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succesen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klienter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brug.</a:t>
            </a:r>
            <a:endParaRPr sz="1600">
              <a:latin typeface="Arial"/>
              <a:cs typeface="Arial"/>
            </a:endParaRPr>
          </a:p>
          <a:p>
            <a:pPr marL="12700" marR="4297045">
              <a:lnSpc>
                <a:spcPct val="123900"/>
              </a:lnSpc>
              <a:spcBef>
                <a:spcPts val="1635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https://padlet.com/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70192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Jamboard/Padlet:</a:t>
            </a:r>
            <a:r>
              <a:rPr dirty="0" spc="-50"/>
              <a:t> </a:t>
            </a:r>
            <a:r>
              <a:rPr dirty="0" spc="-195"/>
              <a:t>Oprettelse</a:t>
            </a:r>
            <a:r>
              <a:rPr dirty="0" spc="-90"/>
              <a:t> </a:t>
            </a:r>
            <a:r>
              <a:rPr dirty="0" spc="-295"/>
              <a:t>af</a:t>
            </a:r>
            <a:r>
              <a:rPr dirty="0" spc="-105"/>
              <a:t> </a:t>
            </a:r>
            <a:r>
              <a:rPr dirty="0" spc="-200"/>
              <a:t>et</a:t>
            </a:r>
            <a:r>
              <a:rPr dirty="0" spc="-120"/>
              <a:t> </a:t>
            </a:r>
            <a:r>
              <a:rPr dirty="0" spc="-204"/>
              <a:t>digitalt</a:t>
            </a:r>
            <a:r>
              <a:rPr dirty="0" spc="-80"/>
              <a:t> </a:t>
            </a:r>
            <a:r>
              <a:rPr dirty="0" spc="-105"/>
              <a:t>mind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82650"/>
            </a:xfrm>
            <a:custGeom>
              <a:avLst/>
              <a:gdLst/>
              <a:ahLst/>
              <a:cxnLst/>
              <a:rect l="l" t="t" r="r" b="b"/>
              <a:pathLst>
                <a:path w="9144000" h="882650">
                  <a:moveTo>
                    <a:pt x="0" y="882396"/>
                  </a:moveTo>
                  <a:lnTo>
                    <a:pt x="9144000" y="88239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8239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82396"/>
              <a:ext cx="9144000" cy="4261485"/>
            </a:xfrm>
            <a:custGeom>
              <a:avLst/>
              <a:gdLst/>
              <a:ahLst/>
              <a:cxnLst/>
              <a:rect l="l" t="t" r="r" b="b"/>
              <a:pathLst>
                <a:path w="9144000" h="4261485">
                  <a:moveTo>
                    <a:pt x="9144000" y="0"/>
                  </a:moveTo>
                  <a:lnTo>
                    <a:pt x="0" y="0"/>
                  </a:lnTo>
                  <a:lnTo>
                    <a:pt x="0" y="4261102"/>
                  </a:lnTo>
                  <a:lnTo>
                    <a:pt x="9144000" y="42611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1550398"/>
            <a:ext cx="7199630" cy="209994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Opfølgning</a:t>
            </a:r>
            <a:r>
              <a:rPr dirty="0" sz="1800" spc="-7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5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tøvelse: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anden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runde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bliver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facilitatoren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diskutere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grupper,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om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baseret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faktorerne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mindmappet,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jer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klædt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støtte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jeres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borgere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brug?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https://padlet.com/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70192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Jamboard/Padlet:</a:t>
            </a:r>
            <a:r>
              <a:rPr dirty="0" spc="-50"/>
              <a:t> </a:t>
            </a:r>
            <a:r>
              <a:rPr dirty="0" spc="-195"/>
              <a:t>Oprettelse</a:t>
            </a:r>
            <a:r>
              <a:rPr dirty="0" spc="-90"/>
              <a:t> </a:t>
            </a:r>
            <a:r>
              <a:rPr dirty="0" spc="-295"/>
              <a:t>af</a:t>
            </a:r>
            <a:r>
              <a:rPr dirty="0" spc="-105"/>
              <a:t> </a:t>
            </a:r>
            <a:r>
              <a:rPr dirty="0" spc="-200"/>
              <a:t>et</a:t>
            </a:r>
            <a:r>
              <a:rPr dirty="0" spc="-120"/>
              <a:t> </a:t>
            </a:r>
            <a:r>
              <a:rPr dirty="0" spc="-204"/>
              <a:t>digitalt</a:t>
            </a:r>
            <a:r>
              <a:rPr dirty="0" spc="-80"/>
              <a:t> </a:t>
            </a:r>
            <a:r>
              <a:rPr dirty="0" spc="-105"/>
              <a:t>mind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837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8315" cy="9220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gennemført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mindmap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brainstormen,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skal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reflektere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evne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støtte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klienter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digitale værktøjer.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4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4"/>
                  </a:lnTo>
                  <a:lnTo>
                    <a:pt x="9144000" y="43037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7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Referencer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25627" y="1180846"/>
            <a:ext cx="5562600" cy="251015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 marR="58419">
              <a:lnSpc>
                <a:spcPct val="80000"/>
              </a:lnSpc>
              <a:spcBef>
                <a:spcPts val="385"/>
              </a:spcBef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Web</a:t>
            </a:r>
            <a:r>
              <a:rPr dirty="0" sz="12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Accessibility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Initiative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Strategier,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standarder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og</a:t>
            </a:r>
            <a:r>
              <a:rPr dirty="0" sz="12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ressourcer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til</a:t>
            </a:r>
            <a:r>
              <a:rPr dirty="0" sz="12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at</a:t>
            </a:r>
            <a:r>
              <a:rPr dirty="0" sz="12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gøre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internettet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tilgængeligt</a:t>
            </a:r>
            <a:r>
              <a:rPr dirty="0" sz="1200" spc="-4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for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mennesker</a:t>
            </a:r>
            <a:r>
              <a:rPr dirty="0" sz="1200" spc="-1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med</a:t>
            </a:r>
            <a:r>
              <a:rPr dirty="0" sz="1200" spc="-3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handicap.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ts val="1345"/>
              </a:lnSpc>
            </a:pPr>
            <a:r>
              <a:rPr dirty="0" u="sng" sz="12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3"/>
              </a:rPr>
              <a:t>https://www.w3.org/WAI/older-users/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00">
              <a:latin typeface="Arial"/>
              <a:cs typeface="Arial"/>
            </a:endParaRPr>
          </a:p>
          <a:p>
            <a:pPr marL="12700" marR="58419">
              <a:lnSpc>
                <a:spcPct val="867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Web</a:t>
            </a:r>
            <a:r>
              <a:rPr dirty="0" sz="12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Accessibility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Initiative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Strategier,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standarder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og</a:t>
            </a:r>
            <a:r>
              <a:rPr dirty="0" sz="12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ressourcer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til</a:t>
            </a:r>
            <a:r>
              <a:rPr dirty="0" sz="12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at</a:t>
            </a:r>
            <a:r>
              <a:rPr dirty="0" sz="12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gøre</a:t>
            </a:r>
            <a:r>
              <a:rPr dirty="0" sz="12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internettet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tilgængeligt</a:t>
            </a:r>
            <a:r>
              <a:rPr dirty="0" sz="1200" spc="-4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for</a:t>
            </a:r>
            <a:r>
              <a:rPr dirty="0" sz="1200" spc="-3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mennesker</a:t>
            </a:r>
            <a:r>
              <a:rPr dirty="0" sz="1200" spc="-1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rlito"/>
                <a:cs typeface="Carlito"/>
              </a:rPr>
              <a:t>med</a:t>
            </a:r>
            <a:r>
              <a:rPr dirty="0" sz="1200" spc="-3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 i="1">
                <a:solidFill>
                  <a:srgbClr val="666666"/>
                </a:solidFill>
                <a:latin typeface="Carlito"/>
                <a:cs typeface="Carlito"/>
              </a:rPr>
              <a:t>handicap. </a:t>
            </a:r>
            <a:r>
              <a:rPr dirty="0" u="sng" sz="12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4"/>
              </a:rPr>
              <a:t>https://www.w3.org/WAI/fundamentals/accessibility-usability-inclusion/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05"/>
              </a:lnSpc>
              <a:spcBef>
                <a:spcPts val="1270"/>
              </a:spcBef>
            </a:pP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VERDENS</a:t>
            </a: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 TELEKOMMUNIKATIONS-</a:t>
            </a:r>
            <a:r>
              <a:rPr dirty="0" sz="1200" spc="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OG</a:t>
            </a:r>
            <a:r>
              <a:rPr dirty="0" sz="1200" spc="2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INFORMATIONSSAMFUNDSDAG</a:t>
            </a:r>
            <a:r>
              <a:rPr dirty="0" sz="1200" spc="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-</a:t>
            </a:r>
            <a:r>
              <a:rPr dirty="0" sz="1200" spc="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17.</a:t>
            </a:r>
            <a:r>
              <a:rPr dirty="0" sz="1200" spc="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MAJ</a:t>
            </a:r>
            <a:r>
              <a:rPr dirty="0" sz="1200" spc="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Carlito"/>
                <a:cs typeface="Carlito"/>
              </a:rPr>
              <a:t>2022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ts val="1260"/>
              </a:lnSpc>
            </a:pPr>
            <a:r>
              <a:rPr dirty="0" u="sng" sz="12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5"/>
              </a:rPr>
              <a:t>https://www.un.org/en/un-chronicle/digital-technologies-can-help-older-persons-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dirty="0" u="sng" sz="12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5"/>
              </a:rPr>
              <a:t>maintain-healthy-productive-</a:t>
            </a:r>
            <a:r>
              <a:rPr dirty="0" u="sng" sz="1200" spc="-2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5"/>
              </a:rPr>
              <a:t>lives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</a:pP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ITUPublikationer</a:t>
            </a:r>
            <a:r>
              <a:rPr dirty="0" sz="1200" spc="-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International</a:t>
            </a:r>
            <a:r>
              <a:rPr dirty="0" sz="1200" spc="-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Telecommunication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 Union</a:t>
            </a:r>
            <a:r>
              <a:rPr dirty="0" sz="1200" spc="4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-</a:t>
            </a:r>
            <a:r>
              <a:rPr dirty="0" sz="1200" spc="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Aldring</a:t>
            </a: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en</a:t>
            </a:r>
            <a:r>
              <a:rPr dirty="0" sz="1200" spc="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digital</a:t>
            </a:r>
            <a:r>
              <a:rPr dirty="0" sz="12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verden</a:t>
            </a:r>
            <a:r>
              <a:rPr dirty="0" sz="1200" spc="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-</a:t>
            </a:r>
            <a:r>
              <a:rPr dirty="0" sz="1200" spc="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Carlito"/>
                <a:cs typeface="Carlito"/>
              </a:rPr>
              <a:t>fra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sårbar</a:t>
            </a:r>
            <a:r>
              <a:rPr dirty="0" sz="1200" spc="-2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666666"/>
                </a:solidFill>
                <a:latin typeface="Carlito"/>
                <a:cs typeface="Carlito"/>
              </a:rPr>
              <a:t>til</a:t>
            </a:r>
            <a:r>
              <a:rPr dirty="0" sz="12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Carlito"/>
                <a:cs typeface="Carlito"/>
              </a:rPr>
              <a:t>værdifuld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ts val="1345"/>
              </a:lnSpc>
            </a:pPr>
            <a:r>
              <a:rPr dirty="0" u="sng" sz="12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6"/>
              </a:rPr>
              <a:t>https://www.itu.int/dms_pub/itu-d/opb/phcb/D-PHCB-DIG_AGE-2021-PDF-E.pdf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33347" y="798067"/>
            <a:ext cx="6873240" cy="2406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4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algn="ctr" marR="10795">
              <a:lnSpc>
                <a:spcPct val="100000"/>
              </a:lnSpc>
            </a:pP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Støtte</a:t>
            </a:r>
            <a:r>
              <a:rPr dirty="0" sz="18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kunder</a:t>
            </a:r>
            <a:r>
              <a:rPr dirty="0" sz="18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i</a:t>
            </a:r>
            <a:r>
              <a:rPr dirty="0" sz="1800" spc="1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brugen</a:t>
            </a:r>
            <a:r>
              <a:rPr dirty="0" sz="18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af</a:t>
            </a:r>
            <a:r>
              <a:rPr dirty="0" sz="18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>
                <a:solidFill>
                  <a:srgbClr val="FFFFFF"/>
                </a:solidFill>
                <a:latin typeface="Liberation Sans Narrow"/>
                <a:cs typeface="Liberation Sans Narrow"/>
              </a:rPr>
              <a:t>digitale</a:t>
            </a:r>
            <a:r>
              <a:rPr dirty="0" sz="1800" spc="15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værktøjer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algn="ctr" marL="3154045" marR="3141345">
              <a:lnSpc>
                <a:spcPct val="140000"/>
              </a:lnSpc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3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ts val="1935"/>
              </a:lnSpc>
            </a:pP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Eksperter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at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FFFFFF"/>
                </a:solidFill>
                <a:latin typeface="Arial Black"/>
                <a:cs typeface="Arial Black"/>
              </a:rPr>
              <a:t>støtte</a:t>
            </a:r>
            <a:r>
              <a:rPr dirty="0" sz="18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90">
                <a:solidFill>
                  <a:srgbClr val="FFFFFF"/>
                </a:solidFill>
                <a:latin typeface="Arial Black"/>
                <a:cs typeface="Arial Black"/>
              </a:rPr>
              <a:t>ældre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klienter</a:t>
            </a:r>
            <a:r>
              <a:rPr dirty="0" sz="18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18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brugen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1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18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18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 Black"/>
                <a:cs typeface="Arial Black"/>
              </a:rPr>
              <a:t>værktøjer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58851" y="255269"/>
            <a:ext cx="45358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01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Hvordan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inddrager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man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ældre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beslutninger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8851" y="498805"/>
            <a:ext cx="201485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0">
                <a:solidFill>
                  <a:srgbClr val="FFC000"/>
                </a:solidFill>
              </a:rPr>
              <a:t>om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plejeteknologier?</a:t>
            </a:r>
            <a:endParaRPr sz="1600"/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011121"/>
            <a:ext cx="4795520" cy="1261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Hvordan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man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vurderer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foreslår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de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rigtige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teknologier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til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ældre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med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plejebehov</a:t>
            </a:r>
            <a:endParaRPr sz="1600">
              <a:latin typeface="Arial Black"/>
              <a:cs typeface="Arial Black"/>
            </a:endParaRPr>
          </a:p>
          <a:p>
            <a:pPr marL="538480" indent="-178435">
              <a:lnSpc>
                <a:spcPct val="100000"/>
              </a:lnSpc>
              <a:spcBef>
                <a:spcPts val="1075"/>
              </a:spcBef>
              <a:buClr>
                <a:srgbClr val="000000"/>
              </a:buClr>
              <a:buFont typeface="Arial"/>
              <a:buChar char="•"/>
              <a:tabLst>
                <a:tab pos="538480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Identificer</a:t>
            </a:r>
            <a:r>
              <a:rPr dirty="0" sz="1000" spc="1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de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vigtigste</a:t>
            </a:r>
            <a:r>
              <a:rPr dirty="0" sz="1000" spc="20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støtteområder</a:t>
            </a:r>
            <a:endParaRPr sz="1000">
              <a:latin typeface="Liberation Sans Narrow"/>
              <a:cs typeface="Liberation Sans Narrow"/>
            </a:endParaRPr>
          </a:p>
          <a:p>
            <a:pPr marL="538480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38480" algn="l"/>
              </a:tabLst>
            </a:pP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Overvej</a:t>
            </a:r>
            <a:r>
              <a:rPr dirty="0" sz="1000" spc="1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brugervenlige</a:t>
            </a:r>
            <a:r>
              <a:rPr dirty="0" sz="1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enheder</a:t>
            </a:r>
            <a:endParaRPr sz="1000">
              <a:latin typeface="Liberation Sans Narrow"/>
              <a:cs typeface="Liberation Sans Narrow"/>
            </a:endParaRPr>
          </a:p>
          <a:p>
            <a:pPr marL="538480" indent="-1784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538480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Sundhedsovervågning</a:t>
            </a:r>
            <a:r>
              <a:rPr dirty="0" sz="1000" spc="2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1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telesundhed</a:t>
            </a:r>
            <a:endParaRPr sz="1000">
              <a:latin typeface="Liberation Sans Narrow"/>
              <a:cs typeface="Liberation Sans Narrow"/>
            </a:endParaRPr>
          </a:p>
          <a:p>
            <a:pPr marL="538480" indent="-17843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Font typeface="Arial"/>
              <a:buChar char="•"/>
              <a:tabLst>
                <a:tab pos="538480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Rådfør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dig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med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sundhedspersonale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9636" y="3479672"/>
            <a:ext cx="4953000" cy="996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At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kunne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reflektere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over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fordele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udfordringer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ved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ældre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menneskers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liv</a:t>
            </a:r>
            <a:endParaRPr sz="1600">
              <a:latin typeface="Arial Black"/>
              <a:cs typeface="Arial Black"/>
            </a:endParaRPr>
          </a:p>
          <a:p>
            <a:pPr marL="575310" indent="-178435">
              <a:lnSpc>
                <a:spcPct val="100000"/>
              </a:lnSpc>
              <a:spcBef>
                <a:spcPts val="1415"/>
              </a:spcBef>
              <a:buClr>
                <a:srgbClr val="000000"/>
              </a:buClr>
              <a:buFont typeface="Arial"/>
              <a:buChar char="•"/>
              <a:tabLst>
                <a:tab pos="575310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Fordele</a:t>
            </a:r>
            <a:endParaRPr sz="1000">
              <a:latin typeface="Liberation Sans Narrow"/>
              <a:cs typeface="Liberation Sans Narrow"/>
            </a:endParaRPr>
          </a:p>
          <a:p>
            <a:pPr marL="575310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75310" algn="l"/>
              </a:tabLst>
            </a:pP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Udfordringer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2574" y="923924"/>
            <a:ext cx="2691130" cy="789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Kend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den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ældres</a:t>
            </a:r>
            <a:r>
              <a:rPr dirty="0" sz="1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behov</a:t>
            </a:r>
            <a:endParaRPr sz="1000">
              <a:latin typeface="Liberation Sans Narrow"/>
              <a:cs typeface="Liberation Sans Narrow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Engager</a:t>
            </a:r>
            <a:r>
              <a:rPr dirty="0" sz="1000" spc="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dig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åben</a:t>
            </a: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kommunikation</a:t>
            </a:r>
            <a:endParaRPr sz="1000">
              <a:latin typeface="Liberation Sans Narrow"/>
              <a:cs typeface="Liberation Sans Narrow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Uddan</a:t>
            </a:r>
            <a:r>
              <a:rPr dirty="0" sz="1000" spc="229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1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30">
                <a:solidFill>
                  <a:srgbClr val="585858"/>
                </a:solidFill>
                <a:latin typeface="Liberation Sans Narrow"/>
                <a:cs typeface="Liberation Sans Narrow"/>
              </a:rPr>
              <a:t>styrk</a:t>
            </a:r>
            <a:endParaRPr sz="1000">
              <a:latin typeface="Liberation Sans Narrow"/>
              <a:cs typeface="Liberation Sans Narrow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Demonstrere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teknologier</a:t>
            </a:r>
            <a:endParaRPr sz="1000">
              <a:latin typeface="Liberation Sans Narrow"/>
              <a:cs typeface="Liberation Sans Narrow"/>
            </a:endParaRPr>
          </a:p>
          <a:p>
            <a:pPr marL="190500" indent="-17780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Adresser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bekymringer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om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privatliv</a:t>
            </a:r>
            <a:r>
              <a:rPr dirty="0" sz="1000" spc="1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sikkerhed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987551"/>
            <a:ext cx="5102225" cy="3809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Undervisning 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til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tage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højde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deres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læringsforudsætninger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sigte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mod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 inklusion.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5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aspekter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overveje:</a:t>
            </a:r>
            <a:endParaRPr sz="18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810"/>
              </a:spcBef>
              <a:buSzPct val="93750"/>
              <a:buChar char="•"/>
              <a:tabLst>
                <a:tab pos="304800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Motivation</a:t>
            </a:r>
            <a:endParaRPr sz="16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770"/>
              </a:spcBef>
              <a:buSzPct val="9375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Aktiv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lytning</a:t>
            </a:r>
            <a:endParaRPr sz="16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770"/>
              </a:spcBef>
              <a:buSzPct val="9375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Positiv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endParaRPr sz="16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765"/>
              </a:spcBef>
              <a:buSzPct val="9375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Empatisk</a:t>
            </a:r>
            <a:r>
              <a:rPr dirty="0" sz="1600" spc="-9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tilgang</a:t>
            </a:r>
            <a:endParaRPr sz="16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770"/>
              </a:spcBef>
              <a:buSzPct val="93750"/>
              <a:buChar char="•"/>
              <a:tabLst>
                <a:tab pos="304800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Tålmodighed/hastighed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276225"/>
            <a:ext cx="631634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/>
              <a:t>Hvordan</a:t>
            </a:r>
            <a:r>
              <a:rPr dirty="0" sz="1800" spc="-70"/>
              <a:t> </a:t>
            </a:r>
            <a:r>
              <a:rPr dirty="0" sz="1800" spc="-140"/>
              <a:t>støtter</a:t>
            </a:r>
            <a:r>
              <a:rPr dirty="0" sz="1800" spc="-95"/>
              <a:t> </a:t>
            </a:r>
            <a:r>
              <a:rPr dirty="0" sz="1800" spc="-170"/>
              <a:t>man</a:t>
            </a:r>
            <a:r>
              <a:rPr dirty="0" sz="1800" spc="-85"/>
              <a:t> </a:t>
            </a:r>
            <a:r>
              <a:rPr dirty="0" sz="1800" spc="-190"/>
              <a:t>ældre</a:t>
            </a:r>
            <a:r>
              <a:rPr dirty="0" sz="1800" spc="-70"/>
              <a:t> </a:t>
            </a:r>
            <a:r>
              <a:rPr dirty="0" sz="1800" spc="-120"/>
              <a:t>i</a:t>
            </a:r>
            <a:r>
              <a:rPr dirty="0" sz="1800" spc="-70"/>
              <a:t> </a:t>
            </a:r>
            <a:r>
              <a:rPr dirty="0" sz="1800" spc="-160"/>
              <a:t>at</a:t>
            </a:r>
            <a:r>
              <a:rPr dirty="0" sz="1800" spc="-90"/>
              <a:t> </a:t>
            </a:r>
            <a:r>
              <a:rPr dirty="0" sz="1800" spc="-160"/>
              <a:t>bruge</a:t>
            </a:r>
            <a:r>
              <a:rPr dirty="0" sz="1800" spc="-60"/>
              <a:t> </a:t>
            </a:r>
            <a:r>
              <a:rPr dirty="0" sz="1800" spc="-165"/>
              <a:t>digitale</a:t>
            </a:r>
            <a:r>
              <a:rPr dirty="0" sz="1800" spc="-105"/>
              <a:t> </a:t>
            </a:r>
            <a:r>
              <a:rPr dirty="0" sz="1800" spc="-160"/>
              <a:t>værktøjer</a:t>
            </a:r>
            <a:r>
              <a:rPr dirty="0" sz="1800" spc="-80"/>
              <a:t> </a:t>
            </a:r>
            <a:r>
              <a:rPr dirty="0" sz="1800" spc="-35"/>
              <a:t>og</a:t>
            </a:r>
            <a:endParaRPr sz="1800"/>
          </a:p>
        </p:txBody>
      </p:sp>
      <p:sp>
        <p:nvSpPr>
          <p:cNvPr id="8" name="object 8" descr=""/>
          <p:cNvSpPr txBox="1"/>
          <p:nvPr/>
        </p:nvSpPr>
        <p:spPr>
          <a:xfrm>
            <a:off x="501802" y="660653"/>
            <a:ext cx="13379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teknologier?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587" y="1423416"/>
            <a:ext cx="2808732" cy="199796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70256"/>
            <a:ext cx="6273800" cy="96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200" spc="-215">
                <a:solidFill>
                  <a:srgbClr val="FFFFFF"/>
                </a:solidFill>
                <a:latin typeface="Arial Black"/>
                <a:cs typeface="Arial Black"/>
              </a:rPr>
              <a:t>Inddragelse</a:t>
            </a:r>
            <a:r>
              <a:rPr dirty="0" sz="22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250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2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190">
                <a:solidFill>
                  <a:srgbClr val="FFFFFF"/>
                </a:solidFill>
                <a:latin typeface="Arial Black"/>
                <a:cs typeface="Arial Black"/>
              </a:rPr>
              <a:t>enkeltpersoner</a:t>
            </a:r>
            <a:r>
              <a:rPr dirty="0" sz="22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155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22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204">
                <a:solidFill>
                  <a:srgbClr val="FFFFFF"/>
                </a:solidFill>
                <a:latin typeface="Arial Black"/>
                <a:cs typeface="Arial Black"/>
              </a:rPr>
              <a:t>beslutninger</a:t>
            </a:r>
            <a:r>
              <a:rPr dirty="0" sz="22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200" spc="-55">
                <a:solidFill>
                  <a:srgbClr val="FFFFFF"/>
                </a:solidFill>
                <a:latin typeface="Arial Black"/>
                <a:cs typeface="Arial Black"/>
              </a:rPr>
              <a:t>om </a:t>
            </a:r>
            <a:r>
              <a:rPr dirty="0" sz="2200" spc="-130">
                <a:solidFill>
                  <a:srgbClr val="FFFFFF"/>
                </a:solidFill>
                <a:latin typeface="Arial Black"/>
                <a:cs typeface="Arial Black"/>
              </a:rPr>
              <a:t>plejeteknologier</a:t>
            </a:r>
            <a:endParaRPr sz="2200">
              <a:latin typeface="Arial Black"/>
              <a:cs typeface="Arial Black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645408" y="0"/>
            <a:ext cx="5499100" cy="5143500"/>
            <a:chOff x="3645408" y="0"/>
            <a:chExt cx="549910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5408" y="0"/>
              <a:ext cx="5498591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26987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2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1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40054" y="2157425"/>
            <a:ext cx="6297295" cy="1535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inddrager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man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ældre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i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beslutninger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om</a:t>
            </a:r>
            <a:endParaRPr sz="33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plejete</a:t>
            </a:r>
            <a:r>
              <a:rPr dirty="0" sz="3300" spc="-575" b="1">
                <a:solidFill>
                  <a:srgbClr val="3E3E3E"/>
                </a:solidFill>
                <a:latin typeface="Arial"/>
                <a:cs typeface="Arial"/>
              </a:rPr>
              <a:t>k</a:t>
            </a:r>
            <a:r>
              <a:rPr dirty="0" baseline="217592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17592" sz="900" spc="179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nologier?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5355" y="1101090"/>
            <a:ext cx="5196205" cy="3305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Brainstorm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på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spørgsmål: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Hvad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kommer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du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til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tænke på,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når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du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tænker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på: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247015" indent="-234315">
              <a:lnSpc>
                <a:spcPct val="100000"/>
              </a:lnSpc>
              <a:buSzPct val="75000"/>
              <a:buFont typeface="Noto Sans Symbols2"/>
              <a:buChar char="⮚"/>
              <a:tabLst>
                <a:tab pos="247015" algn="l"/>
              </a:tabLst>
            </a:pPr>
            <a:r>
              <a:rPr dirty="0" sz="1600">
                <a:latin typeface="Arial"/>
                <a:cs typeface="Arial"/>
              </a:rPr>
              <a:t>Hvordan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inddrager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ældre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beslutninger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om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pleje</a:t>
            </a:r>
            <a:endParaRPr sz="160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teknologier</a:t>
            </a:r>
            <a:endParaRPr sz="1600">
              <a:latin typeface="Arial"/>
              <a:cs typeface="Arial"/>
            </a:endParaRPr>
          </a:p>
          <a:p>
            <a:pPr marL="190500" marR="5080" indent="-178435">
              <a:lnSpc>
                <a:spcPct val="100000"/>
              </a:lnSpc>
              <a:buSzPct val="75000"/>
              <a:buFont typeface="Noto Sans Symbols2"/>
              <a:buChar char="⮚"/>
              <a:tabLst>
                <a:tab pos="190500" algn="l"/>
              </a:tabLst>
            </a:pPr>
            <a:r>
              <a:rPr dirty="0" sz="1600">
                <a:latin typeface="Arial"/>
                <a:cs typeface="Arial"/>
              </a:rPr>
              <a:t>Hvordan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vurderer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og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foreslår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rigtige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teknologier </a:t>
            </a:r>
            <a:r>
              <a:rPr dirty="0" sz="1600">
                <a:latin typeface="Arial"/>
                <a:cs typeface="Arial"/>
              </a:rPr>
              <a:t>og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værktøjer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til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ældre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behov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pleje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Del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dine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tanker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og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ideer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online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fælles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forum </a:t>
            </a:r>
            <a:r>
              <a:rPr dirty="0" sz="1600" spc="-25">
                <a:latin typeface="Arial"/>
                <a:cs typeface="Arial"/>
              </a:rPr>
              <a:t>som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Jamboard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eller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Padlet.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https://jamboard.google.com/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https://padlet.com/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2551" y="3462528"/>
            <a:ext cx="1240536" cy="12420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7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BRAINSTORM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35979" y="915924"/>
            <a:ext cx="3011424" cy="3168396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237869"/>
            <a:ext cx="5280660" cy="2876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Inddragelse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beslutninger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valg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plejeteknologier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afgørende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sikre,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teknologierne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opfylder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præferencer.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Her</a:t>
            </a:r>
            <a:r>
              <a:rPr dirty="0" sz="18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4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nogle</a:t>
            </a:r>
            <a:r>
              <a:rPr dirty="0" sz="18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strategier</a:t>
            </a:r>
            <a:r>
              <a:rPr dirty="0" sz="18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involvere</a:t>
            </a:r>
            <a:r>
              <a:rPr dirty="0" sz="1800" spc="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8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proces: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Kend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Engager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åben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kommunikation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Uddan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styrk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Demonstrere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teknologier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Adresser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bekymringer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privatliv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sikkerhed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244221"/>
            <a:ext cx="7077709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/>
              <a:t>Hvordan</a:t>
            </a:r>
            <a:r>
              <a:rPr dirty="0" sz="1800" spc="-60"/>
              <a:t> </a:t>
            </a:r>
            <a:r>
              <a:rPr dirty="0" sz="1800" spc="-145"/>
              <a:t>inddrager</a:t>
            </a:r>
            <a:r>
              <a:rPr dirty="0" sz="1800" spc="-55"/>
              <a:t> </a:t>
            </a:r>
            <a:r>
              <a:rPr dirty="0" sz="1800" spc="-170"/>
              <a:t>man</a:t>
            </a:r>
            <a:r>
              <a:rPr dirty="0" sz="1800" spc="-80"/>
              <a:t> </a:t>
            </a:r>
            <a:r>
              <a:rPr dirty="0" sz="1800" spc="-190"/>
              <a:t>ældre</a:t>
            </a:r>
            <a:r>
              <a:rPr dirty="0" sz="1800" spc="-65"/>
              <a:t> </a:t>
            </a:r>
            <a:r>
              <a:rPr dirty="0" sz="1800" spc="-120"/>
              <a:t>i</a:t>
            </a:r>
            <a:r>
              <a:rPr dirty="0" sz="1800" spc="-65"/>
              <a:t> </a:t>
            </a:r>
            <a:r>
              <a:rPr dirty="0" sz="1800" spc="-170"/>
              <a:t>beslutninger</a:t>
            </a:r>
            <a:r>
              <a:rPr dirty="0" sz="1800" spc="-85"/>
              <a:t> </a:t>
            </a:r>
            <a:r>
              <a:rPr dirty="0" sz="1800" spc="-105"/>
              <a:t>om</a:t>
            </a:r>
            <a:r>
              <a:rPr dirty="0" sz="1800" spc="-65"/>
              <a:t> </a:t>
            </a:r>
            <a:r>
              <a:rPr dirty="0" sz="1800" spc="-150"/>
              <a:t>plejeteknologier?</a:t>
            </a:r>
            <a:endParaRPr sz="18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712976"/>
            <a:ext cx="3130295" cy="2276856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51073" y="1073023"/>
            <a:ext cx="5676265" cy="3729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58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inddrage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beslutninger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plejeteknologier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reflektere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fordele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udfordringer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kræver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gennemtænkt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inkluderende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tilgang.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fokusere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inddrage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beslutningsprocessen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sikre,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plejeteknologier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kun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passer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generelle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livskvalitet.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2931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0">
                <a:solidFill>
                  <a:srgbClr val="379C73"/>
                </a:solidFill>
              </a:rPr>
              <a:t>Kend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ældres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behov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5" y="1732788"/>
            <a:ext cx="2828544" cy="200863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501332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9304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Start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sætte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persons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behov.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simpel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dialog,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undersøger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personens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afklare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mange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spørgsmål.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Forstå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sundhedstilstand,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daglige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rutiner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udfordringer,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står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sikre,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bliver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dækket.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2931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0">
                <a:solidFill>
                  <a:srgbClr val="379C73"/>
                </a:solidFill>
              </a:rPr>
              <a:t>Kend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ældres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behov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5121" y="1661376"/>
            <a:ext cx="1056765" cy="1797873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478536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Fremme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åben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gennemsigtig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kommunikation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 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bedst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opdage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afklare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behov.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34417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Tilskynd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tanker,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bekymringer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præferencer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hensyn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til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plejeteknologier.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Indgå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åben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kommunikation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6776" y="1517903"/>
            <a:ext cx="3496055" cy="196596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07744"/>
            <a:ext cx="4445000" cy="3707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461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information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tilgængelige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plejeteknologier 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forklar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fordele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potentielle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indvirkning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dagligdagen.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 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træffe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beslutninger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apps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baseret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behov.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800">
              <a:latin typeface="Arial"/>
              <a:cs typeface="Arial"/>
            </a:endParaRPr>
          </a:p>
          <a:p>
            <a:pPr marL="12700" marR="535305">
              <a:lnSpc>
                <a:spcPct val="140000"/>
              </a:lnSpc>
            </a:pPr>
            <a:r>
              <a:rPr dirty="0" sz="1400" b="1">
                <a:solidFill>
                  <a:srgbClr val="666666"/>
                </a:solidFill>
                <a:latin typeface="Arial"/>
                <a:cs typeface="Arial"/>
              </a:rPr>
              <a:t>Bemærk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&amp;</a:t>
            </a:r>
            <a:r>
              <a:rPr dirty="0" sz="14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uddyber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4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digitale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apps.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22936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Uddan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styrk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7632" y="1130808"/>
            <a:ext cx="3454908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67956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muligt,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arranger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demonstrationer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forskellige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plejeteknologier.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interagere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opleve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teknologierne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praktisk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afprøvning.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10668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tilgang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forstå,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teknologierne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fungerer,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drage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fordel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dem.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5">
                <a:solidFill>
                  <a:srgbClr val="379C73"/>
                </a:solidFill>
              </a:rPr>
              <a:t>Demonstrere</a:t>
            </a:r>
            <a:r>
              <a:rPr dirty="0" spc="-2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teknologier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6402" y="936237"/>
            <a:ext cx="7273925" cy="32048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 marR="30480">
              <a:lnSpc>
                <a:spcPct val="132100"/>
              </a:lnSpc>
              <a:spcBef>
                <a:spcPts val="135"/>
              </a:spcBef>
            </a:pPr>
            <a:r>
              <a:rPr dirty="0" sz="1800" spc="-1265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dirty="0" baseline="25555" sz="3750" spc="-89">
                <a:solidFill>
                  <a:srgbClr val="379C73"/>
                </a:solidFill>
                <a:latin typeface="Arial Black"/>
                <a:cs typeface="Arial Black"/>
              </a:rPr>
              <a:t>s</a:t>
            </a:r>
            <a:r>
              <a:rPr dirty="0" baseline="25555" sz="3750" spc="-1117">
                <a:solidFill>
                  <a:srgbClr val="379C73"/>
                </a:solidFill>
                <a:latin typeface="Arial Black"/>
                <a:cs typeface="Arial Black"/>
              </a:rPr>
              <a:t>i</a:t>
            </a:r>
            <a:r>
              <a:rPr dirty="0" sz="1800" spc="-52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dirty="0" baseline="25555" sz="3750" spc="-1785">
                <a:solidFill>
                  <a:srgbClr val="379C73"/>
                </a:solidFill>
                <a:latin typeface="Arial Black"/>
                <a:cs typeface="Arial Black"/>
              </a:rPr>
              <a:t>k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dirty="0" sz="1800" spc="-74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baseline="25555" sz="3750" spc="-1380">
                <a:solidFill>
                  <a:srgbClr val="379C73"/>
                </a:solidFill>
                <a:latin typeface="Arial Black"/>
                <a:cs typeface="Arial Black"/>
              </a:rPr>
              <a:t>k</a:t>
            </a:r>
            <a:r>
              <a:rPr dirty="0" sz="1800" spc="-26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dirty="0" baseline="25555" sz="3750" spc="-2250">
                <a:solidFill>
                  <a:srgbClr val="379C73"/>
                </a:solidFill>
                <a:latin typeface="Arial Black"/>
                <a:cs typeface="Arial Black"/>
              </a:rPr>
              <a:t>e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dirty="0" sz="1800" spc="-785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baseline="25555" sz="3750" spc="-697">
                <a:solidFill>
                  <a:srgbClr val="379C73"/>
                </a:solidFill>
                <a:latin typeface="Arial Black"/>
                <a:cs typeface="Arial Black"/>
              </a:rPr>
              <a:t>r</a:t>
            </a:r>
            <a:r>
              <a:rPr dirty="0" sz="1800" spc="-26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dirty="0" baseline="25555" sz="3750" spc="-2272">
                <a:solidFill>
                  <a:srgbClr val="379C73"/>
                </a:solidFill>
                <a:latin typeface="Arial Black"/>
                <a:cs typeface="Arial Black"/>
              </a:rPr>
              <a:t>h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sz="1800" spc="-2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baseline="25555" sz="3750" spc="-2092">
                <a:solidFill>
                  <a:srgbClr val="379C73"/>
                </a:solidFill>
                <a:latin typeface="Arial Black"/>
                <a:cs typeface="Arial Black"/>
              </a:rPr>
              <a:t>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sz="1800" spc="-790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dirty="0" baseline="25555" sz="3750" spc="-1207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nt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bekymringer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privatlivets fred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sikkerhed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forbindelse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plejeteknologier.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Sørg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personer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føler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sikre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personlige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oplysninger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beskyttet.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38100" marR="29209">
              <a:lnSpc>
                <a:spcPct val="140100"/>
              </a:lnSpc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8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eksempel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klient</a:t>
            </a:r>
            <a:r>
              <a:rPr dirty="0" sz="18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lige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hørt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mulighederne</a:t>
            </a:r>
            <a:r>
              <a:rPr dirty="0" sz="1800" spc="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online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patientinformation.</a:t>
            </a:r>
            <a:r>
              <a:rPr dirty="0" sz="18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Han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beder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8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hjælp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få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adgang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sin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online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patientjournal</a:t>
            </a:r>
            <a:r>
              <a:rPr dirty="0" sz="1800" spc="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læse</a:t>
            </a:r>
            <a:r>
              <a:rPr dirty="0" sz="18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8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scanningsresultat.</a:t>
            </a:r>
            <a:endParaRPr sz="1800">
              <a:latin typeface="Arial"/>
              <a:cs typeface="Arial"/>
            </a:endParaRPr>
          </a:p>
          <a:p>
            <a:pPr marL="330200" indent="-292100">
              <a:lnSpc>
                <a:spcPct val="100000"/>
              </a:lnSpc>
              <a:spcBef>
                <a:spcPts val="865"/>
              </a:spcBef>
              <a:buChar char="•"/>
              <a:tabLst>
                <a:tab pos="330200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Hvad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overveje 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situation?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680783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Adresser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bekymringer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om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privatlivets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fred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55">
                <a:solidFill>
                  <a:srgbClr val="379C73"/>
                </a:solidFill>
              </a:rPr>
              <a:t>og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05231"/>
            <a:ext cx="7099934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55"/>
              <a:t>Vurdere</a:t>
            </a:r>
            <a:r>
              <a:rPr dirty="0" sz="2200" spc="-70"/>
              <a:t> </a:t>
            </a:r>
            <a:r>
              <a:rPr dirty="0" sz="2200" spc="-225"/>
              <a:t>og</a:t>
            </a:r>
            <a:r>
              <a:rPr dirty="0" sz="2200" spc="-95"/>
              <a:t> </a:t>
            </a:r>
            <a:r>
              <a:rPr dirty="0" sz="2200" spc="-220"/>
              <a:t>foreslå</a:t>
            </a:r>
            <a:r>
              <a:rPr dirty="0" sz="2200" spc="-80"/>
              <a:t> </a:t>
            </a:r>
            <a:r>
              <a:rPr dirty="0" sz="2200" spc="-225"/>
              <a:t>de</a:t>
            </a:r>
            <a:r>
              <a:rPr dirty="0" sz="2200" spc="-95"/>
              <a:t> </a:t>
            </a:r>
            <a:r>
              <a:rPr dirty="0" sz="2200" spc="-175"/>
              <a:t>rigtige</a:t>
            </a:r>
            <a:r>
              <a:rPr dirty="0" sz="2200" spc="-80"/>
              <a:t> </a:t>
            </a:r>
            <a:r>
              <a:rPr dirty="0" sz="2200" spc="-185"/>
              <a:t>teknologier</a:t>
            </a:r>
            <a:r>
              <a:rPr dirty="0" sz="2200" spc="-80"/>
              <a:t> </a:t>
            </a:r>
            <a:r>
              <a:rPr dirty="0" sz="2200" spc="-225"/>
              <a:t>og</a:t>
            </a:r>
            <a:r>
              <a:rPr dirty="0" sz="2200" spc="-95"/>
              <a:t> </a:t>
            </a:r>
            <a:r>
              <a:rPr dirty="0" sz="2200" spc="-145"/>
              <a:t>værktøjer</a:t>
            </a:r>
            <a:endParaRPr sz="2200"/>
          </a:p>
        </p:txBody>
      </p:sp>
      <p:grpSp>
        <p:nvGrpSpPr>
          <p:cNvPr id="7" name="object 7" descr=""/>
          <p:cNvGrpSpPr/>
          <p:nvPr/>
        </p:nvGrpSpPr>
        <p:grpSpPr>
          <a:xfrm>
            <a:off x="3645408" y="0"/>
            <a:ext cx="5499100" cy="5143500"/>
            <a:chOff x="3645408" y="0"/>
            <a:chExt cx="549910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5408" y="0"/>
              <a:ext cx="5498591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26987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2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1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92582" y="2160270"/>
            <a:ext cx="6641465" cy="2037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17780">
              <a:lnSpc>
                <a:spcPct val="100000"/>
              </a:lnSpc>
              <a:spcBef>
                <a:spcPts val="100"/>
              </a:spcBef>
              <a:tabLst>
                <a:tab pos="2102485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3300" spc="-1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man</a:t>
            </a:r>
            <a:r>
              <a:rPr dirty="0" sz="3300" spc="-1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vurderer</a:t>
            </a:r>
            <a:r>
              <a:rPr dirty="0" sz="33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foreslår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rigtige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teknologier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spc="75" b="1">
                <a:solidFill>
                  <a:srgbClr val="3E3E3E"/>
                </a:solidFill>
                <a:latin typeface="Arial"/>
                <a:cs typeface="Arial"/>
              </a:rPr>
              <a:t>v</a:t>
            </a:r>
            <a:r>
              <a:rPr dirty="0" sz="3300" spc="90" b="1">
                <a:solidFill>
                  <a:srgbClr val="3E3E3E"/>
                </a:solidFill>
                <a:latin typeface="Arial"/>
                <a:cs typeface="Arial"/>
              </a:rPr>
              <a:t>æ</a:t>
            </a:r>
            <a:r>
              <a:rPr dirty="0" sz="3300" spc="75" b="1">
                <a:solidFill>
                  <a:srgbClr val="3E3E3E"/>
                </a:solidFill>
                <a:latin typeface="Arial"/>
                <a:cs typeface="Arial"/>
              </a:rPr>
              <a:t>rktøje</a:t>
            </a:r>
            <a:r>
              <a:rPr dirty="0" sz="3300" spc="-810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baseline="222222" sz="900" spc="12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22222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til</a:t>
            </a:r>
            <a:r>
              <a:rPr dirty="0" sz="33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ældre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med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plejebehov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7286625" cy="233045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Ofte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læringsmålene</a:t>
            </a:r>
            <a:r>
              <a:rPr dirty="0" sz="1800" spc="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én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gang,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tid.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holde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seniorernes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motivation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oppe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plejeren/træneren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opstille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delmål,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tilpasset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udvikling.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Progressive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øvelser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bør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efterfølges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positiv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feedback,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senioren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mellemliggende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mål.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5">
                <a:solidFill>
                  <a:srgbClr val="379C73"/>
                </a:solidFill>
              </a:rPr>
              <a:t>Motivation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5876" y="3273552"/>
            <a:ext cx="2189987" cy="1644395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-50809"/>
            <a:ext cx="8131175" cy="4552315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Hvordan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75">
                <a:solidFill>
                  <a:srgbClr val="FFFFFF"/>
                </a:solidFill>
                <a:latin typeface="Arial Black"/>
                <a:cs typeface="Arial Black"/>
              </a:rPr>
              <a:t>man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vurderer</a:t>
            </a:r>
            <a:r>
              <a:rPr dirty="0" sz="18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foreslår</a:t>
            </a:r>
            <a:r>
              <a:rPr dirty="0" sz="18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 Black"/>
                <a:cs typeface="Arial Black"/>
              </a:rPr>
              <a:t>rigtige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Arial Black"/>
                <a:cs typeface="Arial Black"/>
              </a:rPr>
              <a:t>teknologier</a:t>
            </a:r>
            <a:r>
              <a:rPr dirty="0" sz="18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værktøjer</a:t>
            </a:r>
            <a:r>
              <a:rPr dirty="0" sz="18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til</a:t>
            </a:r>
            <a:r>
              <a:rPr dirty="0" sz="18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90">
                <a:solidFill>
                  <a:srgbClr val="FFFFFF"/>
                </a:solidFill>
                <a:latin typeface="Arial Black"/>
                <a:cs typeface="Arial Black"/>
              </a:rPr>
              <a:t>ældre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med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plejebehov</a:t>
            </a:r>
            <a:endParaRPr sz="1800">
              <a:latin typeface="Arial Black"/>
              <a:cs typeface="Arial Black"/>
            </a:endParaRPr>
          </a:p>
          <a:p>
            <a:pPr marL="2976245" marR="181610">
              <a:lnSpc>
                <a:spcPct val="114999"/>
              </a:lnSpc>
              <a:spcBef>
                <a:spcPts val="225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vurdere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foreslå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rigtige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indebærer,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man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tager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hensyn 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behov,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evner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og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præferencer.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>
              <a:latin typeface="Arial"/>
              <a:cs typeface="Arial"/>
            </a:endParaRPr>
          </a:p>
          <a:p>
            <a:pPr marL="2976245" marR="5080">
              <a:lnSpc>
                <a:spcPct val="114999"/>
              </a:lnSpc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Her</a:t>
            </a:r>
            <a:r>
              <a:rPr dirty="0" sz="18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nogle</a:t>
            </a:r>
            <a:r>
              <a:rPr dirty="0" sz="18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vejledende</a:t>
            </a:r>
            <a:r>
              <a:rPr dirty="0" sz="1800" spc="-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trin</a:t>
            </a:r>
            <a:r>
              <a:rPr dirty="0" sz="18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800" spc="-5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vurdering</a:t>
            </a:r>
            <a:r>
              <a:rPr dirty="0" sz="1800" spc="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8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anbefalinger:</a:t>
            </a:r>
            <a:endParaRPr sz="1800">
              <a:latin typeface="Arial"/>
              <a:cs typeface="Arial"/>
            </a:endParaRPr>
          </a:p>
          <a:p>
            <a:pPr marL="3268979" indent="-292735">
              <a:lnSpc>
                <a:spcPct val="100000"/>
              </a:lnSpc>
              <a:spcBef>
                <a:spcPts val="325"/>
              </a:spcBef>
              <a:buChar char="•"/>
              <a:tabLst>
                <a:tab pos="3268979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Identificer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vigtigste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støtteområder</a:t>
            </a:r>
            <a:endParaRPr sz="1800">
              <a:latin typeface="Arial"/>
              <a:cs typeface="Arial"/>
            </a:endParaRPr>
          </a:p>
          <a:p>
            <a:pPr marL="3268979" indent="-292735">
              <a:lnSpc>
                <a:spcPct val="100000"/>
              </a:lnSpc>
              <a:spcBef>
                <a:spcPts val="325"/>
              </a:spcBef>
              <a:buChar char="•"/>
              <a:tabLst>
                <a:tab pos="3268979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brugervenlige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enheder</a:t>
            </a:r>
            <a:endParaRPr sz="1800">
              <a:latin typeface="Arial"/>
              <a:cs typeface="Arial"/>
            </a:endParaRPr>
          </a:p>
          <a:p>
            <a:pPr marL="3268979" indent="-292735">
              <a:lnSpc>
                <a:spcPct val="100000"/>
              </a:lnSpc>
              <a:spcBef>
                <a:spcPts val="325"/>
              </a:spcBef>
              <a:buChar char="•"/>
              <a:tabLst>
                <a:tab pos="3268979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Sundhedsovervågning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telesundhed</a:t>
            </a:r>
            <a:endParaRPr sz="1800">
              <a:latin typeface="Arial"/>
              <a:cs typeface="Arial"/>
            </a:endParaRPr>
          </a:p>
          <a:p>
            <a:pPr marL="3268979" indent="-292735">
              <a:lnSpc>
                <a:spcPct val="100000"/>
              </a:lnSpc>
              <a:spcBef>
                <a:spcPts val="325"/>
              </a:spcBef>
              <a:buChar char="•"/>
              <a:tabLst>
                <a:tab pos="3268979" algn="l"/>
              </a:tabLst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Rådfør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sundhedspersonale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692" y="1988820"/>
            <a:ext cx="2951988" cy="2173224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655191"/>
            <a:ext cx="399796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208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Bestem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områder,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teknologien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yde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meningsfuld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støtte.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omfatte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sundhedsovervågning,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medicinhåndtering,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social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interaktion,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sikkerhed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automatisering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hjemmet.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Identificer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nøgleområder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150">
                <a:solidFill>
                  <a:srgbClr val="379C73"/>
                </a:solidFill>
              </a:rPr>
              <a:t>for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støtte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4355" y="1717548"/>
            <a:ext cx="3169920" cy="226618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6832600" cy="233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146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brugervenlige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enkle/letforståelige grænseflader.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Kig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efter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enheder med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store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knapper,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touchskærme,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stemmekommandoer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intuitiv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navigation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lettere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for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dem.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Overvej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brugervenlige</a:t>
            </a:r>
            <a:r>
              <a:rPr dirty="0" spc="-2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enheder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86739"/>
            <a:ext cx="5851525" cy="2709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301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Udforsk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sundhedsovervågningsenheder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såsom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bærbare fitness-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trackere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smartwatches, 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spore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vitale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tegn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aktiviteter.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1238885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Overvej</a:t>
            </a:r>
            <a:r>
              <a:rPr dirty="0" sz="18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telesundhedsløsninger,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muliggør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fjernovervågning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helbredstilstande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videokonsultationer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sundhedspersonale.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b="1">
                <a:solidFill>
                  <a:srgbClr val="666666"/>
                </a:solidFill>
                <a:latin typeface="Arial"/>
                <a:cs typeface="Arial"/>
              </a:rPr>
              <a:t>Bemærk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dybdegående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information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2,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enhed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4</a:t>
            </a:r>
            <a:r>
              <a:rPr dirty="0" sz="1600" spc="-2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Sundhedsovervågning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telesundhed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0380" y="1104900"/>
            <a:ext cx="1862327" cy="248412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7522845" cy="3269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607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Søg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råd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hos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sundhedspersonale,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herunder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læger,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sygeplejersker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eller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ergoterapeuter,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værdifuld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indsigt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specifikke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teknologier,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passer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enkeltes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sundhedsbehov.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1345"/>
              </a:spcBef>
            </a:pPr>
            <a:r>
              <a:rPr dirty="0" sz="1800" b="1">
                <a:solidFill>
                  <a:srgbClr val="666666"/>
                </a:solidFill>
                <a:latin typeface="Arial"/>
                <a:cs typeface="Arial"/>
              </a:rPr>
              <a:t>Eksempel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800" spc="204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800" spc="204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kunde</a:t>
            </a:r>
            <a:r>
              <a:rPr dirty="0" sz="1800" spc="204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204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forhøjet</a:t>
            </a:r>
            <a:r>
              <a:rPr dirty="0" sz="1800" spc="2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blodtryk,</a:t>
            </a:r>
            <a:r>
              <a:rPr dirty="0" sz="1800" spc="2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men</a:t>
            </a:r>
            <a:r>
              <a:rPr dirty="0" sz="1800" spc="19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føler</a:t>
            </a:r>
            <a:r>
              <a:rPr dirty="0" sz="1800" spc="2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2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utilpas</a:t>
            </a:r>
            <a:r>
              <a:rPr dirty="0" sz="1800" spc="204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800" spc="20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måle</a:t>
            </a:r>
            <a:r>
              <a:rPr dirty="0" sz="1800" spc="3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blodtrykket</a:t>
            </a:r>
            <a:r>
              <a:rPr dirty="0" sz="1800" spc="4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3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4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almindelig</a:t>
            </a:r>
            <a:r>
              <a:rPr dirty="0" sz="1800" spc="4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blodtryksmåler,</a:t>
            </a:r>
            <a:r>
              <a:rPr dirty="0" sz="1800" spc="4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fordi</a:t>
            </a:r>
            <a:r>
              <a:rPr dirty="0" sz="1800" spc="4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spc="-10" i="1">
                <a:solidFill>
                  <a:srgbClr val="666666"/>
                </a:solidFill>
                <a:latin typeface="Arial"/>
                <a:cs typeface="Arial"/>
              </a:rPr>
              <a:t>manchetten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klemmer.</a:t>
            </a:r>
            <a:r>
              <a:rPr dirty="0" sz="1800" spc="2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Nu</a:t>
            </a:r>
            <a:r>
              <a:rPr dirty="0" sz="1800" spc="2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2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han</a:t>
            </a:r>
            <a:r>
              <a:rPr dirty="0" sz="1800" spc="2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hørt,</a:t>
            </a:r>
            <a:r>
              <a:rPr dirty="0" sz="1800" spc="3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2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800" spc="2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særligt</a:t>
            </a:r>
            <a:r>
              <a:rPr dirty="0" sz="1800" spc="2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smartwatch</a:t>
            </a:r>
            <a:r>
              <a:rPr dirty="0" sz="1800" spc="20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1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måle</a:t>
            </a:r>
            <a:r>
              <a:rPr dirty="0" sz="1800" spc="25" i="1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hans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blodtryk</a:t>
            </a:r>
            <a:r>
              <a:rPr dirty="0" sz="1800" spc="1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regelmæssigt</a:t>
            </a:r>
            <a:r>
              <a:rPr dirty="0" sz="1800" spc="16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1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kommunikere</a:t>
            </a:r>
            <a:r>
              <a:rPr dirty="0" sz="1800" spc="1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resultaterne</a:t>
            </a:r>
            <a:r>
              <a:rPr dirty="0" sz="1800" spc="1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1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hans</a:t>
            </a:r>
            <a:r>
              <a:rPr dirty="0" sz="1800" spc="1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læge</a:t>
            </a:r>
            <a:r>
              <a:rPr dirty="0" sz="1800" spc="1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666666"/>
                </a:solidFill>
                <a:latin typeface="Arial"/>
                <a:cs typeface="Arial"/>
              </a:rPr>
              <a:t>via</a:t>
            </a:r>
            <a:r>
              <a:rPr dirty="0" sz="1800" spc="1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dirty="0" sz="1800" spc="-20" i="1">
                <a:solidFill>
                  <a:srgbClr val="666666"/>
                </a:solidFill>
                <a:latin typeface="Arial"/>
                <a:cs typeface="Arial"/>
              </a:rPr>
              <a:t>app.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Rådfør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dig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sundhedspersonale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05231"/>
            <a:ext cx="608965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70"/>
              <a:t>Fordele</a:t>
            </a:r>
            <a:r>
              <a:rPr dirty="0" sz="2200" spc="-120"/>
              <a:t> </a:t>
            </a:r>
            <a:r>
              <a:rPr dirty="0" sz="2200" spc="-225"/>
              <a:t>og</a:t>
            </a:r>
            <a:r>
              <a:rPr dirty="0" sz="2200" spc="-100"/>
              <a:t> </a:t>
            </a:r>
            <a:r>
              <a:rPr dirty="0" sz="2200" spc="-150"/>
              <a:t>udfordringer</a:t>
            </a:r>
            <a:r>
              <a:rPr dirty="0" sz="2200" spc="-80"/>
              <a:t> </a:t>
            </a:r>
            <a:r>
              <a:rPr dirty="0" sz="2200" spc="-235"/>
              <a:t>ved</a:t>
            </a:r>
            <a:r>
              <a:rPr dirty="0" sz="2200" spc="-105"/>
              <a:t> </a:t>
            </a:r>
            <a:r>
              <a:rPr dirty="0" sz="2200" spc="-195"/>
              <a:t>digitale</a:t>
            </a:r>
            <a:r>
              <a:rPr dirty="0" sz="2200" spc="-114"/>
              <a:t> </a:t>
            </a:r>
            <a:r>
              <a:rPr dirty="0" sz="2200" spc="-150"/>
              <a:t>værktøjer</a:t>
            </a:r>
            <a:endParaRPr sz="2200"/>
          </a:p>
        </p:txBody>
      </p:sp>
      <p:grpSp>
        <p:nvGrpSpPr>
          <p:cNvPr id="7" name="object 7" descr=""/>
          <p:cNvGrpSpPr/>
          <p:nvPr/>
        </p:nvGrpSpPr>
        <p:grpSpPr>
          <a:xfrm>
            <a:off x="3645408" y="0"/>
            <a:ext cx="5499100" cy="5143500"/>
            <a:chOff x="3645408" y="0"/>
            <a:chExt cx="549910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5408" y="0"/>
              <a:ext cx="5498591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26987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2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27" y="2312705"/>
                  </a:lnTo>
                  <a:lnTo>
                    <a:pt x="861742" y="2343848"/>
                  </a:lnTo>
                  <a:lnTo>
                    <a:pt x="862419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2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1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40054" y="2157425"/>
            <a:ext cx="6041390" cy="203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fordelene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og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udfordringerne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ved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digitale v</a:t>
            </a:r>
            <a:r>
              <a:rPr dirty="0" sz="3300" spc="5" b="1">
                <a:solidFill>
                  <a:srgbClr val="3E3E3E"/>
                </a:solidFill>
                <a:latin typeface="Arial"/>
                <a:cs typeface="Arial"/>
              </a:rPr>
              <a:t>æ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rkt</a:t>
            </a:r>
            <a:r>
              <a:rPr dirty="0" sz="3300" spc="5" b="1">
                <a:solidFill>
                  <a:srgbClr val="3E3E3E"/>
                </a:solidFill>
                <a:latin typeface="Arial"/>
                <a:cs typeface="Arial"/>
              </a:rPr>
              <a:t>ø</a:t>
            </a:r>
            <a:r>
              <a:rPr dirty="0" sz="3300" spc="-220" b="1">
                <a:solidFill>
                  <a:srgbClr val="3E3E3E"/>
                </a:solidFill>
                <a:latin typeface="Arial"/>
                <a:cs typeface="Arial"/>
              </a:rPr>
              <a:t>j</a:t>
            </a:r>
            <a:r>
              <a:rPr dirty="0" baseline="217592" sz="900" spc="-13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sz="3300" spc="-8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dirty="0" sz="33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ældre</a:t>
            </a:r>
            <a:r>
              <a:rPr dirty="0" sz="3300" spc="-8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menneskers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liv?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64235"/>
            </a:xfrm>
            <a:custGeom>
              <a:avLst/>
              <a:gdLst/>
              <a:ahLst/>
              <a:cxnLst/>
              <a:rect l="l" t="t" r="r" b="b"/>
              <a:pathLst>
                <a:path w="9144000" h="864235">
                  <a:moveTo>
                    <a:pt x="0" y="864108"/>
                  </a:moveTo>
                  <a:lnTo>
                    <a:pt x="9144000" y="8641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6410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64108"/>
              <a:ext cx="9144000" cy="4279900"/>
            </a:xfrm>
            <a:custGeom>
              <a:avLst/>
              <a:gdLst/>
              <a:ahLst/>
              <a:cxnLst/>
              <a:rect l="l" t="t" r="r" b="b"/>
              <a:pathLst>
                <a:path w="9144000" h="4279900">
                  <a:moveTo>
                    <a:pt x="9144000" y="0"/>
                  </a:moveTo>
                  <a:lnTo>
                    <a:pt x="0" y="0"/>
                  </a:lnTo>
                  <a:lnTo>
                    <a:pt x="0" y="4279390"/>
                  </a:lnTo>
                  <a:lnTo>
                    <a:pt x="9144000" y="42793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59258"/>
            <a:ext cx="652272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/>
              <a:t>At</a:t>
            </a:r>
            <a:r>
              <a:rPr dirty="0" sz="1800" spc="-100"/>
              <a:t> </a:t>
            </a:r>
            <a:r>
              <a:rPr dirty="0" sz="1800" spc="-185"/>
              <a:t>kunne</a:t>
            </a:r>
            <a:r>
              <a:rPr dirty="0" sz="1800" spc="-95"/>
              <a:t> </a:t>
            </a:r>
            <a:r>
              <a:rPr dirty="0" sz="1800" spc="-145"/>
              <a:t>reflektere</a:t>
            </a:r>
            <a:r>
              <a:rPr dirty="0" sz="1800" spc="-120"/>
              <a:t> </a:t>
            </a:r>
            <a:r>
              <a:rPr dirty="0" sz="1800" spc="-140"/>
              <a:t>over</a:t>
            </a:r>
            <a:r>
              <a:rPr dirty="0" sz="1800" spc="-85"/>
              <a:t> </a:t>
            </a:r>
            <a:r>
              <a:rPr dirty="0" sz="1800" spc="-150"/>
              <a:t>fordele</a:t>
            </a:r>
            <a:r>
              <a:rPr dirty="0" sz="1800" spc="-85"/>
              <a:t> </a:t>
            </a:r>
            <a:r>
              <a:rPr dirty="0" sz="1800" spc="-180"/>
              <a:t>og</a:t>
            </a:r>
            <a:r>
              <a:rPr dirty="0" sz="1800" spc="-85"/>
              <a:t> </a:t>
            </a:r>
            <a:r>
              <a:rPr dirty="0" sz="1800" spc="-130"/>
              <a:t>udfordringer</a:t>
            </a:r>
            <a:r>
              <a:rPr dirty="0" sz="1800" spc="-50"/>
              <a:t> </a:t>
            </a:r>
            <a:r>
              <a:rPr dirty="0" sz="1800" spc="-195"/>
              <a:t>ved</a:t>
            </a:r>
            <a:r>
              <a:rPr dirty="0" sz="1800" spc="-90"/>
              <a:t> </a:t>
            </a:r>
            <a:r>
              <a:rPr dirty="0" sz="1800" spc="-110"/>
              <a:t>digitale</a:t>
            </a:r>
            <a:endParaRPr sz="1800"/>
          </a:p>
        </p:txBody>
      </p:sp>
      <p:sp>
        <p:nvSpPr>
          <p:cNvPr id="7" name="object 7" descr=""/>
          <p:cNvSpPr txBox="1"/>
          <p:nvPr/>
        </p:nvSpPr>
        <p:spPr>
          <a:xfrm>
            <a:off x="501802" y="443865"/>
            <a:ext cx="7929880" cy="171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0">
                <a:solidFill>
                  <a:srgbClr val="FFFFFF"/>
                </a:solidFill>
                <a:latin typeface="Arial Black"/>
                <a:cs typeface="Arial Black"/>
              </a:rPr>
              <a:t>værktøjer</a:t>
            </a:r>
            <a:r>
              <a:rPr dirty="0" sz="18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18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85">
                <a:solidFill>
                  <a:srgbClr val="FFFFFF"/>
                </a:solidFill>
                <a:latin typeface="Arial Black"/>
                <a:cs typeface="Arial Black"/>
              </a:rPr>
              <a:t>ældre</a:t>
            </a:r>
            <a:r>
              <a:rPr dirty="0" sz="18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4">
                <a:solidFill>
                  <a:srgbClr val="FFFFFF"/>
                </a:solidFill>
                <a:latin typeface="Arial Black"/>
                <a:cs typeface="Arial Black"/>
              </a:rPr>
              <a:t>menneskers</a:t>
            </a:r>
            <a:r>
              <a:rPr dirty="0" sz="18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 Black"/>
                <a:cs typeface="Arial Black"/>
              </a:rPr>
              <a:t>liv.</a:t>
            </a:r>
            <a:endParaRPr sz="1800">
              <a:latin typeface="Arial Black"/>
              <a:cs typeface="Arial Black"/>
            </a:endParaRPr>
          </a:p>
          <a:p>
            <a:pPr marL="2976245" marR="5080">
              <a:lnSpc>
                <a:spcPct val="100000"/>
              </a:lnSpc>
              <a:spcBef>
                <a:spcPts val="247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Integrationen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ældre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menneskers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liv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repræsenterer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både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fordele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udfordringer.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plejepersonale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vigtigt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reflektere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begge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disse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aspekter: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78891" y="2410967"/>
            <a:ext cx="5396865" cy="2468880"/>
            <a:chOff x="278891" y="2410967"/>
            <a:chExt cx="5396865" cy="246888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891" y="2410967"/>
              <a:ext cx="3704844" cy="246888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473196" y="2410967"/>
              <a:ext cx="2202180" cy="1645920"/>
            </a:xfrm>
            <a:custGeom>
              <a:avLst/>
              <a:gdLst/>
              <a:ahLst/>
              <a:cxnLst/>
              <a:rect l="l" t="t" r="r" b="b"/>
              <a:pathLst>
                <a:path w="2202179" h="1645920">
                  <a:moveTo>
                    <a:pt x="2202179" y="0"/>
                  </a:moveTo>
                  <a:lnTo>
                    <a:pt x="0" y="0"/>
                  </a:lnTo>
                  <a:lnTo>
                    <a:pt x="0" y="1645920"/>
                  </a:lnTo>
                  <a:lnTo>
                    <a:pt x="2202179" y="1645920"/>
                  </a:lnTo>
                  <a:lnTo>
                    <a:pt x="2202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473196" y="2410967"/>
            <a:ext cx="2202180" cy="16459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130"/>
              </a:spcBef>
            </a:pP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Fordele:</a:t>
            </a:r>
            <a:endParaRPr sz="1800">
              <a:latin typeface="Arial"/>
              <a:cs typeface="Arial"/>
            </a:endParaRPr>
          </a:p>
          <a:p>
            <a:pPr marL="45720" marR="454025">
              <a:lnSpc>
                <a:spcPct val="100000"/>
              </a:lnSpc>
              <a:spcBef>
                <a:spcPts val="15"/>
              </a:spcBef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Kommunikation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2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social kontakt</a:t>
            </a:r>
            <a:endParaRPr sz="1200">
              <a:latin typeface="Arial"/>
              <a:cs typeface="Arial"/>
            </a:endParaRPr>
          </a:p>
          <a:p>
            <a:pPr marL="45720" marR="67945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Adgang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til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information Sundhedsovervågning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Bekvemmelighed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adgang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til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tjenester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115811" y="2414016"/>
            <a:ext cx="2372995" cy="16478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40"/>
              </a:spcBef>
            </a:pP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Udfordringer:</a:t>
            </a:r>
            <a:endParaRPr sz="1800">
              <a:latin typeface="Arial"/>
              <a:cs typeface="Arial"/>
            </a:endParaRPr>
          </a:p>
          <a:p>
            <a:pPr marL="46355" marR="740410">
              <a:lnSpc>
                <a:spcPct val="100000"/>
              </a:lnSpc>
              <a:spcBef>
                <a:spcPts val="15"/>
              </a:spcBef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2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r>
              <a:rPr dirty="0" sz="12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læringskurve</a:t>
            </a:r>
            <a:endParaRPr sz="1200">
              <a:latin typeface="Arial"/>
              <a:cs typeface="Arial"/>
            </a:endParaRPr>
          </a:p>
          <a:p>
            <a:pPr marL="46355" marR="442595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Bekymringer</a:t>
            </a:r>
            <a:r>
              <a:rPr dirty="0" sz="12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privatliv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sikkerhed</a:t>
            </a:r>
            <a:endParaRPr sz="1200">
              <a:latin typeface="Arial"/>
              <a:cs typeface="Arial"/>
            </a:endParaRPr>
          </a:p>
          <a:p>
            <a:pPr algn="just" marL="46355" marR="735965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Fysiske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begrænsninger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Isolation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teknologisk udelukkelse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230251"/>
            <a:ext cx="11252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0"/>
              <a:t>Fordele</a:t>
            </a:r>
            <a:endParaRPr sz="2400"/>
          </a:p>
        </p:txBody>
      </p:sp>
      <p:grpSp>
        <p:nvGrpSpPr>
          <p:cNvPr id="7" name="object 7" descr=""/>
          <p:cNvGrpSpPr/>
          <p:nvPr/>
        </p:nvGrpSpPr>
        <p:grpSpPr>
          <a:xfrm>
            <a:off x="515112" y="1696211"/>
            <a:ext cx="7175500" cy="3086100"/>
            <a:chOff x="515112" y="1696211"/>
            <a:chExt cx="7175500" cy="30861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2205227"/>
              <a:ext cx="3864864" cy="257708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948683" y="1696211"/>
              <a:ext cx="3741420" cy="1645920"/>
            </a:xfrm>
            <a:custGeom>
              <a:avLst/>
              <a:gdLst/>
              <a:ahLst/>
              <a:cxnLst/>
              <a:rect l="l" t="t" r="r" b="b"/>
              <a:pathLst>
                <a:path w="3741420" h="1645920">
                  <a:moveTo>
                    <a:pt x="3741419" y="0"/>
                  </a:moveTo>
                  <a:lnTo>
                    <a:pt x="0" y="0"/>
                  </a:lnTo>
                  <a:lnTo>
                    <a:pt x="0" y="1645920"/>
                  </a:lnTo>
                  <a:lnTo>
                    <a:pt x="3741419" y="1645920"/>
                  </a:lnTo>
                  <a:lnTo>
                    <a:pt x="37414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948684" y="1696211"/>
            <a:ext cx="3741420" cy="16459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130"/>
              </a:spcBef>
            </a:pP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Fordele:</a:t>
            </a:r>
            <a:endParaRPr sz="18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spcBef>
                <a:spcPts val="10"/>
              </a:spcBef>
              <a:buSzPct val="112500"/>
              <a:buChar char="•"/>
              <a:tabLst>
                <a:tab pos="22288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Kommunikation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social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kontakt</a:t>
            </a:r>
            <a:endParaRPr sz="16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buSzPct val="112500"/>
              <a:buChar char="•"/>
              <a:tabLst>
                <a:tab pos="22288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Adgang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information</a:t>
            </a:r>
            <a:endParaRPr sz="16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buSzPct val="112500"/>
              <a:buChar char="•"/>
              <a:tabLst>
                <a:tab pos="222885" algn="l"/>
              </a:tabLst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Sundhedsovervågning</a:t>
            </a:r>
            <a:endParaRPr sz="1600">
              <a:latin typeface="Arial"/>
              <a:cs typeface="Arial"/>
            </a:endParaRPr>
          </a:p>
          <a:p>
            <a:pPr marL="222885" indent="-177800">
              <a:lnSpc>
                <a:spcPct val="100000"/>
              </a:lnSpc>
              <a:buSzPct val="112500"/>
              <a:buChar char="•"/>
              <a:tabLst>
                <a:tab pos="222885" algn="l"/>
              </a:tabLst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Bekvemmelighed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adgang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til</a:t>
            </a:r>
            <a:endParaRPr sz="1600">
              <a:latin typeface="Arial"/>
              <a:cs typeface="Arial"/>
            </a:endParaRPr>
          </a:p>
          <a:p>
            <a:pPr marL="223520">
              <a:lnSpc>
                <a:spcPct val="100000"/>
              </a:lnSpc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tjenester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22959"/>
            <a:ext cx="451866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holde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kontakten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familie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venner,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især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hvis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geografisk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adskilt.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80645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Videoopkald,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sociale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medier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messaging-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 med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bekæmpe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social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isolation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fremme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mental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velvære.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Kommunikation</a:t>
            </a:r>
            <a:r>
              <a:rPr dirty="0" spc="-2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sociale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forbindelser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9" y="1153667"/>
            <a:ext cx="3334512" cy="2182367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86739"/>
            <a:ext cx="407670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06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Internettet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væld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informationer,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holde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informeret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nyheder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emner.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Online-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ressourcer kan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dem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mulighed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nye ting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fremme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mental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stimulering.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Adgang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information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1620" y="1077467"/>
            <a:ext cx="3348228" cy="18821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7644130" cy="305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191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bør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plejeren/underviseren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tage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hensyn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elevens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prioriteter,</a:t>
            </a:r>
            <a:r>
              <a:rPr dirty="0" sz="18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motivation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tidligere</a:t>
            </a:r>
            <a:r>
              <a:rPr dirty="0" sz="1800" spc="-7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læringserfaringer</a:t>
            </a:r>
            <a:r>
              <a:rPr dirty="0" sz="18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kompetencer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samt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potentielle</a:t>
            </a:r>
            <a:r>
              <a:rPr dirty="0" sz="18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udviklingsområder.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spcBef>
                <a:spcPts val="134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Læringsindsatsen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øges,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forbindes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virkelig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kontekst,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nyttig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daglige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praksis.</a:t>
            </a:r>
            <a:endParaRPr sz="1800">
              <a:latin typeface="Arial"/>
              <a:cs typeface="Arial"/>
            </a:endParaRPr>
          </a:p>
          <a:p>
            <a:pPr marL="12700" marR="488315">
              <a:lnSpc>
                <a:spcPct val="140000"/>
              </a:lnSpc>
              <a:spcBef>
                <a:spcPts val="134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Underviseren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nødt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tilpasse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situationsbestemt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tilgang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snarere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teoretisk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tilgang,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underviser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mennesker.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379C73"/>
                </a:solidFill>
              </a:rPr>
              <a:t>Aktiv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lytning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61659"/>
            <a:ext cx="3860165" cy="3324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Bærbare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enheder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sundhedsapps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overvåge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vitale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tegn,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overholdelse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medicinering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generel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hvilket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giver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følelse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sikkerhed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både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plejere.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800">
              <a:latin typeface="Arial"/>
              <a:cs typeface="Arial"/>
            </a:endParaRPr>
          </a:p>
          <a:p>
            <a:pPr marL="12700" marR="24765">
              <a:lnSpc>
                <a:spcPct val="140000"/>
              </a:lnSpc>
              <a:spcBef>
                <a:spcPts val="5"/>
              </a:spcBef>
            </a:pPr>
            <a:r>
              <a:rPr dirty="0" sz="1400" b="1">
                <a:solidFill>
                  <a:srgbClr val="666666"/>
                </a:solidFill>
                <a:latin typeface="Arial"/>
                <a:cs typeface="Arial"/>
              </a:rPr>
              <a:t>Bemærk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dirty="0" sz="14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4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dybdegående</a:t>
            </a:r>
            <a:r>
              <a:rPr dirty="0" sz="14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information</a:t>
            </a:r>
            <a:r>
              <a:rPr dirty="0" sz="14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se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2,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enhed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4</a:t>
            </a:r>
            <a:r>
              <a:rPr dirty="0" sz="1400" spc="-25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Sundhedsovervågning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1684" y="1252727"/>
            <a:ext cx="3759708" cy="2403348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7466965" cy="117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Online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shopping,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telesundhedstjenester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og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digital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bankvirksomhed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gør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 </a:t>
            </a:r>
            <a:r>
              <a:rPr dirty="0" sz="1800">
                <a:latin typeface="Arial"/>
                <a:cs typeface="Arial"/>
              </a:rPr>
              <a:t>daglige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opgaver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bekvemme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ældre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mennesker,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især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med </a:t>
            </a:r>
            <a:r>
              <a:rPr dirty="0" sz="1800" spc="-10">
                <a:latin typeface="Arial"/>
                <a:cs typeface="Arial"/>
              </a:rPr>
              <a:t>mobilitetsproblemer.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80009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Bekvemmelighed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90">
                <a:solidFill>
                  <a:srgbClr val="379C73"/>
                </a:solidFill>
              </a:rPr>
              <a:t>adgang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tjenester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3076" y="2324100"/>
            <a:ext cx="3704844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63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45"/>
              <a:t>Udfordringer</a:t>
            </a:r>
            <a:endParaRPr sz="2400"/>
          </a:p>
        </p:txBody>
      </p:sp>
      <p:grpSp>
        <p:nvGrpSpPr>
          <p:cNvPr id="7" name="object 7" descr=""/>
          <p:cNvGrpSpPr/>
          <p:nvPr/>
        </p:nvGrpSpPr>
        <p:grpSpPr>
          <a:xfrm>
            <a:off x="798576" y="2029967"/>
            <a:ext cx="6920865" cy="2749550"/>
            <a:chOff x="798576" y="2029967"/>
            <a:chExt cx="6920865" cy="274955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576" y="2264663"/>
              <a:ext cx="3773424" cy="251460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146804" y="2029967"/>
              <a:ext cx="3572510" cy="1492250"/>
            </a:xfrm>
            <a:custGeom>
              <a:avLst/>
              <a:gdLst/>
              <a:ahLst/>
              <a:cxnLst/>
              <a:rect l="l" t="t" r="r" b="b"/>
              <a:pathLst>
                <a:path w="3572509" h="1492250">
                  <a:moveTo>
                    <a:pt x="3572255" y="0"/>
                  </a:moveTo>
                  <a:lnTo>
                    <a:pt x="0" y="0"/>
                  </a:lnTo>
                  <a:lnTo>
                    <a:pt x="0" y="1491996"/>
                  </a:lnTo>
                  <a:lnTo>
                    <a:pt x="3572255" y="1491996"/>
                  </a:lnTo>
                  <a:lnTo>
                    <a:pt x="3572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146803" y="2029967"/>
            <a:ext cx="3572510" cy="14922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30"/>
              </a:spcBef>
            </a:pPr>
            <a:r>
              <a:rPr dirty="0" sz="1800" spc="-10" b="1">
                <a:solidFill>
                  <a:srgbClr val="666666"/>
                </a:solidFill>
                <a:latin typeface="Arial"/>
                <a:cs typeface="Arial"/>
              </a:rPr>
              <a:t>Udfordringer:</a:t>
            </a:r>
            <a:endParaRPr sz="1800">
              <a:latin typeface="Arial"/>
              <a:cs typeface="Arial"/>
            </a:endParaRPr>
          </a:p>
          <a:p>
            <a:pPr marL="46355" marR="85725">
              <a:lnSpc>
                <a:spcPct val="100000"/>
              </a:lnSpc>
              <a:spcBef>
                <a:spcPts val="1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læringskurve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Bekymringer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privatliv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sikkerhed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Fysiske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begrænsninger</a:t>
            </a:r>
            <a:endParaRPr sz="160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Isolation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teknologisk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udelukkelse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færdigheder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læringskurve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51103" y="1029461"/>
            <a:ext cx="724852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Mange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måske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fortrolige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teknologi,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hvilket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fører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stejl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indlæringskurve.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ctr" marL="259079" marR="25019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Mangel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barriere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fuldt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udnytte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potentielle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fordele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værktøjer.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0235" y="2659379"/>
            <a:ext cx="3651504" cy="2275332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Bekymringer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om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privatliv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sikkerhed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5518" y="1295527"/>
            <a:ext cx="741553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32715" marR="12573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sårbare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svindel,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phishing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privatlivets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online.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afgørende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sikre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personlige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oplysninger</a:t>
            </a:r>
            <a:r>
              <a:rPr dirty="0" sz="1800" spc="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beskytte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mod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potentielle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trusler.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2595" y="3166872"/>
            <a:ext cx="3211068" cy="1865374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524380"/>
            <a:ext cx="382016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Fysiske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udfordringer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nedsat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syn,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gigt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motoriske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problemer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svært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digitale enheder.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217804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Designovervejelser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tage</a:t>
            </a:r>
            <a:r>
              <a:rPr dirty="0" sz="18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højde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disse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begrænsninger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gøre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tilgængelige.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>
                <a:solidFill>
                  <a:srgbClr val="379C73"/>
                </a:solidFill>
              </a:rPr>
              <a:t>Fysiske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begrænsninger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3564" y="1571244"/>
            <a:ext cx="3488436" cy="2324099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23315"/>
            <a:ext cx="691959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42644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adgang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råd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enheder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internetforbindelse,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hvilket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fører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kløft.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Afhængighed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kommunikation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forværre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følelsen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isolation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dem,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adgang.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Isolation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teknologisk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udelukkelse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683" y="3262884"/>
            <a:ext cx="5500116" cy="1568196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4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4"/>
                  </a:lnTo>
                  <a:lnTo>
                    <a:pt x="9144000" y="43037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12572" y="788898"/>
            <a:ext cx="8329295" cy="3653154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400" b="1" i="1">
                <a:solidFill>
                  <a:srgbClr val="666666"/>
                </a:solidFill>
                <a:latin typeface="Arial"/>
                <a:cs typeface="Arial"/>
              </a:rPr>
              <a:t>Beskrivelse</a:t>
            </a:r>
            <a:r>
              <a:rPr dirty="0" sz="1400" spc="-55" b="1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400" spc="-15" b="1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666666"/>
                </a:solidFill>
                <a:latin typeface="Arial"/>
                <a:cs typeface="Arial"/>
              </a:rPr>
              <a:t>sagen:</a:t>
            </a:r>
            <a:r>
              <a:rPr dirty="0" sz="1400" spc="-35" b="1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Hr.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Lopez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bor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alene.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Hans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dirty="0" sz="14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børn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bor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ca.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dirty="0" sz="14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timers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kørsel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fra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ham.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Hans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fysiske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mentale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energiniveau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faldet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betydeligt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løbet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4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sidste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tre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år,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han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går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ofte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lange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perioder</a:t>
            </a:r>
            <a:r>
              <a:rPr dirty="0" sz="14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uden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komme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udenfor.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følge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heraf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Lopez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blevet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afhængig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hjælp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udefra,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hvilket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påvirker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hans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livskvalitet.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Oven</a:t>
            </a:r>
            <a:r>
              <a:rPr dirty="0" sz="14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føler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Lopez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ensom</a:t>
            </a:r>
            <a:r>
              <a:rPr dirty="0" sz="14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isoleret.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2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grupper</a:t>
            </a:r>
            <a:r>
              <a:rPr dirty="0" sz="12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20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dirty="0" sz="120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bliver</a:t>
            </a:r>
            <a:r>
              <a:rPr dirty="0" sz="120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deltagerne</a:t>
            </a:r>
            <a:r>
              <a:rPr dirty="0" sz="1200" spc="-4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nu</a:t>
            </a:r>
            <a:r>
              <a:rPr dirty="0" sz="120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bedt</a:t>
            </a:r>
            <a:r>
              <a:rPr dirty="0" sz="1200" spc="-2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200" spc="-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20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6666"/>
                </a:solidFill>
                <a:latin typeface="Arial"/>
                <a:cs typeface="Arial"/>
              </a:rPr>
              <a:t>overveje</a:t>
            </a:r>
            <a:r>
              <a:rPr dirty="0" sz="1200" spc="-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Arial"/>
                <a:cs typeface="Arial"/>
              </a:rPr>
              <a:t>følgende:</a:t>
            </a:r>
            <a:endParaRPr sz="1200">
              <a:latin typeface="Arial"/>
              <a:cs typeface="Arial"/>
            </a:endParaRPr>
          </a:p>
          <a:p>
            <a:pPr marL="473709" indent="-435609">
              <a:lnSpc>
                <a:spcPct val="100000"/>
              </a:lnSpc>
              <a:buFont typeface="Noto Sans Symbols2"/>
              <a:buChar char="⮚"/>
              <a:tabLst>
                <a:tab pos="473709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inddrager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beslutninger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plejeteknologier?</a:t>
            </a:r>
            <a:endParaRPr sz="1200">
              <a:latin typeface="Arial"/>
              <a:cs typeface="Arial"/>
            </a:endParaRPr>
          </a:p>
          <a:p>
            <a:pPr marL="473709" indent="-435609">
              <a:lnSpc>
                <a:spcPct val="100000"/>
              </a:lnSpc>
              <a:buFont typeface="Noto Sans Symbols2"/>
              <a:buChar char="⮚"/>
              <a:tabLst>
                <a:tab pos="473709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vurderer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foreslår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rigtige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teknologier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værktøjer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endParaRPr sz="1200">
              <a:latin typeface="Arial"/>
              <a:cs typeface="Arial"/>
            </a:endParaRPr>
          </a:p>
          <a:p>
            <a:pPr marL="473709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behov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pleje?</a:t>
            </a:r>
            <a:endParaRPr sz="1200">
              <a:latin typeface="Arial"/>
              <a:cs typeface="Arial"/>
            </a:endParaRPr>
          </a:p>
          <a:p>
            <a:pPr marL="473709" marR="2664460" indent="-436245">
              <a:lnSpc>
                <a:spcPct val="100000"/>
              </a:lnSpc>
              <a:buFont typeface="Noto Sans Symbols2"/>
              <a:buChar char="⮚"/>
              <a:tabLst>
                <a:tab pos="473709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tager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højde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læringsbetingelser,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organiserer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træning</a:t>
            </a:r>
            <a:r>
              <a:rPr dirty="0" sz="12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værktøjer?</a:t>
            </a:r>
            <a:endParaRPr sz="1200">
              <a:latin typeface="Arial"/>
              <a:cs typeface="Arial"/>
            </a:endParaRPr>
          </a:p>
          <a:p>
            <a:pPr marL="473709" marR="2038985" indent="-436245">
              <a:lnSpc>
                <a:spcPct val="100000"/>
              </a:lnSpc>
              <a:buFont typeface="Noto Sans Symbols2"/>
              <a:buChar char="⮚"/>
              <a:tabLst>
                <a:tab pos="473709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vælger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2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værktøjer,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opfylder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ældres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læringsbehov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forbedrer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livskvalitet?</a:t>
            </a:r>
            <a:endParaRPr sz="1200">
              <a:latin typeface="Arial"/>
              <a:cs typeface="Arial"/>
            </a:endParaRPr>
          </a:p>
          <a:p>
            <a:pPr marL="473709" indent="-435609">
              <a:lnSpc>
                <a:spcPct val="100000"/>
              </a:lnSpc>
              <a:buFont typeface="Noto Sans Symbols2"/>
              <a:buChar char="⮚"/>
              <a:tabLst>
                <a:tab pos="473709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skaber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bedst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egnede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læringsmiljø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voksne,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man</a:t>
            </a:r>
            <a:endParaRPr sz="1200">
              <a:latin typeface="Arial"/>
              <a:cs typeface="Arial"/>
            </a:endParaRPr>
          </a:p>
          <a:p>
            <a:pPr marL="473709">
              <a:lnSpc>
                <a:spcPct val="100000"/>
              </a:lnSpc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træner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medier?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473709" indent="-435609">
              <a:lnSpc>
                <a:spcPct val="100000"/>
              </a:lnSpc>
              <a:buFont typeface="Noto Sans Symbols2"/>
              <a:buChar char="⮚"/>
              <a:tabLst>
                <a:tab pos="473709" algn="l"/>
              </a:tabLst>
            </a:pP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Efter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30</a:t>
            </a:r>
            <a:r>
              <a:rPr dirty="0" sz="12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minutter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samles</a:t>
            </a:r>
            <a:r>
              <a:rPr dirty="0" sz="12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grupperne</a:t>
            </a:r>
            <a:r>
              <a:rPr dirty="0" sz="12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plenum/onlineforum</a:t>
            </a:r>
            <a:r>
              <a:rPr dirty="0" sz="12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2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2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fælles</a:t>
            </a:r>
            <a:r>
              <a:rPr dirty="0" sz="12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præsentation</a:t>
            </a:r>
            <a:r>
              <a:rPr dirty="0" sz="12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2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Arial"/>
                <a:cs typeface="Arial"/>
              </a:rPr>
              <a:t>gruppediskussionerne.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7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Case-</a:t>
            </a:r>
            <a:r>
              <a:rPr dirty="0" spc="-235"/>
              <a:t>studie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2764" y="2292095"/>
            <a:ext cx="2404872" cy="1609343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55771"/>
            <a:ext cx="7759700" cy="2073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gennemført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enhed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om,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dirty="0" sz="1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tager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hensyn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ældres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læringsbetingelser,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organiserer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træning</a:t>
            </a:r>
            <a:r>
              <a:rPr dirty="0" sz="1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værktøjer,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og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dirty="0" sz="16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vælger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værktøjer,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bedst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opfylder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ældres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læringsbehov</a:t>
            </a:r>
            <a:r>
              <a:rPr dirty="0" sz="16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forbedrer</a:t>
            </a:r>
            <a:r>
              <a:rPr dirty="0" sz="1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deres</a:t>
            </a:r>
            <a:r>
              <a:rPr dirty="0" sz="16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livskvalitet,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bedre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forberedt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aktivt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støtte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ældre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voksne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i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deres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vurdering,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valg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medier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styrke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deres selvstændighed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forbedre deres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livskvalitet.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837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9" y="3247644"/>
            <a:ext cx="557784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5370830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6037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tilegne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kompetencer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kompleks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sag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positiv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under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derfor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afgørende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læringsoplevelse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fremskridt.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Positiv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feedback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faktisk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ældres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mentale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evner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lettere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gøre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fremskridt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læringsprocessen.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lærendes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selvtillid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øges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følge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vellykket</a:t>
            </a:r>
            <a:r>
              <a:rPr dirty="0" sz="18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oplevelse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Positiv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feedback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0320" y="2720339"/>
            <a:ext cx="2624328" cy="1690116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Dernæst</a:t>
            </a:r>
            <a:r>
              <a:rPr dirty="0" spc="-60"/>
              <a:t> </a:t>
            </a:r>
            <a:r>
              <a:rPr dirty="0"/>
              <a:t>vil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se</a:t>
            </a:r>
            <a:r>
              <a:rPr dirty="0" spc="-65"/>
              <a:t> </a:t>
            </a:r>
            <a:r>
              <a:rPr dirty="0"/>
              <a:t>spørgsmål,</a:t>
            </a:r>
            <a:r>
              <a:rPr dirty="0" spc="-60"/>
              <a:t> </a:t>
            </a:r>
            <a:r>
              <a:rPr dirty="0"/>
              <a:t>der</a:t>
            </a:r>
            <a:r>
              <a:rPr dirty="0" spc="-60"/>
              <a:t> </a:t>
            </a:r>
            <a:r>
              <a:rPr dirty="0"/>
              <a:t>er</a:t>
            </a:r>
            <a:r>
              <a:rPr dirty="0" spc="-60"/>
              <a:t> </a:t>
            </a:r>
            <a:r>
              <a:rPr dirty="0"/>
              <a:t>relateret</a:t>
            </a:r>
            <a:r>
              <a:rPr dirty="0" spc="-55"/>
              <a:t> </a:t>
            </a:r>
            <a:r>
              <a:rPr dirty="0"/>
              <a:t>til</a:t>
            </a:r>
            <a:r>
              <a:rPr dirty="0" spc="-65"/>
              <a:t> </a:t>
            </a:r>
            <a:r>
              <a:rPr dirty="0"/>
              <a:t>indholdet</a:t>
            </a:r>
            <a:r>
              <a:rPr dirty="0" spc="-25"/>
              <a:t> </a:t>
            </a:r>
            <a:r>
              <a:rPr dirty="0" spc="-50"/>
              <a:t>i </a:t>
            </a:r>
            <a:r>
              <a:rPr dirty="0"/>
              <a:t>denne</a:t>
            </a:r>
            <a:r>
              <a:rPr dirty="0" spc="-90"/>
              <a:t> </a:t>
            </a:r>
            <a:r>
              <a:rPr dirty="0" spc="-10"/>
              <a:t>enhed.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837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93394"/>
            <a:ext cx="5569585" cy="1743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Baseret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indholdet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denne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enhed,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bedes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reflektere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over: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400">
              <a:latin typeface="Arial"/>
              <a:cs typeface="Arial"/>
            </a:endParaRPr>
          </a:p>
          <a:p>
            <a:pPr marL="266700" marR="5080" indent="-254635">
              <a:lnSpc>
                <a:spcPct val="1402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dirty="0" sz="14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var</a:t>
            </a:r>
            <a:r>
              <a:rPr dirty="0" sz="14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tre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vigtigste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pointer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fra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materiale,</a:t>
            </a:r>
            <a:r>
              <a:rPr dirty="0" sz="14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arbejdede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med,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vil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tage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dig?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Ideer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færdigheder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kompetencer,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blive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bedre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til?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4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4"/>
                  </a:lnTo>
                  <a:lnTo>
                    <a:pt x="9144000" y="430377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7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Referencer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4759" y="1345819"/>
            <a:ext cx="5616575" cy="322453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ct val="85700"/>
              </a:lnSpc>
              <a:spcBef>
                <a:spcPts val="345"/>
              </a:spcBef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Web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Accessibility</a:t>
            </a:r>
            <a:r>
              <a:rPr dirty="0" sz="14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Initiative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Strategier,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standarder</a:t>
            </a:r>
            <a:r>
              <a:rPr dirty="0" sz="1400" spc="-1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og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ressourcer</a:t>
            </a:r>
            <a:r>
              <a:rPr dirty="0" sz="1400" spc="-6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til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at</a:t>
            </a:r>
            <a:r>
              <a:rPr dirty="0" sz="1400" spc="-1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gøre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internettet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tilgængeligt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 for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mennesker</a:t>
            </a:r>
            <a:r>
              <a:rPr dirty="0" sz="1400" spc="-4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med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handicap. </a:t>
            </a:r>
            <a:r>
              <a:rPr dirty="0" u="sng" sz="14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3"/>
              </a:rPr>
              <a:t>https://www.w3.org/WAI/older-users/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85700"/>
              </a:lnSpc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Web</a:t>
            </a:r>
            <a:r>
              <a:rPr dirty="0" sz="14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Accessibility</a:t>
            </a:r>
            <a:r>
              <a:rPr dirty="0" sz="14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Initiative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Strategier,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standarder</a:t>
            </a:r>
            <a:r>
              <a:rPr dirty="0" sz="1400" spc="-1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og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ressourcer</a:t>
            </a:r>
            <a:r>
              <a:rPr dirty="0" sz="1400" spc="-6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til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at</a:t>
            </a:r>
            <a:r>
              <a:rPr dirty="0" sz="1400" spc="-1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gøre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internettet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tilgængeligt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 for</a:t>
            </a:r>
            <a:r>
              <a:rPr dirty="0" sz="1400" spc="-20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mennesker</a:t>
            </a:r>
            <a:r>
              <a:rPr dirty="0" sz="1400" spc="-4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rlito"/>
                <a:cs typeface="Carlito"/>
              </a:rPr>
              <a:t>med</a:t>
            </a:r>
            <a:r>
              <a:rPr dirty="0" sz="1400" spc="-25" i="1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 i="1">
                <a:solidFill>
                  <a:srgbClr val="666666"/>
                </a:solidFill>
                <a:latin typeface="Carlito"/>
                <a:cs typeface="Carlito"/>
              </a:rPr>
              <a:t>handicap. </a:t>
            </a:r>
            <a:r>
              <a:rPr dirty="0" u="sng" sz="14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4"/>
              </a:rPr>
              <a:t>https://www.w3.org/WAI/fundamentals/accessibility-usability-inclusion/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  <a:spcBef>
                <a:spcPts val="1415"/>
              </a:spcBef>
            </a:pP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VERDENS</a:t>
            </a:r>
            <a:r>
              <a:rPr dirty="0" sz="1400" spc="2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TELEKOMMUNIKATIONS-</a:t>
            </a:r>
            <a:r>
              <a:rPr dirty="0" sz="1400" spc="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OG</a:t>
            </a:r>
            <a:r>
              <a:rPr dirty="0" sz="1400" spc="4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INFORMATIONSSAMFUNDSDAG</a:t>
            </a:r>
            <a:r>
              <a:rPr dirty="0" sz="1400" spc="4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- </a:t>
            </a:r>
            <a:r>
              <a:rPr dirty="0" sz="1400" spc="-25">
                <a:solidFill>
                  <a:srgbClr val="666666"/>
                </a:solidFill>
                <a:latin typeface="Carlito"/>
                <a:cs typeface="Carlito"/>
              </a:rPr>
              <a:t>17.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ts val="1455"/>
              </a:lnSpc>
            </a:pP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MAJ</a:t>
            </a:r>
            <a:r>
              <a:rPr dirty="0" sz="1400" spc="-3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20">
                <a:solidFill>
                  <a:srgbClr val="666666"/>
                </a:solidFill>
                <a:latin typeface="Carlito"/>
                <a:cs typeface="Carlito"/>
              </a:rPr>
              <a:t>2022</a:t>
            </a:r>
            <a:endParaRPr sz="1400">
              <a:latin typeface="Carlito"/>
              <a:cs typeface="Carlito"/>
            </a:endParaRPr>
          </a:p>
          <a:p>
            <a:pPr marL="12700" marR="43815">
              <a:lnSpc>
                <a:spcPts val="1340"/>
              </a:lnSpc>
              <a:spcBef>
                <a:spcPts val="270"/>
              </a:spcBef>
            </a:pPr>
            <a:r>
              <a:rPr dirty="0" u="sng" sz="14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5"/>
              </a:rPr>
              <a:t>https://www.un.org/en/un-chronicle/digital-technologies-can-help-older-</a:t>
            </a:r>
            <a:r>
              <a:rPr dirty="0" u="none" sz="14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5"/>
              </a:rPr>
              <a:t>persons-maintain-healthy-productive-</a:t>
            </a:r>
            <a:r>
              <a:rPr dirty="0" u="sng" sz="1400" spc="-2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5"/>
              </a:rPr>
              <a:t>lives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  <a:spcBef>
                <a:spcPts val="1410"/>
              </a:spcBef>
            </a:pP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ITUPublikationer</a:t>
            </a:r>
            <a:r>
              <a:rPr dirty="0" sz="1400" spc="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International</a:t>
            </a:r>
            <a:r>
              <a:rPr dirty="0" sz="1400" spc="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Telecommunication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Union -</a:t>
            </a:r>
            <a:r>
              <a:rPr dirty="0" sz="1400" spc="-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Aldring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i</a:t>
            </a:r>
            <a:r>
              <a:rPr dirty="0" sz="14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en</a:t>
            </a:r>
            <a:r>
              <a:rPr dirty="0" sz="14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digital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ts val="1455"/>
              </a:lnSpc>
            </a:pP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verden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-</a:t>
            </a:r>
            <a:r>
              <a:rPr dirty="0" sz="1400" spc="-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fra</a:t>
            </a:r>
            <a:r>
              <a:rPr dirty="0" sz="1400" spc="-3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sårbar</a:t>
            </a:r>
            <a:r>
              <a:rPr dirty="0" sz="1400" spc="-2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666666"/>
                </a:solidFill>
                <a:latin typeface="Carlito"/>
                <a:cs typeface="Carlito"/>
              </a:rPr>
              <a:t>til</a:t>
            </a:r>
            <a:r>
              <a:rPr dirty="0" sz="1400" spc="-15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rlito"/>
                <a:cs typeface="Carlito"/>
              </a:rPr>
              <a:t>værdifuld</a:t>
            </a:r>
            <a:endParaRPr sz="1400">
              <a:latin typeface="Carlito"/>
              <a:cs typeface="Carlito"/>
            </a:endParaRPr>
          </a:p>
          <a:p>
            <a:pPr marL="12700" marR="156845">
              <a:lnSpc>
                <a:spcPct val="78600"/>
              </a:lnSpc>
              <a:spcBef>
                <a:spcPts val="300"/>
              </a:spcBef>
            </a:pPr>
            <a:r>
              <a:rPr dirty="0" u="sng" sz="14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6"/>
              </a:rPr>
              <a:t>https://www.itu.int/dms_pub/itu-d/opb/phcb/D-PHCB-DIG_AGE-2021-</a:t>
            </a:r>
            <a:r>
              <a:rPr dirty="0" u="none" sz="14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  <a:hlinkClick r:id="rId6"/>
              </a:rPr>
              <a:t>PDF-E.pdf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2024-11-21T13:18:02Z</dcterms:created>
  <dcterms:modified xsi:type="dcterms:W3CDTF">2024-11-21T13:18:02Z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2024-11-21T00:00:00Z</vt:filetime>
  </property>
  <property fmtid="{D5CDD505-2E9C-101B-9397-08002B2CF9AE}" pid="5" name="Producer">
    <vt:lpwstr>3-Heights(TM) PDF Security Shell 4.8.25.2 (http://www.pdf-tools.com)</vt:lpwstr>
  </property>
</Properties>
</file>