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  <p:sldId id="339" r:id="rId89"/>
    <p:sldId id="340" r:id="rId90"/>
    <p:sldId id="341" r:id="rId91"/>
    <p:sldId id="342" r:id="rId92"/>
    <p:sldId id="343" r:id="rId93"/>
    <p:sldId id="344" r:id="rId94"/>
    <p:sldId id="345" r:id="rId95"/>
    <p:sldId id="346" r:id="rId96"/>
    <p:sldId id="347" r:id="rId97"/>
    <p:sldId id="348" r:id="rId98"/>
    <p:sldId id="349" r:id="rId99"/>
    <p:sldId id="350" r:id="rId100"/>
    <p:sldId id="351" r:id="rId101"/>
    <p:sldId id="352" r:id="rId102"/>
    <p:sldId id="353" r:id="rId103"/>
    <p:sldId id="354" r:id="rId104"/>
    <p:sldId id="355" r:id="rId105"/>
    <p:sldId id="356" r:id="rId106"/>
    <p:sldId id="357" r:id="rId107"/>
    <p:sldId id="358" r:id="rId108"/>
    <p:sldId id="359" r:id="rId109"/>
    <p:sldId id="360" r:id="rId110"/>
    <p:sldId id="361" r:id="rId111"/>
    <p:sldId id="362" r:id="rId112"/>
    <p:sldId id="363" r:id="rId113"/>
    <p:sldId id="364" r:id="rId114"/>
    <p:sldId id="365" r:id="rId115"/>
    <p:sldId id="366" r:id="rId116"/>
    <p:sldId id="367" r:id="rId117"/>
    <p:sldId id="368" r:id="rId118"/>
    <p:sldId id="369" r:id="rId119"/>
    <p:sldId id="370" r:id="rId120"/>
    <p:sldId id="371" r:id="rId121"/>
    <p:sldId id="372" r:id="rId122"/>
    <p:sldId id="373" r:id="rId123"/>
    <p:sldId id="374" r:id="rId124"/>
    <p:sldId id="375" r:id="rId125"/>
    <p:sldId id="376" r:id="rId126"/>
    <p:sldId id="377" r:id="rId127"/>
    <p:sldId id="378" r:id="rId128"/>
    <p:sldId id="379" r:id="rId129"/>
    <p:sldId id="380" r:id="rId130"/>
    <p:sldId id="381" r:id="rId131"/>
    <p:sldId id="382" r:id="rId132"/>
    <p:sldId id="383" r:id="rId133"/>
    <p:sldId id="384" r:id="rId134"/>
    <p:sldId id="385" r:id="rId135"/>
    <p:sldId id="386" r:id="rId136"/>
    <p:sldId id="387" r:id="rId137"/>
    <p:sldId id="388" r:id="rId138"/>
    <p:sldId id="389" r:id="rId139"/>
    <p:sldId id="390" r:id="rId140"/>
    <p:sldId id="391" r:id="rId141"/>
    <p:sldId id="392" r:id="rId142"/>
    <p:sldId id="393" r:id="rId143"/>
    <p:sldId id="394" r:id="rId144"/>
    <p:sldId id="395" r:id="rId145"/>
    <p:sldId id="396" r:id="rId146"/>
    <p:sldId id="397" r:id="rId147"/>
    <p:sldId id="398" r:id="rId148"/>
    <p:sldId id="399" r:id="rId149"/>
    <p:sldId id="400" r:id="rId150"/>
    <p:sldId id="401" r:id="rId151"/>
    <p:sldId id="402" r:id="rId152"/>
    <p:sldId id="403" r:id="rId153"/>
    <p:sldId id="404" r:id="rId154"/>
    <p:sldId id="405" r:id="rId155"/>
    <p:sldId id="406" r:id="rId156"/>
    <p:sldId id="407" r:id="rId157"/>
    <p:sldId id="408" r:id="rId158"/>
    <p:sldId id="409" r:id="rId159"/>
    <p:sldId id="410" r:id="rId160"/>
    <p:sldId id="411" r:id="rId161"/>
    <p:sldId id="412" r:id="rId162"/>
    <p:sldId id="413" r:id="rId163"/>
    <p:sldId id="414" r:id="rId164"/>
    <p:sldId id="415" r:id="rId165"/>
    <p:sldId id="416" r:id="rId166"/>
    <p:sldId id="417" r:id="rId167"/>
    <p:sldId id="418" r:id="rId168"/>
    <p:sldId id="419" r:id="rId169"/>
    <p:sldId id="420" r:id="rId170"/>
    <p:sldId id="421" r:id="rId171"/>
    <p:sldId id="422" r:id="rId172"/>
    <p:sldId id="423" r:id="rId173"/>
    <p:sldId id="424" r:id="rId174"/>
    <p:sldId id="425" r:id="rId175"/>
    <p:sldId id="426" r:id="rId176"/>
    <p:sldId id="427" r:id="rId177"/>
    <p:sldId id="428" r:id="rId178"/>
    <p:sldId id="429" r:id="rId179"/>
    <p:sldId id="430" r:id="rId180"/>
    <p:sldId id="431" r:id="rId181"/>
    <p:sldId id="432" r:id="rId182"/>
    <p:sldId id="433" r:id="rId183"/>
    <p:sldId id="434" r:id="rId184"/>
    <p:sldId id="435" r:id="rId185"/>
    <p:sldId id="436" r:id="rId186"/>
    <p:sldId id="437" r:id="rId187"/>
    <p:sldId id="438" r:id="rId188"/>
    <p:sldId id="439" r:id="rId189"/>
    <p:sldId id="440" r:id="rId190"/>
    <p:sldId id="441" r:id="rId191"/>
    <p:sldId id="442" r:id="rId192"/>
    <p:sldId id="443" r:id="rId193"/>
    <p:sldId id="444" r:id="rId194"/>
    <p:sldId id="445" r:id="rId195"/>
    <p:sldId id="446" r:id="rId196"/>
    <p:sldId id="447" r:id="rId197"/>
    <p:sldId id="448" r:id="rId198"/>
    <p:sldId id="449" r:id="rId199"/>
    <p:sldId id="450" r:id="rId200"/>
    <p:sldId id="451" r:id="rId201"/>
    <p:sldId id="452" r:id="rId202"/>
    <p:sldId id="453" r:id="rId203"/>
    <p:sldId id="454" r:id="rId204"/>
    <p:sldId id="455" r:id="rId205"/>
    <p:sldId id="456" r:id="rId206"/>
    <p:sldId id="457" r:id="rId207"/>
  </p:sldIdLst>
  <p:sldSz cx="9144000" cy="5143500"/>
  <p:notesSz cx="9144000" cy="51435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70" Type="http://schemas.openxmlformats.org/officeDocument/2006/relationships/slide" Target="slides/slide65.xml"/><Relationship Id="rId71" Type="http://schemas.openxmlformats.org/officeDocument/2006/relationships/slide" Target="slides/slide66.xml"/><Relationship Id="rId72" Type="http://schemas.openxmlformats.org/officeDocument/2006/relationships/slide" Target="slides/slide67.xml"/><Relationship Id="rId73" Type="http://schemas.openxmlformats.org/officeDocument/2006/relationships/slide" Target="slides/slide68.xml"/><Relationship Id="rId74" Type="http://schemas.openxmlformats.org/officeDocument/2006/relationships/slide" Target="slides/slide69.xml"/><Relationship Id="rId75" Type="http://schemas.openxmlformats.org/officeDocument/2006/relationships/slide" Target="slides/slide70.xml"/><Relationship Id="rId76" Type="http://schemas.openxmlformats.org/officeDocument/2006/relationships/slide" Target="slides/slide71.xml"/><Relationship Id="rId77" Type="http://schemas.openxmlformats.org/officeDocument/2006/relationships/slide" Target="slides/slide72.xml"/><Relationship Id="rId78" Type="http://schemas.openxmlformats.org/officeDocument/2006/relationships/slide" Target="slides/slide73.xml"/><Relationship Id="rId79" Type="http://schemas.openxmlformats.org/officeDocument/2006/relationships/slide" Target="slides/slide74.xml"/><Relationship Id="rId80" Type="http://schemas.openxmlformats.org/officeDocument/2006/relationships/slide" Target="slides/slide75.xml"/><Relationship Id="rId81" Type="http://schemas.openxmlformats.org/officeDocument/2006/relationships/slide" Target="slides/slide76.xml"/><Relationship Id="rId82" Type="http://schemas.openxmlformats.org/officeDocument/2006/relationships/slide" Target="slides/slide77.xml"/><Relationship Id="rId83" Type="http://schemas.openxmlformats.org/officeDocument/2006/relationships/slide" Target="slides/slide78.xml"/><Relationship Id="rId84" Type="http://schemas.openxmlformats.org/officeDocument/2006/relationships/slide" Target="slides/slide79.xml"/><Relationship Id="rId85" Type="http://schemas.openxmlformats.org/officeDocument/2006/relationships/slide" Target="slides/slide80.xml"/><Relationship Id="rId86" Type="http://schemas.openxmlformats.org/officeDocument/2006/relationships/slide" Target="slides/slide81.xml"/><Relationship Id="rId87" Type="http://schemas.openxmlformats.org/officeDocument/2006/relationships/slide" Target="slides/slide82.xml"/><Relationship Id="rId88" Type="http://schemas.openxmlformats.org/officeDocument/2006/relationships/slide" Target="slides/slide83.xml"/><Relationship Id="rId89" Type="http://schemas.openxmlformats.org/officeDocument/2006/relationships/slide" Target="slides/slide84.xml"/><Relationship Id="rId90" Type="http://schemas.openxmlformats.org/officeDocument/2006/relationships/slide" Target="slides/slide85.xml"/><Relationship Id="rId91" Type="http://schemas.openxmlformats.org/officeDocument/2006/relationships/slide" Target="slides/slide86.xml"/><Relationship Id="rId92" Type="http://schemas.openxmlformats.org/officeDocument/2006/relationships/slide" Target="slides/slide87.xml"/><Relationship Id="rId93" Type="http://schemas.openxmlformats.org/officeDocument/2006/relationships/slide" Target="slides/slide88.xml"/><Relationship Id="rId94" Type="http://schemas.openxmlformats.org/officeDocument/2006/relationships/slide" Target="slides/slide89.xml"/><Relationship Id="rId95" Type="http://schemas.openxmlformats.org/officeDocument/2006/relationships/slide" Target="slides/slide90.xml"/><Relationship Id="rId96" Type="http://schemas.openxmlformats.org/officeDocument/2006/relationships/slide" Target="slides/slide91.xml"/><Relationship Id="rId97" Type="http://schemas.openxmlformats.org/officeDocument/2006/relationships/slide" Target="slides/slide92.xml"/><Relationship Id="rId98" Type="http://schemas.openxmlformats.org/officeDocument/2006/relationships/slide" Target="slides/slide93.xml"/><Relationship Id="rId99" Type="http://schemas.openxmlformats.org/officeDocument/2006/relationships/slide" Target="slides/slide94.xml"/><Relationship Id="rId100" Type="http://schemas.openxmlformats.org/officeDocument/2006/relationships/slide" Target="slides/slide95.xml"/><Relationship Id="rId101" Type="http://schemas.openxmlformats.org/officeDocument/2006/relationships/slide" Target="slides/slide96.xml"/><Relationship Id="rId102" Type="http://schemas.openxmlformats.org/officeDocument/2006/relationships/slide" Target="slides/slide97.xml"/><Relationship Id="rId103" Type="http://schemas.openxmlformats.org/officeDocument/2006/relationships/slide" Target="slides/slide98.xml"/><Relationship Id="rId104" Type="http://schemas.openxmlformats.org/officeDocument/2006/relationships/slide" Target="slides/slide99.xml"/><Relationship Id="rId105" Type="http://schemas.openxmlformats.org/officeDocument/2006/relationships/slide" Target="slides/slide100.xml"/><Relationship Id="rId106" Type="http://schemas.openxmlformats.org/officeDocument/2006/relationships/slide" Target="slides/slide101.xml"/><Relationship Id="rId107" Type="http://schemas.openxmlformats.org/officeDocument/2006/relationships/slide" Target="slides/slide102.xml"/><Relationship Id="rId108" Type="http://schemas.openxmlformats.org/officeDocument/2006/relationships/slide" Target="slides/slide103.xml"/><Relationship Id="rId109" Type="http://schemas.openxmlformats.org/officeDocument/2006/relationships/slide" Target="slides/slide104.xml"/><Relationship Id="rId110" Type="http://schemas.openxmlformats.org/officeDocument/2006/relationships/slide" Target="slides/slide105.xml"/><Relationship Id="rId111" Type="http://schemas.openxmlformats.org/officeDocument/2006/relationships/slide" Target="slides/slide106.xml"/><Relationship Id="rId112" Type="http://schemas.openxmlformats.org/officeDocument/2006/relationships/slide" Target="slides/slide107.xml"/><Relationship Id="rId113" Type="http://schemas.openxmlformats.org/officeDocument/2006/relationships/slide" Target="slides/slide108.xml"/><Relationship Id="rId114" Type="http://schemas.openxmlformats.org/officeDocument/2006/relationships/slide" Target="slides/slide109.xml"/><Relationship Id="rId115" Type="http://schemas.openxmlformats.org/officeDocument/2006/relationships/slide" Target="slides/slide110.xml"/><Relationship Id="rId116" Type="http://schemas.openxmlformats.org/officeDocument/2006/relationships/slide" Target="slides/slide111.xml"/><Relationship Id="rId117" Type="http://schemas.openxmlformats.org/officeDocument/2006/relationships/slide" Target="slides/slide112.xml"/><Relationship Id="rId118" Type="http://schemas.openxmlformats.org/officeDocument/2006/relationships/slide" Target="slides/slide113.xml"/><Relationship Id="rId119" Type="http://schemas.openxmlformats.org/officeDocument/2006/relationships/slide" Target="slides/slide114.xml"/><Relationship Id="rId120" Type="http://schemas.openxmlformats.org/officeDocument/2006/relationships/slide" Target="slides/slide115.xml"/><Relationship Id="rId121" Type="http://schemas.openxmlformats.org/officeDocument/2006/relationships/slide" Target="slides/slide116.xml"/><Relationship Id="rId122" Type="http://schemas.openxmlformats.org/officeDocument/2006/relationships/slide" Target="slides/slide117.xml"/><Relationship Id="rId123" Type="http://schemas.openxmlformats.org/officeDocument/2006/relationships/slide" Target="slides/slide118.xml"/><Relationship Id="rId124" Type="http://schemas.openxmlformats.org/officeDocument/2006/relationships/slide" Target="slides/slide119.xml"/><Relationship Id="rId125" Type="http://schemas.openxmlformats.org/officeDocument/2006/relationships/slide" Target="slides/slide120.xml"/><Relationship Id="rId126" Type="http://schemas.openxmlformats.org/officeDocument/2006/relationships/slide" Target="slides/slide121.xml"/><Relationship Id="rId127" Type="http://schemas.openxmlformats.org/officeDocument/2006/relationships/slide" Target="slides/slide122.xml"/><Relationship Id="rId128" Type="http://schemas.openxmlformats.org/officeDocument/2006/relationships/slide" Target="slides/slide123.xml"/><Relationship Id="rId129" Type="http://schemas.openxmlformats.org/officeDocument/2006/relationships/slide" Target="slides/slide124.xml"/><Relationship Id="rId130" Type="http://schemas.openxmlformats.org/officeDocument/2006/relationships/slide" Target="slides/slide125.xml"/><Relationship Id="rId131" Type="http://schemas.openxmlformats.org/officeDocument/2006/relationships/slide" Target="slides/slide126.xml"/><Relationship Id="rId132" Type="http://schemas.openxmlformats.org/officeDocument/2006/relationships/slide" Target="slides/slide127.xml"/><Relationship Id="rId133" Type="http://schemas.openxmlformats.org/officeDocument/2006/relationships/slide" Target="slides/slide128.xml"/><Relationship Id="rId134" Type="http://schemas.openxmlformats.org/officeDocument/2006/relationships/slide" Target="slides/slide129.xml"/><Relationship Id="rId135" Type="http://schemas.openxmlformats.org/officeDocument/2006/relationships/slide" Target="slides/slide130.xml"/><Relationship Id="rId136" Type="http://schemas.openxmlformats.org/officeDocument/2006/relationships/slide" Target="slides/slide131.xml"/><Relationship Id="rId137" Type="http://schemas.openxmlformats.org/officeDocument/2006/relationships/slide" Target="slides/slide132.xml"/><Relationship Id="rId138" Type="http://schemas.openxmlformats.org/officeDocument/2006/relationships/slide" Target="slides/slide133.xml"/><Relationship Id="rId139" Type="http://schemas.openxmlformats.org/officeDocument/2006/relationships/slide" Target="slides/slide134.xml"/><Relationship Id="rId140" Type="http://schemas.openxmlformats.org/officeDocument/2006/relationships/slide" Target="slides/slide135.xml"/><Relationship Id="rId141" Type="http://schemas.openxmlformats.org/officeDocument/2006/relationships/slide" Target="slides/slide136.xml"/><Relationship Id="rId142" Type="http://schemas.openxmlformats.org/officeDocument/2006/relationships/slide" Target="slides/slide137.xml"/><Relationship Id="rId143" Type="http://schemas.openxmlformats.org/officeDocument/2006/relationships/slide" Target="slides/slide138.xml"/><Relationship Id="rId144" Type="http://schemas.openxmlformats.org/officeDocument/2006/relationships/slide" Target="slides/slide139.xml"/><Relationship Id="rId145" Type="http://schemas.openxmlformats.org/officeDocument/2006/relationships/slide" Target="slides/slide140.xml"/><Relationship Id="rId146" Type="http://schemas.openxmlformats.org/officeDocument/2006/relationships/slide" Target="slides/slide141.xml"/><Relationship Id="rId147" Type="http://schemas.openxmlformats.org/officeDocument/2006/relationships/slide" Target="slides/slide142.xml"/><Relationship Id="rId148" Type="http://schemas.openxmlformats.org/officeDocument/2006/relationships/slide" Target="slides/slide143.xml"/><Relationship Id="rId149" Type="http://schemas.openxmlformats.org/officeDocument/2006/relationships/slide" Target="slides/slide144.xml"/><Relationship Id="rId150" Type="http://schemas.openxmlformats.org/officeDocument/2006/relationships/slide" Target="slides/slide145.xml"/><Relationship Id="rId151" Type="http://schemas.openxmlformats.org/officeDocument/2006/relationships/slide" Target="slides/slide146.xml"/><Relationship Id="rId152" Type="http://schemas.openxmlformats.org/officeDocument/2006/relationships/slide" Target="slides/slide147.xml"/><Relationship Id="rId153" Type="http://schemas.openxmlformats.org/officeDocument/2006/relationships/slide" Target="slides/slide148.xml"/><Relationship Id="rId154" Type="http://schemas.openxmlformats.org/officeDocument/2006/relationships/slide" Target="slides/slide149.xml"/><Relationship Id="rId155" Type="http://schemas.openxmlformats.org/officeDocument/2006/relationships/slide" Target="slides/slide150.xml"/><Relationship Id="rId156" Type="http://schemas.openxmlformats.org/officeDocument/2006/relationships/slide" Target="slides/slide151.xml"/><Relationship Id="rId157" Type="http://schemas.openxmlformats.org/officeDocument/2006/relationships/slide" Target="slides/slide152.xml"/><Relationship Id="rId158" Type="http://schemas.openxmlformats.org/officeDocument/2006/relationships/slide" Target="slides/slide153.xml"/><Relationship Id="rId159" Type="http://schemas.openxmlformats.org/officeDocument/2006/relationships/slide" Target="slides/slide154.xml"/><Relationship Id="rId160" Type="http://schemas.openxmlformats.org/officeDocument/2006/relationships/slide" Target="slides/slide155.xml"/><Relationship Id="rId161" Type="http://schemas.openxmlformats.org/officeDocument/2006/relationships/slide" Target="slides/slide156.xml"/><Relationship Id="rId162" Type="http://schemas.openxmlformats.org/officeDocument/2006/relationships/slide" Target="slides/slide157.xml"/><Relationship Id="rId163" Type="http://schemas.openxmlformats.org/officeDocument/2006/relationships/slide" Target="slides/slide158.xml"/><Relationship Id="rId164" Type="http://schemas.openxmlformats.org/officeDocument/2006/relationships/slide" Target="slides/slide159.xml"/><Relationship Id="rId165" Type="http://schemas.openxmlformats.org/officeDocument/2006/relationships/slide" Target="slides/slide160.xml"/><Relationship Id="rId166" Type="http://schemas.openxmlformats.org/officeDocument/2006/relationships/slide" Target="slides/slide161.xml"/><Relationship Id="rId167" Type="http://schemas.openxmlformats.org/officeDocument/2006/relationships/slide" Target="slides/slide162.xml"/><Relationship Id="rId168" Type="http://schemas.openxmlformats.org/officeDocument/2006/relationships/slide" Target="slides/slide163.xml"/><Relationship Id="rId169" Type="http://schemas.openxmlformats.org/officeDocument/2006/relationships/slide" Target="slides/slide164.xml"/><Relationship Id="rId170" Type="http://schemas.openxmlformats.org/officeDocument/2006/relationships/slide" Target="slides/slide165.xml"/><Relationship Id="rId171" Type="http://schemas.openxmlformats.org/officeDocument/2006/relationships/slide" Target="slides/slide166.xml"/><Relationship Id="rId172" Type="http://schemas.openxmlformats.org/officeDocument/2006/relationships/slide" Target="slides/slide167.xml"/><Relationship Id="rId173" Type="http://schemas.openxmlformats.org/officeDocument/2006/relationships/slide" Target="slides/slide168.xml"/><Relationship Id="rId174" Type="http://schemas.openxmlformats.org/officeDocument/2006/relationships/slide" Target="slides/slide169.xml"/><Relationship Id="rId175" Type="http://schemas.openxmlformats.org/officeDocument/2006/relationships/slide" Target="slides/slide170.xml"/><Relationship Id="rId176" Type="http://schemas.openxmlformats.org/officeDocument/2006/relationships/slide" Target="slides/slide171.xml"/><Relationship Id="rId177" Type="http://schemas.openxmlformats.org/officeDocument/2006/relationships/slide" Target="slides/slide172.xml"/><Relationship Id="rId178" Type="http://schemas.openxmlformats.org/officeDocument/2006/relationships/slide" Target="slides/slide173.xml"/><Relationship Id="rId179" Type="http://schemas.openxmlformats.org/officeDocument/2006/relationships/slide" Target="slides/slide174.xml"/><Relationship Id="rId180" Type="http://schemas.openxmlformats.org/officeDocument/2006/relationships/slide" Target="slides/slide175.xml"/><Relationship Id="rId181" Type="http://schemas.openxmlformats.org/officeDocument/2006/relationships/slide" Target="slides/slide176.xml"/><Relationship Id="rId182" Type="http://schemas.openxmlformats.org/officeDocument/2006/relationships/slide" Target="slides/slide177.xml"/><Relationship Id="rId183" Type="http://schemas.openxmlformats.org/officeDocument/2006/relationships/slide" Target="slides/slide178.xml"/><Relationship Id="rId184" Type="http://schemas.openxmlformats.org/officeDocument/2006/relationships/slide" Target="slides/slide179.xml"/><Relationship Id="rId185" Type="http://schemas.openxmlformats.org/officeDocument/2006/relationships/slide" Target="slides/slide180.xml"/><Relationship Id="rId186" Type="http://schemas.openxmlformats.org/officeDocument/2006/relationships/slide" Target="slides/slide181.xml"/><Relationship Id="rId187" Type="http://schemas.openxmlformats.org/officeDocument/2006/relationships/slide" Target="slides/slide182.xml"/><Relationship Id="rId188" Type="http://schemas.openxmlformats.org/officeDocument/2006/relationships/slide" Target="slides/slide183.xml"/><Relationship Id="rId189" Type="http://schemas.openxmlformats.org/officeDocument/2006/relationships/slide" Target="slides/slide184.xml"/><Relationship Id="rId190" Type="http://schemas.openxmlformats.org/officeDocument/2006/relationships/slide" Target="slides/slide185.xml"/><Relationship Id="rId191" Type="http://schemas.openxmlformats.org/officeDocument/2006/relationships/slide" Target="slides/slide186.xml"/><Relationship Id="rId192" Type="http://schemas.openxmlformats.org/officeDocument/2006/relationships/slide" Target="slides/slide187.xml"/><Relationship Id="rId193" Type="http://schemas.openxmlformats.org/officeDocument/2006/relationships/slide" Target="slides/slide188.xml"/><Relationship Id="rId194" Type="http://schemas.openxmlformats.org/officeDocument/2006/relationships/slide" Target="slides/slide189.xml"/><Relationship Id="rId195" Type="http://schemas.openxmlformats.org/officeDocument/2006/relationships/slide" Target="slides/slide190.xml"/><Relationship Id="rId196" Type="http://schemas.openxmlformats.org/officeDocument/2006/relationships/slide" Target="slides/slide191.xml"/><Relationship Id="rId197" Type="http://schemas.openxmlformats.org/officeDocument/2006/relationships/slide" Target="slides/slide192.xml"/><Relationship Id="rId198" Type="http://schemas.openxmlformats.org/officeDocument/2006/relationships/slide" Target="slides/slide193.xml"/><Relationship Id="rId199" Type="http://schemas.openxmlformats.org/officeDocument/2006/relationships/slide" Target="slides/slide194.xml"/><Relationship Id="rId200" Type="http://schemas.openxmlformats.org/officeDocument/2006/relationships/slide" Target="slides/slide195.xml"/><Relationship Id="rId201" Type="http://schemas.openxmlformats.org/officeDocument/2006/relationships/slide" Target="slides/slide196.xml"/><Relationship Id="rId202" Type="http://schemas.openxmlformats.org/officeDocument/2006/relationships/slide" Target="slides/slide197.xml"/><Relationship Id="rId203" Type="http://schemas.openxmlformats.org/officeDocument/2006/relationships/slide" Target="slides/slide198.xml"/><Relationship Id="rId204" Type="http://schemas.openxmlformats.org/officeDocument/2006/relationships/slide" Target="slides/slide199.xml"/><Relationship Id="rId205" Type="http://schemas.openxmlformats.org/officeDocument/2006/relationships/slide" Target="slides/slide200.xml"/><Relationship Id="rId206" Type="http://schemas.openxmlformats.org/officeDocument/2006/relationships/slide" Target="slides/slide201.xml"/><Relationship Id="rId207" Type="http://schemas.openxmlformats.org/officeDocument/2006/relationships/slide" Target="slides/slide202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821690"/>
          </a:xfrm>
          <a:custGeom>
            <a:avLst/>
            <a:gdLst/>
            <a:ahLst/>
            <a:cxnLst/>
            <a:rect l="l" t="t" r="r" b="b"/>
            <a:pathLst>
              <a:path w="9144000" h="821690">
                <a:moveTo>
                  <a:pt x="0" y="821436"/>
                </a:moveTo>
                <a:lnTo>
                  <a:pt x="9144000" y="821436"/>
                </a:lnTo>
                <a:lnTo>
                  <a:pt x="9144000" y="0"/>
                </a:lnTo>
                <a:lnTo>
                  <a:pt x="0" y="0"/>
                </a:lnTo>
                <a:lnTo>
                  <a:pt x="0" y="821436"/>
                </a:lnTo>
                <a:close/>
              </a:path>
            </a:pathLst>
          </a:custGeom>
          <a:solidFill>
            <a:srgbClr val="379C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0" y="821435"/>
            <a:ext cx="9144000" cy="4322445"/>
          </a:xfrm>
          <a:custGeom>
            <a:avLst/>
            <a:gdLst/>
            <a:ahLst/>
            <a:cxnLst/>
            <a:rect l="l" t="t" r="r" b="b"/>
            <a:pathLst>
              <a:path w="9144000" h="4322445">
                <a:moveTo>
                  <a:pt x="9144000" y="0"/>
                </a:moveTo>
                <a:lnTo>
                  <a:pt x="0" y="0"/>
                </a:lnTo>
                <a:lnTo>
                  <a:pt x="0" y="4322064"/>
                </a:lnTo>
                <a:lnTo>
                  <a:pt x="9144000" y="4322064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41451" y="16510"/>
            <a:ext cx="8261096" cy="7082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295147" y="1376324"/>
            <a:ext cx="3288665" cy="3317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637913" y="1357706"/>
            <a:ext cx="3397250" cy="3136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379C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3131" y="165938"/>
            <a:ext cx="6696709" cy="8489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87172" y="1755775"/>
            <a:ext cx="7889875" cy="1854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8.png"/></Relationships>
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85.jpg"/></Relationships>
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0.jpg"/><Relationship Id="rId3" Type="http://schemas.openxmlformats.org/officeDocument/2006/relationships/image" Target="../media/image1.png"/></Relationships>
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6.png"/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5" Type="http://schemas.openxmlformats.org/officeDocument/2006/relationships/image" Target="../media/image54.png"/><Relationship Id="rId6" Type="http://schemas.openxmlformats.org/officeDocument/2006/relationships/image" Target="../media/image55.png"/><Relationship Id="rId7" Type="http://schemas.openxmlformats.org/officeDocument/2006/relationships/image" Target="../media/image56.png"/><Relationship Id="rId8" Type="http://schemas.openxmlformats.org/officeDocument/2006/relationships/image" Target="../media/image57.png"/><Relationship Id="rId9" Type="http://schemas.openxmlformats.org/officeDocument/2006/relationships/image" Target="../media/image87.jpg"/></Relationships>
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s://www.airalo.com/blog/digital-communication-what-it-is-and-where-its-headed" TargetMode="External"/><Relationship Id="rId4" Type="http://schemas.openxmlformats.org/officeDocument/2006/relationships/hyperlink" Target="https://support.google.com/mail/answer/56256?hl=en&amp;ref_topic=7065107&amp;sjid=16374137821709521462-EU" TargetMode="External"/><Relationship Id="rId5" Type="http://schemas.openxmlformats.org/officeDocument/2006/relationships/hyperlink" Target="https://www.britannica.com/topic/instant-messaging" TargetMode="External"/><Relationship Id="rId6" Type="http://schemas.openxmlformats.org/officeDocument/2006/relationships/hyperlink" Target="https://it.wikipedia.org/wiki/WhatsApp" TargetMode="External"/><Relationship Id="rId7" Type="http://schemas.openxmlformats.org/officeDocument/2006/relationships/hyperlink" Target="https://faq.whatsapp.com/807139050546238/?helpref=hc_fnav&amp;cms_platform=android%E2%80%8B" TargetMode="External"/><Relationship Id="rId8" Type="http://schemas.openxmlformats.org/officeDocument/2006/relationships/hyperlink" Target="https://support.zoom.com/hc/en/article?id=zm_kb&amp;sysparm_article=KB0059590&amp;h_01FS896ZWMFKY14JBB4RQVDZ19%E2%80%8B" TargetMode="External"/><Relationship Id="rId9" Type="http://schemas.openxmlformats.org/officeDocument/2006/relationships/hyperlink" Target="https://en.wikipedia.org/wiki/Newsletter" TargetMode="External"/><Relationship Id="rId10" Type="http://schemas.openxmlformats.org/officeDocument/2006/relationships/hyperlink" Target="https://www.pcmag.com/encyclopedia/term/internet-forum%E2%80%8B" TargetMode="External"/><Relationship Id="rId11" Type="http://schemas.openxmlformats.org/officeDocument/2006/relationships/hyperlink" Target="https://atlan.com/benefits-of-data-sharing/#what-is-data-sharing%E2%80%8B" TargetMode="External"/><Relationship Id="rId12" Type="http://schemas.openxmlformats.org/officeDocument/2006/relationships/hyperlink" Target="https://atlan.com/benefits-of-data-sharing/%E2%80%8B" TargetMode="External"/><Relationship Id="rId13" Type="http://schemas.openxmlformats.org/officeDocument/2006/relationships/hyperlink" Target="https://en.wikipedia.org/wiki/WeTransfer" TargetMode="External"/><Relationship Id="rId14" Type="http://schemas.openxmlformats.org/officeDocument/2006/relationships/hyperlink" Target="https://www.popsci.com/share-huge-files-online/%E2%80%8B" TargetMode="External"/><Relationship Id="rId15" Type="http://schemas.openxmlformats.org/officeDocument/2006/relationships/hyperlink" Target="https://www.techtarget.com/searchmobilecomputing/definition/Google-Drive" TargetMode="External"/><Relationship Id="rId16" Type="http://schemas.openxmlformats.org/officeDocument/2006/relationships/hyperlink" Target="https://www.znetlive.com/blog/what-is-dropbox-how-does-it-work/%E2%80%8B" TargetMode="External"/><Relationship Id="rId17" Type="http://schemas.openxmlformats.org/officeDocument/2006/relationships/hyperlink" Target="https://telegram.org/faq#q-what-is-telegram-what-do-i-do-here" TargetMode="External"/><Relationship Id="rId18" Type="http://schemas.openxmlformats.org/officeDocument/2006/relationships/hyperlink" Target="https://www.messenger.com/help/345021679200618/?helpref=hc_fnav" TargetMode="External"/><Relationship Id="rId19" Type="http://schemas.openxmlformats.org/officeDocument/2006/relationships/hyperlink" Target="https://www.computerhope.com/jargon/v/video-call.htm" TargetMode="External"/><Relationship Id="rId20" Type="http://schemas.openxmlformats.org/officeDocument/2006/relationships/hyperlink" Target="https://www.sherweb.com/blog/g-suite/google-meet/" TargetMode="External"/><Relationship Id="rId21" Type="http://schemas.openxmlformats.org/officeDocument/2006/relationships/hyperlink" Target="https://support.google.com/phoneapp/answer/12387460?hl=en&amp;co=GENIE.Platform%3DAndroid%E2%80%8B" TargetMode="External"/><Relationship Id="rId22" Type="http://schemas.openxmlformats.org/officeDocument/2006/relationships/hyperlink" Target="https://support.zoom.com/hc/en/article?id=zm_kb&amp;sysparm_article=KB0059590" TargetMode="External"/><Relationship Id="rId23" Type="http://schemas.openxmlformats.org/officeDocument/2006/relationships/hyperlink" Target="https://edu.gcfglobal.org/en/mobile-device-tips/what-is-bluetooth/1/" TargetMode="External"/><Relationship Id="rId24" Type="http://schemas.openxmlformats.org/officeDocument/2006/relationships/hyperlink" Target="https://www.wikihow.com/Use-a-Bluetooth-Device" TargetMode="External"/></Relationships>
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
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5.png"/></Relationships>
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8.jpg"/></Relationships>
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8.jpg"/><Relationship Id="rId3" Type="http://schemas.openxmlformats.org/officeDocument/2006/relationships/image" Target="../media/image89.jpg"/></Relationships>
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8.jpg"/></Relationships>
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8.jpg"/><Relationship Id="rId3" Type="http://schemas.openxmlformats.org/officeDocument/2006/relationships/image" Target="../media/image90.png"/><Relationship Id="rId4" Type="http://schemas.openxmlformats.org/officeDocument/2006/relationships/image" Target="../media/image91.jpg"/><Relationship Id="rId5" Type="http://schemas.openxmlformats.org/officeDocument/2006/relationships/image" Target="../media/image92.png"/><Relationship Id="rId6" Type="http://schemas.openxmlformats.org/officeDocument/2006/relationships/image" Target="../media/image93.png"/><Relationship Id="rId7" Type="http://schemas.openxmlformats.org/officeDocument/2006/relationships/image" Target="../media/image94.png"/><Relationship Id="rId8" Type="http://schemas.openxmlformats.org/officeDocument/2006/relationships/image" Target="../media/image95.png"/><Relationship Id="rId9" Type="http://schemas.openxmlformats.org/officeDocument/2006/relationships/image" Target="../media/image96.png"/><Relationship Id="rId10" Type="http://schemas.openxmlformats.org/officeDocument/2006/relationships/image" Target="../media/image97.png"/><Relationship Id="rId11" Type="http://schemas.openxmlformats.org/officeDocument/2006/relationships/image" Target="../media/image98.jpg"/><Relationship Id="rId12" Type="http://schemas.openxmlformats.org/officeDocument/2006/relationships/hyperlink" Target="https://www.microsoft.com/en-us/microsoft-365/excel" TargetMode="External"/><Relationship Id="rId13" Type="http://schemas.openxmlformats.org/officeDocument/2006/relationships/hyperlink" Target="https://www.microsoft.com/en-us/microsoft-365/word" TargetMode="External"/></Relationships>
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8.jpg"/></Relationships>
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8.jpg"/></Relationships>
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5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99.jpg"/><Relationship Id="rId4" Type="http://schemas.openxmlformats.org/officeDocument/2006/relationships/image" Target="../media/image100.png"/></Relationships>
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01.jpg"/><Relationship Id="rId4" Type="http://schemas.openxmlformats.org/officeDocument/2006/relationships/image" Target="../media/image99.jpg"/></Relationships>
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02.png"/><Relationship Id="rId4" Type="http://schemas.openxmlformats.org/officeDocument/2006/relationships/image" Target="../media/image99.jpg"/></Relationships>
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03.png"/><Relationship Id="rId4" Type="http://schemas.openxmlformats.org/officeDocument/2006/relationships/image" Target="../media/image99.jpg"/></Relationships>
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04.jpg"/><Relationship Id="rId4" Type="http://schemas.openxmlformats.org/officeDocument/2006/relationships/image" Target="../media/image99.jpg"/></Relationships>
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99.jpg"/><Relationship Id="rId4" Type="http://schemas.openxmlformats.org/officeDocument/2006/relationships/hyperlink" Target="https://support.microsoft.com/en-us/office/create-a-document-28508ada-9a3c-4333-a17b-cb29723eb64c" TargetMode="External"/><Relationship Id="rId5" Type="http://schemas.openxmlformats.org/officeDocument/2006/relationships/hyperlink" Target="http://www.youtube.com/watch?v=TTAkyQfuIk8" TargetMode="External"/><Relationship Id="rId6" Type="http://schemas.openxmlformats.org/officeDocument/2006/relationships/image" Target="../media/image105.jpg"/></Relationships>
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06.png"/><Relationship Id="rId4" Type="http://schemas.openxmlformats.org/officeDocument/2006/relationships/image" Target="../media/image90.png"/></Relationships>
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99.jpg"/><Relationship Id="rId4" Type="http://schemas.openxmlformats.org/officeDocument/2006/relationships/hyperlink" Target="https://support.microsoft.com/en-us/office/add-and-edit-text-ed1e3147-a846-41ca-8087-49e324cb50bd" TargetMode="External"/><Relationship Id="rId5" Type="http://schemas.openxmlformats.org/officeDocument/2006/relationships/hyperlink" Target="http://www.youtube.com/watch?v=drYT5HgekA4" TargetMode="External"/><Relationship Id="rId6" Type="http://schemas.openxmlformats.org/officeDocument/2006/relationships/image" Target="../media/image107.jpg"/></Relationships>
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06.png"/><Relationship Id="rId4" Type="http://schemas.openxmlformats.org/officeDocument/2006/relationships/image" Target="../media/image99.jpg"/></Relationships>
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06.png"/><Relationship Id="rId4" Type="http://schemas.openxmlformats.org/officeDocument/2006/relationships/image" Target="../media/image99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08.jpg"/><Relationship Id="rId4" Type="http://schemas.openxmlformats.org/officeDocument/2006/relationships/image" Target="../media/image106.png"/><Relationship Id="rId5" Type="http://schemas.openxmlformats.org/officeDocument/2006/relationships/image" Target="../media/image99.jpg"/></Relationships>
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09.png"/><Relationship Id="rId4" Type="http://schemas.openxmlformats.org/officeDocument/2006/relationships/image" Target="../media/image106.png"/><Relationship Id="rId5" Type="http://schemas.openxmlformats.org/officeDocument/2006/relationships/image" Target="../media/image99.jpg"/></Relationships>
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s://support.microsoft.com/en-au/office/change-document-layout-d8eae84b-756b-4e7d-8b3d-7fbcb41e50cc" TargetMode="External"/><Relationship Id="rId4" Type="http://schemas.openxmlformats.org/officeDocument/2006/relationships/image" Target="../media/image110.jpg"/><Relationship Id="rId5" Type="http://schemas.openxmlformats.org/officeDocument/2006/relationships/image" Target="../media/image99.jpg"/></Relationships>
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06.png"/><Relationship Id="rId4" Type="http://schemas.openxmlformats.org/officeDocument/2006/relationships/image" Target="../media/image99.jpg"/></Relationships>
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99.jpg"/></Relationships>
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99.jpg"/></Relationships>
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11.png"/><Relationship Id="rId4" Type="http://schemas.openxmlformats.org/officeDocument/2006/relationships/image" Target="../media/image112.png"/><Relationship Id="rId5" Type="http://schemas.openxmlformats.org/officeDocument/2006/relationships/image" Target="../media/image113.png"/></Relationships>
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99.jpg"/><Relationship Id="rId4" Type="http://schemas.openxmlformats.org/officeDocument/2006/relationships/hyperlink" Target="https://www.youtube.com/live/Dru5Yw-_ec8?si=VmIqyxoogFx3WKwO" TargetMode="External"/><Relationship Id="rId5" Type="http://schemas.openxmlformats.org/officeDocument/2006/relationships/hyperlink" Target="http://www.youtube.com/watch?v=Dru5Yw-_ec8" TargetMode="External"/><Relationship Id="rId6" Type="http://schemas.openxmlformats.org/officeDocument/2006/relationships/image" Target="../media/image114.jpg"/></Relationships>
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5.png"/></Relationships>
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15.jpg"/><Relationship Id="rId4" Type="http://schemas.openxmlformats.org/officeDocument/2006/relationships/image" Target="../media/image116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8.jpg"/><Relationship Id="rId3" Type="http://schemas.openxmlformats.org/officeDocument/2006/relationships/image" Target="../media/image117.jpg"/><Relationship Id="rId4" Type="http://schemas.openxmlformats.org/officeDocument/2006/relationships/image" Target="../media/image90.png"/></Relationships>
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8.jpg"/><Relationship Id="rId3" Type="http://schemas.openxmlformats.org/officeDocument/2006/relationships/image" Target="../media/image90.png"/></Relationships>
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8.jpg"/><Relationship Id="rId3" Type="http://schemas.openxmlformats.org/officeDocument/2006/relationships/image" Target="../media/image118.jpg"/><Relationship Id="rId4" Type="http://schemas.openxmlformats.org/officeDocument/2006/relationships/image" Target="../media/image90.png"/></Relationships>
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06.png"/><Relationship Id="rId4" Type="http://schemas.openxmlformats.org/officeDocument/2006/relationships/image" Target="../media/image90.png"/></Relationships>
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8.jpg"/><Relationship Id="rId3" Type="http://schemas.openxmlformats.org/officeDocument/2006/relationships/image" Target="../media/image90.png"/><Relationship Id="rId4" Type="http://schemas.openxmlformats.org/officeDocument/2006/relationships/image" Target="../media/image119.png"/><Relationship Id="rId5" Type="http://schemas.openxmlformats.org/officeDocument/2006/relationships/hyperlink" Target="https://support.microsoft.com/en-us/office/create-a-simple-formula-in-excel-11a5f0e5-38a3-4115-85bc-f4a465f64a8a" TargetMode="External"/></Relationships>
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8.jpg"/><Relationship Id="rId3" Type="http://schemas.openxmlformats.org/officeDocument/2006/relationships/image" Target="../media/image90.png"/><Relationship Id="rId4" Type="http://schemas.openxmlformats.org/officeDocument/2006/relationships/image" Target="../media/image120.png"/><Relationship Id="rId5" Type="http://schemas.openxmlformats.org/officeDocument/2006/relationships/image" Target="../media/image121.png"/><Relationship Id="rId6" Type="http://schemas.openxmlformats.org/officeDocument/2006/relationships/hyperlink" Target="https://techcommunity.microsoft.com/t5/Excel/ct-p/Excel_Cat" TargetMode="External"/><Relationship Id="rId7" Type="http://schemas.openxmlformats.org/officeDocument/2006/relationships/hyperlink" Target="https://answers.microsoft.com/lang/msoffice/forum/msoffice_excel" TargetMode="External"/></Relationships>
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s://support.microsoft.com/en-us/office/insert-or-delete-rows-and-columns-6f40e6e4-85af-45e0-b39d-65dd504a3246#ID0EBBH%3DWindows" TargetMode="External"/><Relationship Id="rId4" Type="http://schemas.openxmlformats.org/officeDocument/2006/relationships/image" Target="../media/image110.jpg"/><Relationship Id="rId5" Type="http://schemas.openxmlformats.org/officeDocument/2006/relationships/image" Target="../media/image116.png"/></Relationships>
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90.png"/><Relationship Id="rId4" Type="http://schemas.openxmlformats.org/officeDocument/2006/relationships/image" Target="../media/image122.jpg"/></Relationships>
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23.png"/><Relationship Id="rId4" Type="http://schemas.openxmlformats.org/officeDocument/2006/relationships/image" Target="../media/image116.png"/></Relationships>
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s://support.microsoft.com/en-us/office/video-sort-data-in-a-range-or-table-ffb9fcb0-b9cb-48bf-a15c-8bec9fd3a472" TargetMode="External"/><Relationship Id="rId4" Type="http://schemas.openxmlformats.org/officeDocument/2006/relationships/image" Target="../media/image110.jpg"/><Relationship Id="rId5" Type="http://schemas.openxmlformats.org/officeDocument/2006/relationships/image" Target="../media/image116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90.png"/></Relationships>
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s://support.microsoft.com/en-us/office/create-and-format-tables-e81aa349-b006-4f8a-9806-5af9df0ac664" TargetMode="External"/><Relationship Id="rId4" Type="http://schemas.openxmlformats.org/officeDocument/2006/relationships/image" Target="../media/image110.jpg"/><Relationship Id="rId5" Type="http://schemas.openxmlformats.org/officeDocument/2006/relationships/image" Target="../media/image116.png"/></Relationships>
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90.png"/><Relationship Id="rId4" Type="http://schemas.openxmlformats.org/officeDocument/2006/relationships/image" Target="../media/image124.png"/></Relationships>
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s://support.microsoft.com/en-us/office/video-print-worksheets-and-workbooks-a86daa14-f63a-41d2-8043-1f3c0fa57076" TargetMode="External"/><Relationship Id="rId4" Type="http://schemas.openxmlformats.org/officeDocument/2006/relationships/image" Target="../media/image110.jpg"/><Relationship Id="rId5" Type="http://schemas.openxmlformats.org/officeDocument/2006/relationships/image" Target="../media/image116.png"/></Relationships>
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90.png"/><Relationship Id="rId4" Type="http://schemas.openxmlformats.org/officeDocument/2006/relationships/hyperlink" Target="https://support.microsoft.com/en-us/office/video-more-print-options-4c22fa89-d8b2-45a5-993f-461a66c046c4" TargetMode="External"/><Relationship Id="rId5" Type="http://schemas.openxmlformats.org/officeDocument/2006/relationships/hyperlink" Target="https://support.microsoft.com/en-us/office/video-print-a-worksheet-on-a-specific-number-of-pages-bc7d8a8b-48a1-485c-a091-23fb9f300a57" TargetMode="External"/><Relationship Id="rId6" Type="http://schemas.openxmlformats.org/officeDocument/2006/relationships/hyperlink" Target="https://support.microsoft.com/en-us/office/video-print-headings-gridlines-formulas-and-more-1e0adb41-cc93-4299-b862-c53ba6d31b54" TargetMode="External"/></Relationships>
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8.png"/></Relationships>
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85.jpg"/></Relationships>
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0.jpg"/><Relationship Id="rId3" Type="http://schemas.openxmlformats.org/officeDocument/2006/relationships/image" Target="../media/image1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.jpg"/></Relationships>
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6.png"/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5" Type="http://schemas.openxmlformats.org/officeDocument/2006/relationships/image" Target="../media/image54.png"/><Relationship Id="rId6" Type="http://schemas.openxmlformats.org/officeDocument/2006/relationships/image" Target="../media/image55.png"/><Relationship Id="rId7" Type="http://schemas.openxmlformats.org/officeDocument/2006/relationships/image" Target="../media/image56.png"/><Relationship Id="rId8" Type="http://schemas.openxmlformats.org/officeDocument/2006/relationships/image" Target="../media/image57.png"/><Relationship Id="rId9" Type="http://schemas.openxmlformats.org/officeDocument/2006/relationships/image" Target="../media/image87.jpg"/></Relationships>
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linkedin.com/pulse/should-healthcare-professionals-create-content-john-cordray/" TargetMode="External"/><Relationship Id="rId3" Type="http://schemas.openxmlformats.org/officeDocument/2006/relationships/hyperlink" Target="https://www.microsoft.com/it-it/microsoft-365/word?market=it" TargetMode="External"/><Relationship Id="rId4" Type="http://schemas.openxmlformats.org/officeDocument/2006/relationships/hyperlink" Target="https://www.microsoft.com/it-it/microsoft-365/excel?market=it" TargetMode="External"/><Relationship Id="rId5" Type="http://schemas.openxmlformats.org/officeDocument/2006/relationships/hyperlink" Target="https://support.microsoft.com/en-us/office/enter-data-manually-in-worksheet-cells-c798181d-d75a-41b1-92ad-6c0800f80038#%3A~%3Atext%3DOn%20the%20worksheet%2C%20click%20a%2Cbreak%20by%20pressing%20ALT%2BENTER" TargetMode="External"/><Relationship Id="rId6" Type="http://schemas.openxmlformats.org/officeDocument/2006/relationships/hyperlink" Target="https://support.microsoft.com/en-us/office/create-a-document-28508ada-9a3c-4333-a17b-cb29723eb64c" TargetMode="External"/><Relationship Id="rId7" Type="http://schemas.openxmlformats.org/officeDocument/2006/relationships/hyperlink" Target="https://support.microsoft.com/en-us/office/add-and-edit-text-ed1e3147-a846-41ca-8087-49e324cb50bd" TargetMode="External"/><Relationship Id="rId8" Type="http://schemas.openxmlformats.org/officeDocument/2006/relationships/hyperlink" Target="https://support.microsoft.com/en-au/office/change-document-layout-d8eae84b-756b-4e7d-8b3d-7fbcb41e50cc" TargetMode="External"/><Relationship Id="rId9" Type="http://schemas.openxmlformats.org/officeDocument/2006/relationships/hyperlink" Target="https://support.microsoft.com/en-us/office/insert-tables-and-pictures-9e2be863-fcb8-4f20-af24-905121643da8" TargetMode="External"/><Relationship Id="rId10" Type="http://schemas.openxmlformats.org/officeDocument/2006/relationships/hyperlink" Target="https://www.youtube.com/watch?v=Dru5Yw-_ec8" TargetMode="External"/><Relationship Id="rId11" Type="http://schemas.openxmlformats.org/officeDocument/2006/relationships/hyperlink" Target="https://support.microsoft.com/en-us/office/video-save-a-word-document-fb0f9081-7c62-4fbf-954d-81b9707c0678" TargetMode="External"/><Relationship Id="rId12" Type="http://schemas.openxmlformats.org/officeDocument/2006/relationships/hyperlink" Target="https://support.microsoft.com/en-us/office/print-a-document-in-word-591022c4-53e3-4242-95b5-58ca393ba0ee#%3A~%3Atext%3DSelect%20File%20%3E%20Print.%2Cand%20select%20the%20Print%20button" TargetMode="External"/><Relationship Id="rId13" Type="http://schemas.openxmlformats.org/officeDocument/2006/relationships/hyperlink" Target="https://support.microsoft.com/en-au/office/create-a-simple-formula-3d90ac89-8ad8-4674-8d8b-4017c86d1a11" TargetMode="External"/><Relationship Id="rId14" Type="http://schemas.openxmlformats.org/officeDocument/2006/relationships/hyperlink" Target="https://support.microsoft.com/en-us/office/create-a-named-range-from-selected-cells-in-a-worksheet-fd8905ed-1130-4cca-9bb0-ad02b7e594fd" TargetMode="External"/><Relationship Id="rId15" Type="http://schemas.openxmlformats.org/officeDocument/2006/relationships/hyperlink" Target="https://support.microsoft.com/en-us/office/video-print-worksheets-and-workbooks-a86daa14-f63a-41d2-8043-1f3c0fa57076" TargetMode="External"/><Relationship Id="rId16" Type="http://schemas.openxmlformats.org/officeDocument/2006/relationships/hyperlink" Target="https://support.microsoft.com/en-au/office/video-sort-data-in-a-range-or-table-ffb9fcb0-b9cb-48bf-a15c-8bec9fd3a472" TargetMode="External"/><Relationship Id="rId17" Type="http://schemas.openxmlformats.org/officeDocument/2006/relationships/hyperlink" Target="https://support.microsoft.com/en-us/office/video-more-print-options-4c22fa89-d8b2-45a5-993f-461a66c046c4" TargetMode="External"/><Relationship Id="rId18" Type="http://schemas.openxmlformats.org/officeDocument/2006/relationships/hyperlink" Target="https://support.microsoft.com/en-us/office/video-print-a-worksheet-on-a-specific-number-of-pages-bc7d8a8b-48a1-485c-a091-23fb9f300a57" TargetMode="External"/><Relationship Id="rId19" Type="http://schemas.openxmlformats.org/officeDocument/2006/relationships/hyperlink" Target="https://support.microsoft.com/en-us/office/video-print-headings-gridlines-formulas-and-more-1e0adb41-cc93-4299-b862-c53ba6d31b54" TargetMode="External"/><Relationship Id="rId20" Type="http://schemas.openxmlformats.org/officeDocument/2006/relationships/image" Target="../media/image1.png"/></Relationships>
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6.png"/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5" Type="http://schemas.openxmlformats.org/officeDocument/2006/relationships/image" Target="../media/image54.png"/><Relationship Id="rId6" Type="http://schemas.openxmlformats.org/officeDocument/2006/relationships/image" Target="../media/image55.png"/><Relationship Id="rId7" Type="http://schemas.openxmlformats.org/officeDocument/2006/relationships/image" Target="../media/image56.png"/><Relationship Id="rId8" Type="http://schemas.openxmlformats.org/officeDocument/2006/relationships/image" Target="../media/image57.png"/><Relationship Id="rId9" Type="http://schemas.openxmlformats.org/officeDocument/2006/relationships/image" Target="../media/image87.jpg"/></Relationships>
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
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
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5.png"/></Relationships>
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8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jpg"/></Relationships>
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8.jpg"/><Relationship Id="rId3" Type="http://schemas.openxmlformats.org/officeDocument/2006/relationships/image" Target="../media/image126.jpg"/></Relationships>
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8.jpg"/></Relationships>
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8.jpg"/></Relationships>
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8.jpg"/><Relationship Id="rId3" Type="http://schemas.openxmlformats.org/officeDocument/2006/relationships/image" Target="../media/image127.jpg"/></Relationships>
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8.png"/></Relationships>
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29.png"/><Relationship Id="rId4" Type="http://schemas.openxmlformats.org/officeDocument/2006/relationships/image" Target="../media/image130.png"/><Relationship Id="rId5" Type="http://schemas.openxmlformats.org/officeDocument/2006/relationships/image" Target="../media/image131.png"/><Relationship Id="rId6" Type="http://schemas.openxmlformats.org/officeDocument/2006/relationships/image" Target="../media/image132.png"/><Relationship Id="rId7" Type="http://schemas.openxmlformats.org/officeDocument/2006/relationships/image" Target="../media/image133.png"/><Relationship Id="rId8" Type="http://schemas.openxmlformats.org/officeDocument/2006/relationships/image" Target="../media/image134.png"/></Relationships>
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8.jpg"/><Relationship Id="rId3" Type="http://schemas.openxmlformats.org/officeDocument/2006/relationships/image" Target="../media/image135.jpg"/></Relationships>
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8.jpg"/><Relationship Id="rId3" Type="http://schemas.openxmlformats.org/officeDocument/2006/relationships/image" Target="../media/image126.jpg"/></Relationships>
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://www.youtube.com/watch?v=U_GNkhEUJAA" TargetMode="External"/><Relationship Id="rId4" Type="http://schemas.openxmlformats.org/officeDocument/2006/relationships/image" Target="../media/image136.jpg"/><Relationship Id="rId5" Type="http://schemas.openxmlformats.org/officeDocument/2006/relationships/hyperlink" Target="https://www.youtube.com/watch?v=U_GNkhEUJAA" TargetMode="External"/></Relationships>
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8.jpg"/><Relationship Id="rId3" Type="http://schemas.openxmlformats.org/officeDocument/2006/relationships/image" Target="../media/image137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8.jpg"/><Relationship Id="rId3" Type="http://schemas.openxmlformats.org/officeDocument/2006/relationships/image" Target="../media/image88.jpg"/></Relationships>
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8.jpg"/></Relationships>
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8.jpg"/></Relationships>
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8.jpg"/><Relationship Id="rId3" Type="http://schemas.openxmlformats.org/officeDocument/2006/relationships/image" Target="../media/image139.jpg"/></Relationships>
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8.jpg"/></Relationships>
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0.png"/><Relationship Id="rId3" Type="http://schemas.openxmlformats.org/officeDocument/2006/relationships/hyperlink" Target="http://www.youtube.com/watch?v=O0IDxfQviys" TargetMode="External"/><Relationship Id="rId4" Type="http://schemas.openxmlformats.org/officeDocument/2006/relationships/image" Target="../media/image141.jpg"/><Relationship Id="rId5" Type="http://schemas.openxmlformats.org/officeDocument/2006/relationships/hyperlink" Target="https://youtu.be/O0IDxfQviys?si=Hbvgp2v3pDqW58zS" TargetMode="External"/></Relationships>
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0.png"/><Relationship Id="rId3" Type="http://schemas.openxmlformats.org/officeDocument/2006/relationships/hyperlink" Target="http://www.youtube.com/watch?v=Cm4TJvdmoS4" TargetMode="External"/><Relationship Id="rId4" Type="http://schemas.openxmlformats.org/officeDocument/2006/relationships/image" Target="../media/image142.jpg"/><Relationship Id="rId5" Type="http://schemas.openxmlformats.org/officeDocument/2006/relationships/hyperlink" Target="https://www.youtube.com/watch?v=Cm4TJvdmoS4" TargetMode="External"/></Relationships>
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125.png"/></Relationships>
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8.jpg"/><Relationship Id="rId3" Type="http://schemas.openxmlformats.org/officeDocument/2006/relationships/image" Target="../media/image143.jpg"/></Relationships>
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8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8.jpg"/></Relationships>
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4.png"/><Relationship Id="rId3" Type="http://schemas.openxmlformats.org/officeDocument/2006/relationships/image" Target="../media/image88.jpg"/><Relationship Id="rId4" Type="http://schemas.openxmlformats.org/officeDocument/2006/relationships/hyperlink" Target="https://techcommunity.microsoft.com/" TargetMode="External"/><Relationship Id="rId5" Type="http://schemas.openxmlformats.org/officeDocument/2006/relationships/hyperlink" Target="https://discussions.apple.com/welcome" TargetMode="External"/><Relationship Id="rId6" Type="http://schemas.openxmlformats.org/officeDocument/2006/relationships/hyperlink" Target="https://support.google.com/accounts/community?hl=en" TargetMode="External"/></Relationships>
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5.png"/><Relationship Id="rId3" Type="http://schemas.openxmlformats.org/officeDocument/2006/relationships/image" Target="../media/image146.jpg"/><Relationship Id="rId4" Type="http://schemas.openxmlformats.org/officeDocument/2006/relationships/image" Target="../media/image88.jpg"/></Relationships>
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8.jpg"/></Relationships>
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8.jpg"/><Relationship Id="rId3" Type="http://schemas.openxmlformats.org/officeDocument/2006/relationships/hyperlink" Target="https://www.safetydetectives.com/blog/best-pc-repair-software/" TargetMode="External"/></Relationships>
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8.png"/></Relationships>
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85.jpg"/></Relationships>
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0.jpg"/><Relationship Id="rId3" Type="http://schemas.openxmlformats.org/officeDocument/2006/relationships/image" Target="../media/image1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5.jpg"/></Relationships>
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6.png"/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5" Type="http://schemas.openxmlformats.org/officeDocument/2006/relationships/image" Target="../media/image54.png"/><Relationship Id="rId6" Type="http://schemas.openxmlformats.org/officeDocument/2006/relationships/image" Target="../media/image55.png"/><Relationship Id="rId7" Type="http://schemas.openxmlformats.org/officeDocument/2006/relationships/image" Target="../media/image56.png"/><Relationship Id="rId8" Type="http://schemas.openxmlformats.org/officeDocument/2006/relationships/image" Target="../media/image57.png"/><Relationship Id="rId9" Type="http://schemas.openxmlformats.org/officeDocument/2006/relationships/image" Target="../media/image87.jpg"/></Relationships>
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8.jpg"/><Relationship Id="rId3" Type="http://schemas.openxmlformats.org/officeDocument/2006/relationships/hyperlink" Target="https://asq.org/quality-resources/problem-solving" TargetMode="External"/><Relationship Id="rId4" Type="http://schemas.openxmlformats.org/officeDocument/2006/relationships/hyperlink" Target="https://joint-research-centre.ec.europa.eu/digcomp/digcomp-framework_en" TargetMode="External"/><Relationship Id="rId5" Type="http://schemas.openxmlformats.org/officeDocument/2006/relationships/hyperlink" Target="https://dsgi.wiley.com/wp-content/uploads/2021/10/DSGI-whitepaper.pdf" TargetMode="External"/><Relationship Id="rId6" Type="http://schemas.openxmlformats.org/officeDocument/2006/relationships/hyperlink" Target="https://en.wikipedia.org/wiki/Troubleshooting" TargetMode="External"/><Relationship Id="rId7" Type="http://schemas.openxmlformats.org/officeDocument/2006/relationships/hyperlink" Target="https://www.bbntimes.com/technology/how-to-identify-computer-problems-software-and-hardware-issues-you-may-experience" TargetMode="External"/><Relationship Id="rId8" Type="http://schemas.openxmlformats.org/officeDocument/2006/relationships/hyperlink" Target="https://answers.microsoft.com/en-us" TargetMode="External"/><Relationship Id="rId9" Type="http://schemas.openxmlformats.org/officeDocument/2006/relationships/hyperlink" Target="https://discussions.apple.com/welcome" TargetMode="External"/><Relationship Id="rId10" Type="http://schemas.openxmlformats.org/officeDocument/2006/relationships/hyperlink" Target="https://support.google.com/websearch/community?hl=en" TargetMode="Externa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6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7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8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5" Type="http://schemas.openxmlformats.org/officeDocument/2006/relationships/image" Target="../media/image11.jpg"/><Relationship Id="rId6" Type="http://schemas.openxmlformats.org/officeDocument/2006/relationships/image" Target="../media/image12.jpg"/><Relationship Id="rId7" Type="http://schemas.openxmlformats.org/officeDocument/2006/relationships/image" Target="../media/image13.jp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4.jp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://www.youtube.com/watch?v=RnM3u99xIf4" TargetMode="External"/><Relationship Id="rId4" Type="http://schemas.openxmlformats.org/officeDocument/2006/relationships/image" Target="../media/image15.jpg"/><Relationship Id="rId5" Type="http://schemas.openxmlformats.org/officeDocument/2006/relationships/hyperlink" Target="https://www.youtube.com/watch?v=RnM3u99xIf4" TargetMode="External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s://youtu.be/GDKIxBr6yhI" TargetMode="External"/><Relationship Id="rId4" Type="http://schemas.openxmlformats.org/officeDocument/2006/relationships/hyperlink" Target="http://www.youtube.com/watch?v=GDKIxBr6yhI" TargetMode="External"/><Relationship Id="rId5" Type="http://schemas.openxmlformats.org/officeDocument/2006/relationships/image" Target="../media/image16.jp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://www.youtube.com/watch?v=bEQ8u3LViDU" TargetMode="External"/><Relationship Id="rId4" Type="http://schemas.openxmlformats.org/officeDocument/2006/relationships/image" Target="../media/image17.jpg"/><Relationship Id="rId5" Type="http://schemas.openxmlformats.org/officeDocument/2006/relationships/hyperlink" Target="https://youtu.be/bEQ8u3LViDU" TargetMode="External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://www.youtube.com/watch?v=J-UUJH_3eGg" TargetMode="External"/><Relationship Id="rId4" Type="http://schemas.openxmlformats.org/officeDocument/2006/relationships/image" Target="../media/image18.jpg"/><Relationship Id="rId5" Type="http://schemas.openxmlformats.org/officeDocument/2006/relationships/hyperlink" Target="https://youtu.be/J-UUJH_3eGg" TargetMode="External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jpg"/><Relationship Id="rId3" Type="http://schemas.openxmlformats.org/officeDocument/2006/relationships/image" Target="../media/image20.jp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1.jpg"/><Relationship Id="rId4" Type="http://schemas.openxmlformats.org/officeDocument/2006/relationships/image" Target="../media/image22.pn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3.jp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jpg"/><Relationship Id="rId3" Type="http://schemas.openxmlformats.org/officeDocument/2006/relationships/image" Target="../media/image25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6.jpg"/><Relationship Id="rId3" Type="http://schemas.openxmlformats.org/officeDocument/2006/relationships/image" Target="../media/image27.jpg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8.jpg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9.jpg"/><Relationship Id="rId3" Type="http://schemas.openxmlformats.org/officeDocument/2006/relationships/image" Target="../media/image30.jpg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1.jpg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2.jpg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://www.youtube.com/watch?v=93-3zmVvCGU" TargetMode="External"/><Relationship Id="rId4" Type="http://schemas.openxmlformats.org/officeDocument/2006/relationships/image" Target="../media/image33.jpg"/><Relationship Id="rId5" Type="http://schemas.openxmlformats.org/officeDocument/2006/relationships/hyperlink" Target="https://youtu.be/93-3zmVvCGU" TargetMode="External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4.jpg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5.jpg"/></Relationships>
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
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9.jpg"/><Relationship Id="rId4" Type="http://schemas.openxmlformats.org/officeDocument/2006/relationships/image" Target="../media/image40.jpg"/><Relationship Id="rId5" Type="http://schemas.openxmlformats.org/officeDocument/2006/relationships/image" Target="../media/image41.jpg"/></Relationships>
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2.jpg"/><Relationship Id="rId4" Type="http://schemas.openxmlformats.org/officeDocument/2006/relationships/image" Target="../media/image43.jpg"/><Relationship Id="rId5" Type="http://schemas.openxmlformats.org/officeDocument/2006/relationships/image" Target="../media/image44.jpg"/></Relationships>
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://www.youtube.com/watch?v=FxirRVJWUTs" TargetMode="External"/><Relationship Id="rId4" Type="http://schemas.openxmlformats.org/officeDocument/2006/relationships/image" Target="../media/image45.jpg"/><Relationship Id="rId5" Type="http://schemas.openxmlformats.org/officeDocument/2006/relationships/hyperlink" Target="https://youtu.be/FxirRVJWUTs" TargetMode="External"/></Relationships>
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s://www.google.com/" TargetMode="External"/><Relationship Id="rId4" Type="http://schemas.openxmlformats.org/officeDocument/2006/relationships/hyperlink" Target="https://www.bing.com/" TargetMode="External"/><Relationship Id="rId5" Type="http://schemas.openxmlformats.org/officeDocument/2006/relationships/hyperlink" Target="https://www.yahoo.com/?guccounter=1" TargetMode="External"/><Relationship Id="rId6" Type="http://schemas.openxmlformats.org/officeDocument/2006/relationships/hyperlink" Target="https://duckduckgo.com/" TargetMode="External"/><Relationship Id="rId7" Type="http://schemas.openxmlformats.org/officeDocument/2006/relationships/hyperlink" Target="https://www.baidu.com/" TargetMode="External"/></Relationships>
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6.png"/></Relationships>
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7.png"/></Relationships>
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s://joint-research-centre.ec.europa.eu/digcomp/digcomp-framework_nl" TargetMode="External"/></Relationships>
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8.png"/></Relationships>
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9.jpg"/></Relationships>
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0.jpg"/><Relationship Id="rId3" Type="http://schemas.openxmlformats.org/officeDocument/2006/relationships/image" Target="../media/image1.png"/></Relationships>
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1.png"/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5" Type="http://schemas.openxmlformats.org/officeDocument/2006/relationships/image" Target="../media/image54.png"/><Relationship Id="rId6" Type="http://schemas.openxmlformats.org/officeDocument/2006/relationships/image" Target="../media/image55.png"/><Relationship Id="rId7" Type="http://schemas.openxmlformats.org/officeDocument/2006/relationships/image" Target="../media/image56.png"/><Relationship Id="rId8" Type="http://schemas.openxmlformats.org/officeDocument/2006/relationships/image" Target="../media/image57.png"/><Relationship Id="rId9" Type="http://schemas.openxmlformats.org/officeDocument/2006/relationships/image" Target="../media/image58.jpg"/></Relationships>
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s://digital-competence.eu/dc/en/front/what-is-digital-competence/" TargetMode="External"/><Relationship Id="rId4" Type="http://schemas.openxmlformats.org/officeDocument/2006/relationships/hyperlink" Target="https://www.linkedin.com/pulse/digital-literacy-workplace-why-its-crucial-success-pms-consulting/" TargetMode="External"/><Relationship Id="rId5" Type="http://schemas.openxmlformats.org/officeDocument/2006/relationships/hyperlink" Target="https://joint-research-centre.ec.europa.eu/digcomp_en" TargetMode="External"/><Relationship Id="rId6" Type="http://schemas.openxmlformats.org/officeDocument/2006/relationships/hyperlink" Target="https://www.careerpower.in/school/computer/what-is-a-computer" TargetMode="External"/><Relationship Id="rId7" Type="http://schemas.openxmlformats.org/officeDocument/2006/relationships/hyperlink" Target="https://www.indeed.com/career-advice/career-development/what-is-software-program" TargetMode="External"/><Relationship Id="rId8" Type="http://schemas.openxmlformats.org/officeDocument/2006/relationships/hyperlink" Target="https://www.fingent.com/blog/a-detailed-guide-to-types-of-software-applications/" TargetMode="External"/><Relationship Id="rId9" Type="http://schemas.openxmlformats.org/officeDocument/2006/relationships/hyperlink" Target="https://www.simplilearn.com/tutorials/programming-tutorial/what-is-application-software" TargetMode="External"/><Relationship Id="rId10" Type="http://schemas.openxmlformats.org/officeDocument/2006/relationships/hyperlink" Target="https://edu.gcfglobal.org/en/basic-computer-skills/installing-software-on-your-windows-pc/1/" TargetMode="External"/><Relationship Id="rId11" Type="http://schemas.openxmlformats.org/officeDocument/2006/relationships/hyperlink" Target="https://edu.gcfglobal.org/en/computerbasics/setting-up-a-computer/1/" TargetMode="External"/><Relationship Id="rId12" Type="http://schemas.openxmlformats.org/officeDocument/2006/relationships/hyperlink" Target="https://www.britannica.com/technology/Internet" TargetMode="External"/><Relationship Id="rId13" Type="http://schemas.openxmlformats.org/officeDocument/2006/relationships/hyperlink" Target="https://www.techsolutions.support.com/how-to/how-to-check-connection-on-windows-10-10937" TargetMode="External"/><Relationship Id="rId14" Type="http://schemas.openxmlformats.org/officeDocument/2006/relationships/hyperlink" Target="https://edu.gcfglobal.org/en/computerbasics/connecting-to-the-internet/1/" TargetMode="External"/><Relationship Id="rId15" Type="http://schemas.openxmlformats.org/officeDocument/2006/relationships/hyperlink" Target="https://edu.gcfglobal.org/en/internetbasics/using-a-web-browser/1/" TargetMode="External"/><Relationship Id="rId16" Type="http://schemas.openxmlformats.org/officeDocument/2006/relationships/hyperlink" Target="https://www.highspeedinternet.com/resources/best-web-browsers" TargetMode="External"/><Relationship Id="rId17" Type="http://schemas.openxmlformats.org/officeDocument/2006/relationships/hyperlink" Target="https://edu.gcfglobal.org/en/search-better-2018/introduction-to-searching-online/1/" TargetMode="External"/><Relationship Id="rId18" Type="http://schemas.openxmlformats.org/officeDocument/2006/relationships/hyperlink" Target="https://www.linkedin.com/pulse/best-top-5-search-engines-2023-ayesha-batool/" TargetMode="External"/><Relationship Id="rId19" Type="http://schemas.openxmlformats.org/officeDocument/2006/relationships/hyperlink" Target="https://www.linkedin.com/advice/0/how-do-you-assess-online-information-skills-critical-thinking" TargetMode="External"/></Relationships>
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
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9.png"/></Relationships>
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60.jpg"/></Relationships>
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s://support.google.com/mail/answer/56256?hl=en&amp;ref_topic=7065107&amp;sjid=16374137821709521462-EU" TargetMode="External"/><Relationship Id="rId4" Type="http://schemas.openxmlformats.org/officeDocument/2006/relationships/image" Target="../media/image61.jpg"/></Relationships>
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/Relationships>
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Relationship Id="rId3" Type="http://schemas.openxmlformats.org/officeDocument/2006/relationships/hyperlink" Target="https://faq.whatsapp.com/807139050546238/?helpref=hc_fnav&amp;cms_platform=android" TargetMode="External"/><Relationship Id="rId4" Type="http://schemas.openxmlformats.org/officeDocument/2006/relationships/image" Target="../media/image63.jpg"/><Relationship Id="rId5" Type="http://schemas.openxmlformats.org/officeDocument/2006/relationships/hyperlink" Target="https://telegram.org/" TargetMode="External"/><Relationship Id="rId6" Type="http://schemas.openxmlformats.org/officeDocument/2006/relationships/image" Target="../media/image64.jpg"/><Relationship Id="rId7" Type="http://schemas.openxmlformats.org/officeDocument/2006/relationships/hyperlink" Target="https://play.google.com/store/apps/details?id=com.facebook.orca&amp;hl=en" TargetMode="External"/><Relationship Id="rId8" Type="http://schemas.openxmlformats.org/officeDocument/2006/relationships/hyperlink" Target="https://itunes.apple.com/us/app/messenger/id454638411?mt=8" TargetMode="External"/><Relationship Id="rId9" Type="http://schemas.openxmlformats.org/officeDocument/2006/relationships/hyperlink" Target="https://www.microsoft.com/en-us/store/apps/messenger/9wzdncrf0083" TargetMode="External"/><Relationship Id="rId10" Type="http://schemas.openxmlformats.org/officeDocument/2006/relationships/hyperlink" Target="http://messenger.com/" TargetMode="External"/><Relationship Id="rId11" Type="http://schemas.openxmlformats.org/officeDocument/2006/relationships/image" Target="../media/image65.jpg"/></Relationships>
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66.jpg"/></Relationships>
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67.jpg"/></Relationships>
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s://www.youtube.com/watch?v=lb31wbnoz_c" TargetMode="External"/><Relationship Id="rId4" Type="http://schemas.openxmlformats.org/officeDocument/2006/relationships/hyperlink" Target="http://www.youtube.com/watch?v=lb31wbnoz_c" TargetMode="External"/><Relationship Id="rId5" Type="http://schemas.openxmlformats.org/officeDocument/2006/relationships/image" Target="../media/image68.jpg"/></Relationships>
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69.jpg"/></Relationships>
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70.jpg"/></Relationships>
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71.jpg"/></Relationships>
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72.jpg"/></Relationships>
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73.jpg"/></Relationships>
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s://www.youtube.com/watch?v=PsYfFfqV20c" TargetMode="External"/><Relationship Id="rId4" Type="http://schemas.openxmlformats.org/officeDocument/2006/relationships/hyperlink" Target="http://www.youtube.com/watch?v=PsYfFfqV20c" TargetMode="External"/><Relationship Id="rId5" Type="http://schemas.openxmlformats.org/officeDocument/2006/relationships/image" Target="../media/image74.jpg"/></Relationships>
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5.png"/></Relationships>
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73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76.jpg"/></Relationships>
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77.jpg"/></Relationships>
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78.jpg"/></Relationships>
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s://www.youtube.com/watch?v=gmzMsSCKj4E" TargetMode="External"/><Relationship Id="rId4" Type="http://schemas.openxmlformats.org/officeDocument/2006/relationships/hyperlink" Target="http://www.youtube.com/watch?v=gmzMsSCKj4E" TargetMode="External"/><Relationship Id="rId5" Type="http://schemas.openxmlformats.org/officeDocument/2006/relationships/image" Target="../media/image79.jpg"/></Relationships>
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80.jpg"/></Relationships>
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s://www.youtube.com/watch?v=6yYvvZSz5XI" TargetMode="External"/><Relationship Id="rId4" Type="http://schemas.openxmlformats.org/officeDocument/2006/relationships/hyperlink" Target="http://www.youtube.com/watch?v=6yYvvZSz5XI" TargetMode="External"/><Relationship Id="rId5" Type="http://schemas.openxmlformats.org/officeDocument/2006/relationships/image" Target="../media/image81.jpg"/></Relationships>
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82.jpg"/></Relationships>
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s://www.youtube.com/watch?v=Bp_BHX4ZbOI" TargetMode="External"/><Relationship Id="rId4" Type="http://schemas.openxmlformats.org/officeDocument/2006/relationships/hyperlink" Target="http://www.youtube.com/watch?v=Bp_BHX4ZbOI" TargetMode="External"/><Relationship Id="rId5" Type="http://schemas.openxmlformats.org/officeDocument/2006/relationships/image" Target="../media/image83.jpg"/></Relationships>
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77.jpg"/></Relationships>
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s://www.wikihow.com/Use-a-Bluetooth-Device" TargetMode="External"/><Relationship Id="rId4" Type="http://schemas.openxmlformats.org/officeDocument/2006/relationships/image" Target="../media/image84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464563" y="853439"/>
            <a:ext cx="6215380" cy="3436620"/>
            <a:chOff x="1464563" y="853439"/>
            <a:chExt cx="6215380" cy="3436620"/>
          </a:xfrm>
        </p:grpSpPr>
        <p:sp>
          <p:nvSpPr>
            <p:cNvPr id="3" name="object 3" descr=""/>
            <p:cNvSpPr/>
            <p:nvPr/>
          </p:nvSpPr>
          <p:spPr>
            <a:xfrm>
              <a:off x="1464563" y="853439"/>
              <a:ext cx="6215380" cy="3436620"/>
            </a:xfrm>
            <a:custGeom>
              <a:avLst/>
              <a:gdLst/>
              <a:ahLst/>
              <a:cxnLst/>
              <a:rect l="l" t="t" r="r" b="b"/>
              <a:pathLst>
                <a:path w="6215380" h="3436620">
                  <a:moveTo>
                    <a:pt x="6154546" y="0"/>
                  </a:moveTo>
                  <a:lnTo>
                    <a:pt x="60325" y="0"/>
                  </a:lnTo>
                  <a:lnTo>
                    <a:pt x="36861" y="4746"/>
                  </a:lnTo>
                  <a:lnTo>
                    <a:pt x="17684" y="17684"/>
                  </a:lnTo>
                  <a:lnTo>
                    <a:pt x="4746" y="36861"/>
                  </a:lnTo>
                  <a:lnTo>
                    <a:pt x="0" y="60325"/>
                  </a:lnTo>
                  <a:lnTo>
                    <a:pt x="0" y="3376282"/>
                  </a:lnTo>
                  <a:lnTo>
                    <a:pt x="4746" y="3399768"/>
                  </a:lnTo>
                  <a:lnTo>
                    <a:pt x="17684" y="3418947"/>
                  </a:lnTo>
                  <a:lnTo>
                    <a:pt x="36861" y="3431878"/>
                  </a:lnTo>
                  <a:lnTo>
                    <a:pt x="60325" y="3436620"/>
                  </a:lnTo>
                  <a:lnTo>
                    <a:pt x="6154546" y="3436620"/>
                  </a:lnTo>
                  <a:lnTo>
                    <a:pt x="6178010" y="3431878"/>
                  </a:lnTo>
                  <a:lnTo>
                    <a:pt x="6197187" y="3418947"/>
                  </a:lnTo>
                  <a:lnTo>
                    <a:pt x="6210125" y="3399768"/>
                  </a:lnTo>
                  <a:lnTo>
                    <a:pt x="6214871" y="3376282"/>
                  </a:lnTo>
                  <a:lnTo>
                    <a:pt x="6214871" y="60325"/>
                  </a:lnTo>
                  <a:lnTo>
                    <a:pt x="6197219" y="17652"/>
                  </a:lnTo>
                  <a:lnTo>
                    <a:pt x="61545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75459" y="1121663"/>
              <a:ext cx="5599176" cy="305562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501802" y="1484503"/>
            <a:ext cx="7710805" cy="31432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78765" indent="-254000">
              <a:lnSpc>
                <a:spcPct val="100000"/>
              </a:lnSpc>
              <a:spcBef>
                <a:spcPts val="100"/>
              </a:spcBef>
              <a:buAutoNum type="arabicPeriod" startAt="3"/>
              <a:tabLst>
                <a:tab pos="278765" algn="l"/>
              </a:tabLst>
            </a:pP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CREATIE</a:t>
            </a:r>
            <a:r>
              <a:rPr dirty="0" sz="1800" spc="-2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-2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800" spc="-3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INHOUD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  <a:buClr>
                <a:srgbClr val="585858"/>
              </a:buClr>
              <a:buFont typeface="Arial"/>
              <a:buAutoNum type="arabicPeriod" startAt="3"/>
            </a:pPr>
            <a:endParaRPr sz="1800">
              <a:latin typeface="Arial"/>
              <a:cs typeface="Arial"/>
            </a:endParaRPr>
          </a:p>
          <a:p>
            <a:pPr lvl="1" marL="91440" indent="-88900">
              <a:lnSpc>
                <a:spcPct val="100000"/>
              </a:lnSpc>
              <a:buClr>
                <a:srgbClr val="000000"/>
              </a:buClr>
              <a:buSzPct val="94444"/>
              <a:buChar char="•"/>
              <a:tabLst>
                <a:tab pos="9144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ontwikkelen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inhoud</a:t>
            </a:r>
            <a:endParaRPr sz="1800">
              <a:latin typeface="Arial"/>
              <a:cs typeface="Arial"/>
            </a:endParaRPr>
          </a:p>
          <a:p>
            <a:pPr lvl="1" marL="91440" indent="-88900">
              <a:lnSpc>
                <a:spcPct val="100000"/>
              </a:lnSpc>
              <a:buClr>
                <a:srgbClr val="000000"/>
              </a:buClr>
              <a:buSzPct val="94444"/>
              <a:buChar char="•"/>
              <a:tabLst>
                <a:tab pos="9144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Integreren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opnieuw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uitwerken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inhoud</a:t>
            </a:r>
            <a:endParaRPr sz="1800">
              <a:latin typeface="Arial"/>
              <a:cs typeface="Arial"/>
            </a:endParaRPr>
          </a:p>
          <a:p>
            <a:pPr lvl="1" marL="91440" indent="-88900">
              <a:lnSpc>
                <a:spcPct val="100000"/>
              </a:lnSpc>
              <a:buClr>
                <a:srgbClr val="000000"/>
              </a:buClr>
              <a:buSzPct val="94444"/>
              <a:buChar char="•"/>
              <a:tabLst>
                <a:tab pos="9144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Auteursrecht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licenties</a:t>
            </a:r>
            <a:endParaRPr sz="1800">
              <a:latin typeface="Arial"/>
              <a:cs typeface="Arial"/>
            </a:endParaRPr>
          </a:p>
          <a:p>
            <a:pPr lvl="1" marL="91440" indent="-88900">
              <a:lnSpc>
                <a:spcPct val="100000"/>
              </a:lnSpc>
              <a:buClr>
                <a:srgbClr val="000000"/>
              </a:buClr>
              <a:buSzPct val="94444"/>
              <a:buChar char="•"/>
              <a:tabLst>
                <a:tab pos="91440" algn="l"/>
              </a:tabLst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Programmeren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65"/>
              </a:spcBef>
            </a:pPr>
            <a:endParaRPr sz="1800">
              <a:latin typeface="Arial"/>
              <a:cs typeface="Arial"/>
            </a:endParaRPr>
          </a:p>
          <a:p>
            <a:pPr algn="just" marL="70485" marR="5080">
              <a:lnSpc>
                <a:spcPct val="100000"/>
              </a:lnSpc>
            </a:pP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800" spc="425" i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nuttige</a:t>
            </a:r>
            <a:r>
              <a:rPr dirty="0" sz="1800" spc="440" i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aspecten</a:t>
            </a:r>
            <a:r>
              <a:rPr dirty="0" sz="1800" spc="440" i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445" i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communicatie</a:t>
            </a:r>
            <a:r>
              <a:rPr dirty="0" sz="1800" spc="430" i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434" i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samenwerking</a:t>
            </a:r>
            <a:r>
              <a:rPr dirty="0" sz="1800" spc="430" i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20" i="1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8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zorgassistenten</a:t>
            </a:r>
            <a:r>
              <a:rPr dirty="0" sz="1800" spc="4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434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thuiszorgmedewerkers</a:t>
            </a:r>
            <a:r>
              <a:rPr dirty="0" sz="1800" spc="45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800" spc="434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verkennen,</a:t>
            </a:r>
            <a:r>
              <a:rPr dirty="0" sz="1800" spc="44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zie</a:t>
            </a:r>
            <a:r>
              <a:rPr dirty="0" sz="1800" spc="434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585858"/>
                </a:solidFill>
                <a:latin typeface="Arial"/>
                <a:cs typeface="Arial"/>
              </a:rPr>
              <a:t>Module</a:t>
            </a:r>
            <a:r>
              <a:rPr dirty="0" sz="1800" spc="440" b="1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 b="1" i="1">
                <a:solidFill>
                  <a:srgbClr val="585858"/>
                </a:solidFill>
                <a:latin typeface="Arial"/>
                <a:cs typeface="Arial"/>
              </a:rPr>
              <a:t>1,</a:t>
            </a:r>
            <a:r>
              <a:rPr dirty="0" sz="1800" spc="-25" b="1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585858"/>
                </a:solidFill>
                <a:latin typeface="Arial"/>
                <a:cs typeface="Arial"/>
              </a:rPr>
              <a:t>Hoofdstuk</a:t>
            </a:r>
            <a:r>
              <a:rPr dirty="0" sz="1800" spc="-75" b="1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 b="1" i="1">
                <a:solidFill>
                  <a:srgbClr val="585858"/>
                </a:solidFill>
                <a:latin typeface="Arial"/>
                <a:cs typeface="Arial"/>
              </a:rPr>
              <a:t>3.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01802" y="-64769"/>
            <a:ext cx="5281930" cy="11785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40100"/>
              </a:lnSpc>
              <a:spcBef>
                <a:spcPts val="95"/>
              </a:spcBef>
            </a:pPr>
            <a:r>
              <a:rPr dirty="0" sz="2700" spc="-245">
                <a:solidFill>
                  <a:srgbClr val="379C73"/>
                </a:solidFill>
              </a:rPr>
              <a:t>Sleutelcomponenten</a:t>
            </a:r>
            <a:r>
              <a:rPr dirty="0" sz="2700" spc="-125">
                <a:solidFill>
                  <a:srgbClr val="379C73"/>
                </a:solidFill>
              </a:rPr>
              <a:t> </a:t>
            </a:r>
            <a:r>
              <a:rPr dirty="0" sz="2700" spc="-300">
                <a:solidFill>
                  <a:srgbClr val="379C73"/>
                </a:solidFill>
              </a:rPr>
              <a:t>van</a:t>
            </a:r>
            <a:r>
              <a:rPr dirty="0" sz="2700" spc="-125">
                <a:solidFill>
                  <a:srgbClr val="379C73"/>
                </a:solidFill>
              </a:rPr>
              <a:t> </a:t>
            </a:r>
            <a:r>
              <a:rPr dirty="0" sz="2700" spc="-220">
                <a:solidFill>
                  <a:srgbClr val="379C73"/>
                </a:solidFill>
              </a:rPr>
              <a:t>digitale </a:t>
            </a:r>
            <a:r>
              <a:rPr dirty="0" sz="2700" spc="-150">
                <a:solidFill>
                  <a:srgbClr val="379C73"/>
                </a:solidFill>
              </a:rPr>
              <a:t>competentie</a:t>
            </a:r>
            <a:endParaRPr sz="2700"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3286125"/>
            </a:xfrm>
            <a:custGeom>
              <a:avLst/>
              <a:gdLst/>
              <a:ahLst/>
              <a:cxnLst/>
              <a:rect l="l" t="t" r="r" b="b"/>
              <a:pathLst>
                <a:path w="9144000" h="3286125">
                  <a:moveTo>
                    <a:pt x="0" y="3285744"/>
                  </a:moveTo>
                  <a:lnTo>
                    <a:pt x="9144000" y="3285744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3285744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3285744"/>
              <a:ext cx="9144000" cy="1858010"/>
            </a:xfrm>
            <a:custGeom>
              <a:avLst/>
              <a:gdLst/>
              <a:ahLst/>
              <a:cxnLst/>
              <a:rect l="l" t="t" r="r" b="b"/>
              <a:pathLst>
                <a:path w="9144000" h="1858010">
                  <a:moveTo>
                    <a:pt x="9144000" y="0"/>
                  </a:moveTo>
                  <a:lnTo>
                    <a:pt x="0" y="0"/>
                  </a:lnTo>
                  <a:lnTo>
                    <a:pt x="0" y="1857754"/>
                  </a:lnTo>
                  <a:lnTo>
                    <a:pt x="9144000" y="185775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83183" y="351866"/>
            <a:ext cx="207518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29"/>
              <a:t>Samenvatting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542645" y="748132"/>
            <a:ext cx="8061325" cy="25768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400" spc="1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deze</a:t>
            </a:r>
            <a:r>
              <a:rPr dirty="0" sz="1400" spc="1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module</a:t>
            </a:r>
            <a:r>
              <a:rPr dirty="0" sz="1400" spc="1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dirty="0" sz="1400" spc="1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essentiële</a:t>
            </a:r>
            <a:r>
              <a:rPr dirty="0" sz="1400" spc="1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vaardigheid</a:t>
            </a:r>
            <a:r>
              <a:rPr dirty="0" sz="1400" spc="1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verworven</a:t>
            </a:r>
            <a:r>
              <a:rPr dirty="0" sz="1400" spc="1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400" spc="1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het</a:t>
            </a:r>
            <a:r>
              <a:rPr dirty="0" sz="1400" spc="1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begrijpen</a:t>
            </a:r>
            <a:r>
              <a:rPr dirty="0" sz="1400" spc="1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van</a:t>
            </a:r>
            <a:r>
              <a:rPr dirty="0" sz="1400" spc="1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digitale</a:t>
            </a:r>
            <a:r>
              <a:rPr dirty="0" sz="1400" spc="1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communicatie,</a:t>
            </a:r>
            <a:r>
              <a:rPr dirty="0" sz="1400" spc="1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voordelen</a:t>
            </a:r>
            <a:r>
              <a:rPr dirty="0" sz="1400" spc="1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ervan</a:t>
            </a:r>
            <a:r>
              <a:rPr dirty="0" sz="1400" spc="1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400" spc="1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400" spc="1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verschillende</a:t>
            </a:r>
            <a:r>
              <a:rPr dirty="0" sz="1400" spc="1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kanalen</a:t>
            </a:r>
            <a:r>
              <a:rPr dirty="0" sz="1400" spc="1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die</a:t>
            </a:r>
            <a:r>
              <a:rPr dirty="0" sz="1400" spc="1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het</a:t>
            </a:r>
            <a:r>
              <a:rPr dirty="0" sz="1400" spc="1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omvat.</a:t>
            </a:r>
            <a:r>
              <a:rPr dirty="0" sz="1400" spc="1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Je</a:t>
            </a:r>
            <a:r>
              <a:rPr dirty="0" sz="1400" spc="1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hebt</a:t>
            </a:r>
            <a:r>
              <a:rPr dirty="0" sz="1400" spc="1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het</a:t>
            </a:r>
            <a:r>
              <a:rPr dirty="0" sz="1400" spc="1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belang</a:t>
            </a:r>
            <a:r>
              <a:rPr dirty="0" sz="1400" spc="1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van</a:t>
            </a:r>
            <a:r>
              <a:rPr dirty="0" sz="1400" spc="1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e-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mail,</a:t>
            </a:r>
            <a:r>
              <a:rPr dirty="0" sz="1400" spc="1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instant messaging-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apps</a:t>
            </a:r>
            <a:r>
              <a:rPr dirty="0" sz="1400" spc="8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400" spc="9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videogesprekken</a:t>
            </a:r>
            <a:r>
              <a:rPr dirty="0" sz="1400" spc="8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voor</a:t>
            </a:r>
            <a:r>
              <a:rPr dirty="0" sz="1400" spc="9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interpersoonlijke</a:t>
            </a:r>
            <a:r>
              <a:rPr dirty="0" sz="1400" spc="9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interacties</a:t>
            </a:r>
            <a:r>
              <a:rPr dirty="0" sz="1400" spc="8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onderzocht,</a:t>
            </a:r>
            <a:r>
              <a:rPr dirty="0" sz="1400" spc="9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evenals</a:t>
            </a:r>
            <a:r>
              <a:rPr dirty="0" sz="1400" spc="8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effectiviteit</a:t>
            </a:r>
            <a:r>
              <a:rPr dirty="0" sz="1400" spc="12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van</a:t>
            </a:r>
            <a:r>
              <a:rPr dirty="0" sz="1400" spc="12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nieuwsbrieven</a:t>
            </a:r>
            <a:r>
              <a:rPr dirty="0" sz="1400" spc="12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400" spc="12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internetfora</a:t>
            </a:r>
            <a:r>
              <a:rPr dirty="0" sz="1400" spc="12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voor</a:t>
            </a:r>
            <a:r>
              <a:rPr dirty="0" sz="1400" spc="114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bredere</a:t>
            </a:r>
            <a:r>
              <a:rPr dirty="0" sz="1400" spc="114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communicatiedoeleinden;</a:t>
            </a:r>
            <a:r>
              <a:rPr dirty="0" sz="1400" spc="12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je</a:t>
            </a:r>
            <a:r>
              <a:rPr dirty="0" sz="1400" spc="12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hebt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praktische</a:t>
            </a:r>
            <a:r>
              <a:rPr dirty="0" sz="1400" spc="3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vaardigheden</a:t>
            </a:r>
            <a:r>
              <a:rPr dirty="0" sz="1400" spc="3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geleerd</a:t>
            </a:r>
            <a:r>
              <a:rPr dirty="0" sz="1400" spc="3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400" spc="3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het</a:t>
            </a:r>
            <a:r>
              <a:rPr dirty="0" sz="1400" spc="3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delen</a:t>
            </a:r>
            <a:r>
              <a:rPr dirty="0" sz="1400" spc="3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van</a:t>
            </a:r>
            <a:r>
              <a:rPr dirty="0" sz="1400" spc="3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gegevens</a:t>
            </a:r>
            <a:r>
              <a:rPr dirty="0" sz="1400" spc="3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400" spc="3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digitale</a:t>
            </a:r>
            <a:r>
              <a:rPr dirty="0" sz="1400" spc="3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inhoud</a:t>
            </a:r>
            <a:r>
              <a:rPr dirty="0" sz="1400" spc="3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met</a:t>
            </a:r>
            <a:r>
              <a:rPr dirty="0" sz="1400" spc="3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behulp</a:t>
            </a:r>
            <a:r>
              <a:rPr dirty="0" sz="1400" spc="3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van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platforms</a:t>
            </a:r>
            <a:r>
              <a:rPr dirty="0" sz="1400" spc="6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zoals</a:t>
            </a:r>
            <a:r>
              <a:rPr dirty="0" sz="1400" spc="6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WeTransfer,</a:t>
            </a:r>
            <a:r>
              <a:rPr dirty="0" sz="1400" spc="7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Google</a:t>
            </a:r>
            <a:r>
              <a:rPr dirty="0" sz="1400" spc="5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Drive</a:t>
            </a:r>
            <a:r>
              <a:rPr dirty="0" sz="1400" spc="6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400" spc="6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Dropbox,</a:t>
            </a:r>
            <a:r>
              <a:rPr dirty="0" sz="1400" spc="7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waardoor</a:t>
            </a:r>
            <a:r>
              <a:rPr dirty="0" sz="1400" spc="5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naadloze</a:t>
            </a:r>
            <a:r>
              <a:rPr dirty="0" sz="1400" spc="6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samenwerking</a:t>
            </a:r>
            <a:r>
              <a:rPr dirty="0" sz="1400" spc="6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op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meerdere</a:t>
            </a:r>
            <a:r>
              <a:rPr dirty="0" sz="1400" spc="3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apparaten</a:t>
            </a:r>
            <a:r>
              <a:rPr dirty="0" sz="1400" spc="3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wordt</a:t>
            </a:r>
            <a:r>
              <a:rPr dirty="0" sz="1400" spc="3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gegarandeerd.</a:t>
            </a:r>
            <a:r>
              <a:rPr dirty="0" sz="1400" spc="3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Bovendien</a:t>
            </a:r>
            <a:r>
              <a:rPr dirty="0" sz="1400" spc="3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dirty="0" sz="1400" spc="3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een</a:t>
            </a:r>
            <a:r>
              <a:rPr dirty="0" sz="1400" spc="3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uitgebreid</a:t>
            </a:r>
            <a:r>
              <a:rPr dirty="0" sz="1400" spc="3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begrip</a:t>
            </a:r>
            <a:r>
              <a:rPr dirty="0" sz="1400" spc="3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van</a:t>
            </a:r>
            <a:r>
              <a:rPr dirty="0" sz="1400" spc="3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400" spc="3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Bluetooth-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technologie</a:t>
            </a:r>
            <a:r>
              <a:rPr dirty="0" sz="14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verworven.</a:t>
            </a:r>
            <a:endParaRPr sz="1400">
              <a:latin typeface="Arial"/>
              <a:cs typeface="Arial"/>
            </a:endParaRPr>
          </a:p>
          <a:p>
            <a:pPr marL="1724025">
              <a:lnSpc>
                <a:spcPct val="100000"/>
              </a:lnSpc>
              <a:spcBef>
                <a:spcPts val="545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21114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10"/>
              <a:t>Zelfreflectie</a:t>
            </a:r>
            <a:r>
              <a:rPr dirty="0" spc="-110"/>
              <a:t> </a:t>
            </a:r>
            <a:r>
              <a:rPr dirty="0" spc="-225"/>
              <a:t>oefening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674623" y="2029155"/>
            <a:ext cx="4076065" cy="17938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5800" b="1">
                <a:solidFill>
                  <a:srgbClr val="3E3E3E"/>
                </a:solidFill>
                <a:latin typeface="Arial"/>
                <a:cs typeface="Arial"/>
              </a:rPr>
              <a:t>Tijd </a:t>
            </a:r>
            <a:r>
              <a:rPr dirty="0" sz="5800" spc="-20" b="1">
                <a:solidFill>
                  <a:srgbClr val="3E3E3E"/>
                </a:solidFill>
                <a:latin typeface="Arial"/>
                <a:cs typeface="Arial"/>
              </a:rPr>
              <a:t>voor </a:t>
            </a:r>
            <a:r>
              <a:rPr dirty="0" sz="5800" spc="-10" b="1">
                <a:solidFill>
                  <a:srgbClr val="339966"/>
                </a:solidFill>
                <a:latin typeface="Arial"/>
                <a:cs typeface="Arial"/>
              </a:rPr>
              <a:t>zelfreflectie</a:t>
            </a:r>
            <a:endParaRPr sz="58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3753611" y="0"/>
            <a:ext cx="5390515" cy="5143500"/>
            <a:chOff x="3753611" y="0"/>
            <a:chExt cx="5390515" cy="514350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53611" y="0"/>
              <a:ext cx="5390387" cy="5143497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6907657" y="1398777"/>
              <a:ext cx="673100" cy="3246120"/>
            </a:xfrm>
            <a:custGeom>
              <a:avLst/>
              <a:gdLst/>
              <a:ahLst/>
              <a:cxnLst/>
              <a:rect l="l" t="t" r="r" b="b"/>
              <a:pathLst>
                <a:path w="673100" h="3246120">
                  <a:moveTo>
                    <a:pt x="672973" y="0"/>
                  </a:moveTo>
                  <a:lnTo>
                    <a:pt x="0" y="0"/>
                  </a:lnTo>
                  <a:lnTo>
                    <a:pt x="0" y="761619"/>
                  </a:lnTo>
                  <a:lnTo>
                    <a:pt x="161671" y="2408682"/>
                  </a:lnTo>
                  <a:lnTo>
                    <a:pt x="513588" y="2408682"/>
                  </a:lnTo>
                  <a:lnTo>
                    <a:pt x="672973" y="761619"/>
                  </a:lnTo>
                  <a:lnTo>
                    <a:pt x="672973" y="0"/>
                  </a:lnTo>
                  <a:close/>
                </a:path>
                <a:path w="673100" h="3246120">
                  <a:moveTo>
                    <a:pt x="648716" y="2623413"/>
                  </a:moveTo>
                  <a:lnTo>
                    <a:pt x="26543" y="2623413"/>
                  </a:lnTo>
                  <a:lnTo>
                    <a:pt x="26543" y="3245497"/>
                  </a:lnTo>
                  <a:lnTo>
                    <a:pt x="648716" y="3245497"/>
                  </a:lnTo>
                  <a:lnTo>
                    <a:pt x="648716" y="2623413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1721" rIns="0" bIns="0" rtlCol="0" vert="horz">
            <a:spAutoFit/>
          </a:bodyPr>
          <a:lstStyle/>
          <a:p>
            <a:pPr marL="140970">
              <a:lnSpc>
                <a:spcPct val="100000"/>
              </a:lnSpc>
              <a:spcBef>
                <a:spcPts val="95"/>
              </a:spcBef>
            </a:pPr>
            <a:r>
              <a:rPr dirty="0" spc="-210"/>
              <a:t>Zelfreflectie</a:t>
            </a:r>
            <a:r>
              <a:rPr dirty="0" spc="-110"/>
              <a:t> </a:t>
            </a:r>
            <a:r>
              <a:rPr dirty="0" spc="-225"/>
              <a:t>oefening</a:t>
            </a:r>
          </a:p>
        </p:txBody>
      </p:sp>
      <p:sp>
        <p:nvSpPr>
          <p:cNvPr id="7" name="object 7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Vervolgens</a:t>
            </a:r>
            <a:r>
              <a:rPr dirty="0" spc="-45"/>
              <a:t> </a:t>
            </a:r>
            <a:r>
              <a:rPr dirty="0"/>
              <a:t>ziet</a:t>
            </a:r>
            <a:r>
              <a:rPr dirty="0" spc="-60"/>
              <a:t> </a:t>
            </a:r>
            <a:r>
              <a:rPr dirty="0"/>
              <a:t>u</a:t>
            </a:r>
            <a:r>
              <a:rPr dirty="0" spc="-70"/>
              <a:t> </a:t>
            </a:r>
            <a:r>
              <a:rPr dirty="0"/>
              <a:t>vragen</a:t>
            </a:r>
            <a:r>
              <a:rPr dirty="0" spc="-65"/>
              <a:t> </a:t>
            </a:r>
            <a:r>
              <a:rPr dirty="0"/>
              <a:t>met</a:t>
            </a:r>
            <a:r>
              <a:rPr dirty="0" spc="-65"/>
              <a:t> </a:t>
            </a:r>
            <a:r>
              <a:rPr dirty="0"/>
              <a:t>betrekking</a:t>
            </a:r>
            <a:r>
              <a:rPr dirty="0" spc="-55"/>
              <a:t> </a:t>
            </a:r>
            <a:r>
              <a:rPr dirty="0"/>
              <a:t>tot</a:t>
            </a:r>
            <a:r>
              <a:rPr dirty="0" spc="-80"/>
              <a:t> </a:t>
            </a:r>
            <a:r>
              <a:rPr dirty="0"/>
              <a:t>de</a:t>
            </a:r>
            <a:r>
              <a:rPr dirty="0" spc="-65"/>
              <a:t> </a:t>
            </a:r>
            <a:r>
              <a:rPr dirty="0"/>
              <a:t>inhoud</a:t>
            </a:r>
            <a:r>
              <a:rPr dirty="0" spc="-35"/>
              <a:t> </a:t>
            </a:r>
            <a:r>
              <a:rPr dirty="0" spc="-25"/>
              <a:t>van </a:t>
            </a:r>
            <a:r>
              <a:rPr dirty="0"/>
              <a:t>dit</a:t>
            </a:r>
            <a:r>
              <a:rPr dirty="0" spc="-30"/>
              <a:t> </a:t>
            </a:r>
            <a:r>
              <a:rPr dirty="0" spc="-10"/>
              <a:t>apparaat.</a:t>
            </a:r>
          </a:p>
          <a:p>
            <a:pPr>
              <a:lnSpc>
                <a:spcPct val="100000"/>
              </a:lnSpc>
              <a:spcBef>
                <a:spcPts val="120"/>
              </a:spcBef>
            </a:pPr>
          </a:p>
          <a:p>
            <a:pPr marL="12700" marR="146050">
              <a:lnSpc>
                <a:spcPct val="100000"/>
              </a:lnSpc>
            </a:pPr>
            <a:r>
              <a:rPr dirty="0" b="1">
                <a:solidFill>
                  <a:srgbClr val="FFC000"/>
                </a:solidFill>
                <a:latin typeface="Arial"/>
                <a:cs typeface="Arial"/>
              </a:rPr>
              <a:t>Reflecteer</a:t>
            </a:r>
            <a:r>
              <a:rPr dirty="0" spc="-3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b="1">
                <a:solidFill>
                  <a:srgbClr val="FFC000"/>
                </a:solidFill>
                <a:latin typeface="Arial"/>
                <a:cs typeface="Arial"/>
              </a:rPr>
              <a:t>op</a:t>
            </a:r>
            <a:r>
              <a:rPr dirty="0" spc="-5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b="1">
                <a:solidFill>
                  <a:srgbClr val="FFC000"/>
                </a:solidFill>
                <a:latin typeface="Arial"/>
                <a:cs typeface="Arial"/>
              </a:rPr>
              <a:t>de</a:t>
            </a:r>
            <a:r>
              <a:rPr dirty="0" spc="-6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b="1">
                <a:solidFill>
                  <a:srgbClr val="FFC000"/>
                </a:solidFill>
                <a:latin typeface="Arial"/>
                <a:cs typeface="Arial"/>
              </a:rPr>
              <a:t>vragen</a:t>
            </a:r>
            <a:r>
              <a:rPr dirty="0" spc="-4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b="1">
                <a:solidFill>
                  <a:srgbClr val="FFC000"/>
                </a:solidFill>
                <a:latin typeface="Arial"/>
                <a:cs typeface="Arial"/>
              </a:rPr>
              <a:t>en</a:t>
            </a:r>
            <a:r>
              <a:rPr dirty="0" spc="-6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b="1">
                <a:solidFill>
                  <a:srgbClr val="FFC000"/>
                </a:solidFill>
                <a:latin typeface="Arial"/>
                <a:cs typeface="Arial"/>
              </a:rPr>
              <a:t>beantwoord</a:t>
            </a:r>
            <a:r>
              <a:rPr dirty="0" spc="-8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b="1">
                <a:solidFill>
                  <a:srgbClr val="FFC000"/>
                </a:solidFill>
                <a:latin typeface="Arial"/>
                <a:cs typeface="Arial"/>
              </a:rPr>
              <a:t>ze</a:t>
            </a:r>
            <a:r>
              <a:rPr dirty="0" spc="-4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pc="-10" b="1">
                <a:solidFill>
                  <a:srgbClr val="FFC000"/>
                </a:solidFill>
                <a:latin typeface="Arial"/>
                <a:cs typeface="Arial"/>
              </a:rPr>
              <a:t>schriftelijk </a:t>
            </a:r>
            <a:r>
              <a:rPr dirty="0" b="1">
                <a:solidFill>
                  <a:srgbClr val="FFC000"/>
                </a:solidFill>
                <a:latin typeface="Arial"/>
                <a:cs typeface="Arial"/>
              </a:rPr>
              <a:t>in</a:t>
            </a:r>
            <a:r>
              <a:rPr dirty="0" spc="-2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b="1">
                <a:solidFill>
                  <a:srgbClr val="FFC000"/>
                </a:solidFill>
                <a:latin typeface="Arial"/>
                <a:cs typeface="Arial"/>
              </a:rPr>
              <a:t>je</a:t>
            </a:r>
            <a:r>
              <a:rPr dirty="0" spc="-1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b="1">
                <a:solidFill>
                  <a:srgbClr val="FFC000"/>
                </a:solidFill>
                <a:latin typeface="Arial"/>
                <a:cs typeface="Arial"/>
              </a:rPr>
              <a:t>(digitale)</a:t>
            </a:r>
            <a:r>
              <a:rPr dirty="0" spc="-3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pc="-10" b="1">
                <a:solidFill>
                  <a:srgbClr val="FFC000"/>
                </a:solidFill>
                <a:latin typeface="Arial"/>
                <a:cs typeface="Arial"/>
              </a:rPr>
              <a:t>dagboek!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3153155" y="0"/>
              <a:ext cx="5991225" cy="5143500"/>
            </a:xfrm>
            <a:custGeom>
              <a:avLst/>
              <a:gdLst/>
              <a:ahLst/>
              <a:cxnLst/>
              <a:rect l="l" t="t" r="r" b="b"/>
              <a:pathLst>
                <a:path w="5991225" h="5143500">
                  <a:moveTo>
                    <a:pt x="0" y="5143500"/>
                  </a:moveTo>
                  <a:lnTo>
                    <a:pt x="5990844" y="5143500"/>
                  </a:lnTo>
                  <a:lnTo>
                    <a:pt x="5990844" y="0"/>
                  </a:lnTo>
                  <a:lnTo>
                    <a:pt x="0" y="0"/>
                  </a:lnTo>
                  <a:lnTo>
                    <a:pt x="0" y="514350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0"/>
              <a:ext cx="3153410" cy="5143500"/>
            </a:xfrm>
            <a:custGeom>
              <a:avLst/>
              <a:gdLst/>
              <a:ahLst/>
              <a:cxnLst/>
              <a:rect l="l" t="t" r="r" b="b"/>
              <a:pathLst>
                <a:path w="3153410" h="5143500">
                  <a:moveTo>
                    <a:pt x="3153156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3153156" y="5143500"/>
                  </a:lnTo>
                  <a:lnTo>
                    <a:pt x="31531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475990" y="243027"/>
            <a:ext cx="317690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10"/>
              <a:t>Zelfreflectie</a:t>
            </a:r>
            <a:r>
              <a:rPr dirty="0" spc="-95"/>
              <a:t> </a:t>
            </a:r>
            <a:r>
              <a:rPr dirty="0" spc="-225"/>
              <a:t>oefening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3314446" y="771059"/>
            <a:ext cx="5569585" cy="301307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just" marL="266700" marR="5080" indent="-254635">
              <a:lnSpc>
                <a:spcPct val="140100"/>
              </a:lnSpc>
              <a:spcBef>
                <a:spcPts val="90"/>
              </a:spcBef>
              <a:buSzPct val="128571"/>
              <a:buChar char="•"/>
              <a:tabLst>
                <a:tab pos="266700" algn="l"/>
              </a:tabLst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Welk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belangrijk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aspect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van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digitale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communicatie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vind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je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het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meest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impactvol</a:t>
            </a:r>
            <a:r>
              <a:rPr dirty="0" sz="14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4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intrigerend?</a:t>
            </a:r>
            <a:r>
              <a:rPr dirty="0" sz="14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Hoe</a:t>
            </a:r>
            <a:r>
              <a:rPr dirty="0" sz="14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zou je</a:t>
            </a:r>
            <a:r>
              <a:rPr dirty="0" sz="14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dit</a:t>
            </a:r>
            <a:r>
              <a:rPr dirty="0" sz="14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concept kunnen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toepassen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je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dagelijks</a:t>
            </a:r>
            <a:r>
              <a:rPr dirty="0" sz="14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leven of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werk?</a:t>
            </a:r>
            <a:endParaRPr sz="1400">
              <a:latin typeface="Arial"/>
              <a:cs typeface="Arial"/>
            </a:endParaRPr>
          </a:p>
          <a:p>
            <a:pPr algn="just" marL="266700" marR="5715" indent="-254635">
              <a:lnSpc>
                <a:spcPct val="140000"/>
              </a:lnSpc>
              <a:buSzPct val="128571"/>
              <a:buChar char="•"/>
              <a:tabLst>
                <a:tab pos="266700" algn="l"/>
              </a:tabLst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Kunt</a:t>
            </a:r>
            <a:r>
              <a:rPr dirty="0" sz="1400" spc="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z="1400" spc="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zich</a:t>
            </a:r>
            <a:r>
              <a:rPr dirty="0" sz="1400" spc="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een</a:t>
            </a:r>
            <a:r>
              <a:rPr dirty="0" sz="1400" spc="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situatie</a:t>
            </a:r>
            <a:r>
              <a:rPr dirty="0" sz="1400" spc="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herinneren</a:t>
            </a:r>
            <a:r>
              <a:rPr dirty="0" sz="1400" spc="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waarin</a:t>
            </a:r>
            <a:r>
              <a:rPr dirty="0" sz="1400" spc="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het</a:t>
            </a:r>
            <a:r>
              <a:rPr dirty="0" sz="1400" spc="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essentieel</a:t>
            </a:r>
            <a:r>
              <a:rPr dirty="0" sz="1400" spc="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kan</a:t>
            </a:r>
            <a:r>
              <a:rPr dirty="0" sz="1400" spc="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zijn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om</a:t>
            </a:r>
            <a:r>
              <a:rPr dirty="0" sz="1400" spc="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400" spc="1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voordelen</a:t>
            </a:r>
            <a:r>
              <a:rPr dirty="0" sz="1400" spc="1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van</a:t>
            </a:r>
            <a:r>
              <a:rPr dirty="0" sz="1400" spc="1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verschillende</a:t>
            </a:r>
            <a:r>
              <a:rPr dirty="0" sz="1400" spc="1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soorten</a:t>
            </a:r>
            <a:r>
              <a:rPr dirty="0" sz="1400" spc="1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communicatiekanalen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te</a:t>
            </a:r>
            <a:r>
              <a:rPr dirty="0" sz="1400" spc="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erkennen?</a:t>
            </a:r>
            <a:r>
              <a:rPr dirty="0" sz="1400" spc="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Hoe</a:t>
            </a:r>
            <a:r>
              <a:rPr dirty="0" sz="1400" spc="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kan</a:t>
            </a:r>
            <a:r>
              <a:rPr dirty="0" sz="1400" spc="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het</a:t>
            </a:r>
            <a:r>
              <a:rPr dirty="0" sz="1400" spc="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effectief</a:t>
            </a:r>
            <a:r>
              <a:rPr dirty="0" sz="1400" spc="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inzetten</a:t>
            </a:r>
            <a:r>
              <a:rPr dirty="0" sz="1400" spc="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van</a:t>
            </a:r>
            <a:r>
              <a:rPr dirty="0" sz="1400" spc="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deze</a:t>
            </a:r>
            <a:r>
              <a:rPr dirty="0" sz="1400" spc="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kanalen</a:t>
            </a:r>
            <a:r>
              <a:rPr dirty="0" sz="1400" spc="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uw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communicatieresultaten</a:t>
            </a:r>
            <a:r>
              <a:rPr dirty="0" sz="14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4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dat</a:t>
            </a:r>
            <a:r>
              <a:rPr dirty="0" sz="14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scenario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 verbeteren?</a:t>
            </a:r>
            <a:endParaRPr sz="1400">
              <a:latin typeface="Arial"/>
              <a:cs typeface="Arial"/>
            </a:endParaRPr>
          </a:p>
          <a:p>
            <a:pPr algn="just" marL="266700" marR="6350" indent="-254635">
              <a:lnSpc>
                <a:spcPts val="2350"/>
              </a:lnSpc>
              <a:spcBef>
                <a:spcPts val="110"/>
              </a:spcBef>
              <a:buSzPct val="128571"/>
              <a:buChar char="•"/>
              <a:tabLst>
                <a:tab pos="266700" algn="l"/>
              </a:tabLst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Welke</a:t>
            </a:r>
            <a:r>
              <a:rPr dirty="0" sz="1400" spc="8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aanpak</a:t>
            </a:r>
            <a:r>
              <a:rPr dirty="0" sz="1400" spc="8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dirty="0" sz="1400" spc="8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volgens</a:t>
            </a:r>
            <a:r>
              <a:rPr dirty="0" sz="1400" spc="8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u,</a:t>
            </a:r>
            <a:r>
              <a:rPr dirty="0" sz="1400" spc="9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na</a:t>
            </a:r>
            <a:r>
              <a:rPr dirty="0" sz="1400" spc="8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het</a:t>
            </a:r>
            <a:r>
              <a:rPr dirty="0" sz="1400" spc="9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leren</a:t>
            </a:r>
            <a:r>
              <a:rPr dirty="0" sz="1400" spc="7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over</a:t>
            </a:r>
            <a:r>
              <a:rPr dirty="0" sz="1400" spc="8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verschillende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methoden</a:t>
            </a:r>
            <a:r>
              <a:rPr dirty="0" sz="1400" spc="3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voor</a:t>
            </a:r>
            <a:r>
              <a:rPr dirty="0" sz="1400" spc="3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het</a:t>
            </a:r>
            <a:r>
              <a:rPr dirty="0" sz="1400" spc="3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delen</a:t>
            </a:r>
            <a:r>
              <a:rPr dirty="0" sz="1400" spc="3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van</a:t>
            </a:r>
            <a:r>
              <a:rPr dirty="0" sz="1400" spc="3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gegevens</a:t>
            </a:r>
            <a:r>
              <a:rPr dirty="0" sz="1400" spc="3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400" spc="3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digitale</a:t>
            </a:r>
            <a:r>
              <a:rPr dirty="0" sz="1400" spc="3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inhoud</a:t>
            </a:r>
            <a:r>
              <a:rPr dirty="0" sz="1400" spc="3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via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verschillende</a:t>
            </a:r>
            <a:r>
              <a:rPr dirty="0" sz="1400" spc="1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tools,</a:t>
            </a:r>
            <a:r>
              <a:rPr dirty="0" sz="1400" spc="1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het</a:t>
            </a:r>
            <a:r>
              <a:rPr dirty="0" sz="1400" spc="1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meest</a:t>
            </a:r>
            <a:r>
              <a:rPr dirty="0" sz="1400" spc="1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efficiënt</a:t>
            </a:r>
            <a:r>
              <a:rPr dirty="0" sz="1400" spc="1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400" spc="1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praktisch?</a:t>
            </a:r>
            <a:r>
              <a:rPr dirty="0" sz="1400" spc="1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Hoe</a:t>
            </a:r>
            <a:r>
              <a:rPr dirty="0" sz="1400" spc="1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kan</a:t>
            </a:r>
            <a:r>
              <a:rPr dirty="0" sz="1400" spc="1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het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568953" y="3758590"/>
            <a:ext cx="5313680" cy="92201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40100"/>
              </a:lnSpc>
              <a:spcBef>
                <a:spcPts val="95"/>
              </a:spcBef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gebruik</a:t>
            </a:r>
            <a:r>
              <a:rPr dirty="0" sz="1400" spc="330">
                <a:solidFill>
                  <a:srgbClr val="FFFFFF"/>
                </a:solidFill>
                <a:latin typeface="Arial"/>
                <a:cs typeface="Arial"/>
              </a:rPr>
              <a:t>  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van</a:t>
            </a:r>
            <a:r>
              <a:rPr dirty="0" sz="1400" spc="335">
                <a:solidFill>
                  <a:srgbClr val="FFFFFF"/>
                </a:solidFill>
                <a:latin typeface="Arial"/>
                <a:cs typeface="Arial"/>
              </a:rPr>
              <a:t>  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deze</a:t>
            </a:r>
            <a:r>
              <a:rPr dirty="0" sz="1400" spc="335">
                <a:solidFill>
                  <a:srgbClr val="FFFFFF"/>
                </a:solidFill>
                <a:latin typeface="Arial"/>
                <a:cs typeface="Arial"/>
              </a:rPr>
              <a:t>  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methode</a:t>
            </a:r>
            <a:r>
              <a:rPr dirty="0" sz="1400" spc="330">
                <a:solidFill>
                  <a:srgbClr val="FFFFFF"/>
                </a:solidFill>
                <a:latin typeface="Arial"/>
                <a:cs typeface="Arial"/>
              </a:rPr>
              <a:t>  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uw</a:t>
            </a:r>
            <a:r>
              <a:rPr dirty="0" sz="1400" spc="330">
                <a:solidFill>
                  <a:srgbClr val="FFFFFF"/>
                </a:solidFill>
                <a:latin typeface="Arial"/>
                <a:cs typeface="Arial"/>
              </a:rPr>
              <a:t>  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workflow</a:t>
            </a:r>
            <a:r>
              <a:rPr dirty="0" sz="1400" spc="335">
                <a:solidFill>
                  <a:srgbClr val="FFFFFF"/>
                </a:solidFill>
                <a:latin typeface="Arial"/>
                <a:cs typeface="Arial"/>
              </a:rPr>
              <a:t>    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en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samenwerkingsinspanningen</a:t>
            </a:r>
            <a:r>
              <a:rPr dirty="0" sz="1400" spc="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op</a:t>
            </a:r>
            <a:r>
              <a:rPr dirty="0" sz="1400" spc="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meerdere</a:t>
            </a:r>
            <a:r>
              <a:rPr dirty="0" sz="1400" spc="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apparaten</a:t>
            </a:r>
            <a:r>
              <a:rPr dirty="0" sz="1400" spc="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400" spc="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platforms stroomlijnen?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254123" y="3207511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964" y="1223772"/>
            <a:ext cx="2967228" cy="2967228"/>
          </a:xfrm>
          <a:prstGeom prst="rect">
            <a:avLst/>
          </a:prstGeom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385942" y="1873453"/>
            <a:ext cx="2687955" cy="2135505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marL="12700" marR="5080" indent="332105">
              <a:lnSpc>
                <a:spcPct val="100600"/>
              </a:lnSpc>
              <a:spcBef>
                <a:spcPts val="50"/>
              </a:spcBef>
            </a:pPr>
            <a:r>
              <a:rPr dirty="0" sz="6900" spc="-320">
                <a:solidFill>
                  <a:srgbClr val="FFC000"/>
                </a:solidFill>
                <a:latin typeface="Arial"/>
                <a:cs typeface="Arial"/>
              </a:rPr>
              <a:t>Goed </a:t>
            </a:r>
            <a:r>
              <a:rPr dirty="0" sz="6900" spc="-605">
                <a:solidFill>
                  <a:srgbClr val="FFC000"/>
                </a:solidFill>
                <a:latin typeface="Arial"/>
                <a:cs typeface="Arial"/>
              </a:rPr>
              <a:t>gedaan!</a:t>
            </a:r>
            <a:endParaRPr sz="69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1743" y="2191650"/>
            <a:ext cx="3000687" cy="252954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27582" y="633806"/>
            <a:ext cx="6536690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583815" marR="5080" indent="-2571750">
              <a:lnSpc>
                <a:spcPct val="100000"/>
              </a:lnSpc>
              <a:spcBef>
                <a:spcPts val="100"/>
              </a:spcBef>
            </a:pPr>
            <a:r>
              <a:rPr dirty="0" sz="3000" spc="-95">
                <a:solidFill>
                  <a:srgbClr val="339966"/>
                </a:solidFill>
                <a:latin typeface="Arial"/>
                <a:cs typeface="Arial"/>
              </a:rPr>
              <a:t>Gefeliciteerd,</a:t>
            </a:r>
            <a:r>
              <a:rPr dirty="0" sz="3000" spc="-114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3000" spc="-20">
                <a:solidFill>
                  <a:srgbClr val="7E7E7E"/>
                </a:solidFill>
                <a:latin typeface="Arial"/>
                <a:cs typeface="Arial"/>
              </a:rPr>
              <a:t>je</a:t>
            </a:r>
            <a:r>
              <a:rPr dirty="0" sz="3000" spc="-18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0" spc="-70">
                <a:solidFill>
                  <a:srgbClr val="7E7E7E"/>
                </a:solidFill>
                <a:latin typeface="Arial"/>
                <a:cs typeface="Arial"/>
              </a:rPr>
              <a:t>hebt</a:t>
            </a:r>
            <a:r>
              <a:rPr dirty="0" sz="3000" spc="-10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7E7E7E"/>
                </a:solidFill>
                <a:latin typeface="Arial"/>
                <a:cs typeface="Arial"/>
              </a:rPr>
              <a:t>Unit</a:t>
            </a:r>
            <a:r>
              <a:rPr dirty="0" sz="3000" spc="-9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7E7E7E"/>
                </a:solidFill>
                <a:latin typeface="Arial"/>
                <a:cs typeface="Arial"/>
              </a:rPr>
              <a:t>2</a:t>
            </a:r>
            <a:r>
              <a:rPr dirty="0" sz="3000" spc="-9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0" spc="-260">
                <a:solidFill>
                  <a:srgbClr val="7E7E7E"/>
                </a:solidFill>
                <a:latin typeface="Arial"/>
                <a:cs typeface="Arial"/>
              </a:rPr>
              <a:t>van</a:t>
            </a:r>
            <a:r>
              <a:rPr dirty="0" sz="300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0" spc="-114">
                <a:solidFill>
                  <a:srgbClr val="7E7E7E"/>
                </a:solidFill>
                <a:latin typeface="Arial"/>
                <a:cs typeface="Arial"/>
              </a:rPr>
              <a:t>module</a:t>
            </a:r>
            <a:r>
              <a:rPr dirty="0" sz="3000" spc="-9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0" spc="-50">
                <a:solidFill>
                  <a:srgbClr val="7E7E7E"/>
                </a:solidFill>
                <a:latin typeface="Arial"/>
                <a:cs typeface="Arial"/>
              </a:rPr>
              <a:t>1 </a:t>
            </a:r>
            <a:r>
              <a:rPr dirty="0" sz="3000" spc="-10">
                <a:solidFill>
                  <a:srgbClr val="7E7E7E"/>
                </a:solidFill>
                <a:latin typeface="Arial"/>
                <a:cs typeface="Arial"/>
              </a:rPr>
              <a:t>voltooid.</a:t>
            </a:r>
            <a:endParaRPr sz="30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324611" y="199644"/>
            <a:ext cx="8521065" cy="4765675"/>
          </a:xfrm>
          <a:custGeom>
            <a:avLst/>
            <a:gdLst/>
            <a:ahLst/>
            <a:cxnLst/>
            <a:rect l="l" t="t" r="r" b="b"/>
            <a:pathLst>
              <a:path w="8521065" h="4765675">
                <a:moveTo>
                  <a:pt x="8520684" y="0"/>
                </a:moveTo>
                <a:lnTo>
                  <a:pt x="0" y="0"/>
                </a:lnTo>
                <a:lnTo>
                  <a:pt x="0" y="4765548"/>
                </a:lnTo>
                <a:lnTo>
                  <a:pt x="8520684" y="4765548"/>
                </a:lnTo>
                <a:lnTo>
                  <a:pt x="8520684" y="0"/>
                </a:lnTo>
                <a:close/>
              </a:path>
            </a:pathLst>
          </a:custGeom>
          <a:solidFill>
            <a:srgbClr val="379C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978814" y="2159057"/>
            <a:ext cx="7276465" cy="11658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14999"/>
              </a:lnSpc>
              <a:spcBef>
                <a:spcPts val="100"/>
              </a:spcBef>
            </a:pPr>
            <a:r>
              <a:rPr dirty="0" sz="2000" spc="-100">
                <a:solidFill>
                  <a:srgbClr val="FFFFFF"/>
                </a:solidFill>
                <a:latin typeface="Arial"/>
                <a:cs typeface="Arial"/>
              </a:rPr>
              <a:t>Deze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0">
                <a:solidFill>
                  <a:srgbClr val="FFFFFF"/>
                </a:solidFill>
                <a:latin typeface="Arial"/>
                <a:cs typeface="Arial"/>
              </a:rPr>
              <a:t>leereenheid</a:t>
            </a:r>
            <a:r>
              <a:rPr dirty="0" sz="20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25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40">
                <a:solidFill>
                  <a:srgbClr val="FFFFFF"/>
                </a:solidFill>
                <a:latin typeface="Arial"/>
                <a:cs typeface="Arial"/>
              </a:rPr>
              <a:t>ontwikkeld</a:t>
            </a:r>
            <a:r>
              <a:rPr dirty="0" sz="20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80">
                <a:solidFill>
                  <a:srgbClr val="FFFFFF"/>
                </a:solidFill>
                <a:latin typeface="Arial"/>
                <a:cs typeface="Arial"/>
              </a:rPr>
              <a:t>als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75">
                <a:solidFill>
                  <a:srgbClr val="FFFFFF"/>
                </a:solidFill>
                <a:latin typeface="Arial"/>
                <a:cs typeface="Arial"/>
              </a:rPr>
              <a:t>onderdeel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70">
                <a:solidFill>
                  <a:srgbClr val="FFFFFF"/>
                </a:solidFill>
                <a:latin typeface="Arial"/>
                <a:cs typeface="Arial"/>
              </a:rPr>
              <a:t>van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50">
                <a:solidFill>
                  <a:srgbClr val="FFFFFF"/>
                </a:solidFill>
                <a:latin typeface="Arial"/>
                <a:cs typeface="Arial"/>
              </a:rPr>
              <a:t>een</a:t>
            </a:r>
            <a:r>
              <a:rPr dirty="0" sz="20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50">
                <a:solidFill>
                  <a:srgbClr val="FFFFFF"/>
                </a:solidFill>
                <a:latin typeface="Arial"/>
                <a:cs typeface="Arial"/>
              </a:rPr>
              <a:t>Erasmus+</a:t>
            </a:r>
            <a:r>
              <a:rPr dirty="0" sz="20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Arial"/>
                <a:cs typeface="Arial"/>
              </a:rPr>
              <a:t>KA2- project</a:t>
            </a:r>
            <a:r>
              <a:rPr dirty="0" sz="20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45">
                <a:solidFill>
                  <a:srgbClr val="FFFFFF"/>
                </a:solidFill>
                <a:latin typeface="Arial"/>
                <a:cs typeface="Arial"/>
              </a:rPr>
              <a:t>DiMiCare</a:t>
            </a:r>
            <a:r>
              <a:rPr dirty="0" sz="20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85">
                <a:solidFill>
                  <a:srgbClr val="FFFFFF"/>
                </a:solidFill>
                <a:latin typeface="Arial"/>
                <a:cs typeface="Arial"/>
              </a:rPr>
              <a:t>(2022-</a:t>
            </a:r>
            <a:r>
              <a:rPr dirty="0" sz="2000" spc="-70">
                <a:solidFill>
                  <a:srgbClr val="FFFFFF"/>
                </a:solidFill>
                <a:latin typeface="Arial"/>
                <a:cs typeface="Arial"/>
              </a:rPr>
              <a:t>1-</a:t>
            </a:r>
            <a:r>
              <a:rPr dirty="0" sz="2000" spc="-60">
                <a:solidFill>
                  <a:srgbClr val="FFFFFF"/>
                </a:solidFill>
                <a:latin typeface="Arial"/>
                <a:cs typeface="Arial"/>
              </a:rPr>
              <a:t>AT01-</a:t>
            </a:r>
            <a:r>
              <a:rPr dirty="0" sz="2000" spc="-80">
                <a:solidFill>
                  <a:srgbClr val="FFFFFF"/>
                </a:solidFill>
                <a:latin typeface="Arial"/>
                <a:cs typeface="Arial"/>
              </a:rPr>
              <a:t>KA220-</a:t>
            </a:r>
            <a:r>
              <a:rPr dirty="0" sz="2000" spc="-140">
                <a:solidFill>
                  <a:srgbClr val="FFFFFF"/>
                </a:solidFill>
                <a:latin typeface="Arial"/>
                <a:cs typeface="Arial"/>
              </a:rPr>
              <a:t>VET-</a:t>
            </a:r>
            <a:r>
              <a:rPr dirty="0" sz="2000" spc="-114">
                <a:solidFill>
                  <a:srgbClr val="FFFFFF"/>
                </a:solidFill>
                <a:latin typeface="Arial"/>
                <a:cs typeface="Arial"/>
              </a:rPr>
              <a:t>000085278)</a:t>
            </a:r>
            <a:r>
              <a:rPr dirty="0" sz="20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4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20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wordt </a:t>
            </a:r>
            <a:r>
              <a:rPr dirty="0" sz="2000" spc="-105">
                <a:solidFill>
                  <a:srgbClr val="FFFFFF"/>
                </a:solidFill>
                <a:latin typeface="Arial"/>
                <a:cs typeface="Arial"/>
              </a:rPr>
              <a:t>gefinancierd</a:t>
            </a:r>
            <a:r>
              <a:rPr dirty="0" sz="20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30">
                <a:solidFill>
                  <a:srgbClr val="FFFFFF"/>
                </a:solidFill>
                <a:latin typeface="Arial"/>
                <a:cs typeface="Arial"/>
              </a:rPr>
              <a:t>met</a:t>
            </a:r>
            <a:r>
              <a:rPr dirty="0" sz="20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2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20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95">
                <a:solidFill>
                  <a:srgbClr val="FFFFFF"/>
                </a:solidFill>
                <a:latin typeface="Arial"/>
                <a:cs typeface="Arial"/>
              </a:rPr>
              <a:t>steun</a:t>
            </a:r>
            <a:r>
              <a:rPr dirty="0" sz="20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80">
                <a:solidFill>
                  <a:srgbClr val="FFFFFF"/>
                </a:solidFill>
                <a:latin typeface="Arial"/>
                <a:cs typeface="Arial"/>
              </a:rPr>
              <a:t>van</a:t>
            </a:r>
            <a:r>
              <a:rPr dirty="0" sz="20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1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35">
                <a:solidFill>
                  <a:srgbClr val="FFFFFF"/>
                </a:solidFill>
                <a:latin typeface="Arial"/>
                <a:cs typeface="Arial"/>
              </a:rPr>
              <a:t>Europese</a:t>
            </a:r>
            <a:r>
              <a:rPr dirty="0" sz="20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Commissie.</a:t>
            </a:r>
            <a:endParaRPr sz="2000">
              <a:latin typeface="Arial"/>
              <a:cs typeface="Arial"/>
            </a:endParaRPr>
          </a:p>
          <a:p>
            <a:pPr marL="1287780">
              <a:lnSpc>
                <a:spcPts val="690"/>
              </a:lnSpc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3055620"/>
            </a:xfrm>
            <a:custGeom>
              <a:avLst/>
              <a:gdLst/>
              <a:ahLst/>
              <a:cxnLst/>
              <a:rect l="l" t="t" r="r" b="b"/>
              <a:pathLst>
                <a:path w="9144000" h="3055620">
                  <a:moveTo>
                    <a:pt x="0" y="3055620"/>
                  </a:moveTo>
                  <a:lnTo>
                    <a:pt x="9144000" y="305562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305562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19271" y="222504"/>
              <a:ext cx="2156460" cy="865632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0" y="3055620"/>
              <a:ext cx="9144000" cy="2087880"/>
            </a:xfrm>
            <a:custGeom>
              <a:avLst/>
              <a:gdLst/>
              <a:ahLst/>
              <a:cxnLst/>
              <a:rect l="l" t="t" r="r" b="b"/>
              <a:pathLst>
                <a:path w="9144000" h="2087879">
                  <a:moveTo>
                    <a:pt x="9144000" y="0"/>
                  </a:moveTo>
                  <a:lnTo>
                    <a:pt x="0" y="0"/>
                  </a:lnTo>
                  <a:lnTo>
                    <a:pt x="0" y="2087880"/>
                  </a:lnTo>
                  <a:lnTo>
                    <a:pt x="9144000" y="208788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300733" y="4086605"/>
              <a:ext cx="6543040" cy="9525"/>
            </a:xfrm>
            <a:custGeom>
              <a:avLst/>
              <a:gdLst/>
              <a:ahLst/>
              <a:cxnLst/>
              <a:rect l="l" t="t" r="r" b="b"/>
              <a:pathLst>
                <a:path w="6543040" h="9525">
                  <a:moveTo>
                    <a:pt x="0" y="0"/>
                  </a:moveTo>
                  <a:lnTo>
                    <a:pt x="654304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16979" y="4361688"/>
              <a:ext cx="2313431" cy="461772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94332" y="3462528"/>
              <a:ext cx="856488" cy="283464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41904" y="3377184"/>
              <a:ext cx="864107" cy="368808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83964" y="3316223"/>
              <a:ext cx="339851" cy="502919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77384" y="3377184"/>
              <a:ext cx="1240536" cy="379476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70320" y="3243072"/>
              <a:ext cx="958596" cy="502920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/>
          <p:nvPr/>
        </p:nvSpPr>
        <p:spPr>
          <a:xfrm>
            <a:off x="722477" y="4313631"/>
            <a:ext cx="5488940" cy="5378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12700" marR="5080" indent="217804">
              <a:lnSpc>
                <a:spcPct val="140000"/>
              </a:lnSpc>
              <a:spcBef>
                <a:spcPts val="100"/>
              </a:spcBef>
            </a:pPr>
            <a:r>
              <a:rPr dirty="0" sz="800" spc="-10">
                <a:latin typeface="Arial"/>
                <a:cs typeface="Arial"/>
              </a:rPr>
              <a:t>Gefinancierd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door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Europese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Unie.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geuite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standpunten</a:t>
            </a:r>
            <a:r>
              <a:rPr dirty="0" sz="800" spc="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en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meningen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zijn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echter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alleen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die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van de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auteur(s)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en</a:t>
            </a:r>
            <a:r>
              <a:rPr dirty="0" sz="800">
                <a:latin typeface="Arial"/>
                <a:cs typeface="Arial"/>
              </a:rPr>
              <a:t> komen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niet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noodzakelijkerwijs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overeen</a:t>
            </a:r>
            <a:r>
              <a:rPr dirty="0" sz="800" spc="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met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die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van de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Europese Unie of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OeAD-</a:t>
            </a:r>
            <a:r>
              <a:rPr dirty="0" sz="800">
                <a:latin typeface="Arial"/>
                <a:cs typeface="Arial"/>
              </a:rPr>
              <a:t>GmbH.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Noch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Europese Unie,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noch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de</a:t>
            </a:r>
            <a:endParaRPr sz="800">
              <a:latin typeface="Arial"/>
              <a:cs typeface="Arial"/>
            </a:endParaRPr>
          </a:p>
          <a:p>
            <a:pPr algn="r" marR="6350">
              <a:lnSpc>
                <a:spcPct val="100000"/>
              </a:lnSpc>
              <a:spcBef>
                <a:spcPts val="380"/>
              </a:spcBef>
            </a:pPr>
            <a:r>
              <a:rPr dirty="0" sz="800" spc="-10">
                <a:latin typeface="Arial"/>
                <a:cs typeface="Arial"/>
              </a:rPr>
              <a:t>subsidieverlenende</a:t>
            </a:r>
            <a:r>
              <a:rPr dirty="0" sz="800" spc="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autoriteit</a:t>
            </a:r>
            <a:r>
              <a:rPr dirty="0" sz="800" spc="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kan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hiervoor</a:t>
            </a:r>
            <a:r>
              <a:rPr dirty="0" sz="800" spc="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verantwoordelijk</a:t>
            </a:r>
            <a:r>
              <a:rPr dirty="0" sz="800" spc="4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worden</a:t>
            </a:r>
            <a:r>
              <a:rPr dirty="0" sz="800" spc="2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gesteld</a:t>
            </a:r>
            <a:endParaRPr sz="8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801116" y="1329689"/>
            <a:ext cx="7685405" cy="86741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14999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Deze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leereenheid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is ontwikkeld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als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onderdeel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van een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Erasmus+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KA2-project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DiMiCare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en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wordt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gefinancierd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met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steun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van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Europese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Unie.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Het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werk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is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bedoeld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voor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educatieve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doeleinden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en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is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gelicentieerd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onder</a:t>
            </a:r>
            <a:r>
              <a:rPr dirty="0" sz="1200" spc="5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Creative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Commons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Naamsvermelding-NietCommercieel-</a:t>
            </a:r>
            <a:r>
              <a:rPr dirty="0" sz="1200">
                <a:latin typeface="Arial"/>
                <a:cs typeface="Arial"/>
              </a:rPr>
              <a:t>GelijkDelen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4.0 Internationale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licentie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@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10">
                <a:latin typeface="Arial"/>
                <a:cs typeface="Arial"/>
              </a:rPr>
              <a:t> DiMiCare Consortium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(met </a:t>
            </a:r>
            <a:r>
              <a:rPr dirty="0" sz="1200" spc="-10">
                <a:latin typeface="Arial"/>
                <a:cs typeface="Arial"/>
              </a:rPr>
              <a:t>uitzondering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van screenshots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en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inhoud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waarnaar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wordt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verwezen).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5" name="object 15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608832" y="2310383"/>
            <a:ext cx="1575815" cy="553212"/>
          </a:xfrm>
          <a:prstGeom prst="rect">
            <a:avLst/>
          </a:prstGeom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01802" y="232410"/>
            <a:ext cx="304546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4"/>
              <a:t>Referenties/bronnen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349402" y="950747"/>
            <a:ext cx="7846695" cy="35471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dirty="0" sz="700">
                <a:latin typeface="Arial"/>
                <a:cs typeface="Arial"/>
              </a:rPr>
              <a:t>Sana</a:t>
            </a:r>
            <a:r>
              <a:rPr dirty="0" sz="700" spc="-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Ashraf</a:t>
            </a:r>
            <a:r>
              <a:rPr dirty="0" sz="700" spc="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(2023).</a:t>
            </a:r>
            <a:r>
              <a:rPr dirty="0" sz="700" spc="4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Digital</a:t>
            </a:r>
            <a:r>
              <a:rPr dirty="0" sz="700" spc="-1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Communication:</a:t>
            </a:r>
            <a:r>
              <a:rPr dirty="0" sz="700" spc="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What</a:t>
            </a:r>
            <a:r>
              <a:rPr dirty="0" sz="700" spc="-2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It</a:t>
            </a:r>
            <a:r>
              <a:rPr dirty="0" sz="700" spc="2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Is</a:t>
            </a:r>
            <a:r>
              <a:rPr dirty="0" sz="700" spc="2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and</a:t>
            </a:r>
            <a:r>
              <a:rPr dirty="0" sz="700" spc="-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Where</a:t>
            </a:r>
            <a:r>
              <a:rPr dirty="0" sz="700" spc="-1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It's</a:t>
            </a:r>
            <a:r>
              <a:rPr dirty="0" sz="700" spc="3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Headed.</a:t>
            </a:r>
            <a:r>
              <a:rPr dirty="0" sz="700" spc="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Airalo.com.</a:t>
            </a:r>
            <a:r>
              <a:rPr dirty="0" sz="700" spc="15">
                <a:latin typeface="Arial"/>
                <a:cs typeface="Arial"/>
              </a:rPr>
              <a:t> 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https://www.airalo.com/blog/digital-communication-what-it-is-and-where-its-</a:t>
            </a:r>
            <a:r>
              <a:rPr dirty="0" u="sng" sz="7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headed</a:t>
            </a:r>
            <a:r>
              <a:rPr dirty="0" u="none" sz="700" spc="4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(accessed</a:t>
            </a:r>
            <a:r>
              <a:rPr dirty="0" u="none" sz="700" spc="3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March</a:t>
            </a:r>
            <a:r>
              <a:rPr dirty="0" u="none" sz="700" spc="30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2024).</a:t>
            </a:r>
            <a:r>
              <a:rPr dirty="0" u="none" sz="700" spc="50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Create</a:t>
            </a:r>
            <a:r>
              <a:rPr dirty="0" u="none" sz="700" spc="4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a</a:t>
            </a:r>
            <a:r>
              <a:rPr dirty="0" u="none" sz="700" spc="3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Gmail</a:t>
            </a:r>
            <a:r>
              <a:rPr dirty="0" u="none" sz="700" spc="2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account.</a:t>
            </a:r>
            <a:r>
              <a:rPr dirty="0" u="none" sz="700" spc="65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Support.google.com.</a:t>
            </a:r>
            <a:r>
              <a:rPr dirty="0" u="none" sz="700" spc="90">
                <a:latin typeface="Arial"/>
                <a:cs typeface="Arial"/>
              </a:rPr>
              <a:t> 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https://support.google.com/mail/answer/56256?hl=en&amp;ref_topic=7065107&amp;sjid=16374137821709521462-</a:t>
            </a:r>
            <a:r>
              <a:rPr dirty="0" u="sng" sz="7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EU</a:t>
            </a:r>
            <a:r>
              <a:rPr dirty="0" u="none" sz="700" spc="8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(accessed</a:t>
            </a:r>
            <a:r>
              <a:rPr dirty="0" u="none" sz="700" spc="5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March</a:t>
            </a:r>
            <a:r>
              <a:rPr dirty="0" u="none" sz="700" spc="70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2024).</a:t>
            </a:r>
            <a:endParaRPr sz="700">
              <a:latin typeface="Arial"/>
              <a:cs typeface="Arial"/>
            </a:endParaRPr>
          </a:p>
          <a:p>
            <a:pPr marL="12700" marR="2429510">
              <a:lnSpc>
                <a:spcPct val="150000"/>
              </a:lnSpc>
            </a:pPr>
            <a:r>
              <a:rPr dirty="0" sz="700">
                <a:latin typeface="Arial"/>
                <a:cs typeface="Arial"/>
              </a:rPr>
              <a:t>Gary W.</a:t>
            </a:r>
            <a:r>
              <a:rPr dirty="0" sz="700" spc="-5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Larson</a:t>
            </a:r>
            <a:r>
              <a:rPr dirty="0" sz="700" spc="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(2024).</a:t>
            </a:r>
            <a:r>
              <a:rPr dirty="0" sz="700" spc="1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Instant</a:t>
            </a:r>
            <a:r>
              <a:rPr dirty="0" sz="700" spc="2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messaging. </a:t>
            </a:r>
            <a:r>
              <a:rPr dirty="0" sz="700">
                <a:latin typeface="Arial"/>
                <a:cs typeface="Arial"/>
              </a:rPr>
              <a:t>Britannica.com.</a:t>
            </a:r>
            <a:r>
              <a:rPr dirty="0" sz="700" spc="200">
                <a:latin typeface="Arial"/>
                <a:cs typeface="Arial"/>
              </a:rPr>
              <a:t> 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https://www.britannica.com/topic/instant-</a:t>
            </a:r>
            <a:r>
              <a:rPr dirty="0" u="sng" sz="7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messaging</a:t>
            </a:r>
            <a:r>
              <a:rPr dirty="0" u="none" sz="700" spc="3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(accessed</a:t>
            </a:r>
            <a:r>
              <a:rPr dirty="0" u="none" sz="700" spc="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March</a:t>
            </a:r>
            <a:r>
              <a:rPr dirty="0" u="none" sz="700" spc="10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2024).</a:t>
            </a:r>
            <a:r>
              <a:rPr dirty="0" u="none" sz="700" spc="50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WhatsApp.</a:t>
            </a:r>
            <a:r>
              <a:rPr dirty="0" u="none" sz="700" spc="15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Wikipedia.org.</a:t>
            </a:r>
            <a:r>
              <a:rPr dirty="0" u="none" sz="700" spc="30">
                <a:latin typeface="Arial"/>
                <a:cs typeface="Arial"/>
              </a:rPr>
              <a:t> 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6"/>
              </a:rPr>
              <a:t>https://it.wikipedia.org/wiki/WhatsApp</a:t>
            </a:r>
            <a:r>
              <a:rPr dirty="0" u="none" sz="700" spc="7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(accessed</a:t>
            </a:r>
            <a:r>
              <a:rPr dirty="0" u="none" sz="700" spc="5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March</a:t>
            </a:r>
            <a:r>
              <a:rPr dirty="0" u="none" sz="700" spc="70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2024).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700">
                <a:latin typeface="Arial"/>
                <a:cs typeface="Arial"/>
              </a:rPr>
              <a:t>How</a:t>
            </a:r>
            <a:r>
              <a:rPr dirty="0" sz="700" spc="-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to</a:t>
            </a:r>
            <a:r>
              <a:rPr dirty="0" sz="700" spc="1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download</a:t>
            </a:r>
            <a:r>
              <a:rPr dirty="0" sz="700" spc="1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or</a:t>
            </a:r>
            <a:r>
              <a:rPr dirty="0" sz="700" spc="2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uninstall</a:t>
            </a:r>
            <a:r>
              <a:rPr dirty="0" sz="700" spc="1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WhatsApp.</a:t>
            </a:r>
            <a:r>
              <a:rPr dirty="0" sz="700" spc="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Faq.whatsapp.com.</a:t>
            </a:r>
            <a:r>
              <a:rPr dirty="0" sz="700" spc="75">
                <a:latin typeface="Arial"/>
                <a:cs typeface="Arial"/>
              </a:rPr>
              <a:t> 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7"/>
              </a:rPr>
              <a:t>https://faq.whatsapp.com/807139050546238/?helpref=hc_fnav&amp;cms_platform=android</a:t>
            </a:r>
            <a:r>
              <a:rPr dirty="0" u="none" sz="700" spc="8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(accessed</a:t>
            </a:r>
            <a:r>
              <a:rPr dirty="0" u="none" sz="700" spc="3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March</a:t>
            </a:r>
            <a:r>
              <a:rPr dirty="0" u="none" sz="700" spc="45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2024).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700">
                <a:latin typeface="Arial"/>
                <a:cs typeface="Arial"/>
              </a:rPr>
              <a:t>How</a:t>
            </a:r>
            <a:r>
              <a:rPr dirty="0" sz="700" spc="3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to</a:t>
            </a:r>
            <a:r>
              <a:rPr dirty="0" sz="700" spc="6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use</a:t>
            </a:r>
            <a:r>
              <a:rPr dirty="0" sz="700" spc="4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Zoom</a:t>
            </a:r>
            <a:r>
              <a:rPr dirty="0" sz="700" spc="7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for</a:t>
            </a:r>
            <a:r>
              <a:rPr dirty="0" sz="700" spc="6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beginners.</a:t>
            </a:r>
            <a:r>
              <a:rPr dirty="0" sz="700" spc="90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Support.zoom.com.</a:t>
            </a:r>
            <a:r>
              <a:rPr dirty="0" sz="700" spc="125">
                <a:latin typeface="Arial"/>
                <a:cs typeface="Arial"/>
              </a:rPr>
              <a:t> 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8"/>
              </a:rPr>
              <a:t>https://support.zoom.com/hc/en/article?id=zm_kb&amp;sysparm_article=KB0059590#h_01FS896ZWMFKY14JBB4RQVDZ19</a:t>
            </a:r>
            <a:r>
              <a:rPr dirty="0" u="none" sz="700" spc="12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(accessed</a:t>
            </a:r>
            <a:r>
              <a:rPr dirty="0" u="none" sz="700" spc="7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March</a:t>
            </a:r>
            <a:r>
              <a:rPr dirty="0" u="none" sz="700" spc="100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2024).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700">
                <a:latin typeface="Arial"/>
                <a:cs typeface="Arial"/>
              </a:rPr>
              <a:t>Newsletter.</a:t>
            </a:r>
            <a:r>
              <a:rPr dirty="0" sz="700" spc="1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Wikipedia.org.</a:t>
            </a:r>
            <a:r>
              <a:rPr dirty="0" sz="700" spc="-10">
                <a:latin typeface="Arial"/>
                <a:cs typeface="Arial"/>
              </a:rPr>
              <a:t> 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9"/>
              </a:rPr>
              <a:t>https://en.wikipedia.org/wiki/Newsletter</a:t>
            </a:r>
            <a:r>
              <a:rPr dirty="0" u="none" sz="700" spc="3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(accessed</a:t>
            </a:r>
            <a:r>
              <a:rPr dirty="0" u="none" sz="700" spc="2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March</a:t>
            </a:r>
            <a:r>
              <a:rPr dirty="0" u="none" sz="700" spc="15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2024).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700">
                <a:latin typeface="Arial"/>
                <a:cs typeface="Arial"/>
              </a:rPr>
              <a:t>Internet</a:t>
            </a:r>
            <a:r>
              <a:rPr dirty="0" sz="700" spc="4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Forum.</a:t>
            </a:r>
            <a:r>
              <a:rPr dirty="0" sz="700" spc="10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Pcmag.com.</a:t>
            </a:r>
            <a:r>
              <a:rPr dirty="0" sz="700">
                <a:latin typeface="Arial"/>
                <a:cs typeface="Arial"/>
              </a:rPr>
              <a:t> 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0"/>
              </a:rPr>
              <a:t>https://www.pcmag.com/encyclopedia/term/internet-</a:t>
            </a:r>
            <a:r>
              <a:rPr dirty="0" u="sng" sz="7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0"/>
              </a:rPr>
              <a:t>forum</a:t>
            </a:r>
            <a:r>
              <a:rPr dirty="0" u="none" sz="700" spc="5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(accessed</a:t>
            </a:r>
            <a:r>
              <a:rPr dirty="0" u="none" sz="700" spc="1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March</a:t>
            </a:r>
            <a:r>
              <a:rPr dirty="0" u="none" sz="700" spc="20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2024).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700">
                <a:latin typeface="Arial"/>
                <a:cs typeface="Arial"/>
              </a:rPr>
              <a:t>What</a:t>
            </a:r>
            <a:r>
              <a:rPr dirty="0" sz="700" spc="-3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is</a:t>
            </a:r>
            <a:r>
              <a:rPr dirty="0" sz="700" spc="-1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data</a:t>
            </a:r>
            <a:r>
              <a:rPr dirty="0" sz="700" spc="1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sharing?</a:t>
            </a:r>
            <a:r>
              <a:rPr dirty="0" sz="700" spc="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Atlan.com.</a:t>
            </a:r>
            <a:r>
              <a:rPr dirty="0" sz="700" spc="20">
                <a:latin typeface="Arial"/>
                <a:cs typeface="Arial"/>
              </a:rPr>
              <a:t> 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1"/>
              </a:rPr>
              <a:t>https://atlan.com/benefits-of-data-sharing/#what-is-data-</a:t>
            </a:r>
            <a:r>
              <a:rPr dirty="0" u="sng" sz="7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1"/>
              </a:rPr>
              <a:t>sharing</a:t>
            </a:r>
            <a:r>
              <a:rPr dirty="0" u="none" sz="700" spc="3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(accessed</a:t>
            </a:r>
            <a:r>
              <a:rPr dirty="0" u="none" sz="700" spc="3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March</a:t>
            </a:r>
            <a:r>
              <a:rPr dirty="0" u="none" sz="700" spc="30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2024).</a:t>
            </a:r>
            <a:endParaRPr sz="700">
              <a:latin typeface="Arial"/>
              <a:cs typeface="Arial"/>
            </a:endParaRPr>
          </a:p>
          <a:p>
            <a:pPr marL="12700" marR="2660015">
              <a:lnSpc>
                <a:spcPct val="150000"/>
              </a:lnSpc>
            </a:pPr>
            <a:r>
              <a:rPr dirty="0" sz="700">
                <a:latin typeface="Arial"/>
                <a:cs typeface="Arial"/>
              </a:rPr>
              <a:t>What</a:t>
            </a:r>
            <a:r>
              <a:rPr dirty="0" sz="700" spc="-4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are</a:t>
            </a:r>
            <a:r>
              <a:rPr dirty="0" sz="700" spc="-1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the</a:t>
            </a:r>
            <a:r>
              <a:rPr dirty="0" sz="700" spc="-1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benefits of</a:t>
            </a:r>
            <a:r>
              <a:rPr dirty="0" sz="700" spc="-1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data</a:t>
            </a:r>
            <a:r>
              <a:rPr dirty="0" sz="700" spc="-1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sharing</a:t>
            </a:r>
            <a:r>
              <a:rPr dirty="0" sz="700" spc="-1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in</a:t>
            </a:r>
            <a:r>
              <a:rPr dirty="0" sz="700" spc="-2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health</a:t>
            </a:r>
            <a:r>
              <a:rPr dirty="0" sz="700" spc="-1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care?</a:t>
            </a:r>
            <a:r>
              <a:rPr dirty="0" sz="700" spc="-1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Atlan.com. 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2"/>
              </a:rPr>
              <a:t>https://atlan.com/benefits-of-data-</a:t>
            </a:r>
            <a:r>
              <a:rPr dirty="0" u="sng" sz="7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2"/>
              </a:rPr>
              <a:t>sharing</a:t>
            </a:r>
            <a:r>
              <a:rPr dirty="0" u="none" sz="700">
                <a:solidFill>
                  <a:srgbClr val="0000FF"/>
                </a:solidFill>
                <a:latin typeface="Arial"/>
                <a:cs typeface="Arial"/>
                <a:hlinkClick r:id="rId12"/>
              </a:rPr>
              <a:t>/</a:t>
            </a:r>
            <a:r>
              <a:rPr dirty="0" u="none" sz="700" spc="3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(accessed March</a:t>
            </a:r>
            <a:r>
              <a:rPr dirty="0" u="none" sz="700" spc="5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2024).</a:t>
            </a:r>
            <a:r>
              <a:rPr dirty="0" u="none" sz="700" spc="50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WeTransfer.</a:t>
            </a:r>
            <a:r>
              <a:rPr dirty="0" u="none" sz="700" spc="30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Wikipedia.org.</a:t>
            </a:r>
            <a:r>
              <a:rPr dirty="0" u="none" sz="700" spc="20">
                <a:latin typeface="Arial"/>
                <a:cs typeface="Arial"/>
              </a:rPr>
              <a:t> 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3"/>
              </a:rPr>
              <a:t>https://en.wikipedia.org/wiki/WeTransfer</a:t>
            </a:r>
            <a:r>
              <a:rPr dirty="0" u="none" sz="700" spc="7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(accessed</a:t>
            </a:r>
            <a:r>
              <a:rPr dirty="0" u="none" sz="700" spc="5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March</a:t>
            </a:r>
            <a:r>
              <a:rPr dirty="0" u="none" sz="700" spc="55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2024).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700">
                <a:latin typeface="Arial"/>
                <a:cs typeface="Arial"/>
              </a:rPr>
              <a:t>David</a:t>
            </a:r>
            <a:r>
              <a:rPr dirty="0" sz="700" spc="-2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Nield</a:t>
            </a:r>
            <a:r>
              <a:rPr dirty="0" sz="700" spc="-4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(2022).</a:t>
            </a:r>
            <a:r>
              <a:rPr dirty="0" sz="700" spc="2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How</a:t>
            </a:r>
            <a:r>
              <a:rPr dirty="0" sz="700" spc="-3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to</a:t>
            </a:r>
            <a:r>
              <a:rPr dirty="0" sz="700" spc="-2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share huge</a:t>
            </a:r>
            <a:r>
              <a:rPr dirty="0" sz="700" spc="-1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files</a:t>
            </a:r>
            <a:r>
              <a:rPr dirty="0" sz="700" spc="-1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online.</a:t>
            </a:r>
            <a:r>
              <a:rPr dirty="0" sz="700" spc="-2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Popsci.com.</a:t>
            </a:r>
            <a:r>
              <a:rPr dirty="0" sz="700" spc="5">
                <a:latin typeface="Arial"/>
                <a:cs typeface="Arial"/>
              </a:rPr>
              <a:t> 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4"/>
              </a:rPr>
              <a:t>https://www.popsci.com/share-huge-files-</a:t>
            </a:r>
            <a:r>
              <a:rPr dirty="0" u="sng" sz="7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4"/>
              </a:rPr>
              <a:t>online</a:t>
            </a:r>
            <a:r>
              <a:rPr dirty="0" u="none" sz="700">
                <a:solidFill>
                  <a:srgbClr val="0000FF"/>
                </a:solidFill>
                <a:latin typeface="Arial"/>
                <a:cs typeface="Arial"/>
                <a:hlinkClick r:id="rId14"/>
              </a:rPr>
              <a:t>/</a:t>
            </a:r>
            <a:r>
              <a:rPr dirty="0" u="none" sz="700" spc="4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(accessed</a:t>
            </a:r>
            <a:r>
              <a:rPr dirty="0" u="none" sz="700" spc="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March</a:t>
            </a:r>
            <a:r>
              <a:rPr dirty="0" u="none" sz="700" spc="10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2024).</a:t>
            </a:r>
            <a:endParaRPr sz="700">
              <a:latin typeface="Arial"/>
              <a:cs typeface="Arial"/>
            </a:endParaRPr>
          </a:p>
          <a:p>
            <a:pPr marL="12700" marR="930275">
              <a:lnSpc>
                <a:spcPct val="150000"/>
              </a:lnSpc>
              <a:spcBef>
                <a:spcPts val="5"/>
              </a:spcBef>
            </a:pPr>
            <a:r>
              <a:rPr dirty="0" sz="700">
                <a:latin typeface="Arial"/>
                <a:cs typeface="Arial"/>
              </a:rPr>
              <a:t>Erica</a:t>
            </a:r>
            <a:r>
              <a:rPr dirty="0" sz="700" spc="-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Mixon,</a:t>
            </a:r>
            <a:r>
              <a:rPr dirty="0" sz="700" spc="3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Ivy</a:t>
            </a:r>
            <a:r>
              <a:rPr dirty="0" sz="700" spc="2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Wigmore</a:t>
            </a:r>
            <a:r>
              <a:rPr dirty="0" sz="700" spc="-3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(2023).</a:t>
            </a:r>
            <a:r>
              <a:rPr dirty="0" sz="700" spc="3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What</a:t>
            </a:r>
            <a:r>
              <a:rPr dirty="0" sz="700" spc="-2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is Google</a:t>
            </a:r>
            <a:r>
              <a:rPr dirty="0" sz="700" spc="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Drive?.</a:t>
            </a:r>
            <a:r>
              <a:rPr dirty="0" sz="700" spc="10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Techtarget.com.</a:t>
            </a:r>
            <a:r>
              <a:rPr dirty="0" sz="700" spc="55">
                <a:latin typeface="Arial"/>
                <a:cs typeface="Arial"/>
              </a:rPr>
              <a:t> 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5"/>
              </a:rPr>
              <a:t>https://www.techtarget.com/searchmobilecomputing/definition/Google-</a:t>
            </a:r>
            <a:r>
              <a:rPr dirty="0" u="sng" sz="7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5"/>
              </a:rPr>
              <a:t>Drive</a:t>
            </a:r>
            <a:r>
              <a:rPr dirty="0" u="none" sz="700" spc="5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(accessed</a:t>
            </a:r>
            <a:r>
              <a:rPr dirty="0" u="none" sz="700" spc="2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March</a:t>
            </a:r>
            <a:r>
              <a:rPr dirty="0" u="none" sz="700" spc="30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2024).</a:t>
            </a:r>
            <a:r>
              <a:rPr dirty="0" u="none" sz="700" spc="50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Linika</a:t>
            </a:r>
            <a:r>
              <a:rPr dirty="0" u="none" sz="700" spc="-2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Ghosh</a:t>
            </a:r>
            <a:r>
              <a:rPr dirty="0" u="none" sz="700" spc="-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(2023).</a:t>
            </a:r>
            <a:r>
              <a:rPr dirty="0" u="none" sz="700" spc="2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What</a:t>
            </a:r>
            <a:r>
              <a:rPr dirty="0" u="none" sz="700" spc="-3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is</a:t>
            </a:r>
            <a:r>
              <a:rPr dirty="0" u="none" sz="700" spc="-1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Dropbox?</a:t>
            </a:r>
            <a:r>
              <a:rPr dirty="0" u="none" sz="700" spc="2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How</a:t>
            </a:r>
            <a:r>
              <a:rPr dirty="0" u="none" sz="700" spc="-2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does it</a:t>
            </a:r>
            <a:r>
              <a:rPr dirty="0" u="none" sz="700" spc="-2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work?.</a:t>
            </a:r>
            <a:r>
              <a:rPr dirty="0" u="none" sz="700" spc="1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Znetlive.com.</a:t>
            </a:r>
            <a:r>
              <a:rPr dirty="0" u="none" sz="700" spc="15">
                <a:latin typeface="Arial"/>
                <a:cs typeface="Arial"/>
              </a:rPr>
              <a:t> 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6"/>
              </a:rPr>
              <a:t>https://www.znetlive.com/blog/what-is-dropbox-how-does-</a:t>
            </a:r>
            <a:r>
              <a:rPr dirty="0" u="sng" sz="7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6"/>
              </a:rPr>
              <a:t>it-work</a:t>
            </a:r>
            <a:r>
              <a:rPr dirty="0" u="none" sz="700">
                <a:solidFill>
                  <a:srgbClr val="0000FF"/>
                </a:solidFill>
                <a:latin typeface="Arial"/>
                <a:cs typeface="Arial"/>
                <a:hlinkClick r:id="rId16"/>
              </a:rPr>
              <a:t>/</a:t>
            </a:r>
            <a:r>
              <a:rPr dirty="0" u="none" sz="700" spc="3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(accessed</a:t>
            </a:r>
            <a:r>
              <a:rPr dirty="0" u="none" sz="700" spc="2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March</a:t>
            </a:r>
            <a:r>
              <a:rPr dirty="0" u="none" sz="700" spc="15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2024).</a:t>
            </a:r>
            <a:endParaRPr sz="700">
              <a:latin typeface="Arial"/>
              <a:cs typeface="Arial"/>
            </a:endParaRPr>
          </a:p>
          <a:p>
            <a:pPr marL="12700" marR="2249805">
              <a:lnSpc>
                <a:spcPct val="150000"/>
              </a:lnSpc>
            </a:pPr>
            <a:r>
              <a:rPr dirty="0" sz="700">
                <a:latin typeface="Arial"/>
                <a:cs typeface="Arial"/>
              </a:rPr>
              <a:t>What</a:t>
            </a:r>
            <a:r>
              <a:rPr dirty="0" sz="700" spc="-2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is</a:t>
            </a:r>
            <a:r>
              <a:rPr dirty="0" sz="700" spc="-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Telegram?</a:t>
            </a:r>
            <a:r>
              <a:rPr dirty="0" sz="700" spc="1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What</a:t>
            </a:r>
            <a:r>
              <a:rPr dirty="0" sz="700" spc="-2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do</a:t>
            </a:r>
            <a:r>
              <a:rPr dirty="0" sz="700" spc="1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I do</a:t>
            </a:r>
            <a:r>
              <a:rPr dirty="0" sz="700" spc="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here?.</a:t>
            </a:r>
            <a:r>
              <a:rPr dirty="0" sz="700" spc="3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Telegram.org.</a:t>
            </a:r>
            <a:r>
              <a:rPr dirty="0" sz="700" spc="40">
                <a:latin typeface="Arial"/>
                <a:cs typeface="Arial"/>
              </a:rPr>
              <a:t> 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7"/>
              </a:rPr>
              <a:t>https://telegram.org/faq#q-what-is-telegram-what-do-</a:t>
            </a:r>
            <a:r>
              <a:rPr dirty="0" u="sng" sz="7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7"/>
              </a:rPr>
              <a:t>i-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7"/>
              </a:rPr>
              <a:t>do-</a:t>
            </a:r>
            <a:r>
              <a:rPr dirty="0" u="sng" sz="7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7"/>
              </a:rPr>
              <a:t>here</a:t>
            </a:r>
            <a:r>
              <a:rPr dirty="0" u="none" sz="700" spc="5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(accessed</a:t>
            </a:r>
            <a:r>
              <a:rPr dirty="0" u="none" sz="700" spc="3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March</a:t>
            </a:r>
            <a:r>
              <a:rPr dirty="0" u="none" sz="700" spc="40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2024).</a:t>
            </a:r>
            <a:r>
              <a:rPr dirty="0" u="none" sz="700" spc="50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Messaging</a:t>
            </a:r>
            <a:r>
              <a:rPr dirty="0" u="none" sz="700" spc="4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basics.</a:t>
            </a:r>
            <a:r>
              <a:rPr dirty="0" u="none" sz="700" spc="25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Messenger.com.</a:t>
            </a:r>
            <a:r>
              <a:rPr dirty="0" u="none" sz="700" spc="65">
                <a:latin typeface="Arial"/>
                <a:cs typeface="Arial"/>
              </a:rPr>
              <a:t> 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8"/>
              </a:rPr>
              <a:t>https://www.messenger.com/help/345021679200618/?helpref=hc_fnav</a:t>
            </a:r>
            <a:r>
              <a:rPr dirty="0" u="none" sz="700" spc="8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(accessed</a:t>
            </a:r>
            <a:r>
              <a:rPr dirty="0" u="none" sz="700" spc="3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March</a:t>
            </a:r>
            <a:r>
              <a:rPr dirty="0" u="none" sz="700" spc="45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2024).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700">
                <a:latin typeface="Arial"/>
                <a:cs typeface="Arial"/>
              </a:rPr>
              <a:t>Video</a:t>
            </a:r>
            <a:r>
              <a:rPr dirty="0" sz="700" spc="-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call.</a:t>
            </a:r>
            <a:r>
              <a:rPr dirty="0" sz="700" spc="-10">
                <a:latin typeface="Arial"/>
                <a:cs typeface="Arial"/>
              </a:rPr>
              <a:t> Computerhope.com</a:t>
            </a:r>
            <a:r>
              <a:rPr dirty="0" sz="700" spc="70">
                <a:latin typeface="Arial"/>
                <a:cs typeface="Arial"/>
              </a:rPr>
              <a:t> 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9"/>
              </a:rPr>
              <a:t>https://www.computerhope.com/jargon/v/video-</a:t>
            </a:r>
            <a:r>
              <a:rPr dirty="0" u="sng" sz="7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9"/>
              </a:rPr>
              <a:t>call.htm</a:t>
            </a:r>
            <a:r>
              <a:rPr dirty="0" u="none" sz="700" spc="7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(accessed</a:t>
            </a:r>
            <a:r>
              <a:rPr dirty="0" u="none" sz="700" spc="2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March</a:t>
            </a:r>
            <a:r>
              <a:rPr dirty="0" u="none" sz="700" spc="35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2024).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700" spc="-10">
                <a:latin typeface="Arial"/>
                <a:cs typeface="Arial"/>
              </a:rPr>
              <a:t>Everything</a:t>
            </a:r>
            <a:r>
              <a:rPr dirty="0" sz="700" spc="2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you</a:t>
            </a:r>
            <a:r>
              <a:rPr dirty="0" sz="700" spc="1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need</a:t>
            </a:r>
            <a:r>
              <a:rPr dirty="0" sz="700" spc="-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to</a:t>
            </a:r>
            <a:r>
              <a:rPr dirty="0" sz="700" spc="-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know</a:t>
            </a:r>
            <a:r>
              <a:rPr dirty="0" sz="700" spc="-2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about Google</a:t>
            </a:r>
            <a:r>
              <a:rPr dirty="0" sz="700" spc="-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Meet.</a:t>
            </a:r>
            <a:r>
              <a:rPr dirty="0" sz="700" spc="30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Sherweb.com</a:t>
            </a:r>
            <a:r>
              <a:rPr dirty="0" sz="700" spc="35">
                <a:latin typeface="Arial"/>
                <a:cs typeface="Arial"/>
              </a:rPr>
              <a:t> 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0"/>
              </a:rPr>
              <a:t>https://www.sherweb.com/blog/g-suite/google-</a:t>
            </a:r>
            <a:r>
              <a:rPr dirty="0" u="sng" sz="7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0"/>
              </a:rPr>
              <a:t>meet/</a:t>
            </a:r>
            <a:r>
              <a:rPr dirty="0" u="none" sz="700" spc="4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(accessed</a:t>
            </a:r>
            <a:r>
              <a:rPr dirty="0" u="none" sz="700" spc="1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March</a:t>
            </a:r>
            <a:r>
              <a:rPr dirty="0" u="none" sz="700" spc="30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2024).</a:t>
            </a:r>
            <a:endParaRPr sz="700">
              <a:latin typeface="Arial"/>
              <a:cs typeface="Arial"/>
            </a:endParaRPr>
          </a:p>
          <a:p>
            <a:pPr marL="12700" marR="462280">
              <a:lnSpc>
                <a:spcPts val="1260"/>
              </a:lnSpc>
              <a:spcBef>
                <a:spcPts val="110"/>
              </a:spcBef>
            </a:pPr>
            <a:r>
              <a:rPr dirty="0" sz="700">
                <a:latin typeface="Arial"/>
                <a:cs typeface="Arial"/>
              </a:rPr>
              <a:t>Make</a:t>
            </a:r>
            <a:r>
              <a:rPr dirty="0" sz="700" spc="1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video</a:t>
            </a:r>
            <a:r>
              <a:rPr dirty="0" sz="700" spc="1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or</a:t>
            </a:r>
            <a:r>
              <a:rPr dirty="0" sz="700" spc="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voice</a:t>
            </a:r>
            <a:r>
              <a:rPr dirty="0" sz="700" spc="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calls</a:t>
            </a:r>
            <a:r>
              <a:rPr dirty="0" sz="700" spc="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with</a:t>
            </a:r>
            <a:r>
              <a:rPr dirty="0" sz="700" spc="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Google</a:t>
            </a:r>
            <a:r>
              <a:rPr dirty="0" sz="700" spc="3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Meet.</a:t>
            </a:r>
            <a:r>
              <a:rPr dirty="0" sz="700" spc="40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Support.google.com</a:t>
            </a:r>
            <a:r>
              <a:rPr dirty="0" sz="700" spc="75">
                <a:latin typeface="Arial"/>
                <a:cs typeface="Arial"/>
              </a:rPr>
              <a:t> 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1"/>
              </a:rPr>
              <a:t>https://support.google.com/phoneapp/answer/12387460?hl=en&amp;co=GENIE.Platform%3DAndroid</a:t>
            </a:r>
            <a:r>
              <a:rPr dirty="0" u="none" sz="700" spc="7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(accessed</a:t>
            </a:r>
            <a:r>
              <a:rPr dirty="0" u="none" sz="700" spc="4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March</a:t>
            </a:r>
            <a:r>
              <a:rPr dirty="0" u="none" sz="700" spc="40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2024).</a:t>
            </a:r>
            <a:r>
              <a:rPr dirty="0" u="none" sz="700" spc="50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What</a:t>
            </a:r>
            <a:r>
              <a:rPr dirty="0" u="none" sz="700" spc="-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is</a:t>
            </a:r>
            <a:r>
              <a:rPr dirty="0" u="none" sz="700" spc="1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Zoom</a:t>
            </a:r>
            <a:r>
              <a:rPr dirty="0" u="none" sz="700" spc="5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Video</a:t>
            </a:r>
            <a:r>
              <a:rPr dirty="0" u="none" sz="700" spc="25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Conferencing?.</a:t>
            </a:r>
            <a:r>
              <a:rPr dirty="0" u="none" sz="700" spc="60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Support.zoom.com.</a:t>
            </a:r>
            <a:r>
              <a:rPr dirty="0" u="none" sz="700" spc="90">
                <a:latin typeface="Arial"/>
                <a:cs typeface="Arial"/>
              </a:rPr>
              <a:t> 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2"/>
              </a:rPr>
              <a:t>https://support.zoom.com/hc/en/article?id=zm_kb&amp;sysparm_article=KB0059590</a:t>
            </a:r>
            <a:r>
              <a:rPr dirty="0" u="none" sz="700" spc="10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(accessed</a:t>
            </a:r>
            <a:r>
              <a:rPr dirty="0" u="none" sz="700" spc="5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March</a:t>
            </a:r>
            <a:r>
              <a:rPr dirty="0" u="none" sz="700" spc="75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2024).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dirty="0" sz="700">
                <a:latin typeface="Arial"/>
                <a:cs typeface="Arial"/>
              </a:rPr>
              <a:t>What</a:t>
            </a:r>
            <a:r>
              <a:rPr dirty="0" sz="700" spc="-1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is</a:t>
            </a:r>
            <a:r>
              <a:rPr dirty="0" sz="700" spc="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Bluetooth?.</a:t>
            </a:r>
            <a:r>
              <a:rPr dirty="0" sz="700" spc="5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Gcfglobal.org.</a:t>
            </a:r>
            <a:r>
              <a:rPr dirty="0" sz="700" spc="65">
                <a:latin typeface="Arial"/>
                <a:cs typeface="Arial"/>
              </a:rPr>
              <a:t> 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3"/>
              </a:rPr>
              <a:t>https://edu.gcfglobal.org/en/mobile-device-tips/what-is-</a:t>
            </a:r>
            <a:r>
              <a:rPr dirty="0" u="sng" sz="7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3"/>
              </a:rPr>
              <a:t>bluetooth/1/#</a:t>
            </a:r>
            <a:r>
              <a:rPr dirty="0" u="none" sz="700" spc="8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(accessed</a:t>
            </a:r>
            <a:r>
              <a:rPr dirty="0" u="none" sz="700" spc="4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March</a:t>
            </a:r>
            <a:r>
              <a:rPr dirty="0" u="none" sz="700" spc="55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2024).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700">
                <a:latin typeface="Arial"/>
                <a:cs typeface="Arial"/>
              </a:rPr>
              <a:t>Spike</a:t>
            </a:r>
            <a:r>
              <a:rPr dirty="0" sz="700" spc="-4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Baron</a:t>
            </a:r>
            <a:r>
              <a:rPr dirty="0" sz="700" spc="-1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(2023).</a:t>
            </a:r>
            <a:r>
              <a:rPr dirty="0" sz="700" spc="1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A</a:t>
            </a:r>
            <a:r>
              <a:rPr dirty="0" sz="700" spc="-2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Beginner's</a:t>
            </a:r>
            <a:r>
              <a:rPr dirty="0" sz="700" spc="-1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Guide</a:t>
            </a:r>
            <a:r>
              <a:rPr dirty="0" sz="700" spc="-1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to</a:t>
            </a:r>
            <a:r>
              <a:rPr dirty="0" sz="700" spc="-1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Use</a:t>
            </a:r>
            <a:r>
              <a:rPr dirty="0" sz="700" spc="-2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and</a:t>
            </a:r>
            <a:r>
              <a:rPr dirty="0" sz="700" spc="-2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Connect</a:t>
            </a:r>
            <a:r>
              <a:rPr dirty="0" sz="700" spc="-1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Bluetooth</a:t>
            </a:r>
            <a:r>
              <a:rPr dirty="0" sz="700" spc="-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Devices.</a:t>
            </a:r>
            <a:r>
              <a:rPr dirty="0" sz="700" spc="-2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Wikihow.com.</a:t>
            </a:r>
            <a:r>
              <a:rPr dirty="0" sz="700" spc="-15">
                <a:latin typeface="Arial"/>
                <a:cs typeface="Arial"/>
              </a:rPr>
              <a:t> 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4"/>
              </a:rPr>
              <a:t>https://www.wikihow.com/Use-a-Bluetooth-</a:t>
            </a:r>
            <a:r>
              <a:rPr dirty="0" u="sng" sz="7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4"/>
              </a:rPr>
              <a:t>Device</a:t>
            </a:r>
            <a:r>
              <a:rPr dirty="0" u="none" sz="700" spc="1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(accessed</a:t>
            </a:r>
            <a:r>
              <a:rPr dirty="0" u="none" sz="700" spc="1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March</a:t>
            </a:r>
            <a:r>
              <a:rPr dirty="0" u="none" sz="700" spc="10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2024).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464563" y="853439"/>
            <a:ext cx="6215380" cy="3436620"/>
            <a:chOff x="1464563" y="853439"/>
            <a:chExt cx="6215380" cy="3436620"/>
          </a:xfrm>
        </p:grpSpPr>
        <p:sp>
          <p:nvSpPr>
            <p:cNvPr id="3" name="object 3" descr=""/>
            <p:cNvSpPr/>
            <p:nvPr/>
          </p:nvSpPr>
          <p:spPr>
            <a:xfrm>
              <a:off x="1464563" y="853439"/>
              <a:ext cx="6215380" cy="3436620"/>
            </a:xfrm>
            <a:custGeom>
              <a:avLst/>
              <a:gdLst/>
              <a:ahLst/>
              <a:cxnLst/>
              <a:rect l="l" t="t" r="r" b="b"/>
              <a:pathLst>
                <a:path w="6215380" h="3436620">
                  <a:moveTo>
                    <a:pt x="6154546" y="0"/>
                  </a:moveTo>
                  <a:lnTo>
                    <a:pt x="60325" y="0"/>
                  </a:lnTo>
                  <a:lnTo>
                    <a:pt x="36861" y="4746"/>
                  </a:lnTo>
                  <a:lnTo>
                    <a:pt x="17684" y="17684"/>
                  </a:lnTo>
                  <a:lnTo>
                    <a:pt x="4746" y="36861"/>
                  </a:lnTo>
                  <a:lnTo>
                    <a:pt x="0" y="60325"/>
                  </a:lnTo>
                  <a:lnTo>
                    <a:pt x="0" y="3376282"/>
                  </a:lnTo>
                  <a:lnTo>
                    <a:pt x="4746" y="3399768"/>
                  </a:lnTo>
                  <a:lnTo>
                    <a:pt x="17684" y="3418947"/>
                  </a:lnTo>
                  <a:lnTo>
                    <a:pt x="36861" y="3431878"/>
                  </a:lnTo>
                  <a:lnTo>
                    <a:pt x="60325" y="3436620"/>
                  </a:lnTo>
                  <a:lnTo>
                    <a:pt x="6154546" y="3436620"/>
                  </a:lnTo>
                  <a:lnTo>
                    <a:pt x="6178010" y="3431878"/>
                  </a:lnTo>
                  <a:lnTo>
                    <a:pt x="6197187" y="3418947"/>
                  </a:lnTo>
                  <a:lnTo>
                    <a:pt x="6210125" y="3399768"/>
                  </a:lnTo>
                  <a:lnTo>
                    <a:pt x="6214871" y="3376282"/>
                  </a:lnTo>
                  <a:lnTo>
                    <a:pt x="6214871" y="60325"/>
                  </a:lnTo>
                  <a:lnTo>
                    <a:pt x="6197219" y="17652"/>
                  </a:lnTo>
                  <a:lnTo>
                    <a:pt x="61545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75459" y="1083563"/>
              <a:ext cx="5599176" cy="305562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319017" y="798067"/>
            <a:ext cx="2505075" cy="24853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905">
              <a:lnSpc>
                <a:spcPct val="100000"/>
              </a:lnSpc>
              <a:spcBef>
                <a:spcPts val="100"/>
              </a:spcBef>
            </a:pPr>
            <a:r>
              <a:rPr dirty="0" sz="1800" spc="-75">
                <a:solidFill>
                  <a:srgbClr val="FFFFFF"/>
                </a:solidFill>
                <a:latin typeface="Arial"/>
                <a:cs typeface="Arial"/>
              </a:rPr>
              <a:t>Module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60"/>
              </a:spcBef>
            </a:pPr>
            <a:endParaRPr sz="1800">
              <a:latin typeface="Arial"/>
              <a:cs typeface="Arial"/>
            </a:endParaRPr>
          </a:p>
          <a:p>
            <a:pPr algn="ctr" marR="12700">
              <a:lnSpc>
                <a:spcPct val="100000"/>
              </a:lnSpc>
            </a:pPr>
            <a:r>
              <a:rPr dirty="0" sz="1800" spc="-60">
                <a:solidFill>
                  <a:srgbClr val="FFFFFF"/>
                </a:solidFill>
                <a:latin typeface="Arial"/>
                <a:cs typeface="Arial"/>
              </a:rPr>
              <a:t>Digitale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85">
                <a:solidFill>
                  <a:srgbClr val="FFFFFF"/>
                </a:solidFill>
                <a:latin typeface="Arial"/>
                <a:cs typeface="Arial"/>
              </a:rPr>
              <a:t>basiscompetenties</a:t>
            </a:r>
            <a:endParaRPr sz="1800">
              <a:latin typeface="Arial"/>
              <a:cs typeface="Arial"/>
            </a:endParaRPr>
          </a:p>
          <a:p>
            <a:pPr marL="12700" marR="5080" indent="699770">
              <a:lnSpc>
                <a:spcPct val="258400"/>
              </a:lnSpc>
              <a:spcBef>
                <a:spcPts val="755"/>
              </a:spcBef>
            </a:pPr>
            <a:r>
              <a:rPr dirty="0" sz="1800" spc="-45">
                <a:solidFill>
                  <a:srgbClr val="FFFFFF"/>
                </a:solidFill>
                <a:latin typeface="Arial"/>
                <a:cs typeface="Arial"/>
              </a:rPr>
              <a:t>Hoofdstuk</a:t>
            </a:r>
            <a:r>
              <a:rPr dirty="0" sz="1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3 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Creatie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55">
                <a:solidFill>
                  <a:srgbClr val="FFFFFF"/>
                </a:solidFill>
                <a:latin typeface="Arial"/>
                <a:cs typeface="Arial"/>
              </a:rPr>
              <a:t>van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85">
                <a:solidFill>
                  <a:srgbClr val="FFFFFF"/>
                </a:solidFill>
                <a:latin typeface="Arial"/>
                <a:cs typeface="Arial"/>
              </a:rPr>
              <a:t>digitale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60">
                <a:solidFill>
                  <a:srgbClr val="FFFFFF"/>
                </a:solidFill>
                <a:latin typeface="Arial"/>
                <a:cs typeface="Arial"/>
              </a:rPr>
              <a:t>inhoud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501802" y="1472641"/>
            <a:ext cx="7710805" cy="3155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78130" indent="-253365">
              <a:lnSpc>
                <a:spcPct val="100000"/>
              </a:lnSpc>
              <a:spcBef>
                <a:spcPts val="100"/>
              </a:spcBef>
              <a:buAutoNum type="arabicPeriod" startAt="4"/>
              <a:tabLst>
                <a:tab pos="278130" algn="l"/>
              </a:tabLst>
            </a:pP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VEILIGHEID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  <a:buClr>
                <a:srgbClr val="585858"/>
              </a:buClr>
              <a:buFont typeface="Arial"/>
              <a:buAutoNum type="arabicPeriod" startAt="4"/>
            </a:pPr>
            <a:endParaRPr sz="1800">
              <a:latin typeface="Arial"/>
              <a:cs typeface="Arial"/>
            </a:endParaRPr>
          </a:p>
          <a:p>
            <a:pPr lvl="1" marL="91440" indent="-88900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SzPct val="94444"/>
              <a:buChar char="•"/>
              <a:tabLst>
                <a:tab pos="9144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beschermen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apparaten</a:t>
            </a:r>
            <a:endParaRPr sz="1800">
              <a:latin typeface="Arial"/>
              <a:cs typeface="Arial"/>
            </a:endParaRPr>
          </a:p>
          <a:p>
            <a:pPr lvl="1" marL="91440" indent="-88900">
              <a:lnSpc>
                <a:spcPct val="100000"/>
              </a:lnSpc>
              <a:buClr>
                <a:srgbClr val="000000"/>
              </a:buClr>
              <a:buSzPct val="94444"/>
              <a:buChar char="•"/>
              <a:tabLst>
                <a:tab pos="9144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beschermen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persoonlijke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gegevens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privacy</a:t>
            </a:r>
            <a:endParaRPr sz="1800">
              <a:latin typeface="Arial"/>
              <a:cs typeface="Arial"/>
            </a:endParaRPr>
          </a:p>
          <a:p>
            <a:pPr lvl="1" marL="91440" indent="-88900">
              <a:lnSpc>
                <a:spcPct val="100000"/>
              </a:lnSpc>
              <a:buClr>
                <a:srgbClr val="000000"/>
              </a:buClr>
              <a:buSzPct val="94444"/>
              <a:buChar char="•"/>
              <a:tabLst>
                <a:tab pos="9144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beschermen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gezondheid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welzijn</a:t>
            </a:r>
            <a:endParaRPr sz="1800">
              <a:latin typeface="Arial"/>
              <a:cs typeface="Arial"/>
            </a:endParaRPr>
          </a:p>
          <a:p>
            <a:pPr lvl="1" marL="91440" indent="-88900">
              <a:lnSpc>
                <a:spcPct val="100000"/>
              </a:lnSpc>
              <a:buClr>
                <a:srgbClr val="000000"/>
              </a:buClr>
              <a:buSzPct val="94444"/>
              <a:buChar char="•"/>
              <a:tabLst>
                <a:tab pos="9144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beschermen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milieu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50"/>
              </a:spcBef>
            </a:pPr>
            <a:endParaRPr sz="1800">
              <a:latin typeface="Arial"/>
              <a:cs typeface="Arial"/>
            </a:endParaRPr>
          </a:p>
          <a:p>
            <a:pPr algn="just" marL="70485" marR="5080">
              <a:lnSpc>
                <a:spcPct val="100000"/>
              </a:lnSpc>
            </a:pP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800" spc="425" i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nuttige</a:t>
            </a:r>
            <a:r>
              <a:rPr dirty="0" sz="1800" spc="440" i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aspecten</a:t>
            </a:r>
            <a:r>
              <a:rPr dirty="0" sz="1800" spc="440" i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445" i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communicatie</a:t>
            </a:r>
            <a:r>
              <a:rPr dirty="0" sz="1800" spc="430" i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434" i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samenwerking</a:t>
            </a:r>
            <a:r>
              <a:rPr dirty="0" sz="1800" spc="430" i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20" i="1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8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zorgassistenten</a:t>
            </a:r>
            <a:r>
              <a:rPr dirty="0" sz="1800" spc="4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434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thuiszorgmedewerkers</a:t>
            </a:r>
            <a:r>
              <a:rPr dirty="0" sz="1800" spc="45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800" spc="434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verkennen,</a:t>
            </a:r>
            <a:r>
              <a:rPr dirty="0" sz="1800" spc="44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zie</a:t>
            </a:r>
            <a:r>
              <a:rPr dirty="0" sz="1800" spc="434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585858"/>
                </a:solidFill>
                <a:latin typeface="Arial"/>
                <a:cs typeface="Arial"/>
              </a:rPr>
              <a:t>Module</a:t>
            </a:r>
            <a:r>
              <a:rPr dirty="0" sz="1800" spc="440" b="1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 b="1" i="1">
                <a:solidFill>
                  <a:srgbClr val="585858"/>
                </a:solidFill>
                <a:latin typeface="Arial"/>
                <a:cs typeface="Arial"/>
              </a:rPr>
              <a:t>1,</a:t>
            </a:r>
            <a:r>
              <a:rPr dirty="0" sz="1800" spc="-25" b="1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585858"/>
                </a:solidFill>
                <a:latin typeface="Arial"/>
                <a:cs typeface="Arial"/>
              </a:rPr>
              <a:t>Hoofdstuk</a:t>
            </a:r>
            <a:r>
              <a:rPr dirty="0" sz="1800" spc="-75" b="1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 b="1" i="1">
                <a:solidFill>
                  <a:srgbClr val="585858"/>
                </a:solidFill>
                <a:latin typeface="Arial"/>
                <a:cs typeface="Arial"/>
              </a:rPr>
              <a:t>4</a:t>
            </a:r>
            <a:r>
              <a:rPr dirty="0" sz="1800" spc="-25" i="1">
                <a:solidFill>
                  <a:srgbClr val="585858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01802" y="56760"/>
            <a:ext cx="5283200" cy="11785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100"/>
              </a:lnSpc>
              <a:spcBef>
                <a:spcPts val="100"/>
              </a:spcBef>
            </a:pPr>
            <a:r>
              <a:rPr dirty="0" sz="2700" spc="-250">
                <a:solidFill>
                  <a:srgbClr val="379C73"/>
                </a:solidFill>
              </a:rPr>
              <a:t>Sleutelcomponenten</a:t>
            </a:r>
            <a:r>
              <a:rPr dirty="0" sz="2700" spc="-100">
                <a:solidFill>
                  <a:srgbClr val="379C73"/>
                </a:solidFill>
              </a:rPr>
              <a:t> </a:t>
            </a:r>
            <a:r>
              <a:rPr dirty="0" sz="2700" spc="-300">
                <a:solidFill>
                  <a:srgbClr val="379C73"/>
                </a:solidFill>
              </a:rPr>
              <a:t>van</a:t>
            </a:r>
            <a:r>
              <a:rPr dirty="0" sz="2700" spc="-110">
                <a:solidFill>
                  <a:srgbClr val="379C73"/>
                </a:solidFill>
              </a:rPr>
              <a:t> </a:t>
            </a:r>
            <a:r>
              <a:rPr dirty="0" sz="2700" spc="-210">
                <a:solidFill>
                  <a:srgbClr val="379C73"/>
                </a:solidFill>
              </a:rPr>
              <a:t>digitale </a:t>
            </a:r>
            <a:r>
              <a:rPr dirty="0" sz="2700" spc="-150">
                <a:solidFill>
                  <a:srgbClr val="379C73"/>
                </a:solidFill>
              </a:rPr>
              <a:t>competentie</a:t>
            </a:r>
            <a:endParaRPr sz="2700"/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5725667" y="0"/>
            <a:ext cx="3418840" cy="5143500"/>
            <a:chOff x="5725667" y="0"/>
            <a:chExt cx="341884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5725667" y="0"/>
              <a:ext cx="3418840" cy="5143500"/>
            </a:xfrm>
            <a:custGeom>
              <a:avLst/>
              <a:gdLst/>
              <a:ahLst/>
              <a:cxnLst/>
              <a:rect l="l" t="t" r="r" b="b"/>
              <a:pathLst>
                <a:path w="3418840" h="5143500">
                  <a:moveTo>
                    <a:pt x="3418332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3418332" y="5143500"/>
                  </a:lnTo>
                  <a:lnTo>
                    <a:pt x="3418332" y="0"/>
                  </a:lnTo>
                  <a:close/>
                </a:path>
              </a:pathLst>
            </a:custGeom>
            <a:solidFill>
              <a:srgbClr val="339966">
                <a:alpha val="65881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97865" y="932764"/>
            <a:ext cx="2876550" cy="2692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95">
                <a:solidFill>
                  <a:srgbClr val="FFC000"/>
                </a:solidFill>
              </a:rPr>
              <a:t>01</a:t>
            </a:r>
            <a:r>
              <a:rPr dirty="0" sz="1600" spc="-60">
                <a:solidFill>
                  <a:srgbClr val="FFC000"/>
                </a:solidFill>
              </a:rPr>
              <a:t> </a:t>
            </a:r>
            <a:r>
              <a:rPr dirty="0" sz="1600" spc="-120">
                <a:solidFill>
                  <a:srgbClr val="FFC000"/>
                </a:solidFill>
              </a:rPr>
              <a:t>Creatie</a:t>
            </a:r>
            <a:r>
              <a:rPr dirty="0" sz="1600" spc="-40">
                <a:solidFill>
                  <a:srgbClr val="FFC000"/>
                </a:solidFill>
              </a:rPr>
              <a:t> </a:t>
            </a:r>
            <a:r>
              <a:rPr dirty="0" sz="1600" spc="-185">
                <a:solidFill>
                  <a:srgbClr val="FFC000"/>
                </a:solidFill>
              </a:rPr>
              <a:t>van</a:t>
            </a:r>
            <a:r>
              <a:rPr dirty="0" sz="1600" spc="-60">
                <a:solidFill>
                  <a:srgbClr val="FFC000"/>
                </a:solidFill>
              </a:rPr>
              <a:t> </a:t>
            </a:r>
            <a:r>
              <a:rPr dirty="0" sz="1600" spc="-140">
                <a:solidFill>
                  <a:srgbClr val="FFC000"/>
                </a:solidFill>
              </a:rPr>
              <a:t>digitale</a:t>
            </a:r>
            <a:r>
              <a:rPr dirty="0" sz="1600" spc="-35">
                <a:solidFill>
                  <a:srgbClr val="FFC000"/>
                </a:solidFill>
              </a:rPr>
              <a:t> </a:t>
            </a:r>
            <a:r>
              <a:rPr dirty="0" sz="1600" spc="-110">
                <a:solidFill>
                  <a:srgbClr val="FFC000"/>
                </a:solidFill>
              </a:rPr>
              <a:t>inhoud</a:t>
            </a:r>
            <a:endParaRPr sz="1600"/>
          </a:p>
        </p:txBody>
      </p:sp>
      <p:sp>
        <p:nvSpPr>
          <p:cNvPr id="6" name="object 6" descr=""/>
          <p:cNvSpPr txBox="1"/>
          <p:nvPr/>
        </p:nvSpPr>
        <p:spPr>
          <a:xfrm>
            <a:off x="397865" y="1184910"/>
            <a:ext cx="3712845" cy="31026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90500" indent="-177800">
              <a:lnSpc>
                <a:spcPct val="100000"/>
              </a:lnSpc>
              <a:spcBef>
                <a:spcPts val="95"/>
              </a:spcBef>
              <a:buClr>
                <a:srgbClr val="000000"/>
              </a:buClr>
              <a:buChar char="•"/>
              <a:tabLst>
                <a:tab pos="190500" algn="l"/>
              </a:tabLst>
            </a:pP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Wat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60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40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0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content?</a:t>
            </a:r>
            <a:endParaRPr sz="1000">
              <a:latin typeface="Arial"/>
              <a:cs typeface="Arial"/>
            </a:endParaRPr>
          </a:p>
          <a:p>
            <a:pPr marL="190500" indent="-177800">
              <a:lnSpc>
                <a:spcPct val="100000"/>
              </a:lnSpc>
              <a:buClr>
                <a:srgbClr val="000000"/>
              </a:buClr>
              <a:buChar char="•"/>
              <a:tabLst>
                <a:tab pos="190500" algn="l"/>
              </a:tabLst>
            </a:pPr>
            <a:r>
              <a:rPr dirty="0" sz="1000" spc="-35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tools</a:t>
            </a:r>
            <a:r>
              <a:rPr dirty="0" sz="10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0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80">
                <a:solidFill>
                  <a:srgbClr val="585858"/>
                </a:solidFill>
                <a:latin typeface="Arial"/>
                <a:cs typeface="Arial"/>
              </a:rPr>
              <a:t>maken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6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50">
                <a:solidFill>
                  <a:srgbClr val="585858"/>
                </a:solidFill>
                <a:latin typeface="Arial"/>
                <a:cs typeface="Arial"/>
              </a:rPr>
              <a:t>beheren</a:t>
            </a:r>
            <a:r>
              <a:rPr dirty="0" sz="1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9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tekstinhoud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40"/>
              </a:spcBef>
            </a:pPr>
            <a:r>
              <a:rPr dirty="0" sz="1600" spc="-200">
                <a:solidFill>
                  <a:srgbClr val="FFC000"/>
                </a:solidFill>
                <a:latin typeface="Arial Black"/>
                <a:cs typeface="Arial Black"/>
              </a:rPr>
              <a:t>02</a:t>
            </a:r>
            <a:r>
              <a:rPr dirty="0" sz="1600" spc="-6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40">
                <a:solidFill>
                  <a:srgbClr val="FFC000"/>
                </a:solidFill>
                <a:latin typeface="Arial Black"/>
                <a:cs typeface="Arial Black"/>
              </a:rPr>
              <a:t>Microsoft</a:t>
            </a:r>
            <a:r>
              <a:rPr dirty="0" sz="1600" spc="-5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75">
                <a:solidFill>
                  <a:srgbClr val="FFC000"/>
                </a:solidFill>
                <a:latin typeface="Arial Black"/>
                <a:cs typeface="Arial Black"/>
              </a:rPr>
              <a:t>Excel:</a:t>
            </a:r>
            <a:r>
              <a:rPr dirty="0" sz="1600" spc="-4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70">
                <a:solidFill>
                  <a:srgbClr val="FFC000"/>
                </a:solidFill>
                <a:latin typeface="Arial Black"/>
                <a:cs typeface="Arial Black"/>
              </a:rPr>
              <a:t>de</a:t>
            </a:r>
            <a:r>
              <a:rPr dirty="0" sz="1600" spc="-6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20">
                <a:solidFill>
                  <a:srgbClr val="FFC000"/>
                </a:solidFill>
                <a:latin typeface="Arial Black"/>
                <a:cs typeface="Arial Black"/>
              </a:rPr>
              <a:t>basis</a:t>
            </a:r>
            <a:endParaRPr sz="1600">
              <a:latin typeface="Arial Black"/>
              <a:cs typeface="Arial Black"/>
            </a:endParaRPr>
          </a:p>
          <a:p>
            <a:pPr marL="190500" indent="-177800">
              <a:lnSpc>
                <a:spcPct val="100000"/>
              </a:lnSpc>
              <a:spcBef>
                <a:spcPts val="60"/>
              </a:spcBef>
              <a:buClr>
                <a:srgbClr val="000000"/>
              </a:buClr>
              <a:buChar char="•"/>
              <a:tabLst>
                <a:tab pos="190500" algn="l"/>
              </a:tabLst>
            </a:pP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Wat </a:t>
            </a:r>
            <a:r>
              <a:rPr dirty="0" sz="1000" spc="-60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585858"/>
                </a:solidFill>
                <a:latin typeface="Arial"/>
                <a:cs typeface="Arial"/>
              </a:rPr>
              <a:t>Microsoft</a:t>
            </a:r>
            <a:r>
              <a:rPr dirty="0" sz="10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Excel?</a:t>
            </a:r>
            <a:endParaRPr sz="1000">
              <a:latin typeface="Arial"/>
              <a:cs typeface="Arial"/>
            </a:endParaRPr>
          </a:p>
          <a:p>
            <a:pPr marL="190500" indent="-177800">
              <a:lnSpc>
                <a:spcPct val="100000"/>
              </a:lnSpc>
              <a:buClr>
                <a:srgbClr val="000000"/>
              </a:buClr>
              <a:buChar char="•"/>
              <a:tabLst>
                <a:tab pos="190500" algn="l"/>
              </a:tabLst>
            </a:pPr>
            <a:r>
              <a:rPr dirty="0" sz="1000" spc="-80">
                <a:solidFill>
                  <a:srgbClr val="585858"/>
                </a:solidFill>
                <a:latin typeface="Arial"/>
                <a:cs typeface="Arial"/>
              </a:rPr>
              <a:t>Gegevens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35">
                <a:solidFill>
                  <a:srgbClr val="585858"/>
                </a:solidFill>
                <a:latin typeface="Arial"/>
                <a:cs typeface="Arial"/>
              </a:rPr>
              <a:t>invoeren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7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 spreadsheet</a:t>
            </a:r>
            <a:endParaRPr sz="1000">
              <a:latin typeface="Arial"/>
              <a:cs typeface="Arial"/>
            </a:endParaRPr>
          </a:p>
          <a:p>
            <a:pPr marL="190500" indent="-177800">
              <a:lnSpc>
                <a:spcPts val="1195"/>
              </a:lnSpc>
              <a:buClr>
                <a:srgbClr val="000000"/>
              </a:buClr>
              <a:buChar char="•"/>
              <a:tabLst>
                <a:tab pos="190500" algn="l"/>
              </a:tabLst>
            </a:pP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Voer</a:t>
            </a:r>
            <a:r>
              <a:rPr dirty="0" sz="1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75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60">
                <a:solidFill>
                  <a:srgbClr val="585858"/>
                </a:solidFill>
                <a:latin typeface="Arial"/>
                <a:cs typeface="Arial"/>
              </a:rPr>
              <a:t>eenvoudige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585858"/>
                </a:solidFill>
                <a:latin typeface="Arial"/>
                <a:cs typeface="Arial"/>
              </a:rPr>
              <a:t>formule</a:t>
            </a:r>
            <a:r>
              <a:rPr dirty="0" sz="1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585858"/>
                </a:solidFill>
                <a:latin typeface="Arial"/>
                <a:cs typeface="Arial"/>
              </a:rPr>
              <a:t>in</a:t>
            </a:r>
            <a:endParaRPr sz="1000">
              <a:latin typeface="Arial"/>
              <a:cs typeface="Arial"/>
            </a:endParaRPr>
          </a:p>
          <a:p>
            <a:pPr marL="190500" marR="5080" indent="-178435">
              <a:lnSpc>
                <a:spcPts val="1210"/>
              </a:lnSpc>
              <a:spcBef>
                <a:spcPts val="25"/>
              </a:spcBef>
              <a:buClr>
                <a:srgbClr val="000000"/>
              </a:buClr>
              <a:buChar char="•"/>
              <a:tabLst>
                <a:tab pos="190500" algn="l"/>
              </a:tabLst>
            </a:pPr>
            <a:r>
              <a:rPr dirty="0" sz="1000" spc="-105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55">
                <a:solidFill>
                  <a:srgbClr val="585858"/>
                </a:solidFill>
                <a:latin typeface="Arial"/>
                <a:cs typeface="Arial"/>
              </a:rPr>
              <a:t>benoemd</a:t>
            </a:r>
            <a:r>
              <a:rPr dirty="0" sz="1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585858"/>
                </a:solidFill>
                <a:latin typeface="Arial"/>
                <a:cs typeface="Arial"/>
              </a:rPr>
              <a:t>bereik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80">
                <a:solidFill>
                  <a:srgbClr val="585858"/>
                </a:solidFill>
                <a:latin typeface="Arial"/>
                <a:cs typeface="Arial"/>
              </a:rPr>
              <a:t>maken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op </a:t>
            </a:r>
            <a:r>
              <a:rPr dirty="0" sz="1000" spc="-90">
                <a:solidFill>
                  <a:srgbClr val="585858"/>
                </a:solidFill>
                <a:latin typeface="Arial"/>
                <a:cs typeface="Arial"/>
              </a:rPr>
              <a:t>basis</a:t>
            </a:r>
            <a:r>
              <a:rPr dirty="0" sz="10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95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0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60">
                <a:solidFill>
                  <a:srgbClr val="585858"/>
                </a:solidFill>
                <a:latin typeface="Arial"/>
                <a:cs typeface="Arial"/>
              </a:rPr>
              <a:t>geselecteerde</a:t>
            </a:r>
            <a:r>
              <a:rPr dirty="0" sz="10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45">
                <a:solidFill>
                  <a:srgbClr val="585858"/>
                </a:solidFill>
                <a:latin typeface="Arial"/>
                <a:cs typeface="Arial"/>
              </a:rPr>
              <a:t>cellen</a:t>
            </a:r>
            <a:r>
              <a:rPr dirty="0" sz="10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in </a:t>
            </a:r>
            <a:r>
              <a:rPr dirty="0" sz="1000" spc="-25">
                <a:solidFill>
                  <a:srgbClr val="585858"/>
                </a:solidFill>
                <a:latin typeface="Arial"/>
                <a:cs typeface="Arial"/>
              </a:rPr>
              <a:t>een </a:t>
            </a:r>
            <a:r>
              <a:rPr dirty="0" sz="1000" spc="-35">
                <a:solidFill>
                  <a:srgbClr val="585858"/>
                </a:solidFill>
                <a:latin typeface="Arial"/>
                <a:cs typeface="Arial"/>
              </a:rPr>
              <a:t>werkblad</a:t>
            </a:r>
            <a:r>
              <a:rPr dirty="0" sz="1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60">
                <a:solidFill>
                  <a:srgbClr val="585858"/>
                </a:solidFill>
                <a:latin typeface="Arial"/>
                <a:cs typeface="Arial"/>
              </a:rPr>
              <a:t>Rijen</a:t>
            </a:r>
            <a:r>
              <a:rPr dirty="0" sz="10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7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35">
                <a:solidFill>
                  <a:srgbClr val="585858"/>
                </a:solidFill>
                <a:latin typeface="Arial"/>
                <a:cs typeface="Arial"/>
              </a:rPr>
              <a:t>kolommen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60">
                <a:solidFill>
                  <a:srgbClr val="585858"/>
                </a:solidFill>
                <a:latin typeface="Arial"/>
                <a:cs typeface="Arial"/>
              </a:rPr>
              <a:t>invoegen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 verwijderen</a:t>
            </a:r>
            <a:endParaRPr sz="1000">
              <a:latin typeface="Arial"/>
              <a:cs typeface="Arial"/>
            </a:endParaRPr>
          </a:p>
          <a:p>
            <a:pPr marL="190500" indent="-177800">
              <a:lnSpc>
                <a:spcPts val="1160"/>
              </a:lnSpc>
              <a:buClr>
                <a:srgbClr val="000000"/>
              </a:buClr>
              <a:buChar char="•"/>
              <a:tabLst>
                <a:tab pos="190500" algn="l"/>
              </a:tabLst>
            </a:pPr>
            <a:r>
              <a:rPr dirty="0" sz="1000" spc="-90">
                <a:solidFill>
                  <a:srgbClr val="585858"/>
                </a:solidFill>
                <a:latin typeface="Arial"/>
                <a:cs typeface="Arial"/>
              </a:rPr>
              <a:t>Gegevens</a:t>
            </a:r>
            <a:r>
              <a:rPr dirty="0" sz="10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585858"/>
                </a:solidFill>
                <a:latin typeface="Arial"/>
                <a:cs typeface="Arial"/>
              </a:rPr>
              <a:t>sorteren</a:t>
            </a:r>
            <a:r>
              <a:rPr dirty="0" sz="10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7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0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filteren</a:t>
            </a:r>
            <a:endParaRPr sz="1000">
              <a:latin typeface="Arial"/>
              <a:cs typeface="Arial"/>
            </a:endParaRPr>
          </a:p>
          <a:p>
            <a:pPr marL="190500" indent="-177800">
              <a:lnSpc>
                <a:spcPct val="100000"/>
              </a:lnSpc>
              <a:buClr>
                <a:srgbClr val="000000"/>
              </a:buClr>
              <a:buChar char="•"/>
              <a:tabLst>
                <a:tab pos="190500" algn="l"/>
              </a:tabLst>
            </a:pPr>
            <a:r>
              <a:rPr dirty="0" sz="1000" spc="-60">
                <a:solidFill>
                  <a:srgbClr val="585858"/>
                </a:solidFill>
                <a:latin typeface="Arial"/>
                <a:cs typeface="Arial"/>
              </a:rPr>
              <a:t>Tabellen</a:t>
            </a:r>
            <a:r>
              <a:rPr dirty="0" sz="10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80">
                <a:solidFill>
                  <a:srgbClr val="585858"/>
                </a:solidFill>
                <a:latin typeface="Arial"/>
                <a:cs typeface="Arial"/>
              </a:rPr>
              <a:t>maken</a:t>
            </a:r>
            <a:r>
              <a:rPr dirty="0" sz="10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7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0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opmaken</a:t>
            </a:r>
            <a:endParaRPr sz="1000">
              <a:latin typeface="Arial"/>
              <a:cs typeface="Arial"/>
            </a:endParaRPr>
          </a:p>
          <a:p>
            <a:pPr marL="190500" indent="-177800">
              <a:lnSpc>
                <a:spcPct val="100000"/>
              </a:lnSpc>
              <a:buClr>
                <a:srgbClr val="000000"/>
              </a:buClr>
              <a:buChar char="•"/>
              <a:tabLst>
                <a:tab pos="190500" algn="l"/>
              </a:tabLst>
            </a:pPr>
            <a:r>
              <a:rPr dirty="0" sz="1000" spc="-105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0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65">
                <a:solidFill>
                  <a:srgbClr val="585858"/>
                </a:solidFill>
                <a:latin typeface="Arial"/>
                <a:cs typeface="Arial"/>
              </a:rPr>
              <a:t>Excel-</a:t>
            </a:r>
            <a:r>
              <a:rPr dirty="0" sz="1000" spc="-40">
                <a:solidFill>
                  <a:srgbClr val="585858"/>
                </a:solidFill>
                <a:latin typeface="Arial"/>
                <a:cs typeface="Arial"/>
              </a:rPr>
              <a:t>document</a:t>
            </a:r>
            <a:r>
              <a:rPr dirty="0" sz="10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afdrukken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 spc="-200">
                <a:solidFill>
                  <a:srgbClr val="FFC000"/>
                </a:solidFill>
                <a:latin typeface="Arial Black"/>
                <a:cs typeface="Arial Black"/>
              </a:rPr>
              <a:t>03</a:t>
            </a:r>
            <a:r>
              <a:rPr dirty="0" sz="1600" spc="-6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40">
                <a:solidFill>
                  <a:srgbClr val="FFC000"/>
                </a:solidFill>
                <a:latin typeface="Arial Black"/>
                <a:cs typeface="Arial Black"/>
              </a:rPr>
              <a:t>Microsoft</a:t>
            </a:r>
            <a:r>
              <a:rPr dirty="0" sz="1600" spc="-6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25">
                <a:solidFill>
                  <a:srgbClr val="FFC000"/>
                </a:solidFill>
                <a:latin typeface="Arial Black"/>
                <a:cs typeface="Arial Black"/>
              </a:rPr>
              <a:t>Word:</a:t>
            </a:r>
            <a:r>
              <a:rPr dirty="0" sz="1600" spc="-8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70">
                <a:solidFill>
                  <a:srgbClr val="FFC000"/>
                </a:solidFill>
                <a:latin typeface="Arial Black"/>
                <a:cs typeface="Arial Black"/>
              </a:rPr>
              <a:t>de</a:t>
            </a:r>
            <a:r>
              <a:rPr dirty="0" sz="1600" spc="-6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20">
                <a:solidFill>
                  <a:srgbClr val="FFC000"/>
                </a:solidFill>
                <a:latin typeface="Arial Black"/>
                <a:cs typeface="Arial Black"/>
              </a:rPr>
              <a:t>basis</a:t>
            </a:r>
            <a:endParaRPr sz="1600">
              <a:latin typeface="Arial Black"/>
              <a:cs typeface="Arial Black"/>
            </a:endParaRPr>
          </a:p>
          <a:p>
            <a:pPr marL="190500" indent="-177800">
              <a:lnSpc>
                <a:spcPct val="100000"/>
              </a:lnSpc>
              <a:spcBef>
                <a:spcPts val="50"/>
              </a:spcBef>
              <a:buClr>
                <a:srgbClr val="000000"/>
              </a:buClr>
              <a:buChar char="•"/>
              <a:tabLst>
                <a:tab pos="190500" algn="l"/>
              </a:tabLst>
            </a:pP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Wat </a:t>
            </a:r>
            <a:r>
              <a:rPr dirty="0" sz="1000" spc="-60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585858"/>
                </a:solidFill>
                <a:latin typeface="Arial"/>
                <a:cs typeface="Arial"/>
              </a:rPr>
              <a:t>Microsoft</a:t>
            </a:r>
            <a:r>
              <a:rPr dirty="0" sz="10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585858"/>
                </a:solidFill>
                <a:latin typeface="Arial"/>
                <a:cs typeface="Arial"/>
              </a:rPr>
              <a:t>Word?</a:t>
            </a:r>
            <a:endParaRPr sz="1000">
              <a:latin typeface="Arial"/>
              <a:cs typeface="Arial"/>
            </a:endParaRPr>
          </a:p>
          <a:p>
            <a:pPr marL="190500" indent="-177800">
              <a:lnSpc>
                <a:spcPct val="100000"/>
              </a:lnSpc>
              <a:buClr>
                <a:srgbClr val="000000"/>
              </a:buClr>
              <a:buChar char="•"/>
              <a:tabLst>
                <a:tab pos="190500" algn="l"/>
              </a:tabLst>
            </a:pPr>
            <a:r>
              <a:rPr dirty="0" sz="1000" spc="-105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40">
                <a:solidFill>
                  <a:srgbClr val="585858"/>
                </a:solidFill>
                <a:latin typeface="Arial"/>
                <a:cs typeface="Arial"/>
              </a:rPr>
              <a:t>document</a:t>
            </a:r>
            <a:r>
              <a:rPr dirty="0" sz="1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80">
                <a:solidFill>
                  <a:srgbClr val="585858"/>
                </a:solidFill>
                <a:latin typeface="Arial"/>
                <a:cs typeface="Arial"/>
              </a:rPr>
              <a:t>maken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 in </a:t>
            </a:r>
            <a:r>
              <a:rPr dirty="0" sz="1000" spc="-20">
                <a:solidFill>
                  <a:srgbClr val="585858"/>
                </a:solidFill>
                <a:latin typeface="Arial"/>
                <a:cs typeface="Arial"/>
              </a:rPr>
              <a:t>Word</a:t>
            </a:r>
            <a:endParaRPr sz="1000">
              <a:latin typeface="Arial"/>
              <a:cs typeface="Arial"/>
            </a:endParaRPr>
          </a:p>
          <a:p>
            <a:pPr marL="190500" indent="-177800">
              <a:lnSpc>
                <a:spcPct val="100000"/>
              </a:lnSpc>
              <a:buClr>
                <a:srgbClr val="000000"/>
              </a:buClr>
              <a:buChar char="•"/>
              <a:tabLst>
                <a:tab pos="190500" algn="l"/>
              </a:tabLst>
            </a:pPr>
            <a:r>
              <a:rPr dirty="0" sz="1000" spc="-40">
                <a:solidFill>
                  <a:srgbClr val="585858"/>
                </a:solidFill>
                <a:latin typeface="Arial"/>
                <a:cs typeface="Arial"/>
              </a:rPr>
              <a:t>Tekst</a:t>
            </a:r>
            <a:r>
              <a:rPr dirty="0" sz="10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50">
                <a:solidFill>
                  <a:srgbClr val="585858"/>
                </a:solidFill>
                <a:latin typeface="Arial"/>
                <a:cs typeface="Arial"/>
              </a:rPr>
              <a:t>toevoegen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6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0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bewerken</a:t>
            </a:r>
            <a:endParaRPr sz="1000">
              <a:latin typeface="Arial"/>
              <a:cs typeface="Arial"/>
            </a:endParaRPr>
          </a:p>
          <a:p>
            <a:pPr marL="190500" indent="-177800">
              <a:lnSpc>
                <a:spcPts val="1195"/>
              </a:lnSpc>
              <a:buClr>
                <a:srgbClr val="000000"/>
              </a:buClr>
              <a:buChar char="•"/>
              <a:tabLst>
                <a:tab pos="190500" algn="l"/>
              </a:tabLst>
            </a:pPr>
            <a:r>
              <a:rPr dirty="0" sz="1000" spc="-60">
                <a:solidFill>
                  <a:srgbClr val="585858"/>
                </a:solidFill>
                <a:latin typeface="Arial"/>
                <a:cs typeface="Arial"/>
              </a:rPr>
              <a:t>Tabellen</a:t>
            </a:r>
            <a:r>
              <a:rPr dirty="0" sz="10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7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0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65">
                <a:solidFill>
                  <a:srgbClr val="585858"/>
                </a:solidFill>
                <a:latin typeface="Arial"/>
                <a:cs typeface="Arial"/>
              </a:rPr>
              <a:t>afbeeldingen</a:t>
            </a:r>
            <a:r>
              <a:rPr dirty="0" sz="10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invoegen</a:t>
            </a:r>
            <a:endParaRPr sz="1000">
              <a:latin typeface="Arial"/>
              <a:cs typeface="Arial"/>
            </a:endParaRPr>
          </a:p>
          <a:p>
            <a:pPr marL="190500" indent="-177800">
              <a:lnSpc>
                <a:spcPts val="1195"/>
              </a:lnSpc>
              <a:buClr>
                <a:srgbClr val="000000"/>
              </a:buClr>
              <a:buChar char="•"/>
              <a:tabLst>
                <a:tab pos="190500" algn="l"/>
              </a:tabLst>
            </a:pPr>
            <a:r>
              <a:rPr dirty="0" sz="1000" spc="-105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0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40">
                <a:solidFill>
                  <a:srgbClr val="585858"/>
                </a:solidFill>
                <a:latin typeface="Arial"/>
                <a:cs typeface="Arial"/>
              </a:rPr>
              <a:t>document</a:t>
            </a:r>
            <a:r>
              <a:rPr dirty="0" sz="10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80">
                <a:solidFill>
                  <a:srgbClr val="585858"/>
                </a:solidFill>
                <a:latin typeface="Arial"/>
                <a:cs typeface="Arial"/>
              </a:rPr>
              <a:t>opslaan</a:t>
            </a:r>
            <a:r>
              <a:rPr dirty="0" sz="10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7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0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afdrukken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6195186" y="2145919"/>
            <a:ext cx="247015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40">
                <a:solidFill>
                  <a:srgbClr val="FFFFFF"/>
                </a:solidFill>
                <a:latin typeface="Arial Black"/>
                <a:cs typeface="Arial Black"/>
              </a:rPr>
              <a:t>INHOUDSOPGAVE</a:t>
            </a:r>
            <a:endParaRPr sz="20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1451" y="215595"/>
            <a:ext cx="4464050" cy="406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300">
                <a:solidFill>
                  <a:srgbClr val="FFFFFF"/>
                </a:solidFill>
                <a:latin typeface="Arial Black"/>
                <a:cs typeface="Arial Black"/>
              </a:rPr>
              <a:t>01</a:t>
            </a:r>
            <a:r>
              <a:rPr dirty="0" sz="2500" spc="-12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500" spc="-185">
                <a:solidFill>
                  <a:srgbClr val="FFFFFF"/>
                </a:solidFill>
                <a:latin typeface="Arial Black"/>
                <a:cs typeface="Arial Black"/>
              </a:rPr>
              <a:t>Creatie</a:t>
            </a:r>
            <a:r>
              <a:rPr dirty="0" sz="2500" spc="-8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500" spc="-280">
                <a:solidFill>
                  <a:srgbClr val="FFFFFF"/>
                </a:solidFill>
                <a:latin typeface="Arial Black"/>
                <a:cs typeface="Arial Black"/>
              </a:rPr>
              <a:t>van</a:t>
            </a:r>
            <a:r>
              <a:rPr dirty="0" sz="2500" spc="-9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500" spc="-229">
                <a:solidFill>
                  <a:srgbClr val="FFFFFF"/>
                </a:solidFill>
                <a:latin typeface="Arial Black"/>
                <a:cs typeface="Arial Black"/>
              </a:rPr>
              <a:t>digitale</a:t>
            </a:r>
            <a:r>
              <a:rPr dirty="0" sz="2500" spc="-8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500" spc="-170">
                <a:solidFill>
                  <a:srgbClr val="FFFFFF"/>
                </a:solidFill>
                <a:latin typeface="Arial Black"/>
                <a:cs typeface="Arial Black"/>
              </a:rPr>
              <a:t>inhoud</a:t>
            </a:r>
            <a:endParaRPr sz="2500">
              <a:latin typeface="Arial Black"/>
              <a:cs typeface="Arial Black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3172967" y="0"/>
            <a:ext cx="5971540" cy="5143500"/>
            <a:chOff x="3172967" y="0"/>
            <a:chExt cx="5971540" cy="514350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72967" y="0"/>
              <a:ext cx="5971032" cy="5143497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6154166" y="136563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88" y="473710"/>
                  </a:moveTo>
                  <a:lnTo>
                    <a:pt x="1186561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39" y="603250"/>
                  </a:lnTo>
                  <a:lnTo>
                    <a:pt x="1615805" y="641319"/>
                  </a:lnTo>
                  <a:lnTo>
                    <a:pt x="1648358" y="681505"/>
                  </a:lnTo>
                  <a:lnTo>
                    <a:pt x="1674998" y="723811"/>
                  </a:lnTo>
                  <a:lnTo>
                    <a:pt x="1695721" y="768238"/>
                  </a:lnTo>
                  <a:lnTo>
                    <a:pt x="1710527" y="814790"/>
                  </a:lnTo>
                  <a:lnTo>
                    <a:pt x="1719411" y="863467"/>
                  </a:lnTo>
                  <a:lnTo>
                    <a:pt x="1722374" y="914273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9" y="1153414"/>
                  </a:lnTo>
                  <a:lnTo>
                    <a:pt x="1606017" y="1191438"/>
                  </a:lnTo>
                  <a:lnTo>
                    <a:pt x="1549929" y="1244552"/>
                  </a:lnTo>
                  <a:lnTo>
                    <a:pt x="1513766" y="1276768"/>
                  </a:lnTo>
                  <a:lnTo>
                    <a:pt x="1472188" y="1312756"/>
                  </a:lnTo>
                  <a:lnTo>
                    <a:pt x="1425195" y="1352517"/>
                  </a:lnTo>
                  <a:lnTo>
                    <a:pt x="1372785" y="1396049"/>
                  </a:lnTo>
                  <a:lnTo>
                    <a:pt x="1314958" y="1443355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50"/>
                  </a:lnTo>
                  <a:lnTo>
                    <a:pt x="916041" y="1925420"/>
                  </a:lnTo>
                  <a:lnTo>
                    <a:pt x="901488" y="1970790"/>
                  </a:lnTo>
                  <a:lnTo>
                    <a:pt x="889174" y="2018563"/>
                  </a:lnTo>
                  <a:lnTo>
                    <a:pt x="879098" y="2068738"/>
                  </a:lnTo>
                  <a:lnTo>
                    <a:pt x="871262" y="2121318"/>
                  </a:lnTo>
                  <a:lnTo>
                    <a:pt x="865664" y="2176303"/>
                  </a:lnTo>
                  <a:lnTo>
                    <a:pt x="862306" y="2233694"/>
                  </a:lnTo>
                  <a:lnTo>
                    <a:pt x="861187" y="2293493"/>
                  </a:lnTo>
                  <a:lnTo>
                    <a:pt x="861327" y="2312759"/>
                  </a:lnTo>
                  <a:lnTo>
                    <a:pt x="861742" y="2343896"/>
                  </a:lnTo>
                  <a:lnTo>
                    <a:pt x="862419" y="2386915"/>
                  </a:lnTo>
                  <a:lnTo>
                    <a:pt x="863345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607"/>
                  </a:lnTo>
                  <a:lnTo>
                    <a:pt x="1510447" y="2023235"/>
                  </a:lnTo>
                  <a:lnTo>
                    <a:pt x="1539294" y="1988228"/>
                  </a:lnTo>
                  <a:lnTo>
                    <a:pt x="1574237" y="1950591"/>
                  </a:lnTo>
                  <a:lnTo>
                    <a:pt x="1615276" y="1910328"/>
                  </a:lnTo>
                  <a:lnTo>
                    <a:pt x="1662411" y="1867443"/>
                  </a:lnTo>
                  <a:lnTo>
                    <a:pt x="1715642" y="1821942"/>
                  </a:lnTo>
                  <a:lnTo>
                    <a:pt x="1768695" y="1777390"/>
                  </a:lnTo>
                  <a:lnTo>
                    <a:pt x="1819049" y="1734195"/>
                  </a:lnTo>
                  <a:lnTo>
                    <a:pt x="1866704" y="1692357"/>
                  </a:lnTo>
                  <a:lnTo>
                    <a:pt x="1911660" y="1651876"/>
                  </a:lnTo>
                  <a:lnTo>
                    <a:pt x="1953917" y="1612751"/>
                  </a:lnTo>
                  <a:lnTo>
                    <a:pt x="1993475" y="1574984"/>
                  </a:lnTo>
                  <a:lnTo>
                    <a:pt x="2030333" y="1538573"/>
                  </a:lnTo>
                  <a:lnTo>
                    <a:pt x="2064490" y="1503519"/>
                  </a:lnTo>
                  <a:lnTo>
                    <a:pt x="2095948" y="1469822"/>
                  </a:lnTo>
                  <a:lnTo>
                    <a:pt x="2124705" y="1437481"/>
                  </a:lnTo>
                  <a:lnTo>
                    <a:pt x="2150761" y="1406498"/>
                  </a:lnTo>
                  <a:lnTo>
                    <a:pt x="2194769" y="1348601"/>
                  </a:lnTo>
                  <a:lnTo>
                    <a:pt x="2239956" y="1275385"/>
                  </a:lnTo>
                  <a:lnTo>
                    <a:pt x="2263560" y="1228393"/>
                  </a:lnTo>
                  <a:lnTo>
                    <a:pt x="2283533" y="1180713"/>
                  </a:lnTo>
                  <a:lnTo>
                    <a:pt x="2299874" y="1132347"/>
                  </a:lnTo>
                  <a:lnTo>
                    <a:pt x="2312584" y="1083297"/>
                  </a:lnTo>
                  <a:lnTo>
                    <a:pt x="2321663" y="1033563"/>
                  </a:lnTo>
                  <a:lnTo>
                    <a:pt x="2327110" y="983148"/>
                  </a:lnTo>
                  <a:lnTo>
                    <a:pt x="2328926" y="932053"/>
                  </a:lnTo>
                  <a:lnTo>
                    <a:pt x="2327518" y="882856"/>
                  </a:lnTo>
                  <a:lnTo>
                    <a:pt x="2323297" y="834479"/>
                  </a:lnTo>
                  <a:lnTo>
                    <a:pt x="2316261" y="786921"/>
                  </a:lnTo>
                  <a:lnTo>
                    <a:pt x="2306411" y="740182"/>
                  </a:lnTo>
                  <a:lnTo>
                    <a:pt x="2293746" y="694261"/>
                  </a:lnTo>
                  <a:lnTo>
                    <a:pt x="2278268" y="649159"/>
                  </a:lnTo>
                  <a:lnTo>
                    <a:pt x="2259975" y="604876"/>
                  </a:lnTo>
                  <a:lnTo>
                    <a:pt x="2238867" y="561410"/>
                  </a:lnTo>
                  <a:lnTo>
                    <a:pt x="2214946" y="518762"/>
                  </a:lnTo>
                  <a:lnTo>
                    <a:pt x="2188210" y="476932"/>
                  </a:lnTo>
                  <a:lnTo>
                    <a:pt x="2185888" y="473710"/>
                  </a:lnTo>
                  <a:close/>
                </a:path>
                <a:path w="2329179" h="3279140">
                  <a:moveTo>
                    <a:pt x="1160017" y="0"/>
                  </a:moveTo>
                  <a:lnTo>
                    <a:pt x="1104045" y="853"/>
                  </a:lnTo>
                  <a:lnTo>
                    <a:pt x="1049283" y="3415"/>
                  </a:lnTo>
                  <a:lnTo>
                    <a:pt x="995731" y="7684"/>
                  </a:lnTo>
                  <a:lnTo>
                    <a:pt x="943390" y="13660"/>
                  </a:lnTo>
                  <a:lnTo>
                    <a:pt x="892260" y="21345"/>
                  </a:lnTo>
                  <a:lnTo>
                    <a:pt x="842339" y="30738"/>
                  </a:lnTo>
                  <a:lnTo>
                    <a:pt x="793628" y="41839"/>
                  </a:lnTo>
                  <a:lnTo>
                    <a:pt x="746126" y="54649"/>
                  </a:lnTo>
                  <a:lnTo>
                    <a:pt x="699833" y="69167"/>
                  </a:lnTo>
                  <a:lnTo>
                    <a:pt x="654749" y="85393"/>
                  </a:lnTo>
                  <a:lnTo>
                    <a:pt x="610874" y="103329"/>
                  </a:lnTo>
                  <a:lnTo>
                    <a:pt x="568207" y="122973"/>
                  </a:lnTo>
                  <a:lnTo>
                    <a:pt x="526748" y="144326"/>
                  </a:lnTo>
                  <a:lnTo>
                    <a:pt x="486497" y="167389"/>
                  </a:lnTo>
                  <a:lnTo>
                    <a:pt x="447453" y="192160"/>
                  </a:lnTo>
                  <a:lnTo>
                    <a:pt x="409617" y="218642"/>
                  </a:lnTo>
                  <a:lnTo>
                    <a:pt x="372988" y="246832"/>
                  </a:lnTo>
                  <a:lnTo>
                    <a:pt x="337566" y="276733"/>
                  </a:lnTo>
                  <a:lnTo>
                    <a:pt x="299546" y="311777"/>
                  </a:lnTo>
                  <a:lnTo>
                    <a:pt x="263782" y="347759"/>
                  </a:lnTo>
                  <a:lnTo>
                    <a:pt x="230275" y="384677"/>
                  </a:lnTo>
                  <a:lnTo>
                    <a:pt x="199024" y="422532"/>
                  </a:lnTo>
                  <a:lnTo>
                    <a:pt x="170030" y="461324"/>
                  </a:lnTo>
                  <a:lnTo>
                    <a:pt x="143291" y="501051"/>
                  </a:lnTo>
                  <a:lnTo>
                    <a:pt x="118809" y="541713"/>
                  </a:lnTo>
                  <a:lnTo>
                    <a:pt x="96583" y="583310"/>
                  </a:lnTo>
                  <a:lnTo>
                    <a:pt x="76613" y="625843"/>
                  </a:lnTo>
                  <a:lnTo>
                    <a:pt x="58900" y="669309"/>
                  </a:lnTo>
                  <a:lnTo>
                    <a:pt x="43442" y="713709"/>
                  </a:lnTo>
                  <a:lnTo>
                    <a:pt x="30241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118" y="1020572"/>
                  </a:lnTo>
                  <a:lnTo>
                    <a:pt x="584076" y="966630"/>
                  </a:lnTo>
                  <a:lnTo>
                    <a:pt x="599024" y="915523"/>
                  </a:lnTo>
                  <a:lnTo>
                    <a:pt x="615962" y="867253"/>
                  </a:lnTo>
                  <a:lnTo>
                    <a:pt x="634891" y="821820"/>
                  </a:lnTo>
                  <a:lnTo>
                    <a:pt x="655812" y="779224"/>
                  </a:lnTo>
                  <a:lnTo>
                    <a:pt x="678725" y="739467"/>
                  </a:lnTo>
                  <a:lnTo>
                    <a:pt x="703632" y="702549"/>
                  </a:lnTo>
                  <a:lnTo>
                    <a:pt x="730533" y="668471"/>
                  </a:lnTo>
                  <a:lnTo>
                    <a:pt x="759429" y="637233"/>
                  </a:lnTo>
                  <a:lnTo>
                    <a:pt x="790320" y="608838"/>
                  </a:lnTo>
                  <a:lnTo>
                    <a:pt x="826708" y="580488"/>
                  </a:lnTo>
                  <a:lnTo>
                    <a:pt x="865006" y="555471"/>
                  </a:lnTo>
                  <a:lnTo>
                    <a:pt x="905213" y="533785"/>
                  </a:lnTo>
                  <a:lnTo>
                    <a:pt x="947330" y="515433"/>
                  </a:lnTo>
                  <a:lnTo>
                    <a:pt x="991357" y="500415"/>
                  </a:lnTo>
                  <a:lnTo>
                    <a:pt x="1037293" y="488733"/>
                  </a:lnTo>
                  <a:lnTo>
                    <a:pt x="1085139" y="480387"/>
                  </a:lnTo>
                  <a:lnTo>
                    <a:pt x="1134895" y="475379"/>
                  </a:lnTo>
                  <a:lnTo>
                    <a:pt x="1186561" y="473710"/>
                  </a:lnTo>
                  <a:lnTo>
                    <a:pt x="2185888" y="473710"/>
                  </a:lnTo>
                  <a:lnTo>
                    <a:pt x="2158659" y="435918"/>
                  </a:lnTo>
                  <a:lnTo>
                    <a:pt x="2126294" y="395722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4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60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7" y="0"/>
                  </a:lnTo>
                  <a:close/>
                </a:path>
                <a:path w="2329179" h="3279140">
                  <a:moveTo>
                    <a:pt x="1485391" y="2656560"/>
                  </a:moveTo>
                  <a:lnTo>
                    <a:pt x="863345" y="2656560"/>
                  </a:lnTo>
                  <a:lnTo>
                    <a:pt x="863345" y="3278644"/>
                  </a:lnTo>
                  <a:lnTo>
                    <a:pt x="1485391" y="3278644"/>
                  </a:lnTo>
                  <a:lnTo>
                    <a:pt x="1485391" y="265656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740054" y="2152853"/>
            <a:ext cx="4177665" cy="14897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dirty="0" sz="4800" b="1">
                <a:solidFill>
                  <a:srgbClr val="3E3E3E"/>
                </a:solidFill>
                <a:latin typeface="Arial"/>
                <a:cs typeface="Arial"/>
              </a:rPr>
              <a:t>Wat</a:t>
            </a:r>
            <a:r>
              <a:rPr dirty="0" sz="4800" spc="-2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4800" b="1">
                <a:solidFill>
                  <a:srgbClr val="3E3E3E"/>
                </a:solidFill>
                <a:latin typeface="Arial"/>
                <a:cs typeface="Arial"/>
              </a:rPr>
              <a:t>is</a:t>
            </a:r>
            <a:r>
              <a:rPr dirty="0" sz="4800" spc="-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4800" spc="-10" b="1">
                <a:solidFill>
                  <a:srgbClr val="3E3E3E"/>
                </a:solidFill>
                <a:latin typeface="Arial"/>
                <a:cs typeface="Arial"/>
              </a:rPr>
              <a:t>digitale </a:t>
            </a:r>
            <a:r>
              <a:rPr dirty="0" sz="4800" spc="20" b="1">
                <a:solidFill>
                  <a:srgbClr val="3E3E3E"/>
                </a:solidFill>
                <a:latin typeface="Arial"/>
                <a:cs typeface="Arial"/>
              </a:rPr>
              <a:t>cont</a:t>
            </a:r>
            <a:r>
              <a:rPr dirty="0" sz="4800" spc="-1070" b="1">
                <a:solidFill>
                  <a:srgbClr val="3E3E3E"/>
                </a:solidFill>
                <a:latin typeface="Arial"/>
                <a:cs typeface="Arial"/>
              </a:rPr>
              <a:t>e</a:t>
            </a:r>
            <a:r>
              <a:rPr dirty="0" baseline="152777" sz="900" spc="44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r>
              <a:rPr dirty="0" baseline="152777" sz="900" spc="540">
                <a:solidFill>
                  <a:srgbClr val="878787"/>
                </a:solidFill>
                <a:latin typeface="Carlito"/>
                <a:cs typeface="Carlito"/>
              </a:rPr>
              <a:t> </a:t>
            </a:r>
            <a:r>
              <a:rPr dirty="0" sz="4800" spc="-25" b="1">
                <a:solidFill>
                  <a:srgbClr val="3E3E3E"/>
                </a:solidFill>
                <a:latin typeface="Arial"/>
                <a:cs typeface="Arial"/>
              </a:rPr>
              <a:t>nt?</a:t>
            </a:r>
            <a:endParaRPr sz="4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81380"/>
            </a:xfrm>
            <a:custGeom>
              <a:avLst/>
              <a:gdLst/>
              <a:ahLst/>
              <a:cxnLst/>
              <a:rect l="l" t="t" r="r" b="b"/>
              <a:pathLst>
                <a:path w="9144000" h="881380">
                  <a:moveTo>
                    <a:pt x="0" y="880872"/>
                  </a:moveTo>
                  <a:lnTo>
                    <a:pt x="9144000" y="880872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80872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80872"/>
              <a:ext cx="9144000" cy="4262755"/>
            </a:xfrm>
            <a:custGeom>
              <a:avLst/>
              <a:gdLst/>
              <a:ahLst/>
              <a:cxnLst/>
              <a:rect l="l" t="t" r="r" b="b"/>
              <a:pathLst>
                <a:path w="9144000" h="4262755">
                  <a:moveTo>
                    <a:pt x="9144000" y="0"/>
                  </a:moveTo>
                  <a:lnTo>
                    <a:pt x="0" y="0"/>
                  </a:lnTo>
                  <a:lnTo>
                    <a:pt x="0" y="4262626"/>
                  </a:lnTo>
                  <a:lnTo>
                    <a:pt x="9144000" y="426262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1451" y="215595"/>
            <a:ext cx="446405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00"/>
              <a:t>01</a:t>
            </a:r>
            <a:r>
              <a:rPr dirty="0" spc="-125"/>
              <a:t> </a:t>
            </a:r>
            <a:r>
              <a:rPr dirty="0" spc="-185"/>
              <a:t>Creatie</a:t>
            </a:r>
            <a:r>
              <a:rPr dirty="0" spc="-85"/>
              <a:t> </a:t>
            </a:r>
            <a:r>
              <a:rPr dirty="0" spc="-280"/>
              <a:t>van</a:t>
            </a:r>
            <a:r>
              <a:rPr dirty="0" spc="-95"/>
              <a:t> </a:t>
            </a:r>
            <a:r>
              <a:rPr dirty="0" spc="-229"/>
              <a:t>digitale</a:t>
            </a:r>
            <a:r>
              <a:rPr dirty="0" spc="-85"/>
              <a:t> </a:t>
            </a:r>
            <a:r>
              <a:rPr dirty="0" spc="-170"/>
              <a:t>inhoud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264363" y="1237615"/>
            <a:ext cx="8572500" cy="33185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Digitale</a:t>
            </a:r>
            <a:r>
              <a:rPr dirty="0" sz="1800" spc="35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inhoud</a:t>
            </a:r>
            <a:r>
              <a:rPr dirty="0" sz="1800" spc="37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1800" spc="3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bijna</a:t>
            </a:r>
            <a:r>
              <a:rPr dirty="0" sz="1800" spc="3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alles</a:t>
            </a:r>
            <a:r>
              <a:rPr dirty="0" sz="1800" spc="3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waarmee</a:t>
            </a:r>
            <a:r>
              <a:rPr dirty="0" sz="1800" spc="3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we</a:t>
            </a:r>
            <a:r>
              <a:rPr dirty="0" sz="1800" spc="3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worden</a:t>
            </a:r>
            <a:r>
              <a:rPr dirty="0" sz="1800" spc="3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geconfronteerd</a:t>
            </a:r>
            <a:r>
              <a:rPr dirty="0" sz="1800" spc="3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als</a:t>
            </a:r>
            <a:r>
              <a:rPr dirty="0" sz="1800" spc="3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we</a:t>
            </a:r>
            <a:r>
              <a:rPr dirty="0" sz="1800" spc="3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onze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computer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aanzetten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we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World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Wide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Web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vinden.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Dit</a:t>
            </a:r>
            <a:r>
              <a:rPr dirty="0" sz="1800" spc="-6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omvat</a:t>
            </a:r>
            <a:r>
              <a:rPr dirty="0" sz="1800" spc="-3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verschillende</a:t>
            </a:r>
            <a:r>
              <a:rPr dirty="0" sz="1800" spc="-3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vormen</a:t>
            </a:r>
            <a:r>
              <a:rPr dirty="0" sz="1800" spc="-3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585858"/>
                </a:solidFill>
                <a:latin typeface="Arial"/>
                <a:cs typeface="Arial"/>
              </a:rPr>
              <a:t>van:</a:t>
            </a:r>
            <a:endParaRPr sz="1800">
              <a:latin typeface="Arial"/>
              <a:cs typeface="Arial"/>
            </a:endParaRPr>
          </a:p>
          <a:p>
            <a:pPr marL="266700" indent="-254000">
              <a:lnSpc>
                <a:spcPct val="100000"/>
              </a:lnSpc>
              <a:buAutoNum type="arabicPeriod"/>
              <a:tabLst>
                <a:tab pos="266700" algn="l"/>
              </a:tabLst>
            </a:pPr>
            <a:r>
              <a:rPr dirty="0" sz="1800" spc="-10" b="1">
                <a:solidFill>
                  <a:srgbClr val="379C73"/>
                </a:solidFill>
                <a:latin typeface="Arial"/>
                <a:cs typeface="Arial"/>
              </a:rPr>
              <a:t>Tekstbestanden</a:t>
            </a:r>
            <a:endParaRPr sz="1800">
              <a:latin typeface="Arial"/>
              <a:cs typeface="Arial"/>
            </a:endParaRPr>
          </a:p>
          <a:p>
            <a:pPr marL="266700" indent="-254000">
              <a:lnSpc>
                <a:spcPct val="100000"/>
              </a:lnSpc>
              <a:buAutoNum type="arabicPeriod"/>
              <a:tabLst>
                <a:tab pos="266700" algn="l"/>
              </a:tabLst>
            </a:pPr>
            <a:r>
              <a:rPr dirty="0" sz="1800" spc="-10" b="1">
                <a:solidFill>
                  <a:srgbClr val="379C73"/>
                </a:solidFill>
                <a:latin typeface="Arial"/>
                <a:cs typeface="Arial"/>
              </a:rPr>
              <a:t>Afbeeldingsbestanden</a:t>
            </a:r>
            <a:endParaRPr sz="1800">
              <a:latin typeface="Arial"/>
              <a:cs typeface="Arial"/>
            </a:endParaRPr>
          </a:p>
          <a:p>
            <a:pPr marL="266700" indent="-254000">
              <a:lnSpc>
                <a:spcPct val="100000"/>
              </a:lnSpc>
              <a:buAutoNum type="arabicPeriod"/>
              <a:tabLst>
                <a:tab pos="266700" algn="l"/>
              </a:tabLst>
            </a:pPr>
            <a:r>
              <a:rPr dirty="0" sz="1800" spc="-10" b="1">
                <a:solidFill>
                  <a:srgbClr val="379C73"/>
                </a:solidFill>
                <a:latin typeface="Arial"/>
                <a:cs typeface="Arial"/>
              </a:rPr>
              <a:t>Videobestanden</a:t>
            </a:r>
            <a:endParaRPr sz="1800">
              <a:latin typeface="Arial"/>
              <a:cs typeface="Arial"/>
            </a:endParaRPr>
          </a:p>
          <a:p>
            <a:pPr marL="266700" indent="-25400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266700" algn="l"/>
              </a:tabLst>
            </a:pPr>
            <a:r>
              <a:rPr dirty="0" sz="1800" spc="-10" b="1">
                <a:solidFill>
                  <a:srgbClr val="379C73"/>
                </a:solidFill>
                <a:latin typeface="Arial"/>
                <a:cs typeface="Arial"/>
              </a:rPr>
              <a:t>Audiobestanden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12700" marR="106680">
              <a:lnSpc>
                <a:spcPct val="100000"/>
              </a:lnSpc>
              <a:tabLst>
                <a:tab pos="23996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Zelfs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wanneer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e-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mail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schrijft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verzendt,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hebt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inhoud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gecreëerd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informatie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verzonden.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In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hoofdstuk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presenteren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enkele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handige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tools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voor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zorgassistenten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tekstinhoud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creëren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beheren.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62331" y="1470736"/>
            <a:ext cx="8768080" cy="24955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63500" marR="53975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Zorgassistenten</a:t>
            </a:r>
            <a:r>
              <a:rPr dirty="0" sz="1800" spc="10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spelen</a:t>
            </a:r>
            <a:r>
              <a:rPr dirty="0" sz="1800" spc="1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800" spc="1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cruciale</a:t>
            </a:r>
            <a:r>
              <a:rPr dirty="0" sz="1800" spc="114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rol</a:t>
            </a:r>
            <a:r>
              <a:rPr dirty="0" sz="1800" spc="1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bij</a:t>
            </a:r>
            <a:r>
              <a:rPr dirty="0" sz="1800" spc="114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 spc="1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bieden</a:t>
            </a:r>
            <a:r>
              <a:rPr dirty="0" sz="1800" spc="1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114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ondersteuning</a:t>
            </a:r>
            <a:r>
              <a:rPr dirty="0" sz="1800" spc="1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assistentie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aan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personen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vanwege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leeftijd,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ziekte of handicap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mogelijk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hulp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nodig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hebben</a:t>
            </a:r>
            <a:r>
              <a:rPr dirty="0" sz="1800" spc="2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bij</a:t>
            </a:r>
            <a:r>
              <a:rPr dirty="0" sz="1800" spc="3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dagelijkse</a:t>
            </a:r>
            <a:r>
              <a:rPr dirty="0" sz="1800" spc="3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activiteiten.</a:t>
            </a:r>
            <a:r>
              <a:rPr dirty="0" sz="1800" spc="3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Naast</a:t>
            </a:r>
            <a:r>
              <a:rPr dirty="0" sz="1800" spc="3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hun</a:t>
            </a:r>
            <a:r>
              <a:rPr dirty="0" sz="1800" spc="2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praktische</a:t>
            </a:r>
            <a:r>
              <a:rPr dirty="0" sz="1800" spc="3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zorgtaken</a:t>
            </a:r>
            <a:r>
              <a:rPr dirty="0" sz="1800" spc="3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houden</a:t>
            </a:r>
            <a:r>
              <a:rPr dirty="0" sz="1800" spc="3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ze</a:t>
            </a:r>
            <a:r>
              <a:rPr dirty="0" sz="1800" spc="3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zich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vaak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bezig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administratieve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taken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documentatie.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1800">
              <a:latin typeface="Arial"/>
              <a:cs typeface="Arial"/>
            </a:endParaRPr>
          </a:p>
          <a:p>
            <a:pPr algn="just" marL="63500" marR="55880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Zorgassistenten</a:t>
            </a:r>
            <a:r>
              <a:rPr dirty="0" sz="1800" spc="4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moeten</a:t>
            </a:r>
            <a:r>
              <a:rPr dirty="0" sz="1800" spc="4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800" spc="4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aantal</a:t>
            </a:r>
            <a:r>
              <a:rPr dirty="0" sz="1800" spc="43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800" spc="4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hulpmiddelen</a:t>
            </a:r>
            <a:r>
              <a:rPr dirty="0" sz="1800" spc="4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800" spc="4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hun</a:t>
            </a:r>
            <a:r>
              <a:rPr dirty="0" sz="1800" spc="43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dagelijkse</a:t>
            </a:r>
            <a:r>
              <a:rPr dirty="0" sz="1800" spc="4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werk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opnemen</a:t>
            </a:r>
            <a:r>
              <a:rPr dirty="0" sz="1800" spc="1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800" spc="1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admi</a:t>
            </a:r>
            <a:r>
              <a:rPr dirty="0" baseline="46296" sz="900" spc="-15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nistratieve</a:t>
            </a:r>
            <a:r>
              <a:rPr dirty="0" sz="1800" spc="1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processen</a:t>
            </a:r>
            <a:r>
              <a:rPr dirty="0" sz="1800" spc="1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800" spc="1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stroomlijnen,</a:t>
            </a:r>
            <a:r>
              <a:rPr dirty="0" sz="1800" spc="1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1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nauwkeurigheid</a:t>
            </a:r>
            <a:r>
              <a:rPr dirty="0" sz="1800" spc="1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1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documentatie</a:t>
            </a:r>
            <a:r>
              <a:rPr dirty="0" sz="1800" spc="27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800" spc="26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verbeteren</a:t>
            </a:r>
            <a:r>
              <a:rPr dirty="0" sz="1800" spc="27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27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26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algehele</a:t>
            </a:r>
            <a:r>
              <a:rPr dirty="0" sz="1800" spc="27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efficiëntie</a:t>
            </a:r>
            <a:r>
              <a:rPr dirty="0" sz="1800" spc="27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bij</a:t>
            </a:r>
            <a:r>
              <a:rPr dirty="0" sz="1800" spc="27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 spc="27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leveren</a:t>
            </a:r>
            <a:r>
              <a:rPr dirty="0" sz="1800" spc="27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van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kwaliteitszorg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8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verhogen.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700" spc="-215">
                <a:solidFill>
                  <a:srgbClr val="379C73"/>
                </a:solidFill>
              </a:rPr>
              <a:t>Digitale</a:t>
            </a:r>
            <a:r>
              <a:rPr dirty="0" sz="2700" spc="-100">
                <a:solidFill>
                  <a:srgbClr val="379C73"/>
                </a:solidFill>
              </a:rPr>
              <a:t> </a:t>
            </a:r>
            <a:r>
              <a:rPr dirty="0" sz="2700" spc="-245">
                <a:solidFill>
                  <a:srgbClr val="379C73"/>
                </a:solidFill>
              </a:rPr>
              <a:t>tools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180">
                <a:solidFill>
                  <a:srgbClr val="379C73"/>
                </a:solidFill>
              </a:rPr>
              <a:t>voor</a:t>
            </a:r>
            <a:r>
              <a:rPr dirty="0" sz="2700" spc="-150">
                <a:solidFill>
                  <a:srgbClr val="379C73"/>
                </a:solidFill>
              </a:rPr>
              <a:t> </a:t>
            </a:r>
            <a:r>
              <a:rPr dirty="0" sz="2700" spc="-229">
                <a:solidFill>
                  <a:srgbClr val="379C73"/>
                </a:solidFill>
              </a:rPr>
              <a:t>het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280">
                <a:solidFill>
                  <a:srgbClr val="379C73"/>
                </a:solidFill>
              </a:rPr>
              <a:t>maken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270">
                <a:solidFill>
                  <a:srgbClr val="379C73"/>
                </a:solidFill>
              </a:rPr>
              <a:t>en</a:t>
            </a:r>
            <a:r>
              <a:rPr dirty="0" sz="2700" spc="-135">
                <a:solidFill>
                  <a:srgbClr val="379C73"/>
                </a:solidFill>
              </a:rPr>
              <a:t> </a:t>
            </a:r>
            <a:r>
              <a:rPr dirty="0" sz="2700" spc="-204">
                <a:solidFill>
                  <a:srgbClr val="379C73"/>
                </a:solidFill>
              </a:rPr>
              <a:t>beheren </a:t>
            </a:r>
            <a:r>
              <a:rPr dirty="0" sz="2700" spc="-300">
                <a:solidFill>
                  <a:srgbClr val="379C73"/>
                </a:solidFill>
              </a:rPr>
              <a:t>van</a:t>
            </a:r>
            <a:r>
              <a:rPr dirty="0" sz="2700" spc="-145">
                <a:solidFill>
                  <a:srgbClr val="379C73"/>
                </a:solidFill>
              </a:rPr>
              <a:t> </a:t>
            </a:r>
            <a:r>
              <a:rPr dirty="0" sz="2700" spc="-155">
                <a:solidFill>
                  <a:srgbClr val="379C73"/>
                </a:solidFill>
              </a:rPr>
              <a:t>tekstinhoud</a:t>
            </a:r>
            <a:endParaRPr sz="2700"/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75031" y="1977593"/>
            <a:ext cx="5507990" cy="19469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50800" marR="4318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Microsoft</a:t>
            </a:r>
            <a:r>
              <a:rPr dirty="0" sz="1800" spc="9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Office</a:t>
            </a:r>
            <a:r>
              <a:rPr dirty="0" sz="1800" spc="10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1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800" spc="1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waardevol</a:t>
            </a:r>
            <a:r>
              <a:rPr dirty="0" sz="1800" spc="11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hulpmiddel</a:t>
            </a:r>
            <a:r>
              <a:rPr dirty="0" sz="1800" spc="1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zijn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8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zorgassistenten</a:t>
            </a:r>
            <a:r>
              <a:rPr dirty="0" sz="18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bij</a:t>
            </a:r>
            <a:r>
              <a:rPr dirty="0" sz="18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 spc="6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maken</a:t>
            </a:r>
            <a:r>
              <a:rPr dirty="0" sz="1800" spc="6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6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beheren</a:t>
            </a:r>
            <a:r>
              <a:rPr dirty="0" sz="1800" spc="7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585858"/>
                </a:solidFill>
                <a:latin typeface="Arial"/>
                <a:cs typeface="Arial"/>
              </a:rPr>
              <a:t>van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tekstinhoud.</a:t>
            </a:r>
            <a:r>
              <a:rPr dirty="0" sz="1800" spc="405" b="1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Door</a:t>
            </a:r>
            <a:r>
              <a:rPr dirty="0" sz="1800" spc="18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18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effectief</a:t>
            </a:r>
            <a:r>
              <a:rPr dirty="0" sz="1800" spc="18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gebruik</a:t>
            </a:r>
            <a:r>
              <a:rPr dirty="0" sz="1800" spc="18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17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te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maken,</a:t>
            </a:r>
            <a:r>
              <a:rPr dirty="0" sz="1800" spc="2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kunnen</a:t>
            </a:r>
            <a:r>
              <a:rPr dirty="0" sz="1800" spc="2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zorgassistenten</a:t>
            </a:r>
            <a:r>
              <a:rPr dirty="0" sz="1800" spc="2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hun</a:t>
            </a:r>
            <a:r>
              <a:rPr dirty="0" sz="1800" spc="2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administratieve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taken</a:t>
            </a:r>
            <a:r>
              <a:rPr dirty="0" sz="1800" spc="2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stroomlijnen,</a:t>
            </a:r>
            <a:r>
              <a:rPr dirty="0" baseline="13888" sz="90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r>
              <a:rPr dirty="0" baseline="13888" sz="900" spc="284">
                <a:solidFill>
                  <a:srgbClr val="878787"/>
                </a:solidFill>
                <a:latin typeface="Carlito"/>
                <a:cs typeface="Carlito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2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communicatie</a:t>
            </a:r>
            <a:r>
              <a:rPr dirty="0" sz="1800" spc="2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verbeteren</a:t>
            </a:r>
            <a:r>
              <a:rPr dirty="0" sz="1800" spc="2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43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algehele</a:t>
            </a:r>
            <a:r>
              <a:rPr dirty="0" sz="1800" spc="4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kwaliteit</a:t>
            </a:r>
            <a:r>
              <a:rPr dirty="0" sz="1800" spc="4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43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43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zorg</a:t>
            </a:r>
            <a:r>
              <a:rPr dirty="0" sz="1800" spc="4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800" spc="4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mensen</a:t>
            </a:r>
            <a:r>
              <a:rPr dirty="0" sz="1800" spc="43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in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nood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verbeteren.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700" spc="-215">
                <a:solidFill>
                  <a:srgbClr val="379C73"/>
                </a:solidFill>
              </a:rPr>
              <a:t>Digitale</a:t>
            </a:r>
            <a:r>
              <a:rPr dirty="0" sz="2700" spc="-100">
                <a:solidFill>
                  <a:srgbClr val="379C73"/>
                </a:solidFill>
              </a:rPr>
              <a:t> </a:t>
            </a:r>
            <a:r>
              <a:rPr dirty="0" sz="2700" spc="-245">
                <a:solidFill>
                  <a:srgbClr val="379C73"/>
                </a:solidFill>
              </a:rPr>
              <a:t>tools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180">
                <a:solidFill>
                  <a:srgbClr val="379C73"/>
                </a:solidFill>
              </a:rPr>
              <a:t>voor</a:t>
            </a:r>
            <a:r>
              <a:rPr dirty="0" sz="2700" spc="-150">
                <a:solidFill>
                  <a:srgbClr val="379C73"/>
                </a:solidFill>
              </a:rPr>
              <a:t> </a:t>
            </a:r>
            <a:r>
              <a:rPr dirty="0" sz="2700" spc="-229">
                <a:solidFill>
                  <a:srgbClr val="379C73"/>
                </a:solidFill>
              </a:rPr>
              <a:t>het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280">
                <a:solidFill>
                  <a:srgbClr val="379C73"/>
                </a:solidFill>
              </a:rPr>
              <a:t>maken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270">
                <a:solidFill>
                  <a:srgbClr val="379C73"/>
                </a:solidFill>
              </a:rPr>
              <a:t>en</a:t>
            </a:r>
            <a:r>
              <a:rPr dirty="0" sz="2700" spc="-135">
                <a:solidFill>
                  <a:srgbClr val="379C73"/>
                </a:solidFill>
              </a:rPr>
              <a:t> </a:t>
            </a:r>
            <a:r>
              <a:rPr dirty="0" sz="2700" spc="-204">
                <a:solidFill>
                  <a:srgbClr val="379C73"/>
                </a:solidFill>
              </a:rPr>
              <a:t>beheren </a:t>
            </a:r>
            <a:r>
              <a:rPr dirty="0" sz="2700" spc="-300">
                <a:solidFill>
                  <a:srgbClr val="379C73"/>
                </a:solidFill>
              </a:rPr>
              <a:t>van</a:t>
            </a:r>
            <a:r>
              <a:rPr dirty="0" sz="2700" spc="-145">
                <a:solidFill>
                  <a:srgbClr val="379C73"/>
                </a:solidFill>
              </a:rPr>
              <a:t> </a:t>
            </a:r>
            <a:r>
              <a:rPr dirty="0" sz="2700" spc="-155">
                <a:solidFill>
                  <a:srgbClr val="379C73"/>
                </a:solidFill>
              </a:rPr>
              <a:t>tekstinhoud</a:t>
            </a:r>
            <a:endParaRPr sz="2700"/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02096" y="1376172"/>
            <a:ext cx="2357627" cy="2907791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6769989" y="4355388"/>
            <a:ext cx="1029969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-10" i="1">
                <a:latin typeface="Arial"/>
                <a:cs typeface="Arial"/>
              </a:rPr>
              <a:t>Ontworpen</a:t>
            </a:r>
            <a:r>
              <a:rPr dirty="0" sz="700" spc="30" i="1">
                <a:latin typeface="Arial"/>
                <a:cs typeface="Arial"/>
              </a:rPr>
              <a:t> </a:t>
            </a:r>
            <a:r>
              <a:rPr dirty="0" sz="700" i="1">
                <a:latin typeface="Arial"/>
                <a:cs typeface="Arial"/>
              </a:rPr>
              <a:t>door </a:t>
            </a:r>
            <a:r>
              <a:rPr dirty="0" sz="700" spc="-10" i="1">
                <a:latin typeface="Arial"/>
                <a:cs typeface="Arial"/>
              </a:rPr>
              <a:t>Freeepik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13131" y="1339977"/>
            <a:ext cx="8669020" cy="1946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Microsoft</a:t>
            </a:r>
            <a:r>
              <a:rPr dirty="0" sz="1800" spc="1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Office</a:t>
            </a:r>
            <a:r>
              <a:rPr dirty="0" sz="1800" spc="1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1800" spc="1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800" spc="1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kantoorsoftwarepakket</a:t>
            </a:r>
            <a:r>
              <a:rPr dirty="0" sz="1800" spc="1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dat</a:t>
            </a:r>
            <a:r>
              <a:rPr dirty="0" sz="1800" spc="1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wordt</a:t>
            </a:r>
            <a:r>
              <a:rPr dirty="0" sz="1800" spc="1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beschouwd</a:t>
            </a:r>
            <a:r>
              <a:rPr dirty="0" sz="1800" spc="1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als</a:t>
            </a:r>
            <a:r>
              <a:rPr dirty="0" sz="1800" spc="1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 spc="1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meest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gebruikte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zijn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soort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zowel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persoonlijk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als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zakelijk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gebruik.</a:t>
            </a:r>
            <a:r>
              <a:rPr dirty="0" sz="1800" spc="190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pakket,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ontwikkeld</a:t>
            </a:r>
            <a:r>
              <a:rPr dirty="0" sz="1800" spc="26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door</a:t>
            </a:r>
            <a:r>
              <a:rPr dirty="0" sz="1800" spc="27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Microsoft,</a:t>
            </a:r>
            <a:r>
              <a:rPr dirty="0" sz="1800" spc="27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bevat</a:t>
            </a:r>
            <a:r>
              <a:rPr dirty="0" sz="1800" spc="26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verschillende</a:t>
            </a:r>
            <a:r>
              <a:rPr dirty="0" sz="1800" spc="26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programma's</a:t>
            </a:r>
            <a:r>
              <a:rPr dirty="0" sz="1800" spc="27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800" spc="27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tekst-</a:t>
            </a:r>
            <a:r>
              <a:rPr dirty="0" sz="1800" spc="270" b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25" b="1">
                <a:solidFill>
                  <a:srgbClr val="585858"/>
                </a:solidFill>
                <a:latin typeface="Arial"/>
                <a:cs typeface="Arial"/>
              </a:rPr>
              <a:t>en </a:t>
            </a: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dataverwerking.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algn="just" marL="12700" marR="5715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Enkele</a:t>
            </a:r>
            <a:r>
              <a:rPr dirty="0" sz="1800" spc="1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1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1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meest</a:t>
            </a:r>
            <a:r>
              <a:rPr dirty="0" sz="1800" spc="1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populaire</a:t>
            </a:r>
            <a:r>
              <a:rPr dirty="0" sz="1800" spc="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programma's</a:t>
            </a:r>
            <a:r>
              <a:rPr dirty="0" sz="1800" spc="1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zijn</a:t>
            </a:r>
            <a:r>
              <a:rPr dirty="0" sz="1800" spc="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Word,</a:t>
            </a:r>
            <a:r>
              <a:rPr dirty="0" sz="1800" spc="1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Excel,</a:t>
            </a:r>
            <a:r>
              <a:rPr dirty="0" sz="1800" spc="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PowerPoint,</a:t>
            </a:r>
            <a:r>
              <a:rPr dirty="0" sz="1800" spc="1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Access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Outlook.</a:t>
            </a:r>
            <a:r>
              <a:rPr dirty="0" sz="1800" spc="29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Office-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pakket</a:t>
            </a:r>
            <a:r>
              <a:rPr dirty="0" sz="18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tegen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betaling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beschikbaar</a:t>
            </a:r>
            <a:r>
              <a:rPr dirty="0" sz="18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verschillende</a:t>
            </a:r>
            <a:r>
              <a:rPr dirty="0" sz="18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versies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313131" y="3260852"/>
            <a:ext cx="52578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Windows</a:t>
            </a:r>
            <a:r>
              <a:rPr dirty="0" sz="18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MacOS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pc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mobiele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versies.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13131" y="3809187"/>
            <a:ext cx="654685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55930" algn="l"/>
                <a:tab pos="1025525" algn="l"/>
                <a:tab pos="1431290" algn="l"/>
                <a:tab pos="1838325" algn="l"/>
                <a:tab pos="3437254" algn="l"/>
                <a:tab pos="4973320" algn="l"/>
                <a:tab pos="6205220" algn="l"/>
              </a:tabLst>
            </a:pP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prijs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meegeleverde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componenten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verschillen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per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6987667" y="3809187"/>
            <a:ext cx="1990089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48994" algn="l"/>
                <a:tab pos="1318895" algn="l"/>
                <a:tab pos="1597660" algn="l"/>
              </a:tabLst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model.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Als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u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een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313131" y="4084116"/>
            <a:ext cx="866457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3144520" algn="l"/>
                <a:tab pos="3924935" algn="l"/>
                <a:tab pos="4337685" algn="l"/>
                <a:tab pos="4941570" algn="l"/>
                <a:tab pos="6120130" algn="l"/>
                <a:tab pos="7089140" algn="l"/>
                <a:tab pos="7630159" algn="l"/>
                <a:tab pos="8486775" algn="l"/>
              </a:tabLst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Windows-besturingssysteem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koopt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computer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waarop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vooraf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is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geïnstalleerd,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ontvangt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proefversie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Microsoft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Office.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700" spc="-215">
                <a:solidFill>
                  <a:srgbClr val="379C73"/>
                </a:solidFill>
              </a:rPr>
              <a:t>Digitale</a:t>
            </a:r>
            <a:r>
              <a:rPr dirty="0" sz="2700" spc="-100">
                <a:solidFill>
                  <a:srgbClr val="379C73"/>
                </a:solidFill>
              </a:rPr>
              <a:t> </a:t>
            </a:r>
            <a:r>
              <a:rPr dirty="0" sz="2700" spc="-245">
                <a:solidFill>
                  <a:srgbClr val="379C73"/>
                </a:solidFill>
              </a:rPr>
              <a:t>tools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180">
                <a:solidFill>
                  <a:srgbClr val="379C73"/>
                </a:solidFill>
              </a:rPr>
              <a:t>voor</a:t>
            </a:r>
            <a:r>
              <a:rPr dirty="0" sz="2700" spc="-150">
                <a:solidFill>
                  <a:srgbClr val="379C73"/>
                </a:solidFill>
              </a:rPr>
              <a:t> </a:t>
            </a:r>
            <a:r>
              <a:rPr dirty="0" sz="2700" spc="-229">
                <a:solidFill>
                  <a:srgbClr val="379C73"/>
                </a:solidFill>
              </a:rPr>
              <a:t>het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280">
                <a:solidFill>
                  <a:srgbClr val="379C73"/>
                </a:solidFill>
              </a:rPr>
              <a:t>maken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270">
                <a:solidFill>
                  <a:srgbClr val="379C73"/>
                </a:solidFill>
              </a:rPr>
              <a:t>en</a:t>
            </a:r>
            <a:r>
              <a:rPr dirty="0" sz="2700" spc="-135">
                <a:solidFill>
                  <a:srgbClr val="379C73"/>
                </a:solidFill>
              </a:rPr>
              <a:t> </a:t>
            </a:r>
            <a:r>
              <a:rPr dirty="0" sz="2700" spc="-204">
                <a:solidFill>
                  <a:srgbClr val="379C73"/>
                </a:solidFill>
              </a:rPr>
              <a:t>beheren </a:t>
            </a:r>
            <a:r>
              <a:rPr dirty="0" sz="2700" spc="-300">
                <a:solidFill>
                  <a:srgbClr val="379C73"/>
                </a:solidFill>
              </a:rPr>
              <a:t>van</a:t>
            </a:r>
            <a:r>
              <a:rPr dirty="0" sz="2700" spc="-145">
                <a:solidFill>
                  <a:srgbClr val="379C73"/>
                </a:solidFill>
              </a:rPr>
              <a:t> </a:t>
            </a:r>
            <a:r>
              <a:rPr dirty="0" sz="2700" spc="-155">
                <a:solidFill>
                  <a:srgbClr val="379C73"/>
                </a:solidFill>
              </a:rPr>
              <a:t>tekstinhoud</a:t>
            </a:r>
            <a:endParaRPr sz="2700"/>
          </a:p>
        </p:txBody>
      </p:sp>
      <p:pic>
        <p:nvPicPr>
          <p:cNvPr id="8" name="object 8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2254123" y="3207511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700" spc="-215">
                <a:solidFill>
                  <a:srgbClr val="379C73"/>
                </a:solidFill>
              </a:rPr>
              <a:t>Digitale</a:t>
            </a:r>
            <a:r>
              <a:rPr dirty="0" sz="2700" spc="-100">
                <a:solidFill>
                  <a:srgbClr val="379C73"/>
                </a:solidFill>
              </a:rPr>
              <a:t> </a:t>
            </a:r>
            <a:r>
              <a:rPr dirty="0" sz="2700" spc="-245">
                <a:solidFill>
                  <a:srgbClr val="379C73"/>
                </a:solidFill>
              </a:rPr>
              <a:t>tools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180">
                <a:solidFill>
                  <a:srgbClr val="379C73"/>
                </a:solidFill>
              </a:rPr>
              <a:t>voor</a:t>
            </a:r>
            <a:r>
              <a:rPr dirty="0" sz="2700" spc="-150">
                <a:solidFill>
                  <a:srgbClr val="379C73"/>
                </a:solidFill>
              </a:rPr>
              <a:t> </a:t>
            </a:r>
            <a:r>
              <a:rPr dirty="0" sz="2700" spc="-229">
                <a:solidFill>
                  <a:srgbClr val="379C73"/>
                </a:solidFill>
              </a:rPr>
              <a:t>het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280">
                <a:solidFill>
                  <a:srgbClr val="379C73"/>
                </a:solidFill>
              </a:rPr>
              <a:t>maken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270">
                <a:solidFill>
                  <a:srgbClr val="379C73"/>
                </a:solidFill>
              </a:rPr>
              <a:t>en</a:t>
            </a:r>
            <a:r>
              <a:rPr dirty="0" sz="2700" spc="-135">
                <a:solidFill>
                  <a:srgbClr val="379C73"/>
                </a:solidFill>
              </a:rPr>
              <a:t> </a:t>
            </a:r>
            <a:r>
              <a:rPr dirty="0" sz="2700" spc="-204">
                <a:solidFill>
                  <a:srgbClr val="379C73"/>
                </a:solidFill>
              </a:rPr>
              <a:t>beheren </a:t>
            </a:r>
            <a:r>
              <a:rPr dirty="0" sz="2700" spc="-300">
                <a:solidFill>
                  <a:srgbClr val="379C73"/>
                </a:solidFill>
              </a:rPr>
              <a:t>van</a:t>
            </a:r>
            <a:r>
              <a:rPr dirty="0" sz="2700" spc="-145">
                <a:solidFill>
                  <a:srgbClr val="379C73"/>
                </a:solidFill>
              </a:rPr>
              <a:t> </a:t>
            </a:r>
            <a:r>
              <a:rPr dirty="0" sz="2700" spc="-155">
                <a:solidFill>
                  <a:srgbClr val="379C73"/>
                </a:solidFill>
              </a:rPr>
              <a:t>tekstinhoud</a:t>
            </a:r>
            <a:endParaRPr sz="27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2254123" y="3207511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35707" y="3531108"/>
            <a:ext cx="1219199" cy="1209675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35707" y="2046732"/>
            <a:ext cx="1219199" cy="1219200"/>
          </a:xfrm>
          <a:prstGeom prst="rect">
            <a:avLst/>
          </a:prstGeom>
        </p:spPr>
      </p:pic>
      <p:grpSp>
        <p:nvGrpSpPr>
          <p:cNvPr id="7" name="object 7" descr=""/>
          <p:cNvGrpSpPr/>
          <p:nvPr/>
        </p:nvGrpSpPr>
        <p:grpSpPr>
          <a:xfrm>
            <a:off x="3729206" y="3579876"/>
            <a:ext cx="5050790" cy="1160145"/>
            <a:chOff x="3729206" y="3579876"/>
            <a:chExt cx="5050790" cy="1160145"/>
          </a:xfrm>
        </p:grpSpPr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29206" y="3589007"/>
              <a:ext cx="5041424" cy="1141487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3772662" y="3621786"/>
              <a:ext cx="4950460" cy="1041400"/>
            </a:xfrm>
            <a:custGeom>
              <a:avLst/>
              <a:gdLst/>
              <a:ahLst/>
              <a:cxnLst/>
              <a:rect l="l" t="t" r="r" b="b"/>
              <a:pathLst>
                <a:path w="4950459" h="1041400">
                  <a:moveTo>
                    <a:pt x="4949952" y="0"/>
                  </a:moveTo>
                  <a:lnTo>
                    <a:pt x="520446" y="0"/>
                  </a:lnTo>
                  <a:lnTo>
                    <a:pt x="0" y="520445"/>
                  </a:lnTo>
                  <a:lnTo>
                    <a:pt x="520446" y="1040891"/>
                  </a:lnTo>
                  <a:lnTo>
                    <a:pt x="4949952" y="1040891"/>
                  </a:lnTo>
                  <a:lnTo>
                    <a:pt x="4949952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3772662" y="3621786"/>
              <a:ext cx="4950460" cy="1041400"/>
            </a:xfrm>
            <a:custGeom>
              <a:avLst/>
              <a:gdLst/>
              <a:ahLst/>
              <a:cxnLst/>
              <a:rect l="l" t="t" r="r" b="b"/>
              <a:pathLst>
                <a:path w="4950459" h="1041400">
                  <a:moveTo>
                    <a:pt x="4949952" y="1040891"/>
                  </a:moveTo>
                  <a:lnTo>
                    <a:pt x="520446" y="1040891"/>
                  </a:lnTo>
                  <a:lnTo>
                    <a:pt x="0" y="520445"/>
                  </a:lnTo>
                  <a:lnTo>
                    <a:pt x="520446" y="0"/>
                  </a:lnTo>
                  <a:lnTo>
                    <a:pt x="4949952" y="0"/>
                  </a:lnTo>
                  <a:lnTo>
                    <a:pt x="4949952" y="1040891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41064" y="3579876"/>
              <a:ext cx="4838699" cy="1159751"/>
            </a:xfrm>
            <a:prstGeom prst="rect">
              <a:avLst/>
            </a:prstGeom>
          </p:spPr>
        </p:pic>
      </p:grpSp>
      <p:grpSp>
        <p:nvGrpSpPr>
          <p:cNvPr id="12" name="object 12" descr=""/>
          <p:cNvGrpSpPr/>
          <p:nvPr/>
        </p:nvGrpSpPr>
        <p:grpSpPr>
          <a:xfrm>
            <a:off x="3742916" y="2112264"/>
            <a:ext cx="5022215" cy="1130935"/>
            <a:chOff x="3742916" y="2112264"/>
            <a:chExt cx="5022215" cy="1130935"/>
          </a:xfrm>
        </p:grpSpPr>
        <p:pic>
          <p:nvPicPr>
            <p:cNvPr id="13" name="object 1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42916" y="2121383"/>
              <a:ext cx="5012477" cy="1112569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71900" y="2136648"/>
              <a:ext cx="4949952" cy="1040891"/>
            </a:xfrm>
            <a:prstGeom prst="rect">
              <a:avLst/>
            </a:prstGeom>
          </p:spPr>
        </p:pic>
        <p:sp>
          <p:nvSpPr>
            <p:cNvPr id="15" name="object 15" descr=""/>
            <p:cNvSpPr/>
            <p:nvPr/>
          </p:nvSpPr>
          <p:spPr>
            <a:xfrm>
              <a:off x="3771900" y="2136648"/>
              <a:ext cx="4950460" cy="1041400"/>
            </a:xfrm>
            <a:custGeom>
              <a:avLst/>
              <a:gdLst/>
              <a:ahLst/>
              <a:cxnLst/>
              <a:rect l="l" t="t" r="r" b="b"/>
              <a:pathLst>
                <a:path w="4950459" h="1041400">
                  <a:moveTo>
                    <a:pt x="4949952" y="1040891"/>
                  </a:moveTo>
                  <a:lnTo>
                    <a:pt x="520446" y="1040891"/>
                  </a:lnTo>
                  <a:lnTo>
                    <a:pt x="0" y="520445"/>
                  </a:lnTo>
                  <a:lnTo>
                    <a:pt x="520446" y="0"/>
                  </a:lnTo>
                  <a:lnTo>
                    <a:pt x="4949952" y="0"/>
                  </a:lnTo>
                  <a:lnTo>
                    <a:pt x="4949952" y="1040891"/>
                  </a:lnTo>
                  <a:close/>
                </a:path>
              </a:pathLst>
            </a:custGeom>
            <a:ln w="9525">
              <a:solidFill>
                <a:srgbClr val="497CB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954780" y="2112264"/>
              <a:ext cx="4809744" cy="1130808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002024" y="2136648"/>
              <a:ext cx="4719828" cy="1040891"/>
            </a:xfrm>
            <a:prstGeom prst="rect">
              <a:avLst/>
            </a:prstGeom>
          </p:spPr>
        </p:pic>
      </p:grpSp>
      <p:pic>
        <p:nvPicPr>
          <p:cNvPr id="18" name="object 18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75260" y="2872739"/>
            <a:ext cx="1744980" cy="976884"/>
          </a:xfrm>
          <a:prstGeom prst="rect">
            <a:avLst/>
          </a:prstGeom>
        </p:spPr>
      </p:pic>
      <p:sp>
        <p:nvSpPr>
          <p:cNvPr id="19" name="object 19" descr=""/>
          <p:cNvSpPr txBox="1"/>
          <p:nvPr/>
        </p:nvSpPr>
        <p:spPr>
          <a:xfrm>
            <a:off x="4002785" y="3621785"/>
            <a:ext cx="4719955" cy="1041400"/>
          </a:xfrm>
          <a:prstGeom prst="rect">
            <a:avLst/>
          </a:prstGeom>
          <a:solidFill>
            <a:srgbClr val="9BBA58"/>
          </a:solidFill>
          <a:ln w="38100">
            <a:solidFill>
              <a:srgbClr val="FFFFFF"/>
            </a:solidFill>
          </a:ln>
        </p:spPr>
        <p:txBody>
          <a:bodyPr wrap="square" lIns="0" tIns="11303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890"/>
              </a:spcBef>
            </a:pPr>
            <a:endParaRPr sz="1800">
              <a:latin typeface="Times New Roman"/>
              <a:cs typeface="Times New Roman"/>
            </a:endParaRPr>
          </a:p>
          <a:p>
            <a:pPr marL="527685">
              <a:lnSpc>
                <a:spcPct val="100000"/>
              </a:lnSpc>
            </a:pPr>
            <a:r>
              <a:rPr dirty="0" u="sng" sz="18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2"/>
              </a:rPr>
              <a:t>Microsoft</a:t>
            </a:r>
            <a:r>
              <a:rPr dirty="0" u="sng" sz="1800" spc="-7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2"/>
              </a:rPr>
              <a:t> </a:t>
            </a:r>
            <a:r>
              <a:rPr dirty="0" u="sng" sz="18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2"/>
              </a:rPr>
              <a:t>Excel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4002023" y="2136648"/>
            <a:ext cx="4719955" cy="1041400"/>
          </a:xfrm>
          <a:prstGeom prst="rect">
            <a:avLst/>
          </a:prstGeom>
          <a:ln w="9525">
            <a:solidFill>
              <a:srgbClr val="497CB9"/>
            </a:solidFill>
          </a:ln>
        </p:spPr>
        <p:txBody>
          <a:bodyPr wrap="square" lIns="0" tIns="11303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890"/>
              </a:spcBef>
            </a:pPr>
            <a:endParaRPr sz="1800">
              <a:latin typeface="Times New Roman"/>
              <a:cs typeface="Times New Roman"/>
            </a:endParaRPr>
          </a:p>
          <a:p>
            <a:pPr marL="528320">
              <a:lnSpc>
                <a:spcPct val="100000"/>
              </a:lnSpc>
            </a:pPr>
            <a:r>
              <a:rPr dirty="0" u="sng" sz="18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3"/>
              </a:rPr>
              <a:t>Microsoft</a:t>
            </a:r>
            <a:r>
              <a:rPr dirty="0" u="sng" sz="1800" spc="-6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3"/>
              </a:rPr>
              <a:t> </a:t>
            </a:r>
            <a:r>
              <a:rPr dirty="0" u="sng" sz="18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3"/>
              </a:rPr>
              <a:t>Word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358851" y="1347978"/>
            <a:ext cx="8281034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hoofdstuk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geven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we</a:t>
            </a:r>
            <a:r>
              <a:rPr dirty="0" sz="18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3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basisprincipes</a:t>
            </a:r>
            <a:r>
              <a:rPr dirty="0" sz="1800" spc="-3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1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 spc="-2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gebruik</a:t>
            </a:r>
            <a:r>
              <a:rPr dirty="0" sz="1800" spc="-2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twee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belangrijkste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hulpprogramma's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Microsoft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maken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inhoud: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13131" y="1234821"/>
            <a:ext cx="8665210" cy="1946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Microsoft</a:t>
            </a:r>
            <a:r>
              <a:rPr dirty="0" sz="1800" spc="-1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Word</a:t>
            </a:r>
            <a:r>
              <a:rPr dirty="0" sz="18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maken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basistekstinhoud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gegevensbeheer: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Documentatie</a:t>
            </a:r>
            <a:r>
              <a:rPr dirty="0" sz="1800" spc="-4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3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rapporten:</a:t>
            </a: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Maak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formatteer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zorgplannen,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voortgangsrapporten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incidentdocumentatie.</a:t>
            </a: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Gebruik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sjablonen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maken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standaarddocumenten te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stroomlijnen.</a:t>
            </a: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buClr>
                <a:srgbClr val="000000"/>
              </a:buClr>
              <a:buChar char="•"/>
              <a:tabLst>
                <a:tab pos="304800" algn="l"/>
                <a:tab pos="1085215" algn="l"/>
                <a:tab pos="2134235" algn="l"/>
                <a:tab pos="2699385" algn="l"/>
                <a:tab pos="3392804" algn="l"/>
                <a:tab pos="4822825" algn="l"/>
                <a:tab pos="6188710" algn="l"/>
                <a:tab pos="6804025" algn="l"/>
                <a:tab pos="8119745" algn="l"/>
              </a:tabLst>
            </a:pP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Voeg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tabellen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toe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eenvoudige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organisatie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informatie,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zoals</a:t>
            </a:r>
            <a:endParaRPr sz="1800">
              <a:latin typeface="Arial"/>
              <a:cs typeface="Arial"/>
            </a:endParaRPr>
          </a:p>
          <a:p>
            <a:pPr marL="304800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medicatieschema's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18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dagelijkse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routines.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313131" y="3155695"/>
            <a:ext cx="16764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Communicatie: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13131" y="3430016"/>
            <a:ext cx="8667115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4800" marR="5080" indent="-292735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Conceptbrieven</a:t>
            </a:r>
            <a:r>
              <a:rPr dirty="0" sz="1800" spc="3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3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e-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mails</a:t>
            </a:r>
            <a:r>
              <a:rPr dirty="0" sz="1800" spc="3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800" spc="3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communicatie</a:t>
            </a:r>
            <a:r>
              <a:rPr dirty="0" sz="1800" spc="3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1800" spc="3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zorgverleners,</a:t>
            </a:r>
            <a:r>
              <a:rPr dirty="0" sz="1800" spc="3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bewoners</a:t>
            </a:r>
            <a:r>
              <a:rPr dirty="0" sz="1800" spc="3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of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hun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families.</a:t>
            </a: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Gebruik</a:t>
            </a:r>
            <a:r>
              <a:rPr dirty="0" sz="18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beoordelingsfuncties</a:t>
            </a:r>
            <a:r>
              <a:rPr dirty="0" sz="18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8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gezamenlijke</a:t>
            </a:r>
            <a:r>
              <a:rPr dirty="0" sz="18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bewerking,</a:t>
            </a:r>
            <a:r>
              <a:rPr dirty="0" sz="18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zodat</a:t>
            </a:r>
            <a:r>
              <a:rPr dirty="0" sz="18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</a:t>
            </a:r>
            <a:r>
              <a:rPr dirty="0" sz="18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verzekerd</a:t>
            </a:r>
            <a:endParaRPr sz="1800">
              <a:latin typeface="Arial"/>
              <a:cs typeface="Arial"/>
            </a:endParaRPr>
          </a:p>
          <a:p>
            <a:pPr marL="304800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bent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nauwkeurige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goed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beoordeelde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inhoud.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2254123" y="3207511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700" spc="-215">
                <a:solidFill>
                  <a:srgbClr val="379C73"/>
                </a:solidFill>
              </a:rPr>
              <a:t>Digitale</a:t>
            </a:r>
            <a:r>
              <a:rPr dirty="0" sz="2700" spc="-100">
                <a:solidFill>
                  <a:srgbClr val="379C73"/>
                </a:solidFill>
              </a:rPr>
              <a:t> </a:t>
            </a:r>
            <a:r>
              <a:rPr dirty="0" sz="2700" spc="-245">
                <a:solidFill>
                  <a:srgbClr val="379C73"/>
                </a:solidFill>
              </a:rPr>
              <a:t>tools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180">
                <a:solidFill>
                  <a:srgbClr val="379C73"/>
                </a:solidFill>
              </a:rPr>
              <a:t>voor</a:t>
            </a:r>
            <a:r>
              <a:rPr dirty="0" sz="2700" spc="-150">
                <a:solidFill>
                  <a:srgbClr val="379C73"/>
                </a:solidFill>
              </a:rPr>
              <a:t> </a:t>
            </a:r>
            <a:r>
              <a:rPr dirty="0" sz="2700" spc="-229">
                <a:solidFill>
                  <a:srgbClr val="379C73"/>
                </a:solidFill>
              </a:rPr>
              <a:t>het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280">
                <a:solidFill>
                  <a:srgbClr val="379C73"/>
                </a:solidFill>
              </a:rPr>
              <a:t>maken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270">
                <a:solidFill>
                  <a:srgbClr val="379C73"/>
                </a:solidFill>
              </a:rPr>
              <a:t>en</a:t>
            </a:r>
            <a:r>
              <a:rPr dirty="0" sz="2700" spc="-135">
                <a:solidFill>
                  <a:srgbClr val="379C73"/>
                </a:solidFill>
              </a:rPr>
              <a:t> </a:t>
            </a:r>
            <a:r>
              <a:rPr dirty="0" sz="2700" spc="-204">
                <a:solidFill>
                  <a:srgbClr val="379C73"/>
                </a:solidFill>
              </a:rPr>
              <a:t>beheren </a:t>
            </a:r>
            <a:r>
              <a:rPr dirty="0" sz="2700" spc="-300">
                <a:solidFill>
                  <a:srgbClr val="379C73"/>
                </a:solidFill>
              </a:rPr>
              <a:t>van</a:t>
            </a:r>
            <a:r>
              <a:rPr dirty="0" sz="2700" spc="-145">
                <a:solidFill>
                  <a:srgbClr val="379C73"/>
                </a:solidFill>
              </a:rPr>
              <a:t> </a:t>
            </a:r>
            <a:r>
              <a:rPr dirty="0" sz="2700" spc="-155">
                <a:solidFill>
                  <a:srgbClr val="379C73"/>
                </a:solidFill>
              </a:rPr>
              <a:t>tekstinhoud</a:t>
            </a:r>
            <a:endParaRPr sz="2700"/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13131" y="1310131"/>
            <a:ext cx="684974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Microsoft</a:t>
            </a:r>
            <a:r>
              <a:rPr dirty="0" sz="1600" spc="-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Excel</a:t>
            </a:r>
            <a:r>
              <a:rPr dirty="0" sz="16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maken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basistekstinhoud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gegevensbeheer: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313131" y="1797811"/>
            <a:ext cx="6908165" cy="1244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solidFill>
                  <a:srgbClr val="585858"/>
                </a:solidFill>
                <a:latin typeface="Arial"/>
                <a:cs typeface="Arial"/>
              </a:rPr>
              <a:t>Gegevensbeheer:</a:t>
            </a:r>
            <a:endParaRPr sz="1600">
              <a:latin typeface="Arial"/>
              <a:cs typeface="Arial"/>
            </a:endParaRPr>
          </a:p>
          <a:p>
            <a:pPr marL="304800" marR="5080" indent="-292735">
              <a:lnSpc>
                <a:spcPct val="100000"/>
              </a:lnSpc>
              <a:buClr>
                <a:srgbClr val="000000"/>
              </a:buClr>
              <a:buChar char="•"/>
              <a:tabLst>
                <a:tab pos="304800" algn="l"/>
                <a:tab pos="964565" algn="l"/>
                <a:tab pos="1478280" algn="l"/>
                <a:tab pos="2490470" algn="l"/>
                <a:tab pos="2868295" algn="l"/>
                <a:tab pos="3382010" algn="l"/>
                <a:tab pos="5118100" algn="l"/>
                <a:tab pos="6026785" algn="l"/>
              </a:tabLst>
            </a:pP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Houd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database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bij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patiëntinformatie,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inclusief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medische voorkeuren.</a:t>
            </a:r>
            <a:endParaRPr sz="16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Houd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medicatieschema's,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afspraken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andere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essentiële</a:t>
            </a:r>
            <a:r>
              <a:rPr dirty="0" sz="16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details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bij.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Budgettering</a:t>
            </a:r>
            <a:r>
              <a:rPr dirty="0" sz="1600" spc="-1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600" spc="-4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585858"/>
                </a:solidFill>
                <a:latin typeface="Arial"/>
                <a:cs typeface="Arial"/>
              </a:rPr>
              <a:t>financiën: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7371715" y="2041905"/>
            <a:ext cx="160782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372235" algn="l"/>
              </a:tabLst>
            </a:pP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geschiedenis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en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313131" y="3016961"/>
            <a:ext cx="7974330" cy="12452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95"/>
              </a:spcBef>
              <a:buClr>
                <a:srgbClr val="000000"/>
              </a:buClr>
              <a:buChar char="•"/>
              <a:tabLst>
                <a:tab pos="240665" algn="l"/>
              </a:tabLst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Creëer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beheer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budgetten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bewonerszorg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bijhouden</a:t>
            </a:r>
            <a:r>
              <a:rPr dirty="0" sz="16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uitgaven.</a:t>
            </a:r>
            <a:endParaRPr sz="16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Char char="•"/>
              <a:tabLst>
                <a:tab pos="240665" algn="l"/>
              </a:tabLst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Gebruik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formules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6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automatische</a:t>
            </a:r>
            <a:r>
              <a:rPr dirty="0" sz="16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berekeningen.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 spc="-10" b="1">
                <a:solidFill>
                  <a:srgbClr val="585858"/>
                </a:solidFill>
                <a:latin typeface="Arial"/>
                <a:cs typeface="Arial"/>
              </a:rPr>
              <a:t>Takenlijsten:</a:t>
            </a:r>
            <a:endParaRPr sz="16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buClr>
                <a:srgbClr val="000000"/>
              </a:buClr>
              <a:buChar char="•"/>
              <a:tabLst>
                <a:tab pos="240665" algn="l"/>
              </a:tabLst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Genereer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takenlijsten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dagelijkse</a:t>
            </a:r>
            <a:r>
              <a:rPr dirty="0" sz="16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taken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herinneringen.</a:t>
            </a:r>
            <a:endParaRPr sz="16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buClr>
                <a:srgbClr val="000000"/>
              </a:buClr>
              <a:buChar char="•"/>
              <a:tabLst>
                <a:tab pos="240665" algn="l"/>
              </a:tabLst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Pas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filters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sorteeropties toe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taken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ordenen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basis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prioriteit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urgentie.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700" spc="-215">
                <a:solidFill>
                  <a:srgbClr val="379C73"/>
                </a:solidFill>
              </a:rPr>
              <a:t>Digitale</a:t>
            </a:r>
            <a:r>
              <a:rPr dirty="0" sz="2700" spc="-100">
                <a:solidFill>
                  <a:srgbClr val="379C73"/>
                </a:solidFill>
              </a:rPr>
              <a:t> </a:t>
            </a:r>
            <a:r>
              <a:rPr dirty="0" sz="2700" spc="-245">
                <a:solidFill>
                  <a:srgbClr val="379C73"/>
                </a:solidFill>
              </a:rPr>
              <a:t>tools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180">
                <a:solidFill>
                  <a:srgbClr val="379C73"/>
                </a:solidFill>
              </a:rPr>
              <a:t>voor</a:t>
            </a:r>
            <a:r>
              <a:rPr dirty="0" sz="2700" spc="-150">
                <a:solidFill>
                  <a:srgbClr val="379C73"/>
                </a:solidFill>
              </a:rPr>
              <a:t> </a:t>
            </a:r>
            <a:r>
              <a:rPr dirty="0" sz="2700" spc="-229">
                <a:solidFill>
                  <a:srgbClr val="379C73"/>
                </a:solidFill>
              </a:rPr>
              <a:t>het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280">
                <a:solidFill>
                  <a:srgbClr val="379C73"/>
                </a:solidFill>
              </a:rPr>
              <a:t>maken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270">
                <a:solidFill>
                  <a:srgbClr val="379C73"/>
                </a:solidFill>
              </a:rPr>
              <a:t>en</a:t>
            </a:r>
            <a:r>
              <a:rPr dirty="0" sz="2700" spc="-135">
                <a:solidFill>
                  <a:srgbClr val="379C73"/>
                </a:solidFill>
              </a:rPr>
              <a:t> </a:t>
            </a:r>
            <a:r>
              <a:rPr dirty="0" sz="2700" spc="-204">
                <a:solidFill>
                  <a:srgbClr val="379C73"/>
                </a:solidFill>
              </a:rPr>
              <a:t>beheren </a:t>
            </a:r>
            <a:r>
              <a:rPr dirty="0" sz="2700" spc="-300">
                <a:solidFill>
                  <a:srgbClr val="379C73"/>
                </a:solidFill>
              </a:rPr>
              <a:t>van</a:t>
            </a:r>
            <a:r>
              <a:rPr dirty="0" sz="2700" spc="-145">
                <a:solidFill>
                  <a:srgbClr val="379C73"/>
                </a:solidFill>
              </a:rPr>
              <a:t> </a:t>
            </a:r>
            <a:r>
              <a:rPr dirty="0" sz="2700" spc="-155">
                <a:solidFill>
                  <a:srgbClr val="379C73"/>
                </a:solidFill>
              </a:rPr>
              <a:t>tekstinhoud</a:t>
            </a:r>
            <a:endParaRPr sz="2700"/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21114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00"/>
              <a:t>03</a:t>
            </a:r>
            <a:r>
              <a:rPr dirty="0" spc="-150"/>
              <a:t> </a:t>
            </a:r>
            <a:r>
              <a:rPr dirty="0" spc="-225"/>
              <a:t>Microsoft</a:t>
            </a:r>
            <a:r>
              <a:rPr dirty="0" spc="-120"/>
              <a:t> </a:t>
            </a:r>
            <a:r>
              <a:rPr dirty="0" spc="-20"/>
              <a:t>Word:</a:t>
            </a:r>
            <a:r>
              <a:rPr dirty="0" spc="-125"/>
              <a:t> </a:t>
            </a:r>
            <a:r>
              <a:rPr dirty="0" spc="-254"/>
              <a:t>de</a:t>
            </a:r>
            <a:r>
              <a:rPr dirty="0" spc="-135"/>
              <a:t> </a:t>
            </a:r>
            <a:r>
              <a:rPr dirty="0" spc="-355"/>
              <a:t>basis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3172967" y="0"/>
            <a:ext cx="5971540" cy="5143500"/>
            <a:chOff x="3172967" y="0"/>
            <a:chExt cx="5971540" cy="514350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72967" y="0"/>
              <a:ext cx="5971032" cy="5143497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6154166" y="136563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88" y="473710"/>
                  </a:moveTo>
                  <a:lnTo>
                    <a:pt x="1186561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39" y="603250"/>
                  </a:lnTo>
                  <a:lnTo>
                    <a:pt x="1615805" y="641319"/>
                  </a:lnTo>
                  <a:lnTo>
                    <a:pt x="1648358" y="681505"/>
                  </a:lnTo>
                  <a:lnTo>
                    <a:pt x="1674998" y="723811"/>
                  </a:lnTo>
                  <a:lnTo>
                    <a:pt x="1695721" y="768238"/>
                  </a:lnTo>
                  <a:lnTo>
                    <a:pt x="1710527" y="814790"/>
                  </a:lnTo>
                  <a:lnTo>
                    <a:pt x="1719411" y="863467"/>
                  </a:lnTo>
                  <a:lnTo>
                    <a:pt x="1722374" y="914273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9" y="1153414"/>
                  </a:lnTo>
                  <a:lnTo>
                    <a:pt x="1606017" y="1191438"/>
                  </a:lnTo>
                  <a:lnTo>
                    <a:pt x="1549929" y="1244552"/>
                  </a:lnTo>
                  <a:lnTo>
                    <a:pt x="1513766" y="1276768"/>
                  </a:lnTo>
                  <a:lnTo>
                    <a:pt x="1472188" y="1312756"/>
                  </a:lnTo>
                  <a:lnTo>
                    <a:pt x="1425195" y="1352517"/>
                  </a:lnTo>
                  <a:lnTo>
                    <a:pt x="1372785" y="1396049"/>
                  </a:lnTo>
                  <a:lnTo>
                    <a:pt x="1314958" y="1443355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50"/>
                  </a:lnTo>
                  <a:lnTo>
                    <a:pt x="916041" y="1925420"/>
                  </a:lnTo>
                  <a:lnTo>
                    <a:pt x="901488" y="1970790"/>
                  </a:lnTo>
                  <a:lnTo>
                    <a:pt x="889174" y="2018563"/>
                  </a:lnTo>
                  <a:lnTo>
                    <a:pt x="879098" y="2068738"/>
                  </a:lnTo>
                  <a:lnTo>
                    <a:pt x="871262" y="2121318"/>
                  </a:lnTo>
                  <a:lnTo>
                    <a:pt x="865664" y="2176303"/>
                  </a:lnTo>
                  <a:lnTo>
                    <a:pt x="862306" y="2233694"/>
                  </a:lnTo>
                  <a:lnTo>
                    <a:pt x="861187" y="2293493"/>
                  </a:lnTo>
                  <a:lnTo>
                    <a:pt x="861327" y="2312759"/>
                  </a:lnTo>
                  <a:lnTo>
                    <a:pt x="861742" y="2343896"/>
                  </a:lnTo>
                  <a:lnTo>
                    <a:pt x="862419" y="2386915"/>
                  </a:lnTo>
                  <a:lnTo>
                    <a:pt x="863345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607"/>
                  </a:lnTo>
                  <a:lnTo>
                    <a:pt x="1510447" y="2023235"/>
                  </a:lnTo>
                  <a:lnTo>
                    <a:pt x="1539294" y="1988228"/>
                  </a:lnTo>
                  <a:lnTo>
                    <a:pt x="1574237" y="1950591"/>
                  </a:lnTo>
                  <a:lnTo>
                    <a:pt x="1615276" y="1910328"/>
                  </a:lnTo>
                  <a:lnTo>
                    <a:pt x="1662411" y="1867443"/>
                  </a:lnTo>
                  <a:lnTo>
                    <a:pt x="1715642" y="1821942"/>
                  </a:lnTo>
                  <a:lnTo>
                    <a:pt x="1768695" y="1777390"/>
                  </a:lnTo>
                  <a:lnTo>
                    <a:pt x="1819049" y="1734195"/>
                  </a:lnTo>
                  <a:lnTo>
                    <a:pt x="1866704" y="1692357"/>
                  </a:lnTo>
                  <a:lnTo>
                    <a:pt x="1911660" y="1651876"/>
                  </a:lnTo>
                  <a:lnTo>
                    <a:pt x="1953917" y="1612751"/>
                  </a:lnTo>
                  <a:lnTo>
                    <a:pt x="1993475" y="1574984"/>
                  </a:lnTo>
                  <a:lnTo>
                    <a:pt x="2030333" y="1538573"/>
                  </a:lnTo>
                  <a:lnTo>
                    <a:pt x="2064490" y="1503519"/>
                  </a:lnTo>
                  <a:lnTo>
                    <a:pt x="2095948" y="1469822"/>
                  </a:lnTo>
                  <a:lnTo>
                    <a:pt x="2124705" y="1437481"/>
                  </a:lnTo>
                  <a:lnTo>
                    <a:pt x="2150761" y="1406498"/>
                  </a:lnTo>
                  <a:lnTo>
                    <a:pt x="2194769" y="1348601"/>
                  </a:lnTo>
                  <a:lnTo>
                    <a:pt x="2239956" y="1275385"/>
                  </a:lnTo>
                  <a:lnTo>
                    <a:pt x="2263560" y="1228393"/>
                  </a:lnTo>
                  <a:lnTo>
                    <a:pt x="2283533" y="1180713"/>
                  </a:lnTo>
                  <a:lnTo>
                    <a:pt x="2299874" y="1132347"/>
                  </a:lnTo>
                  <a:lnTo>
                    <a:pt x="2312584" y="1083297"/>
                  </a:lnTo>
                  <a:lnTo>
                    <a:pt x="2321663" y="1033563"/>
                  </a:lnTo>
                  <a:lnTo>
                    <a:pt x="2327110" y="983148"/>
                  </a:lnTo>
                  <a:lnTo>
                    <a:pt x="2328926" y="932053"/>
                  </a:lnTo>
                  <a:lnTo>
                    <a:pt x="2327518" y="882856"/>
                  </a:lnTo>
                  <a:lnTo>
                    <a:pt x="2323297" y="834479"/>
                  </a:lnTo>
                  <a:lnTo>
                    <a:pt x="2316261" y="786921"/>
                  </a:lnTo>
                  <a:lnTo>
                    <a:pt x="2306411" y="740182"/>
                  </a:lnTo>
                  <a:lnTo>
                    <a:pt x="2293746" y="694261"/>
                  </a:lnTo>
                  <a:lnTo>
                    <a:pt x="2278268" y="649159"/>
                  </a:lnTo>
                  <a:lnTo>
                    <a:pt x="2259975" y="604876"/>
                  </a:lnTo>
                  <a:lnTo>
                    <a:pt x="2238867" y="561410"/>
                  </a:lnTo>
                  <a:lnTo>
                    <a:pt x="2214946" y="518762"/>
                  </a:lnTo>
                  <a:lnTo>
                    <a:pt x="2188210" y="476932"/>
                  </a:lnTo>
                  <a:lnTo>
                    <a:pt x="2185888" y="473710"/>
                  </a:lnTo>
                  <a:close/>
                </a:path>
                <a:path w="2329179" h="3279140">
                  <a:moveTo>
                    <a:pt x="1160017" y="0"/>
                  </a:moveTo>
                  <a:lnTo>
                    <a:pt x="1104045" y="853"/>
                  </a:lnTo>
                  <a:lnTo>
                    <a:pt x="1049283" y="3415"/>
                  </a:lnTo>
                  <a:lnTo>
                    <a:pt x="995731" y="7684"/>
                  </a:lnTo>
                  <a:lnTo>
                    <a:pt x="943390" y="13660"/>
                  </a:lnTo>
                  <a:lnTo>
                    <a:pt x="892260" y="21345"/>
                  </a:lnTo>
                  <a:lnTo>
                    <a:pt x="842339" y="30738"/>
                  </a:lnTo>
                  <a:lnTo>
                    <a:pt x="793628" y="41839"/>
                  </a:lnTo>
                  <a:lnTo>
                    <a:pt x="746126" y="54649"/>
                  </a:lnTo>
                  <a:lnTo>
                    <a:pt x="699833" y="69167"/>
                  </a:lnTo>
                  <a:lnTo>
                    <a:pt x="654749" y="85393"/>
                  </a:lnTo>
                  <a:lnTo>
                    <a:pt x="610874" y="103329"/>
                  </a:lnTo>
                  <a:lnTo>
                    <a:pt x="568207" y="122973"/>
                  </a:lnTo>
                  <a:lnTo>
                    <a:pt x="526748" y="144326"/>
                  </a:lnTo>
                  <a:lnTo>
                    <a:pt x="486497" y="167389"/>
                  </a:lnTo>
                  <a:lnTo>
                    <a:pt x="447453" y="192160"/>
                  </a:lnTo>
                  <a:lnTo>
                    <a:pt x="409617" y="218642"/>
                  </a:lnTo>
                  <a:lnTo>
                    <a:pt x="372988" y="246832"/>
                  </a:lnTo>
                  <a:lnTo>
                    <a:pt x="337566" y="276733"/>
                  </a:lnTo>
                  <a:lnTo>
                    <a:pt x="299546" y="311777"/>
                  </a:lnTo>
                  <a:lnTo>
                    <a:pt x="263782" y="347759"/>
                  </a:lnTo>
                  <a:lnTo>
                    <a:pt x="230275" y="384677"/>
                  </a:lnTo>
                  <a:lnTo>
                    <a:pt x="199024" y="422532"/>
                  </a:lnTo>
                  <a:lnTo>
                    <a:pt x="170030" y="461324"/>
                  </a:lnTo>
                  <a:lnTo>
                    <a:pt x="143291" y="501051"/>
                  </a:lnTo>
                  <a:lnTo>
                    <a:pt x="118809" y="541713"/>
                  </a:lnTo>
                  <a:lnTo>
                    <a:pt x="96583" y="583310"/>
                  </a:lnTo>
                  <a:lnTo>
                    <a:pt x="76613" y="625843"/>
                  </a:lnTo>
                  <a:lnTo>
                    <a:pt x="58900" y="669309"/>
                  </a:lnTo>
                  <a:lnTo>
                    <a:pt x="43442" y="713709"/>
                  </a:lnTo>
                  <a:lnTo>
                    <a:pt x="30241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118" y="1020572"/>
                  </a:lnTo>
                  <a:lnTo>
                    <a:pt x="584076" y="966630"/>
                  </a:lnTo>
                  <a:lnTo>
                    <a:pt x="599024" y="915523"/>
                  </a:lnTo>
                  <a:lnTo>
                    <a:pt x="615962" y="867253"/>
                  </a:lnTo>
                  <a:lnTo>
                    <a:pt x="634891" y="821820"/>
                  </a:lnTo>
                  <a:lnTo>
                    <a:pt x="655812" y="779224"/>
                  </a:lnTo>
                  <a:lnTo>
                    <a:pt x="678725" y="739467"/>
                  </a:lnTo>
                  <a:lnTo>
                    <a:pt x="703632" y="702549"/>
                  </a:lnTo>
                  <a:lnTo>
                    <a:pt x="730533" y="668471"/>
                  </a:lnTo>
                  <a:lnTo>
                    <a:pt x="759429" y="637233"/>
                  </a:lnTo>
                  <a:lnTo>
                    <a:pt x="790320" y="608838"/>
                  </a:lnTo>
                  <a:lnTo>
                    <a:pt x="826708" y="580488"/>
                  </a:lnTo>
                  <a:lnTo>
                    <a:pt x="865006" y="555471"/>
                  </a:lnTo>
                  <a:lnTo>
                    <a:pt x="905213" y="533785"/>
                  </a:lnTo>
                  <a:lnTo>
                    <a:pt x="947330" y="515433"/>
                  </a:lnTo>
                  <a:lnTo>
                    <a:pt x="991357" y="500415"/>
                  </a:lnTo>
                  <a:lnTo>
                    <a:pt x="1037293" y="488733"/>
                  </a:lnTo>
                  <a:lnTo>
                    <a:pt x="1085139" y="480387"/>
                  </a:lnTo>
                  <a:lnTo>
                    <a:pt x="1134895" y="475379"/>
                  </a:lnTo>
                  <a:lnTo>
                    <a:pt x="1186561" y="473710"/>
                  </a:lnTo>
                  <a:lnTo>
                    <a:pt x="2185888" y="473710"/>
                  </a:lnTo>
                  <a:lnTo>
                    <a:pt x="2158659" y="435918"/>
                  </a:lnTo>
                  <a:lnTo>
                    <a:pt x="2126294" y="395722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4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60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7" y="0"/>
                  </a:lnTo>
                  <a:close/>
                </a:path>
                <a:path w="2329179" h="3279140">
                  <a:moveTo>
                    <a:pt x="1485391" y="2656560"/>
                  </a:moveTo>
                  <a:lnTo>
                    <a:pt x="863345" y="2656560"/>
                  </a:lnTo>
                  <a:lnTo>
                    <a:pt x="863345" y="3278644"/>
                  </a:lnTo>
                  <a:lnTo>
                    <a:pt x="1485391" y="3278644"/>
                  </a:lnTo>
                  <a:lnTo>
                    <a:pt x="1485391" y="265656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740054" y="2152853"/>
            <a:ext cx="4787265" cy="14897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dirty="0" sz="4800" b="1">
                <a:solidFill>
                  <a:srgbClr val="3E3E3E"/>
                </a:solidFill>
                <a:latin typeface="Arial"/>
                <a:cs typeface="Arial"/>
              </a:rPr>
              <a:t>Wat</a:t>
            </a:r>
            <a:r>
              <a:rPr dirty="0" sz="4800" spc="-2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4800" b="1">
                <a:solidFill>
                  <a:srgbClr val="3E3E3E"/>
                </a:solidFill>
                <a:latin typeface="Arial"/>
                <a:cs typeface="Arial"/>
              </a:rPr>
              <a:t>is</a:t>
            </a:r>
            <a:r>
              <a:rPr dirty="0" sz="4800" spc="-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4800" spc="-10" b="1">
                <a:solidFill>
                  <a:srgbClr val="3E3E3E"/>
                </a:solidFill>
                <a:latin typeface="Arial"/>
                <a:cs typeface="Arial"/>
              </a:rPr>
              <a:t>Microsoft </a:t>
            </a:r>
            <a:r>
              <a:rPr dirty="0" sz="4800" spc="-5" b="1">
                <a:solidFill>
                  <a:srgbClr val="3E3E3E"/>
                </a:solidFill>
                <a:latin typeface="Arial"/>
                <a:cs typeface="Arial"/>
              </a:rPr>
              <a:t>Wor</a:t>
            </a:r>
            <a:r>
              <a:rPr dirty="0" sz="4800" spc="-565" b="1">
                <a:solidFill>
                  <a:srgbClr val="3E3E3E"/>
                </a:solidFill>
                <a:latin typeface="Arial"/>
                <a:cs typeface="Arial"/>
              </a:rPr>
              <a:t>d</a:t>
            </a:r>
            <a:r>
              <a:rPr dirty="0" baseline="152777" sz="900" spc="-7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r>
              <a:rPr dirty="0" baseline="152777" sz="900" spc="165">
                <a:solidFill>
                  <a:srgbClr val="878787"/>
                </a:solidFill>
                <a:latin typeface="Carlito"/>
                <a:cs typeface="Carlito"/>
              </a:rPr>
              <a:t> </a:t>
            </a:r>
            <a:r>
              <a:rPr dirty="0" sz="4800" spc="-50" b="1">
                <a:solidFill>
                  <a:srgbClr val="3E3E3E"/>
                </a:solidFill>
                <a:latin typeface="Arial"/>
                <a:cs typeface="Arial"/>
              </a:rPr>
              <a:t>?</a:t>
            </a:r>
            <a:endParaRPr sz="4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501802" y="1364996"/>
            <a:ext cx="6365240" cy="1671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78765" indent="-254000">
              <a:lnSpc>
                <a:spcPct val="100000"/>
              </a:lnSpc>
              <a:spcBef>
                <a:spcPts val="100"/>
              </a:spcBef>
              <a:buAutoNum type="arabicPeriod" startAt="5"/>
              <a:tabLst>
                <a:tab pos="278765" algn="l"/>
              </a:tabLst>
            </a:pP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PROBLEEMOPLOSSING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  <a:buClr>
                <a:srgbClr val="585858"/>
              </a:buClr>
              <a:buFont typeface="Arial"/>
              <a:buAutoNum type="arabicPeriod" startAt="5"/>
            </a:pPr>
            <a:endParaRPr sz="1800">
              <a:latin typeface="Arial"/>
              <a:cs typeface="Arial"/>
            </a:endParaRPr>
          </a:p>
          <a:p>
            <a:pPr lvl="1" marL="91440" indent="-88900">
              <a:lnSpc>
                <a:spcPct val="100000"/>
              </a:lnSpc>
              <a:buClr>
                <a:srgbClr val="000000"/>
              </a:buClr>
              <a:buSzPct val="94444"/>
              <a:buChar char="•"/>
              <a:tabLst>
                <a:tab pos="9144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Technische</a:t>
            </a:r>
            <a:r>
              <a:rPr dirty="0" sz="18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problemen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oplossen</a:t>
            </a:r>
            <a:endParaRPr sz="1800">
              <a:latin typeface="Arial"/>
              <a:cs typeface="Arial"/>
            </a:endParaRPr>
          </a:p>
          <a:p>
            <a:pPr lvl="1" marL="91440" indent="-88900">
              <a:lnSpc>
                <a:spcPct val="100000"/>
              </a:lnSpc>
              <a:buClr>
                <a:srgbClr val="000000"/>
              </a:buClr>
              <a:buSzPct val="94444"/>
              <a:buChar char="•"/>
              <a:tabLst>
                <a:tab pos="9144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Behoeften</a:t>
            </a:r>
            <a:r>
              <a:rPr dirty="0" sz="18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identificeren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technologische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oplossingen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vinden</a:t>
            </a:r>
            <a:endParaRPr sz="1800">
              <a:latin typeface="Arial"/>
              <a:cs typeface="Arial"/>
            </a:endParaRPr>
          </a:p>
          <a:p>
            <a:pPr lvl="1" marL="91440" indent="-88900">
              <a:lnSpc>
                <a:spcPct val="100000"/>
              </a:lnSpc>
              <a:buClr>
                <a:srgbClr val="000000"/>
              </a:buClr>
              <a:buSzPct val="94444"/>
              <a:buChar char="•"/>
              <a:tabLst>
                <a:tab pos="9144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Creatief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gebruik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maken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technologieën</a:t>
            </a:r>
            <a:endParaRPr sz="1800">
              <a:latin typeface="Arial"/>
              <a:cs typeface="Arial"/>
            </a:endParaRPr>
          </a:p>
          <a:p>
            <a:pPr lvl="1" marL="91440" indent="-88900">
              <a:lnSpc>
                <a:spcPct val="100000"/>
              </a:lnSpc>
              <a:buClr>
                <a:srgbClr val="000000"/>
              </a:buClr>
              <a:buSzPct val="94444"/>
              <a:buChar char="•"/>
              <a:tabLst>
                <a:tab pos="9144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competentie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lacunes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identificeren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01802" y="56760"/>
            <a:ext cx="5283200" cy="11785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100"/>
              </a:lnSpc>
              <a:spcBef>
                <a:spcPts val="100"/>
              </a:spcBef>
            </a:pPr>
            <a:r>
              <a:rPr dirty="0" sz="2700" spc="-250">
                <a:solidFill>
                  <a:srgbClr val="379C73"/>
                </a:solidFill>
              </a:rPr>
              <a:t>Sleutelcomponenten</a:t>
            </a:r>
            <a:r>
              <a:rPr dirty="0" sz="2700" spc="-100">
                <a:solidFill>
                  <a:srgbClr val="379C73"/>
                </a:solidFill>
              </a:rPr>
              <a:t> </a:t>
            </a:r>
            <a:r>
              <a:rPr dirty="0" sz="2700" spc="-300">
                <a:solidFill>
                  <a:srgbClr val="379C73"/>
                </a:solidFill>
              </a:rPr>
              <a:t>van</a:t>
            </a:r>
            <a:r>
              <a:rPr dirty="0" sz="2700" spc="-110">
                <a:solidFill>
                  <a:srgbClr val="379C73"/>
                </a:solidFill>
              </a:rPr>
              <a:t> </a:t>
            </a:r>
            <a:r>
              <a:rPr dirty="0" sz="2700" spc="-210">
                <a:solidFill>
                  <a:srgbClr val="379C73"/>
                </a:solidFill>
              </a:rPr>
              <a:t>digitale </a:t>
            </a:r>
            <a:r>
              <a:rPr dirty="0" sz="2700" spc="-150">
                <a:solidFill>
                  <a:srgbClr val="379C73"/>
                </a:solidFill>
              </a:rPr>
              <a:t>competentie</a:t>
            </a:r>
            <a:endParaRPr sz="2700"/>
          </a:p>
        </p:txBody>
      </p:sp>
      <p:sp>
        <p:nvSpPr>
          <p:cNvPr id="5" name="object 5" descr=""/>
          <p:cNvSpPr txBox="1"/>
          <p:nvPr/>
        </p:nvSpPr>
        <p:spPr>
          <a:xfrm>
            <a:off x="559714" y="3778707"/>
            <a:ext cx="7652384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800" spc="425" i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nuttige</a:t>
            </a:r>
            <a:r>
              <a:rPr dirty="0" sz="1800" spc="440" i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aspecten</a:t>
            </a:r>
            <a:r>
              <a:rPr dirty="0" sz="1800" spc="440" i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445" i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communicatie</a:t>
            </a:r>
            <a:r>
              <a:rPr dirty="0" sz="1800" spc="430" i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434" i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samenwerking</a:t>
            </a:r>
            <a:r>
              <a:rPr dirty="0" sz="1800" spc="430" i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20" i="1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8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zorgassistenten</a:t>
            </a:r>
            <a:r>
              <a:rPr dirty="0" sz="1800" spc="4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434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thuiszorgmedewerkers</a:t>
            </a:r>
            <a:r>
              <a:rPr dirty="0" sz="1800" spc="45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800" spc="434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verkennen,</a:t>
            </a:r>
            <a:r>
              <a:rPr dirty="0" sz="1800" spc="44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zie</a:t>
            </a:r>
            <a:r>
              <a:rPr dirty="0" sz="1800" spc="434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585858"/>
                </a:solidFill>
                <a:latin typeface="Arial"/>
                <a:cs typeface="Arial"/>
              </a:rPr>
              <a:t>Module</a:t>
            </a:r>
            <a:r>
              <a:rPr dirty="0" sz="1800" spc="440" b="1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 b="1" i="1">
                <a:solidFill>
                  <a:srgbClr val="585858"/>
                </a:solidFill>
                <a:latin typeface="Arial"/>
                <a:cs typeface="Arial"/>
              </a:rPr>
              <a:t>1,</a:t>
            </a:r>
            <a:r>
              <a:rPr dirty="0" sz="1800" spc="-25" b="1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585858"/>
                </a:solidFill>
                <a:latin typeface="Arial"/>
                <a:cs typeface="Arial"/>
              </a:rPr>
              <a:t>Hoofdstuk</a:t>
            </a:r>
            <a:r>
              <a:rPr dirty="0" sz="1800" spc="-75" b="1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 b="1" i="1">
                <a:solidFill>
                  <a:srgbClr val="585858"/>
                </a:solidFill>
                <a:latin typeface="Arial"/>
                <a:cs typeface="Arial"/>
              </a:rPr>
              <a:t>5.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41198" y="215595"/>
            <a:ext cx="417766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00"/>
              <a:t>03</a:t>
            </a:r>
            <a:r>
              <a:rPr dirty="0" spc="-150"/>
              <a:t> </a:t>
            </a:r>
            <a:r>
              <a:rPr dirty="0" spc="-215"/>
              <a:t>Microsoft</a:t>
            </a:r>
            <a:r>
              <a:rPr dirty="0" spc="-120"/>
              <a:t> </a:t>
            </a:r>
            <a:r>
              <a:rPr dirty="0" spc="-20"/>
              <a:t>Word:</a:t>
            </a:r>
            <a:r>
              <a:rPr dirty="0" spc="-120"/>
              <a:t> </a:t>
            </a:r>
            <a:r>
              <a:rPr dirty="0" spc="-254"/>
              <a:t>de</a:t>
            </a:r>
            <a:r>
              <a:rPr dirty="0" spc="-140"/>
              <a:t> </a:t>
            </a:r>
            <a:r>
              <a:rPr dirty="0" spc="-355"/>
              <a:t>basis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285902" y="1211960"/>
            <a:ext cx="5333365" cy="359282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76200" marR="66675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Microsoft</a:t>
            </a:r>
            <a:r>
              <a:rPr dirty="0" sz="1800" spc="19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Word</a:t>
            </a:r>
            <a:r>
              <a:rPr dirty="0" sz="1800" spc="21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1800" spc="20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800" spc="1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tekstverwerker</a:t>
            </a:r>
            <a:r>
              <a:rPr dirty="0" sz="1800" spc="22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waarmee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</a:t>
            </a:r>
            <a:r>
              <a:rPr dirty="0" sz="1800" spc="2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teksten</a:t>
            </a:r>
            <a:r>
              <a:rPr dirty="0" sz="1800" spc="2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kunt</a:t>
            </a:r>
            <a:r>
              <a:rPr dirty="0" sz="1800" spc="2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maken</a:t>
            </a:r>
            <a:r>
              <a:rPr dirty="0" sz="1800" spc="2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2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bewerken.</a:t>
            </a:r>
            <a:r>
              <a:rPr dirty="0" sz="1800" spc="2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 spc="2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verschilt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3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800" spc="4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teksteditor</a:t>
            </a:r>
            <a:r>
              <a:rPr dirty="0" sz="1800" spc="5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omdat</a:t>
            </a:r>
            <a:r>
              <a:rPr dirty="0" sz="1800" spc="5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 spc="5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 spc="5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gebruik</a:t>
            </a:r>
            <a:r>
              <a:rPr dirty="0" sz="1800" spc="5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van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complexe</a:t>
            </a:r>
            <a:r>
              <a:rPr dirty="0" sz="1800" spc="27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opmaak</a:t>
            </a:r>
            <a:r>
              <a:rPr dirty="0" sz="1800" spc="28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(vet,</a:t>
            </a:r>
            <a:r>
              <a:rPr dirty="0" sz="1800" spc="27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cursief,</a:t>
            </a:r>
            <a:r>
              <a:rPr dirty="0" sz="1800" spc="28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onderstreepte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tekst),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tekens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  verschillende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groottes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het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gebruik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lettertypen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mogelijk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maakt.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1800">
              <a:latin typeface="Arial"/>
              <a:cs typeface="Arial"/>
            </a:endParaRPr>
          </a:p>
          <a:p>
            <a:pPr algn="just" marL="76200" marR="66675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Microsoft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Word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baseline="55555" sz="90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r>
              <a:rPr dirty="0" baseline="55555" sz="900" spc="307">
                <a:solidFill>
                  <a:srgbClr val="878787"/>
                </a:solidFill>
                <a:latin typeface="Carlito"/>
                <a:cs typeface="Carlito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Microsoft-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product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valt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onder</a:t>
            </a:r>
            <a:r>
              <a:rPr dirty="0" sz="1800" spc="4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 spc="4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auteursrecht,</a:t>
            </a:r>
            <a:r>
              <a:rPr dirty="0" sz="1800" spc="4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 spc="48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wordt</a:t>
            </a:r>
            <a:r>
              <a:rPr dirty="0" sz="1800" spc="4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gedistribueerd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onder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commerciële</a:t>
            </a:r>
            <a:r>
              <a:rPr dirty="0" sz="18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licentie;</a:t>
            </a:r>
            <a:r>
              <a:rPr dirty="0" sz="18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maakt</a:t>
            </a:r>
            <a:r>
              <a:rPr dirty="0" sz="18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deel</a:t>
            </a:r>
            <a:r>
              <a:rPr dirty="0" sz="18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uit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19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19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Microsoft</a:t>
            </a:r>
            <a:r>
              <a:rPr dirty="0" sz="1800" spc="204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Office-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suite</a:t>
            </a:r>
            <a:r>
              <a:rPr dirty="0" sz="1800" spc="20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19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persoonlijke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productiviteitssoftware</a:t>
            </a:r>
            <a:r>
              <a:rPr dirty="0" sz="1800" spc="30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29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1800" spc="30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beschikbaar</a:t>
            </a:r>
            <a:r>
              <a:rPr dirty="0" sz="1800" spc="30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voor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Windows-</a:t>
            </a:r>
            <a:r>
              <a:rPr dirty="0" sz="18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MacOS-besturingssystemen.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5980176" y="1133855"/>
            <a:ext cx="2994660" cy="3881754"/>
            <a:chOff x="5980176" y="1133855"/>
            <a:chExt cx="2994660" cy="3881754"/>
          </a:xfrm>
        </p:grpSpPr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42960" y="4483608"/>
              <a:ext cx="531876" cy="531876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80176" y="1133855"/>
              <a:ext cx="2462783" cy="128752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186309"/>
            <a:ext cx="4509135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325">
                <a:solidFill>
                  <a:srgbClr val="379C73"/>
                </a:solidFill>
              </a:rPr>
              <a:t>03</a:t>
            </a:r>
            <a:r>
              <a:rPr dirty="0" sz="2700" spc="-155">
                <a:solidFill>
                  <a:srgbClr val="379C73"/>
                </a:solidFill>
              </a:rPr>
              <a:t> </a:t>
            </a:r>
            <a:r>
              <a:rPr dirty="0" sz="2700" spc="-240">
                <a:solidFill>
                  <a:srgbClr val="379C73"/>
                </a:solidFill>
              </a:rPr>
              <a:t>Microsoft</a:t>
            </a:r>
            <a:r>
              <a:rPr dirty="0" sz="2700" spc="-140">
                <a:solidFill>
                  <a:srgbClr val="379C73"/>
                </a:solidFill>
              </a:rPr>
              <a:t> </a:t>
            </a:r>
            <a:r>
              <a:rPr dirty="0" sz="2700" spc="-25">
                <a:solidFill>
                  <a:srgbClr val="379C73"/>
                </a:solidFill>
              </a:rPr>
              <a:t>Word:</a:t>
            </a:r>
            <a:r>
              <a:rPr dirty="0" sz="2700" spc="-145">
                <a:solidFill>
                  <a:srgbClr val="379C73"/>
                </a:solidFill>
              </a:rPr>
              <a:t> </a:t>
            </a:r>
            <a:r>
              <a:rPr dirty="0" sz="2700" spc="-270">
                <a:solidFill>
                  <a:srgbClr val="379C73"/>
                </a:solidFill>
              </a:rPr>
              <a:t>de</a:t>
            </a:r>
            <a:r>
              <a:rPr dirty="0" sz="2700" spc="-140">
                <a:solidFill>
                  <a:srgbClr val="379C73"/>
                </a:solidFill>
              </a:rPr>
              <a:t> </a:t>
            </a:r>
            <a:r>
              <a:rPr dirty="0" sz="2700" spc="-375">
                <a:solidFill>
                  <a:srgbClr val="379C73"/>
                </a:solidFill>
              </a:rPr>
              <a:t>basis</a:t>
            </a:r>
            <a:endParaRPr sz="2700"/>
          </a:p>
        </p:txBody>
      </p:sp>
      <p:sp>
        <p:nvSpPr>
          <p:cNvPr id="4" name="object 4" descr=""/>
          <p:cNvSpPr txBox="1"/>
          <p:nvPr/>
        </p:nvSpPr>
        <p:spPr>
          <a:xfrm>
            <a:off x="537768" y="864488"/>
            <a:ext cx="3807460" cy="6140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72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Microsoft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Word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volgende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doeleinden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worden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gebruikt: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37768" y="1820909"/>
            <a:ext cx="4201160" cy="29622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05435" marR="5080" indent="-293370">
              <a:lnSpc>
                <a:spcPct val="107100"/>
              </a:lnSpc>
              <a:spcBef>
                <a:spcPts val="105"/>
              </a:spcBef>
              <a:buClr>
                <a:srgbClr val="000000"/>
              </a:buClr>
              <a:buChar char="•"/>
              <a:tabLst>
                <a:tab pos="30543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Documenten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maken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verschillende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afbeeldingen,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waaronder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afbeeldingen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diagrammen.Creating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letters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and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letterheads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personal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and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business purposes.</a:t>
            </a:r>
            <a:endParaRPr sz="1800">
              <a:latin typeface="Arial"/>
              <a:cs typeface="Arial"/>
            </a:endParaRPr>
          </a:p>
          <a:p>
            <a:pPr marL="305435" marR="242570" indent="-293370">
              <a:lnSpc>
                <a:spcPts val="2320"/>
              </a:lnSpc>
              <a:spcBef>
                <a:spcPts val="90"/>
              </a:spcBef>
              <a:buClr>
                <a:srgbClr val="000000"/>
              </a:buClr>
              <a:buChar char="•"/>
              <a:tabLst>
                <a:tab pos="30543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ontwerpen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curricula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vitae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of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uitnodigingskaarten.</a:t>
            </a:r>
            <a:endParaRPr sz="1800">
              <a:latin typeface="Arial"/>
              <a:cs typeface="Arial"/>
            </a:endParaRPr>
          </a:p>
          <a:p>
            <a:pPr marL="305435" indent="-292735">
              <a:lnSpc>
                <a:spcPct val="100000"/>
              </a:lnSpc>
              <a:spcBef>
                <a:spcPts val="35"/>
              </a:spcBef>
              <a:buClr>
                <a:srgbClr val="000000"/>
              </a:buClr>
              <a:buChar char="•"/>
              <a:tabLst>
                <a:tab pos="30543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Vooraf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gebouwde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opgemaakte</a:t>
            </a:r>
            <a:endParaRPr sz="1800">
              <a:latin typeface="Arial"/>
              <a:cs typeface="Arial"/>
            </a:endParaRPr>
          </a:p>
          <a:p>
            <a:pPr marL="305435" marR="102235">
              <a:lnSpc>
                <a:spcPct val="106700"/>
              </a:lnSpc>
              <a:spcBef>
                <a:spcPts val="1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inhoud,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zoals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voorbladen,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opslaan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en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hergebruiken.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76444" y="928116"/>
            <a:ext cx="3848100" cy="2564891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42959" y="4483608"/>
            <a:ext cx="531876" cy="531876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6487159" y="3574796"/>
            <a:ext cx="1029969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Ontworpen</a:t>
            </a:r>
            <a:r>
              <a:rPr dirty="0" sz="700" spc="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door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Freeepik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01295">
              <a:lnSpc>
                <a:spcPct val="100000"/>
              </a:lnSpc>
              <a:spcBef>
                <a:spcPts val="100"/>
              </a:spcBef>
            </a:pPr>
            <a:r>
              <a:rPr dirty="0" sz="2700" spc="-260">
                <a:solidFill>
                  <a:srgbClr val="379C73"/>
                </a:solidFill>
              </a:rPr>
              <a:t>Een</a:t>
            </a:r>
            <a:r>
              <a:rPr dirty="0" sz="2700" spc="-155">
                <a:solidFill>
                  <a:srgbClr val="379C73"/>
                </a:solidFill>
              </a:rPr>
              <a:t> </a:t>
            </a:r>
            <a:r>
              <a:rPr dirty="0" sz="2700" spc="-245">
                <a:solidFill>
                  <a:srgbClr val="379C73"/>
                </a:solidFill>
              </a:rPr>
              <a:t>document</a:t>
            </a:r>
            <a:r>
              <a:rPr dirty="0" sz="2700" spc="-150">
                <a:solidFill>
                  <a:srgbClr val="379C73"/>
                </a:solidFill>
              </a:rPr>
              <a:t> </a:t>
            </a:r>
            <a:r>
              <a:rPr dirty="0" sz="2700" spc="-285">
                <a:solidFill>
                  <a:srgbClr val="379C73"/>
                </a:solidFill>
              </a:rPr>
              <a:t>maken</a:t>
            </a:r>
            <a:r>
              <a:rPr dirty="0" sz="2700" spc="-140">
                <a:solidFill>
                  <a:srgbClr val="379C73"/>
                </a:solidFill>
              </a:rPr>
              <a:t> </a:t>
            </a:r>
            <a:r>
              <a:rPr dirty="0" sz="2700" spc="-210">
                <a:solidFill>
                  <a:srgbClr val="379C73"/>
                </a:solidFill>
              </a:rPr>
              <a:t>in</a:t>
            </a:r>
            <a:r>
              <a:rPr dirty="0" sz="2700" spc="-140">
                <a:solidFill>
                  <a:srgbClr val="379C73"/>
                </a:solidFill>
              </a:rPr>
              <a:t> </a:t>
            </a:r>
            <a:r>
              <a:rPr dirty="0" sz="2700" spc="-20">
                <a:solidFill>
                  <a:srgbClr val="379C73"/>
                </a:solidFill>
              </a:rPr>
              <a:t>Word</a:t>
            </a:r>
            <a:endParaRPr sz="2700"/>
          </a:p>
        </p:txBody>
      </p:sp>
      <p:grpSp>
        <p:nvGrpSpPr>
          <p:cNvPr id="4" name="object 4" descr=""/>
          <p:cNvGrpSpPr/>
          <p:nvPr/>
        </p:nvGrpSpPr>
        <p:grpSpPr>
          <a:xfrm>
            <a:off x="549783" y="837819"/>
            <a:ext cx="6356350" cy="3751579"/>
            <a:chOff x="549783" y="837819"/>
            <a:chExt cx="6356350" cy="3751579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9308" y="847344"/>
              <a:ext cx="6336792" cy="3732276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554545" y="842581"/>
              <a:ext cx="6346825" cy="3742054"/>
            </a:xfrm>
            <a:custGeom>
              <a:avLst/>
              <a:gdLst/>
              <a:ahLst/>
              <a:cxnLst/>
              <a:rect l="l" t="t" r="r" b="b"/>
              <a:pathLst>
                <a:path w="6346825" h="3742054">
                  <a:moveTo>
                    <a:pt x="0" y="3741801"/>
                  </a:moveTo>
                  <a:lnTo>
                    <a:pt x="6346317" y="3741801"/>
                  </a:lnTo>
                  <a:lnTo>
                    <a:pt x="6346317" y="0"/>
                  </a:lnTo>
                  <a:lnTo>
                    <a:pt x="0" y="0"/>
                  </a:lnTo>
                  <a:lnTo>
                    <a:pt x="0" y="374180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7178167" y="851407"/>
            <a:ext cx="1493520" cy="23736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4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de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schermafbeelding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zie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4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4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lint</a:t>
            </a:r>
            <a:r>
              <a:rPr dirty="0" sz="14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585858"/>
                </a:solidFill>
                <a:latin typeface="Arial"/>
                <a:cs typeface="Arial"/>
              </a:rPr>
              <a:t>(A),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4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hart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4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de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interface</a:t>
            </a:r>
            <a:r>
              <a:rPr dirty="0" sz="14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vormt.</a:t>
            </a:r>
            <a:endParaRPr sz="1400">
              <a:latin typeface="Arial"/>
              <a:cs typeface="Arial"/>
            </a:endParaRPr>
          </a:p>
          <a:p>
            <a:pPr marL="12700" marR="63500">
              <a:lnSpc>
                <a:spcPct val="100000"/>
              </a:lnSpc>
            </a:pP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biedt</a:t>
            </a:r>
            <a:r>
              <a:rPr dirty="0" sz="14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4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een </a:t>
            </a:r>
            <a:r>
              <a:rPr dirty="0" sz="1400" b="1">
                <a:solidFill>
                  <a:srgbClr val="585858"/>
                </a:solidFill>
                <a:latin typeface="Arial"/>
                <a:cs typeface="Arial"/>
              </a:rPr>
              <a:t>handig</a:t>
            </a:r>
            <a:r>
              <a:rPr dirty="0" sz="1400" spc="-6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585858"/>
                </a:solidFill>
                <a:latin typeface="Arial"/>
                <a:cs typeface="Arial"/>
              </a:rPr>
              <a:t>overzicht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585858"/>
                </a:solidFill>
                <a:latin typeface="Arial"/>
                <a:cs typeface="Arial"/>
              </a:rPr>
              <a:t>alle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instellingsopties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het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programma.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42959" y="4483608"/>
            <a:ext cx="531876" cy="531876"/>
          </a:xfrm>
          <a:prstGeom prst="rect">
            <a:avLst/>
          </a:prstGeom>
        </p:spPr>
      </p:pic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186309"/>
            <a:ext cx="4984750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60">
                <a:solidFill>
                  <a:srgbClr val="379C73"/>
                </a:solidFill>
              </a:rPr>
              <a:t>Een</a:t>
            </a:r>
            <a:r>
              <a:rPr dirty="0" sz="2700" spc="-155">
                <a:solidFill>
                  <a:srgbClr val="379C73"/>
                </a:solidFill>
              </a:rPr>
              <a:t> </a:t>
            </a:r>
            <a:r>
              <a:rPr dirty="0" sz="2700" spc="-245">
                <a:solidFill>
                  <a:srgbClr val="379C73"/>
                </a:solidFill>
              </a:rPr>
              <a:t>document</a:t>
            </a:r>
            <a:r>
              <a:rPr dirty="0" sz="2700" spc="-150">
                <a:solidFill>
                  <a:srgbClr val="379C73"/>
                </a:solidFill>
              </a:rPr>
              <a:t> </a:t>
            </a:r>
            <a:r>
              <a:rPr dirty="0" sz="2700" spc="-285">
                <a:solidFill>
                  <a:srgbClr val="379C73"/>
                </a:solidFill>
              </a:rPr>
              <a:t>maken</a:t>
            </a:r>
            <a:r>
              <a:rPr dirty="0" sz="2700" spc="-140">
                <a:solidFill>
                  <a:srgbClr val="379C73"/>
                </a:solidFill>
              </a:rPr>
              <a:t> </a:t>
            </a:r>
            <a:r>
              <a:rPr dirty="0" sz="2700" spc="-210">
                <a:solidFill>
                  <a:srgbClr val="379C73"/>
                </a:solidFill>
              </a:rPr>
              <a:t>in</a:t>
            </a:r>
            <a:r>
              <a:rPr dirty="0" sz="2700" spc="-140">
                <a:solidFill>
                  <a:srgbClr val="379C73"/>
                </a:solidFill>
              </a:rPr>
              <a:t> </a:t>
            </a:r>
            <a:r>
              <a:rPr dirty="0" sz="2700" spc="-20">
                <a:solidFill>
                  <a:srgbClr val="379C73"/>
                </a:solidFill>
              </a:rPr>
              <a:t>Word</a:t>
            </a:r>
            <a:endParaRPr sz="2700"/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11195" y="906780"/>
            <a:ext cx="5664708" cy="3279648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547522" y="898626"/>
            <a:ext cx="1649095" cy="23107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62865">
              <a:lnSpc>
                <a:spcPct val="107200"/>
              </a:lnSpc>
              <a:spcBef>
                <a:spcPts val="95"/>
              </a:spcBef>
            </a:pP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Verder</a:t>
            </a:r>
            <a:r>
              <a:rPr dirty="0" sz="14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zie</a:t>
            </a:r>
            <a:r>
              <a:rPr dirty="0" sz="14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je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verschillende </a:t>
            </a:r>
            <a:r>
              <a:rPr dirty="0" sz="1400" b="1">
                <a:solidFill>
                  <a:srgbClr val="585858"/>
                </a:solidFill>
                <a:latin typeface="Arial"/>
                <a:cs typeface="Arial"/>
              </a:rPr>
              <a:t>tabbladen</a:t>
            </a:r>
            <a:r>
              <a:rPr dirty="0" sz="1400" spc="-5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85858"/>
                </a:solidFill>
                <a:latin typeface="Arial"/>
                <a:cs typeface="Arial"/>
              </a:rPr>
              <a:t>(B)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in 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de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schermopname.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7000"/>
              </a:lnSpc>
              <a:spcBef>
                <a:spcPts val="5"/>
              </a:spcBef>
            </a:pP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Deze</a:t>
            </a:r>
            <a:r>
              <a:rPr dirty="0" sz="14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bevatten verschillende </a:t>
            </a:r>
            <a:r>
              <a:rPr dirty="0" sz="1400" spc="-10" b="1">
                <a:solidFill>
                  <a:srgbClr val="585858"/>
                </a:solidFill>
                <a:latin typeface="Arial"/>
                <a:cs typeface="Arial"/>
              </a:rPr>
              <a:t>functiegroepen</a:t>
            </a:r>
            <a:r>
              <a:rPr dirty="0" sz="1400" spc="1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20" b="1">
                <a:solidFill>
                  <a:srgbClr val="585858"/>
                </a:solidFill>
                <a:latin typeface="Arial"/>
                <a:cs typeface="Arial"/>
              </a:rPr>
              <a:t>(C),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waarin</a:t>
            </a:r>
            <a:r>
              <a:rPr dirty="0" sz="14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4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enkele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instellingen</a:t>
            </a:r>
            <a:r>
              <a:rPr dirty="0" sz="1400" spc="-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585858"/>
                </a:solidFill>
                <a:latin typeface="Arial"/>
                <a:cs typeface="Arial"/>
              </a:rPr>
              <a:t>kunt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kiezen.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47522" y="4349597"/>
            <a:ext cx="6811009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4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4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85858"/>
                </a:solidFill>
                <a:latin typeface="Arial"/>
                <a:cs typeface="Arial"/>
              </a:rPr>
              <a:t>werkruimte</a:t>
            </a:r>
            <a:r>
              <a:rPr dirty="0" sz="1400" spc="-5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85858"/>
                </a:solidFill>
                <a:latin typeface="Arial"/>
                <a:cs typeface="Arial"/>
              </a:rPr>
              <a:t>(D)</a:t>
            </a:r>
            <a:r>
              <a:rPr dirty="0" sz="1400" spc="-2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kun</a:t>
            </a:r>
            <a:r>
              <a:rPr dirty="0" sz="14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4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content</a:t>
            </a:r>
            <a:r>
              <a:rPr dirty="0" sz="14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aanmaken,</a:t>
            </a:r>
            <a:r>
              <a:rPr dirty="0" sz="14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bijvoorbeeld</a:t>
            </a:r>
            <a:r>
              <a:rPr dirty="0" sz="14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4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tekst</a:t>
            </a:r>
            <a:r>
              <a:rPr dirty="0" sz="14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14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plaatjes.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42959" y="4483608"/>
            <a:ext cx="531876" cy="531876"/>
          </a:xfrm>
          <a:prstGeom prst="rect">
            <a:avLst/>
          </a:prstGeom>
        </p:spPr>
      </p:pic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01295">
              <a:lnSpc>
                <a:spcPct val="100000"/>
              </a:lnSpc>
              <a:spcBef>
                <a:spcPts val="100"/>
              </a:spcBef>
            </a:pPr>
            <a:r>
              <a:rPr dirty="0" sz="2700" spc="-260">
                <a:solidFill>
                  <a:srgbClr val="379C73"/>
                </a:solidFill>
              </a:rPr>
              <a:t>Een</a:t>
            </a:r>
            <a:r>
              <a:rPr dirty="0" sz="2700" spc="-155">
                <a:solidFill>
                  <a:srgbClr val="379C73"/>
                </a:solidFill>
              </a:rPr>
              <a:t> </a:t>
            </a:r>
            <a:r>
              <a:rPr dirty="0" sz="2700" spc="-245">
                <a:solidFill>
                  <a:srgbClr val="379C73"/>
                </a:solidFill>
              </a:rPr>
              <a:t>document</a:t>
            </a:r>
            <a:r>
              <a:rPr dirty="0" sz="2700" spc="-150">
                <a:solidFill>
                  <a:srgbClr val="379C73"/>
                </a:solidFill>
              </a:rPr>
              <a:t> </a:t>
            </a:r>
            <a:r>
              <a:rPr dirty="0" sz="2700" spc="-285">
                <a:solidFill>
                  <a:srgbClr val="379C73"/>
                </a:solidFill>
              </a:rPr>
              <a:t>maken</a:t>
            </a:r>
            <a:r>
              <a:rPr dirty="0" sz="2700" spc="-140">
                <a:solidFill>
                  <a:srgbClr val="379C73"/>
                </a:solidFill>
              </a:rPr>
              <a:t> </a:t>
            </a:r>
            <a:r>
              <a:rPr dirty="0" sz="2700" spc="-210">
                <a:solidFill>
                  <a:srgbClr val="379C73"/>
                </a:solidFill>
              </a:rPr>
              <a:t>in</a:t>
            </a:r>
            <a:r>
              <a:rPr dirty="0" sz="2700" spc="-140">
                <a:solidFill>
                  <a:srgbClr val="379C73"/>
                </a:solidFill>
              </a:rPr>
              <a:t> </a:t>
            </a:r>
            <a:r>
              <a:rPr dirty="0" sz="2700" spc="-20">
                <a:solidFill>
                  <a:srgbClr val="379C73"/>
                </a:solidFill>
              </a:rPr>
              <a:t>Word</a:t>
            </a:r>
            <a:endParaRPr sz="2700"/>
          </a:p>
        </p:txBody>
      </p:sp>
      <p:sp>
        <p:nvSpPr>
          <p:cNvPr id="4" name="object 4" descr=""/>
          <p:cNvSpPr txBox="1"/>
          <p:nvPr/>
        </p:nvSpPr>
        <p:spPr>
          <a:xfrm>
            <a:off x="547522" y="2534232"/>
            <a:ext cx="8115934" cy="178625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just" marL="12700" marR="5080">
              <a:lnSpc>
                <a:spcPct val="107000"/>
              </a:lnSpc>
              <a:spcBef>
                <a:spcPts val="9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800" spc="9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dit</a:t>
            </a:r>
            <a:r>
              <a:rPr dirty="0" sz="1800" spc="10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scherm</a:t>
            </a:r>
            <a:r>
              <a:rPr dirty="0" sz="1800" spc="10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kun</a:t>
            </a:r>
            <a:r>
              <a:rPr dirty="0" sz="1800" spc="9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800" spc="9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zien</a:t>
            </a:r>
            <a:r>
              <a:rPr dirty="0" sz="1800" spc="9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dat</a:t>
            </a:r>
            <a:r>
              <a:rPr dirty="0" sz="1800" spc="10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 spc="9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tabblad</a:t>
            </a:r>
            <a:r>
              <a:rPr dirty="0" sz="1800" spc="9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"Start"</a:t>
            </a:r>
            <a:r>
              <a:rPr dirty="0" sz="1800" spc="100" b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geopend</a:t>
            </a:r>
            <a:r>
              <a:rPr dirty="0" sz="1800" spc="9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is.</a:t>
            </a:r>
            <a:r>
              <a:rPr dirty="0" sz="1800" spc="295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Dit</a:t>
            </a:r>
            <a:r>
              <a:rPr dirty="0" sz="1800" spc="10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is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onderverdeeld</a:t>
            </a:r>
            <a:r>
              <a:rPr dirty="0" sz="1800" spc="1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800" spc="1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2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functiegroepen</a:t>
            </a:r>
            <a:r>
              <a:rPr dirty="0" sz="1800" spc="21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"Klembord",</a:t>
            </a:r>
            <a:r>
              <a:rPr dirty="0" sz="1800" spc="19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"Lettertype"</a:t>
            </a:r>
            <a:r>
              <a:rPr dirty="0" sz="1800" spc="20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2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"Stijlen".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800" spc="3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 spc="4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tabblad</a:t>
            </a:r>
            <a:r>
              <a:rPr dirty="0" sz="1800" spc="4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"Bestand"</a:t>
            </a:r>
            <a:r>
              <a:rPr dirty="0" sz="1800" spc="40" b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kunt</a:t>
            </a:r>
            <a:r>
              <a:rPr dirty="0" sz="1800" spc="4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</a:t>
            </a:r>
            <a:r>
              <a:rPr dirty="0" sz="1800" spc="3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800" spc="4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nieuw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document</a:t>
            </a:r>
            <a:r>
              <a:rPr dirty="0" sz="1800" spc="5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aanmaken</a:t>
            </a:r>
            <a:r>
              <a:rPr dirty="0" sz="1800" spc="4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1800" spc="4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bestaand</a:t>
            </a:r>
            <a:r>
              <a:rPr dirty="0" sz="1800" spc="465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document</a:t>
            </a:r>
            <a:r>
              <a:rPr dirty="0" sz="1800" spc="459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invoegen,</a:t>
            </a:r>
            <a:r>
              <a:rPr dirty="0" sz="1800" spc="470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evenals</a:t>
            </a:r>
            <a:r>
              <a:rPr dirty="0" sz="1800" spc="455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andere</a:t>
            </a:r>
            <a:r>
              <a:rPr dirty="0" sz="1800" spc="470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bestanden.</a:t>
            </a:r>
            <a:r>
              <a:rPr dirty="0" sz="1800" spc="470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gebruikersinterface</a:t>
            </a:r>
            <a:r>
              <a:rPr dirty="0" sz="1800" spc="3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1800" spc="3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800" spc="3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elk</a:t>
            </a:r>
            <a:r>
              <a:rPr dirty="0" sz="1800" spc="3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Microsoft</a:t>
            </a:r>
            <a:r>
              <a:rPr dirty="0" sz="1800" spc="3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Office-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programma</a:t>
            </a:r>
            <a:r>
              <a:rPr dirty="0" sz="1800" spc="4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800" spc="3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dezelfde</a:t>
            </a:r>
            <a:r>
              <a:rPr dirty="0" sz="1800" spc="3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manier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gestructureerd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verschilt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alleen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zijn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functies.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6823" y="1098803"/>
            <a:ext cx="8144256" cy="1112520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42959" y="4483608"/>
            <a:ext cx="531876" cy="531876"/>
          </a:xfrm>
          <a:prstGeom prst="rect">
            <a:avLst/>
          </a:prstGeom>
        </p:spPr>
      </p:pic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40105"/>
            </a:xfrm>
            <a:custGeom>
              <a:avLst/>
              <a:gdLst/>
              <a:ahLst/>
              <a:cxnLst/>
              <a:rect l="l" t="t" r="r" b="b"/>
              <a:pathLst>
                <a:path w="9144000" h="840105">
                  <a:moveTo>
                    <a:pt x="0" y="839724"/>
                  </a:moveTo>
                  <a:lnTo>
                    <a:pt x="9144000" y="839724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39724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39723"/>
              <a:ext cx="9144000" cy="4304030"/>
            </a:xfrm>
            <a:custGeom>
              <a:avLst/>
              <a:gdLst/>
              <a:ahLst/>
              <a:cxnLst/>
              <a:rect l="l" t="t" r="r" b="b"/>
              <a:pathLst>
                <a:path w="9144000" h="4304030">
                  <a:moveTo>
                    <a:pt x="9144000" y="0"/>
                  </a:moveTo>
                  <a:lnTo>
                    <a:pt x="0" y="0"/>
                  </a:lnTo>
                  <a:lnTo>
                    <a:pt x="0" y="4303776"/>
                  </a:lnTo>
                  <a:lnTo>
                    <a:pt x="9144000" y="430377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6431" rIns="0" bIns="0" rtlCol="0" vert="horz">
            <a:spAutoFit/>
          </a:bodyPr>
          <a:lstStyle/>
          <a:p>
            <a:pPr marL="201295">
              <a:lnSpc>
                <a:spcPct val="100000"/>
              </a:lnSpc>
              <a:spcBef>
                <a:spcPts val="95"/>
              </a:spcBef>
            </a:pPr>
            <a:r>
              <a:rPr dirty="0" spc="-95"/>
              <a:t>VIDEO</a:t>
            </a:r>
            <a:r>
              <a:rPr dirty="0" spc="-100"/>
              <a:t> </a:t>
            </a:r>
            <a:r>
              <a:rPr dirty="0" spc="-10"/>
              <a:t>INHOUD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3323971" y="4080459"/>
            <a:ext cx="249682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document</a:t>
            </a:r>
            <a:r>
              <a:rPr dirty="0" sz="2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maken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254123" y="3207511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789938" y="1368933"/>
            <a:ext cx="5563235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57300" marR="5080" indent="-1245235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Meer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informatie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over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maken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document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Word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vindt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u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onderstaande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video1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181165" y="4483608"/>
            <a:ext cx="8794115" cy="532130"/>
            <a:chOff x="181165" y="4483608"/>
            <a:chExt cx="8794115" cy="532130"/>
          </a:xfrm>
        </p:grpSpPr>
        <p:sp>
          <p:nvSpPr>
            <p:cNvPr id="11" name="object 11" descr=""/>
            <p:cNvSpPr/>
            <p:nvPr/>
          </p:nvSpPr>
          <p:spPr>
            <a:xfrm>
              <a:off x="185928" y="4651248"/>
              <a:ext cx="5086350" cy="0"/>
            </a:xfrm>
            <a:custGeom>
              <a:avLst/>
              <a:gdLst/>
              <a:ahLst/>
              <a:cxnLst/>
              <a:rect l="l" t="t" r="r" b="b"/>
              <a:pathLst>
                <a:path w="5086350" h="0">
                  <a:moveTo>
                    <a:pt x="0" y="0"/>
                  </a:moveTo>
                  <a:lnTo>
                    <a:pt x="5086350" y="0"/>
                  </a:lnTo>
                </a:path>
              </a:pathLst>
            </a:custGeom>
            <a:ln w="9525">
              <a:solidFill>
                <a:srgbClr val="33996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42959" y="4483608"/>
              <a:ext cx="531876" cy="531876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/>
          <p:nvPr/>
        </p:nvSpPr>
        <p:spPr>
          <a:xfrm>
            <a:off x="302971" y="4680305"/>
            <a:ext cx="783653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dirty="0" baseline="27777" sz="900" i="1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dirty="0" baseline="27777" sz="900" spc="1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900" spc="11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document</a:t>
            </a:r>
            <a:r>
              <a:rPr dirty="0" sz="9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maken,</a:t>
            </a:r>
            <a:r>
              <a:rPr dirty="0" sz="9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[onlinevideo],</a:t>
            </a:r>
            <a:r>
              <a:rPr dirty="0" sz="9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Microsoft</a:t>
            </a:r>
            <a:r>
              <a:rPr dirty="0" sz="900" spc="11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Ondersteuning,</a:t>
            </a:r>
            <a:r>
              <a:rPr dirty="0" u="sng" sz="9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https://support.microsoft.com/en-us/office/create-a-document-28508ada-9a3c-4333-a17b-</a:t>
            </a:r>
            <a:r>
              <a:rPr dirty="0" u="none" sz="900" spc="-1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sng" sz="9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cb29723eb64c</a:t>
            </a:r>
            <a:endParaRPr sz="900">
              <a:latin typeface="Arial"/>
              <a:cs typeface="Arial"/>
            </a:endParaRPr>
          </a:p>
        </p:txBody>
      </p:sp>
      <p:pic>
        <p:nvPicPr>
          <p:cNvPr id="14" name="object 14" descr="">
            <a:hlinkClick r:id="rId5"/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932176" y="2132076"/>
            <a:ext cx="3048000" cy="1714500"/>
          </a:xfrm>
          <a:prstGeom prst="rect">
            <a:avLst/>
          </a:prstGeom>
        </p:spPr>
      </p:pic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01295">
              <a:lnSpc>
                <a:spcPct val="100000"/>
              </a:lnSpc>
              <a:spcBef>
                <a:spcPts val="100"/>
              </a:spcBef>
            </a:pPr>
            <a:r>
              <a:rPr dirty="0" sz="2700" spc="-215">
                <a:solidFill>
                  <a:srgbClr val="379C73"/>
                </a:solidFill>
              </a:rPr>
              <a:t>Oefening</a:t>
            </a:r>
            <a:endParaRPr sz="2700"/>
          </a:p>
        </p:txBody>
      </p:sp>
      <p:sp>
        <p:nvSpPr>
          <p:cNvPr id="4" name="object 4" descr=""/>
          <p:cNvSpPr txBox="1"/>
          <p:nvPr/>
        </p:nvSpPr>
        <p:spPr>
          <a:xfrm>
            <a:off x="547522" y="1204086"/>
            <a:ext cx="7519670" cy="2679700"/>
          </a:xfrm>
          <a:prstGeom prst="rect">
            <a:avLst/>
          </a:prstGeom>
        </p:spPr>
        <p:txBody>
          <a:bodyPr wrap="square" lIns="0" tIns="70485" rIns="0" bIns="0" rtlCol="0" vert="horz">
            <a:spAutoFit/>
          </a:bodyPr>
          <a:lstStyle/>
          <a:p>
            <a:pPr marL="381000" indent="-368300">
              <a:lnSpc>
                <a:spcPct val="100000"/>
              </a:lnSpc>
              <a:spcBef>
                <a:spcPts val="555"/>
              </a:spcBef>
              <a:buClr>
                <a:srgbClr val="000000"/>
              </a:buClr>
              <a:buAutoNum type="arabicPeriod"/>
              <a:tabLst>
                <a:tab pos="3810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Word.</a:t>
            </a:r>
            <a:endParaRPr sz="1800">
              <a:latin typeface="Arial"/>
              <a:cs typeface="Arial"/>
            </a:endParaRPr>
          </a:p>
          <a:p>
            <a:pPr marL="381000" indent="-368300">
              <a:lnSpc>
                <a:spcPct val="100000"/>
              </a:lnSpc>
              <a:spcBef>
                <a:spcPts val="455"/>
              </a:spcBef>
              <a:buClr>
                <a:srgbClr val="000000"/>
              </a:buClr>
              <a:buAutoNum type="arabicPeriod"/>
              <a:tabLst>
                <a:tab pos="3810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Selecteer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Leeg</a:t>
            </a:r>
            <a:r>
              <a:rPr dirty="0" sz="1800" spc="-4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document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Als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Word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geopend, selecteert u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Bestand</a:t>
            </a:r>
            <a:r>
              <a:rPr dirty="0" sz="1800" spc="-1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&gt;</a:t>
            </a:r>
            <a:r>
              <a:rPr dirty="0" sz="1800" spc="-2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Nieuw</a:t>
            </a:r>
            <a:r>
              <a:rPr dirty="0" sz="1800" spc="-1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&gt;</a:t>
            </a:r>
            <a:r>
              <a:rPr dirty="0" sz="1800" spc="-2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leeg</a:t>
            </a:r>
            <a:r>
              <a:rPr dirty="0" sz="1800" spc="-2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document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9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800" spc="-2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document</a:t>
            </a:r>
            <a:r>
              <a:rPr dirty="0" sz="1800" spc="-2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maken</a:t>
            </a: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1800" spc="-2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behulp</a:t>
            </a:r>
            <a:r>
              <a:rPr dirty="0" sz="1800" spc="-3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800" spc="-2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sjabloon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5"/>
              </a:spcBef>
            </a:pPr>
            <a:endParaRPr sz="1800">
              <a:latin typeface="Arial"/>
              <a:cs typeface="Arial"/>
            </a:endParaRPr>
          </a:p>
          <a:p>
            <a:pPr marL="381000" indent="-3683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3810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Word.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Als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Word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geopend,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selecteert u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Bestand</a:t>
            </a:r>
            <a:r>
              <a:rPr dirty="0" sz="1800" spc="-2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&gt;</a:t>
            </a:r>
            <a:r>
              <a:rPr dirty="0" sz="1800" spc="-2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Nieuw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marL="381000" indent="-368300">
              <a:lnSpc>
                <a:spcPct val="100000"/>
              </a:lnSpc>
              <a:spcBef>
                <a:spcPts val="445"/>
              </a:spcBef>
              <a:buClr>
                <a:srgbClr val="000000"/>
              </a:buClr>
              <a:buAutoNum type="arabicPeriod"/>
              <a:tabLst>
                <a:tab pos="3810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Dubbelklik op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sjabloon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deze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openen.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10017" y="372088"/>
            <a:ext cx="1523964" cy="1323891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63711" y="4533898"/>
            <a:ext cx="531876" cy="527720"/>
          </a:xfrm>
          <a:prstGeom prst="rect">
            <a:avLst/>
          </a:prstGeom>
        </p:spPr>
      </p:pic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40105"/>
            </a:xfrm>
            <a:custGeom>
              <a:avLst/>
              <a:gdLst/>
              <a:ahLst/>
              <a:cxnLst/>
              <a:rect l="l" t="t" r="r" b="b"/>
              <a:pathLst>
                <a:path w="9144000" h="840105">
                  <a:moveTo>
                    <a:pt x="0" y="839724"/>
                  </a:moveTo>
                  <a:lnTo>
                    <a:pt x="9144000" y="839724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39724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39723"/>
              <a:ext cx="9144000" cy="4304030"/>
            </a:xfrm>
            <a:custGeom>
              <a:avLst/>
              <a:gdLst/>
              <a:ahLst/>
              <a:cxnLst/>
              <a:rect l="l" t="t" r="r" b="b"/>
              <a:pathLst>
                <a:path w="9144000" h="4304030">
                  <a:moveTo>
                    <a:pt x="9144000" y="0"/>
                  </a:moveTo>
                  <a:lnTo>
                    <a:pt x="0" y="0"/>
                  </a:lnTo>
                  <a:lnTo>
                    <a:pt x="0" y="4303776"/>
                  </a:lnTo>
                  <a:lnTo>
                    <a:pt x="9144000" y="430377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6431" rIns="0" bIns="0" rtlCol="0" vert="horz">
            <a:spAutoFit/>
          </a:bodyPr>
          <a:lstStyle/>
          <a:p>
            <a:pPr marL="201295">
              <a:lnSpc>
                <a:spcPct val="100000"/>
              </a:lnSpc>
              <a:spcBef>
                <a:spcPts val="95"/>
              </a:spcBef>
            </a:pPr>
            <a:r>
              <a:rPr dirty="0" spc="-95"/>
              <a:t>VIDEO</a:t>
            </a:r>
            <a:r>
              <a:rPr dirty="0" spc="-100"/>
              <a:t> </a:t>
            </a:r>
            <a:r>
              <a:rPr dirty="0" spc="-10"/>
              <a:t>INHOUD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2892679" y="4080459"/>
            <a:ext cx="342900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Tekst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toevoegen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bewerken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254123" y="3207511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908810" y="1405254"/>
            <a:ext cx="5323840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138555" marR="5080" indent="-112649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Meer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informatie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over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toevoegen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bewerken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tekst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vindt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u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onderstaande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video1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181165" y="4483608"/>
            <a:ext cx="8794115" cy="532130"/>
            <a:chOff x="181165" y="4483608"/>
            <a:chExt cx="8794115" cy="532130"/>
          </a:xfrm>
        </p:grpSpPr>
        <p:sp>
          <p:nvSpPr>
            <p:cNvPr id="11" name="object 11" descr=""/>
            <p:cNvSpPr/>
            <p:nvPr/>
          </p:nvSpPr>
          <p:spPr>
            <a:xfrm>
              <a:off x="185928" y="4651248"/>
              <a:ext cx="5086350" cy="0"/>
            </a:xfrm>
            <a:custGeom>
              <a:avLst/>
              <a:gdLst/>
              <a:ahLst/>
              <a:cxnLst/>
              <a:rect l="l" t="t" r="r" b="b"/>
              <a:pathLst>
                <a:path w="5086350" h="0">
                  <a:moveTo>
                    <a:pt x="0" y="0"/>
                  </a:moveTo>
                  <a:lnTo>
                    <a:pt x="5086350" y="0"/>
                  </a:lnTo>
                </a:path>
              </a:pathLst>
            </a:custGeom>
            <a:ln w="9525">
              <a:solidFill>
                <a:srgbClr val="33996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42959" y="4483608"/>
              <a:ext cx="531876" cy="531876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/>
          <p:nvPr/>
        </p:nvSpPr>
        <p:spPr>
          <a:xfrm>
            <a:off x="302971" y="4680305"/>
            <a:ext cx="78987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dirty="0" baseline="27777" sz="900" i="1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dirty="0" baseline="27777" sz="900" spc="7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Tekst</a:t>
            </a:r>
            <a:r>
              <a:rPr dirty="0" sz="9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toevoegen</a:t>
            </a:r>
            <a:r>
              <a:rPr dirty="0" sz="9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9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bewerken,</a:t>
            </a:r>
            <a:r>
              <a:rPr dirty="0" sz="9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[onlinevideo],</a:t>
            </a:r>
            <a:r>
              <a:rPr dirty="0" sz="9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Microsoft</a:t>
            </a:r>
            <a:r>
              <a:rPr dirty="0" sz="9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Ondersteuning,</a:t>
            </a:r>
            <a:r>
              <a:rPr dirty="0" sz="9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9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https://support.microsoft.com/en-us/office/add-and-edit-text-ed1e3147-a846-41ca-</a:t>
            </a:r>
            <a:r>
              <a:rPr dirty="0" u="none" sz="900" spc="-1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sng" sz="9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8087-49e324cb50bd</a:t>
            </a:r>
            <a:endParaRPr sz="900">
              <a:latin typeface="Arial"/>
              <a:cs typeface="Arial"/>
            </a:endParaRPr>
          </a:p>
        </p:txBody>
      </p:sp>
      <p:pic>
        <p:nvPicPr>
          <p:cNvPr id="14" name="object 14" descr="">
            <a:hlinkClick r:id="rId5"/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048000" y="2029967"/>
            <a:ext cx="3048000" cy="1714500"/>
          </a:xfrm>
          <a:prstGeom prst="rect">
            <a:avLst/>
          </a:prstGeom>
        </p:spPr>
      </p:pic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01295">
              <a:lnSpc>
                <a:spcPct val="100000"/>
              </a:lnSpc>
              <a:spcBef>
                <a:spcPts val="100"/>
              </a:spcBef>
            </a:pPr>
            <a:r>
              <a:rPr dirty="0" sz="2700" spc="-215">
                <a:solidFill>
                  <a:srgbClr val="379C73"/>
                </a:solidFill>
              </a:rPr>
              <a:t>Oefening</a:t>
            </a:r>
            <a:endParaRPr sz="2700"/>
          </a:p>
        </p:txBody>
      </p:sp>
      <p:sp>
        <p:nvSpPr>
          <p:cNvPr id="4" name="object 4" descr=""/>
          <p:cNvSpPr txBox="1"/>
          <p:nvPr/>
        </p:nvSpPr>
        <p:spPr>
          <a:xfrm>
            <a:off x="547522" y="1538222"/>
            <a:ext cx="6551930" cy="1350010"/>
          </a:xfrm>
          <a:prstGeom prst="rect">
            <a:avLst/>
          </a:prstGeom>
        </p:spPr>
        <p:txBody>
          <a:bodyPr wrap="square" lIns="0" tIns="685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Tekst</a:t>
            </a:r>
            <a:r>
              <a:rPr dirty="0" sz="1800" spc="-2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toevoegen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45"/>
              </a:spcBef>
              <a:tabLst>
                <a:tab pos="381000" algn="l"/>
              </a:tabLst>
            </a:pPr>
            <a:r>
              <a:rPr dirty="0" sz="1800" spc="-25">
                <a:latin typeface="Arial"/>
                <a:cs typeface="Arial"/>
              </a:rPr>
              <a:t>1.</a:t>
            </a:r>
            <a:r>
              <a:rPr dirty="0" sz="1800">
                <a:latin typeface="Arial"/>
                <a:cs typeface="Arial"/>
              </a:rPr>
              <a:t>	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Plaats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cursor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plaats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waar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tekst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wilt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toevoegen.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9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381000" algn="l"/>
              </a:tabLst>
            </a:pPr>
            <a:r>
              <a:rPr dirty="0" sz="1800" spc="-25">
                <a:latin typeface="Arial"/>
                <a:cs typeface="Arial"/>
              </a:rPr>
              <a:t>1.</a:t>
            </a:r>
            <a:r>
              <a:rPr dirty="0" sz="1800">
                <a:latin typeface="Arial"/>
                <a:cs typeface="Arial"/>
              </a:rPr>
              <a:t>	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Begin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typen.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94411" y="312652"/>
            <a:ext cx="1525452" cy="1323891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42959" y="4483608"/>
            <a:ext cx="531876" cy="531876"/>
          </a:xfrm>
          <a:prstGeom prst="rect">
            <a:avLst/>
          </a:prstGeom>
        </p:spPr>
      </p:pic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547522" y="1204086"/>
            <a:ext cx="5739765" cy="2348865"/>
          </a:xfrm>
          <a:prstGeom prst="rect">
            <a:avLst/>
          </a:prstGeom>
        </p:spPr>
        <p:txBody>
          <a:bodyPr wrap="square" lIns="0" tIns="704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Tekst</a:t>
            </a:r>
            <a:r>
              <a:rPr dirty="0" sz="1800" spc="-2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vervangen</a:t>
            </a:r>
            <a:endParaRPr sz="1800">
              <a:latin typeface="Arial"/>
              <a:cs typeface="Arial"/>
            </a:endParaRPr>
          </a:p>
          <a:p>
            <a:pPr marL="381000" indent="-368300">
              <a:lnSpc>
                <a:spcPct val="100000"/>
              </a:lnSpc>
              <a:spcBef>
                <a:spcPts val="455"/>
              </a:spcBef>
              <a:buClr>
                <a:srgbClr val="000000"/>
              </a:buClr>
              <a:buAutoNum type="arabicPeriod"/>
              <a:tabLst>
                <a:tab pos="3810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Selecteer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tekst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wilt</a:t>
            </a:r>
            <a:r>
              <a:rPr dirty="0" sz="18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vervangen.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90"/>
              </a:spcBef>
              <a:buFont typeface="Arial"/>
              <a:buAutoNum type="arabicPeriod"/>
            </a:pPr>
            <a:endParaRPr sz="1800">
              <a:latin typeface="Arial"/>
              <a:cs typeface="Arial"/>
            </a:endParaRPr>
          </a:p>
          <a:p>
            <a:pPr lvl="1" marL="304800" indent="-292100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Als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één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woord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wilt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selecteren,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dubbelklikt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erop.</a:t>
            </a:r>
            <a:endParaRPr sz="1800">
              <a:latin typeface="Arial"/>
              <a:cs typeface="Arial"/>
            </a:endParaRPr>
          </a:p>
          <a:p>
            <a:pPr lvl="1" marL="304800" indent="-292100">
              <a:lnSpc>
                <a:spcPct val="100000"/>
              </a:lnSpc>
              <a:spcBef>
                <a:spcPts val="440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Als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regel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wilt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selecteren, klikt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links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lijn.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5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381000" algn="l"/>
              </a:tabLst>
            </a:pPr>
            <a:r>
              <a:rPr dirty="0" sz="1800" spc="-25">
                <a:latin typeface="Arial"/>
                <a:cs typeface="Arial"/>
              </a:rPr>
              <a:t>2.</a:t>
            </a:r>
            <a:r>
              <a:rPr dirty="0" sz="1800">
                <a:latin typeface="Arial"/>
                <a:cs typeface="Arial"/>
              </a:rPr>
              <a:t>	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Begin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typen.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01295">
              <a:lnSpc>
                <a:spcPct val="100000"/>
              </a:lnSpc>
              <a:spcBef>
                <a:spcPts val="100"/>
              </a:spcBef>
            </a:pPr>
            <a:r>
              <a:rPr dirty="0" sz="2700" spc="-85">
                <a:solidFill>
                  <a:srgbClr val="379C73"/>
                </a:solidFill>
              </a:rPr>
              <a:t>OEFENING</a:t>
            </a:r>
            <a:endParaRPr sz="2700"/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21131" y="263884"/>
            <a:ext cx="1525452" cy="1323891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42959" y="4483608"/>
            <a:ext cx="531876" cy="53187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473760" y="1658873"/>
            <a:ext cx="8347709" cy="2494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4800" indent="-29210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Font typeface="Arial"/>
              <a:buChar char="•"/>
              <a:tabLst>
                <a:tab pos="304800" algn="l"/>
              </a:tabLst>
            </a:pPr>
            <a:r>
              <a:rPr dirty="0" sz="1800" b="1">
                <a:solidFill>
                  <a:srgbClr val="548773"/>
                </a:solidFill>
                <a:latin typeface="Arial"/>
                <a:cs typeface="Arial"/>
              </a:rPr>
              <a:t>VERBETERDE</a:t>
            </a:r>
            <a:r>
              <a:rPr dirty="0" sz="1800" spc="-55" b="1">
                <a:solidFill>
                  <a:srgbClr val="5487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48773"/>
                </a:solidFill>
                <a:latin typeface="Arial"/>
                <a:cs typeface="Arial"/>
              </a:rPr>
              <a:t>COMMUNICATIE</a:t>
            </a:r>
            <a:r>
              <a:rPr dirty="0" sz="1800" spc="-10" b="1">
                <a:solidFill>
                  <a:srgbClr val="5487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48773"/>
                </a:solidFill>
                <a:latin typeface="Arial"/>
                <a:cs typeface="Arial"/>
              </a:rPr>
              <a:t>EN</a:t>
            </a:r>
            <a:r>
              <a:rPr dirty="0" sz="1800" spc="-60" b="1">
                <a:solidFill>
                  <a:srgbClr val="548773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548773"/>
                </a:solidFill>
                <a:latin typeface="Arial"/>
                <a:cs typeface="Arial"/>
              </a:rPr>
              <a:t>SAMENWERKING</a:t>
            </a:r>
            <a:endParaRPr sz="180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800" spc="38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geletterdheid</a:t>
            </a:r>
            <a:r>
              <a:rPr dirty="0" sz="1800" spc="39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stelt</a:t>
            </a:r>
            <a:r>
              <a:rPr dirty="0" sz="1800" spc="40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zorgprofessionals</a:t>
            </a:r>
            <a:r>
              <a:rPr dirty="0" sz="1800" spc="39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800" spc="39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staat</a:t>
            </a:r>
            <a:r>
              <a:rPr dirty="0" sz="1800" spc="39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800" spc="39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efficiënter</a:t>
            </a:r>
            <a:r>
              <a:rPr dirty="0" sz="1800" spc="40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te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communiceren</a:t>
            </a:r>
            <a:r>
              <a:rPr dirty="0" sz="1800" spc="25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2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samen</a:t>
            </a:r>
            <a:r>
              <a:rPr dirty="0" sz="1800" spc="2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800" spc="2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werken</a:t>
            </a:r>
            <a:r>
              <a:rPr dirty="0" sz="1800" spc="2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1800" spc="2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behulp</a:t>
            </a:r>
            <a:r>
              <a:rPr dirty="0" sz="1800" spc="2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2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verschillende</a:t>
            </a:r>
            <a:r>
              <a:rPr dirty="0" sz="1800" spc="2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800" spc="2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tools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zoals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e-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mail,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instant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messaging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videoconferenties.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304800" algn="l"/>
              </a:tabLst>
            </a:pPr>
            <a:r>
              <a:rPr dirty="0" sz="1800" b="1">
                <a:solidFill>
                  <a:srgbClr val="548773"/>
                </a:solidFill>
                <a:latin typeface="Arial"/>
                <a:cs typeface="Arial"/>
              </a:rPr>
              <a:t>VERHOOGDE</a:t>
            </a:r>
            <a:r>
              <a:rPr dirty="0" sz="1800" spc="-30" b="1">
                <a:solidFill>
                  <a:srgbClr val="5487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48773"/>
                </a:solidFill>
                <a:latin typeface="Arial"/>
                <a:cs typeface="Arial"/>
              </a:rPr>
              <a:t>PRODUCTIVITEIT</a:t>
            </a:r>
            <a:r>
              <a:rPr dirty="0" sz="1800" spc="-25" b="1">
                <a:solidFill>
                  <a:srgbClr val="5487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48773"/>
                </a:solidFill>
                <a:latin typeface="Arial"/>
                <a:cs typeface="Arial"/>
              </a:rPr>
              <a:t>EN</a:t>
            </a:r>
            <a:r>
              <a:rPr dirty="0" sz="1800" spc="-20" b="1">
                <a:solidFill>
                  <a:srgbClr val="548773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548773"/>
                </a:solidFill>
                <a:latin typeface="Arial"/>
                <a:cs typeface="Arial"/>
              </a:rPr>
              <a:t>DOELMATIGHEID</a:t>
            </a:r>
            <a:endParaRPr sz="1800">
              <a:latin typeface="Arial"/>
              <a:cs typeface="Arial"/>
            </a:endParaRPr>
          </a:p>
          <a:p>
            <a:pPr algn="just" marL="12700" marR="5715">
              <a:lnSpc>
                <a:spcPct val="100000"/>
              </a:lnSpc>
              <a:spcBef>
                <a:spcPts val="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Zorgprofessionals</a:t>
            </a:r>
            <a:r>
              <a:rPr dirty="0" sz="1800" spc="2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kunnen</a:t>
            </a:r>
            <a:r>
              <a:rPr dirty="0" sz="1800" spc="20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2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productiviteit</a:t>
            </a:r>
            <a:r>
              <a:rPr dirty="0" sz="1800" spc="2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verhogen</a:t>
            </a:r>
            <a:r>
              <a:rPr dirty="0" sz="1800" spc="20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2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taken</a:t>
            </a:r>
            <a:r>
              <a:rPr dirty="0" sz="1800" spc="20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stroomlijnen</a:t>
            </a:r>
            <a:r>
              <a:rPr dirty="0" sz="1800" spc="2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door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gebruik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maken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tools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software,</a:t>
            </a:r>
            <a:r>
              <a:rPr dirty="0" sz="1800" spc="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waardoor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  tijd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wordt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besteed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aan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handmatige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processen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wordt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verminderd.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01802" y="118109"/>
            <a:ext cx="6684009" cy="853440"/>
          </a:xfrm>
          <a:prstGeom prst="rect"/>
        </p:spPr>
        <p:txBody>
          <a:bodyPr wrap="square" lIns="0" tIns="8255" rIns="0" bIns="0" rtlCol="0" vert="horz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65"/>
              </a:spcBef>
            </a:pPr>
            <a:r>
              <a:rPr dirty="0" sz="2700" spc="-100">
                <a:solidFill>
                  <a:srgbClr val="379C73"/>
                </a:solidFill>
              </a:rPr>
              <a:t>Waarom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345">
                <a:solidFill>
                  <a:srgbClr val="379C73"/>
                </a:solidFill>
              </a:rPr>
              <a:t>is</a:t>
            </a:r>
            <a:r>
              <a:rPr dirty="0" sz="2700" spc="-125">
                <a:solidFill>
                  <a:srgbClr val="379C73"/>
                </a:solidFill>
              </a:rPr>
              <a:t> </a:t>
            </a:r>
            <a:r>
              <a:rPr dirty="0" sz="2700" spc="-250">
                <a:solidFill>
                  <a:srgbClr val="379C73"/>
                </a:solidFill>
              </a:rPr>
              <a:t>digitale</a:t>
            </a:r>
            <a:r>
              <a:rPr dirty="0" sz="2700" spc="-90">
                <a:solidFill>
                  <a:srgbClr val="379C73"/>
                </a:solidFill>
              </a:rPr>
              <a:t> </a:t>
            </a:r>
            <a:r>
              <a:rPr dirty="0" sz="2700" spc="-229">
                <a:solidFill>
                  <a:srgbClr val="379C73"/>
                </a:solidFill>
              </a:rPr>
              <a:t>geletterdheid</a:t>
            </a:r>
            <a:r>
              <a:rPr dirty="0" sz="2700" spc="-110">
                <a:solidFill>
                  <a:srgbClr val="379C73"/>
                </a:solidFill>
              </a:rPr>
              <a:t> </a:t>
            </a:r>
            <a:r>
              <a:rPr dirty="0" sz="2700" spc="-295">
                <a:solidFill>
                  <a:srgbClr val="379C73"/>
                </a:solidFill>
              </a:rPr>
              <a:t>cruciaal </a:t>
            </a:r>
            <a:r>
              <a:rPr dirty="0" sz="2700" spc="-180">
                <a:solidFill>
                  <a:srgbClr val="379C73"/>
                </a:solidFill>
              </a:rPr>
              <a:t>voor</a:t>
            </a:r>
            <a:r>
              <a:rPr dirty="0" sz="2700" spc="-140">
                <a:solidFill>
                  <a:srgbClr val="379C73"/>
                </a:solidFill>
              </a:rPr>
              <a:t> </a:t>
            </a:r>
            <a:r>
              <a:rPr dirty="0" sz="2700" spc="-290">
                <a:solidFill>
                  <a:srgbClr val="379C73"/>
                </a:solidFill>
              </a:rPr>
              <a:t>zorgprofessionals?</a:t>
            </a:r>
            <a:endParaRPr sz="2700"/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547522" y="1204086"/>
            <a:ext cx="8004809" cy="1939925"/>
          </a:xfrm>
          <a:prstGeom prst="rect">
            <a:avLst/>
          </a:prstGeom>
        </p:spPr>
        <p:txBody>
          <a:bodyPr wrap="square" lIns="0" tIns="704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Tekst</a:t>
            </a:r>
            <a:r>
              <a:rPr dirty="0" sz="1800" spc="-2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opmaken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  <a:tabLst>
                <a:tab pos="381000" algn="l"/>
              </a:tabLst>
            </a:pPr>
            <a:r>
              <a:rPr dirty="0" sz="1800" spc="-25">
                <a:latin typeface="Arial"/>
                <a:cs typeface="Arial"/>
              </a:rPr>
              <a:t>1.</a:t>
            </a:r>
            <a:r>
              <a:rPr dirty="0" sz="1800">
                <a:latin typeface="Arial"/>
                <a:cs typeface="Arial"/>
              </a:rPr>
              <a:t>	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Selecteer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tekst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wilt</a:t>
            </a:r>
            <a:r>
              <a:rPr dirty="0" sz="18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opmaken.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44"/>
              </a:spcBef>
            </a:pPr>
            <a:endParaRPr sz="1800">
              <a:latin typeface="Arial"/>
              <a:cs typeface="Arial"/>
            </a:endParaRPr>
          </a:p>
          <a:p>
            <a:pPr algn="just" marL="381000" marR="5080" indent="-368935">
              <a:lnSpc>
                <a:spcPct val="106900"/>
              </a:lnSpc>
            </a:pPr>
            <a:r>
              <a:rPr dirty="0" sz="1800">
                <a:latin typeface="Arial"/>
                <a:cs typeface="Arial"/>
              </a:rPr>
              <a:t>1.</a:t>
            </a:r>
            <a:r>
              <a:rPr dirty="0" sz="1800" spc="190"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Selecteer</a:t>
            </a:r>
            <a:r>
              <a:rPr dirty="0" sz="1800" spc="40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800" spc="3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3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pop-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upwerkbalk</a:t>
            </a:r>
            <a:r>
              <a:rPr dirty="0" sz="1800" spc="3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1800" spc="4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 spc="3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tabblad</a:t>
            </a:r>
            <a:r>
              <a:rPr dirty="0" sz="1800" spc="3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Start</a:t>
            </a:r>
            <a:r>
              <a:rPr dirty="0" sz="1800" spc="3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800" spc="3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optie</a:t>
            </a:r>
            <a:r>
              <a:rPr dirty="0" sz="1800" spc="4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800" spc="4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het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lettertype,</a:t>
            </a:r>
            <a:r>
              <a:rPr dirty="0" sz="1800" spc="1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1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lettergrootte,</a:t>
            </a:r>
            <a:r>
              <a:rPr dirty="0" sz="1800" spc="1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1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tekstkleur</a:t>
            </a:r>
            <a:r>
              <a:rPr dirty="0" sz="1800" spc="1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800" spc="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wijzigen</a:t>
            </a:r>
            <a:r>
              <a:rPr dirty="0" sz="1800" spc="1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1800" spc="1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tekst</a:t>
            </a:r>
            <a:r>
              <a:rPr dirty="0" sz="1800" spc="1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vet,</a:t>
            </a:r>
            <a:r>
              <a:rPr dirty="0" sz="1800" spc="1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cursief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onderstreept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maken.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68651" y="3444240"/>
            <a:ext cx="3951732" cy="114452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01295">
              <a:lnSpc>
                <a:spcPct val="100000"/>
              </a:lnSpc>
              <a:spcBef>
                <a:spcPts val="100"/>
              </a:spcBef>
            </a:pPr>
            <a:r>
              <a:rPr dirty="0" sz="2700" spc="-85">
                <a:solidFill>
                  <a:srgbClr val="379C73"/>
                </a:solidFill>
              </a:rPr>
              <a:t>OEFENING</a:t>
            </a:r>
            <a:endParaRPr sz="2700"/>
          </a:p>
        </p:txBody>
      </p:sp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22071" y="349112"/>
            <a:ext cx="1525452" cy="1322599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442959" y="4483608"/>
            <a:ext cx="531876" cy="531876"/>
          </a:xfrm>
          <a:prstGeom prst="rect">
            <a:avLst/>
          </a:prstGeom>
        </p:spPr>
      </p:pic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479551" y="1476629"/>
            <a:ext cx="8003540" cy="1315085"/>
          </a:xfrm>
          <a:prstGeom prst="rect">
            <a:avLst/>
          </a:prstGeom>
        </p:spPr>
        <p:txBody>
          <a:bodyPr wrap="square" lIns="0" tIns="698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Opmaak</a:t>
            </a:r>
            <a:r>
              <a:rPr dirty="0" sz="1800" spc="-4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kopiëren</a:t>
            </a:r>
            <a:endParaRPr sz="1800">
              <a:latin typeface="Arial"/>
              <a:cs typeface="Arial"/>
            </a:endParaRPr>
          </a:p>
          <a:p>
            <a:pPr marL="381000" indent="-368300">
              <a:lnSpc>
                <a:spcPct val="100000"/>
              </a:lnSpc>
              <a:spcBef>
                <a:spcPts val="455"/>
              </a:spcBef>
              <a:buClr>
                <a:srgbClr val="000000"/>
              </a:buClr>
              <a:buAutoNum type="arabicPeriod"/>
              <a:tabLst>
                <a:tab pos="3810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Selecteer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tekst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opmaak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wilt</a:t>
            </a:r>
            <a:r>
              <a:rPr dirty="0" sz="18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kopiëren.</a:t>
            </a:r>
            <a:endParaRPr sz="1800">
              <a:latin typeface="Arial"/>
              <a:cs typeface="Arial"/>
            </a:endParaRPr>
          </a:p>
          <a:p>
            <a:pPr marL="381000" marR="5080" indent="-368935">
              <a:lnSpc>
                <a:spcPct val="107200"/>
              </a:lnSpc>
              <a:spcBef>
                <a:spcPts val="295"/>
              </a:spcBef>
              <a:buClr>
                <a:srgbClr val="000000"/>
              </a:buClr>
              <a:buAutoNum type="arabicPeriod"/>
              <a:tabLst>
                <a:tab pos="381000" algn="l"/>
                <a:tab pos="878205" algn="l"/>
                <a:tab pos="1260475" algn="l"/>
                <a:tab pos="1706880" algn="l"/>
                <a:tab pos="2839720" algn="l"/>
                <a:tab pos="3831590" algn="l"/>
                <a:tab pos="5688330" algn="l"/>
                <a:tab pos="6680834" algn="l"/>
                <a:tab pos="7063105" algn="l"/>
              </a:tabLst>
            </a:pP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Klik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pictogram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Opmaak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kopiëren/plakken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Opmaak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selecteer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vervolgens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tekst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waarnaar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opmaak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wilt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kopiëren.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15751" y="2570988"/>
            <a:ext cx="323765" cy="30327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01295">
              <a:lnSpc>
                <a:spcPct val="100000"/>
              </a:lnSpc>
              <a:spcBef>
                <a:spcPts val="100"/>
              </a:spcBef>
            </a:pPr>
            <a:r>
              <a:rPr dirty="0" sz="2700" spc="-85">
                <a:solidFill>
                  <a:srgbClr val="379C73"/>
                </a:solidFill>
              </a:rPr>
              <a:t>OEFENING</a:t>
            </a:r>
            <a:endParaRPr sz="2700"/>
          </a:p>
        </p:txBody>
      </p:sp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82547" y="230356"/>
            <a:ext cx="1525452" cy="1323891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442959" y="4483608"/>
            <a:ext cx="531876" cy="531876"/>
          </a:xfrm>
          <a:prstGeom prst="rect">
            <a:avLst/>
          </a:prstGeom>
        </p:spPr>
      </p:pic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40105"/>
            </a:xfrm>
            <a:custGeom>
              <a:avLst/>
              <a:gdLst/>
              <a:ahLst/>
              <a:cxnLst/>
              <a:rect l="l" t="t" r="r" b="b"/>
              <a:pathLst>
                <a:path w="9144000" h="840105">
                  <a:moveTo>
                    <a:pt x="0" y="839724"/>
                  </a:moveTo>
                  <a:lnTo>
                    <a:pt x="9144000" y="839724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39724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39723"/>
              <a:ext cx="9144000" cy="4304030"/>
            </a:xfrm>
            <a:custGeom>
              <a:avLst/>
              <a:gdLst/>
              <a:ahLst/>
              <a:cxnLst/>
              <a:rect l="l" t="t" r="r" b="b"/>
              <a:pathLst>
                <a:path w="9144000" h="4304030">
                  <a:moveTo>
                    <a:pt x="9144000" y="0"/>
                  </a:moveTo>
                  <a:lnTo>
                    <a:pt x="0" y="0"/>
                  </a:lnTo>
                  <a:lnTo>
                    <a:pt x="0" y="4303776"/>
                  </a:lnTo>
                  <a:lnTo>
                    <a:pt x="9144000" y="430377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6431" rIns="0" bIns="0" rtlCol="0" vert="horz">
            <a:spAutoFit/>
          </a:bodyPr>
          <a:lstStyle/>
          <a:p>
            <a:pPr marL="201295">
              <a:lnSpc>
                <a:spcPct val="100000"/>
              </a:lnSpc>
              <a:spcBef>
                <a:spcPts val="95"/>
              </a:spcBef>
            </a:pPr>
            <a:r>
              <a:rPr dirty="0" spc="-95"/>
              <a:t>VIDEO</a:t>
            </a:r>
            <a:r>
              <a:rPr dirty="0" spc="-100"/>
              <a:t> </a:t>
            </a:r>
            <a:r>
              <a:rPr dirty="0" spc="-10"/>
              <a:t>INHOUD</a:t>
            </a:r>
          </a:p>
        </p:txBody>
      </p:sp>
      <p:pic>
        <p:nvPicPr>
          <p:cNvPr id="7" name="object 7" descr="">
            <a:hlinkClick r:id="rId3"/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10128" y="1822704"/>
            <a:ext cx="2523744" cy="2590800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3112135" y="4080459"/>
            <a:ext cx="292100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Do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  <a:hlinkClick r:id="rId3"/>
              </a:rPr>
              <a:t>cumentlay-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  <a:hlinkClick r:id="rId3"/>
              </a:rPr>
              <a:t>out</a:t>
            </a:r>
            <a:r>
              <a:rPr dirty="0" sz="2000" spc="30">
                <a:solidFill>
                  <a:srgbClr val="585858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  <a:hlinkClick r:id="rId3"/>
              </a:rPr>
              <a:t>wijz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igen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254123" y="3207511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814322" y="1376934"/>
            <a:ext cx="5512435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952500" marR="5080" indent="-940435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Bekijk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onderstaande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video1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meer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informatie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over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het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wijzigen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lay-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out</a:t>
            </a:r>
            <a:r>
              <a:rPr dirty="0" sz="16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documenten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185928" y="4483608"/>
            <a:ext cx="8789035" cy="532130"/>
            <a:chOff x="185928" y="4483608"/>
            <a:chExt cx="8789035" cy="532130"/>
          </a:xfrm>
        </p:grpSpPr>
        <p:sp>
          <p:nvSpPr>
            <p:cNvPr id="12" name="object 12" descr=""/>
            <p:cNvSpPr/>
            <p:nvPr/>
          </p:nvSpPr>
          <p:spPr>
            <a:xfrm>
              <a:off x="185928" y="4651248"/>
              <a:ext cx="5086350" cy="0"/>
            </a:xfrm>
            <a:custGeom>
              <a:avLst/>
              <a:gdLst/>
              <a:ahLst/>
              <a:cxnLst/>
              <a:rect l="l" t="t" r="r" b="b"/>
              <a:pathLst>
                <a:path w="5086350" h="0">
                  <a:moveTo>
                    <a:pt x="0" y="0"/>
                  </a:moveTo>
                  <a:lnTo>
                    <a:pt x="5086350" y="0"/>
                  </a:lnTo>
                </a:path>
              </a:pathLst>
            </a:custGeom>
            <a:ln w="9525">
              <a:solidFill>
                <a:srgbClr val="33996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442959" y="4483608"/>
              <a:ext cx="531876" cy="531876"/>
            </a:xfrm>
            <a:prstGeom prst="rect">
              <a:avLst/>
            </a:prstGeom>
          </p:spPr>
        </p:pic>
      </p:grpSp>
      <p:sp>
        <p:nvSpPr>
          <p:cNvPr id="14" name="object 14" descr=""/>
          <p:cNvSpPr txBox="1"/>
          <p:nvPr/>
        </p:nvSpPr>
        <p:spPr>
          <a:xfrm>
            <a:off x="300532" y="4712309"/>
            <a:ext cx="80772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dirty="0" baseline="27777" sz="900" i="1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dirty="0" baseline="27777" sz="900" spc="13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Documentlay-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out</a:t>
            </a:r>
            <a:r>
              <a:rPr dirty="0" sz="9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wijzigen,</a:t>
            </a:r>
            <a:r>
              <a:rPr dirty="0" sz="900" spc="1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[online</a:t>
            </a:r>
            <a:r>
              <a:rPr dirty="0" sz="900" spc="1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video],</a:t>
            </a:r>
            <a:r>
              <a:rPr dirty="0" sz="900" spc="1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Microsoft</a:t>
            </a:r>
            <a:r>
              <a:rPr dirty="0" sz="900" spc="1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Ondersteuning,</a:t>
            </a:r>
            <a:r>
              <a:rPr dirty="0" u="sng" sz="9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https://support.microsoft.com/en-au/office/change-document-layout-d8eae84b-756b-4e7d-</a:t>
            </a:r>
            <a:r>
              <a:rPr dirty="0" u="none" sz="900" spc="-1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sng" sz="9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8b3d-7fbcb41e50cc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496316" y="1102312"/>
            <a:ext cx="8230870" cy="3576954"/>
          </a:xfrm>
          <a:prstGeom prst="rect">
            <a:avLst/>
          </a:prstGeom>
        </p:spPr>
        <p:txBody>
          <a:bodyPr wrap="square" lIns="0" tIns="679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dirty="0" sz="1600" spc="-10" b="1">
                <a:solidFill>
                  <a:srgbClr val="585858"/>
                </a:solidFill>
                <a:latin typeface="Arial"/>
                <a:cs typeface="Arial"/>
              </a:rPr>
              <a:t>Margins</a:t>
            </a:r>
            <a:endParaRPr sz="1600">
              <a:latin typeface="Arial"/>
              <a:cs typeface="Arial"/>
            </a:endParaRPr>
          </a:p>
          <a:p>
            <a:pPr marL="181610" indent="-171450">
              <a:lnSpc>
                <a:spcPct val="100000"/>
              </a:lnSpc>
              <a:spcBef>
                <a:spcPts val="434"/>
              </a:spcBef>
              <a:buClr>
                <a:srgbClr val="000000"/>
              </a:buClr>
              <a:buSzPct val="93750"/>
              <a:buAutoNum type="arabicPeriod"/>
              <a:tabLst>
                <a:tab pos="181610" algn="l"/>
              </a:tabLst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Selecteer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Lay-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out</a:t>
            </a:r>
            <a:r>
              <a:rPr dirty="0" sz="16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&gt;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marges.</a:t>
            </a:r>
            <a:endParaRPr sz="1600">
              <a:latin typeface="Arial"/>
              <a:cs typeface="Arial"/>
            </a:endParaRPr>
          </a:p>
          <a:p>
            <a:pPr marL="12700" marR="5080" indent="-2540">
              <a:lnSpc>
                <a:spcPct val="107500"/>
              </a:lnSpc>
              <a:spcBef>
                <a:spcPts val="290"/>
              </a:spcBef>
              <a:buClr>
                <a:srgbClr val="000000"/>
              </a:buClr>
              <a:buSzPct val="93750"/>
              <a:buAutoNum type="arabicPeriod"/>
              <a:tabLst>
                <a:tab pos="181610" algn="l"/>
              </a:tabLst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Kies</a:t>
            </a:r>
            <a:r>
              <a:rPr dirty="0" sz="1600" spc="3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600" spc="3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gewenste</a:t>
            </a:r>
            <a:r>
              <a:rPr dirty="0" sz="1600" spc="3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marges</a:t>
            </a:r>
            <a:r>
              <a:rPr dirty="0" sz="1600" spc="3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1600" spc="3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selecteer</a:t>
            </a:r>
            <a:r>
              <a:rPr dirty="0" sz="1600" spc="3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Aangepaste</a:t>
            </a:r>
            <a:r>
              <a:rPr dirty="0" sz="1600" spc="3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marges</a:t>
            </a:r>
            <a:r>
              <a:rPr dirty="0" sz="1600" spc="3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600" spc="3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uw</a:t>
            </a:r>
            <a:r>
              <a:rPr dirty="0" sz="1600" spc="3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eigen</a:t>
            </a:r>
            <a:r>
              <a:rPr dirty="0" sz="1600" spc="3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marges</a:t>
            </a:r>
            <a:r>
              <a:rPr dirty="0" sz="1600" spc="3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te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definiëren.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44"/>
              </a:spcBef>
            </a:pP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 spc="-10" b="1">
                <a:solidFill>
                  <a:srgbClr val="585858"/>
                </a:solidFill>
                <a:latin typeface="Arial"/>
                <a:cs typeface="Arial"/>
              </a:rPr>
              <a:t>Afdrukstand</a:t>
            </a:r>
            <a:endParaRPr sz="1600">
              <a:latin typeface="Arial"/>
              <a:cs typeface="Arial"/>
            </a:endParaRPr>
          </a:p>
          <a:p>
            <a:pPr marL="267970" indent="-255270">
              <a:lnSpc>
                <a:spcPct val="100000"/>
              </a:lnSpc>
              <a:spcBef>
                <a:spcPts val="430"/>
              </a:spcBef>
              <a:buClr>
                <a:srgbClr val="000000"/>
              </a:buClr>
              <a:buAutoNum type="arabicPeriod"/>
              <a:tabLst>
                <a:tab pos="267970" algn="l"/>
              </a:tabLst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Als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u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afdrukstand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wilt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wijzigen,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selecteert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u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Indeling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&gt;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Afdrukstand.</a:t>
            </a:r>
            <a:endParaRPr sz="1600">
              <a:latin typeface="Arial"/>
              <a:cs typeface="Arial"/>
            </a:endParaRPr>
          </a:p>
          <a:p>
            <a:pPr marL="267335" indent="-254635">
              <a:lnSpc>
                <a:spcPct val="100000"/>
              </a:lnSpc>
              <a:spcBef>
                <a:spcPts val="434"/>
              </a:spcBef>
              <a:buClr>
                <a:srgbClr val="000000"/>
              </a:buClr>
              <a:buAutoNum type="arabicPeriod"/>
              <a:tabLst>
                <a:tab pos="267335" algn="l"/>
              </a:tabLst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Selecteer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Staand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Liggend.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5"/>
              </a:spcBef>
            </a:pP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 spc="-10" b="1">
                <a:solidFill>
                  <a:srgbClr val="585858"/>
                </a:solidFill>
                <a:latin typeface="Arial"/>
                <a:cs typeface="Arial"/>
              </a:rPr>
              <a:t>Regelafstand</a:t>
            </a:r>
            <a:endParaRPr sz="1600">
              <a:latin typeface="Arial"/>
              <a:cs typeface="Arial"/>
            </a:endParaRPr>
          </a:p>
          <a:p>
            <a:pPr marL="267970" indent="-255270">
              <a:lnSpc>
                <a:spcPct val="100000"/>
              </a:lnSpc>
              <a:spcBef>
                <a:spcPts val="434"/>
              </a:spcBef>
              <a:buClr>
                <a:srgbClr val="000000"/>
              </a:buClr>
              <a:buAutoNum type="arabicPeriod"/>
              <a:tabLst>
                <a:tab pos="267970" algn="l"/>
              </a:tabLst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Selecteer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Start &gt;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Meer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alinea-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opties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&gt;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regelafstand.</a:t>
            </a:r>
            <a:endParaRPr sz="1600">
              <a:latin typeface="Arial"/>
              <a:cs typeface="Arial"/>
            </a:endParaRPr>
          </a:p>
          <a:p>
            <a:pPr marL="267335" indent="-254635">
              <a:lnSpc>
                <a:spcPct val="100000"/>
              </a:lnSpc>
              <a:spcBef>
                <a:spcPts val="430"/>
              </a:spcBef>
              <a:buClr>
                <a:srgbClr val="000000"/>
              </a:buClr>
              <a:buAutoNum type="arabicPeriod"/>
              <a:tabLst>
                <a:tab pos="267335" algn="l"/>
              </a:tabLst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Kies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gewenste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afstand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01295">
              <a:lnSpc>
                <a:spcPct val="100000"/>
              </a:lnSpc>
              <a:spcBef>
                <a:spcPts val="100"/>
              </a:spcBef>
            </a:pPr>
            <a:r>
              <a:rPr dirty="0" sz="2700" spc="-85">
                <a:solidFill>
                  <a:srgbClr val="379C73"/>
                </a:solidFill>
              </a:rPr>
              <a:t>OEFENING</a:t>
            </a:r>
            <a:endParaRPr sz="2700"/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34747" y="263884"/>
            <a:ext cx="1525452" cy="1323891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42959" y="4483608"/>
            <a:ext cx="531876" cy="531876"/>
          </a:xfrm>
          <a:prstGeom prst="rect">
            <a:avLst/>
          </a:prstGeom>
        </p:spPr>
      </p:pic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01295">
              <a:lnSpc>
                <a:spcPct val="100000"/>
              </a:lnSpc>
              <a:spcBef>
                <a:spcPts val="100"/>
              </a:spcBef>
            </a:pPr>
            <a:r>
              <a:rPr dirty="0" sz="2700" spc="-245">
                <a:solidFill>
                  <a:srgbClr val="379C73"/>
                </a:solidFill>
              </a:rPr>
              <a:t>Tabellen</a:t>
            </a:r>
            <a:r>
              <a:rPr dirty="0" sz="2700" spc="-100">
                <a:solidFill>
                  <a:srgbClr val="379C73"/>
                </a:solidFill>
              </a:rPr>
              <a:t> </a:t>
            </a:r>
            <a:r>
              <a:rPr dirty="0" sz="2700" spc="-270">
                <a:solidFill>
                  <a:srgbClr val="379C73"/>
                </a:solidFill>
              </a:rPr>
              <a:t>en</a:t>
            </a:r>
            <a:r>
              <a:rPr dirty="0" sz="2700" spc="-110">
                <a:solidFill>
                  <a:srgbClr val="379C73"/>
                </a:solidFill>
              </a:rPr>
              <a:t> </a:t>
            </a:r>
            <a:r>
              <a:rPr dirty="0" sz="2700" spc="-270">
                <a:solidFill>
                  <a:srgbClr val="379C73"/>
                </a:solidFill>
              </a:rPr>
              <a:t>afbeeldingen</a:t>
            </a:r>
            <a:r>
              <a:rPr dirty="0" sz="2700" spc="-105">
                <a:solidFill>
                  <a:srgbClr val="379C73"/>
                </a:solidFill>
              </a:rPr>
              <a:t> </a:t>
            </a:r>
            <a:r>
              <a:rPr dirty="0" sz="2700" spc="-280">
                <a:solidFill>
                  <a:srgbClr val="379C73"/>
                </a:solidFill>
              </a:rPr>
              <a:t>invoegen</a:t>
            </a:r>
            <a:endParaRPr sz="2700"/>
          </a:p>
        </p:txBody>
      </p:sp>
      <p:sp>
        <p:nvSpPr>
          <p:cNvPr id="4" name="object 4" descr=""/>
          <p:cNvSpPr txBox="1"/>
          <p:nvPr/>
        </p:nvSpPr>
        <p:spPr>
          <a:xfrm>
            <a:off x="592632" y="1060450"/>
            <a:ext cx="8006715" cy="34969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Voeg</a:t>
            </a:r>
            <a:r>
              <a:rPr dirty="0" sz="18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8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tabel</a:t>
            </a:r>
            <a:r>
              <a:rPr dirty="0" sz="18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18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afbeelding</a:t>
            </a:r>
            <a:r>
              <a:rPr dirty="0" sz="18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toe</a:t>
            </a:r>
            <a:r>
              <a:rPr dirty="0" sz="18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aan</a:t>
            </a:r>
            <a:r>
              <a:rPr dirty="0" sz="18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uw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document</a:t>
            </a:r>
            <a:r>
              <a:rPr dirty="0" sz="18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8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8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gestructureerd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visueel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tintje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geven.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75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800" spc="-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tabel</a:t>
            </a:r>
            <a:r>
              <a:rPr dirty="0" sz="1800" spc="-3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invoegen</a:t>
            </a:r>
            <a:endParaRPr sz="1800">
              <a:latin typeface="Arial"/>
              <a:cs typeface="Arial"/>
            </a:endParaRPr>
          </a:p>
          <a:p>
            <a:pPr marL="381635" indent="-368935">
              <a:lnSpc>
                <a:spcPct val="100000"/>
              </a:lnSpc>
              <a:spcBef>
                <a:spcPts val="1380"/>
              </a:spcBef>
              <a:buClr>
                <a:srgbClr val="000000"/>
              </a:buClr>
              <a:buAutoNum type="arabicPeriod"/>
              <a:tabLst>
                <a:tab pos="38163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Selecteer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Invoegen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&gt;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tabel.</a:t>
            </a:r>
            <a:endParaRPr sz="1800">
              <a:latin typeface="Arial"/>
              <a:cs typeface="Arial"/>
            </a:endParaRPr>
          </a:p>
          <a:p>
            <a:pPr marL="381635" indent="-368935">
              <a:lnSpc>
                <a:spcPct val="100000"/>
              </a:lnSpc>
              <a:spcBef>
                <a:spcPts val="1380"/>
              </a:spcBef>
              <a:buClr>
                <a:srgbClr val="000000"/>
              </a:buClr>
              <a:buAutoNum type="arabicPeriod"/>
              <a:tabLst>
                <a:tab pos="38163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Markeer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gewenste aantal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kolommen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rijen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selecteer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deze.</a:t>
            </a:r>
            <a:endParaRPr sz="1800">
              <a:latin typeface="Arial"/>
              <a:cs typeface="Arial"/>
            </a:endParaRPr>
          </a:p>
          <a:p>
            <a:pPr marL="381635" marR="8890" indent="-369570">
              <a:lnSpc>
                <a:spcPct val="150000"/>
              </a:lnSpc>
              <a:spcBef>
                <a:spcPts val="305"/>
              </a:spcBef>
              <a:buClr>
                <a:srgbClr val="000000"/>
              </a:buClr>
              <a:buAutoNum type="arabicPeriod"/>
              <a:tabLst>
                <a:tab pos="38163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Als</a:t>
            </a:r>
            <a:r>
              <a:rPr dirty="0" sz="1800" spc="1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</a:t>
            </a:r>
            <a:r>
              <a:rPr dirty="0" sz="1800" spc="1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800" spc="1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grotere</a:t>
            </a:r>
            <a:r>
              <a:rPr dirty="0" sz="1800" spc="1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tabel</a:t>
            </a:r>
            <a:r>
              <a:rPr dirty="0" sz="1800" spc="1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wilt</a:t>
            </a:r>
            <a:r>
              <a:rPr dirty="0" sz="1800" spc="1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maken,</a:t>
            </a:r>
            <a:r>
              <a:rPr dirty="0" sz="1800" spc="1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selecteert</a:t>
            </a:r>
            <a:r>
              <a:rPr dirty="0" sz="1800" spc="1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</a:t>
            </a:r>
            <a:r>
              <a:rPr dirty="0" sz="1800" spc="1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&gt;</a:t>
            </a:r>
            <a:r>
              <a:rPr dirty="0" sz="1800" spc="1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tabel</a:t>
            </a:r>
            <a:r>
              <a:rPr dirty="0" sz="1800" spc="1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invoegen</a:t>
            </a:r>
            <a:r>
              <a:rPr dirty="0" sz="1800" spc="1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&gt;</a:t>
            </a:r>
            <a:r>
              <a:rPr dirty="0" sz="1800" spc="1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Tabel invoegen.</a:t>
            </a:r>
            <a:endParaRPr sz="1800">
              <a:latin typeface="Arial"/>
              <a:cs typeface="Arial"/>
            </a:endParaRPr>
          </a:p>
          <a:p>
            <a:pPr marL="445134" indent="-432434">
              <a:lnSpc>
                <a:spcPct val="100000"/>
              </a:lnSpc>
              <a:spcBef>
                <a:spcPts val="1380"/>
              </a:spcBef>
              <a:buClr>
                <a:srgbClr val="000000"/>
              </a:buClr>
              <a:buAutoNum type="arabicPeriod"/>
              <a:tabLst>
                <a:tab pos="445134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Kies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gewenste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aantal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gewenste</a:t>
            </a:r>
            <a:r>
              <a:rPr dirty="0" sz="18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kolommen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rijen.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42959" y="4483608"/>
            <a:ext cx="531876" cy="531876"/>
          </a:xfrm>
          <a:prstGeom prst="rect">
            <a:avLst/>
          </a:prstGeom>
        </p:spPr>
      </p:pic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550875" y="1050416"/>
            <a:ext cx="8436610" cy="23412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810895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Sla</a:t>
            </a:r>
            <a:r>
              <a:rPr dirty="0" sz="1800" spc="-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uw</a:t>
            </a:r>
            <a:r>
              <a:rPr dirty="0" sz="1800" spc="-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document</a:t>
            </a:r>
            <a:r>
              <a:rPr dirty="0" sz="1800" spc="-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op,</a:t>
            </a:r>
            <a:r>
              <a:rPr dirty="0" sz="1800" spc="-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zodat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niet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uw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harde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werk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kwijtraakt,</a:t>
            </a:r>
            <a:r>
              <a:rPr dirty="0" sz="18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druk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het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vervolgens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anderen te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delen.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05"/>
              </a:spcBef>
            </a:pPr>
            <a:endParaRPr sz="1800">
              <a:latin typeface="Arial"/>
              <a:cs typeface="Arial"/>
            </a:endParaRPr>
          </a:p>
          <a:p>
            <a:pPr marL="203200">
              <a:lnSpc>
                <a:spcPct val="100000"/>
              </a:lnSpc>
              <a:spcBef>
                <a:spcPts val="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tabblad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Bestand,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selecteer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Opslaan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Als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Opslaan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Als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Kopie.</a:t>
            </a:r>
            <a:endParaRPr sz="1800">
              <a:latin typeface="Arial"/>
              <a:cs typeface="Arial"/>
            </a:endParaRPr>
          </a:p>
          <a:p>
            <a:pPr marL="203200" marR="5080">
              <a:lnSpc>
                <a:spcPct val="14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Opslaan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Als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dialoogvenster, selecteer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locatie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(zoals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bureaublad).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Wijzig</a:t>
            </a:r>
            <a:r>
              <a:rPr dirty="0" sz="1800" spc="2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2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naam</a:t>
            </a:r>
            <a:r>
              <a:rPr dirty="0" sz="1800" spc="2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2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 spc="2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bestandstype</a:t>
            </a:r>
            <a:r>
              <a:rPr dirty="0" sz="1800" spc="2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indien</a:t>
            </a:r>
            <a:r>
              <a:rPr dirty="0" sz="1800" spc="2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gewenst,</a:t>
            </a:r>
            <a:r>
              <a:rPr dirty="0" sz="1800" spc="2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22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selecteer</a:t>
            </a:r>
            <a:r>
              <a:rPr dirty="0" sz="1800" spc="2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2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Opslaan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knop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Opslaan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dialoogvenster.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42959" y="4483608"/>
            <a:ext cx="531876" cy="531876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2765" rIns="0" bIns="0" rtlCol="0" vert="horz">
            <a:spAutoFit/>
          </a:bodyPr>
          <a:lstStyle/>
          <a:p>
            <a:pPr marL="250190">
              <a:lnSpc>
                <a:spcPct val="100000"/>
              </a:lnSpc>
              <a:spcBef>
                <a:spcPts val="100"/>
              </a:spcBef>
            </a:pPr>
            <a:r>
              <a:rPr dirty="0" sz="2700" spc="-260">
                <a:solidFill>
                  <a:srgbClr val="379C73"/>
                </a:solidFill>
              </a:rPr>
              <a:t>Een</a:t>
            </a:r>
            <a:r>
              <a:rPr dirty="0" sz="2700" spc="-160">
                <a:solidFill>
                  <a:srgbClr val="379C73"/>
                </a:solidFill>
              </a:rPr>
              <a:t> </a:t>
            </a:r>
            <a:r>
              <a:rPr dirty="0" sz="2700" spc="-245">
                <a:solidFill>
                  <a:srgbClr val="379C73"/>
                </a:solidFill>
              </a:rPr>
              <a:t>document</a:t>
            </a:r>
            <a:r>
              <a:rPr dirty="0" sz="2700" spc="-150">
                <a:solidFill>
                  <a:srgbClr val="379C73"/>
                </a:solidFill>
              </a:rPr>
              <a:t> </a:t>
            </a:r>
            <a:r>
              <a:rPr dirty="0" sz="2700" spc="-305">
                <a:solidFill>
                  <a:srgbClr val="379C73"/>
                </a:solidFill>
              </a:rPr>
              <a:t>opslaan</a:t>
            </a:r>
            <a:r>
              <a:rPr dirty="0" sz="2700" spc="-135">
                <a:solidFill>
                  <a:srgbClr val="379C73"/>
                </a:solidFill>
              </a:rPr>
              <a:t> </a:t>
            </a:r>
            <a:r>
              <a:rPr dirty="0" sz="2700" spc="-270">
                <a:solidFill>
                  <a:srgbClr val="379C73"/>
                </a:solidFill>
              </a:rPr>
              <a:t>en</a:t>
            </a:r>
            <a:r>
              <a:rPr dirty="0" sz="2700" spc="-140">
                <a:solidFill>
                  <a:srgbClr val="379C73"/>
                </a:solidFill>
              </a:rPr>
              <a:t> </a:t>
            </a:r>
            <a:r>
              <a:rPr dirty="0" sz="2700" spc="-265">
                <a:solidFill>
                  <a:srgbClr val="379C73"/>
                </a:solidFill>
              </a:rPr>
              <a:t>afdrukken</a:t>
            </a:r>
            <a:endParaRPr sz="2700"/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1236345"/>
            <a:chOff x="0" y="0"/>
            <a:chExt cx="9144000" cy="123634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0" y="0"/>
              <a:ext cx="9144000" cy="1236345"/>
            </a:xfrm>
            <a:custGeom>
              <a:avLst/>
              <a:gdLst/>
              <a:ahLst/>
              <a:cxnLst/>
              <a:rect l="l" t="t" r="r" b="b"/>
              <a:pathLst>
                <a:path w="9144000" h="1236345">
                  <a:moveTo>
                    <a:pt x="0" y="1235964"/>
                  </a:moveTo>
                  <a:lnTo>
                    <a:pt x="9144000" y="1235964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23596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3571" rIns="0" bIns="0" rtlCol="0" vert="horz">
            <a:spAutoFit/>
          </a:bodyPr>
          <a:lstStyle/>
          <a:p>
            <a:pPr marL="191135">
              <a:lnSpc>
                <a:spcPct val="100000"/>
              </a:lnSpc>
              <a:spcBef>
                <a:spcPts val="100"/>
              </a:spcBef>
            </a:pPr>
            <a:r>
              <a:rPr dirty="0" sz="2700" spc="-260">
                <a:solidFill>
                  <a:srgbClr val="379C73"/>
                </a:solidFill>
              </a:rPr>
              <a:t>Een</a:t>
            </a:r>
            <a:r>
              <a:rPr dirty="0" sz="2700" spc="-130">
                <a:solidFill>
                  <a:srgbClr val="379C73"/>
                </a:solidFill>
              </a:rPr>
              <a:t> </a:t>
            </a:r>
            <a:r>
              <a:rPr dirty="0" sz="2700" spc="-250">
                <a:solidFill>
                  <a:srgbClr val="379C73"/>
                </a:solidFill>
              </a:rPr>
              <a:t>document</a:t>
            </a:r>
            <a:r>
              <a:rPr dirty="0" sz="2700" spc="-130">
                <a:solidFill>
                  <a:srgbClr val="379C73"/>
                </a:solidFill>
              </a:rPr>
              <a:t> </a:t>
            </a:r>
            <a:r>
              <a:rPr dirty="0" sz="2700" spc="-305">
                <a:solidFill>
                  <a:srgbClr val="379C73"/>
                </a:solidFill>
              </a:rPr>
              <a:t>opslaan</a:t>
            </a:r>
            <a:r>
              <a:rPr dirty="0" sz="2700" spc="-114">
                <a:solidFill>
                  <a:srgbClr val="379C73"/>
                </a:solidFill>
              </a:rPr>
              <a:t> </a:t>
            </a:r>
            <a:r>
              <a:rPr dirty="0" sz="2700" spc="-270">
                <a:solidFill>
                  <a:srgbClr val="379C73"/>
                </a:solidFill>
              </a:rPr>
              <a:t>en</a:t>
            </a:r>
            <a:r>
              <a:rPr dirty="0" sz="2700" spc="-130">
                <a:solidFill>
                  <a:srgbClr val="379C73"/>
                </a:solidFill>
              </a:rPr>
              <a:t> </a:t>
            </a:r>
            <a:r>
              <a:rPr dirty="0" sz="2700" spc="-220">
                <a:solidFill>
                  <a:srgbClr val="379C73"/>
                </a:solidFill>
              </a:rPr>
              <a:t>afdrukken</a:t>
            </a:r>
            <a:endParaRPr sz="2700"/>
          </a:p>
        </p:txBody>
      </p:sp>
      <p:sp>
        <p:nvSpPr>
          <p:cNvPr id="6" name="object 6" descr=""/>
          <p:cNvSpPr txBox="1"/>
          <p:nvPr/>
        </p:nvSpPr>
        <p:spPr>
          <a:xfrm>
            <a:off x="3578072" y="1270064"/>
            <a:ext cx="507365" cy="2559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989"/>
              </a:lnSpc>
            </a:pP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ment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6911340" y="220979"/>
            <a:ext cx="2181225" cy="4790440"/>
            <a:chOff x="6911340" y="220979"/>
            <a:chExt cx="2181225" cy="4790440"/>
          </a:xfrm>
        </p:grpSpPr>
        <p:pic>
          <p:nvPicPr>
            <p:cNvPr id="8" name="object 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19516" y="220979"/>
              <a:ext cx="772668" cy="420624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11340" y="693420"/>
              <a:ext cx="1901952" cy="4317492"/>
            </a:xfrm>
            <a:prstGeom prst="rect">
              <a:avLst/>
            </a:prstGeom>
          </p:spPr>
        </p:pic>
      </p:grpSp>
      <p:sp>
        <p:nvSpPr>
          <p:cNvPr id="10" name="object 10" descr=""/>
          <p:cNvSpPr txBox="1"/>
          <p:nvPr/>
        </p:nvSpPr>
        <p:spPr>
          <a:xfrm>
            <a:off x="214071" y="1235709"/>
            <a:ext cx="3959860" cy="1946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Bekijk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voorbeeld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docu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Selecteer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Bestand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&gt;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Afdrukken.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381000" marR="5080" indent="-368935">
              <a:lnSpc>
                <a:spcPct val="100000"/>
              </a:lnSpc>
              <a:tabLst>
                <a:tab pos="381000" algn="l"/>
              </a:tabLst>
            </a:pP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1.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Om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elk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pagina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bekijken,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selecteer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pijlen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naar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voren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naar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achteren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onderaan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pagina.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214071" y="3430904"/>
            <a:ext cx="3947160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381000" marR="5080" indent="-368935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1.</a:t>
            </a:r>
            <a:r>
              <a:rPr dirty="0" sz="1800" spc="18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Als de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tekst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klein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lezen,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gebruik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zoomregelaar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onderaan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pagina om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deze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vergroten.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2" name="object 12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10355" y="1351788"/>
            <a:ext cx="3073907" cy="911351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023359" y="2432304"/>
            <a:ext cx="2660904" cy="461772"/>
          </a:xfrm>
          <a:prstGeom prst="rect">
            <a:avLst/>
          </a:prstGeom>
        </p:spPr>
      </p:pic>
      <p:sp>
        <p:nvSpPr>
          <p:cNvPr id="14" name="object 14" descr=""/>
          <p:cNvSpPr txBox="1"/>
          <p:nvPr/>
        </p:nvSpPr>
        <p:spPr>
          <a:xfrm>
            <a:off x="4322826" y="3439490"/>
            <a:ext cx="2194560" cy="13982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3.Kies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aantal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kopieën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eventuele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andere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opties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je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wilt,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selecteer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Afdrukken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knop.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40105"/>
            </a:xfrm>
            <a:custGeom>
              <a:avLst/>
              <a:gdLst/>
              <a:ahLst/>
              <a:cxnLst/>
              <a:rect l="l" t="t" r="r" b="b"/>
              <a:pathLst>
                <a:path w="9144000" h="840105">
                  <a:moveTo>
                    <a:pt x="0" y="839724"/>
                  </a:moveTo>
                  <a:lnTo>
                    <a:pt x="9144000" y="839724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39724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39723"/>
              <a:ext cx="9144000" cy="4304030"/>
            </a:xfrm>
            <a:custGeom>
              <a:avLst/>
              <a:gdLst/>
              <a:ahLst/>
              <a:cxnLst/>
              <a:rect l="l" t="t" r="r" b="b"/>
              <a:pathLst>
                <a:path w="9144000" h="4304030">
                  <a:moveTo>
                    <a:pt x="9144000" y="0"/>
                  </a:moveTo>
                  <a:lnTo>
                    <a:pt x="0" y="0"/>
                  </a:lnTo>
                  <a:lnTo>
                    <a:pt x="0" y="4303776"/>
                  </a:lnTo>
                  <a:lnTo>
                    <a:pt x="9144000" y="430377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6431" rIns="0" bIns="0" rtlCol="0" vert="horz">
            <a:spAutoFit/>
          </a:bodyPr>
          <a:lstStyle/>
          <a:p>
            <a:pPr marL="201295">
              <a:lnSpc>
                <a:spcPct val="100000"/>
              </a:lnSpc>
              <a:spcBef>
                <a:spcPts val="95"/>
              </a:spcBef>
            </a:pPr>
            <a:r>
              <a:rPr dirty="0" spc="-95"/>
              <a:t>VIDEO</a:t>
            </a:r>
            <a:r>
              <a:rPr dirty="0" spc="-100"/>
              <a:t> </a:t>
            </a:r>
            <a:r>
              <a:rPr dirty="0" spc="-10"/>
              <a:t>INHOUD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1709673" y="3958234"/>
            <a:ext cx="5794375" cy="635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88060" marR="5080" indent="-975994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Hoe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Microsoft</a:t>
            </a:r>
            <a:r>
              <a:rPr dirty="0" sz="20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Word-documenten</a:t>
            </a:r>
            <a:r>
              <a:rPr dirty="0" sz="20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kunt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opslaan</a:t>
            </a:r>
            <a:r>
              <a:rPr dirty="0" sz="2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in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verschillende</a:t>
            </a:r>
            <a:r>
              <a:rPr dirty="0" sz="2000" spc="-11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bestandsindelingen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254123" y="3207511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066670" y="1405254"/>
            <a:ext cx="4964430" cy="756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 indent="127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Leer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meer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over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hoe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Microsoft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Word-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documenten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in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verschillende</a:t>
            </a:r>
            <a:r>
              <a:rPr dirty="0" sz="16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bestandsindelingen</a:t>
            </a:r>
            <a:r>
              <a:rPr dirty="0" sz="16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kunt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opslaan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door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de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onderstaande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video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bekijken.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181165" y="4483608"/>
            <a:ext cx="8794115" cy="532130"/>
            <a:chOff x="181165" y="4483608"/>
            <a:chExt cx="8794115" cy="532130"/>
          </a:xfrm>
        </p:grpSpPr>
        <p:sp>
          <p:nvSpPr>
            <p:cNvPr id="11" name="object 11" descr=""/>
            <p:cNvSpPr/>
            <p:nvPr/>
          </p:nvSpPr>
          <p:spPr>
            <a:xfrm>
              <a:off x="185928" y="4651248"/>
              <a:ext cx="5086350" cy="0"/>
            </a:xfrm>
            <a:custGeom>
              <a:avLst/>
              <a:gdLst/>
              <a:ahLst/>
              <a:cxnLst/>
              <a:rect l="l" t="t" r="r" b="b"/>
              <a:pathLst>
                <a:path w="5086350" h="0">
                  <a:moveTo>
                    <a:pt x="0" y="0"/>
                  </a:moveTo>
                  <a:lnTo>
                    <a:pt x="5086350" y="0"/>
                  </a:lnTo>
                </a:path>
              </a:pathLst>
            </a:custGeom>
            <a:ln w="9525">
              <a:solidFill>
                <a:srgbClr val="33996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42959" y="4483608"/>
              <a:ext cx="531876" cy="531876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/>
          <p:nvPr/>
        </p:nvSpPr>
        <p:spPr>
          <a:xfrm>
            <a:off x="302971" y="4692192"/>
            <a:ext cx="643318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dirty="0" baseline="27777" sz="900" i="1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dirty="0" baseline="27777" sz="900" spc="7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Hoe je Microsoft Word-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documenten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kunt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opslaan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in verschillende</a:t>
            </a:r>
            <a:r>
              <a:rPr dirty="0" sz="9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bestandsindelingen,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[online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video], Intelos,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10</a:t>
            </a:r>
            <a:r>
              <a:rPr dirty="0" sz="9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januari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2023 </a:t>
            </a:r>
            <a:r>
              <a:rPr dirty="0" u="sng" sz="9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https://www.youtube.com/live/Dru5Yw-_ec8?si=VmIqyxoogFx3WKwO</a:t>
            </a:r>
            <a:endParaRPr sz="900">
              <a:latin typeface="Arial"/>
              <a:cs typeface="Arial"/>
            </a:endParaRPr>
          </a:p>
        </p:txBody>
      </p:sp>
      <p:pic>
        <p:nvPicPr>
          <p:cNvPr id="14" name="object 14" descr="">
            <a:hlinkClick r:id="rId5"/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968751" y="2171700"/>
            <a:ext cx="3048000" cy="1714500"/>
          </a:xfrm>
          <a:prstGeom prst="rect">
            <a:avLst/>
          </a:prstGeom>
        </p:spPr>
      </p:pic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21114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00"/>
              <a:t>02</a:t>
            </a:r>
            <a:r>
              <a:rPr dirty="0" spc="-135"/>
              <a:t> </a:t>
            </a:r>
            <a:r>
              <a:rPr dirty="0" spc="-225"/>
              <a:t>Microsoft</a:t>
            </a:r>
            <a:r>
              <a:rPr dirty="0" spc="-105"/>
              <a:t> </a:t>
            </a:r>
            <a:r>
              <a:rPr dirty="0" spc="-254"/>
              <a:t>Excel:</a:t>
            </a:r>
            <a:r>
              <a:rPr dirty="0" spc="-130"/>
              <a:t> </a:t>
            </a:r>
            <a:r>
              <a:rPr dirty="0" spc="-254"/>
              <a:t>de</a:t>
            </a:r>
            <a:r>
              <a:rPr dirty="0" spc="-120"/>
              <a:t> </a:t>
            </a:r>
            <a:r>
              <a:rPr dirty="0" spc="-355"/>
              <a:t>basis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3172967" y="0"/>
            <a:ext cx="5971540" cy="5143500"/>
            <a:chOff x="3172967" y="0"/>
            <a:chExt cx="5971540" cy="514350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72967" y="0"/>
              <a:ext cx="5971032" cy="5143497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6154166" y="136563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88" y="473710"/>
                  </a:moveTo>
                  <a:lnTo>
                    <a:pt x="1186561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39" y="603250"/>
                  </a:lnTo>
                  <a:lnTo>
                    <a:pt x="1615805" y="641319"/>
                  </a:lnTo>
                  <a:lnTo>
                    <a:pt x="1648358" y="681505"/>
                  </a:lnTo>
                  <a:lnTo>
                    <a:pt x="1674998" y="723811"/>
                  </a:lnTo>
                  <a:lnTo>
                    <a:pt x="1695721" y="768238"/>
                  </a:lnTo>
                  <a:lnTo>
                    <a:pt x="1710527" y="814790"/>
                  </a:lnTo>
                  <a:lnTo>
                    <a:pt x="1719411" y="863467"/>
                  </a:lnTo>
                  <a:lnTo>
                    <a:pt x="1722374" y="914273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9" y="1153414"/>
                  </a:lnTo>
                  <a:lnTo>
                    <a:pt x="1606017" y="1191438"/>
                  </a:lnTo>
                  <a:lnTo>
                    <a:pt x="1549929" y="1244552"/>
                  </a:lnTo>
                  <a:lnTo>
                    <a:pt x="1513766" y="1276768"/>
                  </a:lnTo>
                  <a:lnTo>
                    <a:pt x="1472188" y="1312756"/>
                  </a:lnTo>
                  <a:lnTo>
                    <a:pt x="1425195" y="1352517"/>
                  </a:lnTo>
                  <a:lnTo>
                    <a:pt x="1372785" y="1396049"/>
                  </a:lnTo>
                  <a:lnTo>
                    <a:pt x="1314958" y="1443355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50"/>
                  </a:lnTo>
                  <a:lnTo>
                    <a:pt x="916041" y="1925420"/>
                  </a:lnTo>
                  <a:lnTo>
                    <a:pt x="901488" y="1970790"/>
                  </a:lnTo>
                  <a:lnTo>
                    <a:pt x="889174" y="2018563"/>
                  </a:lnTo>
                  <a:lnTo>
                    <a:pt x="879098" y="2068738"/>
                  </a:lnTo>
                  <a:lnTo>
                    <a:pt x="871262" y="2121318"/>
                  </a:lnTo>
                  <a:lnTo>
                    <a:pt x="865664" y="2176303"/>
                  </a:lnTo>
                  <a:lnTo>
                    <a:pt x="862306" y="2233694"/>
                  </a:lnTo>
                  <a:lnTo>
                    <a:pt x="861187" y="2293493"/>
                  </a:lnTo>
                  <a:lnTo>
                    <a:pt x="861327" y="2312759"/>
                  </a:lnTo>
                  <a:lnTo>
                    <a:pt x="861742" y="2343896"/>
                  </a:lnTo>
                  <a:lnTo>
                    <a:pt x="862419" y="2386915"/>
                  </a:lnTo>
                  <a:lnTo>
                    <a:pt x="863345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607"/>
                  </a:lnTo>
                  <a:lnTo>
                    <a:pt x="1510447" y="2023235"/>
                  </a:lnTo>
                  <a:lnTo>
                    <a:pt x="1539294" y="1988228"/>
                  </a:lnTo>
                  <a:lnTo>
                    <a:pt x="1574237" y="1950591"/>
                  </a:lnTo>
                  <a:lnTo>
                    <a:pt x="1615276" y="1910328"/>
                  </a:lnTo>
                  <a:lnTo>
                    <a:pt x="1662411" y="1867443"/>
                  </a:lnTo>
                  <a:lnTo>
                    <a:pt x="1715642" y="1821942"/>
                  </a:lnTo>
                  <a:lnTo>
                    <a:pt x="1768695" y="1777390"/>
                  </a:lnTo>
                  <a:lnTo>
                    <a:pt x="1819049" y="1734195"/>
                  </a:lnTo>
                  <a:lnTo>
                    <a:pt x="1866704" y="1692357"/>
                  </a:lnTo>
                  <a:lnTo>
                    <a:pt x="1911660" y="1651876"/>
                  </a:lnTo>
                  <a:lnTo>
                    <a:pt x="1953917" y="1612751"/>
                  </a:lnTo>
                  <a:lnTo>
                    <a:pt x="1993475" y="1574984"/>
                  </a:lnTo>
                  <a:lnTo>
                    <a:pt x="2030333" y="1538573"/>
                  </a:lnTo>
                  <a:lnTo>
                    <a:pt x="2064490" y="1503519"/>
                  </a:lnTo>
                  <a:lnTo>
                    <a:pt x="2095948" y="1469822"/>
                  </a:lnTo>
                  <a:lnTo>
                    <a:pt x="2124705" y="1437481"/>
                  </a:lnTo>
                  <a:lnTo>
                    <a:pt x="2150761" y="1406498"/>
                  </a:lnTo>
                  <a:lnTo>
                    <a:pt x="2194769" y="1348601"/>
                  </a:lnTo>
                  <a:lnTo>
                    <a:pt x="2239956" y="1275385"/>
                  </a:lnTo>
                  <a:lnTo>
                    <a:pt x="2263560" y="1228393"/>
                  </a:lnTo>
                  <a:lnTo>
                    <a:pt x="2283533" y="1180713"/>
                  </a:lnTo>
                  <a:lnTo>
                    <a:pt x="2299874" y="1132347"/>
                  </a:lnTo>
                  <a:lnTo>
                    <a:pt x="2312584" y="1083297"/>
                  </a:lnTo>
                  <a:lnTo>
                    <a:pt x="2321663" y="1033563"/>
                  </a:lnTo>
                  <a:lnTo>
                    <a:pt x="2327110" y="983148"/>
                  </a:lnTo>
                  <a:lnTo>
                    <a:pt x="2328926" y="932053"/>
                  </a:lnTo>
                  <a:lnTo>
                    <a:pt x="2327518" y="882856"/>
                  </a:lnTo>
                  <a:lnTo>
                    <a:pt x="2323297" y="834479"/>
                  </a:lnTo>
                  <a:lnTo>
                    <a:pt x="2316261" y="786921"/>
                  </a:lnTo>
                  <a:lnTo>
                    <a:pt x="2306411" y="740182"/>
                  </a:lnTo>
                  <a:lnTo>
                    <a:pt x="2293746" y="694261"/>
                  </a:lnTo>
                  <a:lnTo>
                    <a:pt x="2278268" y="649159"/>
                  </a:lnTo>
                  <a:lnTo>
                    <a:pt x="2259975" y="604876"/>
                  </a:lnTo>
                  <a:lnTo>
                    <a:pt x="2238867" y="561410"/>
                  </a:lnTo>
                  <a:lnTo>
                    <a:pt x="2214946" y="518762"/>
                  </a:lnTo>
                  <a:lnTo>
                    <a:pt x="2188210" y="476932"/>
                  </a:lnTo>
                  <a:lnTo>
                    <a:pt x="2185888" y="473710"/>
                  </a:lnTo>
                  <a:close/>
                </a:path>
                <a:path w="2329179" h="3279140">
                  <a:moveTo>
                    <a:pt x="1160017" y="0"/>
                  </a:moveTo>
                  <a:lnTo>
                    <a:pt x="1104045" y="853"/>
                  </a:lnTo>
                  <a:lnTo>
                    <a:pt x="1049283" y="3415"/>
                  </a:lnTo>
                  <a:lnTo>
                    <a:pt x="995731" y="7684"/>
                  </a:lnTo>
                  <a:lnTo>
                    <a:pt x="943390" y="13660"/>
                  </a:lnTo>
                  <a:lnTo>
                    <a:pt x="892260" y="21345"/>
                  </a:lnTo>
                  <a:lnTo>
                    <a:pt x="842339" y="30738"/>
                  </a:lnTo>
                  <a:lnTo>
                    <a:pt x="793628" y="41839"/>
                  </a:lnTo>
                  <a:lnTo>
                    <a:pt x="746126" y="54649"/>
                  </a:lnTo>
                  <a:lnTo>
                    <a:pt x="699833" y="69167"/>
                  </a:lnTo>
                  <a:lnTo>
                    <a:pt x="654749" y="85393"/>
                  </a:lnTo>
                  <a:lnTo>
                    <a:pt x="610874" y="103329"/>
                  </a:lnTo>
                  <a:lnTo>
                    <a:pt x="568207" y="122973"/>
                  </a:lnTo>
                  <a:lnTo>
                    <a:pt x="526748" y="144326"/>
                  </a:lnTo>
                  <a:lnTo>
                    <a:pt x="486497" y="167389"/>
                  </a:lnTo>
                  <a:lnTo>
                    <a:pt x="447453" y="192160"/>
                  </a:lnTo>
                  <a:lnTo>
                    <a:pt x="409617" y="218642"/>
                  </a:lnTo>
                  <a:lnTo>
                    <a:pt x="372988" y="246832"/>
                  </a:lnTo>
                  <a:lnTo>
                    <a:pt x="337566" y="276733"/>
                  </a:lnTo>
                  <a:lnTo>
                    <a:pt x="299546" y="311777"/>
                  </a:lnTo>
                  <a:lnTo>
                    <a:pt x="263782" y="347759"/>
                  </a:lnTo>
                  <a:lnTo>
                    <a:pt x="230275" y="384677"/>
                  </a:lnTo>
                  <a:lnTo>
                    <a:pt x="199024" y="422532"/>
                  </a:lnTo>
                  <a:lnTo>
                    <a:pt x="170030" y="461324"/>
                  </a:lnTo>
                  <a:lnTo>
                    <a:pt x="143291" y="501051"/>
                  </a:lnTo>
                  <a:lnTo>
                    <a:pt x="118809" y="541713"/>
                  </a:lnTo>
                  <a:lnTo>
                    <a:pt x="96583" y="583310"/>
                  </a:lnTo>
                  <a:lnTo>
                    <a:pt x="76613" y="625843"/>
                  </a:lnTo>
                  <a:lnTo>
                    <a:pt x="58900" y="669309"/>
                  </a:lnTo>
                  <a:lnTo>
                    <a:pt x="43442" y="713709"/>
                  </a:lnTo>
                  <a:lnTo>
                    <a:pt x="30241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118" y="1020572"/>
                  </a:lnTo>
                  <a:lnTo>
                    <a:pt x="584076" y="966630"/>
                  </a:lnTo>
                  <a:lnTo>
                    <a:pt x="599024" y="915523"/>
                  </a:lnTo>
                  <a:lnTo>
                    <a:pt x="615962" y="867253"/>
                  </a:lnTo>
                  <a:lnTo>
                    <a:pt x="634891" y="821820"/>
                  </a:lnTo>
                  <a:lnTo>
                    <a:pt x="655812" y="779224"/>
                  </a:lnTo>
                  <a:lnTo>
                    <a:pt x="678725" y="739467"/>
                  </a:lnTo>
                  <a:lnTo>
                    <a:pt x="703632" y="702549"/>
                  </a:lnTo>
                  <a:lnTo>
                    <a:pt x="730533" y="668471"/>
                  </a:lnTo>
                  <a:lnTo>
                    <a:pt x="759429" y="637233"/>
                  </a:lnTo>
                  <a:lnTo>
                    <a:pt x="790320" y="608838"/>
                  </a:lnTo>
                  <a:lnTo>
                    <a:pt x="826708" y="580488"/>
                  </a:lnTo>
                  <a:lnTo>
                    <a:pt x="865006" y="555471"/>
                  </a:lnTo>
                  <a:lnTo>
                    <a:pt x="905213" y="533785"/>
                  </a:lnTo>
                  <a:lnTo>
                    <a:pt x="947330" y="515433"/>
                  </a:lnTo>
                  <a:lnTo>
                    <a:pt x="991357" y="500415"/>
                  </a:lnTo>
                  <a:lnTo>
                    <a:pt x="1037293" y="488733"/>
                  </a:lnTo>
                  <a:lnTo>
                    <a:pt x="1085139" y="480387"/>
                  </a:lnTo>
                  <a:lnTo>
                    <a:pt x="1134895" y="475379"/>
                  </a:lnTo>
                  <a:lnTo>
                    <a:pt x="1186561" y="473710"/>
                  </a:lnTo>
                  <a:lnTo>
                    <a:pt x="2185888" y="473710"/>
                  </a:lnTo>
                  <a:lnTo>
                    <a:pt x="2158659" y="435918"/>
                  </a:lnTo>
                  <a:lnTo>
                    <a:pt x="2126294" y="395722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4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60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7" y="0"/>
                  </a:lnTo>
                  <a:close/>
                </a:path>
                <a:path w="2329179" h="3279140">
                  <a:moveTo>
                    <a:pt x="1485391" y="2656560"/>
                  </a:moveTo>
                  <a:lnTo>
                    <a:pt x="863345" y="2656560"/>
                  </a:lnTo>
                  <a:lnTo>
                    <a:pt x="863345" y="3278644"/>
                  </a:lnTo>
                  <a:lnTo>
                    <a:pt x="1485391" y="3278644"/>
                  </a:lnTo>
                  <a:lnTo>
                    <a:pt x="1485391" y="265656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740054" y="2152853"/>
            <a:ext cx="4787265" cy="14897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dirty="0" sz="4800" b="1">
                <a:solidFill>
                  <a:srgbClr val="3E3E3E"/>
                </a:solidFill>
                <a:latin typeface="Arial"/>
                <a:cs typeface="Arial"/>
              </a:rPr>
              <a:t>Wat</a:t>
            </a:r>
            <a:r>
              <a:rPr dirty="0" sz="4800" spc="-2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4800" b="1">
                <a:solidFill>
                  <a:srgbClr val="3E3E3E"/>
                </a:solidFill>
                <a:latin typeface="Arial"/>
                <a:cs typeface="Arial"/>
              </a:rPr>
              <a:t>is</a:t>
            </a:r>
            <a:r>
              <a:rPr dirty="0" sz="4800" spc="-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4800" spc="-10" b="1">
                <a:solidFill>
                  <a:srgbClr val="3E3E3E"/>
                </a:solidFill>
                <a:latin typeface="Arial"/>
                <a:cs typeface="Arial"/>
              </a:rPr>
              <a:t>Microsoft </a:t>
            </a:r>
            <a:r>
              <a:rPr dirty="0" sz="4800" spc="5" b="1">
                <a:solidFill>
                  <a:srgbClr val="3E3E3E"/>
                </a:solidFill>
                <a:latin typeface="Arial"/>
                <a:cs typeface="Arial"/>
              </a:rPr>
              <a:t>Exce</a:t>
            </a:r>
            <a:r>
              <a:rPr dirty="0" sz="4800" spc="-835" b="1">
                <a:solidFill>
                  <a:srgbClr val="3E3E3E"/>
                </a:solidFill>
                <a:latin typeface="Arial"/>
                <a:cs typeface="Arial"/>
              </a:rPr>
              <a:t>l</a:t>
            </a:r>
            <a:r>
              <a:rPr dirty="0" baseline="152777" sz="900" spc="7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r>
              <a:rPr dirty="0" baseline="152777" sz="900" spc="367">
                <a:solidFill>
                  <a:srgbClr val="878787"/>
                </a:solidFill>
                <a:latin typeface="Carlito"/>
                <a:cs typeface="Carlito"/>
              </a:rPr>
              <a:t> </a:t>
            </a:r>
            <a:r>
              <a:rPr dirty="0" sz="4800" spc="-50" b="1">
                <a:solidFill>
                  <a:srgbClr val="3E3E3E"/>
                </a:solidFill>
                <a:latin typeface="Arial"/>
                <a:cs typeface="Arial"/>
              </a:rPr>
              <a:t>?</a:t>
            </a:r>
            <a:endParaRPr sz="4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1721" rIns="0" bIns="0" rtlCol="0" vert="horz">
            <a:spAutoFit/>
          </a:bodyPr>
          <a:lstStyle/>
          <a:p>
            <a:pPr marL="140970">
              <a:lnSpc>
                <a:spcPct val="100000"/>
              </a:lnSpc>
              <a:spcBef>
                <a:spcPts val="95"/>
              </a:spcBef>
            </a:pPr>
            <a:r>
              <a:rPr dirty="0" spc="-300"/>
              <a:t>02</a:t>
            </a:r>
            <a:r>
              <a:rPr dirty="0" spc="-135"/>
              <a:t> </a:t>
            </a:r>
            <a:r>
              <a:rPr dirty="0" spc="-225"/>
              <a:t>Microsoft</a:t>
            </a:r>
            <a:r>
              <a:rPr dirty="0" spc="-105"/>
              <a:t> </a:t>
            </a:r>
            <a:r>
              <a:rPr dirty="0" spc="-254"/>
              <a:t>Excel:</a:t>
            </a:r>
            <a:r>
              <a:rPr dirty="0" spc="-130"/>
              <a:t> </a:t>
            </a:r>
            <a:r>
              <a:rPr dirty="0" spc="-254"/>
              <a:t>de</a:t>
            </a:r>
            <a:r>
              <a:rPr dirty="0" spc="-120"/>
              <a:t> </a:t>
            </a:r>
            <a:r>
              <a:rPr dirty="0" spc="-355"/>
              <a:t>basis</a:t>
            </a:r>
          </a:p>
        </p:txBody>
      </p: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87211" y="970788"/>
            <a:ext cx="2621280" cy="1231392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206247" y="1025143"/>
            <a:ext cx="8637270" cy="36131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63500" marR="3108960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Microsoft</a:t>
            </a:r>
            <a:r>
              <a:rPr dirty="0" sz="1600" spc="-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Excel</a:t>
            </a:r>
            <a:r>
              <a:rPr dirty="0" sz="1600" spc="-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16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programma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ontwikkeld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door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Microsoft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maken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beheren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spreadsheets.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Het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maakt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deel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uit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Microsoft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Office-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suite van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persoonlijke productiviteitssoftware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beschikbaar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Microsoft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Windows en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MacOS-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besturingssystemen.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25"/>
              </a:spcBef>
            </a:pPr>
            <a:endParaRPr sz="1600">
              <a:latin typeface="Arial"/>
              <a:cs typeface="Arial"/>
            </a:endParaRPr>
          </a:p>
          <a:p>
            <a:pPr marL="63500" marR="55880">
              <a:lnSpc>
                <a:spcPct val="100000"/>
              </a:lnSpc>
              <a:spcBef>
                <a:spcPts val="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Excel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krachtige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tool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extraheren</a:t>
            </a:r>
            <a:r>
              <a:rPr dirty="0" sz="16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600" spc="-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betekenis</a:t>
            </a:r>
            <a:r>
              <a:rPr dirty="0" sz="1600" spc="-2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uit</a:t>
            </a:r>
            <a:r>
              <a:rPr dirty="0" sz="1600" spc="-3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grote</a:t>
            </a:r>
            <a:r>
              <a:rPr dirty="0" sz="1600" spc="-2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585858"/>
                </a:solidFill>
                <a:latin typeface="Arial"/>
                <a:cs typeface="Arial"/>
              </a:rPr>
              <a:t>hoeveelheden </a:t>
            </a: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gegevens.</a:t>
            </a:r>
            <a:r>
              <a:rPr dirty="0" sz="1600" spc="1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Maar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werkt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ook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heel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goed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eenvoudige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berekeningen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bijhouden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van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bijna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elk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soort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informat</a:t>
            </a:r>
            <a:r>
              <a:rPr dirty="0" baseline="9259" sz="900" spc="-15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ie.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0"/>
              </a:spcBef>
            </a:pPr>
            <a:endParaRPr sz="1600">
              <a:latin typeface="Arial"/>
              <a:cs typeface="Arial"/>
            </a:endParaRPr>
          </a:p>
          <a:p>
            <a:pPr marL="63500" marR="217170">
              <a:lnSpc>
                <a:spcPct val="100000"/>
              </a:lnSpc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sleutel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al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dit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potentieel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ontsluiten,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raster</a:t>
            </a:r>
            <a:r>
              <a:rPr dirty="0" sz="16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cellen.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Cellen</a:t>
            </a:r>
            <a:r>
              <a:rPr dirty="0" sz="1600" spc="-1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kunnen</a:t>
            </a:r>
            <a:r>
              <a:rPr dirty="0" sz="1600" spc="-2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585858"/>
                </a:solidFill>
                <a:latin typeface="Arial"/>
                <a:cs typeface="Arial"/>
              </a:rPr>
              <a:t>getallen, </a:t>
            </a: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tekst</a:t>
            </a:r>
            <a:r>
              <a:rPr dirty="0" sz="1600" spc="-1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1600" spc="-2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formules</a:t>
            </a:r>
            <a:r>
              <a:rPr dirty="0" sz="1600" spc="1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bevatten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.</a:t>
            </a:r>
            <a:r>
              <a:rPr dirty="0" sz="16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voert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gegevens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cellen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groepeert</a:t>
            </a:r>
            <a:r>
              <a:rPr dirty="0" sz="16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ze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rijen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en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kolommen.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Dit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stelt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staat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gegevens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tellen,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sorteren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filteren,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ze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in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tabellen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plaatsen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geweldige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grafieken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maken.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31707" y="4518659"/>
            <a:ext cx="531876" cy="53187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547522" y="1651254"/>
            <a:ext cx="8347709" cy="2494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4800" indent="-29210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Font typeface="Arial"/>
              <a:buChar char="•"/>
              <a:tabLst>
                <a:tab pos="304800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NAADLOZE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TOEGANG</a:t>
            </a:r>
            <a:r>
              <a:rPr dirty="0" sz="1800" spc="-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TOT</a:t>
            </a:r>
            <a:r>
              <a:rPr dirty="0" sz="1800" spc="-6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INFORMATIE</a:t>
            </a:r>
            <a:r>
              <a:rPr dirty="0" sz="1800" spc="-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EN</a:t>
            </a:r>
            <a:r>
              <a:rPr dirty="0" sz="1800" spc="-5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MIDDELEN</a:t>
            </a:r>
            <a:endParaRPr sz="180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Digitale</a:t>
            </a:r>
            <a:r>
              <a:rPr dirty="0" sz="1800" spc="20">
                <a:latin typeface="Arial"/>
                <a:cs typeface="Arial"/>
              </a:rPr>
              <a:t>  </a:t>
            </a:r>
            <a:r>
              <a:rPr dirty="0" sz="1800">
                <a:latin typeface="Arial"/>
                <a:cs typeface="Arial"/>
              </a:rPr>
              <a:t>geletterdheid</a:t>
            </a:r>
            <a:r>
              <a:rPr dirty="0" sz="1800" spc="20">
                <a:latin typeface="Arial"/>
                <a:cs typeface="Arial"/>
              </a:rPr>
              <a:t>  </a:t>
            </a:r>
            <a:r>
              <a:rPr dirty="0" sz="1800">
                <a:latin typeface="Arial"/>
                <a:cs typeface="Arial"/>
              </a:rPr>
              <a:t>vergemakkelijkt</a:t>
            </a:r>
            <a:r>
              <a:rPr dirty="0" sz="1800" spc="25">
                <a:latin typeface="Arial"/>
                <a:cs typeface="Arial"/>
              </a:rPr>
              <a:t>  </a:t>
            </a:r>
            <a:r>
              <a:rPr dirty="0" sz="1800">
                <a:latin typeface="Arial"/>
                <a:cs typeface="Arial"/>
              </a:rPr>
              <a:t>snelle</a:t>
            </a:r>
            <a:r>
              <a:rPr dirty="0" sz="1800" spc="20">
                <a:latin typeface="Arial"/>
                <a:cs typeface="Arial"/>
              </a:rPr>
              <a:t>  </a:t>
            </a:r>
            <a:r>
              <a:rPr dirty="0" sz="1800">
                <a:latin typeface="Arial"/>
                <a:cs typeface="Arial"/>
              </a:rPr>
              <a:t>toegang</a:t>
            </a:r>
            <a:r>
              <a:rPr dirty="0" sz="1800" spc="20">
                <a:latin typeface="Arial"/>
                <a:cs typeface="Arial"/>
              </a:rPr>
              <a:t>  </a:t>
            </a:r>
            <a:r>
              <a:rPr dirty="0" sz="1800">
                <a:latin typeface="Arial"/>
                <a:cs typeface="Arial"/>
              </a:rPr>
              <a:t>tot</a:t>
            </a:r>
            <a:r>
              <a:rPr dirty="0" sz="1800" spc="25">
                <a:latin typeface="Arial"/>
                <a:cs typeface="Arial"/>
              </a:rPr>
              <a:t>  </a:t>
            </a:r>
            <a:r>
              <a:rPr dirty="0" sz="1800">
                <a:latin typeface="Arial"/>
                <a:cs typeface="Arial"/>
              </a:rPr>
              <a:t>informatie,</a:t>
            </a:r>
            <a:r>
              <a:rPr dirty="0" sz="1800" spc="25">
                <a:latin typeface="Arial"/>
                <a:cs typeface="Arial"/>
              </a:rPr>
              <a:t>  </a:t>
            </a:r>
            <a:r>
              <a:rPr dirty="0" sz="1800" spc="-10">
                <a:latin typeface="Arial"/>
                <a:cs typeface="Arial"/>
              </a:rPr>
              <a:t>waardoor </a:t>
            </a:r>
            <a:r>
              <a:rPr dirty="0" sz="1800">
                <a:latin typeface="Arial"/>
                <a:cs typeface="Arial"/>
              </a:rPr>
              <a:t>zorgprofessionals</a:t>
            </a:r>
            <a:r>
              <a:rPr dirty="0" sz="1800" spc="85">
                <a:latin typeface="Arial"/>
                <a:cs typeface="Arial"/>
              </a:rPr>
              <a:t>  </a:t>
            </a:r>
            <a:r>
              <a:rPr dirty="0" sz="1800">
                <a:latin typeface="Arial"/>
                <a:cs typeface="Arial"/>
              </a:rPr>
              <a:t>gegevens</a:t>
            </a:r>
            <a:r>
              <a:rPr dirty="0" sz="1800" spc="85">
                <a:latin typeface="Arial"/>
                <a:cs typeface="Arial"/>
              </a:rPr>
              <a:t>  </a:t>
            </a:r>
            <a:r>
              <a:rPr dirty="0" sz="1800">
                <a:latin typeface="Arial"/>
                <a:cs typeface="Arial"/>
              </a:rPr>
              <a:t>snel</a:t>
            </a:r>
            <a:r>
              <a:rPr dirty="0" sz="1800" spc="80">
                <a:latin typeface="Arial"/>
                <a:cs typeface="Arial"/>
              </a:rPr>
              <a:t>  </a:t>
            </a:r>
            <a:r>
              <a:rPr dirty="0" sz="1800">
                <a:latin typeface="Arial"/>
                <a:cs typeface="Arial"/>
              </a:rPr>
              <a:t>kunnen</a:t>
            </a:r>
            <a:r>
              <a:rPr dirty="0" sz="1800" spc="85">
                <a:latin typeface="Arial"/>
                <a:cs typeface="Arial"/>
              </a:rPr>
              <a:t>  </a:t>
            </a:r>
            <a:r>
              <a:rPr dirty="0" sz="1800">
                <a:latin typeface="Arial"/>
                <a:cs typeface="Arial"/>
              </a:rPr>
              <a:t>analyseren</a:t>
            </a:r>
            <a:r>
              <a:rPr dirty="0" sz="1800" spc="85">
                <a:latin typeface="Arial"/>
                <a:cs typeface="Arial"/>
              </a:rPr>
              <a:t>  </a:t>
            </a:r>
            <a:r>
              <a:rPr dirty="0" sz="1800">
                <a:latin typeface="Arial"/>
                <a:cs typeface="Arial"/>
              </a:rPr>
              <a:t>en</a:t>
            </a:r>
            <a:r>
              <a:rPr dirty="0" sz="1800" spc="80">
                <a:latin typeface="Arial"/>
                <a:cs typeface="Arial"/>
              </a:rPr>
              <a:t>  </a:t>
            </a:r>
            <a:r>
              <a:rPr dirty="0" sz="1800">
                <a:latin typeface="Arial"/>
                <a:cs typeface="Arial"/>
              </a:rPr>
              <a:t>hun</a:t>
            </a:r>
            <a:r>
              <a:rPr dirty="0" sz="1800" spc="80">
                <a:latin typeface="Arial"/>
                <a:cs typeface="Arial"/>
              </a:rPr>
              <a:t>  </a:t>
            </a:r>
            <a:r>
              <a:rPr dirty="0" sz="1800">
                <a:latin typeface="Arial"/>
                <a:cs typeface="Arial"/>
              </a:rPr>
              <a:t>kennis</a:t>
            </a:r>
            <a:r>
              <a:rPr dirty="0" sz="1800" spc="80">
                <a:latin typeface="Arial"/>
                <a:cs typeface="Arial"/>
              </a:rPr>
              <a:t>  </a:t>
            </a:r>
            <a:r>
              <a:rPr dirty="0" sz="1800" spc="-10">
                <a:latin typeface="Arial"/>
                <a:cs typeface="Arial"/>
              </a:rPr>
              <a:t>kunnen </a:t>
            </a:r>
            <a:r>
              <a:rPr dirty="0" sz="1800">
                <a:latin typeface="Arial"/>
                <a:cs typeface="Arial"/>
              </a:rPr>
              <a:t>verbeteren,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waardoor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wendbaarheid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besluitvorming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wordt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verbeterd.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304800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TOENEMENDE</a:t>
            </a:r>
            <a:r>
              <a:rPr dirty="0" sz="1800" spc="-5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AANPASBAARHEID</a:t>
            </a:r>
            <a:r>
              <a:rPr dirty="0" sz="1800" spc="1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EN</a:t>
            </a:r>
            <a:r>
              <a:rPr dirty="0" sz="18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WEERBAARHEID</a:t>
            </a:r>
            <a:endParaRPr sz="1800">
              <a:latin typeface="Arial"/>
              <a:cs typeface="Arial"/>
            </a:endParaRPr>
          </a:p>
          <a:p>
            <a:pPr algn="just" marL="12700" marR="7620">
              <a:lnSpc>
                <a:spcPct val="100000"/>
              </a:lnSpc>
              <a:spcBef>
                <a:spcPts val="5"/>
              </a:spcBef>
            </a:pPr>
            <a:r>
              <a:rPr dirty="0" sz="1800">
                <a:latin typeface="Arial"/>
                <a:cs typeface="Arial"/>
              </a:rPr>
              <a:t>In</a:t>
            </a:r>
            <a:r>
              <a:rPr dirty="0" sz="1800" spc="380">
                <a:latin typeface="Arial"/>
                <a:cs typeface="Arial"/>
              </a:rPr>
              <a:t>  </a:t>
            </a:r>
            <a:r>
              <a:rPr dirty="0" sz="1800">
                <a:latin typeface="Arial"/>
                <a:cs typeface="Arial"/>
              </a:rPr>
              <a:t>het</a:t>
            </a:r>
            <a:r>
              <a:rPr dirty="0" sz="1800" spc="390">
                <a:latin typeface="Arial"/>
                <a:cs typeface="Arial"/>
              </a:rPr>
              <a:t>  </a:t>
            </a:r>
            <a:r>
              <a:rPr dirty="0" sz="1800">
                <a:latin typeface="Arial"/>
                <a:cs typeface="Arial"/>
              </a:rPr>
              <a:t>dynamische</a:t>
            </a:r>
            <a:r>
              <a:rPr dirty="0" sz="1800" spc="385">
                <a:latin typeface="Arial"/>
                <a:cs typeface="Arial"/>
              </a:rPr>
              <a:t>  </a:t>
            </a:r>
            <a:r>
              <a:rPr dirty="0" sz="1800">
                <a:latin typeface="Arial"/>
                <a:cs typeface="Arial"/>
              </a:rPr>
              <a:t>technologische</a:t>
            </a:r>
            <a:r>
              <a:rPr dirty="0" sz="1800" spc="395">
                <a:latin typeface="Arial"/>
                <a:cs typeface="Arial"/>
              </a:rPr>
              <a:t>  </a:t>
            </a:r>
            <a:r>
              <a:rPr dirty="0" sz="1800">
                <a:latin typeface="Arial"/>
                <a:cs typeface="Arial"/>
              </a:rPr>
              <a:t>landschap</a:t>
            </a:r>
            <a:r>
              <a:rPr dirty="0" sz="1800" spc="380">
                <a:latin typeface="Arial"/>
                <a:cs typeface="Arial"/>
              </a:rPr>
              <a:t>  </a:t>
            </a:r>
            <a:r>
              <a:rPr dirty="0" sz="1800">
                <a:latin typeface="Arial"/>
                <a:cs typeface="Arial"/>
              </a:rPr>
              <a:t>rust</a:t>
            </a:r>
            <a:r>
              <a:rPr dirty="0" sz="1800" spc="385">
                <a:latin typeface="Arial"/>
                <a:cs typeface="Arial"/>
              </a:rPr>
              <a:t>  </a:t>
            </a:r>
            <a:r>
              <a:rPr dirty="0" sz="1800">
                <a:latin typeface="Arial"/>
                <a:cs typeface="Arial"/>
              </a:rPr>
              <a:t>digitale</a:t>
            </a:r>
            <a:r>
              <a:rPr dirty="0" sz="1800" spc="390">
                <a:latin typeface="Arial"/>
                <a:cs typeface="Arial"/>
              </a:rPr>
              <a:t>  </a:t>
            </a:r>
            <a:r>
              <a:rPr dirty="0" sz="1800" spc="-10">
                <a:latin typeface="Arial"/>
                <a:cs typeface="Arial"/>
              </a:rPr>
              <a:t>geletterdheid </a:t>
            </a:r>
            <a:r>
              <a:rPr dirty="0" sz="1800">
                <a:latin typeface="Arial"/>
                <a:cs typeface="Arial"/>
              </a:rPr>
              <a:t>zorgprofessionals</a:t>
            </a:r>
            <a:r>
              <a:rPr dirty="0" sz="1800" spc="2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uit</a:t>
            </a:r>
            <a:r>
              <a:rPr dirty="0" sz="1800" spc="2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om</a:t>
            </a:r>
            <a:r>
              <a:rPr dirty="0" sz="1800" spc="2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moeiteloos</a:t>
            </a:r>
            <a:r>
              <a:rPr dirty="0" sz="1800" spc="2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aan</a:t>
            </a:r>
            <a:r>
              <a:rPr dirty="0" sz="1800" spc="204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te</a:t>
            </a:r>
            <a:r>
              <a:rPr dirty="0" sz="1800" spc="204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passen</a:t>
            </a:r>
            <a:r>
              <a:rPr dirty="0" sz="1800" spc="204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aan</a:t>
            </a:r>
            <a:r>
              <a:rPr dirty="0" sz="1800" spc="2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nieuwe</a:t>
            </a:r>
            <a:r>
              <a:rPr dirty="0" sz="1800" spc="2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tools,</a:t>
            </a:r>
            <a:r>
              <a:rPr dirty="0" sz="1800" spc="21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systemen </a:t>
            </a:r>
            <a:r>
              <a:rPr dirty="0" sz="1800">
                <a:latin typeface="Arial"/>
                <a:cs typeface="Arial"/>
              </a:rPr>
              <a:t>en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processen,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wat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aanpasbaarheid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en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veerkracht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vergroot.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01802" y="101600"/>
            <a:ext cx="6684009" cy="84899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700" spc="-100">
                <a:solidFill>
                  <a:srgbClr val="379C73"/>
                </a:solidFill>
              </a:rPr>
              <a:t>Waarom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345">
                <a:solidFill>
                  <a:srgbClr val="379C73"/>
                </a:solidFill>
              </a:rPr>
              <a:t>is</a:t>
            </a:r>
            <a:r>
              <a:rPr dirty="0" sz="2700" spc="-125">
                <a:solidFill>
                  <a:srgbClr val="379C73"/>
                </a:solidFill>
              </a:rPr>
              <a:t> </a:t>
            </a:r>
            <a:r>
              <a:rPr dirty="0" sz="2700" spc="-250">
                <a:solidFill>
                  <a:srgbClr val="379C73"/>
                </a:solidFill>
              </a:rPr>
              <a:t>digitale</a:t>
            </a:r>
            <a:r>
              <a:rPr dirty="0" sz="2700" spc="-90">
                <a:solidFill>
                  <a:srgbClr val="379C73"/>
                </a:solidFill>
              </a:rPr>
              <a:t> </a:t>
            </a:r>
            <a:r>
              <a:rPr dirty="0" sz="2700" spc="-229">
                <a:solidFill>
                  <a:srgbClr val="379C73"/>
                </a:solidFill>
              </a:rPr>
              <a:t>geletterdheid</a:t>
            </a:r>
            <a:r>
              <a:rPr dirty="0" sz="2700" spc="-110">
                <a:solidFill>
                  <a:srgbClr val="379C73"/>
                </a:solidFill>
              </a:rPr>
              <a:t> </a:t>
            </a:r>
            <a:r>
              <a:rPr dirty="0" sz="2700" spc="-295">
                <a:solidFill>
                  <a:srgbClr val="379C73"/>
                </a:solidFill>
              </a:rPr>
              <a:t>cruciaal </a:t>
            </a:r>
            <a:r>
              <a:rPr dirty="0" sz="2700" spc="-190">
                <a:solidFill>
                  <a:srgbClr val="379C73"/>
                </a:solidFill>
              </a:rPr>
              <a:t>voor</a:t>
            </a:r>
            <a:r>
              <a:rPr dirty="0" sz="2700" spc="-130">
                <a:solidFill>
                  <a:srgbClr val="379C73"/>
                </a:solidFill>
              </a:rPr>
              <a:t> </a:t>
            </a:r>
            <a:r>
              <a:rPr dirty="0" sz="2700" spc="-290">
                <a:solidFill>
                  <a:srgbClr val="379C73"/>
                </a:solidFill>
              </a:rPr>
              <a:t>zorgprofessionals?</a:t>
            </a:r>
            <a:endParaRPr sz="2700"/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13131" y="1261617"/>
            <a:ext cx="2997200" cy="359282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Deze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schermafbeelding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toont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leeg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Excel-document.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document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verdeeld</a:t>
            </a:r>
            <a:r>
              <a:rPr dirty="0" sz="1800" spc="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585858"/>
                </a:solidFill>
                <a:latin typeface="Arial"/>
                <a:cs typeface="Arial"/>
              </a:rPr>
              <a:t>in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kolommen</a:t>
            </a:r>
            <a:r>
              <a:rPr dirty="0" sz="1800" spc="-2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(A)</a:t>
            </a:r>
            <a:r>
              <a:rPr dirty="0" sz="1800" spc="3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3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rijen</a:t>
            </a:r>
            <a:r>
              <a:rPr dirty="0" sz="1800" spc="-20" b="1">
                <a:solidFill>
                  <a:srgbClr val="585858"/>
                </a:solidFill>
                <a:latin typeface="Arial"/>
                <a:cs typeface="Arial"/>
              </a:rPr>
              <a:t> (B).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12700" marR="158750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kolommen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zijn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gerangschikt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alfabetische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volgorde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rijen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zijn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opeenvolgend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genummerd.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1800">
              <a:latin typeface="Arial"/>
              <a:cs typeface="Arial"/>
            </a:endParaRPr>
          </a:p>
          <a:p>
            <a:pPr algn="just" marL="12700" marR="297815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gemarkeerde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veld</a:t>
            </a: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585858"/>
                </a:solidFill>
                <a:latin typeface="Arial"/>
                <a:cs typeface="Arial"/>
              </a:rPr>
              <a:t>(C)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bevindt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zich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dus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positie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G1.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096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300">
                <a:solidFill>
                  <a:srgbClr val="379C73"/>
                </a:solidFill>
              </a:rPr>
              <a:t>Gegevens</a:t>
            </a:r>
            <a:r>
              <a:rPr dirty="0" sz="2700" spc="-155">
                <a:solidFill>
                  <a:srgbClr val="379C73"/>
                </a:solidFill>
              </a:rPr>
              <a:t> </a:t>
            </a:r>
            <a:r>
              <a:rPr dirty="0" sz="2700" spc="-225">
                <a:solidFill>
                  <a:srgbClr val="379C73"/>
                </a:solidFill>
              </a:rPr>
              <a:t>invoeren</a:t>
            </a:r>
            <a:r>
              <a:rPr dirty="0" sz="2700" spc="-150">
                <a:solidFill>
                  <a:srgbClr val="379C73"/>
                </a:solidFill>
              </a:rPr>
              <a:t> </a:t>
            </a:r>
            <a:r>
              <a:rPr dirty="0" sz="2700" spc="-210">
                <a:solidFill>
                  <a:srgbClr val="379C73"/>
                </a:solidFill>
              </a:rPr>
              <a:t>in</a:t>
            </a:r>
            <a:r>
              <a:rPr dirty="0" sz="2700" spc="-140">
                <a:solidFill>
                  <a:srgbClr val="379C73"/>
                </a:solidFill>
              </a:rPr>
              <a:t> </a:t>
            </a:r>
            <a:r>
              <a:rPr dirty="0" sz="2700" spc="-290">
                <a:solidFill>
                  <a:srgbClr val="379C73"/>
                </a:solidFill>
              </a:rPr>
              <a:t>een</a:t>
            </a:r>
            <a:r>
              <a:rPr dirty="0" sz="2700" spc="-155">
                <a:solidFill>
                  <a:srgbClr val="379C73"/>
                </a:solidFill>
              </a:rPr>
              <a:t> </a:t>
            </a:r>
            <a:r>
              <a:rPr dirty="0" sz="2700" spc="-305">
                <a:solidFill>
                  <a:srgbClr val="379C73"/>
                </a:solidFill>
              </a:rPr>
              <a:t>spreadsheet</a:t>
            </a:r>
            <a:endParaRPr sz="2700"/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20667" y="1644395"/>
            <a:ext cx="5050536" cy="2595372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63711" y="4518659"/>
            <a:ext cx="531876" cy="527719"/>
          </a:xfrm>
          <a:prstGeom prst="rect">
            <a:avLst/>
          </a:prstGeom>
        </p:spPr>
      </p:pic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47243" y="1375028"/>
            <a:ext cx="8025765" cy="3043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848994" algn="l"/>
                <a:tab pos="1358265" algn="l"/>
                <a:tab pos="1751330" algn="l"/>
                <a:tab pos="3249295" algn="l"/>
                <a:tab pos="3757295" algn="l"/>
                <a:tab pos="4825365" algn="l"/>
                <a:tab pos="5525135" algn="l"/>
                <a:tab pos="6410960" algn="l"/>
                <a:tab pos="7363459" algn="l"/>
                <a:tab pos="7820659" algn="l"/>
              </a:tabLst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Enkele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toepassingen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Microsoft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Excel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worden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gebruikt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te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maken: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12700" marR="5365750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Allerlei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berekeningen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Grafieken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diagrammen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Kalenders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planningen Taaklijsten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Formulieren</a:t>
            </a:r>
            <a:endParaRPr sz="1800">
              <a:latin typeface="Arial"/>
              <a:cs typeface="Arial"/>
            </a:endParaRPr>
          </a:p>
          <a:p>
            <a:pPr marL="12700" marR="6047740">
              <a:lnSpc>
                <a:spcPct val="100000"/>
              </a:lnSpc>
              <a:spcBef>
                <a:spcPts val="5"/>
              </a:spcBef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E-maillijsten Gegevensanalyse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nog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veel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meer...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096" rIns="0" bIns="0" rtlCol="0" vert="horz">
            <a:spAutoFit/>
          </a:bodyPr>
          <a:lstStyle/>
          <a:p>
            <a:pPr marL="146685">
              <a:lnSpc>
                <a:spcPct val="100000"/>
              </a:lnSpc>
              <a:spcBef>
                <a:spcPts val="100"/>
              </a:spcBef>
            </a:pPr>
            <a:r>
              <a:rPr dirty="0" sz="2700" spc="-300">
                <a:solidFill>
                  <a:srgbClr val="379C73"/>
                </a:solidFill>
              </a:rPr>
              <a:t>Gegevens</a:t>
            </a:r>
            <a:r>
              <a:rPr dirty="0" sz="2700" spc="-155">
                <a:solidFill>
                  <a:srgbClr val="379C73"/>
                </a:solidFill>
              </a:rPr>
              <a:t> </a:t>
            </a:r>
            <a:r>
              <a:rPr dirty="0" sz="2700" spc="-225">
                <a:solidFill>
                  <a:srgbClr val="379C73"/>
                </a:solidFill>
              </a:rPr>
              <a:t>invoeren</a:t>
            </a:r>
            <a:r>
              <a:rPr dirty="0" sz="2700" spc="-150">
                <a:solidFill>
                  <a:srgbClr val="379C73"/>
                </a:solidFill>
              </a:rPr>
              <a:t> </a:t>
            </a:r>
            <a:r>
              <a:rPr dirty="0" sz="2700" spc="-210">
                <a:solidFill>
                  <a:srgbClr val="379C73"/>
                </a:solidFill>
              </a:rPr>
              <a:t>in</a:t>
            </a:r>
            <a:r>
              <a:rPr dirty="0" sz="2700" spc="-140">
                <a:solidFill>
                  <a:srgbClr val="379C73"/>
                </a:solidFill>
              </a:rPr>
              <a:t> </a:t>
            </a:r>
            <a:r>
              <a:rPr dirty="0" sz="2700" spc="-290">
                <a:solidFill>
                  <a:srgbClr val="379C73"/>
                </a:solidFill>
              </a:rPr>
              <a:t>een</a:t>
            </a:r>
            <a:r>
              <a:rPr dirty="0" sz="2700" spc="-155">
                <a:solidFill>
                  <a:srgbClr val="379C73"/>
                </a:solidFill>
              </a:rPr>
              <a:t> </a:t>
            </a:r>
            <a:r>
              <a:rPr dirty="0" sz="2700" spc="-305">
                <a:solidFill>
                  <a:srgbClr val="379C73"/>
                </a:solidFill>
              </a:rPr>
              <a:t>spreadsheet</a:t>
            </a:r>
            <a:endParaRPr sz="2700"/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63711" y="4518659"/>
            <a:ext cx="531876" cy="527719"/>
          </a:xfrm>
          <a:prstGeom prst="rect">
            <a:avLst/>
          </a:prstGeom>
        </p:spPr>
      </p:pic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13131" y="1162303"/>
            <a:ext cx="8665845" cy="2494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Excel-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documenten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worden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werkmappen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genoemd.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Elke</a:t>
            </a:r>
            <a:r>
              <a:rPr dirty="0" sz="18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werkmap</a:t>
            </a:r>
            <a:r>
              <a:rPr dirty="0" sz="18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heeft</a:t>
            </a:r>
            <a:r>
              <a:rPr dirty="0" sz="18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bladen,</a:t>
            </a:r>
            <a:r>
              <a:rPr dirty="0" sz="18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meestal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genoemd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spreadsheets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.</a:t>
            </a:r>
            <a:r>
              <a:rPr dirty="0" sz="18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kunt</a:t>
            </a:r>
            <a:r>
              <a:rPr dirty="0" sz="18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zoveel</a:t>
            </a:r>
            <a:r>
              <a:rPr dirty="0" sz="18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bladen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toevoegen</a:t>
            </a:r>
            <a:r>
              <a:rPr dirty="0" sz="1800" spc="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als</a:t>
            </a:r>
            <a:r>
              <a:rPr dirty="0" sz="1800" spc="1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800" spc="1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wilt</a:t>
            </a:r>
            <a:r>
              <a:rPr dirty="0" sz="1800" spc="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aan</a:t>
            </a:r>
            <a:r>
              <a:rPr dirty="0" sz="1800" spc="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800" spc="9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werkmap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,</a:t>
            </a:r>
            <a:r>
              <a:rPr dirty="0" sz="1800" spc="1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1800" spc="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800" spc="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kunt</a:t>
            </a:r>
            <a:r>
              <a:rPr dirty="0" sz="1800" spc="1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nieuwe</a:t>
            </a:r>
            <a:r>
              <a:rPr dirty="0" sz="1800" spc="1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werkmappen</a:t>
            </a:r>
            <a:r>
              <a:rPr dirty="0" sz="1800" spc="9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maken</a:t>
            </a:r>
            <a:r>
              <a:rPr dirty="0" sz="1800" spc="1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om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gegevens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gescheiden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houden.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381000" algn="l"/>
              </a:tabLst>
            </a:pPr>
            <a:r>
              <a:rPr dirty="0" sz="1800" spc="-25">
                <a:latin typeface="Arial"/>
                <a:cs typeface="Arial"/>
              </a:rPr>
              <a:t>1.</a:t>
            </a:r>
            <a:r>
              <a:rPr dirty="0" sz="1800">
                <a:latin typeface="Arial"/>
                <a:cs typeface="Arial"/>
              </a:rPr>
              <a:t>	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Klik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Bestand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klik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vervolgens op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Nieuw.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381000" algn="l"/>
              </a:tabLst>
            </a:pPr>
            <a:r>
              <a:rPr dirty="0" sz="1800" spc="-25">
                <a:latin typeface="Arial"/>
                <a:cs typeface="Arial"/>
              </a:rPr>
              <a:t>1.</a:t>
            </a:r>
            <a:r>
              <a:rPr dirty="0" sz="1800">
                <a:latin typeface="Arial"/>
                <a:cs typeface="Arial"/>
              </a:rPr>
              <a:t>	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Onder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Nieuw,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klik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Lege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werkmap.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096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300">
                <a:solidFill>
                  <a:srgbClr val="379C73"/>
                </a:solidFill>
              </a:rPr>
              <a:t>Gegevens</a:t>
            </a:r>
            <a:r>
              <a:rPr dirty="0" sz="2700" spc="-155">
                <a:solidFill>
                  <a:srgbClr val="379C73"/>
                </a:solidFill>
              </a:rPr>
              <a:t> </a:t>
            </a:r>
            <a:r>
              <a:rPr dirty="0" sz="2700" spc="-225">
                <a:solidFill>
                  <a:srgbClr val="379C73"/>
                </a:solidFill>
              </a:rPr>
              <a:t>invoeren</a:t>
            </a:r>
            <a:r>
              <a:rPr dirty="0" sz="2700" spc="-150">
                <a:solidFill>
                  <a:srgbClr val="379C73"/>
                </a:solidFill>
              </a:rPr>
              <a:t> </a:t>
            </a:r>
            <a:r>
              <a:rPr dirty="0" sz="2700" spc="-210">
                <a:solidFill>
                  <a:srgbClr val="379C73"/>
                </a:solidFill>
              </a:rPr>
              <a:t>in</a:t>
            </a:r>
            <a:r>
              <a:rPr dirty="0" sz="2700" spc="-140">
                <a:solidFill>
                  <a:srgbClr val="379C73"/>
                </a:solidFill>
              </a:rPr>
              <a:t> </a:t>
            </a:r>
            <a:r>
              <a:rPr dirty="0" sz="2700" spc="-290">
                <a:solidFill>
                  <a:srgbClr val="379C73"/>
                </a:solidFill>
              </a:rPr>
              <a:t>een</a:t>
            </a:r>
            <a:r>
              <a:rPr dirty="0" sz="2700" spc="-155">
                <a:solidFill>
                  <a:srgbClr val="379C73"/>
                </a:solidFill>
              </a:rPr>
              <a:t> </a:t>
            </a:r>
            <a:r>
              <a:rPr dirty="0" sz="2700" spc="-305">
                <a:solidFill>
                  <a:srgbClr val="379C73"/>
                </a:solidFill>
              </a:rPr>
              <a:t>spreadsheet</a:t>
            </a:r>
            <a:endParaRPr sz="2700"/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17591" y="2365248"/>
            <a:ext cx="3067812" cy="2616708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63711" y="4533898"/>
            <a:ext cx="531876" cy="527720"/>
          </a:xfrm>
          <a:prstGeom prst="rect">
            <a:avLst/>
          </a:prstGeom>
        </p:spPr>
      </p:pic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01295">
              <a:lnSpc>
                <a:spcPct val="100000"/>
              </a:lnSpc>
              <a:spcBef>
                <a:spcPts val="100"/>
              </a:spcBef>
            </a:pPr>
            <a:r>
              <a:rPr dirty="0" sz="2700" spc="-85">
                <a:solidFill>
                  <a:srgbClr val="379C73"/>
                </a:solidFill>
              </a:rPr>
              <a:t>OEFENING</a:t>
            </a:r>
            <a:endParaRPr sz="2700"/>
          </a:p>
        </p:txBody>
      </p:sp>
      <p:sp>
        <p:nvSpPr>
          <p:cNvPr id="4" name="object 4" descr=""/>
          <p:cNvSpPr txBox="1"/>
          <p:nvPr/>
        </p:nvSpPr>
        <p:spPr>
          <a:xfrm>
            <a:off x="547522" y="1261998"/>
            <a:ext cx="8144509" cy="32086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Voer</a:t>
            </a:r>
            <a:r>
              <a:rPr dirty="0" sz="1800" spc="-6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gegevens</a:t>
            </a: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585858"/>
                </a:solidFill>
                <a:latin typeface="Arial"/>
                <a:cs typeface="Arial"/>
              </a:rPr>
              <a:t>in: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90"/>
              </a:spcBef>
            </a:pPr>
            <a:endParaRPr sz="1800">
              <a:latin typeface="Arial"/>
              <a:cs typeface="Arial"/>
            </a:endParaRPr>
          </a:p>
          <a:p>
            <a:pPr algn="just" marL="380365" indent="-367665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3803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Klik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lege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cel.</a:t>
            </a:r>
            <a:endParaRPr sz="1800">
              <a:latin typeface="Arial"/>
              <a:cs typeface="Arial"/>
            </a:endParaRPr>
          </a:p>
          <a:p>
            <a:pPr algn="just" marL="381000" marR="5080" indent="-368935">
              <a:lnSpc>
                <a:spcPct val="106900"/>
              </a:lnSpc>
              <a:spcBef>
                <a:spcPts val="309"/>
              </a:spcBef>
              <a:buClr>
                <a:srgbClr val="000000"/>
              </a:buClr>
              <a:buAutoNum type="arabicPeriod"/>
              <a:tabLst>
                <a:tab pos="3810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Bijvoorbeeld,</a:t>
            </a:r>
            <a:r>
              <a:rPr dirty="0" sz="1800" spc="1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cel</a:t>
            </a:r>
            <a:r>
              <a:rPr dirty="0" sz="1800" spc="1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A1</a:t>
            </a:r>
            <a:r>
              <a:rPr dirty="0" sz="1800" spc="1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800" spc="1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800" spc="1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nieuw</a:t>
            </a:r>
            <a:r>
              <a:rPr dirty="0" sz="1800" spc="1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blad.</a:t>
            </a:r>
            <a:r>
              <a:rPr dirty="0" sz="1800" spc="1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Cellen</a:t>
            </a:r>
            <a:r>
              <a:rPr dirty="0" sz="1800" spc="1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worden</a:t>
            </a:r>
            <a:r>
              <a:rPr dirty="0" sz="1800" spc="1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aangeduid</a:t>
            </a:r>
            <a:r>
              <a:rPr dirty="0" sz="1800" spc="1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1800" spc="1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hun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locatie</a:t>
            </a:r>
            <a:r>
              <a:rPr dirty="0" sz="18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8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rij</a:t>
            </a:r>
            <a:r>
              <a:rPr dirty="0" sz="18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kolom</a:t>
            </a:r>
            <a:r>
              <a:rPr dirty="0" sz="18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8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blad,</a:t>
            </a:r>
            <a:r>
              <a:rPr dirty="0" sz="18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dus</a:t>
            </a:r>
            <a:r>
              <a:rPr dirty="0" sz="18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cel</a:t>
            </a:r>
            <a:r>
              <a:rPr dirty="0" sz="18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A1</a:t>
            </a:r>
            <a:r>
              <a:rPr dirty="0" sz="18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bevindt</a:t>
            </a:r>
            <a:r>
              <a:rPr dirty="0" sz="18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zich</a:t>
            </a:r>
            <a:r>
              <a:rPr dirty="0" sz="18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8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eerste</a:t>
            </a:r>
            <a:r>
              <a:rPr dirty="0" sz="18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rij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kolom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90"/>
              </a:spcBef>
            </a:pPr>
            <a:endParaRPr sz="1800">
              <a:latin typeface="Arial"/>
              <a:cs typeface="Arial"/>
            </a:endParaRPr>
          </a:p>
          <a:p>
            <a:pPr algn="just" marL="381000" indent="-3683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3810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Typ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tekst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nummer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cel.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90"/>
              </a:spcBef>
            </a:pPr>
            <a:endParaRPr sz="1800">
              <a:latin typeface="Arial"/>
              <a:cs typeface="Arial"/>
            </a:endParaRPr>
          </a:p>
          <a:p>
            <a:pPr marL="381000" indent="-368300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AutoNum type="arabicPeriod"/>
              <a:tabLst>
                <a:tab pos="3810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Druk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Enter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Tab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naar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volgende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cel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gaan.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43179" y="391900"/>
            <a:ext cx="1525452" cy="1323891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63711" y="4533898"/>
            <a:ext cx="531876" cy="527720"/>
          </a:xfrm>
          <a:prstGeom prst="rect">
            <a:avLst/>
          </a:prstGeom>
        </p:spPr>
      </p:pic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01243" y="1010539"/>
            <a:ext cx="8406130" cy="29140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2413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 spc="3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optellen</a:t>
            </a:r>
            <a:r>
              <a:rPr dirty="0" sz="1800" spc="3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3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getallen</a:t>
            </a:r>
            <a:r>
              <a:rPr dirty="0" sz="1800" spc="3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1800" spc="3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slechts</a:t>
            </a:r>
            <a:r>
              <a:rPr dirty="0" sz="1800" spc="3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800" spc="3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3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3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dingen</a:t>
            </a:r>
            <a:r>
              <a:rPr dirty="0" sz="1800" spc="3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3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800" spc="3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kunt</a:t>
            </a:r>
            <a:r>
              <a:rPr dirty="0" sz="1800" spc="3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doen,</a:t>
            </a:r>
            <a:r>
              <a:rPr dirty="0" sz="1800" spc="3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maar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Excel</a:t>
            </a:r>
            <a:r>
              <a:rPr dirty="0" sz="1800" spc="20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2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ook</a:t>
            </a:r>
            <a:r>
              <a:rPr dirty="0" sz="1800" spc="22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andere</a:t>
            </a:r>
            <a:r>
              <a:rPr dirty="0" sz="1800" spc="22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wiskunde</a:t>
            </a:r>
            <a:r>
              <a:rPr dirty="0" sz="1800" spc="2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uitvoeren.</a:t>
            </a:r>
            <a:r>
              <a:rPr dirty="0" sz="1800" spc="22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Probeer</a:t>
            </a:r>
            <a:r>
              <a:rPr dirty="0" sz="1800" spc="2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enkele</a:t>
            </a:r>
            <a:r>
              <a:rPr dirty="0" sz="1800" spc="2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eenvoudige</a:t>
            </a:r>
            <a:r>
              <a:rPr dirty="0" sz="1800" spc="2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formules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getallen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tellen,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trekken,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vermenigvuldigen</a:t>
            </a:r>
            <a:r>
              <a:rPr dirty="0" sz="18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delen.</a:t>
            </a:r>
            <a:endParaRPr sz="1800">
              <a:latin typeface="Arial"/>
              <a:cs typeface="Arial"/>
            </a:endParaRPr>
          </a:p>
          <a:p>
            <a:pPr algn="just" marL="12700" marR="2780030" indent="258445">
              <a:lnSpc>
                <a:spcPct val="100000"/>
              </a:lnSpc>
              <a:spcBef>
                <a:spcPts val="894"/>
              </a:spcBef>
              <a:buFont typeface="Arial"/>
              <a:buAutoNum type="arabicPeriod"/>
              <a:tabLst>
                <a:tab pos="271145" algn="l"/>
              </a:tabLst>
            </a:pP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Selecteer</a:t>
            </a:r>
            <a:r>
              <a:rPr dirty="0" sz="1600" spc="24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600" spc="22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cel</a:t>
            </a:r>
            <a:r>
              <a:rPr dirty="0" sz="1600" spc="23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600" spc="23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typ</a:t>
            </a:r>
            <a:r>
              <a:rPr dirty="0" sz="1600" spc="26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vervolgens</a:t>
            </a:r>
            <a:r>
              <a:rPr dirty="0" sz="1600" spc="24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600" spc="24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585858"/>
                </a:solidFill>
                <a:latin typeface="Arial"/>
                <a:cs typeface="Arial"/>
              </a:rPr>
              <a:t>isgelijkteken </a:t>
            </a:r>
            <a:r>
              <a:rPr dirty="0" sz="1600" spc="-20" b="1">
                <a:solidFill>
                  <a:srgbClr val="585858"/>
                </a:solidFill>
                <a:latin typeface="Arial"/>
                <a:cs typeface="Arial"/>
              </a:rPr>
              <a:t>(=).</a:t>
            </a:r>
            <a:endParaRPr sz="16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Dat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vertelt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Excel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dat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deze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cel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formule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bevat.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5"/>
              </a:spcBef>
            </a:pPr>
            <a:endParaRPr sz="1600">
              <a:latin typeface="Arial"/>
              <a:cs typeface="Arial"/>
            </a:endParaRPr>
          </a:p>
          <a:p>
            <a:pPr algn="just" marL="12700" marR="2778760" indent="575945">
              <a:lnSpc>
                <a:spcPct val="100000"/>
              </a:lnSpc>
              <a:buAutoNum type="arabicPeriod" startAt="2"/>
              <a:tabLst>
                <a:tab pos="588645" algn="l"/>
              </a:tabLst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Typ</a:t>
            </a:r>
            <a:r>
              <a:rPr dirty="0" sz="1600" spc="345">
                <a:solidFill>
                  <a:srgbClr val="585858"/>
                </a:solidFill>
                <a:latin typeface="Arial"/>
                <a:cs typeface="Arial"/>
              </a:rPr>
              <a:t>    </a:t>
            </a: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600" spc="340" b="1">
                <a:solidFill>
                  <a:srgbClr val="585858"/>
                </a:solidFill>
                <a:latin typeface="Arial"/>
                <a:cs typeface="Arial"/>
              </a:rPr>
              <a:t>    </a:t>
            </a: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combinatie</a:t>
            </a:r>
            <a:r>
              <a:rPr dirty="0" sz="1600" spc="345" b="1">
                <a:solidFill>
                  <a:srgbClr val="585858"/>
                </a:solidFill>
                <a:latin typeface="Arial"/>
                <a:cs typeface="Arial"/>
              </a:rPr>
              <a:t>  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600" spc="345">
                <a:solidFill>
                  <a:srgbClr val="585858"/>
                </a:solidFill>
                <a:latin typeface="Arial"/>
                <a:cs typeface="Arial"/>
              </a:rPr>
              <a:t>  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getallen</a:t>
            </a:r>
            <a:r>
              <a:rPr dirty="0" sz="1600" spc="345">
                <a:solidFill>
                  <a:srgbClr val="585858"/>
                </a:solidFill>
                <a:latin typeface="Arial"/>
                <a:cs typeface="Arial"/>
              </a:rPr>
              <a:t>    </a:t>
            </a:r>
            <a:r>
              <a:rPr dirty="0" sz="1600" spc="-60">
                <a:solidFill>
                  <a:srgbClr val="585858"/>
                </a:solidFill>
                <a:latin typeface="Arial"/>
                <a:cs typeface="Arial"/>
              </a:rPr>
              <a:t>en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berekeningsoperators,</a:t>
            </a:r>
            <a:r>
              <a:rPr dirty="0" sz="1600" spc="22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zoals</a:t>
            </a:r>
            <a:r>
              <a:rPr dirty="0" sz="1600" spc="2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600" spc="2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plusteken</a:t>
            </a:r>
            <a:r>
              <a:rPr dirty="0" sz="1600" spc="2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(+)</a:t>
            </a:r>
            <a:r>
              <a:rPr dirty="0" sz="1600" spc="2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600" spc="2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optellen,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600" spc="24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minteken</a:t>
            </a:r>
            <a:r>
              <a:rPr dirty="0" sz="1600" spc="23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(-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)</a:t>
            </a:r>
            <a:r>
              <a:rPr dirty="0" sz="1600" spc="23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600" spc="23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aftrekken,</a:t>
            </a:r>
            <a:r>
              <a:rPr dirty="0" sz="1600" spc="23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600" spc="23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asterisk</a:t>
            </a:r>
            <a:r>
              <a:rPr dirty="0" sz="1600" spc="24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(*)</a:t>
            </a:r>
            <a:r>
              <a:rPr dirty="0" sz="1600" spc="24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voor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vermenigvuldigen,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schuine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streep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(/)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delen.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01218" y="231470"/>
            <a:ext cx="5165725" cy="4375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185">
                <a:solidFill>
                  <a:srgbClr val="379C73"/>
                </a:solidFill>
              </a:rPr>
              <a:t>Voer</a:t>
            </a:r>
            <a:r>
              <a:rPr dirty="0" sz="2700" spc="-145">
                <a:solidFill>
                  <a:srgbClr val="379C73"/>
                </a:solidFill>
              </a:rPr>
              <a:t> </a:t>
            </a:r>
            <a:r>
              <a:rPr dirty="0" sz="2700" spc="-290">
                <a:solidFill>
                  <a:srgbClr val="379C73"/>
                </a:solidFill>
              </a:rPr>
              <a:t>een</a:t>
            </a:r>
            <a:r>
              <a:rPr dirty="0" sz="2700" spc="-130">
                <a:solidFill>
                  <a:srgbClr val="379C73"/>
                </a:solidFill>
              </a:rPr>
              <a:t> </a:t>
            </a:r>
            <a:r>
              <a:rPr dirty="0" sz="2700" spc="-275">
                <a:solidFill>
                  <a:srgbClr val="379C73"/>
                </a:solidFill>
              </a:rPr>
              <a:t>eenvoudige</a:t>
            </a:r>
            <a:r>
              <a:rPr dirty="0" sz="2700" spc="-130">
                <a:solidFill>
                  <a:srgbClr val="379C73"/>
                </a:solidFill>
              </a:rPr>
              <a:t> </a:t>
            </a:r>
            <a:r>
              <a:rPr dirty="0" sz="2700" spc="-185">
                <a:solidFill>
                  <a:srgbClr val="379C73"/>
                </a:solidFill>
              </a:rPr>
              <a:t>formule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55">
                <a:solidFill>
                  <a:srgbClr val="379C73"/>
                </a:solidFill>
              </a:rPr>
              <a:t>in</a:t>
            </a:r>
            <a:endParaRPr sz="2700"/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63711" y="4533898"/>
            <a:ext cx="531876" cy="527720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301243" y="4143247"/>
            <a:ext cx="5632450" cy="1000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3.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Druk</a:t>
            </a:r>
            <a:r>
              <a:rPr dirty="0" sz="1600" spc="-2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600" spc="-2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585858"/>
                </a:solidFill>
                <a:latin typeface="Arial"/>
                <a:cs typeface="Arial"/>
              </a:rPr>
              <a:t>Enter.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Dit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voert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berekening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uit.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kunt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ook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Ctrl+Enter</a:t>
            </a:r>
            <a:r>
              <a:rPr dirty="0" sz="16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drukken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cursor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op de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actieve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cel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houden.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06667" y="1941576"/>
            <a:ext cx="2587751" cy="1892808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5999734" y="3992371"/>
            <a:ext cx="285432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solidFill>
                  <a:srgbClr val="1E1E1E"/>
                </a:solidFill>
                <a:latin typeface="Arial"/>
                <a:cs typeface="Arial"/>
              </a:rPr>
              <a:t>For</a:t>
            </a:r>
            <a:r>
              <a:rPr dirty="0" sz="1000" spc="-2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E1E1E"/>
                </a:solidFill>
                <a:latin typeface="Arial"/>
                <a:cs typeface="Arial"/>
              </a:rPr>
              <a:t>more</a:t>
            </a:r>
            <a:r>
              <a:rPr dirty="0" sz="1000" spc="-4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E1E1E"/>
                </a:solidFill>
                <a:latin typeface="Arial"/>
                <a:cs typeface="Arial"/>
              </a:rPr>
              <a:t>information,</a:t>
            </a:r>
            <a:r>
              <a:rPr dirty="0" sz="1000" spc="-3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E1E1E"/>
                </a:solidFill>
                <a:latin typeface="Arial"/>
                <a:cs typeface="Arial"/>
              </a:rPr>
              <a:t>see</a:t>
            </a:r>
            <a:r>
              <a:rPr dirty="0" sz="1000" spc="-35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dirty="0" u="sng" sz="10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Create</a:t>
            </a:r>
            <a:r>
              <a:rPr dirty="0" u="sng" sz="10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dirty="0" u="sng" sz="10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a</a:t>
            </a:r>
            <a:r>
              <a:rPr dirty="0" u="sng" sz="10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dirty="0" u="sng" sz="10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simple</a:t>
            </a:r>
            <a:r>
              <a:rPr dirty="0" u="sng" sz="1000" spc="-3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dirty="0" u="sng" sz="10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formula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13131" y="1098930"/>
            <a:ext cx="4542155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kunt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snel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benoemd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bereik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maken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door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een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selectie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cellen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werkblad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gebruiken.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313131" y="1830450"/>
            <a:ext cx="4175760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81000" algn="l"/>
              </a:tabLst>
            </a:pPr>
            <a:r>
              <a:rPr dirty="0" sz="1600" spc="-25">
                <a:latin typeface="Arial"/>
                <a:cs typeface="Arial"/>
              </a:rPr>
              <a:t>1.</a:t>
            </a:r>
            <a:r>
              <a:rPr dirty="0" sz="1600">
                <a:latin typeface="Arial"/>
                <a:cs typeface="Arial"/>
              </a:rPr>
              <a:t>	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Selecteer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bereik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dat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wilt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benoemen,</a:t>
            </a:r>
            <a:endParaRPr sz="1600">
              <a:latin typeface="Arial"/>
              <a:cs typeface="Arial"/>
            </a:endParaRPr>
          </a:p>
          <a:p>
            <a:pPr marL="381000">
              <a:lnSpc>
                <a:spcPct val="100000"/>
              </a:lnSpc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inclusief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rij-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of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kolomlabels.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13131" y="2562225"/>
            <a:ext cx="382270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81000" algn="l"/>
              </a:tabLst>
            </a:pPr>
            <a:r>
              <a:rPr dirty="0" sz="1600" spc="-25">
                <a:latin typeface="Arial"/>
                <a:cs typeface="Arial"/>
              </a:rPr>
              <a:t>1.</a:t>
            </a:r>
            <a:r>
              <a:rPr dirty="0" sz="1600">
                <a:latin typeface="Arial"/>
                <a:cs typeface="Arial"/>
              </a:rPr>
              <a:t>	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Klik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Formules &gt;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Maken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uit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selectie.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700" spc="-260">
                <a:solidFill>
                  <a:srgbClr val="379C73"/>
                </a:solidFill>
              </a:rPr>
              <a:t>Een</a:t>
            </a:r>
            <a:r>
              <a:rPr dirty="0" sz="2700" spc="-140">
                <a:solidFill>
                  <a:srgbClr val="379C73"/>
                </a:solidFill>
              </a:rPr>
              <a:t> </a:t>
            </a:r>
            <a:r>
              <a:rPr dirty="0" sz="2700" spc="-254">
                <a:solidFill>
                  <a:srgbClr val="379C73"/>
                </a:solidFill>
              </a:rPr>
              <a:t>benoemd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240">
                <a:solidFill>
                  <a:srgbClr val="379C73"/>
                </a:solidFill>
              </a:rPr>
              <a:t>bereik</a:t>
            </a:r>
            <a:r>
              <a:rPr dirty="0" sz="2700" spc="-130">
                <a:solidFill>
                  <a:srgbClr val="379C73"/>
                </a:solidFill>
              </a:rPr>
              <a:t> </a:t>
            </a:r>
            <a:r>
              <a:rPr dirty="0" sz="2700" spc="-280">
                <a:solidFill>
                  <a:srgbClr val="379C73"/>
                </a:solidFill>
              </a:rPr>
              <a:t>maken</a:t>
            </a:r>
            <a:r>
              <a:rPr dirty="0" sz="2700" spc="-135">
                <a:solidFill>
                  <a:srgbClr val="379C73"/>
                </a:solidFill>
              </a:rPr>
              <a:t> </a:t>
            </a:r>
            <a:r>
              <a:rPr dirty="0" sz="2700" spc="-225">
                <a:solidFill>
                  <a:srgbClr val="379C73"/>
                </a:solidFill>
              </a:rPr>
              <a:t>op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365">
                <a:solidFill>
                  <a:srgbClr val="379C73"/>
                </a:solidFill>
              </a:rPr>
              <a:t>basis</a:t>
            </a:r>
            <a:r>
              <a:rPr dirty="0" sz="2700" spc="-110">
                <a:solidFill>
                  <a:srgbClr val="379C73"/>
                </a:solidFill>
              </a:rPr>
              <a:t> </a:t>
            </a:r>
            <a:r>
              <a:rPr dirty="0" sz="2700" spc="-325">
                <a:solidFill>
                  <a:srgbClr val="379C73"/>
                </a:solidFill>
              </a:rPr>
              <a:t>van </a:t>
            </a:r>
            <a:r>
              <a:rPr dirty="0" sz="2700" spc="-295">
                <a:solidFill>
                  <a:srgbClr val="379C73"/>
                </a:solidFill>
              </a:rPr>
              <a:t>geselecteerde</a:t>
            </a:r>
            <a:r>
              <a:rPr dirty="0" sz="2700" spc="-140">
                <a:solidFill>
                  <a:srgbClr val="379C73"/>
                </a:solidFill>
              </a:rPr>
              <a:t> </a:t>
            </a:r>
            <a:r>
              <a:rPr dirty="0" sz="2700" spc="-280">
                <a:solidFill>
                  <a:srgbClr val="379C73"/>
                </a:solidFill>
              </a:rPr>
              <a:t>cellen</a:t>
            </a:r>
            <a:r>
              <a:rPr dirty="0" sz="2700" spc="-135">
                <a:solidFill>
                  <a:srgbClr val="379C73"/>
                </a:solidFill>
              </a:rPr>
              <a:t> </a:t>
            </a:r>
            <a:r>
              <a:rPr dirty="0" sz="2700" spc="-210">
                <a:solidFill>
                  <a:srgbClr val="379C73"/>
                </a:solidFill>
              </a:rPr>
              <a:t>in</a:t>
            </a:r>
            <a:r>
              <a:rPr dirty="0" sz="2700" spc="-135">
                <a:solidFill>
                  <a:srgbClr val="379C73"/>
                </a:solidFill>
              </a:rPr>
              <a:t> </a:t>
            </a:r>
            <a:r>
              <a:rPr dirty="0" sz="2700" spc="-290">
                <a:solidFill>
                  <a:srgbClr val="379C73"/>
                </a:solidFill>
              </a:rPr>
              <a:t>een</a:t>
            </a:r>
            <a:r>
              <a:rPr dirty="0" sz="2700" spc="-140">
                <a:solidFill>
                  <a:srgbClr val="379C73"/>
                </a:solidFill>
              </a:rPr>
              <a:t> </a:t>
            </a:r>
            <a:r>
              <a:rPr dirty="0" sz="2700" spc="-270">
                <a:solidFill>
                  <a:srgbClr val="379C73"/>
                </a:solidFill>
              </a:rPr>
              <a:t>werkblad</a:t>
            </a:r>
            <a:endParaRPr sz="2700"/>
          </a:p>
        </p:txBody>
      </p: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63711" y="4533898"/>
            <a:ext cx="531876" cy="527720"/>
          </a:xfrm>
          <a:prstGeom prst="rect">
            <a:avLst/>
          </a:prstGeom>
        </p:spPr>
      </p:pic>
      <p:grpSp>
        <p:nvGrpSpPr>
          <p:cNvPr id="8" name="object 8" descr=""/>
          <p:cNvGrpSpPr/>
          <p:nvPr/>
        </p:nvGrpSpPr>
        <p:grpSpPr>
          <a:xfrm>
            <a:off x="5202935" y="1237488"/>
            <a:ext cx="3542029" cy="1658620"/>
            <a:chOff x="5202935" y="1237488"/>
            <a:chExt cx="3542029" cy="1658620"/>
          </a:xfrm>
        </p:grpSpPr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03503" y="1290785"/>
              <a:ext cx="3441224" cy="1601809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02935" y="1237488"/>
              <a:ext cx="3429000" cy="1658112"/>
            </a:xfrm>
            <a:prstGeom prst="rect">
              <a:avLst/>
            </a:prstGeom>
          </p:spPr>
        </p:pic>
      </p:grpSp>
      <p:sp>
        <p:nvSpPr>
          <p:cNvPr id="11" name="object 11" descr=""/>
          <p:cNvSpPr txBox="1"/>
          <p:nvPr/>
        </p:nvSpPr>
        <p:spPr>
          <a:xfrm>
            <a:off x="5337047" y="1301496"/>
            <a:ext cx="3378835" cy="1539240"/>
          </a:xfrm>
          <a:prstGeom prst="rect">
            <a:avLst/>
          </a:prstGeom>
          <a:solidFill>
            <a:srgbClr val="379C73"/>
          </a:solidFill>
        </p:spPr>
        <p:txBody>
          <a:bodyPr wrap="square" lIns="0" tIns="17780" rIns="0" bIns="0" rtlCol="0" vert="horz">
            <a:spAutoFit/>
          </a:bodyPr>
          <a:lstStyle/>
          <a:p>
            <a:pPr marL="46355">
              <a:lnSpc>
                <a:spcPct val="100000"/>
              </a:lnSpc>
              <a:spcBef>
                <a:spcPts val="140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Heb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je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meer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hulp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nodig?</a:t>
            </a:r>
            <a:endParaRPr sz="1800">
              <a:latin typeface="Arial"/>
              <a:cs typeface="Arial"/>
            </a:endParaRPr>
          </a:p>
          <a:p>
            <a:pPr marL="46355" marR="311785">
              <a:lnSpc>
                <a:spcPct val="100000"/>
              </a:lnSpc>
              <a:tabLst>
                <a:tab pos="1925955" algn="l"/>
              </a:tabLst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Je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kunt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altijd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een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expert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om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hulp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vragen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de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u="sng" sz="18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6"/>
              </a:rPr>
              <a:t>Excel</a:t>
            </a:r>
            <a:r>
              <a:rPr dirty="0" u="sng" sz="1800" spc="-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6"/>
              </a:rPr>
              <a:t> </a:t>
            </a:r>
            <a:r>
              <a:rPr dirty="0" u="sng" sz="18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6"/>
              </a:rPr>
              <a:t>Tech</a:t>
            </a:r>
            <a:r>
              <a:rPr dirty="0" u="none" sz="1800" spc="-2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sng" sz="18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6"/>
              </a:rPr>
              <a:t>Community</a:t>
            </a:r>
            <a:r>
              <a:rPr dirty="0" u="none" sz="1800" spc="-2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none" sz="18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u="none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u="none" sz="1800">
                <a:solidFill>
                  <a:srgbClr val="FFFFFF"/>
                </a:solidFill>
                <a:latin typeface="Arial"/>
                <a:cs typeface="Arial"/>
              </a:rPr>
              <a:t>help</a:t>
            </a:r>
            <a:r>
              <a:rPr dirty="0" u="none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u="none" sz="1800" spc="-10">
                <a:solidFill>
                  <a:srgbClr val="FFFFFF"/>
                </a:solidFill>
                <a:latin typeface="Arial"/>
                <a:cs typeface="Arial"/>
              </a:rPr>
              <a:t>krijgen</a:t>
            </a:r>
            <a:endParaRPr sz="1800">
              <a:latin typeface="Arial"/>
              <a:cs typeface="Arial"/>
            </a:endParaRPr>
          </a:p>
          <a:p>
            <a:pPr marL="46355">
              <a:lnSpc>
                <a:spcPct val="100000"/>
              </a:lnSpc>
              <a:spcBef>
                <a:spcPts val="5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bij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u="sng" sz="18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7"/>
              </a:rPr>
              <a:t>Communities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299720" y="3134995"/>
            <a:ext cx="8293100" cy="1946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dialoogvenster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Namen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maken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uit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selectie,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selecteer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selectievakje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(of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selectievakjes)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afhankelijk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locatie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rij-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kolomkop.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Als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alleen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een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koprij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boven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aan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tabel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hebt,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selecteer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gewoon</a:t>
            </a:r>
            <a:r>
              <a:rPr dirty="0" sz="18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Bovenste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rij.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Stel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bovenste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rij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linker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kolomkop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hebt,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selecteer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opties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Bovenste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rij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Linker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kolom,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enzovoort.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>
                <a:latin typeface="Arial"/>
                <a:cs typeface="Arial"/>
              </a:rPr>
              <a:t>3.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Klik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OK.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914400"/>
            </a:xfrm>
            <a:custGeom>
              <a:avLst/>
              <a:gdLst/>
              <a:ahLst/>
              <a:cxnLst/>
              <a:rect l="l" t="t" r="r" b="b"/>
              <a:pathLst>
                <a:path w="9144000" h="914400">
                  <a:moveTo>
                    <a:pt x="0" y="914400"/>
                  </a:moveTo>
                  <a:lnTo>
                    <a:pt x="9144000" y="9144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914399"/>
              <a:ext cx="9144000" cy="4229100"/>
            </a:xfrm>
            <a:custGeom>
              <a:avLst/>
              <a:gdLst/>
              <a:ahLst/>
              <a:cxnLst/>
              <a:rect l="l" t="t" r="r" b="b"/>
              <a:pathLst>
                <a:path w="9144000" h="4229100">
                  <a:moveTo>
                    <a:pt x="9144000" y="0"/>
                  </a:moveTo>
                  <a:lnTo>
                    <a:pt x="0" y="0"/>
                  </a:lnTo>
                  <a:lnTo>
                    <a:pt x="0" y="4229098"/>
                  </a:lnTo>
                  <a:lnTo>
                    <a:pt x="9144000" y="4229098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6431" rIns="0" bIns="0" rtlCol="0" vert="horz">
            <a:spAutoFit/>
          </a:bodyPr>
          <a:lstStyle/>
          <a:p>
            <a:pPr marL="201295">
              <a:lnSpc>
                <a:spcPct val="100000"/>
              </a:lnSpc>
              <a:spcBef>
                <a:spcPts val="95"/>
              </a:spcBef>
            </a:pPr>
            <a:r>
              <a:rPr dirty="0" spc="-95"/>
              <a:t>VIDEO</a:t>
            </a:r>
            <a:r>
              <a:rPr dirty="0" spc="-100"/>
              <a:t> </a:t>
            </a:r>
            <a:r>
              <a:rPr dirty="0" spc="-10"/>
              <a:t>INHOUD</a:t>
            </a:r>
          </a:p>
        </p:txBody>
      </p:sp>
      <p:pic>
        <p:nvPicPr>
          <p:cNvPr id="7" name="object 7" descr="">
            <a:hlinkClick r:id="rId3"/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10128" y="1784604"/>
            <a:ext cx="2523744" cy="2592324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2093722" y="4063695"/>
            <a:ext cx="4954905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Rijen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20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  <a:hlinkClick r:id="rId3"/>
              </a:rPr>
              <a:t>kolommen</a:t>
            </a:r>
            <a:r>
              <a:rPr dirty="0" sz="2000" spc="-60">
                <a:solidFill>
                  <a:srgbClr val="585858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  <a:hlinkClick r:id="rId3"/>
              </a:rPr>
              <a:t>invoegen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  <a:hlinkClick r:id="rId3"/>
              </a:rPr>
              <a:t>of</a:t>
            </a:r>
            <a:r>
              <a:rPr dirty="0" sz="2000" spc="-55">
                <a:solidFill>
                  <a:srgbClr val="585858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  <a:hlinkClick r:id="rId3"/>
              </a:rPr>
              <a:t>v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erwijderen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254123" y="3207511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713738" y="1267205"/>
            <a:ext cx="5846445" cy="756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 indent="-254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Bekijk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onderstaande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video1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meer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informatie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over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het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invoegen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verwijderen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rijen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kolommen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uw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werkblad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  <a:hlinkClick r:id="rId3"/>
              </a:rPr>
              <a:t>beter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  <a:hlinkClick r:id="rId3"/>
              </a:rPr>
              <a:t>te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  <a:hlinkClick r:id="rId3"/>
              </a:rPr>
              <a:t>ordenen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185928" y="4533898"/>
            <a:ext cx="8709660" cy="532130"/>
            <a:chOff x="185928" y="4533898"/>
            <a:chExt cx="8709660" cy="532130"/>
          </a:xfrm>
        </p:grpSpPr>
        <p:sp>
          <p:nvSpPr>
            <p:cNvPr id="12" name="object 12" descr=""/>
            <p:cNvSpPr/>
            <p:nvPr/>
          </p:nvSpPr>
          <p:spPr>
            <a:xfrm>
              <a:off x="185928" y="4651248"/>
              <a:ext cx="5086350" cy="0"/>
            </a:xfrm>
            <a:custGeom>
              <a:avLst/>
              <a:gdLst/>
              <a:ahLst/>
              <a:cxnLst/>
              <a:rect l="l" t="t" r="r" b="b"/>
              <a:pathLst>
                <a:path w="5086350" h="0">
                  <a:moveTo>
                    <a:pt x="0" y="0"/>
                  </a:moveTo>
                  <a:lnTo>
                    <a:pt x="5086350" y="0"/>
                  </a:lnTo>
                </a:path>
              </a:pathLst>
            </a:custGeom>
            <a:ln w="9525">
              <a:solidFill>
                <a:srgbClr val="33996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63711" y="4533898"/>
              <a:ext cx="531876" cy="531876"/>
            </a:xfrm>
            <a:prstGeom prst="rect">
              <a:avLst/>
            </a:prstGeom>
          </p:spPr>
        </p:pic>
      </p:grpSp>
      <p:sp>
        <p:nvSpPr>
          <p:cNvPr id="14" name="object 14" descr=""/>
          <p:cNvSpPr txBox="1"/>
          <p:nvPr/>
        </p:nvSpPr>
        <p:spPr>
          <a:xfrm>
            <a:off x="300532" y="4712309"/>
            <a:ext cx="798893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dirty="0" baseline="27777" sz="900" i="1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dirty="0" baseline="27777" sz="900" spc="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Rijen</a:t>
            </a:r>
            <a:r>
              <a:rPr dirty="0" sz="9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9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kolommen</a:t>
            </a:r>
            <a:r>
              <a:rPr dirty="0" sz="9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invoegen</a:t>
            </a:r>
            <a:r>
              <a:rPr dirty="0" sz="9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9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verwijderen,</a:t>
            </a:r>
            <a:r>
              <a:rPr dirty="0" sz="9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[online video],</a:t>
            </a:r>
            <a:r>
              <a:rPr dirty="0" sz="9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Microsoft</a:t>
            </a:r>
            <a:r>
              <a:rPr dirty="0" sz="9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Support</a:t>
            </a:r>
            <a:r>
              <a:rPr dirty="0" sz="9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9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https://support.microsoft.com/en-us/office/insert-or-delete-rows-and-columns-</a:t>
            </a:r>
            <a:r>
              <a:rPr dirty="0" u="none" sz="900" spc="-1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sng" sz="9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6f40e6e4-</a:t>
            </a:r>
            <a:r>
              <a:rPr dirty="0" u="sng" sz="9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85af-45e0-b39d-65dd504a3246#ID0EBBH=Windows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6277" y="126568"/>
            <a:ext cx="3410585" cy="4375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190">
                <a:solidFill>
                  <a:srgbClr val="379C73"/>
                </a:solidFill>
              </a:rPr>
              <a:t>Sorteer</a:t>
            </a:r>
            <a:r>
              <a:rPr dirty="0" sz="2700" spc="-114">
                <a:solidFill>
                  <a:srgbClr val="379C73"/>
                </a:solidFill>
              </a:rPr>
              <a:t> </a:t>
            </a:r>
            <a:r>
              <a:rPr dirty="0" sz="2700" spc="-290">
                <a:solidFill>
                  <a:srgbClr val="379C73"/>
                </a:solidFill>
              </a:rPr>
              <a:t>en</a:t>
            </a:r>
            <a:r>
              <a:rPr dirty="0" sz="2700" spc="-114">
                <a:solidFill>
                  <a:srgbClr val="379C73"/>
                </a:solidFill>
              </a:rPr>
              <a:t> </a:t>
            </a:r>
            <a:r>
              <a:rPr dirty="0" sz="2700" spc="-175">
                <a:solidFill>
                  <a:srgbClr val="379C73"/>
                </a:solidFill>
              </a:rPr>
              <a:t>filter</a:t>
            </a:r>
            <a:r>
              <a:rPr dirty="0" sz="2700" spc="-114">
                <a:solidFill>
                  <a:srgbClr val="379C73"/>
                </a:solidFill>
              </a:rPr>
              <a:t> </a:t>
            </a:r>
            <a:r>
              <a:rPr dirty="0" sz="2700" spc="-300">
                <a:solidFill>
                  <a:srgbClr val="379C73"/>
                </a:solidFill>
              </a:rPr>
              <a:t>data</a:t>
            </a:r>
            <a:endParaRPr sz="2700"/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63711" y="4518659"/>
            <a:ext cx="531876" cy="527719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34384" y="1043939"/>
            <a:ext cx="5061204" cy="3099816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627075" y="830961"/>
            <a:ext cx="1311910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661670" algn="l"/>
                <a:tab pos="960119" algn="l"/>
              </a:tabLst>
            </a:pP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Excel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een 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het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814322" y="1074800"/>
            <a:ext cx="108839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solidFill>
                  <a:srgbClr val="585858"/>
                </a:solidFill>
                <a:latin typeface="Arial"/>
                <a:cs typeface="Arial"/>
              </a:rPr>
              <a:t>analyseren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066035" y="830961"/>
            <a:ext cx="1417955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95"/>
              </a:spcBef>
              <a:tabLst>
                <a:tab pos="1064895" algn="l"/>
              </a:tabLst>
            </a:pP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geweldige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tool</a:t>
            </a:r>
            <a:endParaRPr sz="1600">
              <a:latin typeface="Arial"/>
              <a:cs typeface="Arial"/>
            </a:endParaRPr>
          </a:p>
          <a:p>
            <a:pPr algn="r" marR="5715">
              <a:lnSpc>
                <a:spcPct val="100000"/>
              </a:lnSpc>
            </a:pP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van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627075" y="1319022"/>
            <a:ext cx="2857500" cy="34397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gegevens.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160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600" spc="8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 b="1">
                <a:solidFill>
                  <a:srgbClr val="4EA783"/>
                </a:solidFill>
                <a:latin typeface="Arial"/>
                <a:cs typeface="Arial"/>
              </a:rPr>
              <a:t>sorteren</a:t>
            </a:r>
            <a:r>
              <a:rPr dirty="0" sz="1600" spc="85" b="1">
                <a:solidFill>
                  <a:srgbClr val="4EA783"/>
                </a:solidFill>
                <a:latin typeface="Arial"/>
                <a:cs typeface="Arial"/>
              </a:rPr>
              <a:t>  </a:t>
            </a:r>
            <a:r>
              <a:rPr dirty="0" sz="1600" b="1">
                <a:solidFill>
                  <a:srgbClr val="4EA783"/>
                </a:solidFill>
                <a:latin typeface="Arial"/>
                <a:cs typeface="Arial"/>
              </a:rPr>
              <a:t>en</a:t>
            </a:r>
            <a:r>
              <a:rPr dirty="0" sz="1600" spc="80" b="1">
                <a:solidFill>
                  <a:srgbClr val="4EA783"/>
                </a:solidFill>
                <a:latin typeface="Arial"/>
                <a:cs typeface="Arial"/>
              </a:rPr>
              <a:t>  </a:t>
            </a:r>
            <a:r>
              <a:rPr dirty="0" sz="1600" b="1">
                <a:solidFill>
                  <a:srgbClr val="4EA783"/>
                </a:solidFill>
                <a:latin typeface="Arial"/>
                <a:cs typeface="Arial"/>
              </a:rPr>
              <a:t>filteren</a:t>
            </a:r>
            <a:r>
              <a:rPr dirty="0" sz="1600" spc="85" b="1">
                <a:solidFill>
                  <a:srgbClr val="4EA783"/>
                </a:solidFill>
                <a:latin typeface="Arial"/>
                <a:cs typeface="Arial"/>
              </a:rPr>
              <a:t>  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zijn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enkele</a:t>
            </a:r>
            <a:r>
              <a:rPr dirty="0" sz="1600" spc="1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600" spc="1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600" spc="1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meest</a:t>
            </a:r>
            <a:r>
              <a:rPr dirty="0" sz="1600" spc="1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gebruikte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functies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hierbij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helpen: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1600">
              <a:latin typeface="Arial"/>
              <a:cs typeface="Arial"/>
            </a:endParaRPr>
          </a:p>
          <a:p>
            <a:pPr algn="just" marL="12700" marR="5715" indent="267335">
              <a:lnSpc>
                <a:spcPct val="100000"/>
              </a:lnSpc>
              <a:buChar char="-"/>
              <a:tabLst>
                <a:tab pos="280035" algn="l"/>
              </a:tabLst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600" spc="33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600" spc="3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volgorde</a:t>
            </a:r>
            <a:r>
              <a:rPr dirty="0" sz="1600" spc="3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600" spc="3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je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gegevens</a:t>
            </a:r>
            <a:r>
              <a:rPr dirty="0" sz="1600" spc="3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600" spc="3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wijzigen,</a:t>
            </a:r>
            <a:r>
              <a:rPr dirty="0" sz="1600" spc="3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379C73"/>
                </a:solidFill>
                <a:latin typeface="Arial"/>
                <a:cs typeface="Arial"/>
              </a:rPr>
              <a:t>sorteer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deze.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5"/>
              </a:spcBef>
              <a:buClr>
                <a:srgbClr val="585858"/>
              </a:buClr>
              <a:buFont typeface="Arial"/>
              <a:buChar char="-"/>
            </a:pPr>
            <a:endParaRPr sz="1600">
              <a:latin typeface="Arial"/>
              <a:cs typeface="Arial"/>
            </a:endParaRPr>
          </a:p>
          <a:p>
            <a:pPr algn="just" marL="12700" marR="5080" indent="134620">
              <a:lnSpc>
                <a:spcPct val="100000"/>
              </a:lnSpc>
              <a:buChar char="-"/>
              <a:tabLst>
                <a:tab pos="147320" algn="l"/>
              </a:tabLst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6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6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6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concentreren</a:t>
            </a:r>
            <a:r>
              <a:rPr dirty="0" sz="16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6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een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specifieke</a:t>
            </a:r>
            <a:r>
              <a:rPr dirty="0" sz="1600" spc="2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set</a:t>
            </a:r>
            <a:r>
              <a:rPr dirty="0" sz="1600" spc="2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gegevens,</a:t>
            </a:r>
            <a:r>
              <a:rPr dirty="0" sz="1600" spc="2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399D75"/>
                </a:solidFill>
                <a:latin typeface="Arial"/>
                <a:cs typeface="Arial"/>
              </a:rPr>
              <a:t>filter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600" spc="18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600" spc="18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reeks</a:t>
            </a:r>
            <a:r>
              <a:rPr dirty="0" sz="1600" spc="18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cellen</a:t>
            </a:r>
            <a:r>
              <a:rPr dirty="0" sz="1600" spc="18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1600" spc="18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een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tabel.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190880"/>
            <a:ext cx="1941830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85">
                <a:solidFill>
                  <a:srgbClr val="379C73"/>
                </a:solidFill>
              </a:rPr>
              <a:t>OEFENING</a:t>
            </a:r>
            <a:endParaRPr sz="2700"/>
          </a:p>
        </p:txBody>
      </p:sp>
      <p:sp>
        <p:nvSpPr>
          <p:cNvPr id="4" name="object 4" descr=""/>
          <p:cNvSpPr txBox="1"/>
          <p:nvPr/>
        </p:nvSpPr>
        <p:spPr>
          <a:xfrm>
            <a:off x="547522" y="932815"/>
            <a:ext cx="8144509" cy="389762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Selecteer</a:t>
            </a: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2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gegevens</a:t>
            </a:r>
            <a:r>
              <a:rPr dirty="0" sz="1800" spc="1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-2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800" spc="-3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wilt</a:t>
            </a:r>
            <a:r>
              <a:rPr dirty="0" sz="1800" spc="-5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sorteren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90"/>
              </a:spcBef>
            </a:pPr>
            <a:endParaRPr sz="180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Selecteer</a:t>
            </a:r>
            <a:r>
              <a:rPr dirty="0" sz="1800" spc="1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800" spc="1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reeks</a:t>
            </a:r>
            <a:r>
              <a:rPr dirty="0" sz="1800" spc="1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gegevens,</a:t>
            </a:r>
            <a:r>
              <a:rPr dirty="0" sz="1800" spc="2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zoals</a:t>
            </a:r>
            <a:r>
              <a:rPr dirty="0" sz="1800" spc="1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A1:L5</a:t>
            </a:r>
            <a:r>
              <a:rPr dirty="0" sz="1800" spc="1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(meerdere</a:t>
            </a:r>
            <a:r>
              <a:rPr dirty="0" sz="1800" spc="1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rijen</a:t>
            </a:r>
            <a:r>
              <a:rPr dirty="0" sz="1800" spc="1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1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kolommen),</a:t>
            </a:r>
            <a:r>
              <a:rPr dirty="0" sz="1800" spc="2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of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C1:C80</a:t>
            </a:r>
            <a:r>
              <a:rPr dirty="0" sz="1800" spc="1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(een</a:t>
            </a:r>
            <a:r>
              <a:rPr dirty="0" sz="1800" spc="1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enkele</a:t>
            </a:r>
            <a:r>
              <a:rPr dirty="0" sz="1800" spc="1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kolom).</a:t>
            </a:r>
            <a:r>
              <a:rPr dirty="0" sz="1800" spc="1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1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reeks</a:t>
            </a:r>
            <a:r>
              <a:rPr dirty="0" sz="1800" spc="1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titels</a:t>
            </a:r>
            <a:r>
              <a:rPr dirty="0" sz="1800" spc="1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(koppen)</a:t>
            </a:r>
            <a:r>
              <a:rPr dirty="0" sz="1800" spc="1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bevatten</a:t>
            </a:r>
            <a:r>
              <a:rPr dirty="0" sz="1800" spc="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1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800" spc="1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hebt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gemaakt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kolommen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rijen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identificeren.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90"/>
              </a:spcBef>
            </a:pPr>
            <a:endParaRPr sz="18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</a:pP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Snel</a:t>
            </a: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 sorteren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95"/>
              </a:spcBef>
            </a:pPr>
            <a:endParaRPr sz="1800">
              <a:latin typeface="Arial"/>
              <a:cs typeface="Arial"/>
            </a:endParaRPr>
          </a:p>
          <a:p>
            <a:pPr marL="381000" indent="-36830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3810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Selecteer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enkele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cel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kolom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wilt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sorteren.</a:t>
            </a:r>
            <a:endParaRPr sz="1800">
              <a:latin typeface="Arial"/>
              <a:cs typeface="Arial"/>
            </a:endParaRPr>
          </a:p>
          <a:p>
            <a:pPr marL="381000" marR="5715" indent="-368935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AutoNum type="arabicPeriod"/>
              <a:tabLst>
                <a:tab pos="3810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Klik</a:t>
            </a:r>
            <a:r>
              <a:rPr dirty="0" sz="18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8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Sorteren</a:t>
            </a:r>
            <a:r>
              <a:rPr dirty="0" sz="18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</a:t>
            </a:r>
            <a:r>
              <a:rPr dirty="0" sz="18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naar</a:t>
            </a:r>
            <a:r>
              <a:rPr dirty="0" sz="18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</a:t>
            </a:r>
            <a:r>
              <a:rPr dirty="0" sz="18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8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8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oplopende</a:t>
            </a:r>
            <a:r>
              <a:rPr dirty="0" sz="18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sortering</a:t>
            </a:r>
            <a:r>
              <a:rPr dirty="0" sz="18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uit</a:t>
            </a:r>
            <a:r>
              <a:rPr dirty="0" sz="18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8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voeren</a:t>
            </a:r>
            <a:r>
              <a:rPr dirty="0" sz="18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(A</a:t>
            </a:r>
            <a:r>
              <a:rPr dirty="0" sz="18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naar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kleinste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nummer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naar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grootste).</a:t>
            </a:r>
            <a:endParaRPr sz="1800">
              <a:latin typeface="Arial"/>
              <a:cs typeface="Arial"/>
            </a:endParaRPr>
          </a:p>
          <a:p>
            <a:pPr marL="381000" marR="5080" indent="-368935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AutoNum type="arabicPeriod"/>
              <a:tabLst>
                <a:tab pos="3810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Klik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Sorteren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naar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aflopende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sortering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uit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voeren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(Z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naar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A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grootste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nummer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naar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kleinste).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92952" y="36576"/>
            <a:ext cx="1562100" cy="1562100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63711" y="4533898"/>
            <a:ext cx="531876" cy="531876"/>
          </a:xfrm>
          <a:prstGeom prst="rect">
            <a:avLst/>
          </a:prstGeom>
        </p:spPr>
      </p:pic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40105"/>
            </a:xfrm>
            <a:custGeom>
              <a:avLst/>
              <a:gdLst/>
              <a:ahLst/>
              <a:cxnLst/>
              <a:rect l="l" t="t" r="r" b="b"/>
              <a:pathLst>
                <a:path w="9144000" h="840105">
                  <a:moveTo>
                    <a:pt x="0" y="839724"/>
                  </a:moveTo>
                  <a:lnTo>
                    <a:pt x="9144000" y="839724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39724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39723"/>
              <a:ext cx="9144000" cy="4304030"/>
            </a:xfrm>
            <a:custGeom>
              <a:avLst/>
              <a:gdLst/>
              <a:ahLst/>
              <a:cxnLst/>
              <a:rect l="l" t="t" r="r" b="b"/>
              <a:pathLst>
                <a:path w="9144000" h="4304030">
                  <a:moveTo>
                    <a:pt x="9144000" y="0"/>
                  </a:moveTo>
                  <a:lnTo>
                    <a:pt x="0" y="0"/>
                  </a:lnTo>
                  <a:lnTo>
                    <a:pt x="0" y="4303776"/>
                  </a:lnTo>
                  <a:lnTo>
                    <a:pt x="9144000" y="430377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6431" rIns="0" bIns="0" rtlCol="0" vert="horz">
            <a:spAutoFit/>
          </a:bodyPr>
          <a:lstStyle/>
          <a:p>
            <a:pPr marL="201295">
              <a:lnSpc>
                <a:spcPct val="100000"/>
              </a:lnSpc>
              <a:spcBef>
                <a:spcPts val="95"/>
              </a:spcBef>
            </a:pPr>
            <a:r>
              <a:rPr dirty="0" spc="-95"/>
              <a:t>VIDEO</a:t>
            </a:r>
            <a:r>
              <a:rPr dirty="0" spc="-100"/>
              <a:t> </a:t>
            </a:r>
            <a:r>
              <a:rPr dirty="0" spc="-10"/>
              <a:t>INHOUD</a:t>
            </a:r>
          </a:p>
        </p:txBody>
      </p:sp>
      <p:pic>
        <p:nvPicPr>
          <p:cNvPr id="7" name="object 7" descr="">
            <a:hlinkClick r:id="rId3"/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10128" y="1696211"/>
            <a:ext cx="2523744" cy="2592324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2923158" y="4088688"/>
            <a:ext cx="336804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Gegevens</a:t>
            </a:r>
            <a:r>
              <a:rPr dirty="0" sz="20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sorteren</a:t>
            </a:r>
            <a:r>
              <a:rPr dirty="0" sz="20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 filteren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254123" y="3207511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919477" y="1278762"/>
            <a:ext cx="5301615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127760" marR="5080" indent="-1115695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Meer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informatie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over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sorteren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filteren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gegevens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vindt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u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onderstaande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video1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185928" y="4533898"/>
            <a:ext cx="8709660" cy="532130"/>
            <a:chOff x="185928" y="4533898"/>
            <a:chExt cx="8709660" cy="532130"/>
          </a:xfrm>
        </p:grpSpPr>
        <p:sp>
          <p:nvSpPr>
            <p:cNvPr id="12" name="object 12" descr=""/>
            <p:cNvSpPr/>
            <p:nvPr/>
          </p:nvSpPr>
          <p:spPr>
            <a:xfrm>
              <a:off x="185928" y="4651248"/>
              <a:ext cx="5086350" cy="0"/>
            </a:xfrm>
            <a:custGeom>
              <a:avLst/>
              <a:gdLst/>
              <a:ahLst/>
              <a:cxnLst/>
              <a:rect l="l" t="t" r="r" b="b"/>
              <a:pathLst>
                <a:path w="5086350" h="0">
                  <a:moveTo>
                    <a:pt x="0" y="0"/>
                  </a:moveTo>
                  <a:lnTo>
                    <a:pt x="5086350" y="0"/>
                  </a:lnTo>
                </a:path>
              </a:pathLst>
            </a:custGeom>
            <a:ln w="9525">
              <a:solidFill>
                <a:srgbClr val="33996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63711" y="4533898"/>
              <a:ext cx="531876" cy="531876"/>
            </a:xfrm>
            <a:prstGeom prst="rect">
              <a:avLst/>
            </a:prstGeom>
          </p:spPr>
        </p:pic>
      </p:grpSp>
      <p:sp>
        <p:nvSpPr>
          <p:cNvPr id="14" name="object 14" descr=""/>
          <p:cNvSpPr txBox="1"/>
          <p:nvPr/>
        </p:nvSpPr>
        <p:spPr>
          <a:xfrm>
            <a:off x="300532" y="4712309"/>
            <a:ext cx="80772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dirty="0" baseline="27777" sz="900" i="1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dirty="0" baseline="27777" sz="900" spc="82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Gegevens</a:t>
            </a:r>
            <a:r>
              <a:rPr dirty="0" sz="9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sorteren</a:t>
            </a:r>
            <a:r>
              <a:rPr dirty="0" sz="9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9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filteren,</a:t>
            </a:r>
            <a:r>
              <a:rPr dirty="0" sz="9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[onlinevideo],</a:t>
            </a:r>
            <a:r>
              <a:rPr dirty="0" sz="9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Microsoft</a:t>
            </a:r>
            <a:r>
              <a:rPr dirty="0" sz="9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Ondersteuning,</a:t>
            </a:r>
            <a:r>
              <a:rPr dirty="0" sz="900" spc="1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9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https://support.microsoft.com/en-us/office/video-sort-data-in-a-range-or-table-ffb9fcb0-</a:t>
            </a:r>
            <a:r>
              <a:rPr dirty="0" u="none" sz="900" spc="-1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sng" sz="9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b9cb-</a:t>
            </a:r>
            <a:r>
              <a:rPr dirty="0" u="sng" sz="9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48bf-a15c-8bec9fd3a472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68325" y="238124"/>
            <a:ext cx="539940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00"/>
              <a:t>02</a:t>
            </a:r>
            <a:r>
              <a:rPr dirty="0" spc="-114"/>
              <a:t> </a:t>
            </a:r>
            <a:r>
              <a:rPr dirty="0" spc="-305"/>
              <a:t>Basiskennis</a:t>
            </a:r>
            <a:r>
              <a:rPr dirty="0" spc="-90"/>
              <a:t> </a:t>
            </a:r>
            <a:r>
              <a:rPr dirty="0" spc="-229"/>
              <a:t>digitale</a:t>
            </a:r>
            <a:r>
              <a:rPr dirty="0" spc="-90"/>
              <a:t> </a:t>
            </a:r>
            <a:r>
              <a:rPr dirty="0" spc="-225"/>
              <a:t>vaardigheden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354584" y="1007744"/>
            <a:ext cx="8435340" cy="3317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5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800" spc="48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het  technologiegedreven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zorglandschap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  vandaag  is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het  van</a:t>
            </a:r>
            <a:r>
              <a:rPr dirty="0" sz="1800" spc="4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essentieel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belang</a:t>
            </a:r>
            <a:r>
              <a:rPr dirty="0" sz="1800" spc="3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dat</a:t>
            </a:r>
            <a:r>
              <a:rPr dirty="0" sz="1800" spc="3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zorgprofessionals</a:t>
            </a:r>
            <a:r>
              <a:rPr dirty="0" sz="1800" spc="4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over</a:t>
            </a:r>
            <a:r>
              <a:rPr dirty="0" sz="1800" spc="3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79C73"/>
                </a:solidFill>
                <a:latin typeface="Arial"/>
                <a:cs typeface="Arial"/>
              </a:rPr>
              <a:t>essentiële</a:t>
            </a:r>
            <a:r>
              <a:rPr dirty="0" sz="1800" spc="390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79C73"/>
                </a:solidFill>
                <a:latin typeface="Arial"/>
                <a:cs typeface="Arial"/>
              </a:rPr>
              <a:t>digitale</a:t>
            </a:r>
            <a:r>
              <a:rPr dirty="0" sz="1800" spc="395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79C73"/>
                </a:solidFill>
                <a:latin typeface="Arial"/>
                <a:cs typeface="Arial"/>
              </a:rPr>
              <a:t>vaardigheden</a:t>
            </a:r>
            <a:r>
              <a:rPr dirty="0" sz="1800" spc="385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379C73"/>
                </a:solidFill>
                <a:latin typeface="Arial"/>
                <a:cs typeface="Arial"/>
              </a:rPr>
              <a:t>beschikken, </a:t>
            </a:r>
            <a:r>
              <a:rPr dirty="0" sz="1800">
                <a:solidFill>
                  <a:srgbClr val="379C73"/>
                </a:solidFill>
                <a:latin typeface="Arial"/>
                <a:cs typeface="Arial"/>
              </a:rPr>
              <a:t>vooral</a:t>
            </a:r>
            <a:r>
              <a:rPr dirty="0" sz="1800" spc="95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79C73"/>
                </a:solidFill>
                <a:latin typeface="Arial"/>
                <a:cs typeface="Arial"/>
              </a:rPr>
              <a:t>bij</a:t>
            </a:r>
            <a:r>
              <a:rPr dirty="0" sz="1800" spc="105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79C73"/>
                </a:solidFill>
                <a:latin typeface="Arial"/>
                <a:cs typeface="Arial"/>
              </a:rPr>
              <a:t>de</a:t>
            </a:r>
            <a:r>
              <a:rPr dirty="0" sz="1800" spc="90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79C73"/>
                </a:solidFill>
                <a:latin typeface="Arial"/>
                <a:cs typeface="Arial"/>
              </a:rPr>
              <a:t>zorg</a:t>
            </a:r>
            <a:r>
              <a:rPr dirty="0" sz="1800" spc="90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79C73"/>
                </a:solidFill>
                <a:latin typeface="Arial"/>
                <a:cs typeface="Arial"/>
              </a:rPr>
              <a:t>voor</a:t>
            </a:r>
            <a:r>
              <a:rPr dirty="0" sz="1800" spc="114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79C73"/>
                </a:solidFill>
                <a:latin typeface="Arial"/>
                <a:cs typeface="Arial"/>
              </a:rPr>
              <a:t>oudere</a:t>
            </a:r>
            <a:r>
              <a:rPr dirty="0" sz="1800" spc="90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79C73"/>
                </a:solidFill>
                <a:latin typeface="Arial"/>
                <a:cs typeface="Arial"/>
              </a:rPr>
              <a:t>patiënten</a:t>
            </a:r>
            <a:r>
              <a:rPr dirty="0" sz="1800">
                <a:solidFill>
                  <a:srgbClr val="67A479"/>
                </a:solidFill>
                <a:latin typeface="Arial"/>
                <a:cs typeface="Arial"/>
              </a:rPr>
              <a:t>.</a:t>
            </a:r>
            <a:r>
              <a:rPr dirty="0" sz="1800" spc="105">
                <a:solidFill>
                  <a:srgbClr val="67A479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Deze</a:t>
            </a:r>
            <a:r>
              <a:rPr dirty="0" sz="1800" spc="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cursus</a:t>
            </a:r>
            <a:r>
              <a:rPr dirty="0" sz="1800" spc="1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heeft</a:t>
            </a:r>
            <a:r>
              <a:rPr dirty="0" sz="1800" spc="1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tot</a:t>
            </a:r>
            <a:r>
              <a:rPr dirty="0" sz="1800" spc="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doel</a:t>
            </a:r>
            <a:r>
              <a:rPr dirty="0" sz="1800" spc="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 spc="11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probleem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aan</a:t>
            </a:r>
            <a:r>
              <a:rPr dirty="0" sz="1800" spc="2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800" spc="3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pakken</a:t>
            </a:r>
            <a:r>
              <a:rPr dirty="0" sz="1800" spc="3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door</a:t>
            </a:r>
            <a:r>
              <a:rPr dirty="0" sz="1800" spc="3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thuiszorgmedewerkers</a:t>
            </a:r>
            <a:r>
              <a:rPr dirty="0" sz="1800" spc="3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3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zorgverleners</a:t>
            </a:r>
            <a:r>
              <a:rPr dirty="0" sz="1800" spc="3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79C73"/>
                </a:solidFill>
                <a:latin typeface="Arial"/>
                <a:cs typeface="Arial"/>
              </a:rPr>
              <a:t>een</a:t>
            </a:r>
            <a:r>
              <a:rPr dirty="0" sz="1800" spc="320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379C73"/>
                </a:solidFill>
                <a:latin typeface="Arial"/>
                <a:cs typeface="Arial"/>
              </a:rPr>
              <a:t>gestructureerd </a:t>
            </a:r>
            <a:r>
              <a:rPr dirty="0" sz="1800">
                <a:solidFill>
                  <a:srgbClr val="379C73"/>
                </a:solidFill>
                <a:latin typeface="Arial"/>
                <a:cs typeface="Arial"/>
              </a:rPr>
              <a:t>traject</a:t>
            </a:r>
            <a:r>
              <a:rPr dirty="0" sz="1800" spc="490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79C73"/>
                </a:solidFill>
                <a:latin typeface="Arial"/>
                <a:cs typeface="Arial"/>
              </a:rPr>
              <a:t>naar</a:t>
            </a:r>
            <a:r>
              <a:rPr dirty="0" sz="1800" spc="484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79C73"/>
                </a:solidFill>
                <a:latin typeface="Arial"/>
                <a:cs typeface="Arial"/>
              </a:rPr>
              <a:t>digitale</a:t>
            </a:r>
            <a:r>
              <a:rPr dirty="0" sz="1800" spc="475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79C73"/>
                </a:solidFill>
                <a:latin typeface="Arial"/>
                <a:cs typeface="Arial"/>
              </a:rPr>
              <a:t>bekwaamheid</a:t>
            </a:r>
            <a:r>
              <a:rPr dirty="0" sz="1800" spc="484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79C73"/>
                </a:solidFill>
                <a:latin typeface="Arial"/>
                <a:cs typeface="Arial"/>
              </a:rPr>
              <a:t>te</a:t>
            </a:r>
            <a:r>
              <a:rPr dirty="0" sz="1800" spc="484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79C73"/>
                </a:solidFill>
                <a:latin typeface="Arial"/>
                <a:cs typeface="Arial"/>
              </a:rPr>
              <a:t>bieden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,</a:t>
            </a:r>
            <a:r>
              <a:rPr dirty="0" sz="1800" spc="4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800" spc="48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beginnen</a:t>
            </a:r>
            <a:r>
              <a:rPr dirty="0" sz="1800" spc="4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bij</a:t>
            </a:r>
            <a:r>
              <a:rPr dirty="0" sz="1800" spc="48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basiskennis.</a:t>
            </a:r>
            <a:r>
              <a:rPr dirty="0" sz="1800" spc="4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Het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programma</a:t>
            </a:r>
            <a:r>
              <a:rPr dirty="0" sz="1800" spc="1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richt</a:t>
            </a:r>
            <a:r>
              <a:rPr dirty="0" sz="1800" spc="1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zich</a:t>
            </a:r>
            <a:r>
              <a:rPr dirty="0" sz="1800" spc="1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800" spc="1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individuen</a:t>
            </a:r>
            <a:r>
              <a:rPr dirty="0" sz="1800" spc="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1800" spc="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diverse</a:t>
            </a:r>
            <a:r>
              <a:rPr dirty="0" sz="1800" spc="1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educatieve</a:t>
            </a:r>
            <a:r>
              <a:rPr dirty="0" sz="1800" spc="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achtergronden,</a:t>
            </a:r>
            <a:r>
              <a:rPr dirty="0" sz="1800" spc="1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zodat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ze</a:t>
            </a:r>
            <a:r>
              <a:rPr dirty="0" sz="1800" spc="43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4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noodzakelijke</a:t>
            </a:r>
            <a:r>
              <a:rPr dirty="0" sz="1800" spc="43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vaardigheden</a:t>
            </a:r>
            <a:r>
              <a:rPr dirty="0" sz="1800" spc="4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verwerven</a:t>
            </a:r>
            <a:r>
              <a:rPr dirty="0" sz="1800" spc="4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800" spc="4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uit</a:t>
            </a:r>
            <a:r>
              <a:rPr dirty="0" sz="1800" spc="4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800" spc="4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blinken</a:t>
            </a:r>
            <a:r>
              <a:rPr dirty="0" sz="1800" spc="4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800" spc="4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800" spc="4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digitaal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evoluerende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zorgomgeving.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01295">
              <a:lnSpc>
                <a:spcPct val="100000"/>
              </a:lnSpc>
              <a:spcBef>
                <a:spcPts val="100"/>
              </a:spcBef>
            </a:pPr>
            <a:r>
              <a:rPr dirty="0" sz="2700" spc="-245">
                <a:solidFill>
                  <a:srgbClr val="379C73"/>
                </a:solidFill>
              </a:rPr>
              <a:t>Tabellen</a:t>
            </a:r>
            <a:r>
              <a:rPr dirty="0" sz="2700" spc="-114">
                <a:solidFill>
                  <a:srgbClr val="379C73"/>
                </a:solidFill>
              </a:rPr>
              <a:t> </a:t>
            </a:r>
            <a:r>
              <a:rPr dirty="0" sz="2700" spc="-280">
                <a:solidFill>
                  <a:srgbClr val="379C73"/>
                </a:solidFill>
              </a:rPr>
              <a:t>maken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270">
                <a:solidFill>
                  <a:srgbClr val="379C73"/>
                </a:solidFill>
              </a:rPr>
              <a:t>en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265">
                <a:solidFill>
                  <a:srgbClr val="379C73"/>
                </a:solidFill>
              </a:rPr>
              <a:t>opmaken</a:t>
            </a:r>
            <a:endParaRPr sz="2700"/>
          </a:p>
        </p:txBody>
      </p:sp>
      <p:sp>
        <p:nvSpPr>
          <p:cNvPr id="4" name="object 4" descr=""/>
          <p:cNvSpPr txBox="1"/>
          <p:nvPr/>
        </p:nvSpPr>
        <p:spPr>
          <a:xfrm>
            <a:off x="598728" y="1316863"/>
            <a:ext cx="6210300" cy="30441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1.</a:t>
            </a:r>
            <a:r>
              <a:rPr dirty="0" sz="1800" spc="70"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Selecteer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cel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binnen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gegevens.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1.</a:t>
            </a:r>
            <a:r>
              <a:rPr dirty="0" sz="1800" spc="70"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Selecteer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Start</a:t>
            </a:r>
            <a:r>
              <a:rPr dirty="0" sz="1800" spc="-2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&gt;</a:t>
            </a:r>
            <a:r>
              <a:rPr dirty="0" sz="1800" spc="-2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Opmaken</a:t>
            </a:r>
            <a:r>
              <a:rPr dirty="0" sz="1800" spc="-1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als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tabel.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1.</a:t>
            </a:r>
            <a:r>
              <a:rPr dirty="0" sz="1800" spc="85"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Kies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stijl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tabel.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1.</a:t>
            </a:r>
            <a:r>
              <a:rPr dirty="0" sz="1800" spc="70"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dialoogvenster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Tabel</a:t>
            </a:r>
            <a:r>
              <a:rPr dirty="0" sz="1800" spc="-1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maken,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stel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celbereik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in.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1.</a:t>
            </a:r>
            <a:r>
              <a:rPr dirty="0" sz="1800" spc="65"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Markeer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tabel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koppen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heeft.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1.</a:t>
            </a:r>
            <a:r>
              <a:rPr dirty="0" sz="1800" spc="60"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Selecteer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585858"/>
                </a:solidFill>
                <a:latin typeface="Arial"/>
                <a:cs typeface="Arial"/>
              </a:rPr>
              <a:t>OK.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63711" y="4518659"/>
            <a:ext cx="531876" cy="527719"/>
          </a:xfrm>
          <a:prstGeom prst="rect">
            <a:avLst/>
          </a:prstGeom>
        </p:spPr>
      </p:pic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40105"/>
            </a:xfrm>
            <a:custGeom>
              <a:avLst/>
              <a:gdLst/>
              <a:ahLst/>
              <a:cxnLst/>
              <a:rect l="l" t="t" r="r" b="b"/>
              <a:pathLst>
                <a:path w="9144000" h="840105">
                  <a:moveTo>
                    <a:pt x="0" y="839724"/>
                  </a:moveTo>
                  <a:lnTo>
                    <a:pt x="9144000" y="839724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39724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39723"/>
              <a:ext cx="9144000" cy="4304030"/>
            </a:xfrm>
            <a:custGeom>
              <a:avLst/>
              <a:gdLst/>
              <a:ahLst/>
              <a:cxnLst/>
              <a:rect l="l" t="t" r="r" b="b"/>
              <a:pathLst>
                <a:path w="9144000" h="4304030">
                  <a:moveTo>
                    <a:pt x="9144000" y="0"/>
                  </a:moveTo>
                  <a:lnTo>
                    <a:pt x="0" y="0"/>
                  </a:lnTo>
                  <a:lnTo>
                    <a:pt x="0" y="4303776"/>
                  </a:lnTo>
                  <a:lnTo>
                    <a:pt x="9144000" y="430377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6431" rIns="0" bIns="0" rtlCol="0" vert="horz">
            <a:spAutoFit/>
          </a:bodyPr>
          <a:lstStyle/>
          <a:p>
            <a:pPr marL="201295">
              <a:lnSpc>
                <a:spcPct val="100000"/>
              </a:lnSpc>
              <a:spcBef>
                <a:spcPts val="95"/>
              </a:spcBef>
            </a:pPr>
            <a:r>
              <a:rPr dirty="0" spc="-95"/>
              <a:t>VIDEO</a:t>
            </a:r>
            <a:r>
              <a:rPr dirty="0" spc="-100"/>
              <a:t> </a:t>
            </a:r>
            <a:r>
              <a:rPr dirty="0" spc="-10"/>
              <a:t>INHOUD</a:t>
            </a:r>
          </a:p>
        </p:txBody>
      </p:sp>
      <p:pic>
        <p:nvPicPr>
          <p:cNvPr id="7" name="object 7" descr="">
            <a:hlinkClick r:id="rId3"/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10128" y="1822704"/>
            <a:ext cx="2523744" cy="2590800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2920110" y="4086859"/>
            <a:ext cx="3303904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Tabellen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  <a:hlinkClick r:id="rId3"/>
              </a:rPr>
              <a:t>maken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  <a:hlinkClick r:id="rId3"/>
              </a:rPr>
              <a:t>en</a:t>
            </a:r>
            <a:r>
              <a:rPr dirty="0" sz="2000" spc="-15">
                <a:solidFill>
                  <a:srgbClr val="585858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  <a:hlinkClick r:id="rId3"/>
              </a:rPr>
              <a:t>opmak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en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254123" y="3207511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870710" y="1375410"/>
            <a:ext cx="5399405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33170" marR="5080" indent="-1221105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Bekijk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onderstaande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video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meer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informatie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over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het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maken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opmaken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tabellen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185928" y="4533898"/>
            <a:ext cx="8709660" cy="532130"/>
            <a:chOff x="185928" y="4533898"/>
            <a:chExt cx="8709660" cy="532130"/>
          </a:xfrm>
        </p:grpSpPr>
        <p:sp>
          <p:nvSpPr>
            <p:cNvPr id="12" name="object 12" descr=""/>
            <p:cNvSpPr/>
            <p:nvPr/>
          </p:nvSpPr>
          <p:spPr>
            <a:xfrm>
              <a:off x="185928" y="4651248"/>
              <a:ext cx="5086350" cy="0"/>
            </a:xfrm>
            <a:custGeom>
              <a:avLst/>
              <a:gdLst/>
              <a:ahLst/>
              <a:cxnLst/>
              <a:rect l="l" t="t" r="r" b="b"/>
              <a:pathLst>
                <a:path w="5086350" h="0">
                  <a:moveTo>
                    <a:pt x="0" y="0"/>
                  </a:moveTo>
                  <a:lnTo>
                    <a:pt x="5086350" y="0"/>
                  </a:lnTo>
                </a:path>
              </a:pathLst>
            </a:custGeom>
            <a:ln w="9525">
              <a:solidFill>
                <a:srgbClr val="33996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63711" y="4533898"/>
              <a:ext cx="531876" cy="531876"/>
            </a:xfrm>
            <a:prstGeom prst="rect">
              <a:avLst/>
            </a:prstGeom>
          </p:spPr>
        </p:pic>
      </p:grpSp>
      <p:sp>
        <p:nvSpPr>
          <p:cNvPr id="14" name="object 14" descr=""/>
          <p:cNvSpPr txBox="1"/>
          <p:nvPr/>
        </p:nvSpPr>
        <p:spPr>
          <a:xfrm>
            <a:off x="302971" y="4680305"/>
            <a:ext cx="794321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dirty="0" baseline="27777" sz="900" i="1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dirty="0" baseline="27777" sz="900" spc="82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Tabellen,</a:t>
            </a:r>
            <a:r>
              <a:rPr dirty="0" sz="9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[onlinevideo],</a:t>
            </a:r>
            <a:r>
              <a:rPr dirty="0" sz="9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Microsoft</a:t>
            </a:r>
            <a:r>
              <a:rPr dirty="0" sz="9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Ondersteuning</a:t>
            </a:r>
            <a:r>
              <a:rPr dirty="0" sz="9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maken</a:t>
            </a:r>
            <a:r>
              <a:rPr dirty="0" sz="9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9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opmaken,</a:t>
            </a:r>
            <a:r>
              <a:rPr dirty="0" sz="900" spc="1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9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https://support.microsoft.com/en-us/office/create-and-format-tables-e81aa349-b006-</a:t>
            </a:r>
            <a:r>
              <a:rPr dirty="0" u="none" sz="900" spc="-1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sng" sz="9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4f8a-</a:t>
            </a:r>
            <a:r>
              <a:rPr dirty="0" u="sng" sz="9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9806-5af9df0ac664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01295">
              <a:lnSpc>
                <a:spcPct val="100000"/>
              </a:lnSpc>
              <a:spcBef>
                <a:spcPts val="100"/>
              </a:spcBef>
            </a:pPr>
            <a:r>
              <a:rPr dirty="0" sz="2700" spc="-260">
                <a:solidFill>
                  <a:srgbClr val="379C73"/>
                </a:solidFill>
              </a:rPr>
              <a:t>Een</a:t>
            </a:r>
            <a:r>
              <a:rPr dirty="0" sz="2700" spc="-160">
                <a:solidFill>
                  <a:srgbClr val="379C73"/>
                </a:solidFill>
              </a:rPr>
              <a:t> </a:t>
            </a:r>
            <a:r>
              <a:rPr dirty="0" sz="2700" spc="-300">
                <a:solidFill>
                  <a:srgbClr val="379C73"/>
                </a:solidFill>
              </a:rPr>
              <a:t>Excel</a:t>
            </a:r>
            <a:r>
              <a:rPr dirty="0" sz="2700" spc="-140">
                <a:solidFill>
                  <a:srgbClr val="379C73"/>
                </a:solidFill>
              </a:rPr>
              <a:t> </a:t>
            </a:r>
            <a:r>
              <a:rPr dirty="0" sz="2700" spc="-265">
                <a:solidFill>
                  <a:srgbClr val="379C73"/>
                </a:solidFill>
              </a:rPr>
              <a:t>afdrukken</a:t>
            </a:r>
            <a:endParaRPr sz="2700"/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63711" y="4518659"/>
            <a:ext cx="531876" cy="527719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541426" y="1104138"/>
            <a:ext cx="3536950" cy="21602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213995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solidFill>
                  <a:srgbClr val="3E3E3E"/>
                </a:solidFill>
                <a:latin typeface="Arial"/>
                <a:cs typeface="Arial"/>
              </a:rPr>
              <a:t>Print</a:t>
            </a:r>
            <a:r>
              <a:rPr dirty="0" sz="2000" spc="-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3E3E3E"/>
                </a:solidFill>
                <a:latin typeface="Arial"/>
                <a:cs typeface="Arial"/>
              </a:rPr>
              <a:t>Excel-</a:t>
            </a:r>
            <a:r>
              <a:rPr dirty="0" sz="2000" b="1">
                <a:solidFill>
                  <a:srgbClr val="3E3E3E"/>
                </a:solidFill>
                <a:latin typeface="Arial"/>
                <a:cs typeface="Arial"/>
              </a:rPr>
              <a:t>werkbladen</a:t>
            </a:r>
            <a:r>
              <a:rPr dirty="0" sz="2000" spc="-4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E3E3E"/>
                </a:solidFill>
                <a:latin typeface="Arial"/>
                <a:cs typeface="Arial"/>
              </a:rPr>
              <a:t>en</a:t>
            </a:r>
            <a:r>
              <a:rPr dirty="0" sz="2000" spc="-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2000" spc="-50" b="1">
                <a:solidFill>
                  <a:srgbClr val="3E3E3E"/>
                </a:solidFill>
                <a:latin typeface="Arial"/>
                <a:cs typeface="Arial"/>
              </a:rPr>
              <a:t>- </a:t>
            </a:r>
            <a:r>
              <a:rPr dirty="0" sz="2000" b="1">
                <a:solidFill>
                  <a:srgbClr val="3E3E3E"/>
                </a:solidFill>
                <a:latin typeface="Arial"/>
                <a:cs typeface="Arial"/>
              </a:rPr>
              <a:t>werkboeken</a:t>
            </a:r>
            <a:r>
              <a:rPr dirty="0" sz="2000" spc="-6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E3E3E"/>
                </a:solidFill>
                <a:latin typeface="Arial"/>
                <a:cs typeface="Arial"/>
              </a:rPr>
              <a:t>één</a:t>
            </a:r>
            <a:r>
              <a:rPr dirty="0" sz="2000" spc="-2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E3E3E"/>
                </a:solidFill>
                <a:latin typeface="Arial"/>
                <a:cs typeface="Arial"/>
              </a:rPr>
              <a:t>voor</a:t>
            </a:r>
            <a:r>
              <a:rPr dirty="0" sz="2000" spc="-2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E3E3E"/>
                </a:solidFill>
                <a:latin typeface="Arial"/>
                <a:cs typeface="Arial"/>
              </a:rPr>
              <a:t>één</a:t>
            </a:r>
            <a:r>
              <a:rPr dirty="0" sz="2000" spc="-2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3E3E3E"/>
                </a:solidFill>
                <a:latin typeface="Arial"/>
                <a:cs typeface="Arial"/>
              </a:rPr>
              <a:t>of </a:t>
            </a:r>
            <a:r>
              <a:rPr dirty="0" sz="2000">
                <a:solidFill>
                  <a:srgbClr val="3E3E3E"/>
                </a:solidFill>
                <a:latin typeface="Arial"/>
                <a:cs typeface="Arial"/>
              </a:rPr>
              <a:t>meerdere</a:t>
            </a:r>
            <a:r>
              <a:rPr dirty="0" sz="2000" spc="-5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3E3E3E"/>
                </a:solidFill>
                <a:latin typeface="Arial"/>
                <a:cs typeface="Arial"/>
              </a:rPr>
              <a:t>tegelijk.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2000">
                <a:solidFill>
                  <a:srgbClr val="3E3E3E"/>
                </a:solidFill>
                <a:latin typeface="Arial"/>
                <a:cs typeface="Arial"/>
              </a:rPr>
              <a:t>Je</a:t>
            </a:r>
            <a:r>
              <a:rPr dirty="0" sz="2000" spc="-2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E3E3E"/>
                </a:solidFill>
                <a:latin typeface="Arial"/>
                <a:cs typeface="Arial"/>
              </a:rPr>
              <a:t>kunt</a:t>
            </a:r>
            <a:r>
              <a:rPr dirty="0" sz="2000" spc="-4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E3E3E"/>
                </a:solidFill>
                <a:latin typeface="Arial"/>
                <a:cs typeface="Arial"/>
              </a:rPr>
              <a:t>ook</a:t>
            </a:r>
            <a:r>
              <a:rPr dirty="0" sz="2000" spc="-1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E3E3E"/>
                </a:solidFill>
                <a:latin typeface="Arial"/>
                <a:cs typeface="Arial"/>
              </a:rPr>
              <a:t>een</a:t>
            </a:r>
            <a:r>
              <a:rPr dirty="0" sz="2000" spc="-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3E3E3E"/>
                </a:solidFill>
                <a:latin typeface="Arial"/>
                <a:cs typeface="Arial"/>
              </a:rPr>
              <a:t>gedeeltelijk </a:t>
            </a:r>
            <a:r>
              <a:rPr dirty="0" sz="2000" b="1">
                <a:solidFill>
                  <a:srgbClr val="3E3E3E"/>
                </a:solidFill>
                <a:latin typeface="Arial"/>
                <a:cs typeface="Arial"/>
              </a:rPr>
              <a:t>werkblad</a:t>
            </a:r>
            <a:r>
              <a:rPr dirty="0" sz="2000" spc="-5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E3E3E"/>
                </a:solidFill>
                <a:latin typeface="Arial"/>
                <a:cs typeface="Arial"/>
              </a:rPr>
              <a:t>afdrukken,</a:t>
            </a:r>
            <a:r>
              <a:rPr dirty="0" sz="2000" spc="-5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E3E3E"/>
                </a:solidFill>
                <a:latin typeface="Arial"/>
                <a:cs typeface="Arial"/>
              </a:rPr>
              <a:t>zoals</a:t>
            </a:r>
            <a:r>
              <a:rPr dirty="0" sz="2000" spc="-3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3E3E3E"/>
                </a:solidFill>
                <a:latin typeface="Arial"/>
                <a:cs typeface="Arial"/>
              </a:rPr>
              <a:t>een </a:t>
            </a:r>
            <a:r>
              <a:rPr dirty="0" sz="2000" spc="-10">
                <a:solidFill>
                  <a:srgbClr val="3E3E3E"/>
                </a:solidFill>
                <a:latin typeface="Arial"/>
                <a:cs typeface="Arial"/>
              </a:rPr>
              <a:t>Excel-tabel.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17235" y="249936"/>
            <a:ext cx="2385060" cy="4893562"/>
          </a:xfrm>
          <a:prstGeom prst="rect">
            <a:avLst/>
          </a:prstGeom>
        </p:spPr>
      </p:pic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99160"/>
            </a:xfrm>
            <a:custGeom>
              <a:avLst/>
              <a:gdLst/>
              <a:ahLst/>
              <a:cxnLst/>
              <a:rect l="l" t="t" r="r" b="b"/>
              <a:pathLst>
                <a:path w="9144000" h="899160">
                  <a:moveTo>
                    <a:pt x="0" y="899160"/>
                  </a:moveTo>
                  <a:lnTo>
                    <a:pt x="9144000" y="89916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9916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99160"/>
              <a:ext cx="9144000" cy="4244340"/>
            </a:xfrm>
            <a:custGeom>
              <a:avLst/>
              <a:gdLst/>
              <a:ahLst/>
              <a:cxnLst/>
              <a:rect l="l" t="t" r="r" b="b"/>
              <a:pathLst>
                <a:path w="9144000" h="4244340">
                  <a:moveTo>
                    <a:pt x="9144000" y="0"/>
                  </a:moveTo>
                  <a:lnTo>
                    <a:pt x="0" y="0"/>
                  </a:lnTo>
                  <a:lnTo>
                    <a:pt x="0" y="4244338"/>
                  </a:lnTo>
                  <a:lnTo>
                    <a:pt x="9144000" y="4244338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6431" rIns="0" bIns="0" rtlCol="0" vert="horz">
            <a:spAutoFit/>
          </a:bodyPr>
          <a:lstStyle/>
          <a:p>
            <a:pPr marL="267335">
              <a:lnSpc>
                <a:spcPct val="100000"/>
              </a:lnSpc>
              <a:spcBef>
                <a:spcPts val="95"/>
              </a:spcBef>
            </a:pPr>
            <a:r>
              <a:rPr dirty="0" spc="-95"/>
              <a:t>VIDEO</a:t>
            </a:r>
            <a:r>
              <a:rPr dirty="0" spc="-100"/>
              <a:t> </a:t>
            </a:r>
            <a:r>
              <a:rPr dirty="0" spc="-10"/>
              <a:t>INHOUD</a:t>
            </a:r>
          </a:p>
        </p:txBody>
      </p:sp>
      <p:pic>
        <p:nvPicPr>
          <p:cNvPr id="7" name="object 7" descr="">
            <a:hlinkClick r:id="rId3"/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10128" y="1822704"/>
            <a:ext cx="2523744" cy="2590800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2383282" y="4086859"/>
            <a:ext cx="444627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Werkbladen</a:t>
            </a:r>
            <a:r>
              <a:rPr dirty="0" sz="20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  <a:hlinkClick r:id="rId3"/>
              </a:rPr>
              <a:t>en</a:t>
            </a:r>
            <a:r>
              <a:rPr dirty="0" sz="2000" spc="-15">
                <a:solidFill>
                  <a:srgbClr val="585858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  <a:hlinkClick r:id="rId3"/>
              </a:rPr>
              <a:t>werkmappen</a:t>
            </a:r>
            <a:r>
              <a:rPr dirty="0" sz="20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afdrukken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254123" y="3207511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769745" y="1377187"/>
            <a:ext cx="5613400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994410" marR="5080" indent="-982344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Leer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meer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over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afdrukken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werkbladen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werkboeken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door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onderstaande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video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bekijken.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185928" y="4533898"/>
            <a:ext cx="8709660" cy="532130"/>
            <a:chOff x="185928" y="4533898"/>
            <a:chExt cx="8709660" cy="532130"/>
          </a:xfrm>
        </p:grpSpPr>
        <p:sp>
          <p:nvSpPr>
            <p:cNvPr id="12" name="object 12" descr=""/>
            <p:cNvSpPr/>
            <p:nvPr/>
          </p:nvSpPr>
          <p:spPr>
            <a:xfrm>
              <a:off x="185928" y="4651248"/>
              <a:ext cx="5086350" cy="0"/>
            </a:xfrm>
            <a:custGeom>
              <a:avLst/>
              <a:gdLst/>
              <a:ahLst/>
              <a:cxnLst/>
              <a:rect l="l" t="t" r="r" b="b"/>
              <a:pathLst>
                <a:path w="5086350" h="0">
                  <a:moveTo>
                    <a:pt x="0" y="0"/>
                  </a:moveTo>
                  <a:lnTo>
                    <a:pt x="5086350" y="0"/>
                  </a:lnTo>
                </a:path>
              </a:pathLst>
            </a:custGeom>
            <a:ln w="9525">
              <a:solidFill>
                <a:srgbClr val="33996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63711" y="4533898"/>
              <a:ext cx="531876" cy="531876"/>
            </a:xfrm>
            <a:prstGeom prst="rect">
              <a:avLst/>
            </a:prstGeom>
          </p:spPr>
        </p:pic>
      </p:grpSp>
      <p:sp>
        <p:nvSpPr>
          <p:cNvPr id="14" name="object 14" descr=""/>
          <p:cNvSpPr txBox="1"/>
          <p:nvPr/>
        </p:nvSpPr>
        <p:spPr>
          <a:xfrm>
            <a:off x="302971" y="4680305"/>
            <a:ext cx="77463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dirty="0" baseline="27777" sz="900" i="1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dirty="0" baseline="27777" sz="900" spc="52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Werkbladen</a:t>
            </a:r>
            <a:r>
              <a:rPr dirty="0" sz="9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9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werkmappen</a:t>
            </a:r>
            <a:r>
              <a:rPr dirty="0" sz="9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afdrukken,</a:t>
            </a:r>
            <a:r>
              <a:rPr dirty="0" sz="9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[onlinevideo],</a:t>
            </a:r>
            <a:r>
              <a:rPr dirty="0" sz="9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Microsoft</a:t>
            </a:r>
            <a:r>
              <a:rPr dirty="0" sz="9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Ondersteuning,</a:t>
            </a:r>
            <a:r>
              <a:rPr dirty="0" sz="9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9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https://support.microsoft.com/en-us/office/video-print-worksheets-</a:t>
            </a:r>
            <a:r>
              <a:rPr dirty="0" u="sng" sz="9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and-</a:t>
            </a:r>
            <a:r>
              <a:rPr dirty="0" u="none" sz="900" spc="-2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sng" sz="9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workbooks-a86daa14-f63a-41d2-8043-1f3c0fa57076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177749"/>
            <a:ext cx="3289300" cy="4375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60">
                <a:solidFill>
                  <a:srgbClr val="379C73"/>
                </a:solidFill>
              </a:rPr>
              <a:t>Een</a:t>
            </a:r>
            <a:r>
              <a:rPr dirty="0" sz="2700" spc="-160">
                <a:solidFill>
                  <a:srgbClr val="379C73"/>
                </a:solidFill>
              </a:rPr>
              <a:t> </a:t>
            </a:r>
            <a:r>
              <a:rPr dirty="0" sz="2700" spc="-300">
                <a:solidFill>
                  <a:srgbClr val="379C73"/>
                </a:solidFill>
              </a:rPr>
              <a:t>Excel</a:t>
            </a:r>
            <a:r>
              <a:rPr dirty="0" sz="2700" spc="-140">
                <a:solidFill>
                  <a:srgbClr val="379C73"/>
                </a:solidFill>
              </a:rPr>
              <a:t> </a:t>
            </a:r>
            <a:r>
              <a:rPr dirty="0" sz="2700" spc="-265">
                <a:solidFill>
                  <a:srgbClr val="379C73"/>
                </a:solidFill>
              </a:rPr>
              <a:t>afdrukken</a:t>
            </a:r>
            <a:endParaRPr sz="2700"/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63711" y="4518659"/>
            <a:ext cx="531876" cy="527719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430174" y="846201"/>
            <a:ext cx="8579485" cy="38169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Hier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zijn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andere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nuttige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links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complexer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afdrukken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Excel-documenten: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70"/>
              </a:spcBef>
            </a:pP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Meer</a:t>
            </a:r>
            <a:r>
              <a:rPr dirty="0" sz="1800" spc="-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afdrukmogelijkheden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VIDEO:</a:t>
            </a:r>
            <a:r>
              <a:rPr dirty="0" u="sng" sz="18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https://support.microsoft.com/en-</a:t>
            </a:r>
            <a:endParaRPr sz="1800">
              <a:latin typeface="Arial"/>
              <a:cs typeface="Arial"/>
            </a:endParaRPr>
          </a:p>
          <a:p>
            <a:pPr marL="304800">
              <a:lnSpc>
                <a:spcPct val="100000"/>
              </a:lnSpc>
              <a:spcBef>
                <a:spcPts val="1080"/>
              </a:spcBef>
            </a:pPr>
            <a:r>
              <a:rPr dirty="0" u="sng" sz="18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us/office/video-more-print-options-4c22fa89-d8b2-45a5-993f-461a66c046c4</a:t>
            </a:r>
            <a:endParaRPr sz="1800">
              <a:latin typeface="Arial"/>
              <a:cs typeface="Arial"/>
            </a:endParaRPr>
          </a:p>
          <a:p>
            <a:pPr marL="304800" marR="42545" indent="-292735">
              <a:lnSpc>
                <a:spcPct val="150000"/>
              </a:lnSpc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Afdrukken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specifieke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pagina's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VIDEO:</a:t>
            </a:r>
            <a:r>
              <a:rPr dirty="0" u="sng" sz="18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https://support.microsoft.com/en-</a:t>
            </a:r>
            <a:r>
              <a:rPr dirty="0" u="none" sz="1800" spc="-1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sng" sz="18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us/office/video-print-</a:t>
            </a:r>
            <a:r>
              <a:rPr dirty="0" u="sng" sz="18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a-</a:t>
            </a:r>
            <a:r>
              <a:rPr dirty="0" u="sng" sz="18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worksheet-on-a-specific-number-of-pages-bc7d8a8b-48a1-</a:t>
            </a:r>
            <a:r>
              <a:rPr dirty="0" u="none" sz="1800" spc="-1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sng" sz="18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485c-a091-23fb9f300a57</a:t>
            </a: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1080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Afdrukken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koppen,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rasterlijnen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formules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VIDEO:</a:t>
            </a:r>
            <a:endParaRPr sz="1800">
              <a:latin typeface="Arial"/>
              <a:cs typeface="Arial"/>
            </a:endParaRPr>
          </a:p>
          <a:p>
            <a:pPr marL="304800" marR="5080">
              <a:lnSpc>
                <a:spcPct val="150000"/>
              </a:lnSpc>
              <a:spcBef>
                <a:spcPts val="5"/>
              </a:spcBef>
            </a:pPr>
            <a:r>
              <a:rPr dirty="0" u="sng" sz="18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6"/>
              </a:rPr>
              <a:t>https://support.microsoft.com/en-us/office/video-print-headings-gridlines-formulas-</a:t>
            </a:r>
            <a:r>
              <a:rPr dirty="0" u="none" sz="1800" spc="-1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sng" sz="18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6"/>
              </a:rPr>
              <a:t>and-more-1e0adb41-cc93-4299-b862-c53ba6d31b54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3286125"/>
            </a:xfrm>
            <a:custGeom>
              <a:avLst/>
              <a:gdLst/>
              <a:ahLst/>
              <a:cxnLst/>
              <a:rect l="l" t="t" r="r" b="b"/>
              <a:pathLst>
                <a:path w="9144000" h="3286125">
                  <a:moveTo>
                    <a:pt x="0" y="3285744"/>
                  </a:moveTo>
                  <a:lnTo>
                    <a:pt x="9144000" y="3285744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3285744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3285744"/>
              <a:ext cx="9144000" cy="1858010"/>
            </a:xfrm>
            <a:custGeom>
              <a:avLst/>
              <a:gdLst/>
              <a:ahLst/>
              <a:cxnLst/>
              <a:rect l="l" t="t" r="r" b="b"/>
              <a:pathLst>
                <a:path w="9144000" h="1858010">
                  <a:moveTo>
                    <a:pt x="9144000" y="0"/>
                  </a:moveTo>
                  <a:lnTo>
                    <a:pt x="0" y="0"/>
                  </a:lnTo>
                  <a:lnTo>
                    <a:pt x="0" y="1857754"/>
                  </a:lnTo>
                  <a:lnTo>
                    <a:pt x="9144000" y="185775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542645" y="840460"/>
            <a:ext cx="8061325" cy="18180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400" spc="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deze</a:t>
            </a:r>
            <a:r>
              <a:rPr dirty="0" sz="1400" spc="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module</a:t>
            </a:r>
            <a:r>
              <a:rPr dirty="0" sz="1400" spc="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heb</a:t>
            </a:r>
            <a:r>
              <a:rPr dirty="0" sz="1400" spc="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je</a:t>
            </a:r>
            <a:r>
              <a:rPr dirty="0" sz="1400" spc="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essentiële</a:t>
            </a:r>
            <a:r>
              <a:rPr dirty="0" sz="1400" spc="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vaardigheden</a:t>
            </a:r>
            <a:r>
              <a:rPr dirty="0" sz="1400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ontwikkeld</a:t>
            </a:r>
            <a:r>
              <a:rPr dirty="0" sz="1400" spc="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400" spc="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Digitale</a:t>
            </a:r>
            <a:r>
              <a:rPr dirty="0" sz="1400" spc="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Content</a:t>
            </a:r>
            <a:r>
              <a:rPr dirty="0" sz="1400" spc="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Creatie,</a:t>
            </a:r>
            <a:r>
              <a:rPr dirty="0" sz="1400" spc="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met</a:t>
            </a:r>
            <a:r>
              <a:rPr dirty="0" sz="1400" spc="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400" spc="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focus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op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Microsoft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Word</a:t>
            </a:r>
            <a:r>
              <a:rPr dirty="0" sz="14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en Excel.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Je</a:t>
            </a:r>
            <a:r>
              <a:rPr dirty="0" sz="14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hebt</a:t>
            </a:r>
            <a:r>
              <a:rPr dirty="0" sz="14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een scala aan vaardigheden onder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knie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gekregen,</a:t>
            </a:r>
            <a:r>
              <a:rPr dirty="0" sz="14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waaronder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het</a:t>
            </a:r>
            <a:r>
              <a:rPr dirty="0" sz="1400" spc="4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maken/bewerken</a:t>
            </a:r>
            <a:r>
              <a:rPr dirty="0" sz="1400" spc="4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van</a:t>
            </a:r>
            <a:r>
              <a:rPr dirty="0" sz="1400" spc="4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documenten</a:t>
            </a:r>
            <a:r>
              <a:rPr dirty="0" sz="1400" spc="4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400" spc="4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tekstmanipulatiemethoden</a:t>
            </a:r>
            <a:r>
              <a:rPr dirty="0" sz="1400" spc="4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400" spc="4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Word.</a:t>
            </a:r>
            <a:r>
              <a:rPr dirty="0" sz="1400" spc="4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400" spc="4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Excel</a:t>
            </a:r>
            <a:r>
              <a:rPr dirty="0" sz="1400" spc="4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heb</a:t>
            </a:r>
            <a:r>
              <a:rPr dirty="0" sz="1400" spc="4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je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expertise</a:t>
            </a:r>
            <a:r>
              <a:rPr dirty="0" sz="1400" spc="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opgedaan</a:t>
            </a:r>
            <a:r>
              <a:rPr dirty="0" sz="1400" spc="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400" spc="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taken</a:t>
            </a:r>
            <a:r>
              <a:rPr dirty="0" sz="1400" spc="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zoals</a:t>
            </a:r>
            <a:r>
              <a:rPr dirty="0" sz="1400" spc="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gegevensinvoer,</a:t>
            </a:r>
            <a:r>
              <a:rPr dirty="0" sz="1400" spc="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formulecreatie,</a:t>
            </a:r>
            <a:r>
              <a:rPr dirty="0" sz="1400" spc="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sorteren/filteren</a:t>
            </a:r>
            <a:r>
              <a:rPr dirty="0" sz="1400" spc="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400" spc="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het</a:t>
            </a:r>
            <a:r>
              <a:rPr dirty="0" sz="1400" spc="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opmaken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van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tabellen.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Deze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vaardigheden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stellen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je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staat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om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documenten</a:t>
            </a:r>
            <a:r>
              <a:rPr dirty="0" sz="1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rapporten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te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produceren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om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uit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te</a:t>
            </a:r>
            <a:r>
              <a:rPr dirty="0" sz="1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blinken</a:t>
            </a:r>
            <a:r>
              <a:rPr dirty="0" sz="14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je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dagelijkse</a:t>
            </a:r>
            <a:r>
              <a:rPr dirty="0" sz="14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taken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een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positieve</a:t>
            </a:r>
            <a:r>
              <a:rPr dirty="0" sz="1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impact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te</a:t>
            </a:r>
            <a:r>
              <a:rPr dirty="0" sz="1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hebben</a:t>
            </a:r>
            <a:r>
              <a:rPr dirty="0" sz="14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op</a:t>
            </a:r>
            <a:r>
              <a:rPr dirty="0" sz="1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je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professionele</a:t>
            </a:r>
            <a:r>
              <a:rPr dirty="0" sz="14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reis.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83183" y="351866"/>
            <a:ext cx="207518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29"/>
              <a:t>Samenvatting</a:t>
            </a:r>
          </a:p>
        </p:txBody>
      </p:sp>
      <p:sp>
        <p:nvSpPr>
          <p:cNvPr id="8" name="object 8" descr=""/>
          <p:cNvSpPr txBox="1"/>
          <p:nvPr/>
        </p:nvSpPr>
        <p:spPr>
          <a:xfrm>
            <a:off x="2254123" y="3207511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21114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10"/>
              <a:t>Zelfreflectie</a:t>
            </a:r>
            <a:r>
              <a:rPr dirty="0" spc="-110"/>
              <a:t> </a:t>
            </a:r>
            <a:r>
              <a:rPr dirty="0" spc="-225"/>
              <a:t>oefening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748690" y="1994357"/>
            <a:ext cx="4076700" cy="17938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5800" b="1">
                <a:solidFill>
                  <a:srgbClr val="3E3E3E"/>
                </a:solidFill>
                <a:latin typeface="Arial"/>
                <a:cs typeface="Arial"/>
              </a:rPr>
              <a:t>Tijd </a:t>
            </a:r>
            <a:r>
              <a:rPr dirty="0" sz="5800" spc="-20" b="1">
                <a:solidFill>
                  <a:srgbClr val="3E3E3E"/>
                </a:solidFill>
                <a:latin typeface="Arial"/>
                <a:cs typeface="Arial"/>
              </a:rPr>
              <a:t>voor </a:t>
            </a:r>
            <a:r>
              <a:rPr dirty="0" sz="5800" spc="-10" b="1">
                <a:solidFill>
                  <a:srgbClr val="379C73"/>
                </a:solidFill>
                <a:latin typeface="Arial"/>
                <a:cs typeface="Arial"/>
              </a:rPr>
              <a:t>zelfreflectie</a:t>
            </a:r>
            <a:endParaRPr sz="58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3753611" y="0"/>
            <a:ext cx="5390515" cy="5143500"/>
            <a:chOff x="3753611" y="0"/>
            <a:chExt cx="5390515" cy="514350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53611" y="0"/>
              <a:ext cx="5390387" cy="5143497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6907657" y="1398777"/>
              <a:ext cx="673100" cy="3246120"/>
            </a:xfrm>
            <a:custGeom>
              <a:avLst/>
              <a:gdLst/>
              <a:ahLst/>
              <a:cxnLst/>
              <a:rect l="l" t="t" r="r" b="b"/>
              <a:pathLst>
                <a:path w="673100" h="3246120">
                  <a:moveTo>
                    <a:pt x="672973" y="0"/>
                  </a:moveTo>
                  <a:lnTo>
                    <a:pt x="0" y="0"/>
                  </a:lnTo>
                  <a:lnTo>
                    <a:pt x="0" y="761619"/>
                  </a:lnTo>
                  <a:lnTo>
                    <a:pt x="161671" y="2408682"/>
                  </a:lnTo>
                  <a:lnTo>
                    <a:pt x="513588" y="2408682"/>
                  </a:lnTo>
                  <a:lnTo>
                    <a:pt x="672973" y="761619"/>
                  </a:lnTo>
                  <a:lnTo>
                    <a:pt x="672973" y="0"/>
                  </a:lnTo>
                  <a:close/>
                </a:path>
                <a:path w="673100" h="3246120">
                  <a:moveTo>
                    <a:pt x="648716" y="2623413"/>
                  </a:moveTo>
                  <a:lnTo>
                    <a:pt x="26543" y="2623413"/>
                  </a:lnTo>
                  <a:lnTo>
                    <a:pt x="26543" y="3245497"/>
                  </a:lnTo>
                  <a:lnTo>
                    <a:pt x="648716" y="3245497"/>
                  </a:lnTo>
                  <a:lnTo>
                    <a:pt x="648716" y="2623413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1721" rIns="0" bIns="0" rtlCol="0" vert="horz">
            <a:spAutoFit/>
          </a:bodyPr>
          <a:lstStyle/>
          <a:p>
            <a:pPr marL="140970">
              <a:lnSpc>
                <a:spcPct val="100000"/>
              </a:lnSpc>
              <a:spcBef>
                <a:spcPts val="95"/>
              </a:spcBef>
            </a:pPr>
            <a:r>
              <a:rPr dirty="0" spc="-210"/>
              <a:t>Zelfreflectie</a:t>
            </a:r>
            <a:r>
              <a:rPr dirty="0" spc="-110"/>
              <a:t> </a:t>
            </a:r>
            <a:r>
              <a:rPr dirty="0" spc="-225"/>
              <a:t>oefening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487172" y="1755775"/>
            <a:ext cx="8010525" cy="1854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Nu</a:t>
            </a:r>
            <a:r>
              <a:rPr dirty="0" sz="24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zie</a:t>
            </a:r>
            <a:r>
              <a:rPr dirty="0" sz="24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24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vragen</a:t>
            </a:r>
            <a:r>
              <a:rPr dirty="0" sz="24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24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verband</a:t>
            </a:r>
            <a:r>
              <a:rPr dirty="0" sz="24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houden</a:t>
            </a:r>
            <a:r>
              <a:rPr dirty="0" sz="24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24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24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inhoud</a:t>
            </a:r>
            <a:r>
              <a:rPr dirty="0" sz="24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24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585858"/>
                </a:solidFill>
                <a:latin typeface="Arial"/>
                <a:cs typeface="Arial"/>
              </a:rPr>
              <a:t>dit </a:t>
            </a:r>
            <a:r>
              <a:rPr dirty="0" sz="2400" spc="-10">
                <a:solidFill>
                  <a:srgbClr val="585858"/>
                </a:solidFill>
                <a:latin typeface="Arial"/>
                <a:cs typeface="Arial"/>
              </a:rPr>
              <a:t>hoofdstuk: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2400">
              <a:latin typeface="Arial"/>
              <a:cs typeface="Arial"/>
            </a:endParaRPr>
          </a:p>
          <a:p>
            <a:pPr marL="12700" marR="266700">
              <a:lnSpc>
                <a:spcPct val="100000"/>
              </a:lnSpc>
            </a:pPr>
            <a:r>
              <a:rPr dirty="0" sz="2400" b="1">
                <a:solidFill>
                  <a:srgbClr val="FFC000"/>
                </a:solidFill>
                <a:latin typeface="Arial"/>
                <a:cs typeface="Arial"/>
              </a:rPr>
              <a:t>Reflecteer</a:t>
            </a:r>
            <a:r>
              <a:rPr dirty="0" sz="2400" spc="-3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C000"/>
                </a:solidFill>
                <a:latin typeface="Arial"/>
                <a:cs typeface="Arial"/>
              </a:rPr>
              <a:t>op</a:t>
            </a:r>
            <a:r>
              <a:rPr dirty="0" sz="2400" spc="-5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C000"/>
                </a:solidFill>
                <a:latin typeface="Arial"/>
                <a:cs typeface="Arial"/>
              </a:rPr>
              <a:t>de</a:t>
            </a:r>
            <a:r>
              <a:rPr dirty="0" sz="2400" spc="-6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C000"/>
                </a:solidFill>
                <a:latin typeface="Arial"/>
                <a:cs typeface="Arial"/>
              </a:rPr>
              <a:t>vragen</a:t>
            </a:r>
            <a:r>
              <a:rPr dirty="0" sz="2400" spc="-4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C000"/>
                </a:solidFill>
                <a:latin typeface="Arial"/>
                <a:cs typeface="Arial"/>
              </a:rPr>
              <a:t>en</a:t>
            </a:r>
            <a:r>
              <a:rPr dirty="0" sz="2400" spc="-6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C000"/>
                </a:solidFill>
                <a:latin typeface="Arial"/>
                <a:cs typeface="Arial"/>
              </a:rPr>
              <a:t>beantwoord</a:t>
            </a:r>
            <a:r>
              <a:rPr dirty="0" sz="2400" spc="-8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C000"/>
                </a:solidFill>
                <a:latin typeface="Arial"/>
                <a:cs typeface="Arial"/>
              </a:rPr>
              <a:t>ze</a:t>
            </a:r>
            <a:r>
              <a:rPr dirty="0" sz="2400" spc="-4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FFC000"/>
                </a:solidFill>
                <a:latin typeface="Arial"/>
                <a:cs typeface="Arial"/>
              </a:rPr>
              <a:t>schriftelijk </a:t>
            </a:r>
            <a:r>
              <a:rPr dirty="0" sz="2400" b="1">
                <a:solidFill>
                  <a:srgbClr val="FFC000"/>
                </a:solidFill>
                <a:latin typeface="Arial"/>
                <a:cs typeface="Arial"/>
              </a:rPr>
              <a:t>in</a:t>
            </a:r>
            <a:r>
              <a:rPr dirty="0" sz="2400" spc="-2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C000"/>
                </a:solidFill>
                <a:latin typeface="Arial"/>
                <a:cs typeface="Arial"/>
              </a:rPr>
              <a:t>je</a:t>
            </a:r>
            <a:r>
              <a:rPr dirty="0" sz="2400" spc="-1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C000"/>
                </a:solidFill>
                <a:latin typeface="Arial"/>
                <a:cs typeface="Arial"/>
              </a:rPr>
              <a:t>(digitale)</a:t>
            </a:r>
            <a:r>
              <a:rPr dirty="0" sz="2400" spc="-3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FFC000"/>
                </a:solidFill>
                <a:latin typeface="Arial"/>
                <a:cs typeface="Arial"/>
              </a:rPr>
              <a:t>dagboek!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3153155" y="0"/>
              <a:ext cx="5991225" cy="5143500"/>
            </a:xfrm>
            <a:custGeom>
              <a:avLst/>
              <a:gdLst/>
              <a:ahLst/>
              <a:cxnLst/>
              <a:rect l="l" t="t" r="r" b="b"/>
              <a:pathLst>
                <a:path w="5991225" h="5143500">
                  <a:moveTo>
                    <a:pt x="0" y="5143500"/>
                  </a:moveTo>
                  <a:lnTo>
                    <a:pt x="5990844" y="5143500"/>
                  </a:lnTo>
                  <a:lnTo>
                    <a:pt x="5990844" y="0"/>
                  </a:lnTo>
                  <a:lnTo>
                    <a:pt x="0" y="0"/>
                  </a:lnTo>
                  <a:lnTo>
                    <a:pt x="0" y="514350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0"/>
              <a:ext cx="3153410" cy="5143500"/>
            </a:xfrm>
            <a:custGeom>
              <a:avLst/>
              <a:gdLst/>
              <a:ahLst/>
              <a:cxnLst/>
              <a:rect l="l" t="t" r="r" b="b"/>
              <a:pathLst>
                <a:path w="3153410" h="5143500">
                  <a:moveTo>
                    <a:pt x="3153156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3153156" y="5143500"/>
                  </a:lnTo>
                  <a:lnTo>
                    <a:pt x="31531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475990" y="351866"/>
            <a:ext cx="317690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10"/>
              <a:t>Zelfreflectie</a:t>
            </a:r>
            <a:r>
              <a:rPr dirty="0" spc="-95"/>
              <a:t> </a:t>
            </a:r>
            <a:r>
              <a:rPr dirty="0" spc="-225"/>
              <a:t>oefening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3314446" y="908659"/>
            <a:ext cx="5568315" cy="3312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266700" marR="5715" indent="-254635">
              <a:lnSpc>
                <a:spcPct val="140000"/>
              </a:lnSpc>
              <a:spcBef>
                <a:spcPts val="100"/>
              </a:spcBef>
              <a:buSzPct val="128571"/>
              <a:buChar char="•"/>
              <a:tabLst>
                <a:tab pos="266700" algn="l"/>
              </a:tabLst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Welk</a:t>
            </a:r>
            <a:r>
              <a:rPr dirty="0" sz="1400" spc="2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belangrijk</a:t>
            </a:r>
            <a:r>
              <a:rPr dirty="0" sz="1400" spc="2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aspect</a:t>
            </a:r>
            <a:r>
              <a:rPr dirty="0" sz="1400" spc="2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van</a:t>
            </a:r>
            <a:r>
              <a:rPr dirty="0" sz="1400" spc="2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het</a:t>
            </a:r>
            <a:r>
              <a:rPr dirty="0" sz="1400" spc="2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maken</a:t>
            </a:r>
            <a:r>
              <a:rPr dirty="0" sz="1400" spc="2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van</a:t>
            </a:r>
            <a:r>
              <a:rPr dirty="0" sz="1400" spc="2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digitale</a:t>
            </a:r>
            <a:r>
              <a:rPr dirty="0" sz="1400" spc="2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content</a:t>
            </a:r>
            <a:r>
              <a:rPr dirty="0" sz="1400" spc="2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met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Word</a:t>
            </a:r>
            <a:r>
              <a:rPr dirty="0" sz="1400" spc="25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400" spc="2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Excel</a:t>
            </a:r>
            <a:r>
              <a:rPr dirty="0" sz="1400" spc="2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vind</a:t>
            </a:r>
            <a:r>
              <a:rPr dirty="0" sz="1400" spc="2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je</a:t>
            </a:r>
            <a:r>
              <a:rPr dirty="0" sz="1400" spc="2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het</a:t>
            </a:r>
            <a:r>
              <a:rPr dirty="0" sz="1400" spc="2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belangrijkst?</a:t>
            </a:r>
            <a:r>
              <a:rPr dirty="0" sz="1400" spc="2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Hoe</a:t>
            </a:r>
            <a:r>
              <a:rPr dirty="0" sz="1400" spc="2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zou</a:t>
            </a:r>
            <a:r>
              <a:rPr dirty="0" sz="1400" spc="2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je</a:t>
            </a:r>
            <a:r>
              <a:rPr dirty="0" sz="1400" spc="2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dit</a:t>
            </a:r>
            <a:r>
              <a:rPr dirty="0" sz="1400" spc="2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concept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kunnen</a:t>
            </a:r>
            <a:r>
              <a:rPr dirty="0" sz="14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toepassen</a:t>
            </a:r>
            <a:r>
              <a:rPr dirty="0" sz="14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je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dagelijks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leven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werk?</a:t>
            </a:r>
            <a:endParaRPr sz="1400">
              <a:latin typeface="Arial"/>
              <a:cs typeface="Arial"/>
            </a:endParaRPr>
          </a:p>
          <a:p>
            <a:pPr algn="just" marL="266700" marR="5080" indent="-254635">
              <a:lnSpc>
                <a:spcPct val="140000"/>
              </a:lnSpc>
              <a:buSzPct val="128571"/>
              <a:buChar char="•"/>
              <a:tabLst>
                <a:tab pos="266700" algn="l"/>
              </a:tabLst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Kunt</a:t>
            </a:r>
            <a:r>
              <a:rPr dirty="0" sz="1400" spc="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z="1400" spc="1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zich</a:t>
            </a:r>
            <a:r>
              <a:rPr dirty="0" sz="1400" spc="1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een</a:t>
            </a:r>
            <a:r>
              <a:rPr dirty="0" sz="1400" spc="1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situatie</a:t>
            </a:r>
            <a:r>
              <a:rPr dirty="0" sz="1400" spc="1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400" spc="1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uw</a:t>
            </a:r>
            <a:r>
              <a:rPr dirty="0" sz="1400" spc="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persoonlijke</a:t>
            </a:r>
            <a:r>
              <a:rPr dirty="0" sz="1400" spc="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400" spc="1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professionele</a:t>
            </a:r>
            <a:r>
              <a:rPr dirty="0" sz="1400" spc="1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leven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herinneren</a:t>
            </a:r>
            <a:r>
              <a:rPr dirty="0" sz="14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waarin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het</a:t>
            </a:r>
            <a:r>
              <a:rPr dirty="0" sz="14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effectief</a:t>
            </a:r>
            <a:r>
              <a:rPr dirty="0" sz="14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gebruiken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van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tools</a:t>
            </a:r>
            <a:r>
              <a:rPr dirty="0" sz="14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voor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het</a:t>
            </a:r>
            <a:r>
              <a:rPr dirty="0" sz="14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maken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van</a:t>
            </a:r>
            <a:r>
              <a:rPr dirty="0" sz="14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digitale</a:t>
            </a:r>
            <a:r>
              <a:rPr dirty="0" sz="14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inhoud,</a:t>
            </a:r>
            <a:r>
              <a:rPr dirty="0" sz="14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zoals</a:t>
            </a:r>
            <a:r>
              <a:rPr dirty="0" sz="14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Word</a:t>
            </a:r>
            <a:r>
              <a:rPr dirty="0" sz="14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4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Excel,</a:t>
            </a:r>
            <a:r>
              <a:rPr dirty="0" sz="14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cruciaal</a:t>
            </a:r>
            <a:r>
              <a:rPr dirty="0" sz="14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was?</a:t>
            </a:r>
            <a:r>
              <a:rPr dirty="0" sz="14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Hoe</a:t>
            </a:r>
            <a:r>
              <a:rPr dirty="0" sz="14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heeft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uw</a:t>
            </a:r>
            <a:r>
              <a:rPr dirty="0" sz="1400" spc="16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vaardigheid</a:t>
            </a:r>
            <a:r>
              <a:rPr dirty="0" sz="1400" spc="15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400" spc="16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deze</a:t>
            </a:r>
            <a:r>
              <a:rPr dirty="0" sz="1400" spc="16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tools</a:t>
            </a:r>
            <a:r>
              <a:rPr dirty="0" sz="1400" spc="16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400" spc="16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uitkomst</a:t>
            </a:r>
            <a:r>
              <a:rPr dirty="0" sz="1400" spc="17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van</a:t>
            </a:r>
            <a:r>
              <a:rPr dirty="0" sz="1400" spc="16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die</a:t>
            </a:r>
            <a:r>
              <a:rPr dirty="0" sz="1400" spc="16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situatie beïnvloed?</a:t>
            </a:r>
            <a:endParaRPr sz="1400">
              <a:latin typeface="Arial"/>
              <a:cs typeface="Arial"/>
            </a:endParaRPr>
          </a:p>
          <a:p>
            <a:pPr algn="just" marL="266700" marR="5715" indent="-254635">
              <a:lnSpc>
                <a:spcPct val="140000"/>
              </a:lnSpc>
              <a:buSzPct val="128571"/>
              <a:buChar char="•"/>
              <a:tabLst>
                <a:tab pos="266700" algn="l"/>
              </a:tabLst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Welk</a:t>
            </a:r>
            <a:r>
              <a:rPr dirty="0" sz="1400" spc="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aspect</a:t>
            </a:r>
            <a:r>
              <a:rPr dirty="0" sz="1400" spc="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dirty="0" sz="1400" spc="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volgens</a:t>
            </a:r>
            <a:r>
              <a:rPr dirty="0" sz="1400" spc="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u,</a:t>
            </a:r>
            <a:r>
              <a:rPr dirty="0" sz="1400" spc="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na</a:t>
            </a:r>
            <a:r>
              <a:rPr dirty="0" sz="1400" spc="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het</a:t>
            </a:r>
            <a:r>
              <a:rPr dirty="0" sz="1400" spc="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leren</a:t>
            </a:r>
            <a:r>
              <a:rPr dirty="0" sz="1400" spc="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over</a:t>
            </a:r>
            <a:r>
              <a:rPr dirty="0" sz="1400" spc="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verschillende</a:t>
            </a:r>
            <a:r>
              <a:rPr dirty="0" sz="1400" spc="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functies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4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functionaliteiten</a:t>
            </a:r>
            <a:r>
              <a:rPr dirty="0" sz="14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bij</a:t>
            </a:r>
            <a:r>
              <a:rPr dirty="0" sz="14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het</a:t>
            </a:r>
            <a:r>
              <a:rPr dirty="0" sz="1400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maken</a:t>
            </a:r>
            <a:r>
              <a:rPr dirty="0" sz="14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van</a:t>
            </a:r>
            <a:r>
              <a:rPr dirty="0" sz="14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digitale</a:t>
            </a:r>
            <a:r>
              <a:rPr dirty="0" sz="14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inhoud</a:t>
            </a:r>
            <a:r>
              <a:rPr dirty="0" sz="14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met</a:t>
            </a:r>
            <a:r>
              <a:rPr dirty="0" sz="14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Word</a:t>
            </a:r>
            <a:r>
              <a:rPr dirty="0" sz="14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en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Excel,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het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meest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waardevol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voor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zorgassistenten?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254123" y="3207511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964" y="1223772"/>
            <a:ext cx="2967228" cy="2967228"/>
          </a:xfrm>
          <a:prstGeom prst="rect">
            <a:avLst/>
          </a:prstGeom>
        </p:spPr>
      </p:pic>
    </p:spTree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385942" y="1873453"/>
            <a:ext cx="2687955" cy="2135505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marL="12700" marR="5080" indent="332105">
              <a:lnSpc>
                <a:spcPct val="100600"/>
              </a:lnSpc>
              <a:spcBef>
                <a:spcPts val="50"/>
              </a:spcBef>
            </a:pPr>
            <a:r>
              <a:rPr dirty="0" sz="6900" spc="-320">
                <a:solidFill>
                  <a:srgbClr val="FFC000"/>
                </a:solidFill>
                <a:latin typeface="Arial"/>
                <a:cs typeface="Arial"/>
              </a:rPr>
              <a:t>Goed </a:t>
            </a:r>
            <a:r>
              <a:rPr dirty="0" sz="6900" spc="-605">
                <a:solidFill>
                  <a:srgbClr val="FFC000"/>
                </a:solidFill>
                <a:latin typeface="Arial"/>
                <a:cs typeface="Arial"/>
              </a:rPr>
              <a:t>gedaan!</a:t>
            </a:r>
            <a:endParaRPr sz="69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1743" y="2191650"/>
            <a:ext cx="3000687" cy="252954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368933" y="633806"/>
            <a:ext cx="5850255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463675" marR="5080" indent="-1451610">
              <a:lnSpc>
                <a:spcPct val="100000"/>
              </a:lnSpc>
              <a:spcBef>
                <a:spcPts val="100"/>
              </a:spcBef>
            </a:pPr>
            <a:r>
              <a:rPr dirty="0" sz="3000" spc="-95">
                <a:solidFill>
                  <a:srgbClr val="339966"/>
                </a:solidFill>
                <a:latin typeface="Arial"/>
                <a:cs typeface="Arial"/>
              </a:rPr>
              <a:t>Gefeliciteerd,</a:t>
            </a:r>
            <a:r>
              <a:rPr dirty="0" sz="3000" spc="-114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3000" spc="-20">
                <a:solidFill>
                  <a:srgbClr val="339966"/>
                </a:solidFill>
                <a:latin typeface="Arial"/>
                <a:cs typeface="Arial"/>
              </a:rPr>
              <a:t>je</a:t>
            </a:r>
            <a:r>
              <a:rPr dirty="0" sz="3000" spc="-150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3000" spc="-70">
                <a:solidFill>
                  <a:srgbClr val="339966"/>
                </a:solidFill>
                <a:latin typeface="Arial"/>
                <a:cs typeface="Arial"/>
              </a:rPr>
              <a:t>hebt</a:t>
            </a:r>
            <a:r>
              <a:rPr dirty="0" sz="3000" spc="-130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3000" spc="-90">
                <a:solidFill>
                  <a:srgbClr val="339966"/>
                </a:solidFill>
                <a:latin typeface="Arial"/>
                <a:cs typeface="Arial"/>
              </a:rPr>
              <a:t>hoofdstuk</a:t>
            </a:r>
            <a:r>
              <a:rPr dirty="0" sz="3000" spc="-114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339966"/>
                </a:solidFill>
                <a:latin typeface="Arial"/>
                <a:cs typeface="Arial"/>
              </a:rPr>
              <a:t>3</a:t>
            </a:r>
            <a:r>
              <a:rPr dirty="0" sz="3000" spc="-140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3000" spc="-285">
                <a:solidFill>
                  <a:srgbClr val="339966"/>
                </a:solidFill>
                <a:latin typeface="Arial"/>
                <a:cs typeface="Arial"/>
              </a:rPr>
              <a:t>van </a:t>
            </a:r>
            <a:r>
              <a:rPr dirty="0" sz="3000" spc="-120">
                <a:solidFill>
                  <a:srgbClr val="339966"/>
                </a:solidFill>
                <a:latin typeface="Arial"/>
                <a:cs typeface="Arial"/>
              </a:rPr>
              <a:t>module</a:t>
            </a:r>
            <a:r>
              <a:rPr dirty="0" sz="3000" spc="-90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339966"/>
                </a:solidFill>
                <a:latin typeface="Arial"/>
                <a:cs typeface="Arial"/>
              </a:rPr>
              <a:t>1</a:t>
            </a:r>
            <a:r>
              <a:rPr dirty="0" sz="3000" spc="-145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339966"/>
                </a:solidFill>
                <a:latin typeface="Arial"/>
                <a:cs typeface="Arial"/>
              </a:rPr>
              <a:t>voltooid.</a:t>
            </a:r>
            <a:endParaRPr sz="30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8922" y="220471"/>
            <a:ext cx="3566160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>
                <a:solidFill>
                  <a:srgbClr val="379C73"/>
                </a:solidFill>
              </a:rPr>
              <a:t>Wat</a:t>
            </a:r>
            <a:r>
              <a:rPr dirty="0" sz="2700" spc="-200">
                <a:solidFill>
                  <a:srgbClr val="379C73"/>
                </a:solidFill>
              </a:rPr>
              <a:t> </a:t>
            </a:r>
            <a:r>
              <a:rPr dirty="0" sz="2700" spc="-345">
                <a:solidFill>
                  <a:srgbClr val="379C73"/>
                </a:solidFill>
              </a:rPr>
              <a:t>is</a:t>
            </a:r>
            <a:r>
              <a:rPr dirty="0" sz="2700" spc="-150">
                <a:solidFill>
                  <a:srgbClr val="379C73"/>
                </a:solidFill>
              </a:rPr>
              <a:t> </a:t>
            </a:r>
            <a:r>
              <a:rPr dirty="0" sz="2700" spc="-290">
                <a:solidFill>
                  <a:srgbClr val="379C73"/>
                </a:solidFill>
              </a:rPr>
              <a:t>een</a:t>
            </a:r>
            <a:r>
              <a:rPr dirty="0" sz="2700" spc="-150">
                <a:solidFill>
                  <a:srgbClr val="379C73"/>
                </a:solidFill>
              </a:rPr>
              <a:t> </a:t>
            </a:r>
            <a:r>
              <a:rPr dirty="0" sz="2700" spc="-270">
                <a:solidFill>
                  <a:srgbClr val="379C73"/>
                </a:solidFill>
              </a:rPr>
              <a:t>computer?</a:t>
            </a:r>
            <a:endParaRPr sz="2700"/>
          </a:p>
        </p:txBody>
      </p:sp>
      <p:sp>
        <p:nvSpPr>
          <p:cNvPr id="4" name="object 4" descr=""/>
          <p:cNvSpPr txBox="1"/>
          <p:nvPr/>
        </p:nvSpPr>
        <p:spPr>
          <a:xfrm>
            <a:off x="506069" y="706881"/>
            <a:ext cx="5426075" cy="23304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800" spc="24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67A479"/>
                </a:solidFill>
                <a:latin typeface="Arial"/>
                <a:cs typeface="Arial"/>
              </a:rPr>
              <a:t>COMPUTER</a:t>
            </a:r>
            <a:r>
              <a:rPr dirty="0" sz="1800" spc="260">
                <a:solidFill>
                  <a:srgbClr val="67A479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1800" spc="25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800" spc="26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veelzijdig</a:t>
            </a:r>
            <a:r>
              <a:rPr dirty="0" sz="1800" spc="26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elektronisch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apparaat dat ruwe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gegevens ontvangt,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deze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verwerkt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1800" spc="1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behulp</a:t>
            </a:r>
            <a:r>
              <a:rPr dirty="0" sz="1800" spc="1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1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programma's</a:t>
            </a:r>
            <a:r>
              <a:rPr dirty="0" sz="1800" spc="2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door</a:t>
            </a:r>
            <a:r>
              <a:rPr dirty="0" sz="1800" spc="1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1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interactie</a:t>
            </a:r>
            <a:r>
              <a:rPr dirty="0" sz="1800" spc="1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van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hardware-</a:t>
            </a:r>
            <a:r>
              <a:rPr dirty="0" sz="1800" spc="1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1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softwarecomponenten,</a:t>
            </a:r>
            <a:r>
              <a:rPr dirty="0" sz="1800" spc="1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tussentijdse</a:t>
            </a:r>
            <a:r>
              <a:rPr dirty="0" sz="1800" spc="1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uiteindelijke</a:t>
            </a:r>
            <a:r>
              <a:rPr dirty="0" sz="1800" spc="2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resultaten</a:t>
            </a:r>
            <a:r>
              <a:rPr dirty="0" sz="1800" spc="2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opslaat</a:t>
            </a:r>
            <a:r>
              <a:rPr dirty="0" sz="1800" spc="3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800" spc="2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 spc="3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geheugen,</a:t>
            </a:r>
            <a:r>
              <a:rPr dirty="0" sz="1800" spc="3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gewenste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uitvoer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produceert.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06069" y="3395132"/>
            <a:ext cx="5425440" cy="15633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401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 spc="1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speelt</a:t>
            </a:r>
            <a:r>
              <a:rPr dirty="0" sz="1800" spc="1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800" spc="1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cruciale</a:t>
            </a:r>
            <a:r>
              <a:rPr dirty="0" sz="1800" spc="1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rol</a:t>
            </a:r>
            <a:r>
              <a:rPr dirty="0" sz="1800" spc="11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800" spc="1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verschillende</a:t>
            </a:r>
            <a:r>
              <a:rPr dirty="0" sz="1800" spc="11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aspecten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3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 spc="3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moderne</a:t>
            </a:r>
            <a:r>
              <a:rPr dirty="0" sz="1800" spc="3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leven,</a:t>
            </a:r>
            <a:r>
              <a:rPr dirty="0" sz="1800" spc="3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variërend</a:t>
            </a:r>
            <a:r>
              <a:rPr dirty="0" sz="1800" spc="3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3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persoonlijke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computergebruik</a:t>
            </a:r>
            <a:r>
              <a:rPr dirty="0" sz="1800" spc="26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tot</a:t>
            </a:r>
            <a:r>
              <a:rPr dirty="0" sz="1800" spc="26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complexe</a:t>
            </a:r>
            <a:r>
              <a:rPr dirty="0" sz="1800" spc="28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wetenschappelijke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simulaties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gegevensanalyse.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98264" y="1214627"/>
            <a:ext cx="2651499" cy="2747667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6994652" y="3931107"/>
            <a:ext cx="1029969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Ontworpen</a:t>
            </a:r>
            <a:r>
              <a:rPr dirty="0" sz="700" spc="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door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Freeepik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324611" y="199644"/>
            <a:ext cx="8521065" cy="4765675"/>
          </a:xfrm>
          <a:custGeom>
            <a:avLst/>
            <a:gdLst/>
            <a:ahLst/>
            <a:cxnLst/>
            <a:rect l="l" t="t" r="r" b="b"/>
            <a:pathLst>
              <a:path w="8521065" h="4765675">
                <a:moveTo>
                  <a:pt x="8520684" y="0"/>
                </a:moveTo>
                <a:lnTo>
                  <a:pt x="0" y="0"/>
                </a:lnTo>
                <a:lnTo>
                  <a:pt x="0" y="4765548"/>
                </a:lnTo>
                <a:lnTo>
                  <a:pt x="8520684" y="4765548"/>
                </a:lnTo>
                <a:lnTo>
                  <a:pt x="8520684" y="0"/>
                </a:lnTo>
                <a:close/>
              </a:path>
            </a:pathLst>
          </a:custGeom>
          <a:solidFill>
            <a:srgbClr val="379C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978814" y="2159057"/>
            <a:ext cx="7276465" cy="11658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14999"/>
              </a:lnSpc>
              <a:spcBef>
                <a:spcPts val="100"/>
              </a:spcBef>
            </a:pPr>
            <a:r>
              <a:rPr dirty="0" sz="2000" spc="-100">
                <a:solidFill>
                  <a:srgbClr val="FFFFFF"/>
                </a:solidFill>
                <a:latin typeface="Arial"/>
                <a:cs typeface="Arial"/>
              </a:rPr>
              <a:t>Deze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0">
                <a:solidFill>
                  <a:srgbClr val="FFFFFF"/>
                </a:solidFill>
                <a:latin typeface="Arial"/>
                <a:cs typeface="Arial"/>
              </a:rPr>
              <a:t>leereenheid</a:t>
            </a:r>
            <a:r>
              <a:rPr dirty="0" sz="20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25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40">
                <a:solidFill>
                  <a:srgbClr val="FFFFFF"/>
                </a:solidFill>
                <a:latin typeface="Arial"/>
                <a:cs typeface="Arial"/>
              </a:rPr>
              <a:t>ontwikkeld</a:t>
            </a:r>
            <a:r>
              <a:rPr dirty="0" sz="20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80">
                <a:solidFill>
                  <a:srgbClr val="FFFFFF"/>
                </a:solidFill>
                <a:latin typeface="Arial"/>
                <a:cs typeface="Arial"/>
              </a:rPr>
              <a:t>als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75">
                <a:solidFill>
                  <a:srgbClr val="FFFFFF"/>
                </a:solidFill>
                <a:latin typeface="Arial"/>
                <a:cs typeface="Arial"/>
              </a:rPr>
              <a:t>onderdeel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70">
                <a:solidFill>
                  <a:srgbClr val="FFFFFF"/>
                </a:solidFill>
                <a:latin typeface="Arial"/>
                <a:cs typeface="Arial"/>
              </a:rPr>
              <a:t>van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50">
                <a:solidFill>
                  <a:srgbClr val="FFFFFF"/>
                </a:solidFill>
                <a:latin typeface="Arial"/>
                <a:cs typeface="Arial"/>
              </a:rPr>
              <a:t>een</a:t>
            </a:r>
            <a:r>
              <a:rPr dirty="0" sz="20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50">
                <a:solidFill>
                  <a:srgbClr val="FFFFFF"/>
                </a:solidFill>
                <a:latin typeface="Arial"/>
                <a:cs typeface="Arial"/>
              </a:rPr>
              <a:t>Erasmus+</a:t>
            </a:r>
            <a:r>
              <a:rPr dirty="0" sz="20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Arial"/>
                <a:cs typeface="Arial"/>
              </a:rPr>
              <a:t>KA2- project</a:t>
            </a:r>
            <a:r>
              <a:rPr dirty="0" sz="20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45">
                <a:solidFill>
                  <a:srgbClr val="FFFFFF"/>
                </a:solidFill>
                <a:latin typeface="Arial"/>
                <a:cs typeface="Arial"/>
              </a:rPr>
              <a:t>DiMiCare</a:t>
            </a:r>
            <a:r>
              <a:rPr dirty="0" sz="20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85">
                <a:solidFill>
                  <a:srgbClr val="FFFFFF"/>
                </a:solidFill>
                <a:latin typeface="Arial"/>
                <a:cs typeface="Arial"/>
              </a:rPr>
              <a:t>(2022-</a:t>
            </a:r>
            <a:r>
              <a:rPr dirty="0" sz="2000" spc="-70">
                <a:solidFill>
                  <a:srgbClr val="FFFFFF"/>
                </a:solidFill>
                <a:latin typeface="Arial"/>
                <a:cs typeface="Arial"/>
              </a:rPr>
              <a:t>1-</a:t>
            </a:r>
            <a:r>
              <a:rPr dirty="0" sz="2000" spc="-60">
                <a:solidFill>
                  <a:srgbClr val="FFFFFF"/>
                </a:solidFill>
                <a:latin typeface="Arial"/>
                <a:cs typeface="Arial"/>
              </a:rPr>
              <a:t>AT01-</a:t>
            </a:r>
            <a:r>
              <a:rPr dirty="0" sz="2000" spc="-80">
                <a:solidFill>
                  <a:srgbClr val="FFFFFF"/>
                </a:solidFill>
                <a:latin typeface="Arial"/>
                <a:cs typeface="Arial"/>
              </a:rPr>
              <a:t>KA220-</a:t>
            </a:r>
            <a:r>
              <a:rPr dirty="0" sz="2000" spc="-140">
                <a:solidFill>
                  <a:srgbClr val="FFFFFF"/>
                </a:solidFill>
                <a:latin typeface="Arial"/>
                <a:cs typeface="Arial"/>
              </a:rPr>
              <a:t>VET-</a:t>
            </a:r>
            <a:r>
              <a:rPr dirty="0" sz="2000" spc="-114">
                <a:solidFill>
                  <a:srgbClr val="FFFFFF"/>
                </a:solidFill>
                <a:latin typeface="Arial"/>
                <a:cs typeface="Arial"/>
              </a:rPr>
              <a:t>000085278)</a:t>
            </a:r>
            <a:r>
              <a:rPr dirty="0" sz="20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4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20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wordt </a:t>
            </a:r>
            <a:r>
              <a:rPr dirty="0" sz="2000" spc="-105">
                <a:solidFill>
                  <a:srgbClr val="FFFFFF"/>
                </a:solidFill>
                <a:latin typeface="Arial"/>
                <a:cs typeface="Arial"/>
              </a:rPr>
              <a:t>gefinancierd</a:t>
            </a:r>
            <a:r>
              <a:rPr dirty="0" sz="20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30">
                <a:solidFill>
                  <a:srgbClr val="FFFFFF"/>
                </a:solidFill>
                <a:latin typeface="Arial"/>
                <a:cs typeface="Arial"/>
              </a:rPr>
              <a:t>met</a:t>
            </a:r>
            <a:r>
              <a:rPr dirty="0" sz="20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2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20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95">
                <a:solidFill>
                  <a:srgbClr val="FFFFFF"/>
                </a:solidFill>
                <a:latin typeface="Arial"/>
                <a:cs typeface="Arial"/>
              </a:rPr>
              <a:t>steun</a:t>
            </a:r>
            <a:r>
              <a:rPr dirty="0" sz="20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80">
                <a:solidFill>
                  <a:srgbClr val="FFFFFF"/>
                </a:solidFill>
                <a:latin typeface="Arial"/>
                <a:cs typeface="Arial"/>
              </a:rPr>
              <a:t>van</a:t>
            </a:r>
            <a:r>
              <a:rPr dirty="0" sz="20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1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35">
                <a:solidFill>
                  <a:srgbClr val="FFFFFF"/>
                </a:solidFill>
                <a:latin typeface="Arial"/>
                <a:cs typeface="Arial"/>
              </a:rPr>
              <a:t>Europese</a:t>
            </a:r>
            <a:r>
              <a:rPr dirty="0" sz="20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Commissie.</a:t>
            </a:r>
            <a:endParaRPr sz="2000">
              <a:latin typeface="Arial"/>
              <a:cs typeface="Arial"/>
            </a:endParaRPr>
          </a:p>
          <a:p>
            <a:pPr marL="1287780">
              <a:lnSpc>
                <a:spcPts val="690"/>
              </a:lnSpc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379C73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19271" y="222504"/>
            <a:ext cx="2156460" cy="865632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51815" y="3055620"/>
            <a:ext cx="9092565" cy="2087880"/>
            <a:chOff x="51815" y="3055620"/>
            <a:chExt cx="9092565" cy="2087880"/>
          </a:xfrm>
        </p:grpSpPr>
        <p:sp>
          <p:nvSpPr>
            <p:cNvPr id="5" name="object 5" descr=""/>
            <p:cNvSpPr/>
            <p:nvPr/>
          </p:nvSpPr>
          <p:spPr>
            <a:xfrm>
              <a:off x="51815" y="3055620"/>
              <a:ext cx="9092565" cy="2087880"/>
            </a:xfrm>
            <a:custGeom>
              <a:avLst/>
              <a:gdLst/>
              <a:ahLst/>
              <a:cxnLst/>
              <a:rect l="l" t="t" r="r" b="b"/>
              <a:pathLst>
                <a:path w="9092565" h="2087879">
                  <a:moveTo>
                    <a:pt x="9092184" y="2087878"/>
                  </a:moveTo>
                  <a:lnTo>
                    <a:pt x="9092183" y="0"/>
                  </a:lnTo>
                  <a:lnTo>
                    <a:pt x="0" y="0"/>
                  </a:lnTo>
                  <a:lnTo>
                    <a:pt x="0" y="2087878"/>
                  </a:lnTo>
                  <a:lnTo>
                    <a:pt x="9092184" y="208787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300733" y="4086606"/>
              <a:ext cx="6543040" cy="9525"/>
            </a:xfrm>
            <a:custGeom>
              <a:avLst/>
              <a:gdLst/>
              <a:ahLst/>
              <a:cxnLst/>
              <a:rect l="l" t="t" r="r" b="b"/>
              <a:pathLst>
                <a:path w="6543040" h="9525">
                  <a:moveTo>
                    <a:pt x="0" y="0"/>
                  </a:moveTo>
                  <a:lnTo>
                    <a:pt x="654304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16980" y="4361688"/>
              <a:ext cx="2313431" cy="461772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94332" y="3462528"/>
              <a:ext cx="856488" cy="283464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41904" y="3377184"/>
              <a:ext cx="864107" cy="368808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83963" y="3316224"/>
              <a:ext cx="339851" cy="502919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77383" y="3377184"/>
              <a:ext cx="1240536" cy="379476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70319" y="3243072"/>
              <a:ext cx="958596" cy="502920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/>
          <p:nvPr/>
        </p:nvSpPr>
        <p:spPr>
          <a:xfrm>
            <a:off x="678891" y="4226763"/>
            <a:ext cx="5488940" cy="5378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12700" marR="5080" indent="217804">
              <a:lnSpc>
                <a:spcPct val="140000"/>
              </a:lnSpc>
              <a:spcBef>
                <a:spcPts val="100"/>
              </a:spcBef>
            </a:pPr>
            <a:r>
              <a:rPr dirty="0" sz="800" spc="-10">
                <a:latin typeface="Arial"/>
                <a:cs typeface="Arial"/>
              </a:rPr>
              <a:t>Gefinancierd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door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Europese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Unie.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geuite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standpunten</a:t>
            </a:r>
            <a:r>
              <a:rPr dirty="0" sz="800" spc="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en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meningen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zijn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echter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alleen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die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van de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auteur(s)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en</a:t>
            </a:r>
            <a:r>
              <a:rPr dirty="0" sz="800">
                <a:latin typeface="Arial"/>
                <a:cs typeface="Arial"/>
              </a:rPr>
              <a:t> komen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niet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noodzakelijkerwijs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overeen</a:t>
            </a:r>
            <a:r>
              <a:rPr dirty="0" sz="800" spc="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met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die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van de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Europese Unie of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OeAD-</a:t>
            </a:r>
            <a:r>
              <a:rPr dirty="0" sz="800">
                <a:latin typeface="Arial"/>
                <a:cs typeface="Arial"/>
              </a:rPr>
              <a:t>GmbH.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Noch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Europese Unie,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noch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de</a:t>
            </a:r>
            <a:endParaRPr sz="800">
              <a:latin typeface="Arial"/>
              <a:cs typeface="Arial"/>
            </a:endParaRPr>
          </a:p>
          <a:p>
            <a:pPr algn="r" marR="6350">
              <a:lnSpc>
                <a:spcPct val="100000"/>
              </a:lnSpc>
              <a:spcBef>
                <a:spcPts val="380"/>
              </a:spcBef>
            </a:pPr>
            <a:r>
              <a:rPr dirty="0" sz="800" spc="-10">
                <a:latin typeface="Arial"/>
                <a:cs typeface="Arial"/>
              </a:rPr>
              <a:t>subsidieverlenende</a:t>
            </a:r>
            <a:r>
              <a:rPr dirty="0" sz="800" spc="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autoriteit</a:t>
            </a:r>
            <a:r>
              <a:rPr dirty="0" sz="800" spc="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kan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hiervoor</a:t>
            </a:r>
            <a:r>
              <a:rPr dirty="0" sz="800" spc="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verantwoordelijk</a:t>
            </a:r>
            <a:r>
              <a:rPr dirty="0" sz="800" spc="4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worden</a:t>
            </a:r>
            <a:r>
              <a:rPr dirty="0" sz="800" spc="2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gesteld</a:t>
            </a:r>
            <a:endParaRPr sz="8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801116" y="1329689"/>
            <a:ext cx="7685405" cy="86741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14999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Deze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leereenheid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is ontwikkeld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als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onderdeel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van een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Erasmus+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KA2-project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DiMiCare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en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wordt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gefinancierd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met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steun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van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Europese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Unie.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Het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werk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is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bedoeld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voor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educatieve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doeleinden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en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is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gelicentieerd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onder</a:t>
            </a:r>
            <a:r>
              <a:rPr dirty="0" sz="1200" spc="5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Creative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Commons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Naamsvermelding-NietCommercieel-</a:t>
            </a:r>
            <a:r>
              <a:rPr dirty="0" sz="1200">
                <a:latin typeface="Arial"/>
                <a:cs typeface="Arial"/>
              </a:rPr>
              <a:t>GelijkDelen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4.0 Internationale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licentie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@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10">
                <a:latin typeface="Arial"/>
                <a:cs typeface="Arial"/>
              </a:rPr>
              <a:t> DiMiCare Consortium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(met </a:t>
            </a:r>
            <a:r>
              <a:rPr dirty="0" sz="1200" spc="-10">
                <a:latin typeface="Arial"/>
                <a:cs typeface="Arial"/>
              </a:rPr>
              <a:t>uitzondering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van screenshots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en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inhoud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waarnaar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wordt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verwezen).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5" name="object 15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608832" y="2310383"/>
            <a:ext cx="1575815" cy="553212"/>
          </a:xfrm>
          <a:prstGeom prst="rect">
            <a:avLst/>
          </a:prstGeom>
        </p:spPr>
      </p:pic>
      <p:sp>
        <p:nvSpPr>
          <p:cNvPr id="16" name="object 16" descr=""/>
          <p:cNvSpPr txBox="1"/>
          <p:nvPr/>
        </p:nvSpPr>
        <p:spPr>
          <a:xfrm>
            <a:off x="2254123" y="3207511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 txBox="1"/>
          <p:nvPr/>
        </p:nvSpPr>
        <p:spPr>
          <a:xfrm>
            <a:off x="321056" y="755675"/>
            <a:ext cx="8398510" cy="43472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36220">
              <a:lnSpc>
                <a:spcPct val="150000"/>
              </a:lnSpc>
              <a:spcBef>
                <a:spcPts val="100"/>
              </a:spcBef>
            </a:pPr>
            <a:r>
              <a:rPr dirty="0" sz="700">
                <a:latin typeface="Arial"/>
                <a:cs typeface="Arial"/>
              </a:rPr>
              <a:t>Cordray,</a:t>
            </a:r>
            <a:r>
              <a:rPr dirty="0" sz="700" spc="5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J.,</a:t>
            </a:r>
            <a:r>
              <a:rPr dirty="0" sz="700" spc="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October</a:t>
            </a:r>
            <a:r>
              <a:rPr dirty="0" sz="700" spc="3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10,</a:t>
            </a:r>
            <a:r>
              <a:rPr dirty="0" sz="700" spc="1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2023.</a:t>
            </a:r>
            <a:r>
              <a:rPr dirty="0" sz="700" spc="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Should Healthcare</a:t>
            </a:r>
            <a:r>
              <a:rPr dirty="0" sz="700" spc="20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Professionals</a:t>
            </a:r>
            <a:r>
              <a:rPr dirty="0" sz="700" spc="2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Create</a:t>
            </a:r>
            <a:r>
              <a:rPr dirty="0" sz="700" spc="1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Content?</a:t>
            </a:r>
            <a:r>
              <a:rPr dirty="0" sz="700" spc="1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LinkedIn.com.</a:t>
            </a:r>
            <a:r>
              <a:rPr dirty="0" sz="700" spc="50">
                <a:latin typeface="Arial"/>
                <a:cs typeface="Arial"/>
              </a:rPr>
              <a:t> 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https://www.linkedin.com/pulse/should-healthcare-professionals-create-content-john-</a:t>
            </a:r>
            <a:r>
              <a:rPr dirty="0" u="sng" sz="7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cordray</a:t>
            </a:r>
            <a:r>
              <a:rPr dirty="0" u="none" sz="70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/</a:t>
            </a:r>
            <a:r>
              <a:rPr dirty="0" u="none" sz="700" spc="6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(accessed</a:t>
            </a:r>
            <a:r>
              <a:rPr dirty="0" u="none" sz="700" spc="25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March</a:t>
            </a:r>
            <a:r>
              <a:rPr dirty="0" u="none" sz="700" spc="500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2024).</a:t>
            </a:r>
            <a:endParaRPr sz="700">
              <a:latin typeface="Arial"/>
              <a:cs typeface="Arial"/>
            </a:endParaRPr>
          </a:p>
          <a:p>
            <a:pPr marL="12700" marR="3737610">
              <a:lnSpc>
                <a:spcPct val="150000"/>
              </a:lnSpc>
            </a:pPr>
            <a:r>
              <a:rPr dirty="0" sz="700">
                <a:latin typeface="Arial"/>
                <a:cs typeface="Arial"/>
              </a:rPr>
              <a:t>Microsoft</a:t>
            </a:r>
            <a:r>
              <a:rPr dirty="0" sz="700" spc="6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Word,</a:t>
            </a:r>
            <a:r>
              <a:rPr dirty="0" sz="700" spc="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Microsoft.com.</a:t>
            </a:r>
            <a:r>
              <a:rPr dirty="0" sz="700" spc="85">
                <a:latin typeface="Arial"/>
                <a:cs typeface="Arial"/>
              </a:rPr>
              <a:t> 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https://www.microsoft.com/it-it/microsoft-365/word?market=i</a:t>
            </a:r>
            <a:r>
              <a:rPr dirty="0" u="none" sz="700" spc="-1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t</a:t>
            </a:r>
            <a:r>
              <a:rPr dirty="0" u="none" sz="700" spc="7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(accessed</a:t>
            </a:r>
            <a:r>
              <a:rPr dirty="0" u="none" sz="700" spc="5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March</a:t>
            </a:r>
            <a:r>
              <a:rPr dirty="0" u="none" sz="700" spc="50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2024).</a:t>
            </a:r>
            <a:r>
              <a:rPr dirty="0" u="none" sz="700" spc="50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Microsoft</a:t>
            </a:r>
            <a:r>
              <a:rPr dirty="0" u="none" sz="700" spc="3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Excel, </a:t>
            </a:r>
            <a:r>
              <a:rPr dirty="0" u="none" sz="700" spc="-10">
                <a:latin typeface="Arial"/>
                <a:cs typeface="Arial"/>
              </a:rPr>
              <a:t>Microsoft.com.</a:t>
            </a:r>
            <a:r>
              <a:rPr dirty="0" u="none" sz="700" spc="50">
                <a:latin typeface="Arial"/>
                <a:cs typeface="Arial"/>
              </a:rPr>
              <a:t> 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https://www.microsoft.com/it-it/microsoft-</a:t>
            </a:r>
            <a:r>
              <a:rPr dirty="0" u="sng" sz="7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365/excel?market=it</a:t>
            </a:r>
            <a:r>
              <a:rPr dirty="0" u="none" sz="700" spc="4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(accessed</a:t>
            </a:r>
            <a:r>
              <a:rPr dirty="0" u="none" sz="700" spc="1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March</a:t>
            </a:r>
            <a:r>
              <a:rPr dirty="0" u="none" sz="700" spc="20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2024).</a:t>
            </a:r>
            <a:endParaRPr sz="700">
              <a:latin typeface="Arial"/>
              <a:cs typeface="Arial"/>
            </a:endParaRPr>
          </a:p>
          <a:p>
            <a:pPr marL="12700" marR="157480">
              <a:lnSpc>
                <a:spcPct val="150000"/>
              </a:lnSpc>
            </a:pPr>
            <a:r>
              <a:rPr dirty="0" sz="700">
                <a:latin typeface="Arial"/>
                <a:cs typeface="Arial"/>
              </a:rPr>
              <a:t>Enter</a:t>
            </a:r>
            <a:r>
              <a:rPr dirty="0" sz="700" spc="1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data</a:t>
            </a:r>
            <a:r>
              <a:rPr dirty="0" sz="700" spc="1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manually in worksheet</a:t>
            </a:r>
            <a:r>
              <a:rPr dirty="0" sz="700" spc="2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cells, Microsoft</a:t>
            </a:r>
            <a:r>
              <a:rPr dirty="0" sz="700" spc="4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Support,</a:t>
            </a:r>
            <a:r>
              <a:rPr dirty="0" sz="700" spc="3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Microsoft.com.</a:t>
            </a:r>
            <a:r>
              <a:rPr dirty="0" sz="700" spc="65">
                <a:latin typeface="Arial"/>
                <a:cs typeface="Arial"/>
              </a:rPr>
              <a:t> 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https://support.microsoft.com/en-us/office/enter-data-manually-in-worksheet-cells-c798181d-d75a-41b1-</a:t>
            </a:r>
            <a:r>
              <a:rPr dirty="0" u="sng" sz="7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92ad-</a:t>
            </a:r>
            <a:r>
              <a:rPr dirty="0" u="sng" sz="700" spc="5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(accessed</a:t>
            </a:r>
            <a:r>
              <a:rPr dirty="0" u="none" sz="700" spc="2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March</a:t>
            </a:r>
            <a:r>
              <a:rPr dirty="0" u="none" sz="700" spc="35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2024).</a:t>
            </a:r>
            <a:r>
              <a:rPr dirty="0" u="none" sz="700" spc="500">
                <a:latin typeface="Arial"/>
                <a:cs typeface="Arial"/>
              </a:rPr>
              <a:t> 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6c0800f80038#:~:text=On%20the%20worksheet%2C%20click%20a,break%20by%20pressing%20ALT%2BENTER</a:t>
            </a:r>
            <a:r>
              <a:rPr dirty="0" u="none" sz="700" spc="14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(accessed</a:t>
            </a:r>
            <a:r>
              <a:rPr dirty="0" u="none" sz="700" spc="114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March</a:t>
            </a:r>
            <a:r>
              <a:rPr dirty="0" u="none" sz="700" spc="130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2024).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700">
                <a:latin typeface="Arial"/>
                <a:cs typeface="Arial"/>
              </a:rPr>
              <a:t>Create</a:t>
            </a:r>
            <a:r>
              <a:rPr dirty="0" sz="700" spc="4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a</a:t>
            </a:r>
            <a:r>
              <a:rPr dirty="0" sz="700" spc="1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document</a:t>
            </a:r>
            <a:r>
              <a:rPr dirty="0" sz="700" spc="5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in</a:t>
            </a:r>
            <a:r>
              <a:rPr dirty="0" sz="700" spc="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Word.</a:t>
            </a:r>
            <a:r>
              <a:rPr dirty="0" sz="700" spc="1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Microsoft</a:t>
            </a:r>
            <a:r>
              <a:rPr dirty="0" sz="700" spc="8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Support.</a:t>
            </a:r>
            <a:r>
              <a:rPr dirty="0" sz="700" spc="60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Microsoft.com.</a:t>
            </a:r>
            <a:r>
              <a:rPr dirty="0" sz="700" spc="100">
                <a:latin typeface="Arial"/>
                <a:cs typeface="Arial"/>
              </a:rPr>
              <a:t> 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6"/>
              </a:rPr>
              <a:t>https://support.microsoft.com/en-us/office/create-a-document-28508ada-9a3c-4333-a17b-</a:t>
            </a:r>
            <a:r>
              <a:rPr dirty="0" u="sng" sz="7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6"/>
              </a:rPr>
              <a:t>cb29723eb64c</a:t>
            </a:r>
            <a:r>
              <a:rPr dirty="0" u="none" sz="700" spc="8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(accessed</a:t>
            </a:r>
            <a:r>
              <a:rPr dirty="0" u="none" sz="700" spc="6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March</a:t>
            </a:r>
            <a:r>
              <a:rPr dirty="0" u="none" sz="700" spc="55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2024).</a:t>
            </a:r>
            <a:endParaRPr sz="700">
              <a:latin typeface="Arial"/>
              <a:cs typeface="Arial"/>
            </a:endParaRPr>
          </a:p>
          <a:p>
            <a:pPr marL="12700" marR="894715">
              <a:lnSpc>
                <a:spcPct val="150000"/>
              </a:lnSpc>
            </a:pPr>
            <a:r>
              <a:rPr dirty="0" sz="700">
                <a:latin typeface="Arial"/>
                <a:cs typeface="Arial"/>
              </a:rPr>
              <a:t>Add and edit</a:t>
            </a:r>
            <a:r>
              <a:rPr dirty="0" sz="700" spc="1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a</a:t>
            </a:r>
            <a:r>
              <a:rPr dirty="0" sz="700" spc="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ext</a:t>
            </a:r>
            <a:r>
              <a:rPr dirty="0" sz="700" spc="1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in Word,</a:t>
            </a:r>
            <a:r>
              <a:rPr dirty="0" sz="700" spc="-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Microsoft</a:t>
            </a:r>
            <a:r>
              <a:rPr dirty="0" sz="700" spc="4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Support.</a:t>
            </a:r>
            <a:r>
              <a:rPr dirty="0" sz="700" spc="3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Microsoft.com.</a:t>
            </a:r>
            <a:r>
              <a:rPr dirty="0" sz="700" spc="60">
                <a:latin typeface="Arial"/>
                <a:cs typeface="Arial"/>
              </a:rPr>
              <a:t> 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7"/>
              </a:rPr>
              <a:t>https://support.microsoft.com/en-us/office/add-and-edit-text-ed1e3147-a846-41ca-8087-</a:t>
            </a:r>
            <a:r>
              <a:rPr dirty="0" u="sng" sz="7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7"/>
              </a:rPr>
              <a:t>49e324cb50bd</a:t>
            </a:r>
            <a:r>
              <a:rPr dirty="0" u="none" sz="700" spc="5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(accessed</a:t>
            </a:r>
            <a:r>
              <a:rPr dirty="0" u="none" sz="700" spc="3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March</a:t>
            </a:r>
            <a:r>
              <a:rPr dirty="0" u="none" sz="700" spc="40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2024).</a:t>
            </a:r>
            <a:r>
              <a:rPr dirty="0" u="none" sz="700" spc="500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Document</a:t>
            </a:r>
            <a:r>
              <a:rPr dirty="0" u="none" sz="700" spc="1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layout,</a:t>
            </a:r>
            <a:r>
              <a:rPr dirty="0" u="none" sz="700" spc="5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Microsoft</a:t>
            </a:r>
            <a:r>
              <a:rPr dirty="0" u="none" sz="700" spc="5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Support.</a:t>
            </a:r>
            <a:r>
              <a:rPr dirty="0" u="none" sz="700" spc="35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Microsoft.com.</a:t>
            </a:r>
            <a:r>
              <a:rPr dirty="0" u="none" sz="700" spc="60">
                <a:latin typeface="Arial"/>
                <a:cs typeface="Arial"/>
              </a:rPr>
              <a:t> 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8"/>
              </a:rPr>
              <a:t>https://support.microsoft.com/en-au/office/change-document-layout-d8eae84b-756b-4e7d-8b3d-</a:t>
            </a:r>
            <a:r>
              <a:rPr dirty="0" u="sng" sz="7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8"/>
              </a:rPr>
              <a:t>7fbcb41e50cc</a:t>
            </a:r>
            <a:r>
              <a:rPr dirty="0" u="none" sz="700" spc="7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(accessed</a:t>
            </a:r>
            <a:r>
              <a:rPr dirty="0" u="none" sz="700" spc="3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March</a:t>
            </a:r>
            <a:r>
              <a:rPr dirty="0" u="none" sz="700" spc="40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2024).</a:t>
            </a:r>
            <a:endParaRPr sz="700">
              <a:latin typeface="Arial"/>
              <a:cs typeface="Arial"/>
            </a:endParaRPr>
          </a:p>
          <a:p>
            <a:pPr marL="12700" marR="256540">
              <a:lnSpc>
                <a:spcPct val="150000"/>
              </a:lnSpc>
            </a:pPr>
            <a:r>
              <a:rPr dirty="0" sz="700">
                <a:latin typeface="Arial"/>
                <a:cs typeface="Arial"/>
              </a:rPr>
              <a:t>Insert</a:t>
            </a:r>
            <a:r>
              <a:rPr dirty="0" sz="700" spc="4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tables</a:t>
            </a:r>
            <a:r>
              <a:rPr dirty="0" sz="700" spc="-1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and</a:t>
            </a:r>
            <a:r>
              <a:rPr dirty="0" sz="700" spc="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pictures</a:t>
            </a:r>
            <a:r>
              <a:rPr dirty="0" sz="700" spc="1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in</a:t>
            </a:r>
            <a:r>
              <a:rPr dirty="0" sz="700" spc="-1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your</a:t>
            </a:r>
            <a:r>
              <a:rPr dirty="0" sz="700" spc="2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document.</a:t>
            </a:r>
            <a:r>
              <a:rPr dirty="0" sz="700" spc="3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Microsoft</a:t>
            </a:r>
            <a:r>
              <a:rPr dirty="0" sz="700" spc="3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Support.</a:t>
            </a:r>
            <a:r>
              <a:rPr dirty="0" sz="700" spc="2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Microsoft.com.</a:t>
            </a:r>
            <a:r>
              <a:rPr dirty="0" sz="700" spc="55">
                <a:latin typeface="Arial"/>
                <a:cs typeface="Arial"/>
              </a:rPr>
              <a:t> 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9"/>
              </a:rPr>
              <a:t>https://support.microsoft.com/en-us/office/insert-tables-and-pictures-9e2be863-fcb8-4f20-af24-</a:t>
            </a:r>
            <a:r>
              <a:rPr dirty="0" u="sng" sz="7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9"/>
              </a:rPr>
              <a:t>905121643da8</a:t>
            </a:r>
            <a:r>
              <a:rPr dirty="0" u="none" sz="700" spc="4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(accessed</a:t>
            </a:r>
            <a:r>
              <a:rPr dirty="0" u="none" sz="700" spc="25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March</a:t>
            </a:r>
            <a:r>
              <a:rPr dirty="0" u="none" sz="700" spc="500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2024).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700">
                <a:latin typeface="Arial"/>
                <a:cs typeface="Arial"/>
              </a:rPr>
              <a:t>How</a:t>
            </a:r>
            <a:r>
              <a:rPr dirty="0" sz="700" spc="-3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to</a:t>
            </a:r>
            <a:r>
              <a:rPr dirty="0" sz="700" spc="-1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Save</a:t>
            </a:r>
            <a:r>
              <a:rPr dirty="0" sz="700" spc="-2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Microsoft</a:t>
            </a:r>
            <a:r>
              <a:rPr dirty="0" sz="700" spc="1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Word</a:t>
            </a:r>
            <a:r>
              <a:rPr dirty="0" sz="700" spc="-4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Documents in</a:t>
            </a:r>
            <a:r>
              <a:rPr dirty="0" sz="700" spc="-3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Different</a:t>
            </a:r>
            <a:r>
              <a:rPr dirty="0" sz="700" spc="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File</a:t>
            </a:r>
            <a:r>
              <a:rPr dirty="0" sz="700" spc="-3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Formats.</a:t>
            </a:r>
            <a:r>
              <a:rPr dirty="0" sz="700" spc="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Microsoft</a:t>
            </a:r>
            <a:r>
              <a:rPr dirty="0" sz="700" spc="1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Support.</a:t>
            </a:r>
            <a:r>
              <a:rPr dirty="0" sz="700" spc="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Microsoft.com.</a:t>
            </a:r>
            <a:r>
              <a:rPr dirty="0" sz="700" spc="40">
                <a:latin typeface="Arial"/>
                <a:cs typeface="Arial"/>
              </a:rPr>
              <a:t> 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0"/>
              </a:rPr>
              <a:t>https://www.youtube.com/watch?v=Dru5Yw-</a:t>
            </a:r>
            <a:r>
              <a:rPr dirty="0" u="sng" sz="7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0"/>
              </a:rPr>
              <a:t>_ec8</a:t>
            </a:r>
            <a:r>
              <a:rPr dirty="0" u="none" sz="700" spc="3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(accessed March</a:t>
            </a:r>
            <a:r>
              <a:rPr dirty="0" u="none" sz="700" spc="15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2024).</a:t>
            </a:r>
            <a:endParaRPr sz="700">
              <a:latin typeface="Arial"/>
              <a:cs typeface="Arial"/>
            </a:endParaRPr>
          </a:p>
          <a:p>
            <a:pPr marL="12700" marR="631190">
              <a:lnSpc>
                <a:spcPts val="1260"/>
              </a:lnSpc>
              <a:spcBef>
                <a:spcPts val="114"/>
              </a:spcBef>
            </a:pPr>
            <a:r>
              <a:rPr dirty="0" sz="700">
                <a:latin typeface="Arial"/>
                <a:cs typeface="Arial"/>
              </a:rPr>
              <a:t>Save</a:t>
            </a:r>
            <a:r>
              <a:rPr dirty="0" sz="700" spc="-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a</a:t>
            </a:r>
            <a:r>
              <a:rPr dirty="0" sz="700" spc="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Word</a:t>
            </a:r>
            <a:r>
              <a:rPr dirty="0" sz="700" spc="-2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document.</a:t>
            </a:r>
            <a:r>
              <a:rPr dirty="0" sz="700" spc="4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Microsoft</a:t>
            </a:r>
            <a:r>
              <a:rPr dirty="0" sz="700" spc="5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Support.</a:t>
            </a:r>
            <a:r>
              <a:rPr dirty="0" sz="700" spc="30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Microsoft.com.</a:t>
            </a:r>
            <a:r>
              <a:rPr dirty="0" sz="700" spc="65">
                <a:latin typeface="Arial"/>
                <a:cs typeface="Arial"/>
              </a:rPr>
              <a:t> 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1"/>
              </a:rPr>
              <a:t>https://support.microsoft.com/en-us/office/video-save-a-word-document-fb0f9081-7c62-4fbf-954d-</a:t>
            </a:r>
            <a:r>
              <a:rPr dirty="0" u="sng" sz="7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1"/>
              </a:rPr>
              <a:t>81b9707c0678</a:t>
            </a:r>
            <a:r>
              <a:rPr dirty="0" u="none" sz="700" spc="5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(accessed</a:t>
            </a:r>
            <a:r>
              <a:rPr dirty="0" u="none" sz="700" spc="4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March</a:t>
            </a:r>
            <a:r>
              <a:rPr dirty="0" u="none" sz="700" spc="45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2024).</a:t>
            </a:r>
            <a:r>
              <a:rPr dirty="0" u="none" sz="700" spc="50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Print</a:t>
            </a:r>
            <a:r>
              <a:rPr dirty="0" u="none" sz="700" spc="-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a document</a:t>
            </a:r>
            <a:r>
              <a:rPr dirty="0" u="none" sz="700" spc="2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in word.</a:t>
            </a:r>
            <a:r>
              <a:rPr dirty="0" u="none" sz="700" spc="2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Microsoft</a:t>
            </a:r>
            <a:r>
              <a:rPr dirty="0" u="none" sz="700" spc="4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Support.</a:t>
            </a:r>
            <a:r>
              <a:rPr dirty="0" u="none" sz="700" spc="35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Microsoft.com.</a:t>
            </a:r>
            <a:r>
              <a:rPr dirty="0" u="none" sz="700" spc="65">
                <a:latin typeface="Arial"/>
                <a:cs typeface="Arial"/>
              </a:rPr>
              <a:t> 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2"/>
              </a:rPr>
              <a:t>https://support.microsoft.com/en-us/office/print-a-document-in-word-591022c4-53e3-4242-</a:t>
            </a:r>
            <a:r>
              <a:rPr dirty="0" u="sng" sz="7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2"/>
              </a:rPr>
              <a:t>95b5-</a:t>
            </a:r>
            <a:r>
              <a:rPr dirty="0" u="sng" sz="700" spc="5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(accessed</a:t>
            </a:r>
            <a:r>
              <a:rPr dirty="0" u="none" sz="700" spc="2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March</a:t>
            </a:r>
            <a:r>
              <a:rPr dirty="0" u="none" sz="700" spc="30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2024).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2"/>
              </a:rPr>
              <a:t>58ca393ba0ee#:~:text=Select%20File%20%3E%20Print.,and%20select%20the%20Print%20button</a:t>
            </a:r>
            <a:r>
              <a:rPr dirty="0" u="none" sz="700" spc="15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(accessed</a:t>
            </a:r>
            <a:r>
              <a:rPr dirty="0" u="none" sz="700" spc="9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March</a:t>
            </a:r>
            <a:r>
              <a:rPr dirty="0" u="none" sz="700" spc="105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2024).</a:t>
            </a:r>
            <a:endParaRPr sz="700">
              <a:latin typeface="Arial"/>
              <a:cs typeface="Arial"/>
            </a:endParaRPr>
          </a:p>
          <a:p>
            <a:pPr marL="12700" marR="133985">
              <a:lnSpc>
                <a:spcPct val="150000"/>
              </a:lnSpc>
            </a:pPr>
            <a:r>
              <a:rPr dirty="0" sz="700">
                <a:latin typeface="Arial"/>
                <a:cs typeface="Arial"/>
              </a:rPr>
              <a:t>Create</a:t>
            </a:r>
            <a:r>
              <a:rPr dirty="0" sz="700" spc="1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a</a:t>
            </a:r>
            <a:r>
              <a:rPr dirty="0" sz="700" spc="-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simple</a:t>
            </a:r>
            <a:r>
              <a:rPr dirty="0" sz="700" spc="-1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formula</a:t>
            </a:r>
            <a:r>
              <a:rPr dirty="0" sz="700" spc="1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in</a:t>
            </a:r>
            <a:r>
              <a:rPr dirty="0" sz="700" spc="-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Excel.</a:t>
            </a:r>
            <a:r>
              <a:rPr dirty="0" sz="700" spc="1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Microsoft</a:t>
            </a:r>
            <a:r>
              <a:rPr dirty="0" sz="700" spc="4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Support.</a:t>
            </a:r>
            <a:r>
              <a:rPr dirty="0" sz="700" spc="30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Microsoft.com.</a:t>
            </a:r>
            <a:r>
              <a:rPr dirty="0" sz="700" spc="65">
                <a:latin typeface="Arial"/>
                <a:cs typeface="Arial"/>
              </a:rPr>
              <a:t> 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3"/>
              </a:rPr>
              <a:t>https://support.microsoft.com/en-au/office/create-a-simple-formula-3d90ac89-8ad8-4674-8d8b-</a:t>
            </a:r>
            <a:r>
              <a:rPr dirty="0" u="sng" sz="7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3"/>
              </a:rPr>
              <a:t>4017c86d1a11</a:t>
            </a:r>
            <a:r>
              <a:rPr dirty="0" u="none" sz="700" spc="5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(accessed</a:t>
            </a:r>
            <a:r>
              <a:rPr dirty="0" u="none" sz="700" spc="2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March</a:t>
            </a:r>
            <a:r>
              <a:rPr dirty="0" u="none" sz="700" spc="35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2024).</a:t>
            </a:r>
            <a:r>
              <a:rPr dirty="0" u="none" sz="700" spc="500">
                <a:latin typeface="Arial"/>
                <a:cs typeface="Arial"/>
              </a:rPr>
              <a:t>  </a:t>
            </a:r>
            <a:r>
              <a:rPr dirty="0" u="none" sz="700">
                <a:latin typeface="Arial"/>
                <a:cs typeface="Arial"/>
              </a:rPr>
              <a:t>Create</a:t>
            </a:r>
            <a:r>
              <a:rPr dirty="0" u="none" sz="700" spc="2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a</a:t>
            </a:r>
            <a:r>
              <a:rPr dirty="0" u="none" sz="700" spc="1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named</a:t>
            </a:r>
            <a:r>
              <a:rPr dirty="0" u="none" sz="700" spc="1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range</a:t>
            </a:r>
            <a:r>
              <a:rPr dirty="0" u="none" sz="700" spc="3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from</a:t>
            </a:r>
            <a:r>
              <a:rPr dirty="0" u="none" sz="700" spc="3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selected</a:t>
            </a:r>
            <a:r>
              <a:rPr dirty="0" u="none" sz="700" spc="3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cells in</a:t>
            </a:r>
            <a:r>
              <a:rPr dirty="0" u="none" sz="700" spc="1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a worksheet.</a:t>
            </a:r>
            <a:r>
              <a:rPr dirty="0" u="none" sz="700" spc="4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Microsoft</a:t>
            </a:r>
            <a:r>
              <a:rPr dirty="0" u="none" sz="700" spc="7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Support.</a:t>
            </a:r>
            <a:r>
              <a:rPr dirty="0" u="none" sz="700" spc="35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Microsoft.com.</a:t>
            </a:r>
            <a:r>
              <a:rPr dirty="0" u="none" sz="700" spc="80">
                <a:latin typeface="Arial"/>
                <a:cs typeface="Arial"/>
              </a:rPr>
              <a:t> 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4"/>
              </a:rPr>
              <a:t>https://support.microsoft.com/en-us/office/create-a-named-range-from-selected-cells-in-a-worksheet-fd8905ed-1130-</a:t>
            </a:r>
            <a:r>
              <a:rPr dirty="0" u="none" sz="700" spc="50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4"/>
              </a:rPr>
              <a:t>4cca-9bb0-</a:t>
            </a:r>
            <a:r>
              <a:rPr dirty="0" u="sng" sz="7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4"/>
              </a:rPr>
              <a:t>ad02b7e594fd</a:t>
            </a:r>
            <a:r>
              <a:rPr dirty="0" u="none" sz="700" spc="-2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(accessed</a:t>
            </a:r>
            <a:r>
              <a:rPr dirty="0" u="none" sz="700" spc="-3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March</a:t>
            </a:r>
            <a:r>
              <a:rPr dirty="0" u="none" sz="700" spc="-25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2024).</a:t>
            </a:r>
            <a:endParaRPr sz="700">
              <a:latin typeface="Arial"/>
              <a:cs typeface="Arial"/>
            </a:endParaRPr>
          </a:p>
          <a:p>
            <a:pPr marL="12700" marR="58419">
              <a:lnSpc>
                <a:spcPct val="150000"/>
              </a:lnSpc>
            </a:pPr>
            <a:r>
              <a:rPr dirty="0" sz="700">
                <a:latin typeface="Arial"/>
                <a:cs typeface="Arial"/>
              </a:rPr>
              <a:t>Excel</a:t>
            </a:r>
            <a:r>
              <a:rPr dirty="0" sz="700" spc="1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2013</a:t>
            </a:r>
            <a:r>
              <a:rPr dirty="0" sz="700" spc="2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training.</a:t>
            </a:r>
            <a:r>
              <a:rPr dirty="0" sz="700" spc="3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Print</a:t>
            </a:r>
            <a:r>
              <a:rPr dirty="0" sz="700" spc="2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worksheets</a:t>
            </a:r>
            <a:r>
              <a:rPr dirty="0" sz="700" spc="3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and</a:t>
            </a:r>
            <a:r>
              <a:rPr dirty="0" sz="700" spc="1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workbooks.</a:t>
            </a:r>
            <a:r>
              <a:rPr dirty="0" sz="700" spc="2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Microsoft</a:t>
            </a:r>
            <a:r>
              <a:rPr dirty="0" sz="700" spc="5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Support.</a:t>
            </a:r>
            <a:r>
              <a:rPr dirty="0" sz="700" spc="40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Microsoft.com.</a:t>
            </a:r>
            <a:r>
              <a:rPr dirty="0" sz="700" spc="85">
                <a:latin typeface="Arial"/>
                <a:cs typeface="Arial"/>
              </a:rPr>
              <a:t> 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5"/>
              </a:rPr>
              <a:t>https://support.microsoft.com/en-us/office/video-print-worksheets-and-workbooks-a86daa14-f63a-41d2-8043-1f3c0fa57076</a:t>
            </a:r>
            <a:r>
              <a:rPr dirty="0" u="none" sz="700" spc="50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(accessed</a:t>
            </a:r>
            <a:r>
              <a:rPr dirty="0" u="none" sz="700" spc="-4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March</a:t>
            </a:r>
            <a:r>
              <a:rPr dirty="0" u="none" sz="700" spc="-35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2024).</a:t>
            </a:r>
            <a:endParaRPr sz="700">
              <a:latin typeface="Arial"/>
              <a:cs typeface="Arial"/>
            </a:endParaRPr>
          </a:p>
          <a:p>
            <a:pPr marL="12700" marR="399415">
              <a:lnSpc>
                <a:spcPct val="150000"/>
              </a:lnSpc>
            </a:pPr>
            <a:r>
              <a:rPr dirty="0" sz="700">
                <a:latin typeface="Arial"/>
                <a:cs typeface="Arial"/>
              </a:rPr>
              <a:t>Sort</a:t>
            </a:r>
            <a:r>
              <a:rPr dirty="0" sz="700" spc="1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and</a:t>
            </a:r>
            <a:r>
              <a:rPr dirty="0" sz="700" spc="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filter</a:t>
            </a:r>
            <a:r>
              <a:rPr dirty="0" sz="700" spc="2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data.</a:t>
            </a:r>
            <a:r>
              <a:rPr dirty="0" sz="700" spc="1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Microsoft</a:t>
            </a:r>
            <a:r>
              <a:rPr dirty="0" sz="700" spc="6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Support.</a:t>
            </a:r>
            <a:r>
              <a:rPr dirty="0" sz="700" spc="30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Microsoft.com.</a:t>
            </a:r>
            <a:r>
              <a:rPr dirty="0" sz="700" spc="70">
                <a:latin typeface="Arial"/>
                <a:cs typeface="Arial"/>
              </a:rPr>
              <a:t> 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6"/>
              </a:rPr>
              <a:t>https://support.microsoft.com/en-au/office/video-sort-data-in-a-range-or-table-ffb9fcb0-b9cb-48bf-a15c-</a:t>
            </a:r>
            <a:r>
              <a:rPr dirty="0" u="sng" sz="7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6"/>
              </a:rPr>
              <a:t>8bec9fd3a472</a:t>
            </a:r>
            <a:r>
              <a:rPr dirty="0" u="none" sz="700" spc="7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(accessed</a:t>
            </a:r>
            <a:r>
              <a:rPr dirty="0" u="none" sz="700" spc="3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March</a:t>
            </a:r>
            <a:r>
              <a:rPr dirty="0" u="none" sz="700" spc="40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2024).</a:t>
            </a:r>
            <a:r>
              <a:rPr dirty="0" u="none" sz="700" spc="500">
                <a:latin typeface="Arial"/>
                <a:cs typeface="Arial"/>
              </a:rPr>
              <a:t>  </a:t>
            </a:r>
            <a:r>
              <a:rPr dirty="0" u="none" sz="700">
                <a:latin typeface="Arial"/>
                <a:cs typeface="Arial"/>
              </a:rPr>
              <a:t>Create</a:t>
            </a:r>
            <a:r>
              <a:rPr dirty="0" u="none" sz="700" spc="1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and</a:t>
            </a:r>
            <a:r>
              <a:rPr dirty="0" u="none" sz="700" spc="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format</a:t>
            </a:r>
            <a:r>
              <a:rPr dirty="0" u="none" sz="700" spc="3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tables.</a:t>
            </a:r>
            <a:r>
              <a:rPr dirty="0" u="none" sz="700" spc="1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Microsoft</a:t>
            </a:r>
            <a:r>
              <a:rPr dirty="0" u="none" sz="700" spc="4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Support.</a:t>
            </a:r>
            <a:r>
              <a:rPr dirty="0" u="none" sz="700" spc="35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Microsoft.com.</a:t>
            </a:r>
            <a:r>
              <a:rPr dirty="0" u="none" sz="700" spc="65">
                <a:latin typeface="Arial"/>
                <a:cs typeface="Arial"/>
              </a:rPr>
              <a:t> 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6"/>
              </a:rPr>
              <a:t>https://support.microsoft.com/en-au/office/video-sort-data-in-a-range-</a:t>
            </a:r>
            <a:r>
              <a:rPr dirty="0" u="sng" sz="7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6"/>
              </a:rPr>
              <a:t>or-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6"/>
              </a:rPr>
              <a:t>table-ffb9fcb0-b9cb-48bf-a15c-</a:t>
            </a:r>
            <a:r>
              <a:rPr dirty="0" u="sng" sz="7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6"/>
              </a:rPr>
              <a:t>8bec9fd3a472</a:t>
            </a:r>
            <a:r>
              <a:rPr dirty="0" u="none" sz="700" spc="5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(accessed</a:t>
            </a:r>
            <a:r>
              <a:rPr dirty="0" u="none" sz="700" spc="3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March</a:t>
            </a:r>
            <a:r>
              <a:rPr dirty="0" u="none" sz="700" spc="30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2024).</a:t>
            </a:r>
            <a:r>
              <a:rPr dirty="0" u="none" sz="700" spc="50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More</a:t>
            </a:r>
            <a:r>
              <a:rPr dirty="0" u="none" sz="700" spc="3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print</a:t>
            </a:r>
            <a:r>
              <a:rPr dirty="0" u="none" sz="700" spc="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options.</a:t>
            </a:r>
            <a:r>
              <a:rPr dirty="0" u="none" sz="700" spc="2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Microsoft</a:t>
            </a:r>
            <a:r>
              <a:rPr dirty="0" u="none" sz="700" spc="4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Support.</a:t>
            </a:r>
            <a:r>
              <a:rPr dirty="0" u="none" sz="700" spc="30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Microsoft.com.</a:t>
            </a:r>
            <a:r>
              <a:rPr dirty="0" u="none" sz="700" spc="60">
                <a:latin typeface="Arial"/>
                <a:cs typeface="Arial"/>
              </a:rPr>
              <a:t> 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7"/>
              </a:rPr>
              <a:t>https://support.microsoft.com/en-us/office/video-more-print-options-4c22fa89-d8b2-45a5-993f-</a:t>
            </a:r>
            <a:r>
              <a:rPr dirty="0" u="sng" sz="7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7"/>
              </a:rPr>
              <a:t>461a66c046c4</a:t>
            </a:r>
            <a:r>
              <a:rPr dirty="0" u="none" sz="700" spc="6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(accessed</a:t>
            </a:r>
            <a:r>
              <a:rPr dirty="0" u="none" sz="700" spc="2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March</a:t>
            </a:r>
            <a:r>
              <a:rPr dirty="0" u="none" sz="700" spc="30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2024).</a:t>
            </a:r>
            <a:endParaRPr sz="700">
              <a:latin typeface="Arial"/>
              <a:cs typeface="Arial"/>
            </a:endParaRPr>
          </a:p>
          <a:p>
            <a:pPr marL="12700" marR="5080">
              <a:lnSpc>
                <a:spcPct val="150000"/>
              </a:lnSpc>
            </a:pPr>
            <a:r>
              <a:rPr dirty="0" sz="700">
                <a:latin typeface="Arial"/>
                <a:cs typeface="Arial"/>
              </a:rPr>
              <a:t>Print</a:t>
            </a:r>
            <a:r>
              <a:rPr dirty="0" sz="700" spc="2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specific</a:t>
            </a:r>
            <a:r>
              <a:rPr dirty="0" sz="700" spc="4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pages.</a:t>
            </a:r>
            <a:r>
              <a:rPr dirty="0" sz="700" spc="5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Microsoft</a:t>
            </a:r>
            <a:r>
              <a:rPr dirty="0" sz="700" spc="7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Support.</a:t>
            </a:r>
            <a:r>
              <a:rPr dirty="0" sz="700" spc="5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Microsoft.com.</a:t>
            </a:r>
            <a:r>
              <a:rPr dirty="0" sz="700" spc="100">
                <a:latin typeface="Arial"/>
                <a:cs typeface="Arial"/>
              </a:rPr>
              <a:t> 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8"/>
              </a:rPr>
              <a:t>https://support.microsoft.com/en-us/office/video-print-a-worksheet-on-</a:t>
            </a:r>
            <a:r>
              <a:rPr dirty="0" u="sng" sz="7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8"/>
              </a:rPr>
              <a:t>a-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8"/>
              </a:rPr>
              <a:t>specific-number-of-pages-bc7d8a8b-48a1-485c-a091-</a:t>
            </a:r>
            <a:r>
              <a:rPr dirty="0" u="sng" sz="7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8"/>
              </a:rPr>
              <a:t>23fb9f300a57</a:t>
            </a:r>
            <a:r>
              <a:rPr dirty="0" u="none" sz="700" spc="9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(accessed</a:t>
            </a:r>
            <a:r>
              <a:rPr dirty="0" u="none" sz="700" spc="55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March</a:t>
            </a:r>
            <a:r>
              <a:rPr dirty="0" u="none" sz="700" spc="500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2024).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700">
                <a:latin typeface="Arial"/>
                <a:cs typeface="Arial"/>
              </a:rPr>
              <a:t>Print</a:t>
            </a:r>
            <a:r>
              <a:rPr dirty="0" sz="700" spc="2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headings,</a:t>
            </a:r>
            <a:r>
              <a:rPr dirty="0" sz="700" spc="5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gridlines,</a:t>
            </a:r>
            <a:r>
              <a:rPr dirty="0" sz="700" spc="3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and</a:t>
            </a:r>
            <a:r>
              <a:rPr dirty="0" sz="700" spc="4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formulas.</a:t>
            </a:r>
            <a:r>
              <a:rPr dirty="0" sz="700" spc="5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Microsoft</a:t>
            </a:r>
            <a:r>
              <a:rPr dirty="0" sz="700" spc="7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Support.</a:t>
            </a:r>
            <a:r>
              <a:rPr dirty="0" sz="700" spc="6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Microsoft.com.</a:t>
            </a:r>
            <a:r>
              <a:rPr dirty="0" sz="700" spc="105">
                <a:latin typeface="Arial"/>
                <a:cs typeface="Arial"/>
              </a:rPr>
              <a:t> 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9"/>
              </a:rPr>
              <a:t>https://support.microsoft.com/en-us/office/video-print-headings-gridlines-formulas-and-more-1e0adb41-cc93-4299-b862-c53ba6d31b54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700">
                <a:latin typeface="Arial"/>
                <a:cs typeface="Arial"/>
              </a:rPr>
              <a:t>(accessed</a:t>
            </a:r>
            <a:r>
              <a:rPr dirty="0" sz="700" spc="-2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March</a:t>
            </a:r>
            <a:r>
              <a:rPr dirty="0" sz="700" spc="-1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2024).</a:t>
            </a:r>
            <a:endParaRPr sz="70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88416" y="215595"/>
            <a:ext cx="304609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4"/>
              <a:t>Referenties/bronnen</a:t>
            </a:r>
          </a:p>
        </p:txBody>
      </p:sp>
    </p:spTree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3055620"/>
            </a:xfrm>
            <a:custGeom>
              <a:avLst/>
              <a:gdLst/>
              <a:ahLst/>
              <a:cxnLst/>
              <a:rect l="l" t="t" r="r" b="b"/>
              <a:pathLst>
                <a:path w="9144000" h="3055620">
                  <a:moveTo>
                    <a:pt x="0" y="3055620"/>
                  </a:moveTo>
                  <a:lnTo>
                    <a:pt x="9144000" y="305562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305562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19271" y="222504"/>
              <a:ext cx="2156460" cy="865632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0" y="3055620"/>
              <a:ext cx="9144000" cy="2087880"/>
            </a:xfrm>
            <a:custGeom>
              <a:avLst/>
              <a:gdLst/>
              <a:ahLst/>
              <a:cxnLst/>
              <a:rect l="l" t="t" r="r" b="b"/>
              <a:pathLst>
                <a:path w="9144000" h="2087879">
                  <a:moveTo>
                    <a:pt x="9144000" y="0"/>
                  </a:moveTo>
                  <a:lnTo>
                    <a:pt x="0" y="0"/>
                  </a:lnTo>
                  <a:lnTo>
                    <a:pt x="0" y="2087880"/>
                  </a:lnTo>
                  <a:lnTo>
                    <a:pt x="9144000" y="208788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300733" y="4086605"/>
              <a:ext cx="6543040" cy="9525"/>
            </a:xfrm>
            <a:custGeom>
              <a:avLst/>
              <a:gdLst/>
              <a:ahLst/>
              <a:cxnLst/>
              <a:rect l="l" t="t" r="r" b="b"/>
              <a:pathLst>
                <a:path w="6543040" h="9525">
                  <a:moveTo>
                    <a:pt x="0" y="0"/>
                  </a:moveTo>
                  <a:lnTo>
                    <a:pt x="654304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16979" y="4361688"/>
              <a:ext cx="2313431" cy="461772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94332" y="3462528"/>
              <a:ext cx="856488" cy="283464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41904" y="3377184"/>
              <a:ext cx="864107" cy="368808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83964" y="3316223"/>
              <a:ext cx="339851" cy="502919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77384" y="3377184"/>
              <a:ext cx="1240536" cy="379476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70320" y="3243072"/>
              <a:ext cx="958596" cy="502920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/>
          <p:nvPr/>
        </p:nvSpPr>
        <p:spPr>
          <a:xfrm>
            <a:off x="722477" y="4313631"/>
            <a:ext cx="5488940" cy="5378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12700" marR="5080" indent="217804">
              <a:lnSpc>
                <a:spcPct val="140000"/>
              </a:lnSpc>
              <a:spcBef>
                <a:spcPts val="100"/>
              </a:spcBef>
            </a:pPr>
            <a:r>
              <a:rPr dirty="0" sz="800" spc="-10">
                <a:latin typeface="Arial"/>
                <a:cs typeface="Arial"/>
              </a:rPr>
              <a:t>Gefinancierd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door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Europese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Unie.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geuite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standpunten</a:t>
            </a:r>
            <a:r>
              <a:rPr dirty="0" sz="800" spc="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en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meningen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zijn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echter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alleen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die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van de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auteur(s)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en</a:t>
            </a:r>
            <a:r>
              <a:rPr dirty="0" sz="800">
                <a:latin typeface="Arial"/>
                <a:cs typeface="Arial"/>
              </a:rPr>
              <a:t> komen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niet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noodzakelijkerwijs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overeen</a:t>
            </a:r>
            <a:r>
              <a:rPr dirty="0" sz="800" spc="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met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die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van de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Europese Unie of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OeAD-</a:t>
            </a:r>
            <a:r>
              <a:rPr dirty="0" sz="800">
                <a:latin typeface="Arial"/>
                <a:cs typeface="Arial"/>
              </a:rPr>
              <a:t>GmbH.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Noch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Europese Unie,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noch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de</a:t>
            </a:r>
            <a:endParaRPr sz="800">
              <a:latin typeface="Arial"/>
              <a:cs typeface="Arial"/>
            </a:endParaRPr>
          </a:p>
          <a:p>
            <a:pPr algn="r" marR="6350">
              <a:lnSpc>
                <a:spcPct val="100000"/>
              </a:lnSpc>
              <a:spcBef>
                <a:spcPts val="380"/>
              </a:spcBef>
            </a:pPr>
            <a:r>
              <a:rPr dirty="0" sz="800" spc="-10">
                <a:latin typeface="Arial"/>
                <a:cs typeface="Arial"/>
              </a:rPr>
              <a:t>subsidieverlenende</a:t>
            </a:r>
            <a:r>
              <a:rPr dirty="0" sz="800" spc="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autoriteit</a:t>
            </a:r>
            <a:r>
              <a:rPr dirty="0" sz="800" spc="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kan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hiervoor</a:t>
            </a:r>
            <a:r>
              <a:rPr dirty="0" sz="800" spc="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verantwoordelijk</a:t>
            </a:r>
            <a:r>
              <a:rPr dirty="0" sz="800" spc="4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worden</a:t>
            </a:r>
            <a:r>
              <a:rPr dirty="0" sz="800" spc="2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gesteld</a:t>
            </a:r>
            <a:endParaRPr sz="8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801116" y="1329689"/>
            <a:ext cx="7685405" cy="86741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14999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Deze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leereenheid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is ontwikkeld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als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onderdeel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van een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Erasmus+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KA2-project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DiMiCare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en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wordt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gefinancierd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met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steun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van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Europese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Unie.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Het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werk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is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bedoeld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voor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educatieve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doeleinden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en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is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gelicentieerd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onder</a:t>
            </a:r>
            <a:r>
              <a:rPr dirty="0" sz="1200" spc="5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Creative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Commons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Naamsvermelding-NietCommercieel-</a:t>
            </a:r>
            <a:r>
              <a:rPr dirty="0" sz="1200">
                <a:latin typeface="Arial"/>
                <a:cs typeface="Arial"/>
              </a:rPr>
              <a:t>GelijkDelen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4.0 Internationale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licentie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@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10">
                <a:latin typeface="Arial"/>
                <a:cs typeface="Arial"/>
              </a:rPr>
              <a:t> DiMiCare Consortium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(met </a:t>
            </a:r>
            <a:r>
              <a:rPr dirty="0" sz="1200" spc="-10">
                <a:latin typeface="Arial"/>
                <a:cs typeface="Arial"/>
              </a:rPr>
              <a:t>uitzondering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van screenshots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en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inhoud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waarnaar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wordt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verwezen).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5" name="object 15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608832" y="2310383"/>
            <a:ext cx="1575815" cy="553212"/>
          </a:xfrm>
          <a:prstGeom prst="rect">
            <a:avLst/>
          </a:prstGeom>
        </p:spPr>
      </p:pic>
    </p:spTree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464563" y="853439"/>
            <a:ext cx="6215380" cy="3436620"/>
            <a:chOff x="1464563" y="853439"/>
            <a:chExt cx="6215380" cy="3436620"/>
          </a:xfrm>
        </p:grpSpPr>
        <p:sp>
          <p:nvSpPr>
            <p:cNvPr id="3" name="object 3" descr=""/>
            <p:cNvSpPr/>
            <p:nvPr/>
          </p:nvSpPr>
          <p:spPr>
            <a:xfrm>
              <a:off x="1464563" y="853439"/>
              <a:ext cx="6215380" cy="3436620"/>
            </a:xfrm>
            <a:custGeom>
              <a:avLst/>
              <a:gdLst/>
              <a:ahLst/>
              <a:cxnLst/>
              <a:rect l="l" t="t" r="r" b="b"/>
              <a:pathLst>
                <a:path w="6215380" h="3436620">
                  <a:moveTo>
                    <a:pt x="6154546" y="0"/>
                  </a:moveTo>
                  <a:lnTo>
                    <a:pt x="60325" y="0"/>
                  </a:lnTo>
                  <a:lnTo>
                    <a:pt x="36861" y="4746"/>
                  </a:lnTo>
                  <a:lnTo>
                    <a:pt x="17684" y="17684"/>
                  </a:lnTo>
                  <a:lnTo>
                    <a:pt x="4746" y="36861"/>
                  </a:lnTo>
                  <a:lnTo>
                    <a:pt x="0" y="60325"/>
                  </a:lnTo>
                  <a:lnTo>
                    <a:pt x="0" y="3376282"/>
                  </a:lnTo>
                  <a:lnTo>
                    <a:pt x="4746" y="3399768"/>
                  </a:lnTo>
                  <a:lnTo>
                    <a:pt x="17684" y="3418947"/>
                  </a:lnTo>
                  <a:lnTo>
                    <a:pt x="36861" y="3431878"/>
                  </a:lnTo>
                  <a:lnTo>
                    <a:pt x="60325" y="3436620"/>
                  </a:lnTo>
                  <a:lnTo>
                    <a:pt x="6154546" y="3436620"/>
                  </a:lnTo>
                  <a:lnTo>
                    <a:pt x="6178010" y="3431878"/>
                  </a:lnTo>
                  <a:lnTo>
                    <a:pt x="6197187" y="3418947"/>
                  </a:lnTo>
                  <a:lnTo>
                    <a:pt x="6210125" y="3399768"/>
                  </a:lnTo>
                  <a:lnTo>
                    <a:pt x="6214871" y="3376282"/>
                  </a:lnTo>
                  <a:lnTo>
                    <a:pt x="6214871" y="60325"/>
                  </a:lnTo>
                  <a:lnTo>
                    <a:pt x="6197219" y="17652"/>
                  </a:lnTo>
                  <a:lnTo>
                    <a:pt x="61545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75459" y="1083563"/>
              <a:ext cx="5599176" cy="3055620"/>
            </a:xfrm>
            <a:prstGeom prst="rect">
              <a:avLst/>
            </a:prstGeom>
          </p:spPr>
        </p:pic>
      </p:grpSp>
      <p:sp>
        <p:nvSpPr>
          <p:cNvPr id="5" name="object 5" descr=""/>
          <p:cNvSpPr txBox="1"/>
          <p:nvPr/>
        </p:nvSpPr>
        <p:spPr>
          <a:xfrm>
            <a:off x="2254123" y="3207511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379C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34436" y="1325067"/>
            <a:ext cx="3580129" cy="422909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600" spc="-85">
                <a:latin typeface="Arial"/>
                <a:cs typeface="Arial"/>
              </a:rPr>
              <a:t>Digitale</a:t>
            </a:r>
            <a:r>
              <a:rPr dirty="0" sz="2600" spc="-55">
                <a:latin typeface="Arial"/>
                <a:cs typeface="Arial"/>
              </a:rPr>
              <a:t> </a:t>
            </a:r>
            <a:r>
              <a:rPr dirty="0" sz="2600" spc="-135">
                <a:latin typeface="Arial"/>
                <a:cs typeface="Arial"/>
              </a:rPr>
              <a:t>basiscompetenties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978402" y="768223"/>
            <a:ext cx="1090930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90">
                <a:solidFill>
                  <a:srgbClr val="FFFFFF"/>
                </a:solidFill>
                <a:latin typeface="Arial"/>
                <a:cs typeface="Arial"/>
              </a:rPr>
              <a:t>Module</a:t>
            </a:r>
            <a:r>
              <a:rPr dirty="0" sz="22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5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3933571" y="2544317"/>
            <a:ext cx="11804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45">
                <a:solidFill>
                  <a:srgbClr val="FFFFFF"/>
                </a:solidFill>
                <a:latin typeface="Arial"/>
                <a:cs typeface="Arial"/>
              </a:rPr>
              <a:t>Hoofdstuk</a:t>
            </a:r>
            <a:r>
              <a:rPr dirty="0" sz="1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3408045" y="3294329"/>
            <a:ext cx="235648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30">
                <a:solidFill>
                  <a:srgbClr val="FFFFFF"/>
                </a:solidFill>
                <a:latin typeface="Arial"/>
                <a:cs typeface="Arial"/>
              </a:rPr>
              <a:t>Probleemoplossing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2254123" y="3207511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5772911" y="0"/>
            <a:ext cx="3371215" cy="5143500"/>
            <a:chOff x="5772911" y="0"/>
            <a:chExt cx="3371215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5772911" y="0"/>
              <a:ext cx="3371215" cy="5143500"/>
            </a:xfrm>
            <a:custGeom>
              <a:avLst/>
              <a:gdLst/>
              <a:ahLst/>
              <a:cxnLst/>
              <a:rect l="l" t="t" r="r" b="b"/>
              <a:pathLst>
                <a:path w="3371215" h="5143500">
                  <a:moveTo>
                    <a:pt x="3371088" y="5143498"/>
                  </a:moveTo>
                  <a:lnTo>
                    <a:pt x="3371088" y="0"/>
                  </a:lnTo>
                  <a:lnTo>
                    <a:pt x="0" y="0"/>
                  </a:lnTo>
                  <a:lnTo>
                    <a:pt x="0" y="5143498"/>
                  </a:lnTo>
                  <a:lnTo>
                    <a:pt x="3371088" y="5143498"/>
                  </a:lnTo>
                  <a:close/>
                </a:path>
              </a:pathLst>
            </a:custGeom>
            <a:solidFill>
              <a:srgbClr val="339966">
                <a:alpha val="65881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5" name="object 5" descr=""/>
          <p:cNvSpPr txBox="1"/>
          <p:nvPr/>
        </p:nvSpPr>
        <p:spPr>
          <a:xfrm>
            <a:off x="6302755" y="2167890"/>
            <a:ext cx="246761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45">
                <a:solidFill>
                  <a:srgbClr val="FFFFFF"/>
                </a:solidFill>
                <a:latin typeface="Arial Black"/>
                <a:cs typeface="Arial Black"/>
              </a:rPr>
              <a:t>INHOUDSOPGAVE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625855" y="2106929"/>
            <a:ext cx="3420110" cy="1828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00">
                <a:solidFill>
                  <a:srgbClr val="FFC000"/>
                </a:solidFill>
                <a:latin typeface="Arial Black"/>
                <a:cs typeface="Arial Black"/>
              </a:rPr>
              <a:t>02</a:t>
            </a:r>
            <a:r>
              <a:rPr dirty="0" sz="1600" spc="-6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40">
                <a:solidFill>
                  <a:srgbClr val="FFC000"/>
                </a:solidFill>
                <a:latin typeface="Arial Black"/>
                <a:cs typeface="Arial Black"/>
              </a:rPr>
              <a:t>Identificatie</a:t>
            </a:r>
            <a:r>
              <a:rPr dirty="0" sz="160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80">
                <a:solidFill>
                  <a:srgbClr val="FFC000"/>
                </a:solidFill>
                <a:latin typeface="Arial Black"/>
                <a:cs typeface="Arial Black"/>
              </a:rPr>
              <a:t>van</a:t>
            </a:r>
            <a:r>
              <a:rPr dirty="0" sz="1600" spc="-7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45">
                <a:solidFill>
                  <a:srgbClr val="FFC000"/>
                </a:solidFill>
                <a:latin typeface="Arial Black"/>
                <a:cs typeface="Arial Black"/>
              </a:rPr>
              <a:t>het</a:t>
            </a:r>
            <a:r>
              <a:rPr dirty="0" sz="1600" spc="-5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0">
                <a:solidFill>
                  <a:srgbClr val="FFC000"/>
                </a:solidFill>
                <a:latin typeface="Arial Black"/>
                <a:cs typeface="Arial Black"/>
              </a:rPr>
              <a:t>probleem</a:t>
            </a:r>
            <a:endParaRPr sz="1600">
              <a:latin typeface="Arial Black"/>
              <a:cs typeface="Arial Black"/>
            </a:endParaRPr>
          </a:p>
          <a:p>
            <a:pPr marL="190500" indent="-177800">
              <a:lnSpc>
                <a:spcPct val="100000"/>
              </a:lnSpc>
              <a:spcBef>
                <a:spcPts val="45"/>
              </a:spcBef>
              <a:buClr>
                <a:srgbClr val="000000"/>
              </a:buClr>
              <a:buChar char="•"/>
              <a:tabLst>
                <a:tab pos="190500" algn="l"/>
              </a:tabLst>
            </a:pPr>
            <a:r>
              <a:rPr dirty="0" sz="1000" spc="-20">
                <a:solidFill>
                  <a:srgbClr val="585858"/>
                </a:solidFill>
                <a:latin typeface="Arial"/>
                <a:cs typeface="Arial"/>
              </a:rPr>
              <a:t>Hoe</a:t>
            </a:r>
            <a:r>
              <a:rPr dirty="0" sz="10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75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35">
                <a:solidFill>
                  <a:srgbClr val="585858"/>
                </a:solidFill>
                <a:latin typeface="Arial"/>
                <a:cs typeface="Arial"/>
              </a:rPr>
              <a:t>probleem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65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0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40">
                <a:solidFill>
                  <a:srgbClr val="585858"/>
                </a:solidFill>
                <a:latin typeface="Arial"/>
                <a:cs typeface="Arial"/>
              </a:rPr>
              <a:t>hardware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 te</a:t>
            </a:r>
            <a:r>
              <a:rPr dirty="0" sz="1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identificeren</a:t>
            </a:r>
            <a:endParaRPr sz="1000">
              <a:latin typeface="Arial"/>
              <a:cs typeface="Arial"/>
            </a:endParaRPr>
          </a:p>
          <a:p>
            <a:pPr marL="190500" indent="-177800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Char char="•"/>
              <a:tabLst>
                <a:tab pos="190500" algn="l"/>
              </a:tabLst>
            </a:pPr>
            <a:r>
              <a:rPr dirty="0" sz="1000" spc="-20">
                <a:solidFill>
                  <a:srgbClr val="585858"/>
                </a:solidFill>
                <a:latin typeface="Arial"/>
                <a:cs typeface="Arial"/>
              </a:rPr>
              <a:t>Lijst</a:t>
            </a:r>
            <a:r>
              <a:rPr dirty="0" sz="1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10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40">
                <a:solidFill>
                  <a:srgbClr val="585858"/>
                </a:solidFill>
                <a:latin typeface="Arial"/>
                <a:cs typeface="Arial"/>
              </a:rPr>
              <a:t>problemen</a:t>
            </a:r>
            <a:r>
              <a:rPr dirty="0" sz="1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35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0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65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0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40">
                <a:solidFill>
                  <a:srgbClr val="585858"/>
                </a:solidFill>
                <a:latin typeface="Arial"/>
                <a:cs typeface="Arial"/>
              </a:rPr>
              <a:t>hardware</a:t>
            </a:r>
            <a:r>
              <a:rPr dirty="0" sz="10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60">
                <a:solidFill>
                  <a:srgbClr val="585858"/>
                </a:solidFill>
                <a:latin typeface="Arial"/>
                <a:cs typeface="Arial"/>
              </a:rPr>
              <a:t>kunnen</a:t>
            </a:r>
            <a:r>
              <a:rPr dirty="0" sz="1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beïnvloeden</a:t>
            </a:r>
            <a:endParaRPr sz="1000">
              <a:latin typeface="Arial"/>
              <a:cs typeface="Arial"/>
            </a:endParaRPr>
          </a:p>
          <a:p>
            <a:pPr marL="190500" indent="-177800">
              <a:lnSpc>
                <a:spcPct val="100000"/>
              </a:lnSpc>
              <a:buClr>
                <a:srgbClr val="000000"/>
              </a:buClr>
              <a:buChar char="•"/>
              <a:tabLst>
                <a:tab pos="190500" algn="l"/>
              </a:tabLst>
            </a:pP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Hoe</a:t>
            </a:r>
            <a:r>
              <a:rPr dirty="0" sz="10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75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35">
                <a:solidFill>
                  <a:srgbClr val="585858"/>
                </a:solidFill>
                <a:latin typeface="Arial"/>
                <a:cs typeface="Arial"/>
              </a:rPr>
              <a:t>probleem</a:t>
            </a:r>
            <a:r>
              <a:rPr dirty="0" sz="1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65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0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30">
                <a:solidFill>
                  <a:srgbClr val="585858"/>
                </a:solidFill>
                <a:latin typeface="Arial"/>
                <a:cs typeface="Arial"/>
              </a:rPr>
              <a:t>software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identificeren</a:t>
            </a:r>
            <a:endParaRPr sz="1000">
              <a:latin typeface="Arial"/>
              <a:cs typeface="Arial"/>
            </a:endParaRPr>
          </a:p>
          <a:p>
            <a:pPr marL="190500" indent="-177800">
              <a:lnSpc>
                <a:spcPct val="100000"/>
              </a:lnSpc>
              <a:buClr>
                <a:srgbClr val="000000"/>
              </a:buClr>
              <a:buChar char="•"/>
              <a:tabLst>
                <a:tab pos="190500" algn="l"/>
              </a:tabLst>
            </a:pP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Anti-</a:t>
            </a:r>
            <a:r>
              <a:rPr dirty="0" sz="1000" spc="-30">
                <a:solidFill>
                  <a:srgbClr val="585858"/>
                </a:solidFill>
                <a:latin typeface="Arial"/>
                <a:cs typeface="Arial"/>
              </a:rPr>
              <a:t>virus</a:t>
            </a:r>
            <a:r>
              <a:rPr dirty="0" sz="10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/</a:t>
            </a:r>
            <a:r>
              <a:rPr dirty="0" sz="1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Anti-</a:t>
            </a:r>
            <a:r>
              <a:rPr dirty="0" sz="1000" spc="-50">
                <a:solidFill>
                  <a:srgbClr val="585858"/>
                </a:solidFill>
                <a:latin typeface="Arial"/>
                <a:cs typeface="Arial"/>
              </a:rPr>
              <a:t>malware</a:t>
            </a:r>
            <a:r>
              <a:rPr dirty="0" sz="10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software</a:t>
            </a:r>
            <a:endParaRPr sz="1000">
              <a:latin typeface="Arial"/>
              <a:cs typeface="Arial"/>
            </a:endParaRPr>
          </a:p>
          <a:p>
            <a:pPr marL="190500" indent="-177800">
              <a:lnSpc>
                <a:spcPct val="100000"/>
              </a:lnSpc>
              <a:buClr>
                <a:srgbClr val="000000"/>
              </a:buClr>
              <a:buChar char="•"/>
              <a:tabLst>
                <a:tab pos="190500" algn="l"/>
              </a:tabLst>
            </a:pPr>
            <a:r>
              <a:rPr dirty="0" sz="1000" spc="-20">
                <a:solidFill>
                  <a:srgbClr val="585858"/>
                </a:solidFill>
                <a:latin typeface="Arial"/>
                <a:cs typeface="Arial"/>
              </a:rPr>
              <a:t>Lijst</a:t>
            </a:r>
            <a:r>
              <a:rPr dirty="0" sz="1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10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40">
                <a:solidFill>
                  <a:srgbClr val="585858"/>
                </a:solidFill>
                <a:latin typeface="Arial"/>
                <a:cs typeface="Arial"/>
              </a:rPr>
              <a:t>problemen</a:t>
            </a:r>
            <a:r>
              <a:rPr dirty="0" sz="1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35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0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65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0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30">
                <a:solidFill>
                  <a:srgbClr val="585858"/>
                </a:solidFill>
                <a:latin typeface="Arial"/>
                <a:cs typeface="Arial"/>
              </a:rPr>
              <a:t>software</a:t>
            </a:r>
            <a:r>
              <a:rPr dirty="0" sz="10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60">
                <a:solidFill>
                  <a:srgbClr val="585858"/>
                </a:solidFill>
                <a:latin typeface="Arial"/>
                <a:cs typeface="Arial"/>
              </a:rPr>
              <a:t>kunnen</a:t>
            </a:r>
            <a:r>
              <a:rPr dirty="0" sz="1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beïnvloeden</a:t>
            </a:r>
            <a:endParaRPr sz="1000">
              <a:latin typeface="Arial"/>
              <a:cs typeface="Arial"/>
            </a:endParaRPr>
          </a:p>
          <a:p>
            <a:pPr algn="ctr" marR="91440">
              <a:lnSpc>
                <a:spcPct val="100000"/>
              </a:lnSpc>
              <a:spcBef>
                <a:spcPts val="7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dirty="0" sz="1600" spc="-195">
                <a:solidFill>
                  <a:srgbClr val="FFC000"/>
                </a:solidFill>
                <a:latin typeface="Arial Black"/>
                <a:cs typeface="Arial Black"/>
              </a:rPr>
              <a:t>03</a:t>
            </a:r>
            <a:r>
              <a:rPr dirty="0" sz="1600" spc="-3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40">
                <a:solidFill>
                  <a:srgbClr val="FFC000"/>
                </a:solidFill>
                <a:latin typeface="Arial Black"/>
                <a:cs typeface="Arial Black"/>
              </a:rPr>
              <a:t>Ondersteuning</a:t>
            </a:r>
            <a:r>
              <a:rPr dirty="0" sz="1600" spc="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70">
                <a:solidFill>
                  <a:srgbClr val="FFC000"/>
                </a:solidFill>
                <a:latin typeface="Arial Black"/>
                <a:cs typeface="Arial Black"/>
              </a:rPr>
              <a:t>en</a:t>
            </a:r>
            <a:r>
              <a:rPr dirty="0" sz="1600" spc="-1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10">
                <a:solidFill>
                  <a:srgbClr val="FFC000"/>
                </a:solidFill>
                <a:latin typeface="Arial Black"/>
                <a:cs typeface="Arial Black"/>
              </a:rPr>
              <a:t>Hulpmiddelen</a:t>
            </a:r>
            <a:endParaRPr sz="1600">
              <a:latin typeface="Arial Black"/>
              <a:cs typeface="Arial Black"/>
            </a:endParaRPr>
          </a:p>
          <a:p>
            <a:pPr marL="190500" indent="-177800">
              <a:lnSpc>
                <a:spcPts val="1195"/>
              </a:lnSpc>
              <a:spcBef>
                <a:spcPts val="50"/>
              </a:spcBef>
              <a:buClr>
                <a:srgbClr val="000000"/>
              </a:buClr>
              <a:buChar char="•"/>
              <a:tabLst>
                <a:tab pos="190500" algn="l"/>
              </a:tabLst>
            </a:pP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Internetonderzoek</a:t>
            </a:r>
            <a:endParaRPr sz="1000">
              <a:latin typeface="Arial"/>
              <a:cs typeface="Arial"/>
            </a:endParaRPr>
          </a:p>
          <a:p>
            <a:pPr marL="190500" indent="-177800">
              <a:lnSpc>
                <a:spcPts val="1195"/>
              </a:lnSpc>
              <a:buClr>
                <a:srgbClr val="000000"/>
              </a:buClr>
              <a:buChar char="•"/>
              <a:tabLst>
                <a:tab pos="190500" algn="l"/>
              </a:tabLst>
            </a:pPr>
            <a:r>
              <a:rPr dirty="0" sz="1000" spc="-20">
                <a:solidFill>
                  <a:srgbClr val="585858"/>
                </a:solidFill>
                <a:latin typeface="Arial"/>
                <a:cs typeface="Arial"/>
              </a:rPr>
              <a:t>Waar</a:t>
            </a:r>
            <a:r>
              <a:rPr dirty="0" sz="10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45">
                <a:solidFill>
                  <a:srgbClr val="585858"/>
                </a:solidFill>
                <a:latin typeface="Arial"/>
                <a:cs typeface="Arial"/>
              </a:rPr>
              <a:t>professionele</a:t>
            </a:r>
            <a:r>
              <a:rPr dirty="0" sz="1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40">
                <a:solidFill>
                  <a:srgbClr val="585858"/>
                </a:solidFill>
                <a:latin typeface="Arial"/>
                <a:cs typeface="Arial"/>
              </a:rPr>
              <a:t>hulp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55">
                <a:solidFill>
                  <a:srgbClr val="585858"/>
                </a:solidFill>
                <a:latin typeface="Arial"/>
                <a:cs typeface="Arial"/>
              </a:rPr>
              <a:t>vinden</a:t>
            </a:r>
            <a:r>
              <a:rPr dirty="0" sz="10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apparaten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625855" y="1009268"/>
            <a:ext cx="3659504" cy="8851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00">
                <a:solidFill>
                  <a:srgbClr val="FFC000"/>
                </a:solidFill>
                <a:latin typeface="Arial Black"/>
                <a:cs typeface="Arial Black"/>
              </a:rPr>
              <a:t>01</a:t>
            </a:r>
            <a:r>
              <a:rPr dirty="0" sz="1600" spc="-6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90">
                <a:solidFill>
                  <a:srgbClr val="FFC000"/>
                </a:solidFill>
                <a:latin typeface="Arial Black"/>
                <a:cs typeface="Arial Black"/>
              </a:rPr>
              <a:t>Probleemoplossing</a:t>
            </a:r>
            <a:endParaRPr sz="1600">
              <a:latin typeface="Arial Black"/>
              <a:cs typeface="Arial Black"/>
            </a:endParaRPr>
          </a:p>
          <a:p>
            <a:pPr marL="190500" indent="-177800">
              <a:lnSpc>
                <a:spcPct val="100000"/>
              </a:lnSpc>
              <a:spcBef>
                <a:spcPts val="45"/>
              </a:spcBef>
              <a:buClr>
                <a:srgbClr val="000000"/>
              </a:buClr>
              <a:buChar char="•"/>
              <a:tabLst>
                <a:tab pos="190500" algn="l"/>
              </a:tabLst>
            </a:pPr>
            <a:r>
              <a:rPr dirty="0" sz="1000" spc="-20">
                <a:solidFill>
                  <a:srgbClr val="585858"/>
                </a:solidFill>
                <a:latin typeface="Arial"/>
                <a:cs typeface="Arial"/>
              </a:rPr>
              <a:t>Definitie</a:t>
            </a:r>
            <a:r>
              <a:rPr dirty="0" sz="10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6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fasen</a:t>
            </a:r>
            <a:endParaRPr sz="1000">
              <a:latin typeface="Arial"/>
              <a:cs typeface="Arial"/>
            </a:endParaRPr>
          </a:p>
          <a:p>
            <a:pPr marL="190500" indent="-177800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Char char="•"/>
              <a:tabLst>
                <a:tab pos="190500" algn="l"/>
              </a:tabLst>
            </a:pPr>
            <a:r>
              <a:rPr dirty="0" sz="1000" spc="-35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0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Probleemoplossing</a:t>
            </a:r>
            <a:endParaRPr sz="1000">
              <a:latin typeface="Arial"/>
              <a:cs typeface="Arial"/>
            </a:endParaRPr>
          </a:p>
          <a:p>
            <a:pPr marL="190500" indent="-177800">
              <a:lnSpc>
                <a:spcPct val="100000"/>
              </a:lnSpc>
              <a:buClr>
                <a:srgbClr val="000000"/>
              </a:buClr>
              <a:buChar char="•"/>
              <a:tabLst>
                <a:tab pos="190500" algn="l"/>
              </a:tabLst>
            </a:pP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Probleemoplossing</a:t>
            </a:r>
            <a:endParaRPr sz="1000">
              <a:latin typeface="Arial"/>
              <a:cs typeface="Arial"/>
            </a:endParaRPr>
          </a:p>
          <a:p>
            <a:pPr marL="190500" indent="-177800">
              <a:lnSpc>
                <a:spcPct val="100000"/>
              </a:lnSpc>
              <a:buClr>
                <a:srgbClr val="000000"/>
              </a:buClr>
              <a:buChar char="•"/>
              <a:tabLst>
                <a:tab pos="190500" algn="l"/>
              </a:tabLst>
            </a:pPr>
            <a:r>
              <a:rPr dirty="0" sz="1000" spc="-35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0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60">
                <a:solidFill>
                  <a:srgbClr val="585858"/>
                </a:solidFill>
                <a:latin typeface="Arial"/>
                <a:cs typeface="Arial"/>
              </a:rPr>
              <a:t>probleemoplossingsvaardigheden</a:t>
            </a:r>
            <a:r>
              <a:rPr dirty="0" sz="10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0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65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0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45">
                <a:solidFill>
                  <a:srgbClr val="585858"/>
                </a:solidFill>
                <a:latin typeface="Arial"/>
                <a:cs typeface="Arial"/>
              </a:rPr>
              <a:t>gezondheidszorg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21114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00"/>
              <a:t>01</a:t>
            </a:r>
            <a:r>
              <a:rPr dirty="0" spc="-150"/>
              <a:t> </a:t>
            </a:r>
            <a:r>
              <a:rPr dirty="0" spc="-220"/>
              <a:t>Probleemoplossing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3215639" y="0"/>
            <a:ext cx="5928360" cy="5143500"/>
            <a:chOff x="3215639" y="0"/>
            <a:chExt cx="5928360" cy="514350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15639" y="0"/>
              <a:ext cx="5928359" cy="5143497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6197726" y="115316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91" y="473710"/>
                  </a:moveTo>
                  <a:lnTo>
                    <a:pt x="1186561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40" y="603250"/>
                  </a:lnTo>
                  <a:lnTo>
                    <a:pt x="1615798" y="641319"/>
                  </a:lnTo>
                  <a:lnTo>
                    <a:pt x="1648333" y="681505"/>
                  </a:lnTo>
                  <a:lnTo>
                    <a:pt x="1674948" y="723811"/>
                  </a:lnTo>
                  <a:lnTo>
                    <a:pt x="1695644" y="768238"/>
                  </a:lnTo>
                  <a:lnTo>
                    <a:pt x="1710425" y="814790"/>
                  </a:lnTo>
                  <a:lnTo>
                    <a:pt x="1719291" y="863467"/>
                  </a:lnTo>
                  <a:lnTo>
                    <a:pt x="1722247" y="914272"/>
                  </a:lnTo>
                  <a:lnTo>
                    <a:pt x="1718971" y="965649"/>
                  </a:lnTo>
                  <a:lnTo>
                    <a:pt x="1709148" y="1015239"/>
                  </a:lnTo>
                  <a:lnTo>
                    <a:pt x="1692785" y="1063055"/>
                  </a:lnTo>
                  <a:lnTo>
                    <a:pt x="1669886" y="1109109"/>
                  </a:lnTo>
                  <a:lnTo>
                    <a:pt x="1640458" y="1153414"/>
                  </a:lnTo>
                  <a:lnTo>
                    <a:pt x="1606002" y="1191438"/>
                  </a:lnTo>
                  <a:lnTo>
                    <a:pt x="1549887" y="1244552"/>
                  </a:lnTo>
                  <a:lnTo>
                    <a:pt x="1513714" y="1276768"/>
                  </a:lnTo>
                  <a:lnTo>
                    <a:pt x="1472132" y="1312756"/>
                  </a:lnTo>
                  <a:lnTo>
                    <a:pt x="1425144" y="1352517"/>
                  </a:lnTo>
                  <a:lnTo>
                    <a:pt x="1372752" y="1396049"/>
                  </a:lnTo>
                  <a:lnTo>
                    <a:pt x="1314957" y="1443354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17"/>
                  </a:lnTo>
                  <a:lnTo>
                    <a:pt x="916041" y="1925368"/>
                  </a:lnTo>
                  <a:lnTo>
                    <a:pt x="901488" y="1970734"/>
                  </a:lnTo>
                  <a:lnTo>
                    <a:pt x="889174" y="2018510"/>
                  </a:lnTo>
                  <a:lnTo>
                    <a:pt x="879098" y="2068697"/>
                  </a:lnTo>
                  <a:lnTo>
                    <a:pt x="871262" y="2121290"/>
                  </a:lnTo>
                  <a:lnTo>
                    <a:pt x="865664" y="2176288"/>
                  </a:lnTo>
                  <a:lnTo>
                    <a:pt x="862306" y="2233690"/>
                  </a:lnTo>
                  <a:lnTo>
                    <a:pt x="861187" y="2293492"/>
                  </a:lnTo>
                  <a:lnTo>
                    <a:pt x="861310" y="2312705"/>
                  </a:lnTo>
                  <a:lnTo>
                    <a:pt x="861695" y="2343848"/>
                  </a:lnTo>
                  <a:lnTo>
                    <a:pt x="862365" y="2386897"/>
                  </a:lnTo>
                  <a:lnTo>
                    <a:pt x="863346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567"/>
                  </a:lnTo>
                  <a:lnTo>
                    <a:pt x="1510447" y="2023179"/>
                  </a:lnTo>
                  <a:lnTo>
                    <a:pt x="1539294" y="1988175"/>
                  </a:lnTo>
                  <a:lnTo>
                    <a:pt x="1574237" y="1950551"/>
                  </a:lnTo>
                  <a:lnTo>
                    <a:pt x="1615276" y="1910305"/>
                  </a:lnTo>
                  <a:lnTo>
                    <a:pt x="1662411" y="1867436"/>
                  </a:lnTo>
                  <a:lnTo>
                    <a:pt x="1715643" y="1821941"/>
                  </a:lnTo>
                  <a:lnTo>
                    <a:pt x="1768693" y="1777390"/>
                  </a:lnTo>
                  <a:lnTo>
                    <a:pt x="1819042" y="1734194"/>
                  </a:lnTo>
                  <a:lnTo>
                    <a:pt x="1866690" y="1692356"/>
                  </a:lnTo>
                  <a:lnTo>
                    <a:pt x="1911638" y="1651873"/>
                  </a:lnTo>
                  <a:lnTo>
                    <a:pt x="1953886" y="1612745"/>
                  </a:lnTo>
                  <a:lnTo>
                    <a:pt x="1993435" y="1574974"/>
                  </a:lnTo>
                  <a:lnTo>
                    <a:pt x="2030285" y="1538557"/>
                  </a:lnTo>
                  <a:lnTo>
                    <a:pt x="2064437" y="1503495"/>
                  </a:lnTo>
                  <a:lnTo>
                    <a:pt x="2095892" y="1469788"/>
                  </a:lnTo>
                  <a:lnTo>
                    <a:pt x="2124649" y="1437435"/>
                  </a:lnTo>
                  <a:lnTo>
                    <a:pt x="2150710" y="1406436"/>
                  </a:lnTo>
                  <a:lnTo>
                    <a:pt x="2194745" y="1348500"/>
                  </a:lnTo>
                  <a:lnTo>
                    <a:pt x="2239956" y="1275300"/>
                  </a:lnTo>
                  <a:lnTo>
                    <a:pt x="2263560" y="1228338"/>
                  </a:lnTo>
                  <a:lnTo>
                    <a:pt x="2283533" y="1180676"/>
                  </a:lnTo>
                  <a:lnTo>
                    <a:pt x="2299874" y="1132316"/>
                  </a:lnTo>
                  <a:lnTo>
                    <a:pt x="2312584" y="1083259"/>
                  </a:lnTo>
                  <a:lnTo>
                    <a:pt x="2321663" y="1033508"/>
                  </a:lnTo>
                  <a:lnTo>
                    <a:pt x="2327110" y="983063"/>
                  </a:lnTo>
                  <a:lnTo>
                    <a:pt x="2328926" y="931926"/>
                  </a:lnTo>
                  <a:lnTo>
                    <a:pt x="2327518" y="882753"/>
                  </a:lnTo>
                  <a:lnTo>
                    <a:pt x="2323297" y="834396"/>
                  </a:lnTo>
                  <a:lnTo>
                    <a:pt x="2316261" y="786856"/>
                  </a:lnTo>
                  <a:lnTo>
                    <a:pt x="2306411" y="740132"/>
                  </a:lnTo>
                  <a:lnTo>
                    <a:pt x="2293747" y="694224"/>
                  </a:lnTo>
                  <a:lnTo>
                    <a:pt x="2278268" y="649132"/>
                  </a:lnTo>
                  <a:lnTo>
                    <a:pt x="2259975" y="604856"/>
                  </a:lnTo>
                  <a:lnTo>
                    <a:pt x="2238867" y="561397"/>
                  </a:lnTo>
                  <a:lnTo>
                    <a:pt x="2214946" y="518754"/>
                  </a:lnTo>
                  <a:lnTo>
                    <a:pt x="2188210" y="476927"/>
                  </a:lnTo>
                  <a:lnTo>
                    <a:pt x="2185891" y="473710"/>
                  </a:lnTo>
                  <a:close/>
                </a:path>
                <a:path w="2329179" h="3279140">
                  <a:moveTo>
                    <a:pt x="1160018" y="0"/>
                  </a:moveTo>
                  <a:lnTo>
                    <a:pt x="1104043" y="853"/>
                  </a:lnTo>
                  <a:lnTo>
                    <a:pt x="1049278" y="3415"/>
                  </a:lnTo>
                  <a:lnTo>
                    <a:pt x="995722" y="7684"/>
                  </a:lnTo>
                  <a:lnTo>
                    <a:pt x="943376" y="13660"/>
                  </a:lnTo>
                  <a:lnTo>
                    <a:pt x="892238" y="21345"/>
                  </a:lnTo>
                  <a:lnTo>
                    <a:pt x="842311" y="30738"/>
                  </a:lnTo>
                  <a:lnTo>
                    <a:pt x="793592" y="41839"/>
                  </a:lnTo>
                  <a:lnTo>
                    <a:pt x="746084" y="54649"/>
                  </a:lnTo>
                  <a:lnTo>
                    <a:pt x="699785" y="69167"/>
                  </a:lnTo>
                  <a:lnTo>
                    <a:pt x="654697" y="85393"/>
                  </a:lnTo>
                  <a:lnTo>
                    <a:pt x="610819" y="103329"/>
                  </a:lnTo>
                  <a:lnTo>
                    <a:pt x="568150" y="122973"/>
                  </a:lnTo>
                  <a:lnTo>
                    <a:pt x="526693" y="144326"/>
                  </a:lnTo>
                  <a:lnTo>
                    <a:pt x="486446" y="167389"/>
                  </a:lnTo>
                  <a:lnTo>
                    <a:pt x="447409" y="192160"/>
                  </a:lnTo>
                  <a:lnTo>
                    <a:pt x="409584" y="218642"/>
                  </a:lnTo>
                  <a:lnTo>
                    <a:pt x="372969" y="246832"/>
                  </a:lnTo>
                  <a:lnTo>
                    <a:pt x="337566" y="276732"/>
                  </a:lnTo>
                  <a:lnTo>
                    <a:pt x="299544" y="311777"/>
                  </a:lnTo>
                  <a:lnTo>
                    <a:pt x="263777" y="347759"/>
                  </a:lnTo>
                  <a:lnTo>
                    <a:pt x="230264" y="384677"/>
                  </a:lnTo>
                  <a:lnTo>
                    <a:pt x="199007" y="422532"/>
                  </a:lnTo>
                  <a:lnTo>
                    <a:pt x="170004" y="461324"/>
                  </a:lnTo>
                  <a:lnTo>
                    <a:pt x="143258" y="501051"/>
                  </a:lnTo>
                  <a:lnTo>
                    <a:pt x="118768" y="541713"/>
                  </a:lnTo>
                  <a:lnTo>
                    <a:pt x="96535" y="583311"/>
                  </a:lnTo>
                  <a:lnTo>
                    <a:pt x="76561" y="625843"/>
                  </a:lnTo>
                  <a:lnTo>
                    <a:pt x="58844" y="669309"/>
                  </a:lnTo>
                  <a:lnTo>
                    <a:pt x="43386" y="713709"/>
                  </a:lnTo>
                  <a:lnTo>
                    <a:pt x="30188" y="759043"/>
                  </a:lnTo>
                  <a:lnTo>
                    <a:pt x="19249" y="805310"/>
                  </a:lnTo>
                  <a:lnTo>
                    <a:pt x="10572" y="852509"/>
                  </a:lnTo>
                  <a:lnTo>
                    <a:pt x="4155" y="900641"/>
                  </a:lnTo>
                  <a:lnTo>
                    <a:pt x="0" y="949706"/>
                  </a:lnTo>
                  <a:lnTo>
                    <a:pt x="571119" y="1020571"/>
                  </a:lnTo>
                  <a:lnTo>
                    <a:pt x="584076" y="966630"/>
                  </a:lnTo>
                  <a:lnTo>
                    <a:pt x="599024" y="915522"/>
                  </a:lnTo>
                  <a:lnTo>
                    <a:pt x="615962" y="867249"/>
                  </a:lnTo>
                  <a:lnTo>
                    <a:pt x="634891" y="821811"/>
                  </a:lnTo>
                  <a:lnTo>
                    <a:pt x="655812" y="779208"/>
                  </a:lnTo>
                  <a:lnTo>
                    <a:pt x="678725" y="739439"/>
                  </a:lnTo>
                  <a:lnTo>
                    <a:pt x="703632" y="702505"/>
                  </a:lnTo>
                  <a:lnTo>
                    <a:pt x="730533" y="668406"/>
                  </a:lnTo>
                  <a:lnTo>
                    <a:pt x="759429" y="637141"/>
                  </a:lnTo>
                  <a:lnTo>
                    <a:pt x="790321" y="608711"/>
                  </a:lnTo>
                  <a:lnTo>
                    <a:pt x="826675" y="580366"/>
                  </a:lnTo>
                  <a:lnTo>
                    <a:pt x="864955" y="555360"/>
                  </a:lnTo>
                  <a:lnTo>
                    <a:pt x="905157" y="533691"/>
                  </a:lnTo>
                  <a:lnTo>
                    <a:pt x="947278" y="515359"/>
                  </a:lnTo>
                  <a:lnTo>
                    <a:pt x="991315" y="500362"/>
                  </a:lnTo>
                  <a:lnTo>
                    <a:pt x="1037265" y="488700"/>
                  </a:lnTo>
                  <a:lnTo>
                    <a:pt x="1085125" y="480371"/>
                  </a:lnTo>
                  <a:lnTo>
                    <a:pt x="1134891" y="475375"/>
                  </a:lnTo>
                  <a:lnTo>
                    <a:pt x="1186561" y="473710"/>
                  </a:lnTo>
                  <a:lnTo>
                    <a:pt x="2185891" y="473710"/>
                  </a:lnTo>
                  <a:lnTo>
                    <a:pt x="2158659" y="435916"/>
                  </a:lnTo>
                  <a:lnTo>
                    <a:pt x="2126294" y="395721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5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59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8" y="0"/>
                  </a:lnTo>
                  <a:close/>
                </a:path>
                <a:path w="2329179" h="3279140">
                  <a:moveTo>
                    <a:pt x="1485392" y="2656586"/>
                  </a:moveTo>
                  <a:lnTo>
                    <a:pt x="863346" y="2656586"/>
                  </a:lnTo>
                  <a:lnTo>
                    <a:pt x="863346" y="3278619"/>
                  </a:lnTo>
                  <a:lnTo>
                    <a:pt x="1485392" y="3278619"/>
                  </a:lnTo>
                  <a:lnTo>
                    <a:pt x="1485392" y="2656586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487172" y="2436063"/>
            <a:ext cx="6656705" cy="8883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b="1">
                <a:solidFill>
                  <a:srgbClr val="3E3E3E"/>
                </a:solidFill>
                <a:latin typeface="Arial"/>
                <a:cs typeface="Arial"/>
              </a:rPr>
              <a:t>Wat</a:t>
            </a:r>
            <a:r>
              <a:rPr dirty="0" sz="4000" spc="-5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4000" b="1">
                <a:solidFill>
                  <a:srgbClr val="3E3E3E"/>
                </a:solidFill>
                <a:latin typeface="Arial"/>
                <a:cs typeface="Arial"/>
              </a:rPr>
              <a:t>is</a:t>
            </a:r>
            <a:r>
              <a:rPr dirty="0" sz="4000" spc="-6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4000" spc="-10" b="1">
                <a:solidFill>
                  <a:srgbClr val="3E3E3E"/>
                </a:solidFill>
                <a:latin typeface="Arial"/>
                <a:cs typeface="Arial"/>
              </a:rPr>
              <a:t>probleemoplossing?</a:t>
            </a:r>
            <a:endParaRPr sz="4000">
              <a:latin typeface="Arial"/>
              <a:cs typeface="Arial"/>
            </a:endParaRPr>
          </a:p>
          <a:p>
            <a:pPr marL="1779270">
              <a:lnSpc>
                <a:spcPct val="100000"/>
              </a:lnSpc>
              <a:spcBef>
                <a:spcPts val="128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1721" rIns="0" bIns="0" rtlCol="0" vert="horz">
            <a:spAutoFit/>
          </a:bodyPr>
          <a:lstStyle/>
          <a:p>
            <a:pPr marL="140970">
              <a:lnSpc>
                <a:spcPct val="100000"/>
              </a:lnSpc>
              <a:spcBef>
                <a:spcPts val="95"/>
              </a:spcBef>
            </a:pPr>
            <a:r>
              <a:rPr dirty="0" spc="-225"/>
              <a:t>Probleemoplossing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257047" y="1074271"/>
            <a:ext cx="8757285" cy="25876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50100"/>
              </a:lnSpc>
              <a:spcBef>
                <a:spcPts val="105"/>
              </a:spcBef>
            </a:pP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Probleemoplossing</a:t>
            </a:r>
            <a:r>
              <a:rPr dirty="0" sz="1600" spc="-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is</a:t>
            </a:r>
            <a:r>
              <a:rPr dirty="0" sz="1600" spc="-3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het</a:t>
            </a:r>
            <a:r>
              <a:rPr dirty="0" sz="1600" spc="-3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proces</a:t>
            </a:r>
            <a:r>
              <a:rPr dirty="0" sz="1600" spc="-3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van het</a:t>
            </a:r>
            <a:r>
              <a:rPr dirty="0" sz="1600" spc="-2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definiëren</a:t>
            </a:r>
            <a:r>
              <a:rPr dirty="0" sz="1600" spc="-1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van</a:t>
            </a:r>
            <a:r>
              <a:rPr dirty="0" sz="1600" spc="-1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een</a:t>
            </a:r>
            <a:r>
              <a:rPr dirty="0" sz="1600" spc="-3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probleem;</a:t>
            </a:r>
            <a:r>
              <a:rPr dirty="0" sz="1600" spc="-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b="1" i="1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600" spc="-20" b="1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b="1" i="1">
                <a:solidFill>
                  <a:srgbClr val="585858"/>
                </a:solidFill>
                <a:latin typeface="Arial"/>
                <a:cs typeface="Arial"/>
              </a:rPr>
              <a:t>bepalen</a:t>
            </a:r>
            <a:r>
              <a:rPr dirty="0" sz="1600" spc="-40" b="1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b="1" i="1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600" spc="-35" b="1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 b="1" i="1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600" spc="-25" b="1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b="1" i="1">
                <a:solidFill>
                  <a:srgbClr val="585858"/>
                </a:solidFill>
                <a:latin typeface="Arial"/>
                <a:cs typeface="Arial"/>
              </a:rPr>
              <a:t>oorzaak</a:t>
            </a:r>
            <a:r>
              <a:rPr dirty="0" sz="1600" spc="-40" b="1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b="1" i="1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600" spc="-55" b="1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b="1" i="1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600" spc="-35" b="1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b="1" i="1">
                <a:solidFill>
                  <a:srgbClr val="585858"/>
                </a:solidFill>
                <a:latin typeface="Arial"/>
                <a:cs typeface="Arial"/>
              </a:rPr>
              <a:t>probleem;</a:t>
            </a:r>
            <a:r>
              <a:rPr dirty="0" sz="1600" spc="-25" b="1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b="1" i="1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600" spc="-35" b="1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b="1" i="1">
                <a:solidFill>
                  <a:srgbClr val="585858"/>
                </a:solidFill>
                <a:latin typeface="Arial"/>
                <a:cs typeface="Arial"/>
              </a:rPr>
              <a:t>identificeren,</a:t>
            </a:r>
            <a:r>
              <a:rPr dirty="0" sz="1600" spc="-15" b="1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b="1" i="1">
                <a:solidFill>
                  <a:srgbClr val="585858"/>
                </a:solidFill>
                <a:latin typeface="Arial"/>
                <a:cs typeface="Arial"/>
              </a:rPr>
              <a:t>prioriteren</a:t>
            </a:r>
            <a:r>
              <a:rPr dirty="0" sz="1600" spc="-10" b="1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b="1" i="1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600" spc="-55" b="1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b="1" i="1">
                <a:solidFill>
                  <a:srgbClr val="585858"/>
                </a:solidFill>
                <a:latin typeface="Arial"/>
                <a:cs typeface="Arial"/>
              </a:rPr>
              <a:t>selecteren</a:t>
            </a:r>
            <a:r>
              <a:rPr dirty="0" sz="1600" spc="-30" b="1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b="1" i="1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600" spc="-40" b="1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 b="1" i="1">
                <a:solidFill>
                  <a:srgbClr val="585858"/>
                </a:solidFill>
                <a:latin typeface="Arial"/>
                <a:cs typeface="Arial"/>
              </a:rPr>
              <a:t>alternatieven </a:t>
            </a:r>
            <a:r>
              <a:rPr dirty="0" sz="1600" b="1" i="1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600" spc="-30" b="1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b="1" i="1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600" spc="-35" b="1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b="1" i="1">
                <a:solidFill>
                  <a:srgbClr val="585858"/>
                </a:solidFill>
                <a:latin typeface="Arial"/>
                <a:cs typeface="Arial"/>
              </a:rPr>
              <a:t>oplossing;</a:t>
            </a:r>
            <a:r>
              <a:rPr dirty="0" sz="1600" spc="-10" b="1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b="1" i="1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600" spc="-30" b="1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b="1" i="1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600" spc="-40" b="1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b="1" i="1">
                <a:solidFill>
                  <a:srgbClr val="585858"/>
                </a:solidFill>
                <a:latin typeface="Arial"/>
                <a:cs typeface="Arial"/>
              </a:rPr>
              <a:t>implementeren</a:t>
            </a:r>
            <a:r>
              <a:rPr dirty="0" sz="1600" spc="20" b="1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b="1" i="1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600" spc="-35" b="1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b="1" i="1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600" spc="-40" b="1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 b="1" i="1">
                <a:solidFill>
                  <a:srgbClr val="585858"/>
                </a:solidFill>
                <a:latin typeface="Arial"/>
                <a:cs typeface="Arial"/>
              </a:rPr>
              <a:t>oplossing.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60"/>
              </a:spcBef>
            </a:pP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Belangrijkste</a:t>
            </a:r>
            <a:r>
              <a:rPr dirty="0" sz="1600" spc="-8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digitale</a:t>
            </a:r>
            <a:r>
              <a:rPr dirty="0" sz="1600" spc="-8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379C73"/>
                </a:solidFill>
                <a:latin typeface="Arial"/>
                <a:cs typeface="Arial"/>
              </a:rPr>
              <a:t>vaardigheden:</a:t>
            </a:r>
            <a:endParaRPr sz="1600">
              <a:latin typeface="Arial"/>
              <a:cs typeface="Arial"/>
            </a:endParaRPr>
          </a:p>
          <a:p>
            <a:pPr marL="12700" marR="623570">
              <a:lnSpc>
                <a:spcPts val="2880"/>
              </a:lnSpc>
              <a:spcBef>
                <a:spcPts val="10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Welke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vaardigheden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hebben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werknemers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nodig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komende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vijf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jaar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succesvol</a:t>
            </a:r>
            <a:r>
              <a:rPr dirty="0" sz="16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zijn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Belangrijkste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vaardigheid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werkplek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21e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eeuw:</a:t>
            </a:r>
            <a:r>
              <a:rPr dirty="0" sz="16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379C73"/>
                </a:solidFill>
                <a:latin typeface="Arial"/>
                <a:cs typeface="Arial"/>
              </a:rPr>
              <a:t>Probleemoplossing</a:t>
            </a:r>
            <a:r>
              <a:rPr dirty="0" sz="1600" spc="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(85,3%).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248411" y="4686300"/>
            <a:ext cx="5086350" cy="0"/>
          </a:xfrm>
          <a:custGeom>
            <a:avLst/>
            <a:gdLst/>
            <a:ahLst/>
            <a:cxnLst/>
            <a:rect l="l" t="t" r="r" b="b"/>
            <a:pathLst>
              <a:path w="5086350" h="0">
                <a:moveTo>
                  <a:pt x="0" y="0"/>
                </a:moveTo>
                <a:lnTo>
                  <a:pt x="5086350" y="0"/>
                </a:lnTo>
              </a:path>
            </a:pathLst>
          </a:custGeom>
          <a:ln w="9525">
            <a:solidFill>
              <a:srgbClr val="3399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302971" y="4790033"/>
            <a:ext cx="261937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27777" sz="900" i="1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dirty="0" baseline="27777" sz="900" spc="58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 i="1">
                <a:solidFill>
                  <a:srgbClr val="585858"/>
                </a:solidFill>
                <a:latin typeface="Arial"/>
                <a:cs typeface="Arial"/>
              </a:rPr>
              <a:t>https://asq.org/quality-resources/problem-solving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13131" y="1378076"/>
            <a:ext cx="4733925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Wat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zijn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4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fasen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probleemoplossing:</a:t>
            </a:r>
            <a:r>
              <a:rPr dirty="0" sz="1800" spc="5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methode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oplossen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problemen.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313131" y="2750057"/>
            <a:ext cx="28968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1.</a:t>
            </a:r>
            <a:r>
              <a:rPr dirty="0" sz="1800" spc="-2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Het</a:t>
            </a:r>
            <a:r>
              <a:rPr dirty="0" sz="1800" spc="-2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probleem</a:t>
            </a:r>
            <a:r>
              <a:rPr dirty="0" sz="1800" spc="-2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79C73"/>
                </a:solidFill>
                <a:latin typeface="Arial"/>
                <a:cs typeface="Arial"/>
              </a:rPr>
              <a:t>definiëren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13131" y="3024865"/>
            <a:ext cx="4314825" cy="1259840"/>
          </a:xfrm>
          <a:prstGeom prst="rect">
            <a:avLst/>
          </a:prstGeom>
        </p:spPr>
        <p:txBody>
          <a:bodyPr wrap="square" lIns="0" tIns="149225" rIns="0" bIns="0" rtlCol="0" vert="horz">
            <a:spAutoFit/>
          </a:bodyPr>
          <a:lstStyle/>
          <a:p>
            <a:pPr marL="266700" indent="-254000">
              <a:lnSpc>
                <a:spcPct val="100000"/>
              </a:lnSpc>
              <a:spcBef>
                <a:spcPts val="1175"/>
              </a:spcBef>
              <a:buAutoNum type="arabicPeriod" startAt="2"/>
              <a:tabLst>
                <a:tab pos="266700" algn="l"/>
              </a:tabLst>
            </a:pP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Nieuwe</a:t>
            </a:r>
            <a:r>
              <a:rPr dirty="0" sz="1800" spc="-4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ideeën</a:t>
            </a:r>
            <a:r>
              <a:rPr dirty="0" sz="1800" spc="-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79C73"/>
                </a:solidFill>
                <a:latin typeface="Arial"/>
                <a:cs typeface="Arial"/>
              </a:rPr>
              <a:t>genereren</a:t>
            </a:r>
            <a:endParaRPr sz="1800">
              <a:latin typeface="Arial"/>
              <a:cs typeface="Arial"/>
            </a:endParaRPr>
          </a:p>
          <a:p>
            <a:pPr marL="265430" indent="-252729">
              <a:lnSpc>
                <a:spcPct val="100000"/>
              </a:lnSpc>
              <a:spcBef>
                <a:spcPts val="1080"/>
              </a:spcBef>
              <a:buAutoNum type="arabicPeriod" startAt="2"/>
              <a:tabLst>
                <a:tab pos="265430" algn="l"/>
              </a:tabLst>
            </a:pP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Oplossingen</a:t>
            </a:r>
            <a:r>
              <a:rPr dirty="0" sz="1800" spc="-7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evalueren</a:t>
            </a:r>
            <a:r>
              <a:rPr dirty="0" sz="1800" spc="-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en</a:t>
            </a:r>
            <a:r>
              <a:rPr dirty="0" sz="1800" spc="-3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79C73"/>
                </a:solidFill>
                <a:latin typeface="Arial"/>
                <a:cs typeface="Arial"/>
              </a:rPr>
              <a:t>selecteren</a:t>
            </a:r>
            <a:endParaRPr sz="1800">
              <a:latin typeface="Arial"/>
              <a:cs typeface="Arial"/>
            </a:endParaRPr>
          </a:p>
          <a:p>
            <a:pPr marL="266700" indent="-254000">
              <a:lnSpc>
                <a:spcPct val="100000"/>
              </a:lnSpc>
              <a:spcBef>
                <a:spcPts val="1080"/>
              </a:spcBef>
              <a:buAutoNum type="arabicPeriod" startAt="2"/>
              <a:tabLst>
                <a:tab pos="266700" algn="l"/>
              </a:tabLst>
            </a:pP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Implementeren</a:t>
            </a:r>
            <a:r>
              <a:rPr dirty="0" sz="1800" spc="-3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en</a:t>
            </a:r>
            <a:r>
              <a:rPr dirty="0" sz="1800" spc="-3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79C73"/>
                </a:solidFill>
                <a:latin typeface="Arial"/>
                <a:cs typeface="Arial"/>
              </a:rPr>
              <a:t>evalueren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5178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195">
                <a:solidFill>
                  <a:srgbClr val="379C73"/>
                </a:solidFill>
              </a:rPr>
              <a:t>Definitie</a:t>
            </a:r>
            <a:r>
              <a:rPr dirty="0" sz="2700" spc="-100">
                <a:solidFill>
                  <a:srgbClr val="379C73"/>
                </a:solidFill>
              </a:rPr>
              <a:t> </a:t>
            </a:r>
            <a:r>
              <a:rPr dirty="0" sz="2700" spc="-270">
                <a:solidFill>
                  <a:srgbClr val="379C73"/>
                </a:solidFill>
              </a:rPr>
              <a:t>en</a:t>
            </a:r>
            <a:r>
              <a:rPr dirty="0" sz="2700" spc="-140">
                <a:solidFill>
                  <a:srgbClr val="379C73"/>
                </a:solidFill>
              </a:rPr>
              <a:t> </a:t>
            </a:r>
            <a:r>
              <a:rPr dirty="0" sz="2700" spc="-360">
                <a:solidFill>
                  <a:srgbClr val="379C73"/>
                </a:solidFill>
              </a:rPr>
              <a:t>fasen</a:t>
            </a:r>
            <a:endParaRPr sz="2700"/>
          </a:p>
        </p:txBody>
      </p: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grpSp>
        <p:nvGrpSpPr>
          <p:cNvPr id="7" name="object 7" descr=""/>
          <p:cNvGrpSpPr/>
          <p:nvPr/>
        </p:nvGrpSpPr>
        <p:grpSpPr>
          <a:xfrm>
            <a:off x="5512561" y="1790954"/>
            <a:ext cx="3119120" cy="2273300"/>
            <a:chOff x="5512561" y="1790954"/>
            <a:chExt cx="3119120" cy="2273300"/>
          </a:xfrm>
        </p:grpSpPr>
        <p:sp>
          <p:nvSpPr>
            <p:cNvPr id="8" name="object 8" descr=""/>
            <p:cNvSpPr/>
            <p:nvPr/>
          </p:nvSpPr>
          <p:spPr>
            <a:xfrm>
              <a:off x="5525261" y="1803654"/>
              <a:ext cx="2886710" cy="2247900"/>
            </a:xfrm>
            <a:custGeom>
              <a:avLst/>
              <a:gdLst/>
              <a:ahLst/>
              <a:cxnLst/>
              <a:rect l="l" t="t" r="r" b="b"/>
              <a:pathLst>
                <a:path w="2886709" h="2247900">
                  <a:moveTo>
                    <a:pt x="1443228" y="0"/>
                  </a:moveTo>
                  <a:lnTo>
                    <a:pt x="1389123" y="775"/>
                  </a:lnTo>
                  <a:lnTo>
                    <a:pt x="1335520" y="3082"/>
                  </a:lnTo>
                  <a:lnTo>
                    <a:pt x="1282455" y="6895"/>
                  </a:lnTo>
                  <a:lnTo>
                    <a:pt x="1229963" y="12185"/>
                  </a:lnTo>
                  <a:lnTo>
                    <a:pt x="1178077" y="18927"/>
                  </a:lnTo>
                  <a:lnTo>
                    <a:pt x="1126833" y="27091"/>
                  </a:lnTo>
                  <a:lnTo>
                    <a:pt x="1076267" y="36653"/>
                  </a:lnTo>
                  <a:lnTo>
                    <a:pt x="1026412" y="47584"/>
                  </a:lnTo>
                  <a:lnTo>
                    <a:pt x="977304" y="59856"/>
                  </a:lnTo>
                  <a:lnTo>
                    <a:pt x="928977" y="73444"/>
                  </a:lnTo>
                  <a:lnTo>
                    <a:pt x="881467" y="88320"/>
                  </a:lnTo>
                  <a:lnTo>
                    <a:pt x="834808" y="104456"/>
                  </a:lnTo>
                  <a:lnTo>
                    <a:pt x="789035" y="121826"/>
                  </a:lnTo>
                  <a:lnTo>
                    <a:pt x="744184" y="140403"/>
                  </a:lnTo>
                  <a:lnTo>
                    <a:pt x="700289" y="160158"/>
                  </a:lnTo>
                  <a:lnTo>
                    <a:pt x="657384" y="181066"/>
                  </a:lnTo>
                  <a:lnTo>
                    <a:pt x="615505" y="203098"/>
                  </a:lnTo>
                  <a:lnTo>
                    <a:pt x="574687" y="226228"/>
                  </a:lnTo>
                  <a:lnTo>
                    <a:pt x="534964" y="250429"/>
                  </a:lnTo>
                  <a:lnTo>
                    <a:pt x="496372" y="275673"/>
                  </a:lnTo>
                  <a:lnTo>
                    <a:pt x="458946" y="301934"/>
                  </a:lnTo>
                  <a:lnTo>
                    <a:pt x="422719" y="329183"/>
                  </a:lnTo>
                  <a:lnTo>
                    <a:pt x="387728" y="357395"/>
                  </a:lnTo>
                  <a:lnTo>
                    <a:pt x="354006" y="386541"/>
                  </a:lnTo>
                  <a:lnTo>
                    <a:pt x="321589" y="416595"/>
                  </a:lnTo>
                  <a:lnTo>
                    <a:pt x="290513" y="447530"/>
                  </a:lnTo>
                  <a:lnTo>
                    <a:pt x="260810" y="479317"/>
                  </a:lnTo>
                  <a:lnTo>
                    <a:pt x="232518" y="511931"/>
                  </a:lnTo>
                  <a:lnTo>
                    <a:pt x="205669" y="545344"/>
                  </a:lnTo>
                  <a:lnTo>
                    <a:pt x="180301" y="579529"/>
                  </a:lnTo>
                  <a:lnTo>
                    <a:pt x="156446" y="614458"/>
                  </a:lnTo>
                  <a:lnTo>
                    <a:pt x="134140" y="650105"/>
                  </a:lnTo>
                  <a:lnTo>
                    <a:pt x="113418" y="686442"/>
                  </a:lnTo>
                  <a:lnTo>
                    <a:pt x="94316" y="723443"/>
                  </a:lnTo>
                  <a:lnTo>
                    <a:pt x="76867" y="761079"/>
                  </a:lnTo>
                  <a:lnTo>
                    <a:pt x="61106" y="799325"/>
                  </a:lnTo>
                  <a:lnTo>
                    <a:pt x="47069" y="838152"/>
                  </a:lnTo>
                  <a:lnTo>
                    <a:pt x="34791" y="877534"/>
                  </a:lnTo>
                  <a:lnTo>
                    <a:pt x="24305" y="917443"/>
                  </a:lnTo>
                  <a:lnTo>
                    <a:pt x="15648" y="957852"/>
                  </a:lnTo>
                  <a:lnTo>
                    <a:pt x="8854" y="998735"/>
                  </a:lnTo>
                  <a:lnTo>
                    <a:pt x="3958" y="1040063"/>
                  </a:lnTo>
                  <a:lnTo>
                    <a:pt x="995" y="1081811"/>
                  </a:lnTo>
                  <a:lnTo>
                    <a:pt x="0" y="1123950"/>
                  </a:lnTo>
                  <a:lnTo>
                    <a:pt x="995" y="1166088"/>
                  </a:lnTo>
                  <a:lnTo>
                    <a:pt x="3958" y="1207836"/>
                  </a:lnTo>
                  <a:lnTo>
                    <a:pt x="8854" y="1249164"/>
                  </a:lnTo>
                  <a:lnTo>
                    <a:pt x="15648" y="1290047"/>
                  </a:lnTo>
                  <a:lnTo>
                    <a:pt x="24305" y="1330456"/>
                  </a:lnTo>
                  <a:lnTo>
                    <a:pt x="34791" y="1370365"/>
                  </a:lnTo>
                  <a:lnTo>
                    <a:pt x="47069" y="1409747"/>
                  </a:lnTo>
                  <a:lnTo>
                    <a:pt x="61106" y="1448574"/>
                  </a:lnTo>
                  <a:lnTo>
                    <a:pt x="76867" y="1486820"/>
                  </a:lnTo>
                  <a:lnTo>
                    <a:pt x="94316" y="1524456"/>
                  </a:lnTo>
                  <a:lnTo>
                    <a:pt x="113418" y="1561457"/>
                  </a:lnTo>
                  <a:lnTo>
                    <a:pt x="134140" y="1597794"/>
                  </a:lnTo>
                  <a:lnTo>
                    <a:pt x="156446" y="1633441"/>
                  </a:lnTo>
                  <a:lnTo>
                    <a:pt x="180301" y="1668370"/>
                  </a:lnTo>
                  <a:lnTo>
                    <a:pt x="205669" y="1702555"/>
                  </a:lnTo>
                  <a:lnTo>
                    <a:pt x="232518" y="1735968"/>
                  </a:lnTo>
                  <a:lnTo>
                    <a:pt x="260810" y="1768582"/>
                  </a:lnTo>
                  <a:lnTo>
                    <a:pt x="290513" y="1800369"/>
                  </a:lnTo>
                  <a:lnTo>
                    <a:pt x="321589" y="1831304"/>
                  </a:lnTo>
                  <a:lnTo>
                    <a:pt x="354006" y="1861358"/>
                  </a:lnTo>
                  <a:lnTo>
                    <a:pt x="387728" y="1890504"/>
                  </a:lnTo>
                  <a:lnTo>
                    <a:pt x="422719" y="1918715"/>
                  </a:lnTo>
                  <a:lnTo>
                    <a:pt x="458946" y="1945965"/>
                  </a:lnTo>
                  <a:lnTo>
                    <a:pt x="496372" y="1972226"/>
                  </a:lnTo>
                  <a:lnTo>
                    <a:pt x="534964" y="1997470"/>
                  </a:lnTo>
                  <a:lnTo>
                    <a:pt x="574687" y="2021671"/>
                  </a:lnTo>
                  <a:lnTo>
                    <a:pt x="615505" y="2044801"/>
                  </a:lnTo>
                  <a:lnTo>
                    <a:pt x="657384" y="2066833"/>
                  </a:lnTo>
                  <a:lnTo>
                    <a:pt x="700289" y="2087741"/>
                  </a:lnTo>
                  <a:lnTo>
                    <a:pt x="744184" y="2107496"/>
                  </a:lnTo>
                  <a:lnTo>
                    <a:pt x="789035" y="2126073"/>
                  </a:lnTo>
                  <a:lnTo>
                    <a:pt x="834808" y="2143443"/>
                  </a:lnTo>
                  <a:lnTo>
                    <a:pt x="881467" y="2159579"/>
                  </a:lnTo>
                  <a:lnTo>
                    <a:pt x="928977" y="2174455"/>
                  </a:lnTo>
                  <a:lnTo>
                    <a:pt x="977304" y="2188043"/>
                  </a:lnTo>
                  <a:lnTo>
                    <a:pt x="1026412" y="2200315"/>
                  </a:lnTo>
                  <a:lnTo>
                    <a:pt x="1076267" y="2211246"/>
                  </a:lnTo>
                  <a:lnTo>
                    <a:pt x="1126833" y="2220808"/>
                  </a:lnTo>
                  <a:lnTo>
                    <a:pt x="1178077" y="2228972"/>
                  </a:lnTo>
                  <a:lnTo>
                    <a:pt x="1229963" y="2235714"/>
                  </a:lnTo>
                  <a:lnTo>
                    <a:pt x="1282455" y="2241004"/>
                  </a:lnTo>
                  <a:lnTo>
                    <a:pt x="1335520" y="2244817"/>
                  </a:lnTo>
                  <a:lnTo>
                    <a:pt x="1389123" y="2247124"/>
                  </a:lnTo>
                  <a:lnTo>
                    <a:pt x="1443228" y="2247900"/>
                  </a:lnTo>
                  <a:lnTo>
                    <a:pt x="1497332" y="2247124"/>
                  </a:lnTo>
                  <a:lnTo>
                    <a:pt x="1550935" y="2244817"/>
                  </a:lnTo>
                  <a:lnTo>
                    <a:pt x="1604000" y="2241004"/>
                  </a:lnTo>
                  <a:lnTo>
                    <a:pt x="1656492" y="2235714"/>
                  </a:lnTo>
                  <a:lnTo>
                    <a:pt x="1708378" y="2228972"/>
                  </a:lnTo>
                  <a:lnTo>
                    <a:pt x="1759622" y="2220808"/>
                  </a:lnTo>
                  <a:lnTo>
                    <a:pt x="1810188" y="2211246"/>
                  </a:lnTo>
                  <a:lnTo>
                    <a:pt x="1860043" y="2200315"/>
                  </a:lnTo>
                  <a:lnTo>
                    <a:pt x="1909151" y="2188043"/>
                  </a:lnTo>
                  <a:lnTo>
                    <a:pt x="1957478" y="2174455"/>
                  </a:lnTo>
                  <a:lnTo>
                    <a:pt x="2004988" y="2159579"/>
                  </a:lnTo>
                  <a:lnTo>
                    <a:pt x="2051647" y="2143443"/>
                  </a:lnTo>
                  <a:lnTo>
                    <a:pt x="2097420" y="2126073"/>
                  </a:lnTo>
                  <a:lnTo>
                    <a:pt x="2142271" y="2107496"/>
                  </a:lnTo>
                  <a:lnTo>
                    <a:pt x="2186166" y="2087741"/>
                  </a:lnTo>
                  <a:lnTo>
                    <a:pt x="2229071" y="2066833"/>
                  </a:lnTo>
                  <a:lnTo>
                    <a:pt x="2270950" y="2044801"/>
                  </a:lnTo>
                  <a:lnTo>
                    <a:pt x="2311768" y="2021671"/>
                  </a:lnTo>
                  <a:lnTo>
                    <a:pt x="2351491" y="1997470"/>
                  </a:lnTo>
                  <a:lnTo>
                    <a:pt x="2390083" y="1972226"/>
                  </a:lnTo>
                  <a:lnTo>
                    <a:pt x="2427509" y="1945965"/>
                  </a:lnTo>
                  <a:lnTo>
                    <a:pt x="2463736" y="1918715"/>
                  </a:lnTo>
                  <a:lnTo>
                    <a:pt x="2498727" y="1890504"/>
                  </a:lnTo>
                  <a:lnTo>
                    <a:pt x="2532449" y="1861358"/>
                  </a:lnTo>
                  <a:lnTo>
                    <a:pt x="2564866" y="1831304"/>
                  </a:lnTo>
                  <a:lnTo>
                    <a:pt x="2595942" y="1800369"/>
                  </a:lnTo>
                  <a:lnTo>
                    <a:pt x="2625645" y="1768582"/>
                  </a:lnTo>
                  <a:lnTo>
                    <a:pt x="2653937" y="1735968"/>
                  </a:lnTo>
                  <a:lnTo>
                    <a:pt x="2680786" y="1702555"/>
                  </a:lnTo>
                  <a:lnTo>
                    <a:pt x="2706154" y="1668370"/>
                  </a:lnTo>
                  <a:lnTo>
                    <a:pt x="2730009" y="1633441"/>
                  </a:lnTo>
                  <a:lnTo>
                    <a:pt x="2752315" y="1597794"/>
                  </a:lnTo>
                  <a:lnTo>
                    <a:pt x="2773037" y="1561457"/>
                  </a:lnTo>
                  <a:lnTo>
                    <a:pt x="2792139" y="1524456"/>
                  </a:lnTo>
                  <a:lnTo>
                    <a:pt x="2809588" y="1486820"/>
                  </a:lnTo>
                  <a:lnTo>
                    <a:pt x="2825349" y="1448574"/>
                  </a:lnTo>
                  <a:lnTo>
                    <a:pt x="2839386" y="1409747"/>
                  </a:lnTo>
                  <a:lnTo>
                    <a:pt x="2851664" y="1370365"/>
                  </a:lnTo>
                  <a:lnTo>
                    <a:pt x="2862150" y="1330456"/>
                  </a:lnTo>
                  <a:lnTo>
                    <a:pt x="2870807" y="1290047"/>
                  </a:lnTo>
                  <a:lnTo>
                    <a:pt x="2877601" y="1249164"/>
                  </a:lnTo>
                  <a:lnTo>
                    <a:pt x="2882497" y="1207836"/>
                  </a:lnTo>
                  <a:lnTo>
                    <a:pt x="2885460" y="1166088"/>
                  </a:lnTo>
                  <a:lnTo>
                    <a:pt x="2886456" y="1123950"/>
                  </a:lnTo>
                  <a:lnTo>
                    <a:pt x="2885460" y="1081811"/>
                  </a:lnTo>
                  <a:lnTo>
                    <a:pt x="2882497" y="1040063"/>
                  </a:lnTo>
                  <a:lnTo>
                    <a:pt x="2877601" y="998735"/>
                  </a:lnTo>
                  <a:lnTo>
                    <a:pt x="2870807" y="957852"/>
                  </a:lnTo>
                  <a:lnTo>
                    <a:pt x="2862150" y="917443"/>
                  </a:lnTo>
                  <a:lnTo>
                    <a:pt x="2851664" y="877534"/>
                  </a:lnTo>
                  <a:lnTo>
                    <a:pt x="2839386" y="838152"/>
                  </a:lnTo>
                  <a:lnTo>
                    <a:pt x="2825349" y="799325"/>
                  </a:lnTo>
                  <a:lnTo>
                    <a:pt x="2809588" y="761079"/>
                  </a:lnTo>
                  <a:lnTo>
                    <a:pt x="2792139" y="723443"/>
                  </a:lnTo>
                  <a:lnTo>
                    <a:pt x="2773037" y="686442"/>
                  </a:lnTo>
                  <a:lnTo>
                    <a:pt x="2752315" y="650105"/>
                  </a:lnTo>
                  <a:lnTo>
                    <a:pt x="2730009" y="614458"/>
                  </a:lnTo>
                  <a:lnTo>
                    <a:pt x="2706154" y="579529"/>
                  </a:lnTo>
                  <a:lnTo>
                    <a:pt x="2680786" y="545344"/>
                  </a:lnTo>
                  <a:lnTo>
                    <a:pt x="2653937" y="511931"/>
                  </a:lnTo>
                  <a:lnTo>
                    <a:pt x="2625645" y="479317"/>
                  </a:lnTo>
                  <a:lnTo>
                    <a:pt x="2595942" y="447530"/>
                  </a:lnTo>
                  <a:lnTo>
                    <a:pt x="2564866" y="416595"/>
                  </a:lnTo>
                  <a:lnTo>
                    <a:pt x="2532449" y="386541"/>
                  </a:lnTo>
                  <a:lnTo>
                    <a:pt x="2498727" y="357395"/>
                  </a:lnTo>
                  <a:lnTo>
                    <a:pt x="2463736" y="329183"/>
                  </a:lnTo>
                  <a:lnTo>
                    <a:pt x="2427509" y="301934"/>
                  </a:lnTo>
                  <a:lnTo>
                    <a:pt x="2390083" y="275673"/>
                  </a:lnTo>
                  <a:lnTo>
                    <a:pt x="2351491" y="250429"/>
                  </a:lnTo>
                  <a:lnTo>
                    <a:pt x="2311768" y="226228"/>
                  </a:lnTo>
                  <a:lnTo>
                    <a:pt x="2270950" y="203098"/>
                  </a:lnTo>
                  <a:lnTo>
                    <a:pt x="2229071" y="181066"/>
                  </a:lnTo>
                  <a:lnTo>
                    <a:pt x="2186166" y="160158"/>
                  </a:lnTo>
                  <a:lnTo>
                    <a:pt x="2142271" y="140403"/>
                  </a:lnTo>
                  <a:lnTo>
                    <a:pt x="2097420" y="121826"/>
                  </a:lnTo>
                  <a:lnTo>
                    <a:pt x="2051647" y="104456"/>
                  </a:lnTo>
                  <a:lnTo>
                    <a:pt x="2004988" y="88320"/>
                  </a:lnTo>
                  <a:lnTo>
                    <a:pt x="1957478" y="73444"/>
                  </a:lnTo>
                  <a:lnTo>
                    <a:pt x="1909151" y="59856"/>
                  </a:lnTo>
                  <a:lnTo>
                    <a:pt x="1860043" y="47584"/>
                  </a:lnTo>
                  <a:lnTo>
                    <a:pt x="1810188" y="36653"/>
                  </a:lnTo>
                  <a:lnTo>
                    <a:pt x="1759622" y="27091"/>
                  </a:lnTo>
                  <a:lnTo>
                    <a:pt x="1708378" y="18927"/>
                  </a:lnTo>
                  <a:lnTo>
                    <a:pt x="1656492" y="12185"/>
                  </a:lnTo>
                  <a:lnTo>
                    <a:pt x="1604000" y="6895"/>
                  </a:lnTo>
                  <a:lnTo>
                    <a:pt x="1550935" y="3082"/>
                  </a:lnTo>
                  <a:lnTo>
                    <a:pt x="1497332" y="775"/>
                  </a:lnTo>
                  <a:lnTo>
                    <a:pt x="1443228" y="0"/>
                  </a:lnTo>
                  <a:close/>
                </a:path>
              </a:pathLst>
            </a:custGeom>
            <a:solidFill>
              <a:srgbClr val="ADD2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5525261" y="1803654"/>
              <a:ext cx="2886710" cy="2247900"/>
            </a:xfrm>
            <a:custGeom>
              <a:avLst/>
              <a:gdLst/>
              <a:ahLst/>
              <a:cxnLst/>
              <a:rect l="l" t="t" r="r" b="b"/>
              <a:pathLst>
                <a:path w="2886709" h="2247900">
                  <a:moveTo>
                    <a:pt x="0" y="1123950"/>
                  </a:moveTo>
                  <a:lnTo>
                    <a:pt x="995" y="1081811"/>
                  </a:lnTo>
                  <a:lnTo>
                    <a:pt x="3958" y="1040063"/>
                  </a:lnTo>
                  <a:lnTo>
                    <a:pt x="8854" y="998735"/>
                  </a:lnTo>
                  <a:lnTo>
                    <a:pt x="15648" y="957852"/>
                  </a:lnTo>
                  <a:lnTo>
                    <a:pt x="24305" y="917443"/>
                  </a:lnTo>
                  <a:lnTo>
                    <a:pt x="34791" y="877534"/>
                  </a:lnTo>
                  <a:lnTo>
                    <a:pt x="47069" y="838152"/>
                  </a:lnTo>
                  <a:lnTo>
                    <a:pt x="61106" y="799325"/>
                  </a:lnTo>
                  <a:lnTo>
                    <a:pt x="76867" y="761079"/>
                  </a:lnTo>
                  <a:lnTo>
                    <a:pt x="94316" y="723443"/>
                  </a:lnTo>
                  <a:lnTo>
                    <a:pt x="113418" y="686442"/>
                  </a:lnTo>
                  <a:lnTo>
                    <a:pt x="134140" y="650105"/>
                  </a:lnTo>
                  <a:lnTo>
                    <a:pt x="156446" y="614458"/>
                  </a:lnTo>
                  <a:lnTo>
                    <a:pt x="180301" y="579529"/>
                  </a:lnTo>
                  <a:lnTo>
                    <a:pt x="205669" y="545344"/>
                  </a:lnTo>
                  <a:lnTo>
                    <a:pt x="232518" y="511931"/>
                  </a:lnTo>
                  <a:lnTo>
                    <a:pt x="260810" y="479317"/>
                  </a:lnTo>
                  <a:lnTo>
                    <a:pt x="290513" y="447530"/>
                  </a:lnTo>
                  <a:lnTo>
                    <a:pt x="321589" y="416595"/>
                  </a:lnTo>
                  <a:lnTo>
                    <a:pt x="354006" y="386541"/>
                  </a:lnTo>
                  <a:lnTo>
                    <a:pt x="387728" y="357395"/>
                  </a:lnTo>
                  <a:lnTo>
                    <a:pt x="422719" y="329183"/>
                  </a:lnTo>
                  <a:lnTo>
                    <a:pt x="458946" y="301934"/>
                  </a:lnTo>
                  <a:lnTo>
                    <a:pt x="496372" y="275673"/>
                  </a:lnTo>
                  <a:lnTo>
                    <a:pt x="534964" y="250429"/>
                  </a:lnTo>
                  <a:lnTo>
                    <a:pt x="574687" y="226228"/>
                  </a:lnTo>
                  <a:lnTo>
                    <a:pt x="615505" y="203098"/>
                  </a:lnTo>
                  <a:lnTo>
                    <a:pt x="657384" y="181066"/>
                  </a:lnTo>
                  <a:lnTo>
                    <a:pt x="700289" y="160158"/>
                  </a:lnTo>
                  <a:lnTo>
                    <a:pt x="744184" y="140403"/>
                  </a:lnTo>
                  <a:lnTo>
                    <a:pt x="789035" y="121826"/>
                  </a:lnTo>
                  <a:lnTo>
                    <a:pt x="834808" y="104456"/>
                  </a:lnTo>
                  <a:lnTo>
                    <a:pt x="881467" y="88320"/>
                  </a:lnTo>
                  <a:lnTo>
                    <a:pt x="928977" y="73444"/>
                  </a:lnTo>
                  <a:lnTo>
                    <a:pt x="977304" y="59856"/>
                  </a:lnTo>
                  <a:lnTo>
                    <a:pt x="1026412" y="47584"/>
                  </a:lnTo>
                  <a:lnTo>
                    <a:pt x="1076267" y="36653"/>
                  </a:lnTo>
                  <a:lnTo>
                    <a:pt x="1126833" y="27091"/>
                  </a:lnTo>
                  <a:lnTo>
                    <a:pt x="1178077" y="18927"/>
                  </a:lnTo>
                  <a:lnTo>
                    <a:pt x="1229963" y="12185"/>
                  </a:lnTo>
                  <a:lnTo>
                    <a:pt x="1282455" y="6895"/>
                  </a:lnTo>
                  <a:lnTo>
                    <a:pt x="1335520" y="3082"/>
                  </a:lnTo>
                  <a:lnTo>
                    <a:pt x="1389123" y="775"/>
                  </a:lnTo>
                  <a:lnTo>
                    <a:pt x="1443228" y="0"/>
                  </a:lnTo>
                  <a:lnTo>
                    <a:pt x="1497332" y="775"/>
                  </a:lnTo>
                  <a:lnTo>
                    <a:pt x="1550935" y="3082"/>
                  </a:lnTo>
                  <a:lnTo>
                    <a:pt x="1604000" y="6895"/>
                  </a:lnTo>
                  <a:lnTo>
                    <a:pt x="1656492" y="12185"/>
                  </a:lnTo>
                  <a:lnTo>
                    <a:pt x="1708378" y="18927"/>
                  </a:lnTo>
                  <a:lnTo>
                    <a:pt x="1759622" y="27091"/>
                  </a:lnTo>
                  <a:lnTo>
                    <a:pt x="1810188" y="36653"/>
                  </a:lnTo>
                  <a:lnTo>
                    <a:pt x="1860043" y="47584"/>
                  </a:lnTo>
                  <a:lnTo>
                    <a:pt x="1909151" y="59856"/>
                  </a:lnTo>
                  <a:lnTo>
                    <a:pt x="1957478" y="73444"/>
                  </a:lnTo>
                  <a:lnTo>
                    <a:pt x="2004988" y="88320"/>
                  </a:lnTo>
                  <a:lnTo>
                    <a:pt x="2051647" y="104456"/>
                  </a:lnTo>
                  <a:lnTo>
                    <a:pt x="2097420" y="121826"/>
                  </a:lnTo>
                  <a:lnTo>
                    <a:pt x="2142271" y="140403"/>
                  </a:lnTo>
                  <a:lnTo>
                    <a:pt x="2186166" y="160158"/>
                  </a:lnTo>
                  <a:lnTo>
                    <a:pt x="2229071" y="181066"/>
                  </a:lnTo>
                  <a:lnTo>
                    <a:pt x="2270950" y="203098"/>
                  </a:lnTo>
                  <a:lnTo>
                    <a:pt x="2311768" y="226228"/>
                  </a:lnTo>
                  <a:lnTo>
                    <a:pt x="2351491" y="250429"/>
                  </a:lnTo>
                  <a:lnTo>
                    <a:pt x="2390083" y="275673"/>
                  </a:lnTo>
                  <a:lnTo>
                    <a:pt x="2427509" y="301934"/>
                  </a:lnTo>
                  <a:lnTo>
                    <a:pt x="2463736" y="329183"/>
                  </a:lnTo>
                  <a:lnTo>
                    <a:pt x="2498727" y="357395"/>
                  </a:lnTo>
                  <a:lnTo>
                    <a:pt x="2532449" y="386541"/>
                  </a:lnTo>
                  <a:lnTo>
                    <a:pt x="2564866" y="416595"/>
                  </a:lnTo>
                  <a:lnTo>
                    <a:pt x="2595942" y="447530"/>
                  </a:lnTo>
                  <a:lnTo>
                    <a:pt x="2625645" y="479317"/>
                  </a:lnTo>
                  <a:lnTo>
                    <a:pt x="2653937" y="511931"/>
                  </a:lnTo>
                  <a:lnTo>
                    <a:pt x="2680786" y="545344"/>
                  </a:lnTo>
                  <a:lnTo>
                    <a:pt x="2706154" y="579529"/>
                  </a:lnTo>
                  <a:lnTo>
                    <a:pt x="2730009" y="614458"/>
                  </a:lnTo>
                  <a:lnTo>
                    <a:pt x="2752315" y="650105"/>
                  </a:lnTo>
                  <a:lnTo>
                    <a:pt x="2773037" y="686442"/>
                  </a:lnTo>
                  <a:lnTo>
                    <a:pt x="2792139" y="723443"/>
                  </a:lnTo>
                  <a:lnTo>
                    <a:pt x="2809588" y="761079"/>
                  </a:lnTo>
                  <a:lnTo>
                    <a:pt x="2825349" y="799325"/>
                  </a:lnTo>
                  <a:lnTo>
                    <a:pt x="2839386" y="838152"/>
                  </a:lnTo>
                  <a:lnTo>
                    <a:pt x="2851664" y="877534"/>
                  </a:lnTo>
                  <a:lnTo>
                    <a:pt x="2862150" y="917443"/>
                  </a:lnTo>
                  <a:lnTo>
                    <a:pt x="2870807" y="957852"/>
                  </a:lnTo>
                  <a:lnTo>
                    <a:pt x="2877601" y="998735"/>
                  </a:lnTo>
                  <a:lnTo>
                    <a:pt x="2882497" y="1040063"/>
                  </a:lnTo>
                  <a:lnTo>
                    <a:pt x="2885460" y="1081811"/>
                  </a:lnTo>
                  <a:lnTo>
                    <a:pt x="2886456" y="1123950"/>
                  </a:lnTo>
                  <a:lnTo>
                    <a:pt x="2885460" y="1166088"/>
                  </a:lnTo>
                  <a:lnTo>
                    <a:pt x="2882497" y="1207836"/>
                  </a:lnTo>
                  <a:lnTo>
                    <a:pt x="2877601" y="1249164"/>
                  </a:lnTo>
                  <a:lnTo>
                    <a:pt x="2870807" y="1290047"/>
                  </a:lnTo>
                  <a:lnTo>
                    <a:pt x="2862150" y="1330456"/>
                  </a:lnTo>
                  <a:lnTo>
                    <a:pt x="2851664" y="1370365"/>
                  </a:lnTo>
                  <a:lnTo>
                    <a:pt x="2839386" y="1409747"/>
                  </a:lnTo>
                  <a:lnTo>
                    <a:pt x="2825349" y="1448574"/>
                  </a:lnTo>
                  <a:lnTo>
                    <a:pt x="2809588" y="1486820"/>
                  </a:lnTo>
                  <a:lnTo>
                    <a:pt x="2792139" y="1524456"/>
                  </a:lnTo>
                  <a:lnTo>
                    <a:pt x="2773037" y="1561457"/>
                  </a:lnTo>
                  <a:lnTo>
                    <a:pt x="2752315" y="1597794"/>
                  </a:lnTo>
                  <a:lnTo>
                    <a:pt x="2730009" y="1633441"/>
                  </a:lnTo>
                  <a:lnTo>
                    <a:pt x="2706154" y="1668370"/>
                  </a:lnTo>
                  <a:lnTo>
                    <a:pt x="2680786" y="1702555"/>
                  </a:lnTo>
                  <a:lnTo>
                    <a:pt x="2653937" y="1735968"/>
                  </a:lnTo>
                  <a:lnTo>
                    <a:pt x="2625645" y="1768582"/>
                  </a:lnTo>
                  <a:lnTo>
                    <a:pt x="2595942" y="1800369"/>
                  </a:lnTo>
                  <a:lnTo>
                    <a:pt x="2564866" y="1831304"/>
                  </a:lnTo>
                  <a:lnTo>
                    <a:pt x="2532449" y="1861358"/>
                  </a:lnTo>
                  <a:lnTo>
                    <a:pt x="2498727" y="1890504"/>
                  </a:lnTo>
                  <a:lnTo>
                    <a:pt x="2463736" y="1918715"/>
                  </a:lnTo>
                  <a:lnTo>
                    <a:pt x="2427509" y="1945965"/>
                  </a:lnTo>
                  <a:lnTo>
                    <a:pt x="2390083" y="1972226"/>
                  </a:lnTo>
                  <a:lnTo>
                    <a:pt x="2351491" y="1997470"/>
                  </a:lnTo>
                  <a:lnTo>
                    <a:pt x="2311768" y="2021671"/>
                  </a:lnTo>
                  <a:lnTo>
                    <a:pt x="2270950" y="2044801"/>
                  </a:lnTo>
                  <a:lnTo>
                    <a:pt x="2229071" y="2066833"/>
                  </a:lnTo>
                  <a:lnTo>
                    <a:pt x="2186166" y="2087741"/>
                  </a:lnTo>
                  <a:lnTo>
                    <a:pt x="2142271" y="2107496"/>
                  </a:lnTo>
                  <a:lnTo>
                    <a:pt x="2097420" y="2126073"/>
                  </a:lnTo>
                  <a:lnTo>
                    <a:pt x="2051647" y="2143443"/>
                  </a:lnTo>
                  <a:lnTo>
                    <a:pt x="2004988" y="2159579"/>
                  </a:lnTo>
                  <a:lnTo>
                    <a:pt x="1957478" y="2174455"/>
                  </a:lnTo>
                  <a:lnTo>
                    <a:pt x="1909151" y="2188043"/>
                  </a:lnTo>
                  <a:lnTo>
                    <a:pt x="1860043" y="2200315"/>
                  </a:lnTo>
                  <a:lnTo>
                    <a:pt x="1810188" y="2211246"/>
                  </a:lnTo>
                  <a:lnTo>
                    <a:pt x="1759622" y="2220808"/>
                  </a:lnTo>
                  <a:lnTo>
                    <a:pt x="1708378" y="2228972"/>
                  </a:lnTo>
                  <a:lnTo>
                    <a:pt x="1656492" y="2235714"/>
                  </a:lnTo>
                  <a:lnTo>
                    <a:pt x="1604000" y="2241004"/>
                  </a:lnTo>
                  <a:lnTo>
                    <a:pt x="1550935" y="2244817"/>
                  </a:lnTo>
                  <a:lnTo>
                    <a:pt x="1497332" y="2247124"/>
                  </a:lnTo>
                  <a:lnTo>
                    <a:pt x="1443228" y="2247900"/>
                  </a:lnTo>
                  <a:lnTo>
                    <a:pt x="1389123" y="2247124"/>
                  </a:lnTo>
                  <a:lnTo>
                    <a:pt x="1335520" y="2244817"/>
                  </a:lnTo>
                  <a:lnTo>
                    <a:pt x="1282455" y="2241004"/>
                  </a:lnTo>
                  <a:lnTo>
                    <a:pt x="1229963" y="2235714"/>
                  </a:lnTo>
                  <a:lnTo>
                    <a:pt x="1178077" y="2228972"/>
                  </a:lnTo>
                  <a:lnTo>
                    <a:pt x="1126833" y="2220808"/>
                  </a:lnTo>
                  <a:lnTo>
                    <a:pt x="1076267" y="2211246"/>
                  </a:lnTo>
                  <a:lnTo>
                    <a:pt x="1026412" y="2200315"/>
                  </a:lnTo>
                  <a:lnTo>
                    <a:pt x="977304" y="2188043"/>
                  </a:lnTo>
                  <a:lnTo>
                    <a:pt x="928977" y="2174455"/>
                  </a:lnTo>
                  <a:lnTo>
                    <a:pt x="881467" y="2159579"/>
                  </a:lnTo>
                  <a:lnTo>
                    <a:pt x="834808" y="2143443"/>
                  </a:lnTo>
                  <a:lnTo>
                    <a:pt x="789035" y="2126073"/>
                  </a:lnTo>
                  <a:lnTo>
                    <a:pt x="744184" y="2107496"/>
                  </a:lnTo>
                  <a:lnTo>
                    <a:pt x="700289" y="2087741"/>
                  </a:lnTo>
                  <a:lnTo>
                    <a:pt x="657384" y="2066833"/>
                  </a:lnTo>
                  <a:lnTo>
                    <a:pt x="615505" y="2044801"/>
                  </a:lnTo>
                  <a:lnTo>
                    <a:pt x="574687" y="2021671"/>
                  </a:lnTo>
                  <a:lnTo>
                    <a:pt x="534964" y="1997470"/>
                  </a:lnTo>
                  <a:lnTo>
                    <a:pt x="496372" y="1972226"/>
                  </a:lnTo>
                  <a:lnTo>
                    <a:pt x="458946" y="1945965"/>
                  </a:lnTo>
                  <a:lnTo>
                    <a:pt x="422719" y="1918715"/>
                  </a:lnTo>
                  <a:lnTo>
                    <a:pt x="387728" y="1890504"/>
                  </a:lnTo>
                  <a:lnTo>
                    <a:pt x="354006" y="1861358"/>
                  </a:lnTo>
                  <a:lnTo>
                    <a:pt x="321589" y="1831304"/>
                  </a:lnTo>
                  <a:lnTo>
                    <a:pt x="290513" y="1800369"/>
                  </a:lnTo>
                  <a:lnTo>
                    <a:pt x="260810" y="1768582"/>
                  </a:lnTo>
                  <a:lnTo>
                    <a:pt x="232518" y="1735968"/>
                  </a:lnTo>
                  <a:lnTo>
                    <a:pt x="205669" y="1702555"/>
                  </a:lnTo>
                  <a:lnTo>
                    <a:pt x="180301" y="1668370"/>
                  </a:lnTo>
                  <a:lnTo>
                    <a:pt x="156446" y="1633441"/>
                  </a:lnTo>
                  <a:lnTo>
                    <a:pt x="134140" y="1597794"/>
                  </a:lnTo>
                  <a:lnTo>
                    <a:pt x="113418" y="1561457"/>
                  </a:lnTo>
                  <a:lnTo>
                    <a:pt x="94316" y="1524456"/>
                  </a:lnTo>
                  <a:lnTo>
                    <a:pt x="76867" y="1486820"/>
                  </a:lnTo>
                  <a:lnTo>
                    <a:pt x="61106" y="1448574"/>
                  </a:lnTo>
                  <a:lnTo>
                    <a:pt x="47069" y="1409747"/>
                  </a:lnTo>
                  <a:lnTo>
                    <a:pt x="34791" y="1370365"/>
                  </a:lnTo>
                  <a:lnTo>
                    <a:pt x="24305" y="1330456"/>
                  </a:lnTo>
                  <a:lnTo>
                    <a:pt x="15648" y="1290047"/>
                  </a:lnTo>
                  <a:lnTo>
                    <a:pt x="8854" y="1249164"/>
                  </a:lnTo>
                  <a:lnTo>
                    <a:pt x="3958" y="1207836"/>
                  </a:lnTo>
                  <a:lnTo>
                    <a:pt x="995" y="1166088"/>
                  </a:lnTo>
                  <a:lnTo>
                    <a:pt x="0" y="1123950"/>
                  </a:lnTo>
                  <a:close/>
                </a:path>
              </a:pathLst>
            </a:custGeom>
            <a:ln w="25399">
              <a:solidFill>
                <a:srgbClr val="20364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7222997" y="3333750"/>
              <a:ext cx="1396365" cy="541020"/>
            </a:xfrm>
            <a:custGeom>
              <a:avLst/>
              <a:gdLst/>
              <a:ahLst/>
              <a:cxnLst/>
              <a:rect l="l" t="t" r="r" b="b"/>
              <a:pathLst>
                <a:path w="1396365" h="541020">
                  <a:moveTo>
                    <a:pt x="1395983" y="0"/>
                  </a:moveTo>
                  <a:lnTo>
                    <a:pt x="0" y="0"/>
                  </a:lnTo>
                  <a:lnTo>
                    <a:pt x="0" y="541019"/>
                  </a:lnTo>
                  <a:lnTo>
                    <a:pt x="1395983" y="541019"/>
                  </a:lnTo>
                  <a:lnTo>
                    <a:pt x="1395983" y="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7222997" y="3333750"/>
              <a:ext cx="1396365" cy="541020"/>
            </a:xfrm>
            <a:custGeom>
              <a:avLst/>
              <a:gdLst/>
              <a:ahLst/>
              <a:cxnLst/>
              <a:rect l="l" t="t" r="r" b="b"/>
              <a:pathLst>
                <a:path w="1396365" h="541020">
                  <a:moveTo>
                    <a:pt x="0" y="541019"/>
                  </a:moveTo>
                  <a:lnTo>
                    <a:pt x="1395983" y="541019"/>
                  </a:lnTo>
                  <a:lnTo>
                    <a:pt x="1395983" y="0"/>
                  </a:lnTo>
                  <a:lnTo>
                    <a:pt x="0" y="0"/>
                  </a:lnTo>
                  <a:lnTo>
                    <a:pt x="0" y="541019"/>
                  </a:lnTo>
                  <a:close/>
                </a:path>
              </a:pathLst>
            </a:custGeom>
            <a:ln w="25399">
              <a:solidFill>
                <a:srgbClr val="20364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7442072" y="3312667"/>
            <a:ext cx="95631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 indent="254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Oplossingen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evalueren</a:t>
            </a:r>
            <a:r>
              <a:rPr dirty="0" sz="1200" spc="-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en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selecteren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5322061" y="3311905"/>
            <a:ext cx="1423035" cy="566420"/>
            <a:chOff x="5322061" y="3311905"/>
            <a:chExt cx="1423035" cy="566420"/>
          </a:xfrm>
        </p:grpSpPr>
        <p:sp>
          <p:nvSpPr>
            <p:cNvPr id="14" name="object 14" descr=""/>
            <p:cNvSpPr/>
            <p:nvPr/>
          </p:nvSpPr>
          <p:spPr>
            <a:xfrm>
              <a:off x="5334761" y="3324605"/>
              <a:ext cx="1397635" cy="541020"/>
            </a:xfrm>
            <a:custGeom>
              <a:avLst/>
              <a:gdLst/>
              <a:ahLst/>
              <a:cxnLst/>
              <a:rect l="l" t="t" r="r" b="b"/>
              <a:pathLst>
                <a:path w="1397634" h="541020">
                  <a:moveTo>
                    <a:pt x="1397508" y="0"/>
                  </a:moveTo>
                  <a:lnTo>
                    <a:pt x="0" y="0"/>
                  </a:lnTo>
                  <a:lnTo>
                    <a:pt x="0" y="541020"/>
                  </a:lnTo>
                  <a:lnTo>
                    <a:pt x="1397508" y="541020"/>
                  </a:lnTo>
                  <a:lnTo>
                    <a:pt x="1397508" y="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5334761" y="3324605"/>
              <a:ext cx="1397635" cy="541020"/>
            </a:xfrm>
            <a:custGeom>
              <a:avLst/>
              <a:gdLst/>
              <a:ahLst/>
              <a:cxnLst/>
              <a:rect l="l" t="t" r="r" b="b"/>
              <a:pathLst>
                <a:path w="1397634" h="541020">
                  <a:moveTo>
                    <a:pt x="0" y="541020"/>
                  </a:moveTo>
                  <a:lnTo>
                    <a:pt x="1397508" y="541020"/>
                  </a:lnTo>
                  <a:lnTo>
                    <a:pt x="1397508" y="0"/>
                  </a:lnTo>
                  <a:lnTo>
                    <a:pt x="0" y="0"/>
                  </a:lnTo>
                  <a:lnTo>
                    <a:pt x="0" y="541020"/>
                  </a:lnTo>
                  <a:close/>
                </a:path>
              </a:pathLst>
            </a:custGeom>
            <a:ln w="25400">
              <a:solidFill>
                <a:srgbClr val="20364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 txBox="1"/>
          <p:nvPr/>
        </p:nvSpPr>
        <p:spPr>
          <a:xfrm>
            <a:off x="5368290" y="3395217"/>
            <a:ext cx="132969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7975" marR="5080" indent="-29591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Implementeren</a:t>
            </a:r>
            <a:r>
              <a:rPr dirty="0" sz="1200" spc="-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en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evalueren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7" name="object 17" descr=""/>
          <p:cNvGrpSpPr/>
          <p:nvPr/>
        </p:nvGrpSpPr>
        <p:grpSpPr>
          <a:xfrm>
            <a:off x="7210297" y="2060701"/>
            <a:ext cx="1421765" cy="566420"/>
            <a:chOff x="7210297" y="2060701"/>
            <a:chExt cx="1421765" cy="566420"/>
          </a:xfrm>
        </p:grpSpPr>
        <p:sp>
          <p:nvSpPr>
            <p:cNvPr id="18" name="object 18" descr=""/>
            <p:cNvSpPr/>
            <p:nvPr/>
          </p:nvSpPr>
          <p:spPr>
            <a:xfrm>
              <a:off x="7222997" y="2073401"/>
              <a:ext cx="1396365" cy="541020"/>
            </a:xfrm>
            <a:custGeom>
              <a:avLst/>
              <a:gdLst/>
              <a:ahLst/>
              <a:cxnLst/>
              <a:rect l="l" t="t" r="r" b="b"/>
              <a:pathLst>
                <a:path w="1396365" h="541019">
                  <a:moveTo>
                    <a:pt x="1395983" y="0"/>
                  </a:moveTo>
                  <a:lnTo>
                    <a:pt x="0" y="0"/>
                  </a:lnTo>
                  <a:lnTo>
                    <a:pt x="0" y="541019"/>
                  </a:lnTo>
                  <a:lnTo>
                    <a:pt x="1395983" y="541019"/>
                  </a:lnTo>
                  <a:lnTo>
                    <a:pt x="1395983" y="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7222997" y="2073401"/>
              <a:ext cx="1396365" cy="541020"/>
            </a:xfrm>
            <a:custGeom>
              <a:avLst/>
              <a:gdLst/>
              <a:ahLst/>
              <a:cxnLst/>
              <a:rect l="l" t="t" r="r" b="b"/>
              <a:pathLst>
                <a:path w="1396365" h="541019">
                  <a:moveTo>
                    <a:pt x="0" y="541019"/>
                  </a:moveTo>
                  <a:lnTo>
                    <a:pt x="1395983" y="541019"/>
                  </a:lnTo>
                  <a:lnTo>
                    <a:pt x="1395983" y="0"/>
                  </a:lnTo>
                  <a:lnTo>
                    <a:pt x="0" y="0"/>
                  </a:lnTo>
                  <a:lnTo>
                    <a:pt x="0" y="541019"/>
                  </a:lnTo>
                  <a:close/>
                </a:path>
              </a:pathLst>
            </a:custGeom>
            <a:ln w="25399">
              <a:solidFill>
                <a:srgbClr val="20364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 descr=""/>
          <p:cNvSpPr txBox="1"/>
          <p:nvPr/>
        </p:nvSpPr>
        <p:spPr>
          <a:xfrm>
            <a:off x="7378065" y="2143505"/>
            <a:ext cx="108521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Nieuwe</a:t>
            </a:r>
            <a:r>
              <a:rPr dirty="0" sz="12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ideeën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genereren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1" name="object 21" descr=""/>
          <p:cNvGrpSpPr/>
          <p:nvPr/>
        </p:nvGrpSpPr>
        <p:grpSpPr>
          <a:xfrm>
            <a:off x="5322061" y="2040889"/>
            <a:ext cx="1423035" cy="565150"/>
            <a:chOff x="5322061" y="2040889"/>
            <a:chExt cx="1423035" cy="565150"/>
          </a:xfrm>
        </p:grpSpPr>
        <p:sp>
          <p:nvSpPr>
            <p:cNvPr id="22" name="object 22" descr=""/>
            <p:cNvSpPr/>
            <p:nvPr/>
          </p:nvSpPr>
          <p:spPr>
            <a:xfrm>
              <a:off x="5334761" y="2053589"/>
              <a:ext cx="1397635" cy="539750"/>
            </a:xfrm>
            <a:custGeom>
              <a:avLst/>
              <a:gdLst/>
              <a:ahLst/>
              <a:cxnLst/>
              <a:rect l="l" t="t" r="r" b="b"/>
              <a:pathLst>
                <a:path w="1397634" h="539750">
                  <a:moveTo>
                    <a:pt x="1397508" y="0"/>
                  </a:moveTo>
                  <a:lnTo>
                    <a:pt x="0" y="0"/>
                  </a:lnTo>
                  <a:lnTo>
                    <a:pt x="0" y="539495"/>
                  </a:lnTo>
                  <a:lnTo>
                    <a:pt x="1397508" y="539495"/>
                  </a:lnTo>
                  <a:lnTo>
                    <a:pt x="1397508" y="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5334761" y="2053589"/>
              <a:ext cx="1397635" cy="539750"/>
            </a:xfrm>
            <a:custGeom>
              <a:avLst/>
              <a:gdLst/>
              <a:ahLst/>
              <a:cxnLst/>
              <a:rect l="l" t="t" r="r" b="b"/>
              <a:pathLst>
                <a:path w="1397634" h="539750">
                  <a:moveTo>
                    <a:pt x="0" y="539495"/>
                  </a:moveTo>
                  <a:lnTo>
                    <a:pt x="1397508" y="539495"/>
                  </a:lnTo>
                  <a:lnTo>
                    <a:pt x="1397508" y="0"/>
                  </a:lnTo>
                  <a:lnTo>
                    <a:pt x="0" y="0"/>
                  </a:lnTo>
                  <a:lnTo>
                    <a:pt x="0" y="539495"/>
                  </a:lnTo>
                  <a:close/>
                </a:path>
              </a:pathLst>
            </a:custGeom>
            <a:ln w="25400">
              <a:solidFill>
                <a:srgbClr val="20364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 descr=""/>
          <p:cNvSpPr txBox="1"/>
          <p:nvPr/>
        </p:nvSpPr>
        <p:spPr>
          <a:xfrm>
            <a:off x="5563361" y="2123058"/>
            <a:ext cx="93980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Defineer</a:t>
            </a:r>
            <a:r>
              <a:rPr dirty="0" sz="12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een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probleem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5" name="object 25" descr=""/>
          <p:cNvGrpSpPr/>
          <p:nvPr/>
        </p:nvGrpSpPr>
        <p:grpSpPr>
          <a:xfrm>
            <a:off x="6564121" y="2319782"/>
            <a:ext cx="798830" cy="452120"/>
            <a:chOff x="6564121" y="2319782"/>
            <a:chExt cx="798830" cy="452120"/>
          </a:xfrm>
        </p:grpSpPr>
        <p:sp>
          <p:nvSpPr>
            <p:cNvPr id="26" name="object 26" descr=""/>
            <p:cNvSpPr/>
            <p:nvPr/>
          </p:nvSpPr>
          <p:spPr>
            <a:xfrm>
              <a:off x="6888479" y="2332482"/>
              <a:ext cx="462280" cy="426720"/>
            </a:xfrm>
            <a:custGeom>
              <a:avLst/>
              <a:gdLst/>
              <a:ahLst/>
              <a:cxnLst/>
              <a:rect l="l" t="t" r="r" b="b"/>
              <a:pathLst>
                <a:path w="462279" h="426719">
                  <a:moveTo>
                    <a:pt x="106679" y="0"/>
                  </a:moveTo>
                  <a:lnTo>
                    <a:pt x="0" y="0"/>
                  </a:lnTo>
                  <a:lnTo>
                    <a:pt x="42022" y="3872"/>
                  </a:lnTo>
                  <a:lnTo>
                    <a:pt x="82539" y="15191"/>
                  </a:lnTo>
                  <a:lnTo>
                    <a:pt x="121129" y="33508"/>
                  </a:lnTo>
                  <a:lnTo>
                    <a:pt x="157368" y="58375"/>
                  </a:lnTo>
                  <a:lnTo>
                    <a:pt x="190833" y="89344"/>
                  </a:lnTo>
                  <a:lnTo>
                    <a:pt x="221101" y="125967"/>
                  </a:lnTo>
                  <a:lnTo>
                    <a:pt x="247750" y="167796"/>
                  </a:lnTo>
                  <a:lnTo>
                    <a:pt x="270357" y="214384"/>
                  </a:lnTo>
                  <a:lnTo>
                    <a:pt x="288498" y="265281"/>
                  </a:lnTo>
                  <a:lnTo>
                    <a:pt x="301751" y="320040"/>
                  </a:lnTo>
                  <a:lnTo>
                    <a:pt x="248412" y="320040"/>
                  </a:lnTo>
                  <a:lnTo>
                    <a:pt x="364998" y="426719"/>
                  </a:lnTo>
                  <a:lnTo>
                    <a:pt x="461772" y="320040"/>
                  </a:lnTo>
                  <a:lnTo>
                    <a:pt x="408431" y="320040"/>
                  </a:lnTo>
                  <a:lnTo>
                    <a:pt x="395178" y="265281"/>
                  </a:lnTo>
                  <a:lnTo>
                    <a:pt x="377037" y="214384"/>
                  </a:lnTo>
                  <a:lnTo>
                    <a:pt x="354430" y="167796"/>
                  </a:lnTo>
                  <a:lnTo>
                    <a:pt x="327781" y="125967"/>
                  </a:lnTo>
                  <a:lnTo>
                    <a:pt x="297513" y="89344"/>
                  </a:lnTo>
                  <a:lnTo>
                    <a:pt x="264048" y="58375"/>
                  </a:lnTo>
                  <a:lnTo>
                    <a:pt x="227809" y="33508"/>
                  </a:lnTo>
                  <a:lnTo>
                    <a:pt x="189219" y="15191"/>
                  </a:lnTo>
                  <a:lnTo>
                    <a:pt x="148702" y="3872"/>
                  </a:lnTo>
                  <a:lnTo>
                    <a:pt x="10667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6576821" y="2332482"/>
              <a:ext cx="365125" cy="426720"/>
            </a:xfrm>
            <a:custGeom>
              <a:avLst/>
              <a:gdLst/>
              <a:ahLst/>
              <a:cxnLst/>
              <a:rect l="l" t="t" r="r" b="b"/>
              <a:pathLst>
                <a:path w="365125" h="426719">
                  <a:moveTo>
                    <a:pt x="311657" y="0"/>
                  </a:moveTo>
                  <a:lnTo>
                    <a:pt x="272571" y="3324"/>
                  </a:lnTo>
                  <a:lnTo>
                    <a:pt x="234932" y="13029"/>
                  </a:lnTo>
                  <a:lnTo>
                    <a:pt x="199032" y="28718"/>
                  </a:lnTo>
                  <a:lnTo>
                    <a:pt x="165163" y="49988"/>
                  </a:lnTo>
                  <a:lnTo>
                    <a:pt x="133618" y="76442"/>
                  </a:lnTo>
                  <a:lnTo>
                    <a:pt x="104689" y="107680"/>
                  </a:lnTo>
                  <a:lnTo>
                    <a:pt x="78668" y="143301"/>
                  </a:lnTo>
                  <a:lnTo>
                    <a:pt x="55849" y="182907"/>
                  </a:lnTo>
                  <a:lnTo>
                    <a:pt x="36523" y="226098"/>
                  </a:lnTo>
                  <a:lnTo>
                    <a:pt x="20982" y="272474"/>
                  </a:lnTo>
                  <a:lnTo>
                    <a:pt x="9520" y="321636"/>
                  </a:lnTo>
                  <a:lnTo>
                    <a:pt x="2428" y="373185"/>
                  </a:lnTo>
                  <a:lnTo>
                    <a:pt x="0" y="426719"/>
                  </a:lnTo>
                  <a:lnTo>
                    <a:pt x="106679" y="426719"/>
                  </a:lnTo>
                  <a:lnTo>
                    <a:pt x="109330" y="370954"/>
                  </a:lnTo>
                  <a:lnTo>
                    <a:pt x="117074" y="317185"/>
                  </a:lnTo>
                  <a:lnTo>
                    <a:pt x="129603" y="265918"/>
                  </a:lnTo>
                  <a:lnTo>
                    <a:pt x="146608" y="217656"/>
                  </a:lnTo>
                  <a:lnTo>
                    <a:pt x="167780" y="172905"/>
                  </a:lnTo>
                  <a:lnTo>
                    <a:pt x="192809" y="132167"/>
                  </a:lnTo>
                  <a:lnTo>
                    <a:pt x="221387" y="95949"/>
                  </a:lnTo>
                  <a:lnTo>
                    <a:pt x="253203" y="64753"/>
                  </a:lnTo>
                  <a:lnTo>
                    <a:pt x="287950" y="39085"/>
                  </a:lnTo>
                  <a:lnTo>
                    <a:pt x="325318" y="19449"/>
                  </a:lnTo>
                  <a:lnTo>
                    <a:pt x="364998" y="6350"/>
                  </a:lnTo>
                  <a:lnTo>
                    <a:pt x="351734" y="3589"/>
                  </a:lnTo>
                  <a:lnTo>
                    <a:pt x="338423" y="1603"/>
                  </a:lnTo>
                  <a:lnTo>
                    <a:pt x="325064" y="402"/>
                  </a:lnTo>
                  <a:lnTo>
                    <a:pt x="311657" y="0"/>
                  </a:lnTo>
                  <a:close/>
                </a:path>
              </a:pathLst>
            </a:custGeom>
            <a:solidFill>
              <a:srgbClr val="40689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6576821" y="2332482"/>
              <a:ext cx="773430" cy="426720"/>
            </a:xfrm>
            <a:custGeom>
              <a:avLst/>
              <a:gdLst/>
              <a:ahLst/>
              <a:cxnLst/>
              <a:rect l="l" t="t" r="r" b="b"/>
              <a:pathLst>
                <a:path w="773429" h="426719">
                  <a:moveTo>
                    <a:pt x="364998" y="6350"/>
                  </a:moveTo>
                  <a:lnTo>
                    <a:pt x="325318" y="19449"/>
                  </a:lnTo>
                  <a:lnTo>
                    <a:pt x="287950" y="39085"/>
                  </a:lnTo>
                  <a:lnTo>
                    <a:pt x="253203" y="64753"/>
                  </a:lnTo>
                  <a:lnTo>
                    <a:pt x="221387" y="95949"/>
                  </a:lnTo>
                  <a:lnTo>
                    <a:pt x="192809" y="132167"/>
                  </a:lnTo>
                  <a:lnTo>
                    <a:pt x="167780" y="172905"/>
                  </a:lnTo>
                  <a:lnTo>
                    <a:pt x="146608" y="217656"/>
                  </a:lnTo>
                  <a:lnTo>
                    <a:pt x="129603" y="265918"/>
                  </a:lnTo>
                  <a:lnTo>
                    <a:pt x="117074" y="317185"/>
                  </a:lnTo>
                  <a:lnTo>
                    <a:pt x="109330" y="370954"/>
                  </a:lnTo>
                  <a:lnTo>
                    <a:pt x="106679" y="426719"/>
                  </a:lnTo>
                  <a:lnTo>
                    <a:pt x="0" y="426719"/>
                  </a:lnTo>
                  <a:lnTo>
                    <a:pt x="2428" y="373185"/>
                  </a:lnTo>
                  <a:lnTo>
                    <a:pt x="9520" y="321636"/>
                  </a:lnTo>
                  <a:lnTo>
                    <a:pt x="20982" y="272474"/>
                  </a:lnTo>
                  <a:lnTo>
                    <a:pt x="36523" y="226098"/>
                  </a:lnTo>
                  <a:lnTo>
                    <a:pt x="55849" y="182907"/>
                  </a:lnTo>
                  <a:lnTo>
                    <a:pt x="78668" y="143301"/>
                  </a:lnTo>
                  <a:lnTo>
                    <a:pt x="104689" y="107680"/>
                  </a:lnTo>
                  <a:lnTo>
                    <a:pt x="133618" y="76442"/>
                  </a:lnTo>
                  <a:lnTo>
                    <a:pt x="165163" y="49988"/>
                  </a:lnTo>
                  <a:lnTo>
                    <a:pt x="199032" y="28718"/>
                  </a:lnTo>
                  <a:lnTo>
                    <a:pt x="234932" y="13029"/>
                  </a:lnTo>
                  <a:lnTo>
                    <a:pt x="272571" y="3324"/>
                  </a:lnTo>
                  <a:lnTo>
                    <a:pt x="311657" y="0"/>
                  </a:lnTo>
                  <a:lnTo>
                    <a:pt x="418337" y="0"/>
                  </a:lnTo>
                  <a:lnTo>
                    <a:pt x="460360" y="3872"/>
                  </a:lnTo>
                  <a:lnTo>
                    <a:pt x="500877" y="15191"/>
                  </a:lnTo>
                  <a:lnTo>
                    <a:pt x="539467" y="33508"/>
                  </a:lnTo>
                  <a:lnTo>
                    <a:pt x="575706" y="58375"/>
                  </a:lnTo>
                  <a:lnTo>
                    <a:pt x="609171" y="89344"/>
                  </a:lnTo>
                  <a:lnTo>
                    <a:pt x="639439" y="125967"/>
                  </a:lnTo>
                  <a:lnTo>
                    <a:pt x="666088" y="167796"/>
                  </a:lnTo>
                  <a:lnTo>
                    <a:pt x="688695" y="214384"/>
                  </a:lnTo>
                  <a:lnTo>
                    <a:pt x="706836" y="265281"/>
                  </a:lnTo>
                  <a:lnTo>
                    <a:pt x="720089" y="320040"/>
                  </a:lnTo>
                  <a:lnTo>
                    <a:pt x="773429" y="320040"/>
                  </a:lnTo>
                  <a:lnTo>
                    <a:pt x="676655" y="426719"/>
                  </a:lnTo>
                  <a:lnTo>
                    <a:pt x="560070" y="320040"/>
                  </a:lnTo>
                  <a:lnTo>
                    <a:pt x="613409" y="320040"/>
                  </a:lnTo>
                  <a:lnTo>
                    <a:pt x="600156" y="265281"/>
                  </a:lnTo>
                  <a:lnTo>
                    <a:pt x="582015" y="214384"/>
                  </a:lnTo>
                  <a:lnTo>
                    <a:pt x="559408" y="167796"/>
                  </a:lnTo>
                  <a:lnTo>
                    <a:pt x="532759" y="125967"/>
                  </a:lnTo>
                  <a:lnTo>
                    <a:pt x="502491" y="89344"/>
                  </a:lnTo>
                  <a:lnTo>
                    <a:pt x="469026" y="58375"/>
                  </a:lnTo>
                  <a:lnTo>
                    <a:pt x="432787" y="33508"/>
                  </a:lnTo>
                  <a:lnTo>
                    <a:pt x="394197" y="15191"/>
                  </a:lnTo>
                  <a:lnTo>
                    <a:pt x="353680" y="3872"/>
                  </a:lnTo>
                  <a:lnTo>
                    <a:pt x="311657" y="0"/>
                  </a:lnTo>
                </a:path>
              </a:pathLst>
            </a:custGeom>
            <a:ln w="25400">
              <a:solidFill>
                <a:srgbClr val="20364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9" name="object 29" descr=""/>
          <p:cNvGrpSpPr/>
          <p:nvPr/>
        </p:nvGrpSpPr>
        <p:grpSpPr>
          <a:xfrm>
            <a:off x="6549643" y="3080257"/>
            <a:ext cx="797560" cy="452120"/>
            <a:chOff x="6549643" y="3080257"/>
            <a:chExt cx="797560" cy="452120"/>
          </a:xfrm>
        </p:grpSpPr>
        <p:sp>
          <p:nvSpPr>
            <p:cNvPr id="30" name="object 30" descr=""/>
            <p:cNvSpPr/>
            <p:nvPr/>
          </p:nvSpPr>
          <p:spPr>
            <a:xfrm>
              <a:off x="6562343" y="3092957"/>
              <a:ext cx="461009" cy="426720"/>
            </a:xfrm>
            <a:custGeom>
              <a:avLst/>
              <a:gdLst/>
              <a:ahLst/>
              <a:cxnLst/>
              <a:rect l="l" t="t" r="r" b="b"/>
              <a:pathLst>
                <a:path w="461009" h="426720">
                  <a:moveTo>
                    <a:pt x="96774" y="0"/>
                  </a:moveTo>
                  <a:lnTo>
                    <a:pt x="0" y="106680"/>
                  </a:lnTo>
                  <a:lnTo>
                    <a:pt x="53339" y="106680"/>
                  </a:lnTo>
                  <a:lnTo>
                    <a:pt x="66551" y="161407"/>
                  </a:lnTo>
                  <a:lnTo>
                    <a:pt x="84642" y="212287"/>
                  </a:lnTo>
                  <a:lnTo>
                    <a:pt x="107192" y="258867"/>
                  </a:lnTo>
                  <a:lnTo>
                    <a:pt x="133776" y="300697"/>
                  </a:lnTo>
                  <a:lnTo>
                    <a:pt x="163972" y="337327"/>
                  </a:lnTo>
                  <a:lnTo>
                    <a:pt x="197357" y="368308"/>
                  </a:lnTo>
                  <a:lnTo>
                    <a:pt x="233509" y="393187"/>
                  </a:lnTo>
                  <a:lnTo>
                    <a:pt x="272003" y="411516"/>
                  </a:lnTo>
                  <a:lnTo>
                    <a:pt x="312418" y="422844"/>
                  </a:lnTo>
                  <a:lnTo>
                    <a:pt x="354329" y="426720"/>
                  </a:lnTo>
                  <a:lnTo>
                    <a:pt x="461009" y="426720"/>
                  </a:lnTo>
                  <a:lnTo>
                    <a:pt x="419098" y="422847"/>
                  </a:lnTo>
                  <a:lnTo>
                    <a:pt x="378683" y="411528"/>
                  </a:lnTo>
                  <a:lnTo>
                    <a:pt x="340189" y="393211"/>
                  </a:lnTo>
                  <a:lnTo>
                    <a:pt x="304037" y="368344"/>
                  </a:lnTo>
                  <a:lnTo>
                    <a:pt x="270652" y="337375"/>
                  </a:lnTo>
                  <a:lnTo>
                    <a:pt x="240456" y="300752"/>
                  </a:lnTo>
                  <a:lnTo>
                    <a:pt x="213872" y="258923"/>
                  </a:lnTo>
                  <a:lnTo>
                    <a:pt x="191322" y="212335"/>
                  </a:lnTo>
                  <a:lnTo>
                    <a:pt x="173231" y="161438"/>
                  </a:lnTo>
                  <a:lnTo>
                    <a:pt x="160020" y="106680"/>
                  </a:lnTo>
                  <a:lnTo>
                    <a:pt x="213359" y="106680"/>
                  </a:lnTo>
                  <a:lnTo>
                    <a:pt x="9677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6970013" y="3092957"/>
              <a:ext cx="364490" cy="426720"/>
            </a:xfrm>
            <a:custGeom>
              <a:avLst/>
              <a:gdLst/>
              <a:ahLst/>
              <a:cxnLst/>
              <a:rect l="l" t="t" r="r" b="b"/>
              <a:pathLst>
                <a:path w="364490" h="426720">
                  <a:moveTo>
                    <a:pt x="364235" y="0"/>
                  </a:moveTo>
                  <a:lnTo>
                    <a:pt x="257555" y="0"/>
                  </a:lnTo>
                  <a:lnTo>
                    <a:pt x="254912" y="55734"/>
                  </a:lnTo>
                  <a:lnTo>
                    <a:pt x="247186" y="109477"/>
                  </a:lnTo>
                  <a:lnTo>
                    <a:pt x="234689" y="160725"/>
                  </a:lnTo>
                  <a:lnTo>
                    <a:pt x="217728" y="208975"/>
                  </a:lnTo>
                  <a:lnTo>
                    <a:pt x="196613" y="253720"/>
                  </a:lnTo>
                  <a:lnTo>
                    <a:pt x="171653" y="294457"/>
                  </a:lnTo>
                  <a:lnTo>
                    <a:pt x="143157" y="330682"/>
                  </a:lnTo>
                  <a:lnTo>
                    <a:pt x="111435" y="361890"/>
                  </a:lnTo>
                  <a:lnTo>
                    <a:pt x="76795" y="387577"/>
                  </a:lnTo>
                  <a:lnTo>
                    <a:pt x="39547" y="407238"/>
                  </a:lnTo>
                  <a:lnTo>
                    <a:pt x="0" y="420369"/>
                  </a:lnTo>
                  <a:lnTo>
                    <a:pt x="13263" y="423130"/>
                  </a:lnTo>
                  <a:lnTo>
                    <a:pt x="26574" y="425116"/>
                  </a:lnTo>
                  <a:lnTo>
                    <a:pt x="39933" y="426317"/>
                  </a:lnTo>
                  <a:lnTo>
                    <a:pt x="53339" y="426720"/>
                  </a:lnTo>
                  <a:lnTo>
                    <a:pt x="92338" y="423395"/>
                  </a:lnTo>
                  <a:lnTo>
                    <a:pt x="129890" y="413690"/>
                  </a:lnTo>
                  <a:lnTo>
                    <a:pt x="165706" y="398001"/>
                  </a:lnTo>
                  <a:lnTo>
                    <a:pt x="199494" y="376731"/>
                  </a:lnTo>
                  <a:lnTo>
                    <a:pt x="230961" y="350277"/>
                  </a:lnTo>
                  <a:lnTo>
                    <a:pt x="259818" y="319039"/>
                  </a:lnTo>
                  <a:lnTo>
                    <a:pt x="285773" y="283418"/>
                  </a:lnTo>
                  <a:lnTo>
                    <a:pt x="308534" y="243812"/>
                  </a:lnTo>
                  <a:lnTo>
                    <a:pt x="327809" y="200621"/>
                  </a:lnTo>
                  <a:lnTo>
                    <a:pt x="343309" y="154245"/>
                  </a:lnTo>
                  <a:lnTo>
                    <a:pt x="354741" y="105083"/>
                  </a:lnTo>
                  <a:lnTo>
                    <a:pt x="361813" y="53534"/>
                  </a:lnTo>
                  <a:lnTo>
                    <a:pt x="364235" y="0"/>
                  </a:lnTo>
                  <a:close/>
                </a:path>
              </a:pathLst>
            </a:custGeom>
            <a:solidFill>
              <a:srgbClr val="40689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6562343" y="3092957"/>
              <a:ext cx="772160" cy="426720"/>
            </a:xfrm>
            <a:custGeom>
              <a:avLst/>
              <a:gdLst/>
              <a:ahLst/>
              <a:cxnLst/>
              <a:rect l="l" t="t" r="r" b="b"/>
              <a:pathLst>
                <a:path w="772159" h="426720">
                  <a:moveTo>
                    <a:pt x="407670" y="420369"/>
                  </a:moveTo>
                  <a:lnTo>
                    <a:pt x="447217" y="407238"/>
                  </a:lnTo>
                  <a:lnTo>
                    <a:pt x="484465" y="387577"/>
                  </a:lnTo>
                  <a:lnTo>
                    <a:pt x="519105" y="361890"/>
                  </a:lnTo>
                  <a:lnTo>
                    <a:pt x="550827" y="330682"/>
                  </a:lnTo>
                  <a:lnTo>
                    <a:pt x="579323" y="294457"/>
                  </a:lnTo>
                  <a:lnTo>
                    <a:pt x="604283" y="253720"/>
                  </a:lnTo>
                  <a:lnTo>
                    <a:pt x="625398" y="208975"/>
                  </a:lnTo>
                  <a:lnTo>
                    <a:pt x="642359" y="160725"/>
                  </a:lnTo>
                  <a:lnTo>
                    <a:pt x="654856" y="109477"/>
                  </a:lnTo>
                  <a:lnTo>
                    <a:pt x="662582" y="55734"/>
                  </a:lnTo>
                  <a:lnTo>
                    <a:pt x="665226" y="0"/>
                  </a:lnTo>
                  <a:lnTo>
                    <a:pt x="771905" y="0"/>
                  </a:lnTo>
                  <a:lnTo>
                    <a:pt x="769483" y="53534"/>
                  </a:lnTo>
                  <a:lnTo>
                    <a:pt x="762411" y="105083"/>
                  </a:lnTo>
                  <a:lnTo>
                    <a:pt x="750979" y="154245"/>
                  </a:lnTo>
                  <a:lnTo>
                    <a:pt x="735479" y="200621"/>
                  </a:lnTo>
                  <a:lnTo>
                    <a:pt x="716204" y="243812"/>
                  </a:lnTo>
                  <a:lnTo>
                    <a:pt x="693443" y="283418"/>
                  </a:lnTo>
                  <a:lnTo>
                    <a:pt x="667488" y="319039"/>
                  </a:lnTo>
                  <a:lnTo>
                    <a:pt x="638631" y="350277"/>
                  </a:lnTo>
                  <a:lnTo>
                    <a:pt x="607164" y="376731"/>
                  </a:lnTo>
                  <a:lnTo>
                    <a:pt x="573376" y="398001"/>
                  </a:lnTo>
                  <a:lnTo>
                    <a:pt x="537560" y="413690"/>
                  </a:lnTo>
                  <a:lnTo>
                    <a:pt x="500008" y="423395"/>
                  </a:lnTo>
                  <a:lnTo>
                    <a:pt x="461009" y="426720"/>
                  </a:lnTo>
                  <a:lnTo>
                    <a:pt x="354329" y="426720"/>
                  </a:lnTo>
                  <a:lnTo>
                    <a:pt x="312418" y="422844"/>
                  </a:lnTo>
                  <a:lnTo>
                    <a:pt x="272003" y="411516"/>
                  </a:lnTo>
                  <a:lnTo>
                    <a:pt x="233509" y="393187"/>
                  </a:lnTo>
                  <a:lnTo>
                    <a:pt x="197357" y="368308"/>
                  </a:lnTo>
                  <a:lnTo>
                    <a:pt x="163972" y="337327"/>
                  </a:lnTo>
                  <a:lnTo>
                    <a:pt x="133776" y="300697"/>
                  </a:lnTo>
                  <a:lnTo>
                    <a:pt x="107192" y="258867"/>
                  </a:lnTo>
                  <a:lnTo>
                    <a:pt x="84642" y="212287"/>
                  </a:lnTo>
                  <a:lnTo>
                    <a:pt x="66551" y="161407"/>
                  </a:lnTo>
                  <a:lnTo>
                    <a:pt x="53339" y="106680"/>
                  </a:lnTo>
                  <a:lnTo>
                    <a:pt x="0" y="106680"/>
                  </a:lnTo>
                  <a:lnTo>
                    <a:pt x="96774" y="0"/>
                  </a:lnTo>
                  <a:lnTo>
                    <a:pt x="213359" y="106680"/>
                  </a:lnTo>
                  <a:lnTo>
                    <a:pt x="160020" y="106680"/>
                  </a:lnTo>
                  <a:lnTo>
                    <a:pt x="173231" y="161438"/>
                  </a:lnTo>
                  <a:lnTo>
                    <a:pt x="191322" y="212335"/>
                  </a:lnTo>
                  <a:lnTo>
                    <a:pt x="213872" y="258923"/>
                  </a:lnTo>
                  <a:lnTo>
                    <a:pt x="240456" y="300752"/>
                  </a:lnTo>
                  <a:lnTo>
                    <a:pt x="270652" y="337375"/>
                  </a:lnTo>
                  <a:lnTo>
                    <a:pt x="304037" y="368344"/>
                  </a:lnTo>
                  <a:lnTo>
                    <a:pt x="340189" y="393211"/>
                  </a:lnTo>
                  <a:lnTo>
                    <a:pt x="378683" y="411528"/>
                  </a:lnTo>
                  <a:lnTo>
                    <a:pt x="419098" y="422847"/>
                  </a:lnTo>
                  <a:lnTo>
                    <a:pt x="461009" y="426720"/>
                  </a:lnTo>
                </a:path>
              </a:pathLst>
            </a:custGeom>
            <a:ln w="25400">
              <a:solidFill>
                <a:srgbClr val="20364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470712" y="1144904"/>
            <a:ext cx="259080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67A479"/>
                </a:solidFill>
                <a:latin typeface="Arial"/>
                <a:cs typeface="Arial"/>
              </a:rPr>
              <a:t>DESKTOPCOMPUTERS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2089785" algn="l"/>
              </a:tabLst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Desktopcomputers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zijn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061842" y="1419605"/>
            <a:ext cx="25622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51585" algn="l"/>
                <a:tab pos="1740535" algn="l"/>
                <a:tab pos="2167255" algn="l"/>
              </a:tabLst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ontworpen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een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70712" y="1693926"/>
            <a:ext cx="5154295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bureau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8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worden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geplaatst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bestaan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doorgaans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uit</a:t>
            </a:r>
            <a:r>
              <a:rPr dirty="0" sz="1800" spc="47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verschillende</a:t>
            </a:r>
            <a:r>
              <a:rPr dirty="0" sz="1800" spc="47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onderdelen,</a:t>
            </a:r>
            <a:r>
              <a:rPr dirty="0" sz="1800" spc="484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waaronder</a:t>
            </a:r>
            <a:r>
              <a:rPr dirty="0" sz="1800" spc="48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computerkast,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monitor,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toetsenbord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muis.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470712" y="2791460"/>
            <a:ext cx="5154930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67A479"/>
                </a:solidFill>
                <a:latin typeface="Arial"/>
                <a:cs typeface="Arial"/>
              </a:rPr>
              <a:t>LAPTOPCOMPUTERS</a:t>
            </a:r>
            <a:endParaRPr sz="180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Laptops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zijn</a:t>
            </a:r>
            <a:r>
              <a:rPr dirty="0" sz="18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8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batterijen</a:t>
            </a:r>
            <a:r>
              <a:rPr dirty="0" sz="18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werkende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computers</a:t>
            </a:r>
            <a:r>
              <a:rPr dirty="0" sz="18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die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draagbaarder</a:t>
            </a:r>
            <a:r>
              <a:rPr dirty="0" sz="1800" spc="3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zijn</a:t>
            </a:r>
            <a:r>
              <a:rPr dirty="0" sz="1800" spc="3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dan</a:t>
            </a:r>
            <a:r>
              <a:rPr dirty="0" sz="1800" spc="3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desktops,</a:t>
            </a:r>
            <a:r>
              <a:rPr dirty="0" sz="1800" spc="3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waardoor</a:t>
            </a:r>
            <a:r>
              <a:rPr dirty="0" sz="1800" spc="3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800" spc="3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ze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bijna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overal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kunt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gebruiken.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39967" y="1677923"/>
            <a:ext cx="2790443" cy="1801368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470712" y="4199940"/>
            <a:ext cx="8126730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Persoonlijke</a:t>
            </a:r>
            <a:r>
              <a:rPr dirty="0" sz="1800" spc="4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computers</a:t>
            </a:r>
            <a:r>
              <a:rPr dirty="0" sz="1800" spc="45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zijn</a:t>
            </a:r>
            <a:r>
              <a:rPr dirty="0" sz="1800" spc="4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4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800" spc="4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twee</a:t>
            </a:r>
            <a:r>
              <a:rPr dirty="0" sz="1800" spc="4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hoofdstijlen:</a:t>
            </a:r>
            <a:r>
              <a:rPr dirty="0" sz="1800" spc="4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PC</a:t>
            </a:r>
            <a:r>
              <a:rPr dirty="0" sz="1800" spc="4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4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Mac.</a:t>
            </a:r>
            <a:r>
              <a:rPr dirty="0" sz="1800" spc="45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Beide</a:t>
            </a:r>
            <a:r>
              <a:rPr dirty="0" sz="1800" spc="4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zijn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volledig</a:t>
            </a:r>
            <a:r>
              <a:rPr dirty="0" sz="1800" spc="245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functioneel,</a:t>
            </a:r>
            <a:r>
              <a:rPr dirty="0" sz="1800" spc="245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maar</a:t>
            </a:r>
            <a:r>
              <a:rPr dirty="0" sz="1800" spc="250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ze</a:t>
            </a:r>
            <a:r>
              <a:rPr dirty="0" sz="1800" spc="245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hebben</a:t>
            </a:r>
            <a:r>
              <a:rPr dirty="0" sz="1800" spc="250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800" spc="245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andere</a:t>
            </a:r>
            <a:r>
              <a:rPr dirty="0" sz="1800" spc="245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uitstraling</a:t>
            </a:r>
            <a:r>
              <a:rPr dirty="0" sz="1800" spc="245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gebruikerservaring,</a:t>
            </a:r>
            <a:r>
              <a:rPr dirty="0" sz="1800" spc="4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40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veel</a:t>
            </a:r>
            <a:r>
              <a:rPr dirty="0" sz="1800" spc="4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mensen</a:t>
            </a:r>
            <a:r>
              <a:rPr dirty="0" sz="1800" spc="4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geven</a:t>
            </a:r>
            <a:r>
              <a:rPr dirty="0" sz="1800" spc="4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4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voorkeur</a:t>
            </a:r>
            <a:r>
              <a:rPr dirty="0" sz="1800" spc="40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aan</a:t>
            </a:r>
            <a:r>
              <a:rPr dirty="0" sz="1800" spc="4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 spc="4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800" spc="4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1800" spc="4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het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6721602" y="3497326"/>
            <a:ext cx="1029969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Ontworpen</a:t>
            </a:r>
            <a:r>
              <a:rPr dirty="0" sz="700" spc="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door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Freeepik</a:t>
            </a:r>
            <a:endParaRPr sz="7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7233" rIns="0" bIns="0" rtlCol="0" vert="horz">
            <a:spAutoFit/>
          </a:bodyPr>
          <a:lstStyle/>
          <a:p>
            <a:pPr marL="18415">
              <a:lnSpc>
                <a:spcPct val="100000"/>
              </a:lnSpc>
              <a:spcBef>
                <a:spcPts val="100"/>
              </a:spcBef>
            </a:pPr>
            <a:r>
              <a:rPr dirty="0" sz="2700">
                <a:solidFill>
                  <a:srgbClr val="379C73"/>
                </a:solidFill>
              </a:rPr>
              <a:t>Wat</a:t>
            </a:r>
            <a:r>
              <a:rPr dirty="0" sz="2700" spc="-200">
                <a:solidFill>
                  <a:srgbClr val="379C73"/>
                </a:solidFill>
              </a:rPr>
              <a:t> </a:t>
            </a:r>
            <a:r>
              <a:rPr dirty="0" sz="2700" spc="-345">
                <a:solidFill>
                  <a:srgbClr val="379C73"/>
                </a:solidFill>
              </a:rPr>
              <a:t>is</a:t>
            </a:r>
            <a:r>
              <a:rPr dirty="0" sz="2700" spc="-150">
                <a:solidFill>
                  <a:srgbClr val="379C73"/>
                </a:solidFill>
              </a:rPr>
              <a:t> </a:t>
            </a:r>
            <a:r>
              <a:rPr dirty="0" sz="2700" spc="-290">
                <a:solidFill>
                  <a:srgbClr val="379C73"/>
                </a:solidFill>
              </a:rPr>
              <a:t>een</a:t>
            </a:r>
            <a:r>
              <a:rPr dirty="0" sz="2700" spc="-150">
                <a:solidFill>
                  <a:srgbClr val="379C73"/>
                </a:solidFill>
              </a:rPr>
              <a:t> </a:t>
            </a:r>
            <a:r>
              <a:rPr dirty="0" sz="2700" spc="-270">
                <a:solidFill>
                  <a:srgbClr val="379C73"/>
                </a:solidFill>
              </a:rPr>
              <a:t>computer?</a:t>
            </a:r>
            <a:endParaRPr sz="2700"/>
          </a:p>
        </p:txBody>
      </p:sp>
    </p:spTree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558032" y="1460860"/>
            <a:ext cx="5028565" cy="29063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50800" marR="17780">
              <a:lnSpc>
                <a:spcPct val="150000"/>
              </a:lnSpc>
              <a:spcBef>
                <a:spcPts val="95"/>
              </a:spcBef>
            </a:pPr>
            <a:r>
              <a:rPr dirty="0" sz="1800" b="1" i="1">
                <a:solidFill>
                  <a:srgbClr val="339966"/>
                </a:solidFill>
                <a:latin typeface="Arial"/>
                <a:cs typeface="Arial"/>
              </a:rPr>
              <a:t>Digitale</a:t>
            </a:r>
            <a:r>
              <a:rPr dirty="0" sz="1800" spc="-25" b="1" i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 b="1" i="1">
                <a:solidFill>
                  <a:srgbClr val="339966"/>
                </a:solidFill>
                <a:latin typeface="Arial"/>
                <a:cs typeface="Arial"/>
              </a:rPr>
              <a:t>probleemoplossing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het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vermogen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"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800" spc="-5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behoeften</a:t>
            </a:r>
            <a:r>
              <a:rPr dirty="0" sz="1800" spc="-4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4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problemen</a:t>
            </a:r>
            <a:r>
              <a:rPr dirty="0" sz="18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800" spc="-5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identificeren,</a:t>
            </a:r>
            <a:r>
              <a:rPr dirty="0" sz="18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 i="1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conceptuele</a:t>
            </a:r>
            <a:r>
              <a:rPr dirty="0" sz="1800" spc="-5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problemen</a:t>
            </a:r>
            <a:r>
              <a:rPr dirty="0" sz="1800" spc="-4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6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probleemsituaties</a:t>
            </a:r>
            <a:r>
              <a:rPr dirty="0" sz="18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 i="1">
                <a:solidFill>
                  <a:srgbClr val="585858"/>
                </a:solidFill>
                <a:latin typeface="Arial"/>
                <a:cs typeface="Arial"/>
              </a:rPr>
              <a:t>op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800" spc="-4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lossen</a:t>
            </a:r>
            <a:r>
              <a:rPr dirty="0" sz="18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800" spc="-3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800" spc="-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omgevingen.</a:t>
            </a:r>
            <a:r>
              <a:rPr dirty="0" sz="1800" spc="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800" spc="-3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 i="1">
                <a:solidFill>
                  <a:srgbClr val="585858"/>
                </a:solidFill>
                <a:latin typeface="Arial"/>
                <a:cs typeface="Arial"/>
              </a:rPr>
              <a:t>digitale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tools</a:t>
            </a:r>
            <a:r>
              <a:rPr dirty="0" sz="1800" spc="-3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8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gebruiken</a:t>
            </a:r>
            <a:r>
              <a:rPr dirty="0" sz="1800" spc="-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8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processen</a:t>
            </a:r>
            <a:r>
              <a:rPr dirty="0" sz="18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producten</a:t>
            </a:r>
            <a:r>
              <a:rPr dirty="0" sz="1800" spc="-25" i="1">
                <a:solidFill>
                  <a:srgbClr val="585858"/>
                </a:solidFill>
                <a:latin typeface="Arial"/>
                <a:cs typeface="Arial"/>
              </a:rPr>
              <a:t> te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innoveren. Om</a:t>
            </a:r>
            <a:r>
              <a:rPr dirty="0" sz="18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8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hoogte</a:t>
            </a:r>
            <a:r>
              <a:rPr dirty="0" sz="1800" spc="-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8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blijven</a:t>
            </a:r>
            <a:r>
              <a:rPr dirty="0" sz="1800" spc="-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 i="1">
                <a:solidFill>
                  <a:srgbClr val="585858"/>
                </a:solidFill>
                <a:latin typeface="Arial"/>
                <a:cs typeface="Arial"/>
              </a:rPr>
              <a:t>de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8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 i="1">
                <a:solidFill>
                  <a:srgbClr val="585858"/>
                </a:solidFill>
                <a:latin typeface="Arial"/>
                <a:cs typeface="Arial"/>
              </a:rPr>
              <a:t>evolutie</a:t>
            </a:r>
            <a:r>
              <a:rPr dirty="0" sz="1800" spc="-15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baseline="25462" sz="1800" spc="-37" i="1">
                <a:solidFill>
                  <a:srgbClr val="585858"/>
                </a:solidFill>
                <a:latin typeface="Arial"/>
                <a:cs typeface="Arial"/>
              </a:rPr>
              <a:t>2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."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228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2700" spc="-210">
                <a:solidFill>
                  <a:srgbClr val="379C73"/>
                </a:solidFill>
              </a:rPr>
              <a:t>Digitale</a:t>
            </a:r>
            <a:r>
              <a:rPr dirty="0" sz="2700" spc="-80">
                <a:solidFill>
                  <a:srgbClr val="379C73"/>
                </a:solidFill>
              </a:rPr>
              <a:t> </a:t>
            </a:r>
            <a:r>
              <a:rPr dirty="0" sz="2700" spc="-265">
                <a:solidFill>
                  <a:srgbClr val="379C73"/>
                </a:solidFill>
              </a:rPr>
              <a:t>probleemoplossing</a:t>
            </a:r>
            <a:endParaRPr sz="2700"/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2266823" y="3239261"/>
            <a:ext cx="38735" cy="76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70"/>
              </a:lnSpc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302971" y="4790033"/>
            <a:ext cx="578802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27777" sz="900" i="1">
                <a:solidFill>
                  <a:srgbClr val="585858"/>
                </a:solidFill>
                <a:latin typeface="Arial"/>
                <a:cs typeface="Arial"/>
              </a:rPr>
              <a:t>2</a:t>
            </a:r>
            <a:r>
              <a:rPr dirty="0" baseline="27777" sz="900" spc="16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EU</a:t>
            </a:r>
            <a:r>
              <a:rPr dirty="0" sz="900" spc="4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COMMISSION;</a:t>
            </a:r>
            <a:r>
              <a:rPr dirty="0" sz="900" spc="7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EU</a:t>
            </a:r>
            <a:r>
              <a:rPr dirty="0" sz="900" spc="3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Science</a:t>
            </a:r>
            <a:r>
              <a:rPr dirty="0" sz="900" spc="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Lab</a:t>
            </a:r>
            <a:r>
              <a:rPr dirty="0" sz="900" spc="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https://joint-</a:t>
            </a:r>
            <a:r>
              <a:rPr dirty="0" sz="900" spc="-10" i="1">
                <a:solidFill>
                  <a:srgbClr val="585858"/>
                </a:solidFill>
                <a:latin typeface="Arial"/>
                <a:cs typeface="Arial"/>
              </a:rPr>
              <a:t>research-centre.ec.europa.eu/digcomp/digcomp-framework_en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248411" y="4686300"/>
            <a:ext cx="5086350" cy="0"/>
          </a:xfrm>
          <a:custGeom>
            <a:avLst/>
            <a:gdLst/>
            <a:ahLst/>
            <a:cxnLst/>
            <a:rect l="l" t="t" r="r" b="b"/>
            <a:pathLst>
              <a:path w="5086350" h="0">
                <a:moveTo>
                  <a:pt x="0" y="0"/>
                </a:moveTo>
                <a:lnTo>
                  <a:pt x="5086350" y="0"/>
                </a:lnTo>
              </a:path>
            </a:pathLst>
          </a:custGeom>
          <a:ln w="9525">
            <a:solidFill>
              <a:srgbClr val="339966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5656" y="1101817"/>
            <a:ext cx="2718153" cy="3044338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1218082" y="4269435"/>
            <a:ext cx="1029969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Ontworpen</a:t>
            </a:r>
            <a:r>
              <a:rPr dirty="0" sz="700" spc="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door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Freeepik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13131" y="1274724"/>
            <a:ext cx="8368030" cy="1854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50000"/>
              </a:lnSpc>
              <a:spcBef>
                <a:spcPts val="100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600" spc="3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600" spc="3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termen</a:t>
            </a:r>
            <a:r>
              <a:rPr dirty="0" sz="1600" spc="3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wordt</a:t>
            </a:r>
            <a:r>
              <a:rPr dirty="0" sz="1600" spc="3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600" spc="3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probleemoplossing</a:t>
            </a:r>
            <a:r>
              <a:rPr dirty="0" sz="1600" spc="3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troubleshooting</a:t>
            </a:r>
            <a:r>
              <a:rPr dirty="0" sz="1600" spc="36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genoemd,</a:t>
            </a:r>
            <a:r>
              <a:rPr dirty="0" sz="1600" spc="3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dat</a:t>
            </a:r>
            <a:r>
              <a:rPr dirty="0" sz="1600" spc="3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een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vorm</a:t>
            </a:r>
            <a:r>
              <a:rPr dirty="0" sz="1600" spc="4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600" spc="4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probleemoplossing</a:t>
            </a:r>
            <a:r>
              <a:rPr dirty="0" sz="1600" spc="4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1600" spc="3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600" spc="4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vaak</a:t>
            </a:r>
            <a:r>
              <a:rPr dirty="0" sz="1600" spc="5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wordt</a:t>
            </a:r>
            <a:r>
              <a:rPr dirty="0" sz="1600" spc="4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toegepast</a:t>
            </a:r>
            <a:r>
              <a:rPr dirty="0" sz="1600" spc="5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600" spc="45" b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defecte</a:t>
            </a:r>
            <a:r>
              <a:rPr dirty="0" sz="1600" spc="45" b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producten</a:t>
            </a:r>
            <a:r>
              <a:rPr dirty="0" sz="1600" spc="45" b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 spc="-25" b="1">
                <a:solidFill>
                  <a:srgbClr val="585858"/>
                </a:solidFill>
                <a:latin typeface="Arial"/>
                <a:cs typeface="Arial"/>
              </a:rPr>
              <a:t>of </a:t>
            </a: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processen</a:t>
            </a:r>
            <a:r>
              <a:rPr dirty="0" sz="1600" spc="4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600" spc="4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600" spc="5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machine</a:t>
            </a:r>
            <a:r>
              <a:rPr dirty="0" sz="1600" spc="6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1600" spc="5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systeem</a:t>
            </a:r>
            <a:r>
              <a:rPr dirty="0" sz="1600" spc="7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600" spc="5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herstellen.</a:t>
            </a:r>
            <a:r>
              <a:rPr dirty="0" sz="1600" spc="6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6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16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6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logische,</a:t>
            </a:r>
            <a:r>
              <a:rPr dirty="0" sz="16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systematische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zoektocht</a:t>
            </a:r>
            <a:r>
              <a:rPr dirty="0" sz="1600" spc="2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naar</a:t>
            </a:r>
            <a:r>
              <a:rPr dirty="0" sz="1600" spc="2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600" spc="2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bron</a:t>
            </a:r>
            <a:r>
              <a:rPr dirty="0" sz="1600" spc="2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600" spc="2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600" spc="2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probleem</a:t>
            </a:r>
            <a:r>
              <a:rPr dirty="0" sz="1600" spc="2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600" spc="2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600" spc="2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600" spc="22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600" spc="22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lossen</a:t>
            </a:r>
            <a:r>
              <a:rPr dirty="0" sz="1600" spc="2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600" spc="2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600" spc="22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product</a:t>
            </a:r>
            <a:r>
              <a:rPr dirty="0" sz="1600" spc="2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1600" spc="2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proces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weer</a:t>
            </a:r>
            <a:r>
              <a:rPr dirty="0" sz="1600" spc="204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operationeel</a:t>
            </a:r>
            <a:r>
              <a:rPr dirty="0" sz="1600" spc="21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600" spc="2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maken.</a:t>
            </a:r>
            <a:r>
              <a:rPr dirty="0" sz="1600" spc="21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Probleemoplossing</a:t>
            </a:r>
            <a:r>
              <a:rPr dirty="0" sz="1600" spc="21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1600" spc="21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nodig</a:t>
            </a:r>
            <a:r>
              <a:rPr dirty="0" sz="1600" spc="21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600" spc="210" b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600" spc="220" b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symptomen</a:t>
            </a:r>
            <a:r>
              <a:rPr dirty="0" sz="1600" spc="225" b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 spc="-25" b="1">
                <a:solidFill>
                  <a:srgbClr val="585858"/>
                </a:solidFill>
                <a:latin typeface="Arial"/>
                <a:cs typeface="Arial"/>
              </a:rPr>
              <a:t>te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313131" y="3103651"/>
            <a:ext cx="8366125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50100"/>
              </a:lnSpc>
              <a:spcBef>
                <a:spcPts val="100"/>
              </a:spcBef>
            </a:pP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identificeren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.</a:t>
            </a:r>
            <a:r>
              <a:rPr dirty="0" sz="1600" spc="3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600" spc="3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bepalen</a:t>
            </a:r>
            <a:r>
              <a:rPr dirty="0" sz="1600" spc="3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600" spc="3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600" spc="3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meest</a:t>
            </a:r>
            <a:r>
              <a:rPr dirty="0" sz="1600" spc="3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waarschijnlijke</a:t>
            </a:r>
            <a:r>
              <a:rPr dirty="0" sz="1600" spc="3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oorzaak</a:t>
            </a:r>
            <a:r>
              <a:rPr dirty="0" sz="1600" spc="3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1600" spc="3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600" spc="3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proces</a:t>
            </a:r>
            <a:r>
              <a:rPr dirty="0" sz="1600" spc="3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600" spc="3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het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uitsluiten</a:t>
            </a:r>
            <a:r>
              <a:rPr dirty="0" sz="1600" spc="1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600" spc="1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potentiële</a:t>
            </a:r>
            <a:r>
              <a:rPr dirty="0" sz="1600" spc="1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oorzaken</a:t>
            </a:r>
            <a:r>
              <a:rPr dirty="0" sz="1600" spc="1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600" spc="1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600" spc="1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probleem.</a:t>
            </a:r>
            <a:r>
              <a:rPr dirty="0" sz="1600" spc="1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Ten</a:t>
            </a:r>
            <a:r>
              <a:rPr dirty="0" sz="1600" spc="1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slotte</a:t>
            </a:r>
            <a:r>
              <a:rPr dirty="0" sz="1600" spc="1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vereist</a:t>
            </a:r>
            <a:r>
              <a:rPr dirty="0" sz="1600" spc="1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probleemoplossing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bevestiging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dat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oplossing</a:t>
            </a:r>
            <a:r>
              <a:rPr dirty="0" sz="16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product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proces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weer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naar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zijn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werkende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staat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herstelt.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07187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10">
                <a:solidFill>
                  <a:srgbClr val="379C73"/>
                </a:solidFill>
              </a:rPr>
              <a:t>Troubleshooting</a:t>
            </a:r>
            <a:endParaRPr sz="2700"/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2254123" y="3207511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13131" y="1024280"/>
            <a:ext cx="8290559" cy="3684270"/>
          </a:xfrm>
          <a:prstGeom prst="rect">
            <a:avLst/>
          </a:prstGeom>
        </p:spPr>
        <p:txBody>
          <a:bodyPr wrap="square" lIns="0" tIns="1346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Basisprobleemoplossing</a:t>
            </a:r>
            <a:r>
              <a:rPr dirty="0" sz="16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omvat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typisch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vereenvoudigde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reeks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fasen:</a:t>
            </a:r>
            <a:endParaRPr sz="1600">
              <a:latin typeface="Arial"/>
              <a:cs typeface="Arial"/>
            </a:endParaRPr>
          </a:p>
          <a:p>
            <a:pPr marL="240029" indent="-227329">
              <a:lnSpc>
                <a:spcPct val="100000"/>
              </a:lnSpc>
              <a:spcBef>
                <a:spcPts val="960"/>
              </a:spcBef>
              <a:buClr>
                <a:srgbClr val="585858"/>
              </a:buClr>
              <a:buFont typeface="Arial"/>
              <a:buAutoNum type="arabicPeriod"/>
              <a:tabLst>
                <a:tab pos="240029" algn="l"/>
              </a:tabLst>
            </a:pP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Identificatie van</a:t>
            </a:r>
            <a:r>
              <a:rPr dirty="0" sz="1600" spc="-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het</a:t>
            </a:r>
            <a:r>
              <a:rPr dirty="0" sz="1600" spc="-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probleem:</a:t>
            </a:r>
            <a:r>
              <a:rPr dirty="0" sz="1600" spc="-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Herken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begrijp</a:t>
            </a:r>
            <a:r>
              <a:rPr dirty="0" sz="16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symptomen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problemen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het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systeem/apparaat</a:t>
            </a:r>
            <a:r>
              <a:rPr dirty="0" sz="16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beïnvloeden.</a:t>
            </a:r>
            <a:endParaRPr sz="1600">
              <a:latin typeface="Arial"/>
              <a:cs typeface="Arial"/>
            </a:endParaRPr>
          </a:p>
          <a:p>
            <a:pPr marL="12700" marR="28575" indent="227329">
              <a:lnSpc>
                <a:spcPct val="150000"/>
              </a:lnSpc>
              <a:buClr>
                <a:srgbClr val="585858"/>
              </a:buClr>
              <a:buFont typeface="Arial"/>
              <a:buAutoNum type="arabicPeriod" startAt="2"/>
              <a:tabLst>
                <a:tab pos="240029" algn="l"/>
              </a:tabLst>
            </a:pP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Isolatie: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Beperk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mogelijke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oorzaken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identificeer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algemene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gebied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onderdeel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waar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probleem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vandaan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komt.</a:t>
            </a:r>
            <a:endParaRPr sz="1600">
              <a:latin typeface="Arial"/>
              <a:cs typeface="Arial"/>
            </a:endParaRPr>
          </a:p>
          <a:p>
            <a:pPr marL="12700" marR="5080" indent="226695">
              <a:lnSpc>
                <a:spcPts val="2880"/>
              </a:lnSpc>
              <a:spcBef>
                <a:spcPts val="254"/>
              </a:spcBef>
              <a:buClr>
                <a:srgbClr val="585858"/>
              </a:buClr>
              <a:buFont typeface="Arial"/>
              <a:buAutoNum type="arabicPeriod" startAt="2"/>
              <a:tabLst>
                <a:tab pos="239395" algn="l"/>
              </a:tabLst>
            </a:pP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Implementatie</a:t>
            </a:r>
            <a:r>
              <a:rPr dirty="0" sz="1600" spc="1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van de</a:t>
            </a:r>
            <a:r>
              <a:rPr dirty="0" sz="16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oplossing:</a:t>
            </a:r>
            <a:r>
              <a:rPr dirty="0" sz="1600" spc="-1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Pas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eenvoudige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oplossing</a:t>
            </a:r>
            <a:r>
              <a:rPr dirty="0" sz="16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toe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basis</a:t>
            </a:r>
            <a:r>
              <a:rPr dirty="0" sz="16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van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veelvoorkomende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problemen,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zoals</a:t>
            </a:r>
            <a:r>
              <a:rPr dirty="0" sz="16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opnieuw</a:t>
            </a:r>
            <a:r>
              <a:rPr dirty="0" sz="16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opstarten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systeem,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controleren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verbindingen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aanpassen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instellingen.</a:t>
            </a:r>
            <a:endParaRPr sz="1600">
              <a:latin typeface="Arial"/>
              <a:cs typeface="Arial"/>
            </a:endParaRPr>
          </a:p>
          <a:p>
            <a:pPr marL="239395" indent="-226695">
              <a:lnSpc>
                <a:spcPct val="100000"/>
              </a:lnSpc>
              <a:spcBef>
                <a:spcPts val="710"/>
              </a:spcBef>
              <a:buClr>
                <a:srgbClr val="585858"/>
              </a:buClr>
              <a:buFont typeface="Arial"/>
              <a:buAutoNum type="arabicPeriod" startAt="2"/>
              <a:tabLst>
                <a:tab pos="239395" algn="l"/>
              </a:tabLst>
            </a:pP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Verificatie:</a:t>
            </a:r>
            <a:r>
              <a:rPr dirty="0" sz="1600" spc="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Bevestig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toegepaste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oplossing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probleem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oplost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door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controleren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symptomen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aanhouden.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127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10">
                <a:solidFill>
                  <a:srgbClr val="379C73"/>
                </a:solidFill>
              </a:rPr>
              <a:t>Troubleshooting</a:t>
            </a:r>
            <a:endParaRPr sz="2700"/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13131" y="1535328"/>
            <a:ext cx="5339715" cy="2220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informele</a:t>
            </a:r>
            <a:r>
              <a:rPr dirty="0" sz="1600" spc="-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339966"/>
                </a:solidFill>
                <a:latin typeface="Arial"/>
                <a:cs typeface="Arial"/>
              </a:rPr>
              <a:t>gezondheidszorg</a:t>
            </a:r>
            <a:r>
              <a:rPr dirty="0" sz="1600" spc="-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zijn</a:t>
            </a:r>
            <a:r>
              <a:rPr dirty="0" sz="16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339966"/>
                </a:solidFill>
                <a:latin typeface="Arial"/>
                <a:cs typeface="Arial"/>
              </a:rPr>
              <a:t>digitale probleemoplossingsvaardigheden</a:t>
            </a:r>
            <a:r>
              <a:rPr dirty="0" sz="1600" spc="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cruciaal.</a:t>
            </a:r>
            <a:r>
              <a:rPr dirty="0" sz="1600" spc="1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Ze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stellen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individuen</a:t>
            </a:r>
            <a:r>
              <a:rPr dirty="0" sz="16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staat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zelfstandig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technische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problemen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op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lossen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computers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mobiele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apparaten,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waardoor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continu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toegang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mogelijk</a:t>
            </a:r>
            <a:r>
              <a:rPr dirty="0" sz="16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tot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gezondheidsapps</a:t>
            </a:r>
            <a:r>
              <a:rPr dirty="0" sz="16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online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bronnen.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Deze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zelfredzaamheid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bevordert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beter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313131" y="3730548"/>
            <a:ext cx="4850130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gezondheidsbeheer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toegang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tot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zorg,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met name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in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informele</a:t>
            </a:r>
            <a:r>
              <a:rPr dirty="0" sz="1600" spc="-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omgevingen.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3131" y="155057"/>
            <a:ext cx="6944359" cy="11791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100"/>
              </a:lnSpc>
              <a:spcBef>
                <a:spcPts val="100"/>
              </a:spcBef>
            </a:pPr>
            <a:r>
              <a:rPr dirty="0" sz="2700" spc="-215">
                <a:solidFill>
                  <a:srgbClr val="379C73"/>
                </a:solidFill>
              </a:rPr>
              <a:t>Digitale</a:t>
            </a:r>
            <a:r>
              <a:rPr dirty="0" sz="2700" spc="-75">
                <a:solidFill>
                  <a:srgbClr val="379C73"/>
                </a:solidFill>
              </a:rPr>
              <a:t> </a:t>
            </a:r>
            <a:r>
              <a:rPr dirty="0" sz="2700" spc="-250">
                <a:solidFill>
                  <a:srgbClr val="379C73"/>
                </a:solidFill>
              </a:rPr>
              <a:t>probleemoplossende</a:t>
            </a:r>
            <a:r>
              <a:rPr dirty="0" sz="2700" spc="-105">
                <a:solidFill>
                  <a:srgbClr val="379C73"/>
                </a:solidFill>
              </a:rPr>
              <a:t> </a:t>
            </a:r>
            <a:r>
              <a:rPr dirty="0" sz="2700" spc="-280">
                <a:solidFill>
                  <a:srgbClr val="379C73"/>
                </a:solidFill>
              </a:rPr>
              <a:t>vaardigheden </a:t>
            </a:r>
            <a:r>
              <a:rPr dirty="0" sz="2700" spc="-180">
                <a:solidFill>
                  <a:srgbClr val="379C73"/>
                </a:solidFill>
              </a:rPr>
              <a:t>voor</a:t>
            </a:r>
            <a:r>
              <a:rPr dirty="0" sz="2700" spc="-155">
                <a:solidFill>
                  <a:srgbClr val="379C73"/>
                </a:solidFill>
              </a:rPr>
              <a:t> </a:t>
            </a:r>
            <a:r>
              <a:rPr dirty="0" sz="2700" spc="-270">
                <a:solidFill>
                  <a:srgbClr val="379C73"/>
                </a:solidFill>
              </a:rPr>
              <a:t>de</a:t>
            </a:r>
            <a:r>
              <a:rPr dirty="0" sz="2700" spc="-145">
                <a:solidFill>
                  <a:srgbClr val="379C73"/>
                </a:solidFill>
              </a:rPr>
              <a:t> </a:t>
            </a:r>
            <a:r>
              <a:rPr dirty="0" sz="2700" spc="-20">
                <a:solidFill>
                  <a:srgbClr val="379C73"/>
                </a:solidFill>
              </a:rPr>
              <a:t>zorg</a:t>
            </a:r>
            <a:endParaRPr sz="2700"/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67210" y="1700908"/>
            <a:ext cx="2127187" cy="2200380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6603238" y="4022547"/>
            <a:ext cx="1029969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Ontworpen</a:t>
            </a:r>
            <a:r>
              <a:rPr dirty="0" sz="700" spc="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door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Freeepik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21114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00"/>
              <a:t>02</a:t>
            </a:r>
            <a:r>
              <a:rPr dirty="0" spc="-114"/>
              <a:t> </a:t>
            </a:r>
            <a:r>
              <a:rPr dirty="0" spc="-235"/>
              <a:t>Identificatie</a:t>
            </a:r>
            <a:r>
              <a:rPr dirty="0" spc="-55"/>
              <a:t> </a:t>
            </a:r>
            <a:r>
              <a:rPr dirty="0" spc="-280"/>
              <a:t>van</a:t>
            </a:r>
            <a:r>
              <a:rPr dirty="0" spc="-90"/>
              <a:t> </a:t>
            </a:r>
            <a:r>
              <a:rPr dirty="0" spc="-215"/>
              <a:t>het</a:t>
            </a:r>
            <a:r>
              <a:rPr dirty="0" spc="-105"/>
              <a:t> </a:t>
            </a:r>
            <a:r>
              <a:rPr dirty="0" spc="-155"/>
              <a:t>probleem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3259835" y="0"/>
            <a:ext cx="5884545" cy="5143500"/>
            <a:chOff x="3259835" y="0"/>
            <a:chExt cx="5884545" cy="514350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59835" y="0"/>
              <a:ext cx="5884164" cy="5143497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6240779" y="1293241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930" y="473837"/>
                  </a:moveTo>
                  <a:lnTo>
                    <a:pt x="1186688" y="473837"/>
                  </a:lnTo>
                  <a:lnTo>
                    <a:pt x="1246546" y="475861"/>
                  </a:lnTo>
                  <a:lnTo>
                    <a:pt x="1303252" y="481933"/>
                  </a:lnTo>
                  <a:lnTo>
                    <a:pt x="1356805" y="492053"/>
                  </a:lnTo>
                  <a:lnTo>
                    <a:pt x="1407207" y="506222"/>
                  </a:lnTo>
                  <a:lnTo>
                    <a:pt x="1454460" y="524438"/>
                  </a:lnTo>
                  <a:lnTo>
                    <a:pt x="1498566" y="546703"/>
                  </a:lnTo>
                  <a:lnTo>
                    <a:pt x="1539525" y="573016"/>
                  </a:lnTo>
                  <a:lnTo>
                    <a:pt x="1577340" y="603377"/>
                  </a:lnTo>
                  <a:lnTo>
                    <a:pt x="1615845" y="641406"/>
                  </a:lnTo>
                  <a:lnTo>
                    <a:pt x="1648414" y="681577"/>
                  </a:lnTo>
                  <a:lnTo>
                    <a:pt x="1675051" y="723885"/>
                  </a:lnTo>
                  <a:lnTo>
                    <a:pt x="1695761" y="768325"/>
                  </a:lnTo>
                  <a:lnTo>
                    <a:pt x="1710549" y="814894"/>
                  </a:lnTo>
                  <a:lnTo>
                    <a:pt x="1719418" y="863587"/>
                  </a:lnTo>
                  <a:lnTo>
                    <a:pt x="1722374" y="914400"/>
                  </a:lnTo>
                  <a:lnTo>
                    <a:pt x="1719097" y="965726"/>
                  </a:lnTo>
                  <a:lnTo>
                    <a:pt x="1709267" y="1015303"/>
                  </a:lnTo>
                  <a:lnTo>
                    <a:pt x="1692884" y="1063118"/>
                  </a:lnTo>
                  <a:lnTo>
                    <a:pt x="1669948" y="1109159"/>
                  </a:lnTo>
                  <a:lnTo>
                    <a:pt x="1640459" y="1153414"/>
                  </a:lnTo>
                  <a:lnTo>
                    <a:pt x="1606018" y="1191505"/>
                  </a:lnTo>
                  <a:lnTo>
                    <a:pt x="1549940" y="1244658"/>
                  </a:lnTo>
                  <a:lnTo>
                    <a:pt x="1513788" y="1276884"/>
                  </a:lnTo>
                  <a:lnTo>
                    <a:pt x="1472226" y="1312878"/>
                  </a:lnTo>
                  <a:lnTo>
                    <a:pt x="1425255" y="1352642"/>
                  </a:lnTo>
                  <a:lnTo>
                    <a:pt x="1372874" y="1396176"/>
                  </a:lnTo>
                  <a:lnTo>
                    <a:pt x="1315085" y="1443482"/>
                  </a:lnTo>
                  <a:lnTo>
                    <a:pt x="1267056" y="1483364"/>
                  </a:lnTo>
                  <a:lnTo>
                    <a:pt x="1222032" y="1522515"/>
                  </a:lnTo>
                  <a:lnTo>
                    <a:pt x="1180012" y="1560937"/>
                  </a:lnTo>
                  <a:lnTo>
                    <a:pt x="1140996" y="1598627"/>
                  </a:lnTo>
                  <a:lnTo>
                    <a:pt x="1104983" y="1635587"/>
                  </a:lnTo>
                  <a:lnTo>
                    <a:pt x="1071975" y="1671817"/>
                  </a:lnTo>
                  <a:lnTo>
                    <a:pt x="1041970" y="1707316"/>
                  </a:lnTo>
                  <a:lnTo>
                    <a:pt x="1014970" y="1742085"/>
                  </a:lnTo>
                  <a:lnTo>
                    <a:pt x="990973" y="1776123"/>
                  </a:lnTo>
                  <a:lnTo>
                    <a:pt x="969980" y="1809430"/>
                  </a:lnTo>
                  <a:lnTo>
                    <a:pt x="932923" y="1882544"/>
                  </a:lnTo>
                  <a:lnTo>
                    <a:pt x="916101" y="1925495"/>
                  </a:lnTo>
                  <a:lnTo>
                    <a:pt x="901525" y="1970861"/>
                  </a:lnTo>
                  <a:lnTo>
                    <a:pt x="889195" y="2018637"/>
                  </a:lnTo>
                  <a:lnTo>
                    <a:pt x="879109" y="2068824"/>
                  </a:lnTo>
                  <a:lnTo>
                    <a:pt x="871267" y="2121417"/>
                  </a:lnTo>
                  <a:lnTo>
                    <a:pt x="865666" y="2176415"/>
                  </a:lnTo>
                  <a:lnTo>
                    <a:pt x="862306" y="2233817"/>
                  </a:lnTo>
                  <a:lnTo>
                    <a:pt x="861187" y="2293620"/>
                  </a:lnTo>
                  <a:lnTo>
                    <a:pt x="861329" y="2312814"/>
                  </a:lnTo>
                  <a:lnTo>
                    <a:pt x="861758" y="2343927"/>
                  </a:lnTo>
                  <a:lnTo>
                    <a:pt x="862472" y="2386970"/>
                  </a:lnTo>
                  <a:lnTo>
                    <a:pt x="863473" y="2441956"/>
                  </a:lnTo>
                  <a:lnTo>
                    <a:pt x="1427988" y="2441956"/>
                  </a:lnTo>
                  <a:lnTo>
                    <a:pt x="1427753" y="2371750"/>
                  </a:lnTo>
                  <a:lnTo>
                    <a:pt x="1429661" y="2307978"/>
                  </a:lnTo>
                  <a:lnTo>
                    <a:pt x="1433706" y="2250635"/>
                  </a:lnTo>
                  <a:lnTo>
                    <a:pt x="1439883" y="2199717"/>
                  </a:lnTo>
                  <a:lnTo>
                    <a:pt x="1448189" y="2155219"/>
                  </a:lnTo>
                  <a:lnTo>
                    <a:pt x="1458619" y="2117137"/>
                  </a:lnTo>
                  <a:lnTo>
                    <a:pt x="1487783" y="2055694"/>
                  </a:lnTo>
                  <a:lnTo>
                    <a:pt x="1510518" y="2023306"/>
                  </a:lnTo>
                  <a:lnTo>
                    <a:pt x="1539368" y="1988302"/>
                  </a:lnTo>
                  <a:lnTo>
                    <a:pt x="1574324" y="1950678"/>
                  </a:lnTo>
                  <a:lnTo>
                    <a:pt x="1615381" y="1910432"/>
                  </a:lnTo>
                  <a:lnTo>
                    <a:pt x="1662532" y="1867563"/>
                  </a:lnTo>
                  <a:lnTo>
                    <a:pt x="1715770" y="1822069"/>
                  </a:lnTo>
                  <a:lnTo>
                    <a:pt x="1768820" y="1777517"/>
                  </a:lnTo>
                  <a:lnTo>
                    <a:pt x="1819169" y="1734321"/>
                  </a:lnTo>
                  <a:lnTo>
                    <a:pt x="1866816" y="1692483"/>
                  </a:lnTo>
                  <a:lnTo>
                    <a:pt x="1911762" y="1652000"/>
                  </a:lnTo>
                  <a:lnTo>
                    <a:pt x="1954007" y="1612872"/>
                  </a:lnTo>
                  <a:lnTo>
                    <a:pt x="1993552" y="1575101"/>
                  </a:lnTo>
                  <a:lnTo>
                    <a:pt x="2030396" y="1538684"/>
                  </a:lnTo>
                  <a:lnTo>
                    <a:pt x="2064540" y="1503622"/>
                  </a:lnTo>
                  <a:lnTo>
                    <a:pt x="2095985" y="1469915"/>
                  </a:lnTo>
                  <a:lnTo>
                    <a:pt x="2124730" y="1437562"/>
                  </a:lnTo>
                  <a:lnTo>
                    <a:pt x="2150776" y="1406563"/>
                  </a:lnTo>
                  <a:lnTo>
                    <a:pt x="2194771" y="1348627"/>
                  </a:lnTo>
                  <a:lnTo>
                    <a:pt x="2239956" y="1275427"/>
                  </a:lnTo>
                  <a:lnTo>
                    <a:pt x="2263560" y="1228465"/>
                  </a:lnTo>
                  <a:lnTo>
                    <a:pt x="2283533" y="1180803"/>
                  </a:lnTo>
                  <a:lnTo>
                    <a:pt x="2299874" y="1132443"/>
                  </a:lnTo>
                  <a:lnTo>
                    <a:pt x="2312584" y="1083386"/>
                  </a:lnTo>
                  <a:lnTo>
                    <a:pt x="2321663" y="1033635"/>
                  </a:lnTo>
                  <a:lnTo>
                    <a:pt x="2327110" y="983190"/>
                  </a:lnTo>
                  <a:lnTo>
                    <a:pt x="2328926" y="932053"/>
                  </a:lnTo>
                  <a:lnTo>
                    <a:pt x="2327518" y="882880"/>
                  </a:lnTo>
                  <a:lnTo>
                    <a:pt x="2323297" y="834523"/>
                  </a:lnTo>
                  <a:lnTo>
                    <a:pt x="2316262" y="786983"/>
                  </a:lnTo>
                  <a:lnTo>
                    <a:pt x="2306413" y="740259"/>
                  </a:lnTo>
                  <a:lnTo>
                    <a:pt x="2293751" y="694351"/>
                  </a:lnTo>
                  <a:lnTo>
                    <a:pt x="2278276" y="649259"/>
                  </a:lnTo>
                  <a:lnTo>
                    <a:pt x="2259988" y="604983"/>
                  </a:lnTo>
                  <a:lnTo>
                    <a:pt x="2238887" y="561524"/>
                  </a:lnTo>
                  <a:lnTo>
                    <a:pt x="2214973" y="518881"/>
                  </a:lnTo>
                  <a:lnTo>
                    <a:pt x="2188247" y="477054"/>
                  </a:lnTo>
                  <a:lnTo>
                    <a:pt x="2185930" y="473837"/>
                  </a:lnTo>
                  <a:close/>
                </a:path>
                <a:path w="2329179" h="3279140">
                  <a:moveTo>
                    <a:pt x="1160018" y="0"/>
                  </a:moveTo>
                  <a:lnTo>
                    <a:pt x="1104063" y="854"/>
                  </a:lnTo>
                  <a:lnTo>
                    <a:pt x="1049316" y="3419"/>
                  </a:lnTo>
                  <a:lnTo>
                    <a:pt x="995776" y="7692"/>
                  </a:lnTo>
                  <a:lnTo>
                    <a:pt x="943443" y="13675"/>
                  </a:lnTo>
                  <a:lnTo>
                    <a:pt x="892318" y="21367"/>
                  </a:lnTo>
                  <a:lnTo>
                    <a:pt x="842400" y="30766"/>
                  </a:lnTo>
                  <a:lnTo>
                    <a:pt x="793690" y="41875"/>
                  </a:lnTo>
                  <a:lnTo>
                    <a:pt x="746189" y="54691"/>
                  </a:lnTo>
                  <a:lnTo>
                    <a:pt x="699897" y="69214"/>
                  </a:lnTo>
                  <a:lnTo>
                    <a:pt x="654813" y="85446"/>
                  </a:lnTo>
                  <a:lnTo>
                    <a:pt x="610938" y="103384"/>
                  </a:lnTo>
                  <a:lnTo>
                    <a:pt x="568273" y="123030"/>
                  </a:lnTo>
                  <a:lnTo>
                    <a:pt x="526817" y="144382"/>
                  </a:lnTo>
                  <a:lnTo>
                    <a:pt x="486571" y="167440"/>
                  </a:lnTo>
                  <a:lnTo>
                    <a:pt x="447536" y="192205"/>
                  </a:lnTo>
                  <a:lnTo>
                    <a:pt x="409711" y="218675"/>
                  </a:lnTo>
                  <a:lnTo>
                    <a:pt x="373096" y="246851"/>
                  </a:lnTo>
                  <a:lnTo>
                    <a:pt x="337693" y="276733"/>
                  </a:lnTo>
                  <a:lnTo>
                    <a:pt x="299651" y="311798"/>
                  </a:lnTo>
                  <a:lnTo>
                    <a:pt x="263868" y="347795"/>
                  </a:lnTo>
                  <a:lnTo>
                    <a:pt x="230343" y="384725"/>
                  </a:lnTo>
                  <a:lnTo>
                    <a:pt x="199078" y="422588"/>
                  </a:lnTo>
                  <a:lnTo>
                    <a:pt x="170071" y="461384"/>
                  </a:lnTo>
                  <a:lnTo>
                    <a:pt x="143322" y="501113"/>
                  </a:lnTo>
                  <a:lnTo>
                    <a:pt x="118832" y="541776"/>
                  </a:lnTo>
                  <a:lnTo>
                    <a:pt x="96599" y="583374"/>
                  </a:lnTo>
                  <a:lnTo>
                    <a:pt x="76624" y="625906"/>
                  </a:lnTo>
                  <a:lnTo>
                    <a:pt x="58906" y="669373"/>
                  </a:lnTo>
                  <a:lnTo>
                    <a:pt x="43446" y="713776"/>
                  </a:lnTo>
                  <a:lnTo>
                    <a:pt x="30243" y="759114"/>
                  </a:lnTo>
                  <a:lnTo>
                    <a:pt x="19297" y="805389"/>
                  </a:lnTo>
                  <a:lnTo>
                    <a:pt x="10608" y="852600"/>
                  </a:lnTo>
                  <a:lnTo>
                    <a:pt x="4176" y="900747"/>
                  </a:lnTo>
                  <a:lnTo>
                    <a:pt x="0" y="949833"/>
                  </a:lnTo>
                  <a:lnTo>
                    <a:pt x="571246" y="1020572"/>
                  </a:lnTo>
                  <a:lnTo>
                    <a:pt x="584172" y="966664"/>
                  </a:lnTo>
                  <a:lnTo>
                    <a:pt x="599101" y="915584"/>
                  </a:lnTo>
                  <a:lnTo>
                    <a:pt x="616029" y="867333"/>
                  </a:lnTo>
                  <a:lnTo>
                    <a:pt x="634955" y="821911"/>
                  </a:lnTo>
                  <a:lnTo>
                    <a:pt x="655875" y="779319"/>
                  </a:lnTo>
                  <a:lnTo>
                    <a:pt x="678788" y="739558"/>
                  </a:lnTo>
                  <a:lnTo>
                    <a:pt x="703691" y="702629"/>
                  </a:lnTo>
                  <a:lnTo>
                    <a:pt x="730583" y="668532"/>
                  </a:lnTo>
                  <a:lnTo>
                    <a:pt x="759460" y="637268"/>
                  </a:lnTo>
                  <a:lnTo>
                    <a:pt x="790321" y="608838"/>
                  </a:lnTo>
                  <a:lnTo>
                    <a:pt x="826709" y="580493"/>
                  </a:lnTo>
                  <a:lnTo>
                    <a:pt x="865007" y="555487"/>
                  </a:lnTo>
                  <a:lnTo>
                    <a:pt x="905218" y="533818"/>
                  </a:lnTo>
                  <a:lnTo>
                    <a:pt x="947341" y="515486"/>
                  </a:lnTo>
                  <a:lnTo>
                    <a:pt x="991379" y="500489"/>
                  </a:lnTo>
                  <a:lnTo>
                    <a:pt x="1037331" y="488827"/>
                  </a:lnTo>
                  <a:lnTo>
                    <a:pt x="1085199" y="480498"/>
                  </a:lnTo>
                  <a:lnTo>
                    <a:pt x="1134984" y="475502"/>
                  </a:lnTo>
                  <a:lnTo>
                    <a:pt x="1186688" y="473837"/>
                  </a:lnTo>
                  <a:lnTo>
                    <a:pt x="2185930" y="473837"/>
                  </a:lnTo>
                  <a:lnTo>
                    <a:pt x="2158709" y="436043"/>
                  </a:lnTo>
                  <a:lnTo>
                    <a:pt x="2126359" y="395848"/>
                  </a:lnTo>
                  <a:lnTo>
                    <a:pt x="2091198" y="356470"/>
                  </a:lnTo>
                  <a:lnTo>
                    <a:pt x="2053225" y="317908"/>
                  </a:lnTo>
                  <a:lnTo>
                    <a:pt x="2012442" y="280162"/>
                  </a:lnTo>
                  <a:lnTo>
                    <a:pt x="1976586" y="249891"/>
                  </a:lnTo>
                  <a:lnTo>
                    <a:pt x="1939379" y="221351"/>
                  </a:lnTo>
                  <a:lnTo>
                    <a:pt x="1900818" y="194542"/>
                  </a:lnTo>
                  <a:lnTo>
                    <a:pt x="1860906" y="169463"/>
                  </a:lnTo>
                  <a:lnTo>
                    <a:pt x="1819640" y="146115"/>
                  </a:lnTo>
                  <a:lnTo>
                    <a:pt x="1777021" y="124497"/>
                  </a:lnTo>
                  <a:lnTo>
                    <a:pt x="1733049" y="104609"/>
                  </a:lnTo>
                  <a:lnTo>
                    <a:pt x="1687724" y="86452"/>
                  </a:lnTo>
                  <a:lnTo>
                    <a:pt x="1641046" y="70024"/>
                  </a:lnTo>
                  <a:lnTo>
                    <a:pt x="1593014" y="55326"/>
                  </a:lnTo>
                  <a:lnTo>
                    <a:pt x="1543628" y="42358"/>
                  </a:lnTo>
                  <a:lnTo>
                    <a:pt x="1492889" y="31119"/>
                  </a:lnTo>
                  <a:lnTo>
                    <a:pt x="1440796" y="21610"/>
                  </a:lnTo>
                  <a:lnTo>
                    <a:pt x="1387349" y="13830"/>
                  </a:lnTo>
                  <a:lnTo>
                    <a:pt x="1332548" y="7779"/>
                  </a:lnTo>
                  <a:lnTo>
                    <a:pt x="1276392" y="3457"/>
                  </a:lnTo>
                  <a:lnTo>
                    <a:pt x="1218882" y="864"/>
                  </a:lnTo>
                  <a:lnTo>
                    <a:pt x="1160018" y="0"/>
                  </a:lnTo>
                  <a:close/>
                </a:path>
                <a:path w="2329179" h="3279140">
                  <a:moveTo>
                    <a:pt x="1485519" y="2656636"/>
                  </a:moveTo>
                  <a:lnTo>
                    <a:pt x="863473" y="2656636"/>
                  </a:lnTo>
                  <a:lnTo>
                    <a:pt x="863473" y="3278720"/>
                  </a:lnTo>
                  <a:lnTo>
                    <a:pt x="1485519" y="3278720"/>
                  </a:lnTo>
                  <a:lnTo>
                    <a:pt x="1485519" y="2656636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576681" y="1818589"/>
            <a:ext cx="5233670" cy="26777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95"/>
              </a:spcBef>
              <a:tabLst>
                <a:tab pos="1877695" algn="l"/>
              </a:tabLst>
            </a:pPr>
            <a:r>
              <a:rPr dirty="0" sz="5800" b="1">
                <a:solidFill>
                  <a:srgbClr val="3E3E3E"/>
                </a:solidFill>
                <a:latin typeface="Arial"/>
                <a:cs typeface="Arial"/>
              </a:rPr>
              <a:t>Hoe</a:t>
            </a:r>
            <a:r>
              <a:rPr dirty="0" sz="5800" spc="-3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5800" b="1">
                <a:solidFill>
                  <a:srgbClr val="3E3E3E"/>
                </a:solidFill>
                <a:latin typeface="Arial"/>
                <a:cs typeface="Arial"/>
              </a:rPr>
              <a:t>kan</a:t>
            </a:r>
            <a:r>
              <a:rPr dirty="0" sz="5800" spc="-2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5800" b="1">
                <a:solidFill>
                  <a:srgbClr val="3E3E3E"/>
                </a:solidFill>
                <a:latin typeface="Arial"/>
                <a:cs typeface="Arial"/>
              </a:rPr>
              <a:t>ik</a:t>
            </a:r>
            <a:r>
              <a:rPr dirty="0" sz="5800" spc="-25" b="1">
                <a:solidFill>
                  <a:srgbClr val="3E3E3E"/>
                </a:solidFill>
                <a:latin typeface="Arial"/>
                <a:cs typeface="Arial"/>
              </a:rPr>
              <a:t> een </a:t>
            </a:r>
            <a:r>
              <a:rPr dirty="0" sz="5800" spc="-15" b="1">
                <a:solidFill>
                  <a:srgbClr val="3E3E3E"/>
                </a:solidFill>
                <a:latin typeface="Arial"/>
                <a:cs typeface="Arial"/>
              </a:rPr>
              <a:t>prob</a:t>
            </a:r>
            <a:r>
              <a:rPr dirty="0" sz="5800" spc="-1510" b="1">
                <a:solidFill>
                  <a:srgbClr val="3E3E3E"/>
                </a:solidFill>
                <a:latin typeface="Arial"/>
                <a:cs typeface="Arial"/>
              </a:rPr>
              <a:t>l</a:t>
            </a:r>
            <a:r>
              <a:rPr dirty="0" baseline="111111" sz="900" spc="-15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r>
              <a:rPr dirty="0" baseline="111111" sz="900">
                <a:solidFill>
                  <a:srgbClr val="878787"/>
                </a:solidFill>
                <a:latin typeface="Carlito"/>
                <a:cs typeface="Carlito"/>
              </a:rPr>
              <a:t>	</a:t>
            </a:r>
            <a:r>
              <a:rPr dirty="0" sz="5800" spc="-25" b="1">
                <a:solidFill>
                  <a:srgbClr val="3E3E3E"/>
                </a:solidFill>
                <a:latin typeface="Arial"/>
                <a:cs typeface="Arial"/>
              </a:rPr>
              <a:t>eem </a:t>
            </a:r>
            <a:r>
              <a:rPr dirty="0" sz="5800" spc="-10" b="1">
                <a:solidFill>
                  <a:srgbClr val="3E3E3E"/>
                </a:solidFill>
                <a:latin typeface="Arial"/>
                <a:cs typeface="Arial"/>
              </a:rPr>
              <a:t>identificeren?</a:t>
            </a:r>
            <a:endParaRPr sz="5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313131" y="1106759"/>
            <a:ext cx="8345170" cy="12611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problemen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apparaat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tegenkomen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zijn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verschillend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kunnen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variëren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van</a:t>
            </a:r>
            <a:r>
              <a:rPr dirty="0" sz="1800" spc="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problemen</a:t>
            </a:r>
            <a:r>
              <a:rPr dirty="0" sz="1800" spc="-3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met</a:t>
            </a:r>
            <a:r>
              <a:rPr dirty="0" sz="1800" spc="-3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betrekking</a:t>
            </a:r>
            <a:r>
              <a:rPr dirty="0" sz="1800" spc="-2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tot</a:t>
            </a:r>
            <a:r>
              <a:rPr dirty="0" sz="1800" spc="-4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de</a:t>
            </a:r>
            <a:r>
              <a:rPr dirty="0" sz="1800" spc="-3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hardware</a:t>
            </a:r>
            <a:r>
              <a:rPr dirty="0" sz="1800" spc="-5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tot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problemen</a:t>
            </a:r>
            <a:r>
              <a:rPr dirty="0" sz="1800" spc="-4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met</a:t>
            </a:r>
            <a:r>
              <a:rPr dirty="0" sz="1800" spc="-3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379C73"/>
                </a:solidFill>
                <a:latin typeface="Arial"/>
                <a:cs typeface="Arial"/>
              </a:rPr>
              <a:t>de </a:t>
            </a:r>
            <a:r>
              <a:rPr dirty="0" sz="1800" spc="-10" b="1">
                <a:solidFill>
                  <a:srgbClr val="379C73"/>
                </a:solidFill>
                <a:latin typeface="Arial"/>
                <a:cs typeface="Arial"/>
              </a:rPr>
              <a:t>software.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2599944" y="2502407"/>
            <a:ext cx="3839210" cy="2182495"/>
            <a:chOff x="2599944" y="2502407"/>
            <a:chExt cx="3839210" cy="2182495"/>
          </a:xfrm>
        </p:grpSpPr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99944" y="2502407"/>
              <a:ext cx="3838955" cy="2182368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2757678" y="2580131"/>
              <a:ext cx="3528695" cy="1986914"/>
            </a:xfrm>
            <a:custGeom>
              <a:avLst/>
              <a:gdLst/>
              <a:ahLst/>
              <a:cxnLst/>
              <a:rect l="l" t="t" r="r" b="b"/>
              <a:pathLst>
                <a:path w="3528695" h="1986914">
                  <a:moveTo>
                    <a:pt x="3414141" y="1871992"/>
                  </a:moveTo>
                  <a:lnTo>
                    <a:pt x="3414141" y="1986292"/>
                  </a:lnTo>
                  <a:lnTo>
                    <a:pt x="3490341" y="1948192"/>
                  </a:lnTo>
                  <a:lnTo>
                    <a:pt x="3433191" y="1948192"/>
                  </a:lnTo>
                  <a:lnTo>
                    <a:pt x="3433191" y="1910092"/>
                  </a:lnTo>
                  <a:lnTo>
                    <a:pt x="3490341" y="1910092"/>
                  </a:lnTo>
                  <a:lnTo>
                    <a:pt x="3414141" y="1871992"/>
                  </a:lnTo>
                  <a:close/>
                </a:path>
                <a:path w="3528695" h="1986914">
                  <a:moveTo>
                    <a:pt x="1647063" y="57150"/>
                  </a:moveTo>
                  <a:lnTo>
                    <a:pt x="1647063" y="1929142"/>
                  </a:lnTo>
                  <a:lnTo>
                    <a:pt x="1648557" y="1936560"/>
                  </a:lnTo>
                  <a:lnTo>
                    <a:pt x="1652635" y="1942615"/>
                  </a:lnTo>
                  <a:lnTo>
                    <a:pt x="1658689" y="1946696"/>
                  </a:lnTo>
                  <a:lnTo>
                    <a:pt x="1666113" y="1948192"/>
                  </a:lnTo>
                  <a:lnTo>
                    <a:pt x="3414141" y="1948192"/>
                  </a:lnTo>
                  <a:lnTo>
                    <a:pt x="3414141" y="1929142"/>
                  </a:lnTo>
                  <a:lnTo>
                    <a:pt x="1685163" y="1929142"/>
                  </a:lnTo>
                  <a:lnTo>
                    <a:pt x="1666113" y="1910092"/>
                  </a:lnTo>
                  <a:lnTo>
                    <a:pt x="1685163" y="1910092"/>
                  </a:lnTo>
                  <a:lnTo>
                    <a:pt x="1685163" y="76200"/>
                  </a:lnTo>
                  <a:lnTo>
                    <a:pt x="1666113" y="76200"/>
                  </a:lnTo>
                  <a:lnTo>
                    <a:pt x="1647063" y="57150"/>
                  </a:lnTo>
                  <a:close/>
                </a:path>
                <a:path w="3528695" h="1986914">
                  <a:moveTo>
                    <a:pt x="3490341" y="1910092"/>
                  </a:moveTo>
                  <a:lnTo>
                    <a:pt x="3433191" y="1910092"/>
                  </a:lnTo>
                  <a:lnTo>
                    <a:pt x="3433191" y="1948192"/>
                  </a:lnTo>
                  <a:lnTo>
                    <a:pt x="3490341" y="1948192"/>
                  </a:lnTo>
                  <a:lnTo>
                    <a:pt x="3528441" y="1929142"/>
                  </a:lnTo>
                  <a:lnTo>
                    <a:pt x="3490341" y="1910092"/>
                  </a:lnTo>
                  <a:close/>
                </a:path>
                <a:path w="3528695" h="1986914">
                  <a:moveTo>
                    <a:pt x="1685163" y="1910092"/>
                  </a:moveTo>
                  <a:lnTo>
                    <a:pt x="1666113" y="1910092"/>
                  </a:lnTo>
                  <a:lnTo>
                    <a:pt x="1685163" y="1929142"/>
                  </a:lnTo>
                  <a:lnTo>
                    <a:pt x="1685163" y="1910092"/>
                  </a:lnTo>
                  <a:close/>
                </a:path>
                <a:path w="3528695" h="1986914">
                  <a:moveTo>
                    <a:pt x="3414141" y="1910092"/>
                  </a:moveTo>
                  <a:lnTo>
                    <a:pt x="1685163" y="1910092"/>
                  </a:lnTo>
                  <a:lnTo>
                    <a:pt x="1685163" y="1929142"/>
                  </a:lnTo>
                  <a:lnTo>
                    <a:pt x="3414141" y="1929142"/>
                  </a:lnTo>
                  <a:lnTo>
                    <a:pt x="3414141" y="1910092"/>
                  </a:lnTo>
                  <a:close/>
                </a:path>
                <a:path w="3528695" h="1986914">
                  <a:moveTo>
                    <a:pt x="114300" y="0"/>
                  </a:moveTo>
                  <a:lnTo>
                    <a:pt x="0" y="57150"/>
                  </a:lnTo>
                  <a:lnTo>
                    <a:pt x="114300" y="114300"/>
                  </a:lnTo>
                  <a:lnTo>
                    <a:pt x="114300" y="76200"/>
                  </a:lnTo>
                  <a:lnTo>
                    <a:pt x="95250" y="76200"/>
                  </a:lnTo>
                  <a:lnTo>
                    <a:pt x="95250" y="38100"/>
                  </a:lnTo>
                  <a:lnTo>
                    <a:pt x="114300" y="38100"/>
                  </a:lnTo>
                  <a:lnTo>
                    <a:pt x="114300" y="0"/>
                  </a:lnTo>
                  <a:close/>
                </a:path>
                <a:path w="3528695" h="1986914">
                  <a:moveTo>
                    <a:pt x="114300" y="38100"/>
                  </a:moveTo>
                  <a:lnTo>
                    <a:pt x="95250" y="38100"/>
                  </a:lnTo>
                  <a:lnTo>
                    <a:pt x="95250" y="76200"/>
                  </a:lnTo>
                  <a:lnTo>
                    <a:pt x="114300" y="76200"/>
                  </a:lnTo>
                  <a:lnTo>
                    <a:pt x="114300" y="38100"/>
                  </a:lnTo>
                  <a:close/>
                </a:path>
                <a:path w="3528695" h="1986914">
                  <a:moveTo>
                    <a:pt x="1666113" y="38100"/>
                  </a:moveTo>
                  <a:lnTo>
                    <a:pt x="114300" y="38100"/>
                  </a:lnTo>
                  <a:lnTo>
                    <a:pt x="114300" y="76200"/>
                  </a:lnTo>
                  <a:lnTo>
                    <a:pt x="1647063" y="76200"/>
                  </a:lnTo>
                  <a:lnTo>
                    <a:pt x="1647063" y="57150"/>
                  </a:lnTo>
                  <a:lnTo>
                    <a:pt x="1685163" y="57150"/>
                  </a:lnTo>
                  <a:lnTo>
                    <a:pt x="1683650" y="49726"/>
                  </a:lnTo>
                  <a:lnTo>
                    <a:pt x="1679543" y="43672"/>
                  </a:lnTo>
                  <a:lnTo>
                    <a:pt x="1673482" y="39594"/>
                  </a:lnTo>
                  <a:lnTo>
                    <a:pt x="1666113" y="38100"/>
                  </a:lnTo>
                  <a:close/>
                </a:path>
                <a:path w="3528695" h="1986914">
                  <a:moveTo>
                    <a:pt x="1685163" y="57150"/>
                  </a:moveTo>
                  <a:lnTo>
                    <a:pt x="1647063" y="57150"/>
                  </a:lnTo>
                  <a:lnTo>
                    <a:pt x="1666113" y="76200"/>
                  </a:lnTo>
                  <a:lnTo>
                    <a:pt x="1685163" y="76200"/>
                  </a:lnTo>
                  <a:lnTo>
                    <a:pt x="1685163" y="571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29000" y="3073857"/>
              <a:ext cx="2328672" cy="1307592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67100" y="3291839"/>
              <a:ext cx="2253996" cy="956919"/>
            </a:xfrm>
            <a:prstGeom prst="rect">
              <a:avLst/>
            </a:prstGeom>
          </p:spPr>
        </p:pic>
      </p:grpSp>
      <p:sp>
        <p:nvSpPr>
          <p:cNvPr id="12" name="object 12" descr=""/>
          <p:cNvSpPr txBox="1"/>
          <p:nvPr/>
        </p:nvSpPr>
        <p:spPr>
          <a:xfrm>
            <a:off x="3459479" y="3104388"/>
            <a:ext cx="1958339" cy="937260"/>
          </a:xfrm>
          <a:prstGeom prst="rect">
            <a:avLst/>
          </a:prstGeom>
          <a:solidFill>
            <a:srgbClr val="379C73"/>
          </a:solidFill>
        </p:spPr>
        <p:txBody>
          <a:bodyPr wrap="square" lIns="0" tIns="294005" rIns="0" bIns="0" rtlCol="0" vert="horz">
            <a:spAutoFit/>
          </a:bodyPr>
          <a:lstStyle/>
          <a:p>
            <a:pPr marL="205740">
              <a:lnSpc>
                <a:spcPct val="100000"/>
              </a:lnSpc>
              <a:spcBef>
                <a:spcPts val="2315"/>
              </a:spcBef>
            </a:pPr>
            <a:r>
              <a:rPr dirty="0" sz="2200" spc="-10">
                <a:latin typeface="Arial"/>
                <a:cs typeface="Arial"/>
              </a:rPr>
              <a:t>PROBLEEM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592836" y="2276843"/>
            <a:ext cx="2266950" cy="2177415"/>
            <a:chOff x="592836" y="2276843"/>
            <a:chExt cx="2266950" cy="2177415"/>
          </a:xfrm>
        </p:grpSpPr>
        <p:pic>
          <p:nvPicPr>
            <p:cNvPr id="14" name="object 14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2836" y="2276843"/>
              <a:ext cx="2266823" cy="2177161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9600" y="2918460"/>
              <a:ext cx="2228850" cy="971626"/>
            </a:xfrm>
            <a:prstGeom prst="rect">
              <a:avLst/>
            </a:prstGeom>
          </p:spPr>
        </p:pic>
        <p:sp>
          <p:nvSpPr>
            <p:cNvPr id="16" name="object 16" descr=""/>
            <p:cNvSpPr/>
            <p:nvPr/>
          </p:nvSpPr>
          <p:spPr>
            <a:xfrm>
              <a:off x="816863" y="2453640"/>
              <a:ext cx="1828800" cy="1739264"/>
            </a:xfrm>
            <a:custGeom>
              <a:avLst/>
              <a:gdLst/>
              <a:ahLst/>
              <a:cxnLst/>
              <a:rect l="l" t="t" r="r" b="b"/>
              <a:pathLst>
                <a:path w="1828800" h="1739264">
                  <a:moveTo>
                    <a:pt x="1538986" y="0"/>
                  </a:moveTo>
                  <a:lnTo>
                    <a:pt x="289814" y="0"/>
                  </a:lnTo>
                  <a:lnTo>
                    <a:pt x="242805" y="3794"/>
                  </a:lnTo>
                  <a:lnTo>
                    <a:pt x="198211" y="14778"/>
                  </a:lnTo>
                  <a:lnTo>
                    <a:pt x="156628" y="32356"/>
                  </a:lnTo>
                  <a:lnTo>
                    <a:pt x="118654" y="55928"/>
                  </a:lnTo>
                  <a:lnTo>
                    <a:pt x="84885" y="84899"/>
                  </a:lnTo>
                  <a:lnTo>
                    <a:pt x="55917" y="118670"/>
                  </a:lnTo>
                  <a:lnTo>
                    <a:pt x="32348" y="156645"/>
                  </a:lnTo>
                  <a:lnTo>
                    <a:pt x="14775" y="198225"/>
                  </a:lnTo>
                  <a:lnTo>
                    <a:pt x="3793" y="242814"/>
                  </a:lnTo>
                  <a:lnTo>
                    <a:pt x="0" y="289814"/>
                  </a:lnTo>
                  <a:lnTo>
                    <a:pt x="0" y="1449057"/>
                  </a:lnTo>
                  <a:lnTo>
                    <a:pt x="3793" y="1496069"/>
                  </a:lnTo>
                  <a:lnTo>
                    <a:pt x="14775" y="1540666"/>
                  </a:lnTo>
                  <a:lnTo>
                    <a:pt x="32348" y="1582251"/>
                  </a:lnTo>
                  <a:lnTo>
                    <a:pt x="55917" y="1620226"/>
                  </a:lnTo>
                  <a:lnTo>
                    <a:pt x="84885" y="1653997"/>
                  </a:lnTo>
                  <a:lnTo>
                    <a:pt x="118654" y="1682965"/>
                  </a:lnTo>
                  <a:lnTo>
                    <a:pt x="156628" y="1706534"/>
                  </a:lnTo>
                  <a:lnTo>
                    <a:pt x="198211" y="1724108"/>
                  </a:lnTo>
                  <a:lnTo>
                    <a:pt x="242805" y="1735090"/>
                  </a:lnTo>
                  <a:lnTo>
                    <a:pt x="289814" y="1738884"/>
                  </a:lnTo>
                  <a:lnTo>
                    <a:pt x="1538986" y="1738884"/>
                  </a:lnTo>
                  <a:lnTo>
                    <a:pt x="1585985" y="1735090"/>
                  </a:lnTo>
                  <a:lnTo>
                    <a:pt x="1630574" y="1724108"/>
                  </a:lnTo>
                  <a:lnTo>
                    <a:pt x="1672154" y="1706534"/>
                  </a:lnTo>
                  <a:lnTo>
                    <a:pt x="1710129" y="1682965"/>
                  </a:lnTo>
                  <a:lnTo>
                    <a:pt x="1743900" y="1653997"/>
                  </a:lnTo>
                  <a:lnTo>
                    <a:pt x="1772871" y="1620226"/>
                  </a:lnTo>
                  <a:lnTo>
                    <a:pt x="1796443" y="1582251"/>
                  </a:lnTo>
                  <a:lnTo>
                    <a:pt x="1814021" y="1540666"/>
                  </a:lnTo>
                  <a:lnTo>
                    <a:pt x="1825005" y="1496069"/>
                  </a:lnTo>
                  <a:lnTo>
                    <a:pt x="1828800" y="1449057"/>
                  </a:lnTo>
                  <a:lnTo>
                    <a:pt x="1828800" y="289814"/>
                  </a:lnTo>
                  <a:lnTo>
                    <a:pt x="1825005" y="242814"/>
                  </a:lnTo>
                  <a:lnTo>
                    <a:pt x="1814021" y="198225"/>
                  </a:lnTo>
                  <a:lnTo>
                    <a:pt x="1796443" y="156645"/>
                  </a:lnTo>
                  <a:lnTo>
                    <a:pt x="1772871" y="118670"/>
                  </a:lnTo>
                  <a:lnTo>
                    <a:pt x="1743900" y="84899"/>
                  </a:lnTo>
                  <a:lnTo>
                    <a:pt x="1710129" y="55928"/>
                  </a:lnTo>
                  <a:lnTo>
                    <a:pt x="1672154" y="32356"/>
                  </a:lnTo>
                  <a:lnTo>
                    <a:pt x="1630574" y="14778"/>
                  </a:lnTo>
                  <a:lnTo>
                    <a:pt x="1585985" y="3794"/>
                  </a:lnTo>
                  <a:lnTo>
                    <a:pt x="1538986" y="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 descr=""/>
          <p:cNvSpPr txBox="1"/>
          <p:nvPr/>
        </p:nvSpPr>
        <p:spPr>
          <a:xfrm>
            <a:off x="948842" y="3151377"/>
            <a:ext cx="156210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HARDWAR</a:t>
            </a:r>
            <a:r>
              <a:rPr dirty="0" baseline="87962" sz="900" spc="-15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8" name="object 18" descr=""/>
          <p:cNvGrpSpPr/>
          <p:nvPr/>
        </p:nvGrpSpPr>
        <p:grpSpPr>
          <a:xfrm>
            <a:off x="5885688" y="2659329"/>
            <a:ext cx="2369820" cy="2270760"/>
            <a:chOff x="5885688" y="2659329"/>
            <a:chExt cx="2369820" cy="2270760"/>
          </a:xfrm>
        </p:grpSpPr>
        <p:pic>
          <p:nvPicPr>
            <p:cNvPr id="19" name="object 19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885688" y="2659329"/>
              <a:ext cx="2369819" cy="2270760"/>
            </a:xfrm>
            <a:prstGeom prst="rect">
              <a:avLst/>
            </a:prstGeom>
          </p:spPr>
        </p:pic>
        <p:sp>
          <p:nvSpPr>
            <p:cNvPr id="20" name="object 20" descr=""/>
            <p:cNvSpPr/>
            <p:nvPr/>
          </p:nvSpPr>
          <p:spPr>
            <a:xfrm>
              <a:off x="6399276" y="2982467"/>
              <a:ext cx="1828800" cy="1739264"/>
            </a:xfrm>
            <a:custGeom>
              <a:avLst/>
              <a:gdLst/>
              <a:ahLst/>
              <a:cxnLst/>
              <a:rect l="l" t="t" r="r" b="b"/>
              <a:pathLst>
                <a:path w="1828800" h="1739264">
                  <a:moveTo>
                    <a:pt x="1538985" y="0"/>
                  </a:moveTo>
                  <a:lnTo>
                    <a:pt x="289814" y="0"/>
                  </a:lnTo>
                  <a:lnTo>
                    <a:pt x="242814" y="3794"/>
                  </a:lnTo>
                  <a:lnTo>
                    <a:pt x="198225" y="14778"/>
                  </a:lnTo>
                  <a:lnTo>
                    <a:pt x="156645" y="32356"/>
                  </a:lnTo>
                  <a:lnTo>
                    <a:pt x="118670" y="55928"/>
                  </a:lnTo>
                  <a:lnTo>
                    <a:pt x="84899" y="84899"/>
                  </a:lnTo>
                  <a:lnTo>
                    <a:pt x="55928" y="118670"/>
                  </a:lnTo>
                  <a:lnTo>
                    <a:pt x="32356" y="156645"/>
                  </a:lnTo>
                  <a:lnTo>
                    <a:pt x="14778" y="198225"/>
                  </a:lnTo>
                  <a:lnTo>
                    <a:pt x="3794" y="242814"/>
                  </a:lnTo>
                  <a:lnTo>
                    <a:pt x="0" y="289813"/>
                  </a:lnTo>
                  <a:lnTo>
                    <a:pt x="0" y="1449070"/>
                  </a:lnTo>
                  <a:lnTo>
                    <a:pt x="3794" y="1496078"/>
                  </a:lnTo>
                  <a:lnTo>
                    <a:pt x="14778" y="1540672"/>
                  </a:lnTo>
                  <a:lnTo>
                    <a:pt x="32356" y="1582255"/>
                  </a:lnTo>
                  <a:lnTo>
                    <a:pt x="55928" y="1620229"/>
                  </a:lnTo>
                  <a:lnTo>
                    <a:pt x="84899" y="1653998"/>
                  </a:lnTo>
                  <a:lnTo>
                    <a:pt x="118670" y="1682966"/>
                  </a:lnTo>
                  <a:lnTo>
                    <a:pt x="156645" y="1706535"/>
                  </a:lnTo>
                  <a:lnTo>
                    <a:pt x="198225" y="1724108"/>
                  </a:lnTo>
                  <a:lnTo>
                    <a:pt x="242814" y="1735090"/>
                  </a:lnTo>
                  <a:lnTo>
                    <a:pt x="289814" y="1738883"/>
                  </a:lnTo>
                  <a:lnTo>
                    <a:pt x="1538985" y="1738883"/>
                  </a:lnTo>
                  <a:lnTo>
                    <a:pt x="1585985" y="1735090"/>
                  </a:lnTo>
                  <a:lnTo>
                    <a:pt x="1630574" y="1724108"/>
                  </a:lnTo>
                  <a:lnTo>
                    <a:pt x="1672154" y="1706535"/>
                  </a:lnTo>
                  <a:lnTo>
                    <a:pt x="1710129" y="1682966"/>
                  </a:lnTo>
                  <a:lnTo>
                    <a:pt x="1743900" y="1653998"/>
                  </a:lnTo>
                  <a:lnTo>
                    <a:pt x="1772871" y="1620229"/>
                  </a:lnTo>
                  <a:lnTo>
                    <a:pt x="1796443" y="1582255"/>
                  </a:lnTo>
                  <a:lnTo>
                    <a:pt x="1814021" y="1540672"/>
                  </a:lnTo>
                  <a:lnTo>
                    <a:pt x="1825005" y="1496078"/>
                  </a:lnTo>
                  <a:lnTo>
                    <a:pt x="1828800" y="1449070"/>
                  </a:lnTo>
                  <a:lnTo>
                    <a:pt x="1828800" y="289813"/>
                  </a:lnTo>
                  <a:lnTo>
                    <a:pt x="1825005" y="242814"/>
                  </a:lnTo>
                  <a:lnTo>
                    <a:pt x="1814021" y="198225"/>
                  </a:lnTo>
                  <a:lnTo>
                    <a:pt x="1796443" y="156645"/>
                  </a:lnTo>
                  <a:lnTo>
                    <a:pt x="1772871" y="118670"/>
                  </a:lnTo>
                  <a:lnTo>
                    <a:pt x="1743900" y="84899"/>
                  </a:lnTo>
                  <a:lnTo>
                    <a:pt x="1710129" y="55928"/>
                  </a:lnTo>
                  <a:lnTo>
                    <a:pt x="1672154" y="32356"/>
                  </a:lnTo>
                  <a:lnTo>
                    <a:pt x="1630574" y="14778"/>
                  </a:lnTo>
                  <a:lnTo>
                    <a:pt x="1585985" y="3794"/>
                  </a:lnTo>
                  <a:lnTo>
                    <a:pt x="1538985" y="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 descr=""/>
          <p:cNvSpPr txBox="1"/>
          <p:nvPr/>
        </p:nvSpPr>
        <p:spPr>
          <a:xfrm>
            <a:off x="6580378" y="3679647"/>
            <a:ext cx="1467485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SOFTWARE</a:t>
            </a:r>
            <a:endParaRPr sz="2000">
              <a:latin typeface="Arial"/>
              <a:cs typeface="Arial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403352" y="236347"/>
            <a:ext cx="493649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00"/>
              <a:t>02</a:t>
            </a:r>
            <a:r>
              <a:rPr dirty="0" spc="-105"/>
              <a:t> </a:t>
            </a:r>
            <a:r>
              <a:rPr dirty="0" spc="-235"/>
              <a:t>Identificatie</a:t>
            </a:r>
            <a:r>
              <a:rPr dirty="0" spc="-50"/>
              <a:t> </a:t>
            </a:r>
            <a:r>
              <a:rPr dirty="0" spc="-275"/>
              <a:t>van</a:t>
            </a:r>
            <a:r>
              <a:rPr dirty="0" spc="-95"/>
              <a:t> </a:t>
            </a:r>
            <a:r>
              <a:rPr dirty="0" spc="-215"/>
              <a:t>het</a:t>
            </a:r>
            <a:r>
              <a:rPr dirty="0" spc="-100"/>
              <a:t> </a:t>
            </a:r>
            <a:r>
              <a:rPr dirty="0" spc="-155"/>
              <a:t>probleem</a:t>
            </a:r>
          </a:p>
        </p:txBody>
      </p:sp>
    </p:spTree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822194" y="1112243"/>
            <a:ext cx="5967730" cy="3684904"/>
          </a:xfrm>
          <a:prstGeom prst="rect">
            <a:avLst/>
          </a:prstGeom>
        </p:spPr>
        <p:txBody>
          <a:bodyPr wrap="square" lIns="0" tIns="135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6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Hier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algemene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gids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identificeren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van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hardwareproblemen: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60"/>
              </a:spcBef>
            </a:pPr>
            <a:endParaRPr sz="1600">
              <a:latin typeface="Arial"/>
              <a:cs typeface="Arial"/>
            </a:endParaRPr>
          </a:p>
          <a:p>
            <a:pPr marL="239395" indent="-226695">
              <a:lnSpc>
                <a:spcPct val="100000"/>
              </a:lnSpc>
              <a:buClr>
                <a:srgbClr val="585858"/>
              </a:buClr>
              <a:buFont typeface="Arial"/>
              <a:buAutoNum type="arabicPeriod"/>
              <a:tabLst>
                <a:tab pos="239395" algn="l"/>
              </a:tabLst>
            </a:pP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Waarnemen</a:t>
            </a:r>
            <a:r>
              <a:rPr dirty="0" sz="1600" spc="-4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van</a:t>
            </a:r>
            <a:r>
              <a:rPr dirty="0" sz="1600" spc="-3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Fysieke</a:t>
            </a:r>
            <a:r>
              <a:rPr dirty="0" sz="1600" spc="-2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Tekenen:</a:t>
            </a:r>
            <a:r>
              <a:rPr dirty="0" sz="1600" spc="-3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Controleer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6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duidelijke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fysieke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tekenen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disfunctioneren.</a:t>
            </a:r>
            <a:endParaRPr sz="1600">
              <a:latin typeface="Arial"/>
              <a:cs typeface="Arial"/>
            </a:endParaRPr>
          </a:p>
          <a:p>
            <a:pPr marL="240029" indent="-227329">
              <a:lnSpc>
                <a:spcPct val="100000"/>
              </a:lnSpc>
              <a:spcBef>
                <a:spcPts val="960"/>
              </a:spcBef>
              <a:buClr>
                <a:srgbClr val="585858"/>
              </a:buClr>
              <a:buFont typeface="Arial"/>
              <a:buAutoNum type="arabicPeriod" startAt="2"/>
              <a:tabLst>
                <a:tab pos="240029" algn="l"/>
              </a:tabLst>
            </a:pP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Analyseren</a:t>
            </a:r>
            <a:r>
              <a:rPr dirty="0" sz="1600" spc="-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van</a:t>
            </a:r>
            <a:r>
              <a:rPr dirty="0" sz="1600" spc="-1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Foutmeldingen:</a:t>
            </a:r>
            <a:r>
              <a:rPr dirty="0" sz="1600" spc="-4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Let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eventuele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foutmeldingen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scherm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worden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weergegeven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door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besturingssysteem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 worden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uitgegeven.</a:t>
            </a:r>
            <a:endParaRPr sz="1600">
              <a:latin typeface="Arial"/>
              <a:cs typeface="Arial"/>
            </a:endParaRPr>
          </a:p>
          <a:p>
            <a:pPr marL="240029" indent="-227329">
              <a:lnSpc>
                <a:spcPct val="100000"/>
              </a:lnSpc>
              <a:spcBef>
                <a:spcPts val="960"/>
              </a:spcBef>
              <a:buClr>
                <a:srgbClr val="585858"/>
              </a:buClr>
              <a:buFont typeface="Arial"/>
              <a:buAutoNum type="arabicPeriod" startAt="3"/>
              <a:tabLst>
                <a:tab pos="240029" algn="l"/>
              </a:tabLst>
            </a:pP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Testen</a:t>
            </a:r>
            <a:r>
              <a:rPr dirty="0" sz="1600" spc="-2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van</a:t>
            </a:r>
            <a:r>
              <a:rPr dirty="0" sz="1600" spc="-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Specifieke</a:t>
            </a:r>
            <a:r>
              <a:rPr dirty="0" sz="1600" spc="-1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379C73"/>
                </a:solidFill>
                <a:latin typeface="Arial"/>
                <a:cs typeface="Arial"/>
              </a:rPr>
              <a:t>Hardwareonderdelen:</a:t>
            </a:r>
            <a:r>
              <a:rPr dirty="0" sz="1600" spc="-3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Voer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specifieke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tests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uit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betrokken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hardwareonderdelen.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2450" y="121402"/>
            <a:ext cx="5951855" cy="11785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100"/>
              </a:lnSpc>
              <a:spcBef>
                <a:spcPts val="100"/>
              </a:spcBef>
            </a:pPr>
            <a:r>
              <a:rPr dirty="0" sz="2700" spc="-185">
                <a:solidFill>
                  <a:srgbClr val="379C73"/>
                </a:solidFill>
              </a:rPr>
              <a:t>Hoe</a:t>
            </a:r>
            <a:r>
              <a:rPr dirty="0" sz="2700" spc="-140">
                <a:solidFill>
                  <a:srgbClr val="379C73"/>
                </a:solidFill>
              </a:rPr>
              <a:t> </a:t>
            </a:r>
            <a:r>
              <a:rPr dirty="0" sz="2700" spc="-290">
                <a:solidFill>
                  <a:srgbClr val="379C73"/>
                </a:solidFill>
              </a:rPr>
              <a:t>een</a:t>
            </a:r>
            <a:r>
              <a:rPr dirty="0" sz="2700" spc="-130">
                <a:solidFill>
                  <a:srgbClr val="379C73"/>
                </a:solidFill>
              </a:rPr>
              <a:t> </a:t>
            </a:r>
            <a:r>
              <a:rPr dirty="0" sz="2700" spc="-215">
                <a:solidFill>
                  <a:srgbClr val="379C73"/>
                </a:solidFill>
              </a:rPr>
              <a:t>probleem</a:t>
            </a:r>
            <a:r>
              <a:rPr dirty="0" sz="2700" spc="-130">
                <a:solidFill>
                  <a:srgbClr val="379C73"/>
                </a:solidFill>
              </a:rPr>
              <a:t> </a:t>
            </a:r>
            <a:r>
              <a:rPr dirty="0" sz="2700" spc="-210">
                <a:solidFill>
                  <a:srgbClr val="379C73"/>
                </a:solidFill>
              </a:rPr>
              <a:t>in</a:t>
            </a:r>
            <a:r>
              <a:rPr dirty="0" sz="2700" spc="-105">
                <a:solidFill>
                  <a:srgbClr val="379C73"/>
                </a:solidFill>
              </a:rPr>
              <a:t> </a:t>
            </a:r>
            <a:r>
              <a:rPr dirty="0" sz="2700" spc="-270">
                <a:solidFill>
                  <a:srgbClr val="379C73"/>
                </a:solidFill>
              </a:rPr>
              <a:t>de</a:t>
            </a:r>
            <a:r>
              <a:rPr dirty="0" sz="2700" spc="-135">
                <a:solidFill>
                  <a:srgbClr val="379C73"/>
                </a:solidFill>
              </a:rPr>
              <a:t> </a:t>
            </a:r>
            <a:r>
              <a:rPr dirty="0" sz="2700" spc="-254">
                <a:solidFill>
                  <a:srgbClr val="379C73"/>
                </a:solidFill>
              </a:rPr>
              <a:t>hardware</a:t>
            </a:r>
            <a:r>
              <a:rPr dirty="0" sz="2700" spc="-105">
                <a:solidFill>
                  <a:srgbClr val="379C73"/>
                </a:solidFill>
              </a:rPr>
              <a:t> </a:t>
            </a:r>
            <a:r>
              <a:rPr dirty="0" sz="2700" spc="-100">
                <a:solidFill>
                  <a:srgbClr val="379C73"/>
                </a:solidFill>
              </a:rPr>
              <a:t>te </a:t>
            </a:r>
            <a:r>
              <a:rPr dirty="0" sz="2700" spc="-275">
                <a:solidFill>
                  <a:srgbClr val="379C73"/>
                </a:solidFill>
              </a:rPr>
              <a:t>identificeren?</a:t>
            </a:r>
            <a:endParaRPr sz="2700"/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5759" y="1414272"/>
            <a:ext cx="2173224" cy="3262883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937666" y="4771745"/>
            <a:ext cx="1029969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Ontworpen</a:t>
            </a:r>
            <a:r>
              <a:rPr dirty="0" sz="700" spc="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door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Freeepik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7865" y="121402"/>
            <a:ext cx="7891145" cy="20427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1943735">
              <a:lnSpc>
                <a:spcPct val="140100"/>
              </a:lnSpc>
              <a:spcBef>
                <a:spcPts val="100"/>
              </a:spcBef>
            </a:pPr>
            <a:r>
              <a:rPr dirty="0" sz="2700" spc="-185">
                <a:solidFill>
                  <a:srgbClr val="379C73"/>
                </a:solidFill>
              </a:rPr>
              <a:t>Hoe</a:t>
            </a:r>
            <a:r>
              <a:rPr dirty="0" sz="2700" spc="-140">
                <a:solidFill>
                  <a:srgbClr val="379C73"/>
                </a:solidFill>
              </a:rPr>
              <a:t> </a:t>
            </a:r>
            <a:r>
              <a:rPr dirty="0" sz="2700" spc="-290">
                <a:solidFill>
                  <a:srgbClr val="379C73"/>
                </a:solidFill>
              </a:rPr>
              <a:t>een</a:t>
            </a:r>
            <a:r>
              <a:rPr dirty="0" sz="2700" spc="-130">
                <a:solidFill>
                  <a:srgbClr val="379C73"/>
                </a:solidFill>
              </a:rPr>
              <a:t> </a:t>
            </a:r>
            <a:r>
              <a:rPr dirty="0" sz="2700" spc="-215">
                <a:solidFill>
                  <a:srgbClr val="379C73"/>
                </a:solidFill>
              </a:rPr>
              <a:t>probleem</a:t>
            </a:r>
            <a:r>
              <a:rPr dirty="0" sz="2700" spc="-130">
                <a:solidFill>
                  <a:srgbClr val="379C73"/>
                </a:solidFill>
              </a:rPr>
              <a:t> </a:t>
            </a:r>
            <a:r>
              <a:rPr dirty="0" sz="2700" spc="-210">
                <a:solidFill>
                  <a:srgbClr val="379C73"/>
                </a:solidFill>
              </a:rPr>
              <a:t>in</a:t>
            </a:r>
            <a:r>
              <a:rPr dirty="0" sz="2700" spc="-105">
                <a:solidFill>
                  <a:srgbClr val="379C73"/>
                </a:solidFill>
              </a:rPr>
              <a:t> </a:t>
            </a:r>
            <a:r>
              <a:rPr dirty="0" sz="2700" spc="-270">
                <a:solidFill>
                  <a:srgbClr val="379C73"/>
                </a:solidFill>
              </a:rPr>
              <a:t>de</a:t>
            </a:r>
            <a:r>
              <a:rPr dirty="0" sz="2700" spc="-135">
                <a:solidFill>
                  <a:srgbClr val="379C73"/>
                </a:solidFill>
              </a:rPr>
              <a:t> </a:t>
            </a:r>
            <a:r>
              <a:rPr dirty="0" sz="2700" spc="-254">
                <a:solidFill>
                  <a:srgbClr val="379C73"/>
                </a:solidFill>
              </a:rPr>
              <a:t>hardware</a:t>
            </a:r>
            <a:r>
              <a:rPr dirty="0" sz="2700" spc="-105">
                <a:solidFill>
                  <a:srgbClr val="379C73"/>
                </a:solidFill>
              </a:rPr>
              <a:t> </a:t>
            </a:r>
            <a:r>
              <a:rPr dirty="0" sz="2700" spc="-100">
                <a:solidFill>
                  <a:srgbClr val="379C73"/>
                </a:solidFill>
              </a:rPr>
              <a:t>te </a:t>
            </a:r>
            <a:r>
              <a:rPr dirty="0" sz="2700" spc="-275">
                <a:solidFill>
                  <a:srgbClr val="379C73"/>
                </a:solidFill>
              </a:rPr>
              <a:t>identificeren?</a:t>
            </a:r>
            <a:endParaRPr sz="2700"/>
          </a:p>
          <a:p>
            <a:pPr marL="2265680" marR="5080">
              <a:lnSpc>
                <a:spcPct val="150000"/>
              </a:lnSpc>
              <a:spcBef>
                <a:spcPts val="325"/>
              </a:spcBef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Controleer</a:t>
            </a:r>
            <a:r>
              <a:rPr dirty="0" sz="1800" spc="-5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fysieke</a:t>
            </a:r>
            <a:r>
              <a:rPr dirty="0" sz="18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verbindingen:</a:t>
            </a:r>
            <a:r>
              <a:rPr dirty="0" sz="1800" spc="-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Zorg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ervoor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dat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alle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kabels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aansluitingen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goed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zijn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aangesloten.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2650998" y="2550900"/>
            <a:ext cx="6149340" cy="848360"/>
          </a:xfrm>
          <a:prstGeom prst="rect">
            <a:avLst/>
          </a:prstGeom>
        </p:spPr>
        <p:txBody>
          <a:bodyPr wrap="square" lIns="0" tIns="1492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75"/>
              </a:spcBef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Temperaturen</a:t>
            </a:r>
            <a:r>
              <a:rPr dirty="0" sz="1800" spc="-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bewaken:</a:t>
            </a:r>
            <a:r>
              <a:rPr dirty="0" sz="1800" spc="-6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Gebruik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temperatuurbewakingsprogramma's</a:t>
            </a:r>
            <a:r>
              <a:rPr dirty="0" sz="18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 ervoor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zorgen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dat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650998" y="3373628"/>
            <a:ext cx="5929630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componenten, met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name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CPU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grafische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kaart,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geen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overmatige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hitteniveaus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bereiken.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9955" y="1495117"/>
            <a:ext cx="2045100" cy="2003850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976680" y="3600958"/>
            <a:ext cx="1029969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Ontworpen</a:t>
            </a:r>
            <a:r>
              <a:rPr dirty="0" sz="700" spc="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door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Freeepik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47725"/>
            </a:xfrm>
            <a:custGeom>
              <a:avLst/>
              <a:gdLst/>
              <a:ahLst/>
              <a:cxnLst/>
              <a:rect l="l" t="t" r="r" b="b"/>
              <a:pathLst>
                <a:path w="9144000" h="847725">
                  <a:moveTo>
                    <a:pt x="0" y="847344"/>
                  </a:moveTo>
                  <a:lnTo>
                    <a:pt x="9144000" y="847344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47344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47344"/>
              <a:ext cx="9144000" cy="4296410"/>
            </a:xfrm>
            <a:custGeom>
              <a:avLst/>
              <a:gdLst/>
              <a:ahLst/>
              <a:cxnLst/>
              <a:rect l="l" t="t" r="r" b="b"/>
              <a:pathLst>
                <a:path w="9144000" h="4296410">
                  <a:moveTo>
                    <a:pt x="9144000" y="0"/>
                  </a:moveTo>
                  <a:lnTo>
                    <a:pt x="0" y="0"/>
                  </a:lnTo>
                  <a:lnTo>
                    <a:pt x="0" y="4296154"/>
                  </a:lnTo>
                  <a:lnTo>
                    <a:pt x="9144000" y="429615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8536" rIns="0" bIns="0" rtlCol="0" vert="horz">
            <a:spAutoFit/>
          </a:bodyPr>
          <a:lstStyle/>
          <a:p>
            <a:pPr marL="201295">
              <a:lnSpc>
                <a:spcPct val="100000"/>
              </a:lnSpc>
              <a:spcBef>
                <a:spcPts val="95"/>
              </a:spcBef>
            </a:pPr>
            <a:r>
              <a:rPr dirty="0" spc="-90"/>
              <a:t>VIDEO</a:t>
            </a:r>
            <a:r>
              <a:rPr dirty="0" spc="-114"/>
              <a:t> </a:t>
            </a:r>
            <a:r>
              <a:rPr dirty="0" spc="-10"/>
              <a:t>INHOUD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437489" y="3977741"/>
            <a:ext cx="8267700" cy="635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764915" marR="5080" indent="-375285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Hoe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gezondheid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2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processor,</a:t>
            </a:r>
            <a:r>
              <a:rPr dirty="0" sz="2000" spc="-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CPU</a:t>
            </a:r>
            <a:r>
              <a:rPr dirty="0" sz="2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2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harde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schijf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controleren (2022)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715135" y="1387551"/>
            <a:ext cx="5431790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Lees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meer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over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controleren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CPU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harde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schijf</a:t>
            </a:r>
            <a:endParaRPr sz="1600">
              <a:latin typeface="Arial"/>
              <a:cs typeface="Arial"/>
            </a:endParaRPr>
          </a:p>
          <a:p>
            <a:pPr marL="71120">
              <a:lnSpc>
                <a:spcPct val="100000"/>
              </a:lnSpc>
              <a:spcBef>
                <a:spcPts val="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processor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door de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onderstaande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video</a:t>
            </a:r>
            <a:r>
              <a:rPr dirty="0" sz="1600" spc="-1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baseline="26455" sz="1575" i="1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dirty="0" baseline="26455" sz="1575" spc="187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te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bekijken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295656" y="2089404"/>
            <a:ext cx="5565775" cy="2551430"/>
            <a:chOff x="295656" y="2089404"/>
            <a:chExt cx="5565775" cy="2551430"/>
          </a:xfrm>
        </p:grpSpPr>
        <p:sp>
          <p:nvSpPr>
            <p:cNvPr id="10" name="object 10" descr=""/>
            <p:cNvSpPr/>
            <p:nvPr/>
          </p:nvSpPr>
          <p:spPr>
            <a:xfrm>
              <a:off x="295656" y="4636008"/>
              <a:ext cx="5086350" cy="0"/>
            </a:xfrm>
            <a:custGeom>
              <a:avLst/>
              <a:gdLst/>
              <a:ahLst/>
              <a:cxnLst/>
              <a:rect l="l" t="t" r="r" b="b"/>
              <a:pathLst>
                <a:path w="5086350" h="0">
                  <a:moveTo>
                    <a:pt x="0" y="0"/>
                  </a:moveTo>
                  <a:lnTo>
                    <a:pt x="5086350" y="0"/>
                  </a:lnTo>
                </a:path>
              </a:pathLst>
            </a:custGeom>
            <a:ln w="9525">
              <a:solidFill>
                <a:srgbClr val="33996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>
              <a:hlinkClick r:id="rId3"/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13304" y="2089404"/>
              <a:ext cx="3047999" cy="1714500"/>
            </a:xfrm>
            <a:prstGeom prst="rect">
              <a:avLst/>
            </a:prstGeom>
          </p:spPr>
        </p:pic>
      </p:grpSp>
      <p:sp>
        <p:nvSpPr>
          <p:cNvPr id="12" name="object 12" descr=""/>
          <p:cNvSpPr txBox="1"/>
          <p:nvPr/>
        </p:nvSpPr>
        <p:spPr>
          <a:xfrm>
            <a:off x="302971" y="4680305"/>
            <a:ext cx="58058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dirty="0" baseline="27777" sz="900" i="1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dirty="0" baseline="27777" sz="900" spc="-7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Hoe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CPU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harde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schijf</a:t>
            </a:r>
            <a:r>
              <a:rPr dirty="0" sz="9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9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processor</a:t>
            </a:r>
            <a:r>
              <a:rPr dirty="0" sz="9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controleren</a:t>
            </a:r>
            <a:r>
              <a:rPr dirty="0" sz="9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(2022)</a:t>
            </a:r>
            <a:r>
              <a:rPr dirty="0" sz="9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[online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video],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EasyTechGeek,</a:t>
            </a:r>
            <a:r>
              <a:rPr dirty="0" sz="9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29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mrt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2022, </a:t>
            </a:r>
            <a:r>
              <a:rPr dirty="0" u="sng" sz="9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https://www.youtube.com/watch?v=U_GNkhEUJAA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>
            <a:spLocks noGrp="1"/>
          </p:cNvSpPr>
          <p:nvPr>
            <p:ph idx="2" sz="half"/>
          </p:nvPr>
        </p:nvSpPr>
        <p:spPr>
          <a:prstGeom prst="rect"/>
        </p:spPr>
        <p:txBody>
          <a:bodyPr wrap="square" lIns="0" tIns="134620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60"/>
              </a:spcBef>
              <a:buClr>
                <a:srgbClr val="000000"/>
              </a:buClr>
              <a:buChar char="•"/>
              <a:tabLst>
                <a:tab pos="240665" algn="l"/>
              </a:tabLst>
            </a:pPr>
            <a:r>
              <a:rPr dirty="0"/>
              <a:t>Computer</a:t>
            </a:r>
            <a:r>
              <a:rPr dirty="0" spc="-40"/>
              <a:t> </a:t>
            </a:r>
            <a:r>
              <a:rPr dirty="0"/>
              <a:t>start</a:t>
            </a:r>
            <a:r>
              <a:rPr dirty="0" spc="-35"/>
              <a:t> </a:t>
            </a:r>
            <a:r>
              <a:rPr dirty="0"/>
              <a:t>niet</a:t>
            </a:r>
            <a:r>
              <a:rPr dirty="0" spc="-55"/>
              <a:t> </a:t>
            </a:r>
            <a:r>
              <a:rPr dirty="0" spc="-25"/>
              <a:t>op</a:t>
            </a:r>
          </a:p>
          <a:p>
            <a:pPr marL="240665" indent="-227965">
              <a:lnSpc>
                <a:spcPct val="100000"/>
              </a:lnSpc>
              <a:spcBef>
                <a:spcPts val="960"/>
              </a:spcBef>
              <a:buClr>
                <a:srgbClr val="000000"/>
              </a:buClr>
              <a:buChar char="•"/>
              <a:tabLst>
                <a:tab pos="240665" algn="l"/>
              </a:tabLst>
            </a:pPr>
            <a:r>
              <a:rPr dirty="0"/>
              <a:t>Trage</a:t>
            </a:r>
            <a:r>
              <a:rPr dirty="0" spc="-30"/>
              <a:t> </a:t>
            </a:r>
            <a:r>
              <a:rPr dirty="0" spc="-10"/>
              <a:t>prestaties</a:t>
            </a:r>
          </a:p>
          <a:p>
            <a:pPr marL="240665" indent="-227965">
              <a:lnSpc>
                <a:spcPct val="100000"/>
              </a:lnSpc>
              <a:spcBef>
                <a:spcPts val="960"/>
              </a:spcBef>
              <a:buClr>
                <a:srgbClr val="000000"/>
              </a:buClr>
              <a:buChar char="•"/>
              <a:tabLst>
                <a:tab pos="240665" algn="l"/>
              </a:tabLst>
            </a:pPr>
            <a:r>
              <a:rPr dirty="0"/>
              <a:t>Lawaaierige</a:t>
            </a:r>
            <a:r>
              <a:rPr dirty="0" spc="-75"/>
              <a:t> </a:t>
            </a:r>
            <a:r>
              <a:rPr dirty="0"/>
              <a:t>harde</a:t>
            </a:r>
            <a:r>
              <a:rPr dirty="0" spc="-65"/>
              <a:t> </a:t>
            </a:r>
            <a:r>
              <a:rPr dirty="0" spc="-10"/>
              <a:t>schijf</a:t>
            </a:r>
          </a:p>
          <a:p>
            <a:pPr marL="240665" indent="-227965">
              <a:lnSpc>
                <a:spcPct val="100000"/>
              </a:lnSpc>
              <a:spcBef>
                <a:spcPts val="960"/>
              </a:spcBef>
              <a:buClr>
                <a:srgbClr val="000000"/>
              </a:buClr>
              <a:buChar char="•"/>
              <a:tabLst>
                <a:tab pos="240665" algn="l"/>
              </a:tabLst>
            </a:pPr>
            <a:r>
              <a:rPr dirty="0"/>
              <a:t>Blauw</a:t>
            </a:r>
            <a:r>
              <a:rPr dirty="0" spc="-50"/>
              <a:t> </a:t>
            </a:r>
            <a:r>
              <a:rPr dirty="0"/>
              <a:t>scherm</a:t>
            </a:r>
            <a:r>
              <a:rPr dirty="0" spc="-25"/>
              <a:t> </a:t>
            </a:r>
            <a:r>
              <a:rPr dirty="0"/>
              <a:t>des</a:t>
            </a:r>
            <a:r>
              <a:rPr dirty="0" spc="-25"/>
              <a:t> </a:t>
            </a:r>
            <a:r>
              <a:rPr dirty="0"/>
              <a:t>doods</a:t>
            </a:r>
            <a:r>
              <a:rPr dirty="0" spc="-30"/>
              <a:t> </a:t>
            </a:r>
            <a:r>
              <a:rPr dirty="0" spc="-10"/>
              <a:t>(BSOD)</a:t>
            </a:r>
          </a:p>
          <a:p>
            <a:pPr marL="240665" indent="-227965">
              <a:lnSpc>
                <a:spcPct val="100000"/>
              </a:lnSpc>
              <a:spcBef>
                <a:spcPts val="960"/>
              </a:spcBef>
              <a:buClr>
                <a:srgbClr val="000000"/>
              </a:buClr>
              <a:buChar char="•"/>
              <a:tabLst>
                <a:tab pos="240665" algn="l"/>
              </a:tabLst>
            </a:pPr>
            <a:r>
              <a:rPr dirty="0"/>
              <a:t>Geen beeld</a:t>
            </a:r>
            <a:r>
              <a:rPr dirty="0" spc="-30"/>
              <a:t> </a:t>
            </a:r>
            <a:r>
              <a:rPr dirty="0"/>
              <a:t>op</a:t>
            </a:r>
            <a:r>
              <a:rPr dirty="0" spc="-20"/>
              <a:t> </a:t>
            </a:r>
            <a:r>
              <a:rPr dirty="0" spc="-10"/>
              <a:t>monitor</a:t>
            </a:r>
          </a:p>
          <a:p>
            <a:pPr algn="ctr" marL="693420">
              <a:lnSpc>
                <a:spcPct val="100000"/>
              </a:lnSpc>
              <a:spcBef>
                <a:spcPts val="15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  <a:p>
            <a:pPr marL="240665" indent="-227965">
              <a:lnSpc>
                <a:spcPct val="100000"/>
              </a:lnSpc>
              <a:spcBef>
                <a:spcPts val="225"/>
              </a:spcBef>
              <a:buClr>
                <a:srgbClr val="000000"/>
              </a:buClr>
              <a:buChar char="•"/>
              <a:tabLst>
                <a:tab pos="240665" algn="l"/>
              </a:tabLst>
            </a:pPr>
            <a:r>
              <a:rPr dirty="0"/>
              <a:t>Ongevoelige</a:t>
            </a:r>
            <a:r>
              <a:rPr dirty="0" spc="-80"/>
              <a:t> </a:t>
            </a:r>
            <a:r>
              <a:rPr dirty="0" spc="-10"/>
              <a:t>randapparatuur</a:t>
            </a:r>
          </a:p>
          <a:p>
            <a:pPr marL="240665" indent="-227965">
              <a:lnSpc>
                <a:spcPct val="100000"/>
              </a:lnSpc>
              <a:spcBef>
                <a:spcPts val="965"/>
              </a:spcBef>
              <a:buClr>
                <a:srgbClr val="000000"/>
              </a:buClr>
              <a:buChar char="•"/>
              <a:tabLst>
                <a:tab pos="240665" algn="l"/>
              </a:tabLst>
            </a:pPr>
            <a:r>
              <a:rPr dirty="0" spc="-10"/>
              <a:t>Internetconnectiviteitsproblemen</a:t>
            </a:r>
          </a:p>
          <a:p>
            <a:pPr marL="240665" indent="-227965">
              <a:lnSpc>
                <a:spcPct val="100000"/>
              </a:lnSpc>
              <a:spcBef>
                <a:spcPts val="960"/>
              </a:spcBef>
              <a:buClr>
                <a:srgbClr val="000000"/>
              </a:buClr>
              <a:buChar char="•"/>
              <a:tabLst>
                <a:tab pos="240665" algn="l"/>
              </a:tabLst>
            </a:pPr>
            <a:r>
              <a:rPr dirty="0"/>
              <a:t>Verstoorde</a:t>
            </a:r>
            <a:r>
              <a:rPr dirty="0" spc="-85"/>
              <a:t> </a:t>
            </a:r>
            <a:r>
              <a:rPr dirty="0" spc="-10"/>
              <a:t>afbeeldingen</a:t>
            </a:r>
          </a:p>
          <a:p>
            <a:pPr marL="240665" indent="-227965">
              <a:lnSpc>
                <a:spcPct val="100000"/>
              </a:lnSpc>
              <a:spcBef>
                <a:spcPts val="960"/>
              </a:spcBef>
              <a:buClr>
                <a:srgbClr val="000000"/>
              </a:buClr>
              <a:buChar char="•"/>
              <a:tabLst>
                <a:tab pos="240665" algn="l"/>
              </a:tabLst>
            </a:pPr>
            <a:r>
              <a:rPr dirty="0" spc="-10"/>
              <a:t>Willekeurige afsluitingen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5147" y="126863"/>
            <a:ext cx="7068184" cy="11785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100"/>
              </a:lnSpc>
              <a:spcBef>
                <a:spcPts val="100"/>
              </a:spcBef>
            </a:pPr>
            <a:r>
              <a:rPr dirty="0" sz="2700" spc="-229">
                <a:solidFill>
                  <a:srgbClr val="379C73"/>
                </a:solidFill>
              </a:rPr>
              <a:t>Lijst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190">
                <a:solidFill>
                  <a:srgbClr val="379C73"/>
                </a:solidFill>
              </a:rPr>
              <a:t>met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220">
                <a:solidFill>
                  <a:srgbClr val="379C73"/>
                </a:solidFill>
              </a:rPr>
              <a:t>problemen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240">
                <a:solidFill>
                  <a:srgbClr val="379C73"/>
                </a:solidFill>
              </a:rPr>
              <a:t>die</a:t>
            </a:r>
            <a:r>
              <a:rPr dirty="0" sz="2700" spc="-125">
                <a:solidFill>
                  <a:srgbClr val="379C73"/>
                </a:solidFill>
              </a:rPr>
              <a:t> </a:t>
            </a:r>
            <a:r>
              <a:rPr dirty="0" sz="2700" spc="-300">
                <a:solidFill>
                  <a:srgbClr val="379C73"/>
                </a:solidFill>
              </a:rPr>
              <a:t>van</a:t>
            </a:r>
            <a:r>
              <a:rPr dirty="0" sz="2700" spc="-130">
                <a:solidFill>
                  <a:srgbClr val="379C73"/>
                </a:solidFill>
              </a:rPr>
              <a:t> </a:t>
            </a:r>
            <a:r>
              <a:rPr dirty="0" sz="2700" spc="-235">
                <a:solidFill>
                  <a:srgbClr val="379C73"/>
                </a:solidFill>
              </a:rPr>
              <a:t>invloed</a:t>
            </a:r>
            <a:r>
              <a:rPr dirty="0" sz="2700" spc="-125">
                <a:solidFill>
                  <a:srgbClr val="379C73"/>
                </a:solidFill>
              </a:rPr>
              <a:t> </a:t>
            </a:r>
            <a:r>
              <a:rPr dirty="0" sz="2700" spc="-285">
                <a:solidFill>
                  <a:srgbClr val="379C73"/>
                </a:solidFill>
              </a:rPr>
              <a:t>kunnen </a:t>
            </a:r>
            <a:r>
              <a:rPr dirty="0" sz="2700" spc="-175">
                <a:solidFill>
                  <a:srgbClr val="379C73"/>
                </a:solidFill>
              </a:rPr>
              <a:t>zijn</a:t>
            </a:r>
            <a:r>
              <a:rPr dirty="0" sz="2700" spc="-125">
                <a:solidFill>
                  <a:srgbClr val="379C73"/>
                </a:solidFill>
              </a:rPr>
              <a:t> </a:t>
            </a:r>
            <a:r>
              <a:rPr dirty="0" sz="2700" spc="-225">
                <a:solidFill>
                  <a:srgbClr val="379C73"/>
                </a:solidFill>
              </a:rPr>
              <a:t>op</a:t>
            </a:r>
            <a:r>
              <a:rPr dirty="0" sz="2700" spc="-130">
                <a:solidFill>
                  <a:srgbClr val="379C73"/>
                </a:solidFill>
              </a:rPr>
              <a:t> </a:t>
            </a:r>
            <a:r>
              <a:rPr dirty="0" sz="2700" spc="-270">
                <a:solidFill>
                  <a:srgbClr val="379C73"/>
                </a:solidFill>
              </a:rPr>
              <a:t>de</a:t>
            </a:r>
            <a:r>
              <a:rPr dirty="0" sz="2700" spc="-140">
                <a:solidFill>
                  <a:srgbClr val="379C73"/>
                </a:solidFill>
              </a:rPr>
              <a:t> </a:t>
            </a:r>
            <a:r>
              <a:rPr dirty="0" sz="2700" spc="-125">
                <a:solidFill>
                  <a:srgbClr val="379C73"/>
                </a:solidFill>
              </a:rPr>
              <a:t>hardware</a:t>
            </a:r>
            <a:endParaRPr sz="2700"/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3885438" y="1376324"/>
            <a:ext cx="3133725" cy="2952115"/>
          </a:xfrm>
          <a:prstGeom prst="rect">
            <a:avLst/>
          </a:prstGeom>
        </p:spPr>
        <p:txBody>
          <a:bodyPr wrap="square" lIns="0" tIns="134620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60"/>
              </a:spcBef>
              <a:buClr>
                <a:srgbClr val="000000"/>
              </a:buClr>
              <a:buChar char="•"/>
              <a:tabLst>
                <a:tab pos="240665" algn="l"/>
              </a:tabLst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Systeem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bevriest</a:t>
            </a:r>
            <a:endParaRPr sz="16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960"/>
              </a:spcBef>
              <a:buClr>
                <a:srgbClr val="000000"/>
              </a:buClr>
              <a:buChar char="•"/>
              <a:tabLst>
                <a:tab pos="240665" algn="l"/>
              </a:tabLst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Laptopbatterij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laadt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niet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op</a:t>
            </a:r>
            <a:endParaRPr sz="16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960"/>
              </a:spcBef>
              <a:buClr>
                <a:srgbClr val="000000"/>
              </a:buClr>
              <a:buChar char="•"/>
              <a:tabLst>
                <a:tab pos="240665" algn="l"/>
              </a:tabLst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Lawaaierige</a:t>
            </a:r>
            <a:r>
              <a:rPr dirty="0" sz="1600" spc="-1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ventilatoren</a:t>
            </a:r>
            <a:endParaRPr sz="16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960"/>
              </a:spcBef>
              <a:buClr>
                <a:srgbClr val="000000"/>
              </a:buClr>
              <a:buChar char="•"/>
              <a:tabLst>
                <a:tab pos="240665" algn="l"/>
              </a:tabLst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Problemen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printerconnectie</a:t>
            </a:r>
            <a:endParaRPr sz="16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960"/>
              </a:spcBef>
              <a:buClr>
                <a:srgbClr val="000000"/>
              </a:buClr>
              <a:buChar char="•"/>
              <a:tabLst>
                <a:tab pos="240665" algn="l"/>
              </a:tabLst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Externe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schijf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niet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gedetecteerd</a:t>
            </a:r>
            <a:endParaRPr sz="16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960"/>
              </a:spcBef>
              <a:buClr>
                <a:srgbClr val="000000"/>
              </a:buClr>
              <a:buChar char="•"/>
              <a:tabLst>
                <a:tab pos="240665" algn="l"/>
              </a:tabLst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Onjuiste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datum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tijd</a:t>
            </a:r>
            <a:endParaRPr sz="16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965"/>
              </a:spcBef>
              <a:buClr>
                <a:srgbClr val="000000"/>
              </a:buClr>
              <a:buChar char="•"/>
              <a:tabLst>
                <a:tab pos="240665" algn="l"/>
              </a:tabLst>
            </a:pP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CD/DVD-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station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werkt</a:t>
            </a:r>
            <a:r>
              <a:rPr dirty="0" sz="16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niet</a:t>
            </a:r>
            <a:endParaRPr sz="16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960"/>
              </a:spcBef>
              <a:buClr>
                <a:srgbClr val="000000"/>
              </a:buClr>
              <a:buChar char="•"/>
              <a:tabLst>
                <a:tab pos="240665" algn="l"/>
              </a:tabLst>
            </a:pP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USB-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apparaat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niet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herkend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97529" y="3462528"/>
            <a:ext cx="1629102" cy="1542260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7692008" y="3110864"/>
            <a:ext cx="1029969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Ontworpen</a:t>
            </a:r>
            <a:r>
              <a:rPr dirty="0" sz="700" spc="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door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Freeepik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408838" y="985773"/>
            <a:ext cx="8329930" cy="4222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Belangrijke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kenmerken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computers: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algn="just" marL="304800" marR="8255" indent="-292735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304800" algn="l"/>
              </a:tabLst>
            </a:pPr>
            <a:r>
              <a:rPr dirty="0" sz="1800" b="1">
                <a:solidFill>
                  <a:srgbClr val="67A479"/>
                </a:solidFill>
                <a:latin typeface="Arial"/>
                <a:cs typeface="Arial"/>
              </a:rPr>
              <a:t>TIJDSEFFICIËNTIE:</a:t>
            </a:r>
            <a:r>
              <a:rPr dirty="0" sz="1800" spc="175" b="1">
                <a:solidFill>
                  <a:srgbClr val="67A479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Snelle</a:t>
            </a:r>
            <a:r>
              <a:rPr dirty="0" sz="1800" spc="1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voltooiing</a:t>
            </a:r>
            <a:r>
              <a:rPr dirty="0" sz="1800" spc="1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1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taken,</a:t>
            </a:r>
            <a:r>
              <a:rPr dirty="0" sz="1800" spc="1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 spc="1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oplossen</a:t>
            </a:r>
            <a:r>
              <a:rPr dirty="0" sz="1800" spc="1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1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complexe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problemen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seconden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besparen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waardevolle</a:t>
            </a:r>
            <a:r>
              <a:rPr dirty="0" sz="18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tijd.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  <a:buFont typeface="Arial"/>
              <a:buChar char="•"/>
            </a:pPr>
            <a:endParaRPr sz="1800">
              <a:latin typeface="Arial"/>
              <a:cs typeface="Arial"/>
            </a:endParaRPr>
          </a:p>
          <a:p>
            <a:pPr algn="just" marL="304800" marR="5080" indent="-292735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304800" algn="l"/>
              </a:tabLst>
            </a:pPr>
            <a:r>
              <a:rPr dirty="0" sz="1800" b="1">
                <a:solidFill>
                  <a:srgbClr val="67A479"/>
                </a:solidFill>
                <a:latin typeface="Arial"/>
                <a:cs typeface="Arial"/>
              </a:rPr>
              <a:t>INTERNETCONNECTIVITEIT:</a:t>
            </a:r>
            <a:r>
              <a:rPr dirty="0" sz="1800" spc="25" b="1">
                <a:solidFill>
                  <a:srgbClr val="67A479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Toegang</a:t>
            </a:r>
            <a:r>
              <a:rPr dirty="0" sz="1800" spc="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verschaffen</a:t>
            </a:r>
            <a:r>
              <a:rPr dirty="0" sz="1800" spc="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tot</a:t>
            </a:r>
            <a:r>
              <a:rPr dirty="0" sz="1800" spc="4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cruciale</a:t>
            </a:r>
            <a:r>
              <a:rPr dirty="0" sz="1800" spc="3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informatie,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vergemakkelijken</a:t>
            </a:r>
            <a:r>
              <a:rPr dirty="0" sz="18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wereldwijde</a:t>
            </a:r>
            <a:r>
              <a:rPr dirty="0" sz="18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communicatie</a:t>
            </a:r>
            <a:r>
              <a:rPr dirty="0" sz="18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verbinding</a:t>
            </a:r>
            <a:r>
              <a:rPr dirty="0" sz="18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maken</a:t>
            </a:r>
            <a:r>
              <a:rPr dirty="0" sz="18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met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uitgestrekte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wereld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internet.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"/>
              </a:spcBef>
              <a:buFont typeface="Arial"/>
              <a:buChar char="•"/>
            </a:pPr>
            <a:endParaRPr sz="1800">
              <a:latin typeface="Arial"/>
              <a:cs typeface="Arial"/>
            </a:endParaRPr>
          </a:p>
          <a:p>
            <a:pPr algn="just" marL="304800" marR="6350" indent="-292735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304800" algn="l"/>
              </a:tabLst>
            </a:pPr>
            <a:r>
              <a:rPr dirty="0" sz="1800" b="1">
                <a:solidFill>
                  <a:srgbClr val="67A479"/>
                </a:solidFill>
                <a:latin typeface="Arial"/>
                <a:cs typeface="Arial"/>
              </a:rPr>
              <a:t>OPSLAGCAPACITEIT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800" spc="24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 spc="25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mogelijk</a:t>
            </a:r>
            <a:r>
              <a:rPr dirty="0" sz="1800" spc="23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maken</a:t>
            </a:r>
            <a:r>
              <a:rPr dirty="0" sz="1800" spc="24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24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25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opslag</a:t>
            </a:r>
            <a:r>
              <a:rPr dirty="0" sz="1800" spc="24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254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grote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hoeveelheden</a:t>
            </a:r>
            <a:r>
              <a:rPr dirty="0" sz="1800" spc="4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gegevens,</a:t>
            </a:r>
            <a:r>
              <a:rPr dirty="0" sz="1800" spc="45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waaronder</a:t>
            </a:r>
            <a:r>
              <a:rPr dirty="0" sz="1800" spc="4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projecten,</a:t>
            </a:r>
            <a:r>
              <a:rPr dirty="0" sz="1800" spc="4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documenten</a:t>
            </a:r>
            <a:r>
              <a:rPr dirty="0" sz="1800" spc="4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4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multimedia- inhoud.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30"/>
              </a:spcBef>
            </a:pPr>
            <a:endParaRPr sz="1800">
              <a:latin typeface="Arial"/>
              <a:cs typeface="Arial"/>
            </a:endParaRPr>
          </a:p>
          <a:p>
            <a:pPr marL="7881620">
              <a:lnSpc>
                <a:spcPct val="100000"/>
              </a:lnSpc>
            </a:pP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1/</a:t>
            </a:r>
            <a:endParaRPr sz="1800">
              <a:latin typeface="Arial"/>
              <a:cs typeface="Arial"/>
            </a:endParaRPr>
          </a:p>
          <a:p>
            <a:pPr marL="7881620">
              <a:lnSpc>
                <a:spcPct val="100000"/>
              </a:lnSpc>
            </a:pP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8922" y="220471"/>
            <a:ext cx="3566160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>
                <a:solidFill>
                  <a:srgbClr val="379C73"/>
                </a:solidFill>
              </a:rPr>
              <a:t>Wat</a:t>
            </a:r>
            <a:r>
              <a:rPr dirty="0" sz="2700" spc="-200">
                <a:solidFill>
                  <a:srgbClr val="379C73"/>
                </a:solidFill>
              </a:rPr>
              <a:t> </a:t>
            </a:r>
            <a:r>
              <a:rPr dirty="0" sz="2700" spc="-345">
                <a:solidFill>
                  <a:srgbClr val="379C73"/>
                </a:solidFill>
              </a:rPr>
              <a:t>is</a:t>
            </a:r>
            <a:r>
              <a:rPr dirty="0" sz="2700" spc="-150">
                <a:solidFill>
                  <a:srgbClr val="379C73"/>
                </a:solidFill>
              </a:rPr>
              <a:t> </a:t>
            </a:r>
            <a:r>
              <a:rPr dirty="0" sz="2700" spc="-290">
                <a:solidFill>
                  <a:srgbClr val="379C73"/>
                </a:solidFill>
              </a:rPr>
              <a:t>een</a:t>
            </a:r>
            <a:r>
              <a:rPr dirty="0" sz="2700" spc="-150">
                <a:solidFill>
                  <a:srgbClr val="379C73"/>
                </a:solidFill>
              </a:rPr>
              <a:t> </a:t>
            </a:r>
            <a:r>
              <a:rPr dirty="0" sz="2700" spc="-270">
                <a:solidFill>
                  <a:srgbClr val="379C73"/>
                </a:solidFill>
              </a:rPr>
              <a:t>computer?</a:t>
            </a:r>
            <a:endParaRPr sz="2700"/>
          </a:p>
        </p:txBody>
      </p:sp>
    </p:spTree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68808" y="910776"/>
            <a:ext cx="8406765" cy="4104640"/>
            <a:chOff x="368808" y="910776"/>
            <a:chExt cx="8406765" cy="410464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18564" y="910776"/>
              <a:ext cx="4547109" cy="4104457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368808" y="2779775"/>
              <a:ext cx="8406765" cy="1550035"/>
            </a:xfrm>
            <a:custGeom>
              <a:avLst/>
              <a:gdLst/>
              <a:ahLst/>
              <a:cxnLst/>
              <a:rect l="l" t="t" r="r" b="b"/>
              <a:pathLst>
                <a:path w="8406765" h="1550035">
                  <a:moveTo>
                    <a:pt x="8406384" y="0"/>
                  </a:moveTo>
                  <a:lnTo>
                    <a:pt x="0" y="0"/>
                  </a:lnTo>
                  <a:lnTo>
                    <a:pt x="0" y="1549908"/>
                  </a:lnTo>
                  <a:lnTo>
                    <a:pt x="8406384" y="1549908"/>
                  </a:lnTo>
                  <a:lnTo>
                    <a:pt x="84063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 txBox="1"/>
          <p:nvPr/>
        </p:nvSpPr>
        <p:spPr>
          <a:xfrm>
            <a:off x="610920" y="2716139"/>
            <a:ext cx="8114665" cy="15633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401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Softwareproblemen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verschijnen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meestal</a:t>
            </a:r>
            <a:r>
              <a:rPr dirty="0" sz="18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nadat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"opstartproces"</a:t>
            </a:r>
            <a:r>
              <a:rPr dirty="0" sz="1800" spc="-6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(het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proces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starten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apparaat)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voltooid. Als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merkt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dat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sommige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programma's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niet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zo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efficiënt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snel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werken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als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voorheen,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dit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waarschijnlijk te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wijten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aan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softwareproblemen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2404" y="121402"/>
            <a:ext cx="5807075" cy="11785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100"/>
              </a:lnSpc>
              <a:spcBef>
                <a:spcPts val="100"/>
              </a:spcBef>
            </a:pPr>
            <a:r>
              <a:rPr dirty="0" sz="2700" spc="-185">
                <a:solidFill>
                  <a:srgbClr val="379C73"/>
                </a:solidFill>
              </a:rPr>
              <a:t>Hoe</a:t>
            </a:r>
            <a:r>
              <a:rPr dirty="0" sz="2700" spc="-145">
                <a:solidFill>
                  <a:srgbClr val="379C73"/>
                </a:solidFill>
              </a:rPr>
              <a:t> </a:t>
            </a:r>
            <a:r>
              <a:rPr dirty="0" sz="2700" spc="-290">
                <a:solidFill>
                  <a:srgbClr val="379C73"/>
                </a:solidFill>
              </a:rPr>
              <a:t>een</a:t>
            </a:r>
            <a:r>
              <a:rPr dirty="0" sz="2700" spc="-140">
                <a:solidFill>
                  <a:srgbClr val="379C73"/>
                </a:solidFill>
              </a:rPr>
              <a:t> </a:t>
            </a:r>
            <a:r>
              <a:rPr dirty="0" sz="2700" spc="-215">
                <a:solidFill>
                  <a:srgbClr val="379C73"/>
                </a:solidFill>
              </a:rPr>
              <a:t>probleem</a:t>
            </a:r>
            <a:r>
              <a:rPr dirty="0" sz="2700" spc="-140">
                <a:solidFill>
                  <a:srgbClr val="379C73"/>
                </a:solidFill>
              </a:rPr>
              <a:t> </a:t>
            </a:r>
            <a:r>
              <a:rPr dirty="0" sz="2700" spc="-210">
                <a:solidFill>
                  <a:srgbClr val="379C73"/>
                </a:solidFill>
              </a:rPr>
              <a:t>in</a:t>
            </a:r>
            <a:r>
              <a:rPr dirty="0" sz="2700" spc="-114">
                <a:solidFill>
                  <a:srgbClr val="379C73"/>
                </a:solidFill>
              </a:rPr>
              <a:t> </a:t>
            </a:r>
            <a:r>
              <a:rPr dirty="0" sz="2700" spc="-270">
                <a:solidFill>
                  <a:srgbClr val="379C73"/>
                </a:solidFill>
              </a:rPr>
              <a:t>de</a:t>
            </a:r>
            <a:r>
              <a:rPr dirty="0" sz="2700" spc="-145">
                <a:solidFill>
                  <a:srgbClr val="379C73"/>
                </a:solidFill>
              </a:rPr>
              <a:t> </a:t>
            </a:r>
            <a:r>
              <a:rPr dirty="0" sz="2700" spc="-280">
                <a:solidFill>
                  <a:srgbClr val="379C73"/>
                </a:solidFill>
              </a:rPr>
              <a:t>software</a:t>
            </a:r>
            <a:r>
              <a:rPr dirty="0" sz="2700" spc="-130">
                <a:solidFill>
                  <a:srgbClr val="379C73"/>
                </a:solidFill>
              </a:rPr>
              <a:t> </a:t>
            </a:r>
            <a:r>
              <a:rPr dirty="0" sz="2700" spc="-85">
                <a:solidFill>
                  <a:srgbClr val="379C73"/>
                </a:solidFill>
              </a:rPr>
              <a:t>te </a:t>
            </a:r>
            <a:r>
              <a:rPr dirty="0" sz="2700" spc="-275">
                <a:solidFill>
                  <a:srgbClr val="379C73"/>
                </a:solidFill>
              </a:rPr>
              <a:t>identificeren?</a:t>
            </a:r>
            <a:endParaRPr sz="2700"/>
          </a:p>
        </p:txBody>
      </p: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2254123" y="3207511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7165085" y="4740960"/>
            <a:ext cx="1029969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Ontworpen</a:t>
            </a:r>
            <a:r>
              <a:rPr dirty="0" sz="700" spc="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door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Freeepik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13131" y="1587753"/>
            <a:ext cx="7833995" cy="27698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Hier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algemene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gids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identificeren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softwareproblemen: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70"/>
              </a:spcBef>
            </a:pPr>
            <a:endParaRPr sz="1800">
              <a:latin typeface="Arial"/>
              <a:cs typeface="Arial"/>
            </a:endParaRPr>
          </a:p>
          <a:p>
            <a:pPr marL="381000" marR="5080" indent="-368935">
              <a:lnSpc>
                <a:spcPct val="150000"/>
              </a:lnSpc>
              <a:buClr>
                <a:srgbClr val="000000"/>
              </a:buClr>
              <a:buAutoNum type="arabicPeriod"/>
              <a:tabLst>
                <a:tab pos="381000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Sluit</a:t>
            </a:r>
            <a:r>
              <a:rPr dirty="0" sz="18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softwareproblemen</a:t>
            </a:r>
            <a:r>
              <a:rPr dirty="0" sz="1800" spc="-5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uit:</a:t>
            </a:r>
            <a:r>
              <a:rPr dirty="0" sz="1800" spc="-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Verifieer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probleem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niet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wordt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veroorzaakt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door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software.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Herstart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systeem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indien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nodig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schone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herinstallatie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besturingssysteem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uit.</a:t>
            </a:r>
            <a:endParaRPr sz="1800">
              <a:latin typeface="Arial"/>
              <a:cs typeface="Arial"/>
            </a:endParaRPr>
          </a:p>
          <a:p>
            <a:pPr marL="381000" marR="1322705" indent="-368935">
              <a:lnSpc>
                <a:spcPct val="150000"/>
              </a:lnSpc>
              <a:spcBef>
                <a:spcPts val="5"/>
              </a:spcBef>
              <a:buClr>
                <a:srgbClr val="000000"/>
              </a:buClr>
              <a:buAutoNum type="arabicPeriod"/>
              <a:tabLst>
                <a:tab pos="381000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Raadpleeg</a:t>
            </a:r>
            <a:r>
              <a:rPr dirty="0" sz="18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online</a:t>
            </a:r>
            <a:r>
              <a:rPr dirty="0" sz="1800" spc="-6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bronnen:</a:t>
            </a:r>
            <a:r>
              <a:rPr dirty="0" sz="18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Raadpleeg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online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forums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ondersteuningsbronnen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fabrikant.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3131" y="121402"/>
            <a:ext cx="5807075" cy="11785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100"/>
              </a:lnSpc>
              <a:spcBef>
                <a:spcPts val="100"/>
              </a:spcBef>
            </a:pPr>
            <a:r>
              <a:rPr dirty="0" sz="2700" spc="-185">
                <a:solidFill>
                  <a:srgbClr val="379C73"/>
                </a:solidFill>
              </a:rPr>
              <a:t>Hoe</a:t>
            </a:r>
            <a:r>
              <a:rPr dirty="0" sz="2700" spc="-145">
                <a:solidFill>
                  <a:srgbClr val="379C73"/>
                </a:solidFill>
              </a:rPr>
              <a:t> </a:t>
            </a:r>
            <a:r>
              <a:rPr dirty="0" sz="2700" spc="-290">
                <a:solidFill>
                  <a:srgbClr val="379C73"/>
                </a:solidFill>
              </a:rPr>
              <a:t>een</a:t>
            </a:r>
            <a:r>
              <a:rPr dirty="0" sz="2700" spc="-140">
                <a:solidFill>
                  <a:srgbClr val="379C73"/>
                </a:solidFill>
              </a:rPr>
              <a:t> </a:t>
            </a:r>
            <a:r>
              <a:rPr dirty="0" sz="2700" spc="-215">
                <a:solidFill>
                  <a:srgbClr val="379C73"/>
                </a:solidFill>
              </a:rPr>
              <a:t>probleem</a:t>
            </a:r>
            <a:r>
              <a:rPr dirty="0" sz="2700" spc="-140">
                <a:solidFill>
                  <a:srgbClr val="379C73"/>
                </a:solidFill>
              </a:rPr>
              <a:t> </a:t>
            </a:r>
            <a:r>
              <a:rPr dirty="0" sz="2700" spc="-210">
                <a:solidFill>
                  <a:srgbClr val="379C73"/>
                </a:solidFill>
              </a:rPr>
              <a:t>in</a:t>
            </a:r>
            <a:r>
              <a:rPr dirty="0" sz="2700" spc="-114">
                <a:solidFill>
                  <a:srgbClr val="379C73"/>
                </a:solidFill>
              </a:rPr>
              <a:t> </a:t>
            </a:r>
            <a:r>
              <a:rPr dirty="0" sz="2700" spc="-270">
                <a:solidFill>
                  <a:srgbClr val="379C73"/>
                </a:solidFill>
              </a:rPr>
              <a:t>de</a:t>
            </a:r>
            <a:r>
              <a:rPr dirty="0" sz="2700" spc="-145">
                <a:solidFill>
                  <a:srgbClr val="379C73"/>
                </a:solidFill>
              </a:rPr>
              <a:t> </a:t>
            </a:r>
            <a:r>
              <a:rPr dirty="0" sz="2700" spc="-280">
                <a:solidFill>
                  <a:srgbClr val="379C73"/>
                </a:solidFill>
              </a:rPr>
              <a:t>software</a:t>
            </a:r>
            <a:r>
              <a:rPr dirty="0" sz="2700" spc="-130">
                <a:solidFill>
                  <a:srgbClr val="379C73"/>
                </a:solidFill>
              </a:rPr>
              <a:t> </a:t>
            </a:r>
            <a:r>
              <a:rPr dirty="0" sz="2700" spc="-85">
                <a:solidFill>
                  <a:srgbClr val="379C73"/>
                </a:solidFill>
              </a:rPr>
              <a:t>te </a:t>
            </a:r>
            <a:r>
              <a:rPr dirty="0" sz="2700" spc="-275">
                <a:solidFill>
                  <a:srgbClr val="379C73"/>
                </a:solidFill>
              </a:rPr>
              <a:t>identificeren?</a:t>
            </a:r>
            <a:endParaRPr sz="2700"/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63118" y="1480693"/>
            <a:ext cx="7935595" cy="24955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4800" marR="5080" indent="-292735">
              <a:lnSpc>
                <a:spcPct val="150100"/>
              </a:lnSpc>
              <a:spcBef>
                <a:spcPts val="100"/>
              </a:spcBef>
              <a:buClr>
                <a:srgbClr val="000000"/>
              </a:buClr>
              <a:buFont typeface="Arial"/>
              <a:buChar char="•"/>
              <a:tabLst>
                <a:tab pos="304800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Test</a:t>
            </a:r>
            <a:r>
              <a:rPr dirty="0" sz="18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Vervangende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Componenten:</a:t>
            </a:r>
            <a:r>
              <a:rPr dirty="0" sz="1800" spc="-9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Indien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mogelijk,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vervang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componenten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door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vervangingsonderdelen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waarvan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bekend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goed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functioneren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1080"/>
              </a:spcBef>
              <a:buClr>
                <a:srgbClr val="000000"/>
              </a:buClr>
              <a:buFont typeface="Arial"/>
              <a:buChar char="•"/>
              <a:tabLst>
                <a:tab pos="304800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Update</a:t>
            </a:r>
            <a:r>
              <a:rPr dirty="0" sz="1800" spc="-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Stuurprogramma's</a:t>
            </a:r>
            <a:r>
              <a:rPr dirty="0" sz="1800" spc="-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en</a:t>
            </a:r>
            <a:r>
              <a:rPr dirty="0" sz="1800" spc="-1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Firmware:</a:t>
            </a:r>
            <a:r>
              <a:rPr dirty="0" sz="1800" spc="-9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Zorg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ervoor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nieuwste</a:t>
            </a:r>
            <a:endParaRPr sz="1800">
              <a:latin typeface="Arial"/>
              <a:cs typeface="Arial"/>
            </a:endParaRPr>
          </a:p>
          <a:p>
            <a:pPr marL="304800">
              <a:lnSpc>
                <a:spcPct val="100000"/>
              </a:lnSpc>
              <a:spcBef>
                <a:spcPts val="108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stuurprogramma's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hebt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alle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hardwarecomponenten.</a:t>
            </a:r>
            <a:endParaRPr sz="1800">
              <a:latin typeface="Arial"/>
              <a:cs typeface="Arial"/>
            </a:endParaRPr>
          </a:p>
          <a:p>
            <a:pPr marL="304800" marR="244475" indent="-292735">
              <a:lnSpc>
                <a:spcPct val="150000"/>
              </a:lnSpc>
              <a:buClr>
                <a:srgbClr val="000000"/>
              </a:buClr>
              <a:buFont typeface="Arial"/>
              <a:buChar char="•"/>
              <a:tabLst>
                <a:tab pos="304800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Gebruik</a:t>
            </a:r>
            <a:r>
              <a:rPr dirty="0" sz="18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Diagnostische</a:t>
            </a:r>
            <a:r>
              <a:rPr dirty="0" sz="1800" spc="-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Tools</a:t>
            </a:r>
            <a:r>
              <a:rPr dirty="0" sz="18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van</a:t>
            </a:r>
            <a:r>
              <a:rPr dirty="0" sz="1800" spc="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de</a:t>
            </a:r>
            <a:r>
              <a:rPr dirty="0" sz="18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Fabrikant:</a:t>
            </a:r>
            <a:r>
              <a:rPr dirty="0" sz="1800" spc="-7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Veel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bedrijven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bieden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specifieke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tools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hardware-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diagnostiek</a:t>
            </a:r>
            <a:r>
              <a:rPr dirty="0" sz="18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aan.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3118" y="121402"/>
            <a:ext cx="5807075" cy="11785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100"/>
              </a:lnSpc>
              <a:spcBef>
                <a:spcPts val="100"/>
              </a:spcBef>
            </a:pPr>
            <a:r>
              <a:rPr dirty="0" sz="2700" spc="-185">
                <a:solidFill>
                  <a:srgbClr val="379C73"/>
                </a:solidFill>
              </a:rPr>
              <a:t>Hoe</a:t>
            </a:r>
            <a:r>
              <a:rPr dirty="0" sz="2700" spc="-145">
                <a:solidFill>
                  <a:srgbClr val="379C73"/>
                </a:solidFill>
              </a:rPr>
              <a:t> </a:t>
            </a:r>
            <a:r>
              <a:rPr dirty="0" sz="2700" spc="-290">
                <a:solidFill>
                  <a:srgbClr val="379C73"/>
                </a:solidFill>
              </a:rPr>
              <a:t>een</a:t>
            </a:r>
            <a:r>
              <a:rPr dirty="0" sz="2700" spc="-140">
                <a:solidFill>
                  <a:srgbClr val="379C73"/>
                </a:solidFill>
              </a:rPr>
              <a:t> </a:t>
            </a:r>
            <a:r>
              <a:rPr dirty="0" sz="2700" spc="-215">
                <a:solidFill>
                  <a:srgbClr val="379C73"/>
                </a:solidFill>
              </a:rPr>
              <a:t>probleem</a:t>
            </a:r>
            <a:r>
              <a:rPr dirty="0" sz="2700" spc="-140">
                <a:solidFill>
                  <a:srgbClr val="379C73"/>
                </a:solidFill>
              </a:rPr>
              <a:t> </a:t>
            </a:r>
            <a:r>
              <a:rPr dirty="0" sz="2700" spc="-210">
                <a:solidFill>
                  <a:srgbClr val="379C73"/>
                </a:solidFill>
              </a:rPr>
              <a:t>in</a:t>
            </a:r>
            <a:r>
              <a:rPr dirty="0" sz="2700" spc="-114">
                <a:solidFill>
                  <a:srgbClr val="379C73"/>
                </a:solidFill>
              </a:rPr>
              <a:t> </a:t>
            </a:r>
            <a:r>
              <a:rPr dirty="0" sz="2700" spc="-270">
                <a:solidFill>
                  <a:srgbClr val="379C73"/>
                </a:solidFill>
              </a:rPr>
              <a:t>de</a:t>
            </a:r>
            <a:r>
              <a:rPr dirty="0" sz="2700" spc="-145">
                <a:solidFill>
                  <a:srgbClr val="379C73"/>
                </a:solidFill>
              </a:rPr>
              <a:t> </a:t>
            </a:r>
            <a:r>
              <a:rPr dirty="0" sz="2700" spc="-280">
                <a:solidFill>
                  <a:srgbClr val="379C73"/>
                </a:solidFill>
              </a:rPr>
              <a:t>software</a:t>
            </a:r>
            <a:r>
              <a:rPr dirty="0" sz="2700" spc="-130">
                <a:solidFill>
                  <a:srgbClr val="379C73"/>
                </a:solidFill>
              </a:rPr>
              <a:t> </a:t>
            </a:r>
            <a:r>
              <a:rPr dirty="0" sz="2700" spc="-85">
                <a:solidFill>
                  <a:srgbClr val="379C73"/>
                </a:solidFill>
              </a:rPr>
              <a:t>te </a:t>
            </a:r>
            <a:r>
              <a:rPr dirty="0" sz="2700" spc="-275">
                <a:solidFill>
                  <a:srgbClr val="379C73"/>
                </a:solidFill>
              </a:rPr>
              <a:t>identificeren?</a:t>
            </a:r>
            <a:endParaRPr sz="2700"/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3631" y="1018412"/>
            <a:ext cx="5949315" cy="3098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800" spc="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softwareproblemen</a:t>
            </a:r>
            <a:r>
              <a:rPr dirty="0" sz="1800" spc="1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800" spc="1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identificeren,</a:t>
            </a:r>
            <a:r>
              <a:rPr dirty="0" sz="1800" spc="1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controleer</a:t>
            </a:r>
            <a:r>
              <a:rPr dirty="0" sz="1800" spc="1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ook</a:t>
            </a:r>
            <a:r>
              <a:rPr dirty="0" sz="1800" spc="1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of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800" spc="1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379C73"/>
                </a:solidFill>
                <a:latin typeface="Arial"/>
                <a:cs typeface="Arial"/>
              </a:rPr>
              <a:t>antivirus-</a:t>
            </a:r>
            <a:r>
              <a:rPr dirty="0" sz="1800" spc="155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1800" spc="1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379C73"/>
                </a:solidFill>
                <a:latin typeface="Arial"/>
                <a:cs typeface="Arial"/>
              </a:rPr>
              <a:t>antimalwaresoftware</a:t>
            </a:r>
            <a:r>
              <a:rPr dirty="0" sz="1800" spc="160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actief</a:t>
            </a:r>
            <a:r>
              <a:rPr dirty="0" sz="1800" spc="1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1800" spc="1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1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correct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werkt,</a:t>
            </a:r>
            <a:r>
              <a:rPr dirty="0" sz="1800" spc="1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1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1800" spc="1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alle</a:t>
            </a:r>
            <a:r>
              <a:rPr dirty="0" sz="1800" spc="1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programma's</a:t>
            </a:r>
            <a:r>
              <a:rPr dirty="0" sz="1800" spc="1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up-to-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date</a:t>
            </a:r>
            <a:r>
              <a:rPr dirty="0" sz="1800" spc="1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zijn</a:t>
            </a:r>
            <a:r>
              <a:rPr dirty="0" sz="1800" spc="1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1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nieuwste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versie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hebben.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5"/>
              </a:spcBef>
            </a:pPr>
            <a:endParaRPr sz="1800">
              <a:latin typeface="Arial"/>
              <a:cs typeface="Arial"/>
            </a:endParaRPr>
          </a:p>
          <a:p>
            <a:pPr marL="393700" marR="5080" indent="-381000">
              <a:lnSpc>
                <a:spcPct val="140000"/>
              </a:lnSpc>
              <a:buClr>
                <a:srgbClr val="000000"/>
              </a:buClr>
              <a:buAutoNum type="arabicPeriod"/>
              <a:tabLst>
                <a:tab pos="393700" algn="l"/>
              </a:tabLst>
            </a:pP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Antivirussoftware</a:t>
            </a:r>
            <a:r>
              <a:rPr dirty="0" sz="1800" spc="21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2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veel</a:t>
            </a:r>
            <a:r>
              <a:rPr dirty="0" sz="1800" spc="22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virussen</a:t>
            </a:r>
            <a:r>
              <a:rPr dirty="0" sz="1800" spc="2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identificeren</a:t>
            </a:r>
            <a:r>
              <a:rPr dirty="0" sz="1800" spc="2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blokkeren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voordat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computer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kunnen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infecteren.</a:t>
            </a:r>
            <a:endParaRPr sz="1800">
              <a:latin typeface="Arial"/>
              <a:cs typeface="Arial"/>
            </a:endParaRPr>
          </a:p>
          <a:p>
            <a:pPr marL="393065" indent="-380365">
              <a:lnSpc>
                <a:spcPct val="100000"/>
              </a:lnSpc>
              <a:spcBef>
                <a:spcPts val="865"/>
              </a:spcBef>
              <a:buClr>
                <a:srgbClr val="000000"/>
              </a:buClr>
              <a:buAutoNum type="arabicPeriod"/>
              <a:tabLst>
                <a:tab pos="393065" algn="l"/>
                <a:tab pos="2923540" algn="l"/>
                <a:tab pos="3521075" algn="l"/>
                <a:tab pos="4130675" algn="l"/>
              </a:tabLst>
            </a:pPr>
            <a:r>
              <a:rPr dirty="0" sz="1800" spc="-10" b="1">
                <a:solidFill>
                  <a:srgbClr val="379C73"/>
                </a:solidFill>
                <a:latin typeface="Arial"/>
                <a:cs typeface="Arial"/>
              </a:rPr>
              <a:t>Antimalwaresoftware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computersysteem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884631" y="4091736"/>
            <a:ext cx="5566410" cy="793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scannen</a:t>
            </a:r>
            <a:r>
              <a:rPr dirty="0" sz="1800" spc="1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800" spc="1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malware</a:t>
            </a:r>
            <a:r>
              <a:rPr dirty="0" sz="1800" spc="1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800" spc="1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voorkomen,</a:t>
            </a:r>
            <a:r>
              <a:rPr dirty="0" sz="1800" spc="1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800" spc="1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800" spc="1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sporen</a:t>
            </a:r>
            <a:r>
              <a:rPr dirty="0" sz="1800" spc="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verwijderen.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096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120">
                <a:solidFill>
                  <a:srgbClr val="379C73"/>
                </a:solidFill>
              </a:rPr>
              <a:t>Anti-</a:t>
            </a:r>
            <a:r>
              <a:rPr dirty="0" sz="2700" spc="-240">
                <a:solidFill>
                  <a:srgbClr val="379C73"/>
                </a:solidFill>
              </a:rPr>
              <a:t>virus</a:t>
            </a:r>
            <a:r>
              <a:rPr dirty="0" sz="2700" spc="-105">
                <a:solidFill>
                  <a:srgbClr val="379C73"/>
                </a:solidFill>
              </a:rPr>
              <a:t> </a:t>
            </a:r>
            <a:r>
              <a:rPr dirty="0" sz="2700">
                <a:solidFill>
                  <a:srgbClr val="379C73"/>
                </a:solidFill>
              </a:rPr>
              <a:t>/</a:t>
            </a:r>
            <a:r>
              <a:rPr dirty="0" sz="2700" spc="-100">
                <a:solidFill>
                  <a:srgbClr val="379C73"/>
                </a:solidFill>
              </a:rPr>
              <a:t> </a:t>
            </a:r>
            <a:r>
              <a:rPr dirty="0" sz="2700" spc="-120">
                <a:solidFill>
                  <a:srgbClr val="379C73"/>
                </a:solidFill>
              </a:rPr>
              <a:t>Anti-</a:t>
            </a:r>
            <a:r>
              <a:rPr dirty="0" sz="2700" spc="-254">
                <a:solidFill>
                  <a:srgbClr val="379C73"/>
                </a:solidFill>
              </a:rPr>
              <a:t>malware</a:t>
            </a:r>
            <a:r>
              <a:rPr dirty="0" sz="2700" spc="-60">
                <a:solidFill>
                  <a:srgbClr val="379C73"/>
                </a:solidFill>
              </a:rPr>
              <a:t> </a:t>
            </a:r>
            <a:r>
              <a:rPr dirty="0" sz="2700" spc="-290">
                <a:solidFill>
                  <a:srgbClr val="379C73"/>
                </a:solidFill>
              </a:rPr>
              <a:t>software</a:t>
            </a:r>
            <a:endParaRPr sz="2700"/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37604" y="2786050"/>
            <a:ext cx="1721464" cy="1724843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7463408" y="4620869"/>
            <a:ext cx="1029969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Ontworpen</a:t>
            </a:r>
            <a:r>
              <a:rPr dirty="0" sz="700" spc="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door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Freeepik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0271" y="50790"/>
            <a:ext cx="7068184" cy="11791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100"/>
              </a:lnSpc>
              <a:spcBef>
                <a:spcPts val="100"/>
              </a:spcBef>
            </a:pPr>
            <a:r>
              <a:rPr dirty="0" sz="2700" spc="-229">
                <a:solidFill>
                  <a:srgbClr val="379C73"/>
                </a:solidFill>
              </a:rPr>
              <a:t>Lijst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190">
                <a:solidFill>
                  <a:srgbClr val="379C73"/>
                </a:solidFill>
              </a:rPr>
              <a:t>met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220">
                <a:solidFill>
                  <a:srgbClr val="379C73"/>
                </a:solidFill>
              </a:rPr>
              <a:t>problemen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240">
                <a:solidFill>
                  <a:srgbClr val="379C73"/>
                </a:solidFill>
              </a:rPr>
              <a:t>die</a:t>
            </a:r>
            <a:r>
              <a:rPr dirty="0" sz="2700" spc="-125">
                <a:solidFill>
                  <a:srgbClr val="379C73"/>
                </a:solidFill>
              </a:rPr>
              <a:t> </a:t>
            </a:r>
            <a:r>
              <a:rPr dirty="0" sz="2700" spc="-300">
                <a:solidFill>
                  <a:srgbClr val="379C73"/>
                </a:solidFill>
              </a:rPr>
              <a:t>van</a:t>
            </a:r>
            <a:r>
              <a:rPr dirty="0" sz="2700" spc="-130">
                <a:solidFill>
                  <a:srgbClr val="379C73"/>
                </a:solidFill>
              </a:rPr>
              <a:t> </a:t>
            </a:r>
            <a:r>
              <a:rPr dirty="0" sz="2700" spc="-235">
                <a:solidFill>
                  <a:srgbClr val="379C73"/>
                </a:solidFill>
              </a:rPr>
              <a:t>invloed</a:t>
            </a:r>
            <a:r>
              <a:rPr dirty="0" sz="2700" spc="-125">
                <a:solidFill>
                  <a:srgbClr val="379C73"/>
                </a:solidFill>
              </a:rPr>
              <a:t> </a:t>
            </a:r>
            <a:r>
              <a:rPr dirty="0" sz="2700" spc="-285">
                <a:solidFill>
                  <a:srgbClr val="379C73"/>
                </a:solidFill>
              </a:rPr>
              <a:t>kunnen </a:t>
            </a:r>
            <a:r>
              <a:rPr dirty="0" sz="2700" spc="-175">
                <a:solidFill>
                  <a:srgbClr val="379C73"/>
                </a:solidFill>
              </a:rPr>
              <a:t>zijn</a:t>
            </a:r>
            <a:r>
              <a:rPr dirty="0" sz="2700" spc="-125">
                <a:solidFill>
                  <a:srgbClr val="379C73"/>
                </a:solidFill>
              </a:rPr>
              <a:t> </a:t>
            </a:r>
            <a:r>
              <a:rPr dirty="0" sz="2700" spc="-225">
                <a:solidFill>
                  <a:srgbClr val="379C73"/>
                </a:solidFill>
              </a:rPr>
              <a:t>op</a:t>
            </a:r>
            <a:r>
              <a:rPr dirty="0" sz="2700" spc="-130">
                <a:solidFill>
                  <a:srgbClr val="379C73"/>
                </a:solidFill>
              </a:rPr>
              <a:t> </a:t>
            </a:r>
            <a:r>
              <a:rPr dirty="0" sz="2700" spc="-270">
                <a:solidFill>
                  <a:srgbClr val="379C73"/>
                </a:solidFill>
              </a:rPr>
              <a:t>de</a:t>
            </a:r>
            <a:r>
              <a:rPr dirty="0" sz="2700" spc="-140">
                <a:solidFill>
                  <a:srgbClr val="379C73"/>
                </a:solidFill>
              </a:rPr>
              <a:t> </a:t>
            </a:r>
            <a:r>
              <a:rPr dirty="0" sz="2700" spc="-295">
                <a:solidFill>
                  <a:srgbClr val="379C73"/>
                </a:solidFill>
              </a:rPr>
              <a:t>software</a:t>
            </a:r>
            <a:endParaRPr sz="27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82498" y="1484223"/>
            <a:ext cx="8493125" cy="2906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68300" marR="192405" indent="-292735">
              <a:lnSpc>
                <a:spcPct val="150000"/>
              </a:lnSpc>
              <a:spcBef>
                <a:spcPts val="100"/>
              </a:spcBef>
              <a:buClr>
                <a:srgbClr val="000000"/>
              </a:buClr>
              <a:buFont typeface="Arial"/>
              <a:buChar char="•"/>
              <a:tabLst>
                <a:tab pos="368300" algn="l"/>
              </a:tabLst>
            </a:pP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Computer</a:t>
            </a:r>
            <a:r>
              <a:rPr dirty="0" sz="14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blijft</a:t>
            </a:r>
            <a:r>
              <a:rPr dirty="0" sz="1400" spc="-6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opnieuw</a:t>
            </a:r>
            <a:r>
              <a:rPr dirty="0" sz="1400" spc="-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opstarten:</a:t>
            </a:r>
            <a:r>
              <a:rPr dirty="0" sz="1400" spc="-5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E3E3E"/>
                </a:solidFill>
                <a:latin typeface="Arial"/>
                <a:cs typeface="Arial"/>
              </a:rPr>
              <a:t>dit</a:t>
            </a:r>
            <a:r>
              <a:rPr dirty="0" sz="1400" spc="-3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E3E3E"/>
                </a:solidFill>
                <a:latin typeface="Arial"/>
                <a:cs typeface="Arial"/>
              </a:rPr>
              <a:t>kan</a:t>
            </a:r>
            <a:r>
              <a:rPr dirty="0" sz="1400" spc="-4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E3E3E"/>
                </a:solidFill>
                <a:latin typeface="Arial"/>
                <a:cs typeface="Arial"/>
              </a:rPr>
              <a:t>te</a:t>
            </a:r>
            <a:r>
              <a:rPr dirty="0" sz="1400" spc="-3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E3E3E"/>
                </a:solidFill>
                <a:latin typeface="Arial"/>
                <a:cs typeface="Arial"/>
              </a:rPr>
              <a:t>maken</a:t>
            </a:r>
            <a:r>
              <a:rPr dirty="0" sz="1400" spc="-5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E3E3E"/>
                </a:solidFill>
                <a:latin typeface="Arial"/>
                <a:cs typeface="Arial"/>
              </a:rPr>
              <a:t>hebben</a:t>
            </a:r>
            <a:r>
              <a:rPr dirty="0" sz="1400" spc="-5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E3E3E"/>
                </a:solidFill>
                <a:latin typeface="Arial"/>
                <a:cs typeface="Arial"/>
              </a:rPr>
              <a:t>met</a:t>
            </a:r>
            <a:r>
              <a:rPr dirty="0" sz="1400" spc="-3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E3E3E"/>
                </a:solidFill>
                <a:latin typeface="Arial"/>
                <a:cs typeface="Arial"/>
              </a:rPr>
              <a:t>je</a:t>
            </a:r>
            <a:r>
              <a:rPr dirty="0" sz="1400" spc="-3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E3E3E"/>
                </a:solidFill>
                <a:latin typeface="Arial"/>
                <a:cs typeface="Arial"/>
              </a:rPr>
              <a:t>grafische</a:t>
            </a:r>
            <a:r>
              <a:rPr dirty="0" sz="1400" spc="-6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E3E3E"/>
                </a:solidFill>
                <a:latin typeface="Arial"/>
                <a:cs typeface="Arial"/>
              </a:rPr>
              <a:t>kaart,</a:t>
            </a:r>
            <a:r>
              <a:rPr dirty="0" sz="1400" spc="-5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E3E3E"/>
                </a:solidFill>
                <a:latin typeface="Arial"/>
                <a:cs typeface="Arial"/>
              </a:rPr>
              <a:t>moederbord</a:t>
            </a:r>
            <a:r>
              <a:rPr dirty="0" sz="1400" spc="-6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3E3E3E"/>
                </a:solidFill>
                <a:latin typeface="Arial"/>
                <a:cs typeface="Arial"/>
              </a:rPr>
              <a:t>of </a:t>
            </a:r>
            <a:r>
              <a:rPr dirty="0" sz="1400" spc="-10">
                <a:solidFill>
                  <a:srgbClr val="3E3E3E"/>
                </a:solidFill>
                <a:latin typeface="Arial"/>
                <a:cs typeface="Arial"/>
              </a:rPr>
              <a:t>netwerkstuurprogramma's,</a:t>
            </a:r>
            <a:r>
              <a:rPr dirty="0" sz="1400" spc="-5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E3E3E"/>
                </a:solidFill>
                <a:latin typeface="Arial"/>
                <a:cs typeface="Arial"/>
              </a:rPr>
              <a:t>het</a:t>
            </a:r>
            <a:r>
              <a:rPr dirty="0" sz="1400" spc="-1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E3E3E"/>
                </a:solidFill>
                <a:latin typeface="Arial"/>
                <a:cs typeface="Arial"/>
              </a:rPr>
              <a:t>kan</a:t>
            </a:r>
            <a:r>
              <a:rPr dirty="0" sz="1400" spc="-2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E3E3E"/>
                </a:solidFill>
                <a:latin typeface="Arial"/>
                <a:cs typeface="Arial"/>
              </a:rPr>
              <a:t>ook</a:t>
            </a:r>
            <a:r>
              <a:rPr dirty="0" sz="1400" spc="-1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E3E3E"/>
                </a:solidFill>
                <a:latin typeface="Arial"/>
                <a:cs typeface="Arial"/>
              </a:rPr>
              <a:t>te</a:t>
            </a:r>
            <a:r>
              <a:rPr dirty="0" sz="1400" spc="-1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E3E3E"/>
                </a:solidFill>
                <a:latin typeface="Arial"/>
                <a:cs typeface="Arial"/>
              </a:rPr>
              <a:t>wijten</a:t>
            </a:r>
            <a:r>
              <a:rPr dirty="0" sz="1400" spc="-1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E3E3E"/>
                </a:solidFill>
                <a:latin typeface="Arial"/>
                <a:cs typeface="Arial"/>
              </a:rPr>
              <a:t>zijn</a:t>
            </a:r>
            <a:r>
              <a:rPr dirty="0" sz="1400" spc="-1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E3E3E"/>
                </a:solidFill>
                <a:latin typeface="Arial"/>
                <a:cs typeface="Arial"/>
              </a:rPr>
              <a:t>aan</a:t>
            </a:r>
            <a:r>
              <a:rPr dirty="0" sz="1400" spc="-1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E3E3E"/>
                </a:solidFill>
                <a:latin typeface="Arial"/>
                <a:cs typeface="Arial"/>
              </a:rPr>
              <a:t>problemen</a:t>
            </a:r>
            <a:r>
              <a:rPr dirty="0" sz="1400" spc="-4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E3E3E"/>
                </a:solidFill>
                <a:latin typeface="Arial"/>
                <a:cs typeface="Arial"/>
              </a:rPr>
              <a:t>bij het</a:t>
            </a:r>
            <a:r>
              <a:rPr dirty="0" sz="1400" spc="-10">
                <a:solidFill>
                  <a:srgbClr val="3E3E3E"/>
                </a:solidFill>
                <a:latin typeface="Arial"/>
                <a:cs typeface="Arial"/>
              </a:rPr>
              <a:t> bijwerken.</a:t>
            </a:r>
            <a:endParaRPr sz="1400">
              <a:latin typeface="Arial"/>
              <a:cs typeface="Arial"/>
            </a:endParaRPr>
          </a:p>
          <a:p>
            <a:pPr marL="368300" indent="-292100">
              <a:lnSpc>
                <a:spcPct val="100000"/>
              </a:lnSpc>
              <a:spcBef>
                <a:spcPts val="840"/>
              </a:spcBef>
              <a:buClr>
                <a:srgbClr val="000000"/>
              </a:buClr>
              <a:buFont typeface="Arial"/>
              <a:buChar char="•"/>
              <a:tabLst>
                <a:tab pos="368300" algn="l"/>
              </a:tabLst>
            </a:pP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Langzame</a:t>
            </a:r>
            <a:r>
              <a:rPr dirty="0" sz="14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internet:</a:t>
            </a:r>
            <a:r>
              <a:rPr dirty="0" sz="14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E3E3E"/>
                </a:solidFill>
                <a:latin typeface="Arial"/>
                <a:cs typeface="Arial"/>
              </a:rPr>
              <a:t>dit</a:t>
            </a:r>
            <a:r>
              <a:rPr dirty="0" sz="1400" spc="-2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E3E3E"/>
                </a:solidFill>
                <a:latin typeface="Arial"/>
                <a:cs typeface="Arial"/>
              </a:rPr>
              <a:t>kan</a:t>
            </a:r>
            <a:r>
              <a:rPr dirty="0" sz="1400" spc="-2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E3E3E"/>
                </a:solidFill>
                <a:latin typeface="Arial"/>
                <a:cs typeface="Arial"/>
              </a:rPr>
              <a:t>een</a:t>
            </a:r>
            <a:r>
              <a:rPr dirty="0" sz="1400" spc="-3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E3E3E"/>
                </a:solidFill>
                <a:latin typeface="Arial"/>
                <a:cs typeface="Arial"/>
              </a:rPr>
              <a:t>van</a:t>
            </a:r>
            <a:r>
              <a:rPr dirty="0" sz="1400" spc="-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3E3E3E"/>
                </a:solidFill>
                <a:latin typeface="Arial"/>
                <a:cs typeface="Arial"/>
              </a:rPr>
              <a:t>verschillende</a:t>
            </a:r>
            <a:r>
              <a:rPr dirty="0" sz="1400" spc="-5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E3E3E"/>
                </a:solidFill>
                <a:latin typeface="Arial"/>
                <a:cs typeface="Arial"/>
              </a:rPr>
              <a:t>oorzaken</a:t>
            </a:r>
            <a:r>
              <a:rPr dirty="0" sz="1400" spc="-4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E3E3E"/>
                </a:solidFill>
                <a:latin typeface="Arial"/>
                <a:cs typeface="Arial"/>
              </a:rPr>
              <a:t>hebben,</a:t>
            </a:r>
            <a:r>
              <a:rPr dirty="0" sz="1400" spc="-4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E3E3E"/>
                </a:solidFill>
                <a:latin typeface="Arial"/>
                <a:cs typeface="Arial"/>
              </a:rPr>
              <a:t>het</a:t>
            </a:r>
            <a:r>
              <a:rPr dirty="0" sz="1400" spc="-3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E3E3E"/>
                </a:solidFill>
                <a:latin typeface="Arial"/>
                <a:cs typeface="Arial"/>
              </a:rPr>
              <a:t>kan</a:t>
            </a:r>
            <a:r>
              <a:rPr dirty="0" sz="1400" spc="-2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E3E3E"/>
                </a:solidFill>
                <a:latin typeface="Arial"/>
                <a:cs typeface="Arial"/>
              </a:rPr>
              <a:t>een</a:t>
            </a:r>
            <a:r>
              <a:rPr dirty="0" sz="1400" spc="-2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E3E3E"/>
                </a:solidFill>
                <a:latin typeface="Arial"/>
                <a:cs typeface="Arial"/>
              </a:rPr>
              <a:t>probleem</a:t>
            </a:r>
            <a:r>
              <a:rPr dirty="0" sz="1400" spc="-4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E3E3E"/>
                </a:solidFill>
                <a:latin typeface="Arial"/>
                <a:cs typeface="Arial"/>
              </a:rPr>
              <a:t>zijn</a:t>
            </a:r>
            <a:r>
              <a:rPr dirty="0" sz="1400" spc="-2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E3E3E"/>
                </a:solidFill>
                <a:latin typeface="Arial"/>
                <a:cs typeface="Arial"/>
              </a:rPr>
              <a:t>met</a:t>
            </a:r>
            <a:r>
              <a:rPr dirty="0" sz="1400" spc="-2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3E3E3E"/>
                </a:solidFill>
                <a:latin typeface="Arial"/>
                <a:cs typeface="Arial"/>
              </a:rPr>
              <a:t>je</a:t>
            </a:r>
            <a:endParaRPr sz="1400">
              <a:latin typeface="Arial"/>
              <a:cs typeface="Arial"/>
            </a:endParaRPr>
          </a:p>
          <a:p>
            <a:pPr marL="368300">
              <a:lnSpc>
                <a:spcPct val="100000"/>
              </a:lnSpc>
              <a:spcBef>
                <a:spcPts val="840"/>
              </a:spcBef>
            </a:pPr>
            <a:r>
              <a:rPr dirty="0" sz="1400">
                <a:solidFill>
                  <a:srgbClr val="3E3E3E"/>
                </a:solidFill>
                <a:latin typeface="Arial"/>
                <a:cs typeface="Arial"/>
              </a:rPr>
              <a:t>provider</a:t>
            </a:r>
            <a:r>
              <a:rPr dirty="0" sz="1400" spc="-3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E3E3E"/>
                </a:solidFill>
                <a:latin typeface="Arial"/>
                <a:cs typeface="Arial"/>
              </a:rPr>
              <a:t>en</a:t>
            </a:r>
            <a:r>
              <a:rPr dirty="0" sz="1400" spc="-2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E3E3E"/>
                </a:solidFill>
                <a:latin typeface="Arial"/>
                <a:cs typeface="Arial"/>
              </a:rPr>
              <a:t>de</a:t>
            </a:r>
            <a:r>
              <a:rPr dirty="0" sz="1400" spc="-3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E3E3E"/>
                </a:solidFill>
                <a:latin typeface="Arial"/>
                <a:cs typeface="Arial"/>
              </a:rPr>
              <a:t>snelheid</a:t>
            </a:r>
            <a:r>
              <a:rPr dirty="0" sz="1400" spc="-4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E3E3E"/>
                </a:solidFill>
                <a:latin typeface="Arial"/>
                <a:cs typeface="Arial"/>
              </a:rPr>
              <a:t>die</a:t>
            </a:r>
            <a:r>
              <a:rPr dirty="0" sz="1400" spc="-3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E3E3E"/>
                </a:solidFill>
                <a:latin typeface="Arial"/>
                <a:cs typeface="Arial"/>
              </a:rPr>
              <a:t>ze</a:t>
            </a:r>
            <a:r>
              <a:rPr dirty="0" sz="1400" spc="-3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E3E3E"/>
                </a:solidFill>
                <a:latin typeface="Arial"/>
                <a:cs typeface="Arial"/>
              </a:rPr>
              <a:t>je</a:t>
            </a:r>
            <a:r>
              <a:rPr dirty="0" sz="1400" spc="-2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E3E3E"/>
                </a:solidFill>
                <a:latin typeface="Arial"/>
                <a:cs typeface="Arial"/>
              </a:rPr>
              <a:t>bieden,</a:t>
            </a:r>
            <a:r>
              <a:rPr dirty="0" sz="1400" spc="-3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E3E3E"/>
                </a:solidFill>
                <a:latin typeface="Arial"/>
                <a:cs typeface="Arial"/>
              </a:rPr>
              <a:t>het</a:t>
            </a:r>
            <a:r>
              <a:rPr dirty="0" sz="1400" spc="-3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E3E3E"/>
                </a:solidFill>
                <a:latin typeface="Arial"/>
                <a:cs typeface="Arial"/>
              </a:rPr>
              <a:t>kan</a:t>
            </a:r>
            <a:r>
              <a:rPr dirty="0" sz="1400" spc="-4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E3E3E"/>
                </a:solidFill>
                <a:latin typeface="Arial"/>
                <a:cs typeface="Arial"/>
              </a:rPr>
              <a:t>mogelijk</a:t>
            </a:r>
            <a:r>
              <a:rPr dirty="0" sz="1400" spc="-2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E3E3E"/>
                </a:solidFill>
                <a:latin typeface="Arial"/>
                <a:cs typeface="Arial"/>
              </a:rPr>
              <a:t>ook</a:t>
            </a:r>
            <a:r>
              <a:rPr dirty="0" sz="1400" spc="-2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E3E3E"/>
                </a:solidFill>
                <a:latin typeface="Arial"/>
                <a:cs typeface="Arial"/>
              </a:rPr>
              <a:t>de</a:t>
            </a:r>
            <a:r>
              <a:rPr dirty="0" sz="1400" spc="-3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E3E3E"/>
                </a:solidFill>
                <a:latin typeface="Arial"/>
                <a:cs typeface="Arial"/>
              </a:rPr>
              <a:t>harde</a:t>
            </a:r>
            <a:r>
              <a:rPr dirty="0" sz="1400" spc="-4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E3E3E"/>
                </a:solidFill>
                <a:latin typeface="Arial"/>
                <a:cs typeface="Arial"/>
              </a:rPr>
              <a:t>schijf</a:t>
            </a:r>
            <a:r>
              <a:rPr dirty="0" sz="1400" spc="-4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E3E3E"/>
                </a:solidFill>
                <a:latin typeface="Arial"/>
                <a:cs typeface="Arial"/>
              </a:rPr>
              <a:t>zijn</a:t>
            </a:r>
            <a:r>
              <a:rPr dirty="0" sz="1400" spc="-2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E3E3E"/>
                </a:solidFill>
                <a:latin typeface="Arial"/>
                <a:cs typeface="Arial"/>
              </a:rPr>
              <a:t>die</a:t>
            </a:r>
            <a:r>
              <a:rPr dirty="0" sz="1400" spc="-2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E3E3E"/>
                </a:solidFill>
                <a:latin typeface="Arial"/>
                <a:cs typeface="Arial"/>
              </a:rPr>
              <a:t>op</a:t>
            </a:r>
            <a:r>
              <a:rPr dirty="0" sz="1400" spc="-3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E3E3E"/>
                </a:solidFill>
                <a:latin typeface="Arial"/>
                <a:cs typeface="Arial"/>
              </a:rPr>
              <a:t>het</a:t>
            </a:r>
            <a:r>
              <a:rPr dirty="0" sz="1400" spc="-3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E3E3E"/>
                </a:solidFill>
                <a:latin typeface="Arial"/>
                <a:cs typeface="Arial"/>
              </a:rPr>
              <a:t>punt</a:t>
            </a:r>
            <a:r>
              <a:rPr dirty="0" sz="1400" spc="-3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3E3E3E"/>
                </a:solidFill>
                <a:latin typeface="Arial"/>
                <a:cs typeface="Arial"/>
              </a:rPr>
              <a:t>staat</a:t>
            </a:r>
            <a:endParaRPr sz="1400">
              <a:latin typeface="Arial"/>
              <a:cs typeface="Arial"/>
            </a:endParaRPr>
          </a:p>
          <a:p>
            <a:pPr marL="368300">
              <a:lnSpc>
                <a:spcPct val="100000"/>
              </a:lnSpc>
              <a:spcBef>
                <a:spcPts val="840"/>
              </a:spcBef>
            </a:pPr>
            <a:r>
              <a:rPr dirty="0" sz="1400">
                <a:solidFill>
                  <a:srgbClr val="3E3E3E"/>
                </a:solidFill>
                <a:latin typeface="Arial"/>
                <a:cs typeface="Arial"/>
              </a:rPr>
              <a:t>te</a:t>
            </a:r>
            <a:r>
              <a:rPr dirty="0" sz="1400" spc="-2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3E3E3E"/>
                </a:solidFill>
                <a:latin typeface="Arial"/>
                <a:cs typeface="Arial"/>
              </a:rPr>
              <a:t>falen.</a:t>
            </a:r>
            <a:endParaRPr sz="1400">
              <a:latin typeface="Arial"/>
              <a:cs typeface="Arial"/>
            </a:endParaRPr>
          </a:p>
          <a:p>
            <a:pPr marL="368300" indent="-292100">
              <a:lnSpc>
                <a:spcPct val="100000"/>
              </a:lnSpc>
              <a:spcBef>
                <a:spcPts val="840"/>
              </a:spcBef>
              <a:buClr>
                <a:srgbClr val="000000"/>
              </a:buClr>
              <a:buFont typeface="Arial"/>
              <a:buChar char="•"/>
              <a:tabLst>
                <a:tab pos="368300" algn="l"/>
              </a:tabLst>
            </a:pP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Computer</a:t>
            </a:r>
            <a:r>
              <a:rPr dirty="0" sz="14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werkt</a:t>
            </a:r>
            <a:r>
              <a:rPr dirty="0" sz="1400" spc="-5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spc="-740" b="1">
                <a:solidFill>
                  <a:srgbClr val="339966"/>
                </a:solidFill>
                <a:latin typeface="Arial"/>
                <a:cs typeface="Arial"/>
              </a:rPr>
              <a:t>o</a:t>
            </a:r>
            <a:r>
              <a:rPr dirty="0" baseline="60185" sz="90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r>
              <a:rPr dirty="0" baseline="60185" sz="900" spc="434">
                <a:solidFill>
                  <a:srgbClr val="878787"/>
                </a:solidFill>
                <a:latin typeface="Carlito"/>
                <a:cs typeface="Carlito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p</a:t>
            </a:r>
            <a:r>
              <a:rPr dirty="0" sz="1400" spc="-1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een</a:t>
            </a:r>
            <a:r>
              <a:rPr dirty="0" sz="1400" spc="-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slakkentempo:</a:t>
            </a:r>
            <a:r>
              <a:rPr dirty="0" sz="1400" spc="-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E3E3E"/>
                </a:solidFill>
                <a:latin typeface="Arial"/>
                <a:cs typeface="Arial"/>
              </a:rPr>
              <a:t>dit</a:t>
            </a:r>
            <a:r>
              <a:rPr dirty="0" sz="1400" spc="-2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E3E3E"/>
                </a:solidFill>
                <a:latin typeface="Arial"/>
                <a:cs typeface="Arial"/>
              </a:rPr>
              <a:t>kan</a:t>
            </a:r>
            <a:r>
              <a:rPr dirty="0" sz="1400" spc="-2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E3E3E"/>
                </a:solidFill>
                <a:latin typeface="Arial"/>
                <a:cs typeface="Arial"/>
              </a:rPr>
              <a:t>zowel</a:t>
            </a:r>
            <a:r>
              <a:rPr dirty="0" sz="1400" spc="-1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E3E3E"/>
                </a:solidFill>
                <a:latin typeface="Arial"/>
                <a:cs typeface="Arial"/>
              </a:rPr>
              <a:t>software-</a:t>
            </a:r>
            <a:r>
              <a:rPr dirty="0" sz="1400" spc="-5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E3E3E"/>
                </a:solidFill>
                <a:latin typeface="Arial"/>
                <a:cs typeface="Arial"/>
              </a:rPr>
              <a:t>als</a:t>
            </a:r>
            <a:r>
              <a:rPr dirty="0" sz="1400" spc="-10">
                <a:solidFill>
                  <a:srgbClr val="3E3E3E"/>
                </a:solidFill>
                <a:latin typeface="Arial"/>
                <a:cs typeface="Arial"/>
              </a:rPr>
              <a:t> hardwaregerelateerd</a:t>
            </a:r>
            <a:r>
              <a:rPr dirty="0" sz="1400" spc="-5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E3E3E"/>
                </a:solidFill>
                <a:latin typeface="Arial"/>
                <a:cs typeface="Arial"/>
              </a:rPr>
              <a:t>zijn.</a:t>
            </a:r>
            <a:r>
              <a:rPr dirty="0" sz="1400" spc="-3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E3E3E"/>
                </a:solidFill>
                <a:latin typeface="Arial"/>
                <a:cs typeface="Arial"/>
              </a:rPr>
              <a:t>Als</a:t>
            </a:r>
            <a:r>
              <a:rPr dirty="0" sz="1400" spc="-1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3E3E3E"/>
                </a:solidFill>
                <a:latin typeface="Arial"/>
                <a:cs typeface="Arial"/>
              </a:rPr>
              <a:t>het</a:t>
            </a:r>
            <a:endParaRPr sz="1400">
              <a:latin typeface="Arial"/>
              <a:cs typeface="Arial"/>
            </a:endParaRPr>
          </a:p>
          <a:p>
            <a:pPr marL="368300">
              <a:lnSpc>
                <a:spcPct val="100000"/>
              </a:lnSpc>
              <a:spcBef>
                <a:spcPts val="840"/>
              </a:spcBef>
            </a:pPr>
            <a:r>
              <a:rPr dirty="0" sz="1400">
                <a:solidFill>
                  <a:srgbClr val="3E3E3E"/>
                </a:solidFill>
                <a:latin typeface="Arial"/>
                <a:cs typeface="Arial"/>
              </a:rPr>
              <a:t>de</a:t>
            </a:r>
            <a:r>
              <a:rPr dirty="0" sz="1400" spc="-4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E3E3E"/>
                </a:solidFill>
                <a:latin typeface="Arial"/>
                <a:cs typeface="Arial"/>
              </a:rPr>
              <a:t>software</a:t>
            </a:r>
            <a:r>
              <a:rPr dirty="0" sz="1400" spc="-5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E3E3E"/>
                </a:solidFill>
                <a:latin typeface="Arial"/>
                <a:cs typeface="Arial"/>
              </a:rPr>
              <a:t>is,</a:t>
            </a:r>
            <a:r>
              <a:rPr dirty="0" sz="1400" spc="-3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E3E3E"/>
                </a:solidFill>
                <a:latin typeface="Arial"/>
                <a:cs typeface="Arial"/>
              </a:rPr>
              <a:t>kan</a:t>
            </a:r>
            <a:r>
              <a:rPr dirty="0" sz="1400" spc="-4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E3E3E"/>
                </a:solidFill>
                <a:latin typeface="Arial"/>
                <a:cs typeface="Arial"/>
              </a:rPr>
              <a:t>het</a:t>
            </a:r>
            <a:r>
              <a:rPr dirty="0" sz="1400" spc="-3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E3E3E"/>
                </a:solidFill>
                <a:latin typeface="Arial"/>
                <a:cs typeface="Arial"/>
              </a:rPr>
              <a:t>komen</a:t>
            </a:r>
            <a:r>
              <a:rPr dirty="0" sz="1400" spc="-5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E3E3E"/>
                </a:solidFill>
                <a:latin typeface="Arial"/>
                <a:cs typeface="Arial"/>
              </a:rPr>
              <a:t>door</a:t>
            </a:r>
            <a:r>
              <a:rPr dirty="0" sz="1400" spc="-3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E3E3E"/>
                </a:solidFill>
                <a:latin typeface="Arial"/>
                <a:cs typeface="Arial"/>
              </a:rPr>
              <a:t>malware</a:t>
            </a:r>
            <a:r>
              <a:rPr dirty="0" sz="1400" spc="-2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E3E3E"/>
                </a:solidFill>
                <a:latin typeface="Arial"/>
                <a:cs typeface="Arial"/>
              </a:rPr>
              <a:t>of</a:t>
            </a:r>
            <a:r>
              <a:rPr dirty="0" sz="1400" spc="-3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E3E3E"/>
                </a:solidFill>
                <a:latin typeface="Arial"/>
                <a:cs typeface="Arial"/>
              </a:rPr>
              <a:t>een</a:t>
            </a:r>
            <a:r>
              <a:rPr dirty="0" sz="1400" spc="-4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E3E3E"/>
                </a:solidFill>
                <a:latin typeface="Arial"/>
                <a:cs typeface="Arial"/>
              </a:rPr>
              <a:t>ophoping</a:t>
            </a:r>
            <a:r>
              <a:rPr dirty="0" sz="1400" spc="-6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E3E3E"/>
                </a:solidFill>
                <a:latin typeface="Arial"/>
                <a:cs typeface="Arial"/>
              </a:rPr>
              <a:t>van</a:t>
            </a:r>
            <a:r>
              <a:rPr dirty="0" sz="1400" spc="-1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E3E3E"/>
                </a:solidFill>
                <a:latin typeface="Arial"/>
                <a:cs typeface="Arial"/>
              </a:rPr>
              <a:t>tijdelijke</a:t>
            </a:r>
            <a:r>
              <a:rPr dirty="0" sz="1400" spc="-5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3E3E3E"/>
                </a:solidFill>
                <a:latin typeface="Arial"/>
                <a:cs typeface="Arial"/>
              </a:rPr>
              <a:t>bestanden.</a:t>
            </a:r>
            <a:endParaRPr sz="1400">
              <a:latin typeface="Arial"/>
              <a:cs typeface="Arial"/>
            </a:endParaRPr>
          </a:p>
          <a:p>
            <a:pPr marL="368300" marR="85090" indent="-292735">
              <a:lnSpc>
                <a:spcPct val="150000"/>
              </a:lnSpc>
              <a:buClr>
                <a:srgbClr val="000000"/>
              </a:buClr>
              <a:buFont typeface="Arial"/>
              <a:buChar char="•"/>
              <a:tabLst>
                <a:tab pos="368300" algn="l"/>
              </a:tabLst>
            </a:pP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Bevroren</a:t>
            </a:r>
            <a:r>
              <a:rPr dirty="0" sz="1400" spc="-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computer:</a:t>
            </a:r>
            <a:r>
              <a:rPr dirty="0" sz="14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E3E3E"/>
                </a:solidFill>
                <a:latin typeface="Arial"/>
                <a:cs typeface="Arial"/>
              </a:rPr>
              <a:t>dit</a:t>
            </a:r>
            <a:r>
              <a:rPr dirty="0" sz="1400" spc="-2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E3E3E"/>
                </a:solidFill>
                <a:latin typeface="Arial"/>
                <a:cs typeface="Arial"/>
              </a:rPr>
              <a:t>zal</a:t>
            </a:r>
            <a:r>
              <a:rPr dirty="0" sz="1400" spc="-3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E3E3E"/>
                </a:solidFill>
                <a:latin typeface="Arial"/>
                <a:cs typeface="Arial"/>
              </a:rPr>
              <a:t>een</a:t>
            </a:r>
            <a:r>
              <a:rPr dirty="0" sz="1400" spc="-3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3E3E3E"/>
                </a:solidFill>
                <a:latin typeface="Arial"/>
                <a:cs typeface="Arial"/>
              </a:rPr>
              <a:t>softwareprobleem</a:t>
            </a:r>
            <a:r>
              <a:rPr dirty="0" sz="1400" spc="-5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E3E3E"/>
                </a:solidFill>
                <a:latin typeface="Arial"/>
                <a:cs typeface="Arial"/>
              </a:rPr>
              <a:t>zijn.</a:t>
            </a:r>
            <a:r>
              <a:rPr dirty="0" sz="1400" spc="-4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E3E3E"/>
                </a:solidFill>
                <a:latin typeface="Arial"/>
                <a:cs typeface="Arial"/>
              </a:rPr>
              <a:t>Probeer</a:t>
            </a:r>
            <a:r>
              <a:rPr dirty="0" sz="1400" spc="-4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E3E3E"/>
                </a:solidFill>
                <a:latin typeface="Arial"/>
                <a:cs typeface="Arial"/>
              </a:rPr>
              <a:t>te</a:t>
            </a:r>
            <a:r>
              <a:rPr dirty="0" sz="1400" spc="-3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E3E3E"/>
                </a:solidFill>
                <a:latin typeface="Arial"/>
                <a:cs typeface="Arial"/>
              </a:rPr>
              <a:t>achterhalen</a:t>
            </a:r>
            <a:r>
              <a:rPr dirty="0" sz="1400" spc="-5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E3E3E"/>
                </a:solidFill>
                <a:latin typeface="Arial"/>
                <a:cs typeface="Arial"/>
              </a:rPr>
              <a:t>welke</a:t>
            </a:r>
            <a:r>
              <a:rPr dirty="0" sz="1400" spc="-2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E3E3E"/>
                </a:solidFill>
                <a:latin typeface="Arial"/>
                <a:cs typeface="Arial"/>
              </a:rPr>
              <a:t>software</a:t>
            </a:r>
            <a:r>
              <a:rPr dirty="0" sz="1400" spc="-4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E3E3E"/>
                </a:solidFill>
                <a:latin typeface="Arial"/>
                <a:cs typeface="Arial"/>
              </a:rPr>
              <a:t>je</a:t>
            </a:r>
            <a:r>
              <a:rPr dirty="0" sz="1400" spc="-20">
                <a:solidFill>
                  <a:srgbClr val="3E3E3E"/>
                </a:solidFill>
                <a:latin typeface="Arial"/>
                <a:cs typeface="Arial"/>
              </a:rPr>
              <a:t> hebt </a:t>
            </a:r>
            <a:r>
              <a:rPr dirty="0" sz="1400">
                <a:solidFill>
                  <a:srgbClr val="3E3E3E"/>
                </a:solidFill>
                <a:latin typeface="Arial"/>
                <a:cs typeface="Arial"/>
              </a:rPr>
              <a:t>gebruikt</a:t>
            </a:r>
            <a:r>
              <a:rPr dirty="0" sz="1400" spc="-5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E3E3E"/>
                </a:solidFill>
                <a:latin typeface="Arial"/>
                <a:cs typeface="Arial"/>
              </a:rPr>
              <a:t>vlak</a:t>
            </a:r>
            <a:r>
              <a:rPr dirty="0" sz="1400" spc="-1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E3E3E"/>
                </a:solidFill>
                <a:latin typeface="Arial"/>
                <a:cs typeface="Arial"/>
              </a:rPr>
              <a:t>voordat</a:t>
            </a:r>
            <a:r>
              <a:rPr dirty="0" sz="1400" spc="-2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E3E3E"/>
                </a:solidFill>
                <a:latin typeface="Arial"/>
                <a:cs typeface="Arial"/>
              </a:rPr>
              <a:t>je</a:t>
            </a:r>
            <a:r>
              <a:rPr dirty="0" sz="1400" spc="-2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E3E3E"/>
                </a:solidFill>
                <a:latin typeface="Arial"/>
                <a:cs typeface="Arial"/>
              </a:rPr>
              <a:t>computer</a:t>
            </a:r>
            <a:r>
              <a:rPr dirty="0" sz="1400" spc="-5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3E3E3E"/>
                </a:solidFill>
                <a:latin typeface="Arial"/>
                <a:cs typeface="Arial"/>
              </a:rPr>
              <a:t>vastliep.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749935"/>
            <a:chOff x="0" y="0"/>
            <a:chExt cx="9144000" cy="749935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749935"/>
            </a:xfrm>
            <a:custGeom>
              <a:avLst/>
              <a:gdLst/>
              <a:ahLst/>
              <a:cxnLst/>
              <a:rect l="l" t="t" r="r" b="b"/>
              <a:pathLst>
                <a:path w="9144000" h="749935">
                  <a:moveTo>
                    <a:pt x="0" y="749808"/>
                  </a:moveTo>
                  <a:lnTo>
                    <a:pt x="9144000" y="749808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749808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72856" y="24383"/>
              <a:ext cx="771144" cy="42062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1721" rIns="0" bIns="0" rtlCol="0" vert="horz">
            <a:spAutoFit/>
          </a:bodyPr>
          <a:lstStyle/>
          <a:p>
            <a:pPr marL="140970">
              <a:lnSpc>
                <a:spcPct val="100000"/>
              </a:lnSpc>
              <a:spcBef>
                <a:spcPts val="95"/>
              </a:spcBef>
            </a:pPr>
            <a:r>
              <a:rPr dirty="0" spc="-90"/>
              <a:t>VIDEO</a:t>
            </a:r>
            <a:r>
              <a:rPr dirty="0" spc="-114"/>
              <a:t> </a:t>
            </a:r>
            <a:r>
              <a:rPr dirty="0" spc="-10"/>
              <a:t>INHOUD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2266823" y="3239261"/>
            <a:ext cx="38735" cy="76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70"/>
              </a:lnSpc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0" y="749807"/>
            <a:ext cx="9144000" cy="4394200"/>
          </a:xfrm>
          <a:custGeom>
            <a:avLst/>
            <a:gdLst/>
            <a:ahLst/>
            <a:cxnLst/>
            <a:rect l="l" t="t" r="r" b="b"/>
            <a:pathLst>
              <a:path w="9144000" h="4394200">
                <a:moveTo>
                  <a:pt x="9144000" y="0"/>
                </a:moveTo>
                <a:lnTo>
                  <a:pt x="0" y="0"/>
                </a:lnTo>
                <a:lnTo>
                  <a:pt x="0" y="4393692"/>
                </a:lnTo>
                <a:lnTo>
                  <a:pt x="9144000" y="4393692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290271" y="4099661"/>
            <a:ext cx="8562975" cy="6362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Hoe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hardware-</a:t>
            </a:r>
            <a:r>
              <a:rPr dirty="0" sz="20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softwareproblemen</a:t>
            </a:r>
            <a:r>
              <a:rPr dirty="0" sz="20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Windows-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pc</a:t>
            </a:r>
            <a:r>
              <a:rPr dirty="0" sz="20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controleren</a:t>
            </a:r>
            <a:r>
              <a:rPr dirty="0" sz="20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zonder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software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388617" y="1317117"/>
            <a:ext cx="6368415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829310" marR="30480" indent="-791845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Leer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hoe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u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hardware-</a:t>
            </a:r>
            <a:r>
              <a:rPr dirty="0" sz="16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softwareproblemen</a:t>
            </a:r>
            <a:r>
              <a:rPr dirty="0" sz="16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Windows-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pc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kunt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controleren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door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onderstaande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video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bekijken</a:t>
            </a:r>
            <a:r>
              <a:rPr dirty="0" baseline="26455" sz="1575" spc="-15">
                <a:solidFill>
                  <a:srgbClr val="585858"/>
                </a:solidFill>
                <a:latin typeface="Arial"/>
                <a:cs typeface="Arial"/>
              </a:rPr>
              <a:t>1</a:t>
            </a:r>
            <a:endParaRPr baseline="26455" sz="1575">
              <a:latin typeface="Arial"/>
              <a:cs typeface="Arial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185928" y="2115311"/>
            <a:ext cx="5829300" cy="2541270"/>
            <a:chOff x="185928" y="2115311"/>
            <a:chExt cx="5829300" cy="2541270"/>
          </a:xfrm>
        </p:grpSpPr>
        <p:sp>
          <p:nvSpPr>
            <p:cNvPr id="11" name="object 11" descr=""/>
            <p:cNvSpPr/>
            <p:nvPr/>
          </p:nvSpPr>
          <p:spPr>
            <a:xfrm>
              <a:off x="185928" y="4651247"/>
              <a:ext cx="5086350" cy="0"/>
            </a:xfrm>
            <a:custGeom>
              <a:avLst/>
              <a:gdLst/>
              <a:ahLst/>
              <a:cxnLst/>
              <a:rect l="l" t="t" r="r" b="b"/>
              <a:pathLst>
                <a:path w="5086350" h="0">
                  <a:moveTo>
                    <a:pt x="0" y="0"/>
                  </a:moveTo>
                  <a:lnTo>
                    <a:pt x="5086350" y="0"/>
                  </a:lnTo>
                </a:path>
              </a:pathLst>
            </a:custGeom>
            <a:ln w="9525">
              <a:solidFill>
                <a:srgbClr val="33996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>
              <a:hlinkClick r:id="rId3"/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67228" y="2115311"/>
              <a:ext cx="3048000" cy="1714500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/>
          <p:nvPr/>
        </p:nvSpPr>
        <p:spPr>
          <a:xfrm>
            <a:off x="194462" y="4699203"/>
            <a:ext cx="898144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27777" sz="900" i="1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dirty="0" baseline="27777" sz="900" spc="-7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Hardware-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en 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softwareproblemen</a:t>
            </a:r>
            <a:r>
              <a:rPr dirty="0" sz="9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controleren</a:t>
            </a:r>
            <a:r>
              <a:rPr dirty="0" sz="9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Windows-pc</a:t>
            </a:r>
            <a:r>
              <a:rPr dirty="0" sz="9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zonder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software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[online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video],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MJ</a:t>
            </a:r>
            <a:r>
              <a:rPr dirty="0" sz="9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Tube,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20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januari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2016,</a:t>
            </a:r>
            <a:r>
              <a:rPr dirty="0" sz="9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900" spc="-10" i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https://youtu.be/O0IDxfQviys?si=Hbvgp2v3pDqW58zS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749935"/>
            <a:chOff x="0" y="0"/>
            <a:chExt cx="9144000" cy="749935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749935"/>
            </a:xfrm>
            <a:custGeom>
              <a:avLst/>
              <a:gdLst/>
              <a:ahLst/>
              <a:cxnLst/>
              <a:rect l="l" t="t" r="r" b="b"/>
              <a:pathLst>
                <a:path w="9144000" h="749935">
                  <a:moveTo>
                    <a:pt x="0" y="749808"/>
                  </a:moveTo>
                  <a:lnTo>
                    <a:pt x="9144000" y="749808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749808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72856" y="24383"/>
              <a:ext cx="771144" cy="42062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1721" rIns="0" bIns="0" rtlCol="0" vert="horz">
            <a:spAutoFit/>
          </a:bodyPr>
          <a:lstStyle/>
          <a:p>
            <a:pPr marL="140970">
              <a:lnSpc>
                <a:spcPct val="100000"/>
              </a:lnSpc>
              <a:spcBef>
                <a:spcPts val="95"/>
              </a:spcBef>
            </a:pPr>
            <a:r>
              <a:rPr dirty="0" spc="-90"/>
              <a:t>VIDEO</a:t>
            </a:r>
            <a:r>
              <a:rPr dirty="0" spc="-114"/>
              <a:t> </a:t>
            </a:r>
            <a:r>
              <a:rPr dirty="0" spc="-10"/>
              <a:t>INHOUD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2266823" y="3239261"/>
            <a:ext cx="38735" cy="76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70"/>
              </a:lnSpc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0" y="749807"/>
            <a:ext cx="9144000" cy="4394200"/>
          </a:xfrm>
          <a:custGeom>
            <a:avLst/>
            <a:gdLst/>
            <a:ahLst/>
            <a:cxnLst/>
            <a:rect l="l" t="t" r="r" b="b"/>
            <a:pathLst>
              <a:path w="9144000" h="4394200">
                <a:moveTo>
                  <a:pt x="9144000" y="0"/>
                </a:moveTo>
                <a:lnTo>
                  <a:pt x="0" y="0"/>
                </a:lnTo>
                <a:lnTo>
                  <a:pt x="0" y="4393692"/>
                </a:lnTo>
                <a:lnTo>
                  <a:pt x="9144000" y="4393692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755091" y="4099661"/>
            <a:ext cx="763524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2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diagnostische</a:t>
            </a:r>
            <a:r>
              <a:rPr dirty="0" sz="20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test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uitvoeren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2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2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Apple</a:t>
            </a:r>
            <a:r>
              <a:rPr dirty="0" sz="20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Macintosh-computer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495297" y="1432382"/>
            <a:ext cx="6154420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Leer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hoe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u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diagnostische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test</a:t>
            </a:r>
            <a:r>
              <a:rPr dirty="0" sz="16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uitvoert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Apple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Macintosh-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computer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door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onderstaande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video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bekijken</a:t>
            </a:r>
            <a:r>
              <a:rPr dirty="0" baseline="26455" sz="1575" spc="-15">
                <a:solidFill>
                  <a:srgbClr val="585858"/>
                </a:solidFill>
                <a:latin typeface="Arial"/>
                <a:cs typeface="Arial"/>
              </a:rPr>
              <a:t>2</a:t>
            </a:r>
            <a:endParaRPr baseline="26455" sz="1575">
              <a:latin typeface="Arial"/>
              <a:cs typeface="Arial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185928" y="2054351"/>
            <a:ext cx="5756275" cy="2602230"/>
            <a:chOff x="185928" y="2054351"/>
            <a:chExt cx="5756275" cy="2602230"/>
          </a:xfrm>
        </p:grpSpPr>
        <p:sp>
          <p:nvSpPr>
            <p:cNvPr id="11" name="object 11" descr=""/>
            <p:cNvSpPr/>
            <p:nvPr/>
          </p:nvSpPr>
          <p:spPr>
            <a:xfrm>
              <a:off x="185928" y="4651247"/>
              <a:ext cx="5086350" cy="0"/>
            </a:xfrm>
            <a:custGeom>
              <a:avLst/>
              <a:gdLst/>
              <a:ahLst/>
              <a:cxnLst/>
              <a:rect l="l" t="t" r="r" b="b"/>
              <a:pathLst>
                <a:path w="5086350" h="0">
                  <a:moveTo>
                    <a:pt x="0" y="0"/>
                  </a:moveTo>
                  <a:lnTo>
                    <a:pt x="5086350" y="0"/>
                  </a:lnTo>
                </a:path>
              </a:pathLst>
            </a:custGeom>
            <a:ln w="9525">
              <a:solidFill>
                <a:srgbClr val="33996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>
              <a:hlinkClick r:id="rId3"/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94076" y="2054351"/>
              <a:ext cx="3048000" cy="1714500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/>
          <p:nvPr/>
        </p:nvSpPr>
        <p:spPr>
          <a:xfrm>
            <a:off x="194462" y="4699203"/>
            <a:ext cx="592328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27777" sz="900" i="1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dirty="0" baseline="27777" sz="900" spc="-7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diagnostische</a:t>
            </a:r>
            <a:r>
              <a:rPr dirty="0" sz="9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test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uitvoeren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Apple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Macintosh-computer</a:t>
            </a:r>
            <a:r>
              <a:rPr dirty="0" sz="9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[online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video],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mydoodads,</a:t>
            </a:r>
            <a:r>
              <a:rPr dirty="0" sz="9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20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augustus</a:t>
            </a:r>
            <a:r>
              <a:rPr dirty="0" sz="9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2021,</a:t>
            </a:r>
            <a:endParaRPr sz="9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</a:pPr>
            <a:r>
              <a:rPr dirty="0" u="sng" sz="900" spc="-10" i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https://www.youtube.com/watch?v=Cm4TJvdmoS4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441451" y="215595"/>
            <a:ext cx="4465320" cy="406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300">
                <a:solidFill>
                  <a:srgbClr val="FFFFFF"/>
                </a:solidFill>
                <a:latin typeface="Arial Black"/>
                <a:cs typeface="Arial Black"/>
              </a:rPr>
              <a:t>03</a:t>
            </a:r>
            <a:r>
              <a:rPr dirty="0" sz="2500" spc="-114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500" spc="-210">
                <a:solidFill>
                  <a:srgbClr val="FFFFFF"/>
                </a:solidFill>
                <a:latin typeface="Arial Black"/>
                <a:cs typeface="Arial Black"/>
              </a:rPr>
              <a:t>Ondersteuning</a:t>
            </a:r>
            <a:r>
              <a:rPr dirty="0" sz="2500" spc="-3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500" spc="-254">
                <a:solidFill>
                  <a:srgbClr val="FFFFFF"/>
                </a:solidFill>
                <a:latin typeface="Arial Black"/>
                <a:cs typeface="Arial Black"/>
              </a:rPr>
              <a:t>en</a:t>
            </a:r>
            <a:r>
              <a:rPr dirty="0" sz="2500" spc="-9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500" spc="-170">
                <a:solidFill>
                  <a:srgbClr val="FFFFFF"/>
                </a:solidFill>
                <a:latin typeface="Arial Black"/>
                <a:cs typeface="Arial Black"/>
              </a:rPr>
              <a:t>bronnen</a:t>
            </a:r>
            <a:endParaRPr sz="25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87172" y="1622882"/>
            <a:ext cx="3710940" cy="909319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800" b="1">
                <a:solidFill>
                  <a:srgbClr val="3E3E3E"/>
                </a:solidFill>
                <a:latin typeface="Arial"/>
                <a:cs typeface="Arial"/>
              </a:rPr>
              <a:t>Hoe</a:t>
            </a:r>
            <a:r>
              <a:rPr dirty="0" sz="5800" spc="-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5800" b="1">
                <a:solidFill>
                  <a:srgbClr val="3E3E3E"/>
                </a:solidFill>
                <a:latin typeface="Arial"/>
                <a:cs typeface="Arial"/>
              </a:rPr>
              <a:t>kan </a:t>
            </a:r>
            <a:r>
              <a:rPr dirty="0" sz="5800" spc="-25" b="1">
                <a:solidFill>
                  <a:srgbClr val="3E3E3E"/>
                </a:solidFill>
                <a:latin typeface="Arial"/>
                <a:cs typeface="Arial"/>
              </a:rPr>
              <a:t>ik</a:t>
            </a:r>
            <a:endParaRPr sz="5800">
              <a:latin typeface="Arial"/>
              <a:cs typeface="Arial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3215639" y="0"/>
            <a:ext cx="5928360" cy="5143500"/>
            <a:chOff x="3215639" y="0"/>
            <a:chExt cx="5928360" cy="5143500"/>
          </a:xfrm>
        </p:grpSpPr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15639" y="0"/>
              <a:ext cx="5928359" cy="5143497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6197726" y="115316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91" y="473710"/>
                  </a:moveTo>
                  <a:lnTo>
                    <a:pt x="1186561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40" y="603250"/>
                  </a:lnTo>
                  <a:lnTo>
                    <a:pt x="1615798" y="641319"/>
                  </a:lnTo>
                  <a:lnTo>
                    <a:pt x="1648333" y="681505"/>
                  </a:lnTo>
                  <a:lnTo>
                    <a:pt x="1674948" y="723811"/>
                  </a:lnTo>
                  <a:lnTo>
                    <a:pt x="1695644" y="768238"/>
                  </a:lnTo>
                  <a:lnTo>
                    <a:pt x="1710425" y="814790"/>
                  </a:lnTo>
                  <a:lnTo>
                    <a:pt x="1719291" y="863467"/>
                  </a:lnTo>
                  <a:lnTo>
                    <a:pt x="1722247" y="914272"/>
                  </a:lnTo>
                  <a:lnTo>
                    <a:pt x="1718971" y="965649"/>
                  </a:lnTo>
                  <a:lnTo>
                    <a:pt x="1709148" y="1015239"/>
                  </a:lnTo>
                  <a:lnTo>
                    <a:pt x="1692785" y="1063055"/>
                  </a:lnTo>
                  <a:lnTo>
                    <a:pt x="1669886" y="1109109"/>
                  </a:lnTo>
                  <a:lnTo>
                    <a:pt x="1640458" y="1153414"/>
                  </a:lnTo>
                  <a:lnTo>
                    <a:pt x="1606002" y="1191438"/>
                  </a:lnTo>
                  <a:lnTo>
                    <a:pt x="1549887" y="1244552"/>
                  </a:lnTo>
                  <a:lnTo>
                    <a:pt x="1513714" y="1276768"/>
                  </a:lnTo>
                  <a:lnTo>
                    <a:pt x="1472132" y="1312756"/>
                  </a:lnTo>
                  <a:lnTo>
                    <a:pt x="1425144" y="1352517"/>
                  </a:lnTo>
                  <a:lnTo>
                    <a:pt x="1372752" y="1396049"/>
                  </a:lnTo>
                  <a:lnTo>
                    <a:pt x="1314957" y="1443354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17"/>
                  </a:lnTo>
                  <a:lnTo>
                    <a:pt x="916041" y="1925368"/>
                  </a:lnTo>
                  <a:lnTo>
                    <a:pt x="901488" y="1970734"/>
                  </a:lnTo>
                  <a:lnTo>
                    <a:pt x="889174" y="2018510"/>
                  </a:lnTo>
                  <a:lnTo>
                    <a:pt x="879098" y="2068697"/>
                  </a:lnTo>
                  <a:lnTo>
                    <a:pt x="871262" y="2121290"/>
                  </a:lnTo>
                  <a:lnTo>
                    <a:pt x="865664" y="2176288"/>
                  </a:lnTo>
                  <a:lnTo>
                    <a:pt x="862306" y="2233690"/>
                  </a:lnTo>
                  <a:lnTo>
                    <a:pt x="861187" y="2293492"/>
                  </a:lnTo>
                  <a:lnTo>
                    <a:pt x="861310" y="2312705"/>
                  </a:lnTo>
                  <a:lnTo>
                    <a:pt x="861695" y="2343848"/>
                  </a:lnTo>
                  <a:lnTo>
                    <a:pt x="862365" y="2386897"/>
                  </a:lnTo>
                  <a:lnTo>
                    <a:pt x="863346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567"/>
                  </a:lnTo>
                  <a:lnTo>
                    <a:pt x="1510447" y="2023179"/>
                  </a:lnTo>
                  <a:lnTo>
                    <a:pt x="1539294" y="1988175"/>
                  </a:lnTo>
                  <a:lnTo>
                    <a:pt x="1574237" y="1950551"/>
                  </a:lnTo>
                  <a:lnTo>
                    <a:pt x="1615276" y="1910305"/>
                  </a:lnTo>
                  <a:lnTo>
                    <a:pt x="1662411" y="1867436"/>
                  </a:lnTo>
                  <a:lnTo>
                    <a:pt x="1715643" y="1821941"/>
                  </a:lnTo>
                  <a:lnTo>
                    <a:pt x="1768693" y="1777390"/>
                  </a:lnTo>
                  <a:lnTo>
                    <a:pt x="1819042" y="1734194"/>
                  </a:lnTo>
                  <a:lnTo>
                    <a:pt x="1866690" y="1692356"/>
                  </a:lnTo>
                  <a:lnTo>
                    <a:pt x="1911638" y="1651873"/>
                  </a:lnTo>
                  <a:lnTo>
                    <a:pt x="1953886" y="1612745"/>
                  </a:lnTo>
                  <a:lnTo>
                    <a:pt x="1993435" y="1574974"/>
                  </a:lnTo>
                  <a:lnTo>
                    <a:pt x="2030285" y="1538557"/>
                  </a:lnTo>
                  <a:lnTo>
                    <a:pt x="2064437" y="1503495"/>
                  </a:lnTo>
                  <a:lnTo>
                    <a:pt x="2095892" y="1469788"/>
                  </a:lnTo>
                  <a:lnTo>
                    <a:pt x="2124649" y="1437435"/>
                  </a:lnTo>
                  <a:lnTo>
                    <a:pt x="2150710" y="1406436"/>
                  </a:lnTo>
                  <a:lnTo>
                    <a:pt x="2194745" y="1348500"/>
                  </a:lnTo>
                  <a:lnTo>
                    <a:pt x="2239956" y="1275300"/>
                  </a:lnTo>
                  <a:lnTo>
                    <a:pt x="2263560" y="1228338"/>
                  </a:lnTo>
                  <a:lnTo>
                    <a:pt x="2283533" y="1180676"/>
                  </a:lnTo>
                  <a:lnTo>
                    <a:pt x="2299874" y="1132316"/>
                  </a:lnTo>
                  <a:lnTo>
                    <a:pt x="2312584" y="1083259"/>
                  </a:lnTo>
                  <a:lnTo>
                    <a:pt x="2321663" y="1033508"/>
                  </a:lnTo>
                  <a:lnTo>
                    <a:pt x="2327110" y="983063"/>
                  </a:lnTo>
                  <a:lnTo>
                    <a:pt x="2328926" y="931926"/>
                  </a:lnTo>
                  <a:lnTo>
                    <a:pt x="2327518" y="882753"/>
                  </a:lnTo>
                  <a:lnTo>
                    <a:pt x="2323297" y="834396"/>
                  </a:lnTo>
                  <a:lnTo>
                    <a:pt x="2316261" y="786856"/>
                  </a:lnTo>
                  <a:lnTo>
                    <a:pt x="2306411" y="740132"/>
                  </a:lnTo>
                  <a:lnTo>
                    <a:pt x="2293747" y="694224"/>
                  </a:lnTo>
                  <a:lnTo>
                    <a:pt x="2278268" y="649132"/>
                  </a:lnTo>
                  <a:lnTo>
                    <a:pt x="2259975" y="604856"/>
                  </a:lnTo>
                  <a:lnTo>
                    <a:pt x="2238867" y="561397"/>
                  </a:lnTo>
                  <a:lnTo>
                    <a:pt x="2214946" y="518754"/>
                  </a:lnTo>
                  <a:lnTo>
                    <a:pt x="2188210" y="476927"/>
                  </a:lnTo>
                  <a:lnTo>
                    <a:pt x="2185891" y="473710"/>
                  </a:lnTo>
                  <a:close/>
                </a:path>
                <a:path w="2329179" h="3279140">
                  <a:moveTo>
                    <a:pt x="1160018" y="0"/>
                  </a:moveTo>
                  <a:lnTo>
                    <a:pt x="1104043" y="853"/>
                  </a:lnTo>
                  <a:lnTo>
                    <a:pt x="1049278" y="3415"/>
                  </a:lnTo>
                  <a:lnTo>
                    <a:pt x="995722" y="7684"/>
                  </a:lnTo>
                  <a:lnTo>
                    <a:pt x="943376" y="13660"/>
                  </a:lnTo>
                  <a:lnTo>
                    <a:pt x="892238" y="21345"/>
                  </a:lnTo>
                  <a:lnTo>
                    <a:pt x="842311" y="30738"/>
                  </a:lnTo>
                  <a:lnTo>
                    <a:pt x="793592" y="41839"/>
                  </a:lnTo>
                  <a:lnTo>
                    <a:pt x="746084" y="54649"/>
                  </a:lnTo>
                  <a:lnTo>
                    <a:pt x="699785" y="69167"/>
                  </a:lnTo>
                  <a:lnTo>
                    <a:pt x="654697" y="85393"/>
                  </a:lnTo>
                  <a:lnTo>
                    <a:pt x="610819" y="103329"/>
                  </a:lnTo>
                  <a:lnTo>
                    <a:pt x="568150" y="122973"/>
                  </a:lnTo>
                  <a:lnTo>
                    <a:pt x="526693" y="144326"/>
                  </a:lnTo>
                  <a:lnTo>
                    <a:pt x="486446" y="167389"/>
                  </a:lnTo>
                  <a:lnTo>
                    <a:pt x="447409" y="192160"/>
                  </a:lnTo>
                  <a:lnTo>
                    <a:pt x="409584" y="218642"/>
                  </a:lnTo>
                  <a:lnTo>
                    <a:pt x="372969" y="246832"/>
                  </a:lnTo>
                  <a:lnTo>
                    <a:pt x="337566" y="276732"/>
                  </a:lnTo>
                  <a:lnTo>
                    <a:pt x="299544" y="311777"/>
                  </a:lnTo>
                  <a:lnTo>
                    <a:pt x="263777" y="347759"/>
                  </a:lnTo>
                  <a:lnTo>
                    <a:pt x="230264" y="384677"/>
                  </a:lnTo>
                  <a:lnTo>
                    <a:pt x="199007" y="422532"/>
                  </a:lnTo>
                  <a:lnTo>
                    <a:pt x="170004" y="461324"/>
                  </a:lnTo>
                  <a:lnTo>
                    <a:pt x="143258" y="501051"/>
                  </a:lnTo>
                  <a:lnTo>
                    <a:pt x="118768" y="541713"/>
                  </a:lnTo>
                  <a:lnTo>
                    <a:pt x="96535" y="583311"/>
                  </a:lnTo>
                  <a:lnTo>
                    <a:pt x="76561" y="625843"/>
                  </a:lnTo>
                  <a:lnTo>
                    <a:pt x="58844" y="669309"/>
                  </a:lnTo>
                  <a:lnTo>
                    <a:pt x="43386" y="713709"/>
                  </a:lnTo>
                  <a:lnTo>
                    <a:pt x="30188" y="759043"/>
                  </a:lnTo>
                  <a:lnTo>
                    <a:pt x="19249" y="805310"/>
                  </a:lnTo>
                  <a:lnTo>
                    <a:pt x="10572" y="852509"/>
                  </a:lnTo>
                  <a:lnTo>
                    <a:pt x="4155" y="900641"/>
                  </a:lnTo>
                  <a:lnTo>
                    <a:pt x="0" y="949706"/>
                  </a:lnTo>
                  <a:lnTo>
                    <a:pt x="571119" y="1020571"/>
                  </a:lnTo>
                  <a:lnTo>
                    <a:pt x="584076" y="966630"/>
                  </a:lnTo>
                  <a:lnTo>
                    <a:pt x="599024" y="915522"/>
                  </a:lnTo>
                  <a:lnTo>
                    <a:pt x="615962" y="867249"/>
                  </a:lnTo>
                  <a:lnTo>
                    <a:pt x="634891" y="821811"/>
                  </a:lnTo>
                  <a:lnTo>
                    <a:pt x="655812" y="779208"/>
                  </a:lnTo>
                  <a:lnTo>
                    <a:pt x="678725" y="739439"/>
                  </a:lnTo>
                  <a:lnTo>
                    <a:pt x="703632" y="702505"/>
                  </a:lnTo>
                  <a:lnTo>
                    <a:pt x="730533" y="668406"/>
                  </a:lnTo>
                  <a:lnTo>
                    <a:pt x="759429" y="637141"/>
                  </a:lnTo>
                  <a:lnTo>
                    <a:pt x="790321" y="608711"/>
                  </a:lnTo>
                  <a:lnTo>
                    <a:pt x="826675" y="580366"/>
                  </a:lnTo>
                  <a:lnTo>
                    <a:pt x="864955" y="555360"/>
                  </a:lnTo>
                  <a:lnTo>
                    <a:pt x="905157" y="533691"/>
                  </a:lnTo>
                  <a:lnTo>
                    <a:pt x="947278" y="515359"/>
                  </a:lnTo>
                  <a:lnTo>
                    <a:pt x="991315" y="500362"/>
                  </a:lnTo>
                  <a:lnTo>
                    <a:pt x="1037265" y="488700"/>
                  </a:lnTo>
                  <a:lnTo>
                    <a:pt x="1085125" y="480371"/>
                  </a:lnTo>
                  <a:lnTo>
                    <a:pt x="1134891" y="475375"/>
                  </a:lnTo>
                  <a:lnTo>
                    <a:pt x="1186561" y="473710"/>
                  </a:lnTo>
                  <a:lnTo>
                    <a:pt x="2185891" y="473710"/>
                  </a:lnTo>
                  <a:lnTo>
                    <a:pt x="2158659" y="435916"/>
                  </a:lnTo>
                  <a:lnTo>
                    <a:pt x="2126294" y="395721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5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59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8" y="0"/>
                  </a:lnTo>
                  <a:close/>
                </a:path>
                <a:path w="2329179" h="3279140">
                  <a:moveTo>
                    <a:pt x="1485392" y="2656586"/>
                  </a:moveTo>
                  <a:lnTo>
                    <a:pt x="863346" y="2656586"/>
                  </a:lnTo>
                  <a:lnTo>
                    <a:pt x="863346" y="3278619"/>
                  </a:lnTo>
                  <a:lnTo>
                    <a:pt x="1485392" y="3278619"/>
                  </a:lnTo>
                  <a:lnTo>
                    <a:pt x="1485392" y="2656586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474472" y="2507360"/>
            <a:ext cx="6230620" cy="17932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5400" marR="17780">
              <a:lnSpc>
                <a:spcPct val="100000"/>
              </a:lnSpc>
              <a:spcBef>
                <a:spcPts val="95"/>
              </a:spcBef>
              <a:tabLst>
                <a:tab pos="2069464" algn="l"/>
              </a:tabLst>
            </a:pPr>
            <a:r>
              <a:rPr dirty="0" sz="5800" spc="-15" b="1">
                <a:solidFill>
                  <a:srgbClr val="3E3E3E"/>
                </a:solidFill>
                <a:latin typeface="Arial"/>
                <a:cs typeface="Arial"/>
              </a:rPr>
              <a:t>onde</a:t>
            </a:r>
            <a:r>
              <a:rPr dirty="0" sz="5800" spc="-2220" b="1">
                <a:solidFill>
                  <a:srgbClr val="3E3E3E"/>
                </a:solidFill>
                <a:latin typeface="Arial"/>
                <a:cs typeface="Arial"/>
              </a:rPr>
              <a:t>r</a:t>
            </a:r>
            <a:r>
              <a:rPr dirty="0" baseline="-27777" sz="900" spc="-15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r>
              <a:rPr dirty="0" baseline="-27777" sz="900">
                <a:solidFill>
                  <a:srgbClr val="878787"/>
                </a:solidFill>
                <a:latin typeface="Carlito"/>
                <a:cs typeface="Carlito"/>
              </a:rPr>
              <a:t>	</a:t>
            </a:r>
            <a:r>
              <a:rPr dirty="0" sz="5800" b="1">
                <a:solidFill>
                  <a:srgbClr val="3E3E3E"/>
                </a:solidFill>
                <a:latin typeface="Arial"/>
                <a:cs typeface="Arial"/>
              </a:rPr>
              <a:t>steuning</a:t>
            </a:r>
            <a:r>
              <a:rPr dirty="0" sz="5800" spc="-2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5800" spc="-25" b="1">
                <a:solidFill>
                  <a:srgbClr val="3E3E3E"/>
                </a:solidFill>
                <a:latin typeface="Arial"/>
                <a:cs typeface="Arial"/>
              </a:rPr>
              <a:t>en </a:t>
            </a:r>
            <a:r>
              <a:rPr dirty="0" sz="5800" b="1">
                <a:solidFill>
                  <a:srgbClr val="3E3E3E"/>
                </a:solidFill>
                <a:latin typeface="Arial"/>
                <a:cs typeface="Arial"/>
              </a:rPr>
              <a:t>bronnen</a:t>
            </a:r>
            <a:r>
              <a:rPr dirty="0" sz="5800" spc="-10" b="1">
                <a:solidFill>
                  <a:srgbClr val="3E3E3E"/>
                </a:solidFill>
                <a:latin typeface="Arial"/>
                <a:cs typeface="Arial"/>
              </a:rPr>
              <a:t> vinden?</a:t>
            </a:r>
            <a:endParaRPr sz="5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096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190">
                <a:solidFill>
                  <a:srgbClr val="379C73"/>
                </a:solidFill>
              </a:rPr>
              <a:t>Internet</a:t>
            </a:r>
            <a:r>
              <a:rPr dirty="0" sz="2700" spc="-105">
                <a:solidFill>
                  <a:srgbClr val="379C73"/>
                </a:solidFill>
              </a:rPr>
              <a:t> </a:t>
            </a:r>
            <a:r>
              <a:rPr dirty="0" sz="2700" spc="-165">
                <a:solidFill>
                  <a:srgbClr val="379C73"/>
                </a:solidFill>
              </a:rPr>
              <a:t>Onderzoek</a:t>
            </a:r>
            <a:endParaRPr sz="27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3404870" y="1449577"/>
            <a:ext cx="5551805" cy="3137535"/>
            <a:chOff x="3404870" y="1449577"/>
            <a:chExt cx="5551805" cy="3137535"/>
          </a:xfrm>
        </p:grpSpPr>
        <p:sp>
          <p:nvSpPr>
            <p:cNvPr id="5" name="object 5" descr=""/>
            <p:cNvSpPr/>
            <p:nvPr/>
          </p:nvSpPr>
          <p:spPr>
            <a:xfrm>
              <a:off x="3417570" y="1462277"/>
              <a:ext cx="5526405" cy="3112135"/>
            </a:xfrm>
            <a:custGeom>
              <a:avLst/>
              <a:gdLst/>
              <a:ahLst/>
              <a:cxnLst/>
              <a:rect l="l" t="t" r="r" b="b"/>
              <a:pathLst>
                <a:path w="5526405" h="3112135">
                  <a:moveTo>
                    <a:pt x="5526024" y="0"/>
                  </a:moveTo>
                  <a:lnTo>
                    <a:pt x="0" y="0"/>
                  </a:lnTo>
                  <a:lnTo>
                    <a:pt x="0" y="3112008"/>
                  </a:lnTo>
                  <a:lnTo>
                    <a:pt x="5526024" y="3112008"/>
                  </a:lnTo>
                  <a:lnTo>
                    <a:pt x="5526024" y="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3417570" y="1462277"/>
              <a:ext cx="5526405" cy="3112135"/>
            </a:xfrm>
            <a:custGeom>
              <a:avLst/>
              <a:gdLst/>
              <a:ahLst/>
              <a:cxnLst/>
              <a:rect l="l" t="t" r="r" b="b"/>
              <a:pathLst>
                <a:path w="5526405" h="3112135">
                  <a:moveTo>
                    <a:pt x="0" y="3112008"/>
                  </a:moveTo>
                  <a:lnTo>
                    <a:pt x="5526024" y="3112008"/>
                  </a:lnTo>
                  <a:lnTo>
                    <a:pt x="5526024" y="0"/>
                  </a:lnTo>
                  <a:lnTo>
                    <a:pt x="0" y="0"/>
                  </a:lnTo>
                  <a:lnTo>
                    <a:pt x="0" y="3112008"/>
                  </a:lnTo>
                  <a:close/>
                </a:path>
              </a:pathLst>
            </a:custGeom>
            <a:ln w="25400">
              <a:solidFill>
                <a:srgbClr val="20364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3552190" y="1508992"/>
            <a:ext cx="5257165" cy="29063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065" marR="5080">
              <a:lnSpc>
                <a:spcPct val="150100"/>
              </a:lnSpc>
              <a:spcBef>
                <a:spcPts val="95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Zoals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module</a:t>
            </a:r>
            <a:r>
              <a:rPr dirty="0" sz="18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z="18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wordt uitgelegd,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kunnen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mensen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via</a:t>
            </a:r>
            <a:r>
              <a:rPr dirty="0" sz="1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internet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overal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met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een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internetverbinding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informatie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delen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communiceren.</a:t>
            </a:r>
            <a:endParaRPr sz="1800">
              <a:latin typeface="Arial"/>
              <a:cs typeface="Arial"/>
            </a:endParaRPr>
          </a:p>
          <a:p>
            <a:pPr algn="ctr" marL="166370" marR="158750">
              <a:lnSpc>
                <a:spcPct val="150000"/>
              </a:lnSpc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Internetonderzoek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inderdaad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om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verschillende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redenen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een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waardevol</a:t>
            </a:r>
            <a:r>
              <a:rPr dirty="0" sz="18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vaak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essentieel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hulpmiddel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voor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het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oplossen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van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apparaatproblemen.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4496" y="1782047"/>
            <a:ext cx="2563533" cy="2500869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1149197" y="4429759"/>
            <a:ext cx="1029969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Ontworpen</a:t>
            </a:r>
            <a:r>
              <a:rPr dirty="0" sz="700" spc="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door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Freeepik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3131" y="292989"/>
            <a:ext cx="3250565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195">
                <a:solidFill>
                  <a:srgbClr val="379C73"/>
                </a:solidFill>
              </a:rPr>
              <a:t>Internet</a:t>
            </a:r>
            <a:r>
              <a:rPr dirty="0" sz="2700" spc="-90">
                <a:solidFill>
                  <a:srgbClr val="379C73"/>
                </a:solidFill>
              </a:rPr>
              <a:t> </a:t>
            </a:r>
            <a:r>
              <a:rPr dirty="0" sz="2700" spc="-165">
                <a:solidFill>
                  <a:srgbClr val="379C73"/>
                </a:solidFill>
              </a:rPr>
              <a:t>Onderzoek</a:t>
            </a:r>
            <a:endParaRPr sz="27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358851" y="924522"/>
            <a:ext cx="8328025" cy="3680460"/>
          </a:xfrm>
          <a:prstGeom prst="rect">
            <a:avLst/>
          </a:prstGeom>
        </p:spPr>
        <p:txBody>
          <a:bodyPr wrap="square" lIns="0" tIns="144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3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Daarom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internetonderzoek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bijzonder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belangrijk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vinden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oplossingen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3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problemen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apparaten: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25"/>
              </a:spcBef>
            </a:pPr>
            <a:endParaRPr sz="1800">
              <a:latin typeface="Arial"/>
              <a:cs typeface="Arial"/>
            </a:endParaRPr>
          </a:p>
          <a:p>
            <a:pPr marL="12700" marR="180975">
              <a:lnSpc>
                <a:spcPct val="148300"/>
              </a:lnSpc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Uitgebreide</a:t>
            </a:r>
            <a:r>
              <a:rPr dirty="0" sz="18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Informatiebron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internet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uitgebreide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bron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informatie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breed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scala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aan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onderwerpen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beslaat.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35"/>
              </a:spcBef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Diverse</a:t>
            </a:r>
            <a:r>
              <a:rPr dirty="0" sz="1800" spc="-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Oplossingen:</a:t>
            </a:r>
            <a:r>
              <a:rPr dirty="0" sz="1800" spc="-8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Verschillende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gebruikers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kunnen</a:t>
            </a:r>
            <a:r>
              <a:rPr dirty="0" sz="18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vergelijkbare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problemen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3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tegenkomen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verschillende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manieren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oplossen.</a:t>
            </a:r>
            <a:endParaRPr sz="1800">
              <a:latin typeface="Arial"/>
              <a:cs typeface="Arial"/>
            </a:endParaRPr>
          </a:p>
          <a:p>
            <a:pPr marL="12700" marR="179070">
              <a:lnSpc>
                <a:spcPct val="147900"/>
              </a:lnSpc>
              <a:spcBef>
                <a:spcPts val="10"/>
              </a:spcBef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Gebruikersgemeenschappen</a:t>
            </a:r>
            <a:r>
              <a:rPr dirty="0" sz="18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en</a:t>
            </a:r>
            <a:r>
              <a:rPr dirty="0" sz="18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Forums:</a:t>
            </a:r>
            <a:r>
              <a:rPr dirty="0" sz="1800" spc="-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Online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gemeenschappen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forums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brengen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gebruikers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samen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vergelijkbare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problemen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hebben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ondervonden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en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358851" y="4712004"/>
            <a:ext cx="94996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opgelost.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8440673" y="4660493"/>
            <a:ext cx="34290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1/2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408838" y="1303401"/>
            <a:ext cx="8327390" cy="3904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241300" marR="5080" indent="-22860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Font typeface="Arial"/>
              <a:buChar char="•"/>
              <a:tabLst>
                <a:tab pos="241300" algn="l"/>
              </a:tabLst>
            </a:pPr>
            <a:r>
              <a:rPr dirty="0" sz="1800" b="1">
                <a:solidFill>
                  <a:srgbClr val="67A479"/>
                </a:solidFill>
                <a:latin typeface="Arial"/>
                <a:cs typeface="Arial"/>
              </a:rPr>
              <a:t>ENTERTAINMENTHUB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Dienen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als een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belangrijke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bron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entertainment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via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gaming,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muziek,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films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sociale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netwerken.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  <a:buFont typeface="Arial"/>
              <a:buChar char="•"/>
            </a:pPr>
            <a:endParaRPr sz="1800">
              <a:latin typeface="Arial"/>
              <a:cs typeface="Arial"/>
            </a:endParaRPr>
          </a:p>
          <a:p>
            <a:pPr algn="just" marL="241300" marR="5715" indent="-2286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241300" algn="l"/>
              </a:tabLst>
            </a:pPr>
            <a:r>
              <a:rPr dirty="0" sz="1800" b="1">
                <a:solidFill>
                  <a:srgbClr val="67A479"/>
                </a:solidFill>
                <a:latin typeface="Arial"/>
                <a:cs typeface="Arial"/>
              </a:rPr>
              <a:t>GEGEVENSORGANISATIE:</a:t>
            </a:r>
            <a:r>
              <a:rPr dirty="0" sz="1800" spc="385" b="1">
                <a:solidFill>
                  <a:srgbClr val="67A479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Efficiënt</a:t>
            </a:r>
            <a:r>
              <a:rPr dirty="0" sz="1800" spc="3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opslaan</a:t>
            </a:r>
            <a:r>
              <a:rPr dirty="0" sz="1800" spc="3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3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organiseren</a:t>
            </a:r>
            <a:r>
              <a:rPr dirty="0" sz="1800" spc="3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3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gegevens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1800" spc="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mogelijkheid</a:t>
            </a:r>
            <a:r>
              <a:rPr dirty="0" sz="1800" spc="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800" spc="3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afzonderlijke</a:t>
            </a:r>
            <a:r>
              <a:rPr dirty="0" sz="1800" spc="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mappen</a:t>
            </a:r>
            <a:r>
              <a:rPr dirty="0" sz="1800" spc="3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800" spc="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maken</a:t>
            </a:r>
            <a:r>
              <a:rPr dirty="0" sz="1800" spc="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800" spc="3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eenvoudige toegankelijkheid.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"/>
              </a:spcBef>
              <a:buFont typeface="Arial"/>
              <a:buChar char="•"/>
            </a:pP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240665" algn="l"/>
                <a:tab pos="2714625" algn="l"/>
                <a:tab pos="3527425" algn="l"/>
                <a:tab pos="4491990" algn="l"/>
                <a:tab pos="6560184" algn="l"/>
                <a:tab pos="7104380" algn="l"/>
                <a:tab pos="7868284" algn="l"/>
              </a:tabLst>
            </a:pPr>
            <a:r>
              <a:rPr dirty="0" sz="1800" spc="-10" b="1">
                <a:solidFill>
                  <a:srgbClr val="67A479"/>
                </a:solidFill>
                <a:latin typeface="Arial"/>
                <a:cs typeface="Arial"/>
              </a:rPr>
              <a:t>TOEGANKELIJKHEID</a:t>
            </a:r>
            <a:r>
              <a:rPr dirty="0" sz="1800" b="1">
                <a:solidFill>
                  <a:srgbClr val="67A479"/>
                </a:solidFill>
                <a:latin typeface="Arial"/>
                <a:cs typeface="Arial"/>
              </a:rPr>
              <a:t>	</a:t>
            </a:r>
            <a:r>
              <a:rPr dirty="0" sz="1800" spc="-20" b="1">
                <a:solidFill>
                  <a:srgbClr val="67A479"/>
                </a:solidFill>
                <a:latin typeface="Arial"/>
                <a:cs typeface="Arial"/>
              </a:rPr>
              <a:t>VOOR</a:t>
            </a:r>
            <a:r>
              <a:rPr dirty="0" sz="1800" b="1">
                <a:solidFill>
                  <a:srgbClr val="67A479"/>
                </a:solidFill>
                <a:latin typeface="Arial"/>
                <a:cs typeface="Arial"/>
              </a:rPr>
              <a:t>	</a:t>
            </a:r>
            <a:r>
              <a:rPr dirty="0" sz="1800" spc="-10" b="1">
                <a:solidFill>
                  <a:srgbClr val="67A479"/>
                </a:solidFill>
                <a:latin typeface="Arial"/>
                <a:cs typeface="Arial"/>
              </a:rPr>
              <a:t>FYSIEK</a:t>
            </a:r>
            <a:r>
              <a:rPr dirty="0" sz="1800" b="1">
                <a:solidFill>
                  <a:srgbClr val="67A479"/>
                </a:solidFill>
                <a:latin typeface="Arial"/>
                <a:cs typeface="Arial"/>
              </a:rPr>
              <a:t>	</a:t>
            </a:r>
            <a:r>
              <a:rPr dirty="0" sz="1800" spc="-10" b="1">
                <a:solidFill>
                  <a:srgbClr val="67A479"/>
                </a:solidFill>
                <a:latin typeface="Arial"/>
                <a:cs typeface="Arial"/>
              </a:rPr>
              <a:t>UITGEDAAGDEN:</a:t>
            </a:r>
            <a:r>
              <a:rPr dirty="0" sz="1800" b="1">
                <a:solidFill>
                  <a:srgbClr val="67A479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zegen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endParaRPr sz="180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personen</a:t>
            </a:r>
            <a:r>
              <a:rPr dirty="0" sz="1800" spc="3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1800" spc="3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fysieke</a:t>
            </a:r>
            <a:r>
              <a:rPr dirty="0" sz="1800" spc="3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uitdagingen,</a:t>
            </a:r>
            <a:r>
              <a:rPr dirty="0" sz="1800" spc="3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1800" spc="3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gespecialiseerde</a:t>
            </a:r>
            <a:r>
              <a:rPr dirty="0" sz="1800" spc="3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software</a:t>
            </a:r>
            <a:r>
              <a:rPr dirty="0" sz="1800" spc="3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800" spc="3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hulp,</a:t>
            </a:r>
            <a:endParaRPr sz="180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zoals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schermlezer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slechtzienden.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80"/>
              </a:spcBef>
            </a:pPr>
            <a:endParaRPr sz="1800">
              <a:latin typeface="Arial"/>
              <a:cs typeface="Arial"/>
            </a:endParaRPr>
          </a:p>
          <a:p>
            <a:pPr marL="7881620">
              <a:lnSpc>
                <a:spcPct val="100000"/>
              </a:lnSpc>
            </a:pP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2/</a:t>
            </a:r>
            <a:endParaRPr sz="1800">
              <a:latin typeface="Arial"/>
              <a:cs typeface="Arial"/>
            </a:endParaRPr>
          </a:p>
          <a:p>
            <a:pPr marL="7881620">
              <a:lnSpc>
                <a:spcPct val="100000"/>
              </a:lnSpc>
            </a:pP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7233" rIns="0" bIns="0" rtlCol="0" vert="horz">
            <a:spAutoFit/>
          </a:bodyPr>
          <a:lstStyle/>
          <a:p>
            <a:pPr marL="18415">
              <a:lnSpc>
                <a:spcPct val="100000"/>
              </a:lnSpc>
              <a:spcBef>
                <a:spcPts val="100"/>
              </a:spcBef>
            </a:pPr>
            <a:r>
              <a:rPr dirty="0" sz="2700">
                <a:solidFill>
                  <a:srgbClr val="379C73"/>
                </a:solidFill>
              </a:rPr>
              <a:t>Wat</a:t>
            </a:r>
            <a:r>
              <a:rPr dirty="0" sz="2700" spc="-200">
                <a:solidFill>
                  <a:srgbClr val="379C73"/>
                </a:solidFill>
              </a:rPr>
              <a:t> </a:t>
            </a:r>
            <a:r>
              <a:rPr dirty="0" sz="2700" spc="-345">
                <a:solidFill>
                  <a:srgbClr val="379C73"/>
                </a:solidFill>
              </a:rPr>
              <a:t>is</a:t>
            </a:r>
            <a:r>
              <a:rPr dirty="0" sz="2700" spc="-150">
                <a:solidFill>
                  <a:srgbClr val="379C73"/>
                </a:solidFill>
              </a:rPr>
              <a:t> </a:t>
            </a:r>
            <a:r>
              <a:rPr dirty="0" sz="2700" spc="-290">
                <a:solidFill>
                  <a:srgbClr val="379C73"/>
                </a:solidFill>
              </a:rPr>
              <a:t>een</a:t>
            </a:r>
            <a:r>
              <a:rPr dirty="0" sz="2700" spc="-150">
                <a:solidFill>
                  <a:srgbClr val="379C73"/>
                </a:solidFill>
              </a:rPr>
              <a:t> </a:t>
            </a:r>
            <a:r>
              <a:rPr dirty="0" sz="2700" spc="-270">
                <a:solidFill>
                  <a:srgbClr val="379C73"/>
                </a:solidFill>
              </a:rPr>
              <a:t>computer?</a:t>
            </a:r>
            <a:endParaRPr sz="2700"/>
          </a:p>
        </p:txBody>
      </p:sp>
    </p:spTree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97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195">
                <a:solidFill>
                  <a:srgbClr val="379C73"/>
                </a:solidFill>
              </a:rPr>
              <a:t>Internet</a:t>
            </a:r>
            <a:r>
              <a:rPr dirty="0" sz="2700" spc="-90">
                <a:solidFill>
                  <a:srgbClr val="379C73"/>
                </a:solidFill>
              </a:rPr>
              <a:t> </a:t>
            </a:r>
            <a:r>
              <a:rPr dirty="0" sz="2700" spc="-165">
                <a:solidFill>
                  <a:srgbClr val="379C73"/>
                </a:solidFill>
              </a:rPr>
              <a:t>Onderzoek/2</a:t>
            </a:r>
            <a:endParaRPr sz="27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364947" y="1433576"/>
            <a:ext cx="8418830" cy="35274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34950" marR="695960" indent="-222885">
              <a:lnSpc>
                <a:spcPct val="147800"/>
              </a:lnSpc>
              <a:spcBef>
                <a:spcPts val="100"/>
              </a:spcBef>
              <a:buClr>
                <a:srgbClr val="000000"/>
              </a:buClr>
              <a:buSzPct val="50000"/>
              <a:buFont typeface="Arial"/>
              <a:buChar char="•"/>
              <a:tabLst>
                <a:tab pos="234950" algn="l"/>
              </a:tabLst>
            </a:pP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Fabrikantbronnen:</a:t>
            </a:r>
            <a:r>
              <a:rPr dirty="0" sz="1800" spc="-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E3E3E"/>
                </a:solidFill>
                <a:latin typeface="Arial"/>
                <a:cs typeface="Arial"/>
              </a:rPr>
              <a:t>Fabrikanten</a:t>
            </a:r>
            <a:r>
              <a:rPr dirty="0" sz="1800" spc="-3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E3E3E"/>
                </a:solidFill>
                <a:latin typeface="Arial"/>
                <a:cs typeface="Arial"/>
              </a:rPr>
              <a:t>onderhouden</a:t>
            </a:r>
            <a:r>
              <a:rPr dirty="0" sz="1800" spc="-1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E3E3E"/>
                </a:solidFill>
                <a:latin typeface="Arial"/>
                <a:cs typeface="Arial"/>
              </a:rPr>
              <a:t>vaak</a:t>
            </a:r>
            <a:r>
              <a:rPr dirty="0" sz="1800" spc="-3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E3E3E"/>
                </a:solidFill>
                <a:latin typeface="Arial"/>
                <a:cs typeface="Arial"/>
              </a:rPr>
              <a:t>officiële</a:t>
            </a:r>
            <a:r>
              <a:rPr dirty="0" sz="1800" spc="-3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E3E3E"/>
                </a:solidFill>
                <a:latin typeface="Arial"/>
                <a:cs typeface="Arial"/>
              </a:rPr>
              <a:t>websites</a:t>
            </a:r>
            <a:r>
              <a:rPr dirty="0" sz="1800" spc="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3E3E3E"/>
                </a:solidFill>
                <a:latin typeface="Arial"/>
                <a:cs typeface="Arial"/>
              </a:rPr>
              <a:t>met </a:t>
            </a:r>
            <a:r>
              <a:rPr dirty="0" sz="1800">
                <a:solidFill>
                  <a:srgbClr val="3E3E3E"/>
                </a:solidFill>
                <a:latin typeface="Arial"/>
                <a:cs typeface="Arial"/>
              </a:rPr>
              <a:t>ondersteuningspagina's</a:t>
            </a:r>
            <a:r>
              <a:rPr dirty="0" sz="1800" spc="-4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E3E3E"/>
                </a:solidFill>
                <a:latin typeface="Arial"/>
                <a:cs typeface="Arial"/>
              </a:rPr>
              <a:t>en</a:t>
            </a:r>
            <a:r>
              <a:rPr dirty="0" sz="1800" spc="-7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3E3E3E"/>
                </a:solidFill>
                <a:latin typeface="Arial"/>
                <a:cs typeface="Arial"/>
              </a:rPr>
              <a:t>handleidingen.</a:t>
            </a:r>
            <a:endParaRPr sz="1800">
              <a:latin typeface="Arial"/>
              <a:cs typeface="Arial"/>
            </a:endParaRPr>
          </a:p>
          <a:p>
            <a:pPr marL="234950" indent="-222250">
              <a:lnSpc>
                <a:spcPct val="100000"/>
              </a:lnSpc>
              <a:spcBef>
                <a:spcPts val="1040"/>
              </a:spcBef>
              <a:buClr>
                <a:srgbClr val="000000"/>
              </a:buClr>
              <a:buSzPct val="50000"/>
              <a:buFont typeface="Arial"/>
              <a:buChar char="•"/>
              <a:tabLst>
                <a:tab pos="234950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Visuele</a:t>
            </a:r>
            <a:r>
              <a:rPr dirty="0" sz="18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Gidsen</a:t>
            </a:r>
            <a:r>
              <a:rPr dirty="0" sz="18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en</a:t>
            </a:r>
            <a:r>
              <a:rPr dirty="0" sz="18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Tutorials:</a:t>
            </a:r>
            <a:r>
              <a:rPr dirty="0" sz="18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3E3E3E"/>
                </a:solidFill>
                <a:latin typeface="Arial"/>
                <a:cs typeface="Arial"/>
              </a:rPr>
              <a:t>Video-</a:t>
            </a:r>
            <a:r>
              <a:rPr dirty="0" sz="1800">
                <a:solidFill>
                  <a:srgbClr val="3E3E3E"/>
                </a:solidFill>
                <a:latin typeface="Arial"/>
                <a:cs typeface="Arial"/>
              </a:rPr>
              <a:t>delen platforms</a:t>
            </a:r>
            <a:r>
              <a:rPr dirty="0" sz="1800" spc="-3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E3E3E"/>
                </a:solidFill>
                <a:latin typeface="Arial"/>
                <a:cs typeface="Arial"/>
              </a:rPr>
              <a:t>zoals</a:t>
            </a:r>
            <a:r>
              <a:rPr dirty="0" sz="1800" spc="-2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E3E3E"/>
                </a:solidFill>
                <a:latin typeface="Arial"/>
                <a:cs typeface="Arial"/>
              </a:rPr>
              <a:t>YouTube</a:t>
            </a:r>
            <a:r>
              <a:rPr dirty="0" sz="1800" spc="-3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E3E3E"/>
                </a:solidFill>
                <a:latin typeface="Arial"/>
                <a:cs typeface="Arial"/>
              </a:rPr>
              <a:t>bieden</a:t>
            </a:r>
            <a:r>
              <a:rPr dirty="0" sz="1800" spc="-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3E3E3E"/>
                </a:solidFill>
                <a:latin typeface="Arial"/>
                <a:cs typeface="Arial"/>
              </a:rPr>
              <a:t>een</a:t>
            </a:r>
            <a:endParaRPr sz="1800">
              <a:latin typeface="Arial"/>
              <a:cs typeface="Arial"/>
            </a:endParaRPr>
          </a:p>
          <a:p>
            <a:pPr marL="234950">
              <a:lnSpc>
                <a:spcPct val="100000"/>
              </a:lnSpc>
              <a:spcBef>
                <a:spcPts val="1035"/>
              </a:spcBef>
            </a:pPr>
            <a:r>
              <a:rPr dirty="0" sz="1800">
                <a:solidFill>
                  <a:srgbClr val="3E3E3E"/>
                </a:solidFill>
                <a:latin typeface="Arial"/>
                <a:cs typeface="Arial"/>
              </a:rPr>
              <a:t>overvloed</a:t>
            </a:r>
            <a:r>
              <a:rPr dirty="0" sz="1800" spc="-2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E3E3E"/>
                </a:solidFill>
                <a:latin typeface="Arial"/>
                <a:cs typeface="Arial"/>
              </a:rPr>
              <a:t>aan</a:t>
            </a:r>
            <a:r>
              <a:rPr dirty="0" sz="1800" spc="-3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E3E3E"/>
                </a:solidFill>
                <a:latin typeface="Arial"/>
                <a:cs typeface="Arial"/>
              </a:rPr>
              <a:t>visuele</a:t>
            </a:r>
            <a:r>
              <a:rPr dirty="0" sz="1800" spc="-1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E3E3E"/>
                </a:solidFill>
                <a:latin typeface="Arial"/>
                <a:cs typeface="Arial"/>
              </a:rPr>
              <a:t>gidsen</a:t>
            </a:r>
            <a:r>
              <a:rPr dirty="0" sz="1800" spc="-2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E3E3E"/>
                </a:solidFill>
                <a:latin typeface="Arial"/>
                <a:cs typeface="Arial"/>
              </a:rPr>
              <a:t>en</a:t>
            </a:r>
            <a:r>
              <a:rPr dirty="0" sz="1800" spc="-3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3E3E3E"/>
                </a:solidFill>
                <a:latin typeface="Arial"/>
                <a:cs typeface="Arial"/>
              </a:rPr>
              <a:t>tutorials.</a:t>
            </a:r>
            <a:endParaRPr sz="1800">
              <a:latin typeface="Arial"/>
              <a:cs typeface="Arial"/>
            </a:endParaRPr>
          </a:p>
          <a:p>
            <a:pPr marL="234950" indent="-222250">
              <a:lnSpc>
                <a:spcPct val="100000"/>
              </a:lnSpc>
              <a:spcBef>
                <a:spcPts val="1045"/>
              </a:spcBef>
              <a:buClr>
                <a:srgbClr val="000000"/>
              </a:buClr>
              <a:buSzPct val="50000"/>
              <a:buFont typeface="Arial"/>
              <a:buChar char="•"/>
              <a:tabLst>
                <a:tab pos="234950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Tijdige</a:t>
            </a:r>
            <a:r>
              <a:rPr dirty="0" sz="1800" spc="-5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Updates: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E3E3E"/>
                </a:solidFill>
                <a:latin typeface="Arial"/>
                <a:cs typeface="Arial"/>
              </a:rPr>
              <a:t>Het</a:t>
            </a:r>
            <a:r>
              <a:rPr dirty="0" sz="1800" spc="-2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E3E3E"/>
                </a:solidFill>
                <a:latin typeface="Arial"/>
                <a:cs typeface="Arial"/>
              </a:rPr>
              <a:t>internet</a:t>
            </a:r>
            <a:r>
              <a:rPr dirty="0" sz="1800" spc="-1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E3E3E"/>
                </a:solidFill>
                <a:latin typeface="Arial"/>
                <a:cs typeface="Arial"/>
              </a:rPr>
              <a:t>biedt</a:t>
            </a:r>
            <a:r>
              <a:rPr dirty="0" sz="1800" spc="-10">
                <a:solidFill>
                  <a:srgbClr val="3E3E3E"/>
                </a:solidFill>
                <a:latin typeface="Arial"/>
                <a:cs typeface="Arial"/>
              </a:rPr>
              <a:t> real-</a:t>
            </a:r>
            <a:r>
              <a:rPr dirty="0" sz="1800">
                <a:solidFill>
                  <a:srgbClr val="3E3E3E"/>
                </a:solidFill>
                <a:latin typeface="Arial"/>
                <a:cs typeface="Arial"/>
              </a:rPr>
              <a:t>time</a:t>
            </a:r>
            <a:r>
              <a:rPr dirty="0" sz="1800" spc="-2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3E3E3E"/>
                </a:solidFill>
                <a:latin typeface="Arial"/>
                <a:cs typeface="Arial"/>
              </a:rPr>
              <a:t>informatie.</a:t>
            </a:r>
            <a:endParaRPr sz="1800">
              <a:latin typeface="Arial"/>
              <a:cs typeface="Arial"/>
            </a:endParaRPr>
          </a:p>
          <a:p>
            <a:pPr marL="234950" marR="391160" indent="-222885">
              <a:lnSpc>
                <a:spcPct val="147800"/>
              </a:lnSpc>
              <a:spcBef>
                <a:spcPts val="5"/>
              </a:spcBef>
              <a:buClr>
                <a:srgbClr val="000000"/>
              </a:buClr>
              <a:buSzPct val="50000"/>
              <a:buFont typeface="Arial"/>
              <a:buChar char="•"/>
              <a:tabLst>
                <a:tab pos="234950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Toegankelijkheid</a:t>
            </a:r>
            <a:r>
              <a:rPr dirty="0" sz="1800" spc="-9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van</a:t>
            </a:r>
            <a:r>
              <a:rPr dirty="0" sz="18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Documentatie:</a:t>
            </a:r>
            <a:r>
              <a:rPr dirty="0" sz="1800" spc="-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E3E3E"/>
                </a:solidFill>
                <a:latin typeface="Arial"/>
                <a:cs typeface="Arial"/>
              </a:rPr>
              <a:t>Gebruikershandleidingen,</a:t>
            </a:r>
            <a:r>
              <a:rPr dirty="0" sz="1800" spc="-1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3E3E3E"/>
                </a:solidFill>
                <a:latin typeface="Arial"/>
                <a:cs typeface="Arial"/>
              </a:rPr>
              <a:t>technische </a:t>
            </a:r>
            <a:r>
              <a:rPr dirty="0" sz="1800">
                <a:solidFill>
                  <a:srgbClr val="3E3E3E"/>
                </a:solidFill>
                <a:latin typeface="Arial"/>
                <a:cs typeface="Arial"/>
              </a:rPr>
              <a:t>documentatie</a:t>
            </a:r>
            <a:r>
              <a:rPr dirty="0" sz="1800" spc="-4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E3E3E"/>
                </a:solidFill>
                <a:latin typeface="Arial"/>
                <a:cs typeface="Arial"/>
              </a:rPr>
              <a:t>en</a:t>
            </a:r>
            <a:r>
              <a:rPr dirty="0" sz="1800" spc="-5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E3E3E"/>
                </a:solidFill>
                <a:latin typeface="Arial"/>
                <a:cs typeface="Arial"/>
              </a:rPr>
              <a:t>officiële</a:t>
            </a:r>
            <a:r>
              <a:rPr dirty="0" sz="1800" spc="-4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E3E3E"/>
                </a:solidFill>
                <a:latin typeface="Arial"/>
                <a:cs typeface="Arial"/>
              </a:rPr>
              <a:t>handleidingen voor</a:t>
            </a:r>
            <a:r>
              <a:rPr dirty="0" sz="1800" spc="-4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E3E3E"/>
                </a:solidFill>
                <a:latin typeface="Arial"/>
                <a:cs typeface="Arial"/>
              </a:rPr>
              <a:t>apparaten</a:t>
            </a:r>
            <a:r>
              <a:rPr dirty="0" sz="1800" spc="-2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E3E3E"/>
                </a:solidFill>
                <a:latin typeface="Arial"/>
                <a:cs typeface="Arial"/>
              </a:rPr>
              <a:t>zijn</a:t>
            </a:r>
            <a:r>
              <a:rPr dirty="0" sz="1800" spc="-4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E3E3E"/>
                </a:solidFill>
                <a:latin typeface="Arial"/>
                <a:cs typeface="Arial"/>
              </a:rPr>
              <a:t>vaak</a:t>
            </a:r>
            <a:r>
              <a:rPr dirty="0" sz="1800" spc="-4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3E3E3E"/>
                </a:solidFill>
                <a:latin typeface="Arial"/>
                <a:cs typeface="Arial"/>
              </a:rPr>
              <a:t>online</a:t>
            </a:r>
            <a:endParaRPr sz="1800">
              <a:latin typeface="Arial"/>
              <a:cs typeface="Arial"/>
            </a:endParaRPr>
          </a:p>
          <a:p>
            <a:pPr marL="234950">
              <a:lnSpc>
                <a:spcPts val="2075"/>
              </a:lnSpc>
              <a:spcBef>
                <a:spcPts val="1040"/>
              </a:spcBef>
            </a:pPr>
            <a:r>
              <a:rPr dirty="0" sz="1800" spc="-10">
                <a:solidFill>
                  <a:srgbClr val="3E3E3E"/>
                </a:solidFill>
                <a:latin typeface="Arial"/>
                <a:cs typeface="Arial"/>
              </a:rPr>
              <a:t>beschikbaar.</a:t>
            </a:r>
            <a:endParaRPr sz="1800">
              <a:latin typeface="Arial"/>
              <a:cs typeface="Arial"/>
            </a:endParaRPr>
          </a:p>
          <a:p>
            <a:pPr marL="8087995">
              <a:lnSpc>
                <a:spcPts val="2075"/>
              </a:lnSpc>
            </a:pP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2/2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44463" y="1059180"/>
            <a:ext cx="4097885" cy="4084011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/>
          <p:nvPr/>
        </p:nvSpPr>
        <p:spPr>
          <a:xfrm>
            <a:off x="326136" y="1498091"/>
            <a:ext cx="6629400" cy="3325495"/>
          </a:xfrm>
          <a:custGeom>
            <a:avLst/>
            <a:gdLst/>
            <a:ahLst/>
            <a:cxnLst/>
            <a:rect l="l" t="t" r="r" b="b"/>
            <a:pathLst>
              <a:path w="6629400" h="3325495">
                <a:moveTo>
                  <a:pt x="6629400" y="0"/>
                </a:moveTo>
                <a:lnTo>
                  <a:pt x="0" y="0"/>
                </a:lnTo>
                <a:lnTo>
                  <a:pt x="0" y="3325367"/>
                </a:lnTo>
                <a:lnTo>
                  <a:pt x="6629400" y="3325367"/>
                </a:lnTo>
                <a:lnTo>
                  <a:pt x="6629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358851" y="1454022"/>
            <a:ext cx="6476365" cy="32740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128905">
              <a:lnSpc>
                <a:spcPct val="148000"/>
              </a:lnSpc>
              <a:spcBef>
                <a:spcPts val="9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Nuttige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bronnen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zijn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webcommunity's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zijn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gemaakt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door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dienstverleners.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Daarin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vindt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veelvoorkomende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problemen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bepaalde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soorten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apparaten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terugkerende oplossingen: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Microsoft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800" spc="-6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18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https://techcommunity.microsoft.com/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30"/>
              </a:spcBef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Apple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800" spc="-6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18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https://discussions.apple.com/welcome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45"/>
              </a:spcBef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Google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800" spc="-3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18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6"/>
              </a:rPr>
              <a:t>https://support.google.com/accounts/community?hl=en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041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195">
                <a:solidFill>
                  <a:srgbClr val="379C73"/>
                </a:solidFill>
              </a:rPr>
              <a:t>Internet</a:t>
            </a:r>
            <a:r>
              <a:rPr dirty="0" sz="2700" spc="-90">
                <a:solidFill>
                  <a:srgbClr val="379C73"/>
                </a:solidFill>
              </a:rPr>
              <a:t> </a:t>
            </a:r>
            <a:r>
              <a:rPr dirty="0" sz="2700" spc="-165">
                <a:solidFill>
                  <a:srgbClr val="379C73"/>
                </a:solidFill>
              </a:rPr>
              <a:t>Onderzoek</a:t>
            </a:r>
            <a:endParaRPr sz="2700"/>
          </a:p>
        </p:txBody>
      </p:sp>
      <p:sp>
        <p:nvSpPr>
          <p:cNvPr id="7" name="object 7" descr=""/>
          <p:cNvSpPr txBox="1"/>
          <p:nvPr/>
        </p:nvSpPr>
        <p:spPr>
          <a:xfrm>
            <a:off x="8028558" y="4922621"/>
            <a:ext cx="103060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latin typeface="Arial"/>
                <a:cs typeface="Arial"/>
              </a:rPr>
              <a:t>Ontworpen</a:t>
            </a:r>
            <a:r>
              <a:rPr dirty="0" sz="700" spc="-15" i="1">
                <a:latin typeface="Arial"/>
                <a:cs typeface="Arial"/>
              </a:rPr>
              <a:t> </a:t>
            </a:r>
            <a:r>
              <a:rPr dirty="0" sz="700" i="1">
                <a:latin typeface="Arial"/>
                <a:cs typeface="Arial"/>
              </a:rPr>
              <a:t>door</a:t>
            </a:r>
            <a:r>
              <a:rPr dirty="0" sz="700" spc="-40" i="1">
                <a:latin typeface="Arial"/>
                <a:cs typeface="Arial"/>
              </a:rPr>
              <a:t> </a:t>
            </a:r>
            <a:r>
              <a:rPr dirty="0" sz="700" spc="-10" i="1">
                <a:latin typeface="Arial"/>
                <a:cs typeface="Arial"/>
              </a:rPr>
              <a:t>Freeepik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26136" y="1333500"/>
            <a:ext cx="8140700" cy="3481070"/>
            <a:chOff x="326136" y="1333500"/>
            <a:chExt cx="8140700" cy="348107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75250" y="2739859"/>
              <a:ext cx="2991050" cy="2074697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67983" y="3003804"/>
              <a:ext cx="2491740" cy="1659636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326136" y="1333500"/>
              <a:ext cx="5339080" cy="3324225"/>
            </a:xfrm>
            <a:custGeom>
              <a:avLst/>
              <a:gdLst/>
              <a:ahLst/>
              <a:cxnLst/>
              <a:rect l="l" t="t" r="r" b="b"/>
              <a:pathLst>
                <a:path w="5339080" h="3324225">
                  <a:moveTo>
                    <a:pt x="5338572" y="0"/>
                  </a:moveTo>
                  <a:lnTo>
                    <a:pt x="0" y="0"/>
                  </a:lnTo>
                  <a:lnTo>
                    <a:pt x="0" y="3323844"/>
                  </a:lnTo>
                  <a:lnTo>
                    <a:pt x="5338572" y="3323844"/>
                  </a:lnTo>
                  <a:lnTo>
                    <a:pt x="5338572" y="0"/>
                  </a:lnTo>
                  <a:close/>
                </a:path>
              </a:pathLst>
            </a:custGeom>
            <a:solidFill>
              <a:srgbClr val="FFFFFF">
                <a:alpha val="68626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313131" y="1265534"/>
            <a:ext cx="5365115" cy="33178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50000"/>
              </a:lnSpc>
              <a:spcBef>
                <a:spcPts val="9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Hoewel</a:t>
            </a:r>
            <a:r>
              <a:rPr dirty="0" sz="18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internetonderzoek</a:t>
            </a:r>
            <a:r>
              <a:rPr dirty="0" sz="1800" spc="5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8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krachtig</a:t>
            </a:r>
            <a:r>
              <a:rPr dirty="0" sz="18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hulpmiddel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is,</a:t>
            </a:r>
            <a:r>
              <a:rPr dirty="0" sz="1800" spc="35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moeten</a:t>
            </a:r>
            <a:r>
              <a:rPr dirty="0" sz="1800" spc="35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gebruikers</a:t>
            </a:r>
            <a:r>
              <a:rPr dirty="0" sz="1800" spc="36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voorzichtig</a:t>
            </a:r>
            <a:r>
              <a:rPr dirty="0" sz="1800" spc="35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zijn</a:t>
            </a:r>
            <a:r>
              <a:rPr dirty="0" sz="1800" spc="36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36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geloofwaardigheid</a:t>
            </a:r>
            <a:r>
              <a:rPr dirty="0" sz="1800" spc="265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265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270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bronnen</a:t>
            </a:r>
            <a:r>
              <a:rPr dirty="0" sz="1800" spc="270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265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ze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raadplegen verifiëren.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Niet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alle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informatie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internet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1800" spc="47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accuraat</a:t>
            </a:r>
            <a:r>
              <a:rPr dirty="0" sz="1800" spc="47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1800" spc="48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toepasbaar</a:t>
            </a:r>
            <a:r>
              <a:rPr dirty="0" sz="1800" spc="47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800" spc="47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elke</a:t>
            </a:r>
            <a:r>
              <a:rPr dirty="0" sz="1800" spc="46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situatie.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Bovendien,</a:t>
            </a:r>
            <a:r>
              <a:rPr dirty="0" sz="18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als</a:t>
            </a:r>
            <a:r>
              <a:rPr dirty="0" sz="18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8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probleem</a:t>
            </a:r>
            <a:r>
              <a:rPr dirty="0" sz="18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aanhoudt</a:t>
            </a:r>
            <a:r>
              <a:rPr dirty="0" sz="18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18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complexe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hardwareproblemen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zich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meebrengt,</a:t>
            </a:r>
            <a:r>
              <a:rPr dirty="0" sz="1800" spc="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het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nodig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zijn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professionele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hulp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roepen.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096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190">
                <a:solidFill>
                  <a:srgbClr val="379C73"/>
                </a:solidFill>
              </a:rPr>
              <a:t>Internet</a:t>
            </a:r>
            <a:r>
              <a:rPr dirty="0" sz="2700" spc="-105">
                <a:solidFill>
                  <a:srgbClr val="379C73"/>
                </a:solidFill>
              </a:rPr>
              <a:t> </a:t>
            </a:r>
            <a:r>
              <a:rPr dirty="0" sz="2700" spc="-165">
                <a:solidFill>
                  <a:srgbClr val="379C73"/>
                </a:solidFill>
              </a:rPr>
              <a:t>Onderzoek</a:t>
            </a:r>
            <a:endParaRPr sz="2700"/>
          </a:p>
        </p:txBody>
      </p:sp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50952" y="1291590"/>
            <a:ext cx="8542655" cy="3317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4800" marR="5080" indent="-292735">
              <a:lnSpc>
                <a:spcPct val="150000"/>
              </a:lnSpc>
              <a:spcBef>
                <a:spcPts val="100"/>
              </a:spcBef>
              <a:buClr>
                <a:srgbClr val="000000"/>
              </a:buClr>
              <a:buFont typeface="Arial"/>
              <a:buChar char="•"/>
              <a:tabLst>
                <a:tab pos="304800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Officiële</a:t>
            </a:r>
            <a:r>
              <a:rPr dirty="0" sz="18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ondersteuningswebsite</a:t>
            </a:r>
            <a:r>
              <a:rPr dirty="0" sz="1800" spc="-5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van</a:t>
            </a:r>
            <a:r>
              <a:rPr dirty="0" sz="1800" spc="1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de</a:t>
            </a:r>
            <a:r>
              <a:rPr dirty="0" sz="1800" spc="-1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fabrikant:</a:t>
            </a:r>
            <a:r>
              <a:rPr dirty="0" sz="1800" spc="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E3E3E"/>
                </a:solidFill>
                <a:latin typeface="Arial"/>
                <a:cs typeface="Arial"/>
              </a:rPr>
              <a:t>Bezoek</a:t>
            </a:r>
            <a:r>
              <a:rPr dirty="0" sz="1800" spc="-2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E3E3E"/>
                </a:solidFill>
                <a:latin typeface="Arial"/>
                <a:cs typeface="Arial"/>
              </a:rPr>
              <a:t>de</a:t>
            </a:r>
            <a:r>
              <a:rPr dirty="0" sz="1800" spc="-1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E3E3E"/>
                </a:solidFill>
                <a:latin typeface="Arial"/>
                <a:cs typeface="Arial"/>
              </a:rPr>
              <a:t>officiële</a:t>
            </a:r>
            <a:r>
              <a:rPr dirty="0" sz="1800" spc="-1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3E3E3E"/>
                </a:solidFill>
                <a:latin typeface="Arial"/>
                <a:cs typeface="Arial"/>
              </a:rPr>
              <a:t>website </a:t>
            </a:r>
            <a:r>
              <a:rPr dirty="0" sz="1800">
                <a:solidFill>
                  <a:srgbClr val="3E3E3E"/>
                </a:solidFill>
                <a:latin typeface="Arial"/>
                <a:cs typeface="Arial"/>
              </a:rPr>
              <a:t>van</a:t>
            </a:r>
            <a:r>
              <a:rPr dirty="0" sz="1800" spc="-3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E3E3E"/>
                </a:solidFill>
                <a:latin typeface="Arial"/>
                <a:cs typeface="Arial"/>
              </a:rPr>
              <a:t>de</a:t>
            </a:r>
            <a:r>
              <a:rPr dirty="0" sz="1800" spc="-1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E3E3E"/>
                </a:solidFill>
                <a:latin typeface="Arial"/>
                <a:cs typeface="Arial"/>
              </a:rPr>
              <a:t>fabrikant</a:t>
            </a:r>
            <a:r>
              <a:rPr dirty="0" sz="1800" spc="-2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E3E3E"/>
                </a:solidFill>
                <a:latin typeface="Arial"/>
                <a:cs typeface="Arial"/>
              </a:rPr>
              <a:t>van</a:t>
            </a:r>
            <a:r>
              <a:rPr dirty="0" sz="1800" spc="-1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E3E3E"/>
                </a:solidFill>
                <a:latin typeface="Arial"/>
                <a:cs typeface="Arial"/>
              </a:rPr>
              <a:t>het</a:t>
            </a:r>
            <a:r>
              <a:rPr dirty="0" sz="1800" spc="-10">
                <a:solidFill>
                  <a:srgbClr val="3E3E3E"/>
                </a:solidFill>
                <a:latin typeface="Arial"/>
                <a:cs typeface="Arial"/>
              </a:rPr>
              <a:t> apparaat.</a:t>
            </a:r>
            <a:endParaRPr sz="1800">
              <a:latin typeface="Arial"/>
              <a:cs typeface="Arial"/>
            </a:endParaRPr>
          </a:p>
          <a:p>
            <a:pPr marL="304800" marR="281305" indent="-292735">
              <a:lnSpc>
                <a:spcPts val="3240"/>
              </a:lnSpc>
              <a:spcBef>
                <a:spcPts val="285"/>
              </a:spcBef>
              <a:buClr>
                <a:srgbClr val="000000"/>
              </a:buClr>
              <a:buFont typeface="Arial"/>
              <a:buChar char="•"/>
              <a:tabLst>
                <a:tab pos="304800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Geautoriseerde</a:t>
            </a:r>
            <a:r>
              <a:rPr dirty="0" sz="1800" spc="-6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servicecentra:</a:t>
            </a:r>
            <a:r>
              <a:rPr dirty="0" sz="1800" spc="-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E3E3E"/>
                </a:solidFill>
                <a:latin typeface="Arial"/>
                <a:cs typeface="Arial"/>
              </a:rPr>
              <a:t>Controleer</a:t>
            </a:r>
            <a:r>
              <a:rPr dirty="0" sz="1800" spc="-4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E3E3E"/>
                </a:solidFill>
                <a:latin typeface="Arial"/>
                <a:cs typeface="Arial"/>
              </a:rPr>
              <a:t>of</a:t>
            </a:r>
            <a:r>
              <a:rPr dirty="0" sz="1800" spc="-7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E3E3E"/>
                </a:solidFill>
                <a:latin typeface="Arial"/>
                <a:cs typeface="Arial"/>
              </a:rPr>
              <a:t>er</a:t>
            </a:r>
            <a:r>
              <a:rPr dirty="0" sz="1800" spc="-6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E3E3E"/>
                </a:solidFill>
                <a:latin typeface="Arial"/>
                <a:cs typeface="Arial"/>
              </a:rPr>
              <a:t>geautoriseerde</a:t>
            </a:r>
            <a:r>
              <a:rPr dirty="0" sz="1800" spc="-3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3E3E3E"/>
                </a:solidFill>
                <a:latin typeface="Arial"/>
                <a:cs typeface="Arial"/>
              </a:rPr>
              <a:t>servicecentra </a:t>
            </a:r>
            <a:r>
              <a:rPr dirty="0" sz="1800">
                <a:solidFill>
                  <a:srgbClr val="3E3E3E"/>
                </a:solidFill>
                <a:latin typeface="Arial"/>
                <a:cs typeface="Arial"/>
              </a:rPr>
              <a:t>voor</a:t>
            </a:r>
            <a:r>
              <a:rPr dirty="0" sz="1800" spc="-2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E3E3E"/>
                </a:solidFill>
                <a:latin typeface="Arial"/>
                <a:cs typeface="Arial"/>
              </a:rPr>
              <a:t>uw</a:t>
            </a:r>
            <a:r>
              <a:rPr dirty="0" sz="1800" spc="-1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E3E3E"/>
                </a:solidFill>
                <a:latin typeface="Arial"/>
                <a:cs typeface="Arial"/>
              </a:rPr>
              <a:t>apparaat</a:t>
            </a:r>
            <a:r>
              <a:rPr dirty="0" sz="1800" spc="-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E3E3E"/>
                </a:solidFill>
                <a:latin typeface="Arial"/>
                <a:cs typeface="Arial"/>
              </a:rPr>
              <a:t>in</a:t>
            </a:r>
            <a:r>
              <a:rPr dirty="0" sz="1800" spc="-3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E3E3E"/>
                </a:solidFill>
                <a:latin typeface="Arial"/>
                <a:cs typeface="Arial"/>
              </a:rPr>
              <a:t>uw</a:t>
            </a:r>
            <a:r>
              <a:rPr dirty="0" sz="1800" spc="-1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E3E3E"/>
                </a:solidFill>
                <a:latin typeface="Arial"/>
                <a:cs typeface="Arial"/>
              </a:rPr>
              <a:t>omgeving</a:t>
            </a:r>
            <a:r>
              <a:rPr dirty="0" sz="1800" spc="-2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3E3E3E"/>
                </a:solidFill>
                <a:latin typeface="Arial"/>
                <a:cs typeface="Arial"/>
              </a:rPr>
              <a:t>zijn.</a:t>
            </a: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795"/>
              </a:spcBef>
              <a:buClr>
                <a:srgbClr val="000000"/>
              </a:buClr>
              <a:buFont typeface="Arial"/>
              <a:buChar char="•"/>
              <a:tabLst>
                <a:tab pos="304800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Ondersteuning</a:t>
            </a:r>
            <a:r>
              <a:rPr dirty="0" sz="1800" spc="-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door</a:t>
            </a:r>
            <a:r>
              <a:rPr dirty="0" sz="18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detailhandelaren:</a:t>
            </a:r>
            <a:r>
              <a:rPr dirty="0" sz="1800" spc="-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E3E3E"/>
                </a:solidFill>
                <a:latin typeface="Arial"/>
                <a:cs typeface="Arial"/>
              </a:rPr>
              <a:t>Als</a:t>
            </a:r>
            <a:r>
              <a:rPr dirty="0" sz="1800" spc="-3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E3E3E"/>
                </a:solidFill>
                <a:latin typeface="Arial"/>
                <a:cs typeface="Arial"/>
              </a:rPr>
              <a:t>u</a:t>
            </a:r>
            <a:r>
              <a:rPr dirty="0" sz="1800" spc="-3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E3E3E"/>
                </a:solidFill>
                <a:latin typeface="Arial"/>
                <a:cs typeface="Arial"/>
              </a:rPr>
              <a:t>het</a:t>
            </a:r>
            <a:r>
              <a:rPr dirty="0" sz="1800" spc="-2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E3E3E"/>
                </a:solidFill>
                <a:latin typeface="Arial"/>
                <a:cs typeface="Arial"/>
              </a:rPr>
              <a:t>apparaat</a:t>
            </a:r>
            <a:r>
              <a:rPr dirty="0" sz="1800" spc="-1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E3E3E"/>
                </a:solidFill>
                <a:latin typeface="Arial"/>
                <a:cs typeface="Arial"/>
              </a:rPr>
              <a:t>bij</a:t>
            </a:r>
            <a:r>
              <a:rPr dirty="0" sz="1800" spc="-2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E3E3E"/>
                </a:solidFill>
                <a:latin typeface="Arial"/>
                <a:cs typeface="Arial"/>
              </a:rPr>
              <a:t>een</a:t>
            </a:r>
            <a:r>
              <a:rPr dirty="0" sz="1800" spc="-3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3E3E3E"/>
                </a:solidFill>
                <a:latin typeface="Arial"/>
                <a:cs typeface="Arial"/>
              </a:rPr>
              <a:t>bepaalde</a:t>
            </a:r>
            <a:endParaRPr sz="1800">
              <a:latin typeface="Arial"/>
              <a:cs typeface="Arial"/>
            </a:endParaRPr>
          </a:p>
          <a:p>
            <a:pPr marL="304800">
              <a:lnSpc>
                <a:spcPct val="100000"/>
              </a:lnSpc>
              <a:spcBef>
                <a:spcPts val="1080"/>
              </a:spcBef>
            </a:pPr>
            <a:r>
              <a:rPr dirty="0" sz="1800">
                <a:solidFill>
                  <a:srgbClr val="3E3E3E"/>
                </a:solidFill>
                <a:latin typeface="Arial"/>
                <a:cs typeface="Arial"/>
              </a:rPr>
              <a:t>winkelier</a:t>
            </a:r>
            <a:r>
              <a:rPr dirty="0" sz="1800" spc="-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E3E3E"/>
                </a:solidFill>
                <a:latin typeface="Arial"/>
                <a:cs typeface="Arial"/>
              </a:rPr>
              <a:t>hebt</a:t>
            </a:r>
            <a:r>
              <a:rPr dirty="0" sz="1800" spc="-5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E3E3E"/>
                </a:solidFill>
                <a:latin typeface="Arial"/>
                <a:cs typeface="Arial"/>
              </a:rPr>
              <a:t>gekocht,</a:t>
            </a:r>
            <a:r>
              <a:rPr dirty="0" sz="1800" spc="-3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E3E3E"/>
                </a:solidFill>
                <a:latin typeface="Arial"/>
                <a:cs typeface="Arial"/>
              </a:rPr>
              <a:t>controleer</a:t>
            </a:r>
            <a:r>
              <a:rPr dirty="0" sz="1800" spc="-3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E3E3E"/>
                </a:solidFill>
                <a:latin typeface="Arial"/>
                <a:cs typeface="Arial"/>
              </a:rPr>
              <a:t>dan</a:t>
            </a:r>
            <a:r>
              <a:rPr dirty="0" sz="1800" spc="-4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E3E3E"/>
                </a:solidFill>
                <a:latin typeface="Arial"/>
                <a:cs typeface="Arial"/>
              </a:rPr>
              <a:t>hun</a:t>
            </a:r>
            <a:r>
              <a:rPr dirty="0" sz="1800" spc="-5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3E3E3E"/>
                </a:solidFill>
                <a:latin typeface="Arial"/>
                <a:cs typeface="Arial"/>
              </a:rPr>
              <a:t>klantondersteuningsopties.</a:t>
            </a:r>
            <a:endParaRPr sz="1800">
              <a:latin typeface="Arial"/>
              <a:cs typeface="Arial"/>
            </a:endParaRPr>
          </a:p>
          <a:p>
            <a:pPr marL="304800" marR="405130" indent="-292735">
              <a:lnSpc>
                <a:spcPct val="150000"/>
              </a:lnSpc>
              <a:spcBef>
                <a:spcPts val="5"/>
              </a:spcBef>
              <a:buClr>
                <a:srgbClr val="000000"/>
              </a:buClr>
              <a:buFont typeface="Arial"/>
              <a:buChar char="•"/>
              <a:tabLst>
                <a:tab pos="304800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Online</a:t>
            </a:r>
            <a:r>
              <a:rPr dirty="0" sz="1800" spc="-6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technische</a:t>
            </a:r>
            <a:r>
              <a:rPr dirty="0" sz="18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ondersteuningsdiensten:</a:t>
            </a:r>
            <a:r>
              <a:rPr dirty="0" sz="1800" spc="-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E3E3E"/>
                </a:solidFill>
                <a:latin typeface="Arial"/>
                <a:cs typeface="Arial"/>
              </a:rPr>
              <a:t>Er</a:t>
            </a:r>
            <a:r>
              <a:rPr dirty="0" sz="1800" spc="-4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E3E3E"/>
                </a:solidFill>
                <a:latin typeface="Arial"/>
                <a:cs typeface="Arial"/>
              </a:rPr>
              <a:t>zijn</a:t>
            </a:r>
            <a:r>
              <a:rPr dirty="0" sz="1800" spc="-3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E3E3E"/>
                </a:solidFill>
                <a:latin typeface="Arial"/>
                <a:cs typeface="Arial"/>
              </a:rPr>
              <a:t>online</a:t>
            </a:r>
            <a:r>
              <a:rPr dirty="0" sz="1800" spc="-2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E3E3E"/>
                </a:solidFill>
                <a:latin typeface="Arial"/>
                <a:cs typeface="Arial"/>
              </a:rPr>
              <a:t>platforms</a:t>
            </a:r>
            <a:r>
              <a:rPr dirty="0" sz="1800" spc="-3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E3E3E"/>
                </a:solidFill>
                <a:latin typeface="Arial"/>
                <a:cs typeface="Arial"/>
              </a:rPr>
              <a:t>die</a:t>
            </a:r>
            <a:r>
              <a:rPr dirty="0" sz="1800" spc="-3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3E3E3E"/>
                </a:solidFill>
                <a:latin typeface="Arial"/>
                <a:cs typeface="Arial"/>
              </a:rPr>
              <a:t>op </a:t>
            </a:r>
            <a:r>
              <a:rPr dirty="0" sz="1800">
                <a:solidFill>
                  <a:srgbClr val="3E3E3E"/>
                </a:solidFill>
                <a:latin typeface="Arial"/>
                <a:cs typeface="Arial"/>
              </a:rPr>
              <a:t>afstand</a:t>
            </a:r>
            <a:r>
              <a:rPr dirty="0" sz="1800" spc="-5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E3E3E"/>
                </a:solidFill>
                <a:latin typeface="Arial"/>
                <a:cs typeface="Arial"/>
              </a:rPr>
              <a:t>technische</a:t>
            </a:r>
            <a:r>
              <a:rPr dirty="0" sz="1800" spc="-3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E3E3E"/>
                </a:solidFill>
                <a:latin typeface="Arial"/>
                <a:cs typeface="Arial"/>
              </a:rPr>
              <a:t>ondersteuning</a:t>
            </a:r>
            <a:r>
              <a:rPr dirty="0" sz="1800" spc="-4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E3E3E"/>
                </a:solidFill>
                <a:latin typeface="Arial"/>
                <a:cs typeface="Arial"/>
              </a:rPr>
              <a:t>bieden</a:t>
            </a:r>
            <a:r>
              <a:rPr dirty="0" sz="1800" spc="-3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E3E3E"/>
                </a:solidFill>
                <a:latin typeface="Arial"/>
                <a:cs typeface="Arial"/>
              </a:rPr>
              <a:t>voor</a:t>
            </a:r>
            <a:r>
              <a:rPr dirty="0" sz="1800" spc="-5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E3E3E"/>
                </a:solidFill>
                <a:latin typeface="Arial"/>
                <a:cs typeface="Arial"/>
              </a:rPr>
              <a:t>verschillende</a:t>
            </a:r>
            <a:r>
              <a:rPr dirty="0" sz="1800" spc="-2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3E3E3E"/>
                </a:solidFill>
                <a:latin typeface="Arial"/>
                <a:cs typeface="Arial"/>
              </a:rPr>
              <a:t>apparaten.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5252" y="282321"/>
            <a:ext cx="7757795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80">
                <a:solidFill>
                  <a:srgbClr val="379C73"/>
                </a:solidFill>
              </a:rPr>
              <a:t>Waar</a:t>
            </a:r>
            <a:r>
              <a:rPr dirty="0" sz="2700" spc="-114">
                <a:solidFill>
                  <a:srgbClr val="379C73"/>
                </a:solidFill>
              </a:rPr>
              <a:t> </a:t>
            </a:r>
            <a:r>
              <a:rPr dirty="0" sz="2700" spc="-240">
                <a:solidFill>
                  <a:srgbClr val="379C73"/>
                </a:solidFill>
              </a:rPr>
              <a:t>vind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250">
                <a:solidFill>
                  <a:srgbClr val="379C73"/>
                </a:solidFill>
              </a:rPr>
              <a:t>je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270">
                <a:solidFill>
                  <a:srgbClr val="379C73"/>
                </a:solidFill>
              </a:rPr>
              <a:t>professionele</a:t>
            </a:r>
            <a:r>
              <a:rPr dirty="0" sz="2700" spc="-145">
                <a:solidFill>
                  <a:srgbClr val="379C73"/>
                </a:solidFill>
              </a:rPr>
              <a:t> </a:t>
            </a:r>
            <a:r>
              <a:rPr dirty="0" sz="2700" spc="-229">
                <a:solidFill>
                  <a:srgbClr val="379C73"/>
                </a:solidFill>
              </a:rPr>
              <a:t>hulp</a:t>
            </a:r>
            <a:r>
              <a:rPr dirty="0" sz="2700" spc="-114">
                <a:solidFill>
                  <a:srgbClr val="379C73"/>
                </a:solidFill>
              </a:rPr>
              <a:t> </a:t>
            </a:r>
            <a:r>
              <a:rPr dirty="0" sz="2700" spc="-180">
                <a:solidFill>
                  <a:srgbClr val="379C73"/>
                </a:solidFill>
              </a:rPr>
              <a:t>voor</a:t>
            </a:r>
            <a:r>
              <a:rPr dirty="0" sz="2700" spc="-140">
                <a:solidFill>
                  <a:srgbClr val="379C73"/>
                </a:solidFill>
              </a:rPr>
              <a:t> </a:t>
            </a:r>
            <a:r>
              <a:rPr dirty="0" sz="2700" spc="-310">
                <a:solidFill>
                  <a:srgbClr val="379C73"/>
                </a:solidFill>
              </a:rPr>
              <a:t>apparaten?</a:t>
            </a:r>
            <a:endParaRPr sz="2700"/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00152" y="1148080"/>
            <a:ext cx="8644255" cy="33185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153670" indent="-292735">
              <a:lnSpc>
                <a:spcPct val="150100"/>
              </a:lnSpc>
              <a:spcBef>
                <a:spcPts val="100"/>
              </a:spcBef>
              <a:buClr>
                <a:srgbClr val="000000"/>
              </a:buClr>
              <a:buFont typeface="Arial"/>
              <a:buChar char="•"/>
              <a:tabLst>
                <a:tab pos="355600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Tech</a:t>
            </a:r>
            <a:r>
              <a:rPr dirty="0" sz="1800" spc="-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Support</a:t>
            </a:r>
            <a:r>
              <a:rPr dirty="0" sz="1800" spc="-7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Hotlines</a:t>
            </a:r>
            <a:r>
              <a:rPr dirty="0" sz="1800">
                <a:solidFill>
                  <a:srgbClr val="3E3E3E"/>
                </a:solidFill>
                <a:latin typeface="Arial"/>
                <a:cs typeface="Arial"/>
              </a:rPr>
              <a:t>:</a:t>
            </a:r>
            <a:r>
              <a:rPr dirty="0" sz="1800" spc="-5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E3E3E"/>
                </a:solidFill>
                <a:latin typeface="Arial"/>
                <a:cs typeface="Arial"/>
              </a:rPr>
              <a:t>Controleer</a:t>
            </a:r>
            <a:r>
              <a:rPr dirty="0" sz="1800" spc="-3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E3E3E"/>
                </a:solidFill>
                <a:latin typeface="Arial"/>
                <a:cs typeface="Arial"/>
              </a:rPr>
              <a:t>of</a:t>
            </a:r>
            <a:r>
              <a:rPr dirty="0" sz="1800" spc="-4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E3E3E"/>
                </a:solidFill>
                <a:latin typeface="Arial"/>
                <a:cs typeface="Arial"/>
              </a:rPr>
              <a:t>er</a:t>
            </a:r>
            <a:r>
              <a:rPr dirty="0" sz="1800" spc="-5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E3E3E"/>
                </a:solidFill>
                <a:latin typeface="Arial"/>
                <a:cs typeface="Arial"/>
              </a:rPr>
              <a:t>technische</a:t>
            </a:r>
            <a:r>
              <a:rPr dirty="0" sz="1800" spc="-4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E3E3E"/>
                </a:solidFill>
                <a:latin typeface="Arial"/>
                <a:cs typeface="Arial"/>
              </a:rPr>
              <a:t>ondersteuningshotlines</a:t>
            </a:r>
            <a:r>
              <a:rPr dirty="0" sz="1800" spc="-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3E3E3E"/>
                </a:solidFill>
                <a:latin typeface="Arial"/>
                <a:cs typeface="Arial"/>
              </a:rPr>
              <a:t>zijn </a:t>
            </a:r>
            <a:r>
              <a:rPr dirty="0" sz="1800">
                <a:solidFill>
                  <a:srgbClr val="3E3E3E"/>
                </a:solidFill>
                <a:latin typeface="Arial"/>
                <a:cs typeface="Arial"/>
              </a:rPr>
              <a:t>die</a:t>
            </a:r>
            <a:r>
              <a:rPr dirty="0" sz="1800" spc="-3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E3E3E"/>
                </a:solidFill>
                <a:latin typeface="Arial"/>
                <a:cs typeface="Arial"/>
              </a:rPr>
              <a:t>worden</a:t>
            </a:r>
            <a:r>
              <a:rPr dirty="0" sz="1800" spc="1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E3E3E"/>
                </a:solidFill>
                <a:latin typeface="Arial"/>
                <a:cs typeface="Arial"/>
              </a:rPr>
              <a:t>aangeboden</a:t>
            </a:r>
            <a:r>
              <a:rPr dirty="0" sz="1800" spc="-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E3E3E"/>
                </a:solidFill>
                <a:latin typeface="Arial"/>
                <a:cs typeface="Arial"/>
              </a:rPr>
              <a:t>door</a:t>
            </a:r>
            <a:r>
              <a:rPr dirty="0" sz="1800" spc="-2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E3E3E"/>
                </a:solidFill>
                <a:latin typeface="Arial"/>
                <a:cs typeface="Arial"/>
              </a:rPr>
              <a:t>de</a:t>
            </a:r>
            <a:r>
              <a:rPr dirty="0" sz="1800" spc="-4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E3E3E"/>
                </a:solidFill>
                <a:latin typeface="Arial"/>
                <a:cs typeface="Arial"/>
              </a:rPr>
              <a:t>fabrikant</a:t>
            </a:r>
            <a:r>
              <a:rPr dirty="0" sz="1800" spc="-1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E3E3E"/>
                </a:solidFill>
                <a:latin typeface="Arial"/>
                <a:cs typeface="Arial"/>
              </a:rPr>
              <a:t>van</a:t>
            </a:r>
            <a:r>
              <a:rPr dirty="0" sz="1800" spc="-4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E3E3E"/>
                </a:solidFill>
                <a:latin typeface="Arial"/>
                <a:cs typeface="Arial"/>
              </a:rPr>
              <a:t>het</a:t>
            </a:r>
            <a:r>
              <a:rPr dirty="0" sz="1800" spc="-2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3E3E3E"/>
                </a:solidFill>
                <a:latin typeface="Arial"/>
                <a:cs typeface="Arial"/>
              </a:rPr>
              <a:t>apparaat.</a:t>
            </a:r>
            <a:endParaRPr sz="1800">
              <a:latin typeface="Arial"/>
              <a:cs typeface="Arial"/>
            </a:endParaRPr>
          </a:p>
          <a:p>
            <a:pPr marL="355600" marR="68580" indent="-292735">
              <a:lnSpc>
                <a:spcPct val="150000"/>
              </a:lnSpc>
              <a:buClr>
                <a:srgbClr val="000000"/>
              </a:buClr>
              <a:buFont typeface="Arial"/>
              <a:buChar char="•"/>
              <a:tabLst>
                <a:tab pos="355600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Professionele</a:t>
            </a:r>
            <a:r>
              <a:rPr dirty="0" sz="1800" spc="-6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online</a:t>
            </a:r>
            <a:r>
              <a:rPr dirty="0" sz="1800" spc="-6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platforms:</a:t>
            </a:r>
            <a:r>
              <a:rPr dirty="0" sz="18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E3E3E"/>
                </a:solidFill>
                <a:latin typeface="Arial"/>
                <a:cs typeface="Arial"/>
              </a:rPr>
              <a:t>Websites</a:t>
            </a:r>
            <a:r>
              <a:rPr dirty="0" sz="1800" spc="-3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E3E3E"/>
                </a:solidFill>
                <a:latin typeface="Arial"/>
                <a:cs typeface="Arial"/>
              </a:rPr>
              <a:t>zoals</a:t>
            </a:r>
            <a:r>
              <a:rPr dirty="0" sz="1800" spc="-4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E3E3E"/>
                </a:solidFill>
                <a:latin typeface="Arial"/>
                <a:cs typeface="Arial"/>
              </a:rPr>
              <a:t>Upwork, Freelancer</a:t>
            </a:r>
            <a:r>
              <a:rPr dirty="0" sz="1800" spc="-3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3E3E3E"/>
                </a:solidFill>
                <a:latin typeface="Arial"/>
                <a:cs typeface="Arial"/>
              </a:rPr>
              <a:t>of </a:t>
            </a:r>
            <a:r>
              <a:rPr dirty="0" sz="1800">
                <a:solidFill>
                  <a:srgbClr val="3E3E3E"/>
                </a:solidFill>
                <a:latin typeface="Arial"/>
                <a:cs typeface="Arial"/>
              </a:rPr>
              <a:t>TaskRabbit</a:t>
            </a:r>
            <a:r>
              <a:rPr dirty="0" sz="1800" spc="-6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E3E3E"/>
                </a:solidFill>
                <a:latin typeface="Arial"/>
                <a:cs typeface="Arial"/>
              </a:rPr>
              <a:t>kunnen</a:t>
            </a:r>
            <a:r>
              <a:rPr dirty="0" sz="1800" spc="-4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E3E3E"/>
                </a:solidFill>
                <a:latin typeface="Arial"/>
                <a:cs typeface="Arial"/>
              </a:rPr>
              <a:t>professionals</a:t>
            </a:r>
            <a:r>
              <a:rPr dirty="0" sz="1800" spc="-3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E3E3E"/>
                </a:solidFill>
                <a:latin typeface="Arial"/>
                <a:cs typeface="Arial"/>
              </a:rPr>
              <a:t>hebben</a:t>
            </a:r>
            <a:r>
              <a:rPr dirty="0" sz="1800" spc="-3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E3E3E"/>
                </a:solidFill>
                <a:latin typeface="Arial"/>
                <a:cs typeface="Arial"/>
              </a:rPr>
              <a:t>die</a:t>
            </a:r>
            <a:r>
              <a:rPr dirty="0" sz="1800" spc="-4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E3E3E"/>
                </a:solidFill>
                <a:latin typeface="Arial"/>
                <a:cs typeface="Arial"/>
              </a:rPr>
              <a:t>technische</a:t>
            </a:r>
            <a:r>
              <a:rPr dirty="0" sz="1800" spc="-4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3E3E3E"/>
                </a:solidFill>
                <a:latin typeface="Arial"/>
                <a:cs typeface="Arial"/>
              </a:rPr>
              <a:t>ondersteuningsdiensten aanbieden.</a:t>
            </a:r>
            <a:endParaRPr sz="1800">
              <a:latin typeface="Arial"/>
              <a:cs typeface="Arial"/>
            </a:endParaRPr>
          </a:p>
          <a:p>
            <a:pPr marL="355600" indent="-292100">
              <a:lnSpc>
                <a:spcPct val="100000"/>
              </a:lnSpc>
              <a:spcBef>
                <a:spcPts val="1080"/>
              </a:spcBef>
              <a:buClr>
                <a:srgbClr val="000000"/>
              </a:buClr>
              <a:buFont typeface="Arial"/>
              <a:buChar char="•"/>
              <a:tabLst>
                <a:tab pos="355600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Neem</a:t>
            </a:r>
            <a:r>
              <a:rPr dirty="0" sz="1800" spc="-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contact</a:t>
            </a:r>
            <a:r>
              <a:rPr dirty="0" sz="1800" spc="-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op</a:t>
            </a:r>
            <a:r>
              <a:rPr dirty="0" sz="1800" spc="-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met</a:t>
            </a:r>
            <a:r>
              <a:rPr dirty="0" sz="1800" spc="-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uw</a:t>
            </a:r>
            <a:r>
              <a:rPr dirty="0" sz="1800" spc="-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IT-afdeling:</a:t>
            </a:r>
            <a:r>
              <a:rPr dirty="0" sz="18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E3E3E"/>
                </a:solidFill>
                <a:latin typeface="Arial"/>
                <a:cs typeface="Arial"/>
              </a:rPr>
              <a:t>als</a:t>
            </a:r>
            <a:r>
              <a:rPr dirty="0" sz="1800" spc="-1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E3E3E"/>
                </a:solidFill>
                <a:latin typeface="Arial"/>
                <a:cs typeface="Arial"/>
              </a:rPr>
              <a:t>deze</a:t>
            </a:r>
            <a:r>
              <a:rPr dirty="0" sz="1800" spc="-2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E3E3E"/>
                </a:solidFill>
                <a:latin typeface="Arial"/>
                <a:cs typeface="Arial"/>
              </a:rPr>
              <a:t>aanwezig</a:t>
            </a:r>
            <a:r>
              <a:rPr dirty="0" sz="1800" spc="2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E3E3E"/>
                </a:solidFill>
                <a:latin typeface="Arial"/>
                <a:cs typeface="Arial"/>
              </a:rPr>
              <a:t>is</a:t>
            </a:r>
            <a:r>
              <a:rPr dirty="0" sz="1800" spc="-2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E3E3E"/>
                </a:solidFill>
                <a:latin typeface="Arial"/>
                <a:cs typeface="Arial"/>
              </a:rPr>
              <a:t>op</a:t>
            </a:r>
            <a:r>
              <a:rPr dirty="0" sz="1800" spc="-1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E3E3E"/>
                </a:solidFill>
                <a:latin typeface="Arial"/>
                <a:cs typeface="Arial"/>
              </a:rPr>
              <a:t>uw</a:t>
            </a:r>
            <a:r>
              <a:rPr dirty="0" sz="1800" spc="-3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3E3E3E"/>
                </a:solidFill>
                <a:latin typeface="Arial"/>
                <a:cs typeface="Arial"/>
              </a:rPr>
              <a:t>werkplek.</a:t>
            </a:r>
            <a:endParaRPr sz="1800">
              <a:latin typeface="Arial"/>
              <a:cs typeface="Arial"/>
            </a:endParaRPr>
          </a:p>
          <a:p>
            <a:pPr marL="355600" marR="173990" indent="-292735">
              <a:lnSpc>
                <a:spcPct val="150000"/>
              </a:lnSpc>
              <a:buClr>
                <a:srgbClr val="000000"/>
              </a:buClr>
              <a:buChar char="•"/>
              <a:tabLst>
                <a:tab pos="355600" algn="l"/>
              </a:tabLst>
            </a:pPr>
            <a:r>
              <a:rPr dirty="0" sz="1800">
                <a:solidFill>
                  <a:srgbClr val="3E3E3E"/>
                </a:solidFill>
                <a:latin typeface="Arial"/>
                <a:cs typeface="Arial"/>
              </a:rPr>
              <a:t>Hier</a:t>
            </a:r>
            <a:r>
              <a:rPr dirty="0" sz="1800" spc="-2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E3E3E"/>
                </a:solidFill>
                <a:latin typeface="Arial"/>
                <a:cs typeface="Arial"/>
              </a:rPr>
              <a:t>zijn</a:t>
            </a:r>
            <a:r>
              <a:rPr dirty="0" sz="1800" spc="-2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E3E3E"/>
                </a:solidFill>
                <a:latin typeface="Arial"/>
                <a:cs typeface="Arial"/>
              </a:rPr>
              <a:t>de</a:t>
            </a:r>
            <a:r>
              <a:rPr dirty="0" sz="1800" spc="-2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E3E3E"/>
                </a:solidFill>
                <a:latin typeface="Arial"/>
                <a:cs typeface="Arial"/>
              </a:rPr>
              <a:t>beste</a:t>
            </a:r>
            <a:r>
              <a:rPr dirty="0" sz="1800" spc="-2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3E3E3E"/>
                </a:solidFill>
                <a:latin typeface="Arial"/>
                <a:cs typeface="Arial"/>
              </a:rPr>
              <a:t>PC-</a:t>
            </a:r>
            <a:r>
              <a:rPr dirty="0" sz="1800">
                <a:solidFill>
                  <a:srgbClr val="3E3E3E"/>
                </a:solidFill>
                <a:latin typeface="Arial"/>
                <a:cs typeface="Arial"/>
              </a:rPr>
              <a:t>reparatiesoftware</a:t>
            </a:r>
            <a:r>
              <a:rPr dirty="0" sz="1800" spc="2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E3E3E"/>
                </a:solidFill>
                <a:latin typeface="Arial"/>
                <a:cs typeface="Arial"/>
              </a:rPr>
              <a:t>in</a:t>
            </a:r>
            <a:r>
              <a:rPr dirty="0" sz="1800" spc="-2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E3E3E"/>
                </a:solidFill>
                <a:latin typeface="Arial"/>
                <a:cs typeface="Arial"/>
              </a:rPr>
              <a:t>2024:</a:t>
            </a:r>
            <a:r>
              <a:rPr dirty="0" sz="1800" spc="-1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E3E3E"/>
                </a:solidFill>
                <a:latin typeface="Arial"/>
                <a:cs typeface="Arial"/>
              </a:rPr>
              <a:t>5</a:t>
            </a:r>
            <a:r>
              <a:rPr dirty="0" sz="1800" spc="-2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E3E3E"/>
                </a:solidFill>
                <a:latin typeface="Arial"/>
                <a:cs typeface="Arial"/>
              </a:rPr>
              <a:t>Beste</a:t>
            </a:r>
            <a:r>
              <a:rPr dirty="0" sz="1800" spc="-2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E3E3E"/>
                </a:solidFill>
                <a:latin typeface="Arial"/>
                <a:cs typeface="Arial"/>
              </a:rPr>
              <a:t>PC-reparatiesoftware </a:t>
            </a:r>
            <a:r>
              <a:rPr dirty="0" sz="1800" b="1">
                <a:solidFill>
                  <a:srgbClr val="3E3E3E"/>
                </a:solidFill>
                <a:latin typeface="Arial"/>
                <a:cs typeface="Arial"/>
              </a:rPr>
              <a:t>in</a:t>
            </a:r>
            <a:r>
              <a:rPr dirty="0" sz="1800" spc="-2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E3E3E"/>
                </a:solidFill>
                <a:latin typeface="Arial"/>
                <a:cs typeface="Arial"/>
              </a:rPr>
              <a:t>2024</a:t>
            </a:r>
            <a:r>
              <a:rPr dirty="0" sz="1800" spc="-1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E3E3E"/>
                </a:solidFill>
                <a:latin typeface="Arial"/>
                <a:cs typeface="Arial"/>
              </a:rPr>
              <a:t>-</a:t>
            </a:r>
            <a:r>
              <a:rPr dirty="0" sz="1800" spc="-2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E3E3E"/>
                </a:solidFill>
                <a:latin typeface="Arial"/>
                <a:cs typeface="Arial"/>
              </a:rPr>
              <a:t>Tools</a:t>
            </a:r>
            <a:r>
              <a:rPr dirty="0" sz="1800" spc="-4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E3E3E"/>
                </a:solidFill>
                <a:latin typeface="Arial"/>
                <a:cs typeface="Arial"/>
              </a:rPr>
              <a:t>om</a:t>
            </a:r>
            <a:r>
              <a:rPr dirty="0" sz="1800" spc="-2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E3E3E"/>
                </a:solidFill>
                <a:latin typeface="Arial"/>
                <a:cs typeface="Arial"/>
              </a:rPr>
              <a:t>uw</a:t>
            </a:r>
            <a:r>
              <a:rPr dirty="0" sz="1800" spc="-1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E3E3E"/>
                </a:solidFill>
                <a:latin typeface="Arial"/>
                <a:cs typeface="Arial"/>
              </a:rPr>
              <a:t>PC</a:t>
            </a:r>
            <a:r>
              <a:rPr dirty="0" sz="1800" spc="-2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E3E3E"/>
                </a:solidFill>
                <a:latin typeface="Arial"/>
                <a:cs typeface="Arial"/>
              </a:rPr>
              <a:t>te</a:t>
            </a:r>
            <a:r>
              <a:rPr dirty="0" sz="1800" spc="-2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E3E3E"/>
                </a:solidFill>
                <a:latin typeface="Arial"/>
                <a:cs typeface="Arial"/>
              </a:rPr>
              <a:t>repareren</a:t>
            </a:r>
            <a:r>
              <a:rPr dirty="0" sz="1800" spc="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baseline="25462" sz="1800" spc="-75" i="1">
                <a:solidFill>
                  <a:srgbClr val="585858"/>
                </a:solidFill>
                <a:latin typeface="Arial"/>
                <a:cs typeface="Arial"/>
              </a:rPr>
              <a:t>2</a:t>
            </a:r>
            <a:endParaRPr baseline="25462" sz="18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/>
          <p:nvPr/>
        </p:nvSpPr>
        <p:spPr>
          <a:xfrm>
            <a:off x="248411" y="4686300"/>
            <a:ext cx="5086350" cy="0"/>
          </a:xfrm>
          <a:custGeom>
            <a:avLst/>
            <a:gdLst/>
            <a:ahLst/>
            <a:cxnLst/>
            <a:rect l="l" t="t" r="r" b="b"/>
            <a:pathLst>
              <a:path w="5086350" h="0">
                <a:moveTo>
                  <a:pt x="0" y="0"/>
                </a:moveTo>
                <a:lnTo>
                  <a:pt x="5086350" y="0"/>
                </a:lnTo>
              </a:path>
            </a:pathLst>
          </a:custGeom>
          <a:ln w="9525">
            <a:solidFill>
              <a:srgbClr val="3399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302971" y="4790033"/>
            <a:ext cx="332994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27777" sz="900" i="1">
                <a:solidFill>
                  <a:srgbClr val="585858"/>
                </a:solidFill>
                <a:latin typeface="Arial"/>
                <a:cs typeface="Arial"/>
              </a:rPr>
              <a:t>2</a:t>
            </a:r>
            <a:r>
              <a:rPr dirty="0" baseline="27777" sz="900" spc="69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9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https://www.safetydetectives.com/blog/best-pc-repair-software/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65252" y="282321"/>
            <a:ext cx="7757795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80">
                <a:solidFill>
                  <a:srgbClr val="379C73"/>
                </a:solidFill>
              </a:rPr>
              <a:t>Waar</a:t>
            </a:r>
            <a:r>
              <a:rPr dirty="0" sz="2700" spc="-114">
                <a:solidFill>
                  <a:srgbClr val="379C73"/>
                </a:solidFill>
              </a:rPr>
              <a:t> </a:t>
            </a:r>
            <a:r>
              <a:rPr dirty="0" sz="2700" spc="-240">
                <a:solidFill>
                  <a:srgbClr val="379C73"/>
                </a:solidFill>
              </a:rPr>
              <a:t>vind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250">
                <a:solidFill>
                  <a:srgbClr val="379C73"/>
                </a:solidFill>
              </a:rPr>
              <a:t>je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270">
                <a:solidFill>
                  <a:srgbClr val="379C73"/>
                </a:solidFill>
              </a:rPr>
              <a:t>professionele</a:t>
            </a:r>
            <a:r>
              <a:rPr dirty="0" sz="2700" spc="-145">
                <a:solidFill>
                  <a:srgbClr val="379C73"/>
                </a:solidFill>
              </a:rPr>
              <a:t> </a:t>
            </a:r>
            <a:r>
              <a:rPr dirty="0" sz="2700" spc="-229">
                <a:solidFill>
                  <a:srgbClr val="379C73"/>
                </a:solidFill>
              </a:rPr>
              <a:t>hulp</a:t>
            </a:r>
            <a:r>
              <a:rPr dirty="0" sz="2700" spc="-114">
                <a:solidFill>
                  <a:srgbClr val="379C73"/>
                </a:solidFill>
              </a:rPr>
              <a:t> </a:t>
            </a:r>
            <a:r>
              <a:rPr dirty="0" sz="2700" spc="-180">
                <a:solidFill>
                  <a:srgbClr val="379C73"/>
                </a:solidFill>
              </a:rPr>
              <a:t>voor</a:t>
            </a:r>
            <a:r>
              <a:rPr dirty="0" sz="2700" spc="-140">
                <a:solidFill>
                  <a:srgbClr val="379C73"/>
                </a:solidFill>
              </a:rPr>
              <a:t> </a:t>
            </a:r>
            <a:r>
              <a:rPr dirty="0" sz="2700" spc="-310">
                <a:solidFill>
                  <a:srgbClr val="379C73"/>
                </a:solidFill>
              </a:rPr>
              <a:t>apparaten?</a:t>
            </a:r>
            <a:endParaRPr sz="2700"/>
          </a:p>
        </p:txBody>
      </p:sp>
    </p:spTree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3427729"/>
            </a:xfrm>
            <a:custGeom>
              <a:avLst/>
              <a:gdLst/>
              <a:ahLst/>
              <a:cxnLst/>
              <a:rect l="l" t="t" r="r" b="b"/>
              <a:pathLst>
                <a:path w="9144000" h="3427729">
                  <a:moveTo>
                    <a:pt x="0" y="3427476"/>
                  </a:moveTo>
                  <a:lnTo>
                    <a:pt x="9144000" y="342747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342747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3427476"/>
              <a:ext cx="9144000" cy="1716405"/>
            </a:xfrm>
            <a:custGeom>
              <a:avLst/>
              <a:gdLst/>
              <a:ahLst/>
              <a:cxnLst/>
              <a:rect l="l" t="t" r="r" b="b"/>
              <a:pathLst>
                <a:path w="9144000" h="1716404">
                  <a:moveTo>
                    <a:pt x="9144000" y="0"/>
                  </a:moveTo>
                  <a:lnTo>
                    <a:pt x="0" y="0"/>
                  </a:lnTo>
                  <a:lnTo>
                    <a:pt x="0" y="1716022"/>
                  </a:lnTo>
                  <a:lnTo>
                    <a:pt x="9144000" y="171602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369519" y="876655"/>
            <a:ext cx="8408035" cy="24479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50000"/>
              </a:lnSpc>
              <a:spcBef>
                <a:spcPts val="100"/>
              </a:spcBef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4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deze</a:t>
            </a:r>
            <a:r>
              <a:rPr dirty="0" sz="14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module</a:t>
            </a:r>
            <a:r>
              <a:rPr dirty="0" sz="14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dirty="0" sz="14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essentiële</a:t>
            </a:r>
            <a:r>
              <a:rPr dirty="0" sz="14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vaardigheid</a:t>
            </a:r>
            <a:r>
              <a:rPr dirty="0" sz="14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verworven</a:t>
            </a:r>
            <a:r>
              <a:rPr dirty="0" sz="14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4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het</a:t>
            </a:r>
            <a:r>
              <a:rPr dirty="0" sz="14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oplossen</a:t>
            </a:r>
            <a:r>
              <a:rPr dirty="0" sz="14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van</a:t>
            </a:r>
            <a:r>
              <a:rPr dirty="0" sz="14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problemen,</a:t>
            </a:r>
            <a:r>
              <a:rPr dirty="0" sz="14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inclusief</a:t>
            </a:r>
            <a:r>
              <a:rPr dirty="0" sz="14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4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definitie,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fasen</a:t>
            </a:r>
            <a:r>
              <a:rPr dirty="0" sz="1400" spc="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400" spc="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toepassing</a:t>
            </a:r>
            <a:r>
              <a:rPr dirty="0" sz="1400" spc="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ervan</a:t>
            </a:r>
            <a:r>
              <a:rPr dirty="0" sz="1400" spc="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400" spc="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digitale</a:t>
            </a:r>
            <a:r>
              <a:rPr dirty="0" sz="1400" spc="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contexten.</a:t>
            </a:r>
            <a:r>
              <a:rPr dirty="0" sz="1400" spc="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Je</a:t>
            </a:r>
            <a:r>
              <a:rPr dirty="0" sz="1400" spc="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hebt</a:t>
            </a:r>
            <a:r>
              <a:rPr dirty="0" sz="1400" spc="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je</a:t>
            </a:r>
            <a:r>
              <a:rPr dirty="0" sz="1400" spc="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verdiept</a:t>
            </a:r>
            <a:r>
              <a:rPr dirty="0" sz="1400" spc="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400" spc="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technieken</a:t>
            </a:r>
            <a:r>
              <a:rPr dirty="0" sz="1400" spc="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voor</a:t>
            </a:r>
            <a:r>
              <a:rPr dirty="0" sz="1400" spc="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het</a:t>
            </a:r>
            <a:r>
              <a:rPr dirty="0" sz="1400" spc="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oplossen</a:t>
            </a:r>
            <a:r>
              <a:rPr dirty="0" sz="1400" spc="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van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problemen,</a:t>
            </a:r>
            <a:r>
              <a:rPr dirty="0" sz="1400" spc="2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waaronder</a:t>
            </a:r>
            <a:r>
              <a:rPr dirty="0" sz="1400" spc="2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het</a:t>
            </a:r>
            <a:r>
              <a:rPr dirty="0" sz="1400" spc="2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identificeren</a:t>
            </a:r>
            <a:r>
              <a:rPr dirty="0" sz="1400" spc="2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van</a:t>
            </a:r>
            <a:r>
              <a:rPr dirty="0" sz="1400" spc="2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hardware-</a:t>
            </a:r>
            <a:r>
              <a:rPr dirty="0" sz="1400" spc="2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400" spc="2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softwareproblemen.</a:t>
            </a:r>
            <a:r>
              <a:rPr dirty="0" sz="1400" spc="3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Voor</a:t>
            </a:r>
            <a:r>
              <a:rPr dirty="0" sz="1400" spc="2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hardware</a:t>
            </a:r>
            <a:r>
              <a:rPr dirty="0" sz="1400" spc="2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werden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veelvoorkomende</a:t>
            </a:r>
            <a:r>
              <a:rPr dirty="0" sz="14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problemen</a:t>
            </a:r>
            <a:r>
              <a:rPr dirty="0" sz="14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onderzocht,</a:t>
            </a:r>
            <a:r>
              <a:rPr dirty="0" sz="14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zoals</a:t>
            </a:r>
            <a:r>
              <a:rPr dirty="0" sz="14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verbindingsfouten</a:t>
            </a:r>
            <a:r>
              <a:rPr dirty="0" sz="14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4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storingen</a:t>
            </a:r>
            <a:r>
              <a:rPr dirty="0" sz="14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4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hardwarecomponenten.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Evenzo</a:t>
            </a:r>
            <a:r>
              <a:rPr dirty="0" sz="1400" spc="3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werden</a:t>
            </a:r>
            <a:r>
              <a:rPr dirty="0" sz="1400" spc="3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softwareproblemen</a:t>
            </a:r>
            <a:r>
              <a:rPr dirty="0" sz="1400" spc="3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geïdentificeerd,</a:t>
            </a:r>
            <a:r>
              <a:rPr dirty="0" sz="1400" spc="3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waaronder</a:t>
            </a:r>
            <a:r>
              <a:rPr dirty="0" sz="1400" spc="3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softwarecrashes</a:t>
            </a:r>
            <a:r>
              <a:rPr dirty="0" sz="1400" spc="3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400" spc="3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malware-infecties.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Bovendien</a:t>
            </a:r>
            <a:r>
              <a:rPr dirty="0" sz="1400" spc="3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benadrukte</a:t>
            </a:r>
            <a:r>
              <a:rPr dirty="0" sz="1400" spc="3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400" spc="3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module</a:t>
            </a:r>
            <a:r>
              <a:rPr dirty="0" sz="1400" spc="3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het</a:t>
            </a:r>
            <a:r>
              <a:rPr dirty="0" sz="1400" spc="3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belang</a:t>
            </a:r>
            <a:r>
              <a:rPr dirty="0" sz="1400" spc="3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van</a:t>
            </a:r>
            <a:r>
              <a:rPr dirty="0" sz="1400" spc="3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toegang</a:t>
            </a:r>
            <a:r>
              <a:rPr dirty="0" sz="1400" spc="3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tot</a:t>
            </a:r>
            <a:r>
              <a:rPr dirty="0" sz="1400" spc="3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ondersteuning</a:t>
            </a:r>
            <a:r>
              <a:rPr dirty="0" sz="1400" spc="3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400" spc="3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middelen</a:t>
            </a:r>
            <a:r>
              <a:rPr dirty="0" sz="1400" spc="3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voor</a:t>
            </a:r>
            <a:r>
              <a:rPr dirty="0" sz="1400" spc="3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een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effectieve</a:t>
            </a:r>
            <a:r>
              <a:rPr dirty="0" sz="14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probleemoplossing.</a:t>
            </a:r>
            <a:endParaRPr sz="1400">
              <a:latin typeface="Arial"/>
              <a:cs typeface="Arial"/>
            </a:endParaRPr>
          </a:p>
          <a:p>
            <a:pPr marL="1896745">
              <a:lnSpc>
                <a:spcPct val="100000"/>
              </a:lnSpc>
              <a:spcBef>
                <a:spcPts val="705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83183" y="351866"/>
            <a:ext cx="207518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29"/>
              <a:t>Samenvatting</a:t>
            </a:r>
          </a:p>
        </p:txBody>
      </p:sp>
    </p:spTree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21114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10"/>
              <a:t>Zelfreflectie</a:t>
            </a:r>
            <a:r>
              <a:rPr dirty="0" spc="-110"/>
              <a:t> </a:t>
            </a:r>
            <a:r>
              <a:rPr dirty="0" spc="-225"/>
              <a:t>oefening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750823" y="1829561"/>
            <a:ext cx="4076700" cy="17932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5800" b="1">
                <a:solidFill>
                  <a:srgbClr val="3E3E3E"/>
                </a:solidFill>
                <a:latin typeface="Arial"/>
                <a:cs typeface="Arial"/>
              </a:rPr>
              <a:t>Tijd </a:t>
            </a:r>
            <a:r>
              <a:rPr dirty="0" sz="5800" spc="-20" b="1">
                <a:solidFill>
                  <a:srgbClr val="3E3E3E"/>
                </a:solidFill>
                <a:latin typeface="Arial"/>
                <a:cs typeface="Arial"/>
              </a:rPr>
              <a:t>voor </a:t>
            </a:r>
            <a:r>
              <a:rPr dirty="0" sz="5800" spc="-10" b="1">
                <a:solidFill>
                  <a:srgbClr val="339966"/>
                </a:solidFill>
                <a:latin typeface="Arial"/>
                <a:cs typeface="Arial"/>
              </a:rPr>
              <a:t>zelfreflectie</a:t>
            </a:r>
            <a:endParaRPr sz="58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3753611" y="0"/>
            <a:ext cx="5390515" cy="5143500"/>
            <a:chOff x="3753611" y="0"/>
            <a:chExt cx="5390515" cy="514350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53611" y="0"/>
              <a:ext cx="5390387" cy="5143497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6907657" y="1398777"/>
              <a:ext cx="673100" cy="3246120"/>
            </a:xfrm>
            <a:custGeom>
              <a:avLst/>
              <a:gdLst/>
              <a:ahLst/>
              <a:cxnLst/>
              <a:rect l="l" t="t" r="r" b="b"/>
              <a:pathLst>
                <a:path w="673100" h="3246120">
                  <a:moveTo>
                    <a:pt x="672973" y="0"/>
                  </a:moveTo>
                  <a:lnTo>
                    <a:pt x="0" y="0"/>
                  </a:lnTo>
                  <a:lnTo>
                    <a:pt x="0" y="761619"/>
                  </a:lnTo>
                  <a:lnTo>
                    <a:pt x="161671" y="2408682"/>
                  </a:lnTo>
                  <a:lnTo>
                    <a:pt x="513588" y="2408682"/>
                  </a:lnTo>
                  <a:lnTo>
                    <a:pt x="672973" y="761619"/>
                  </a:lnTo>
                  <a:lnTo>
                    <a:pt x="672973" y="0"/>
                  </a:lnTo>
                  <a:close/>
                </a:path>
                <a:path w="673100" h="3246120">
                  <a:moveTo>
                    <a:pt x="648716" y="2623413"/>
                  </a:moveTo>
                  <a:lnTo>
                    <a:pt x="26543" y="2623413"/>
                  </a:lnTo>
                  <a:lnTo>
                    <a:pt x="26543" y="3245497"/>
                  </a:lnTo>
                  <a:lnTo>
                    <a:pt x="648716" y="3245497"/>
                  </a:lnTo>
                  <a:lnTo>
                    <a:pt x="648716" y="2623413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1721" rIns="0" bIns="0" rtlCol="0" vert="horz">
            <a:spAutoFit/>
          </a:bodyPr>
          <a:lstStyle/>
          <a:p>
            <a:pPr marL="140970">
              <a:lnSpc>
                <a:spcPct val="100000"/>
              </a:lnSpc>
              <a:spcBef>
                <a:spcPts val="95"/>
              </a:spcBef>
            </a:pPr>
            <a:r>
              <a:rPr dirty="0" spc="-210"/>
              <a:t>Zelfreflectie</a:t>
            </a:r>
            <a:r>
              <a:rPr dirty="0" spc="-110"/>
              <a:t> </a:t>
            </a:r>
            <a:r>
              <a:rPr dirty="0" spc="-225"/>
              <a:t>oefening</a:t>
            </a:r>
          </a:p>
        </p:txBody>
      </p:sp>
      <p:sp>
        <p:nvSpPr>
          <p:cNvPr id="7" name="object 7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Vervolgens</a:t>
            </a:r>
            <a:r>
              <a:rPr dirty="0" spc="-45"/>
              <a:t> </a:t>
            </a:r>
            <a:r>
              <a:rPr dirty="0"/>
              <a:t>ziet</a:t>
            </a:r>
            <a:r>
              <a:rPr dirty="0" spc="-60"/>
              <a:t> </a:t>
            </a:r>
            <a:r>
              <a:rPr dirty="0"/>
              <a:t>u</a:t>
            </a:r>
            <a:r>
              <a:rPr dirty="0" spc="-70"/>
              <a:t> </a:t>
            </a:r>
            <a:r>
              <a:rPr dirty="0"/>
              <a:t>vragen</a:t>
            </a:r>
            <a:r>
              <a:rPr dirty="0" spc="-65"/>
              <a:t> </a:t>
            </a:r>
            <a:r>
              <a:rPr dirty="0"/>
              <a:t>met</a:t>
            </a:r>
            <a:r>
              <a:rPr dirty="0" spc="-65"/>
              <a:t> </a:t>
            </a:r>
            <a:r>
              <a:rPr dirty="0"/>
              <a:t>betrekking</a:t>
            </a:r>
            <a:r>
              <a:rPr dirty="0" spc="-55"/>
              <a:t> </a:t>
            </a:r>
            <a:r>
              <a:rPr dirty="0"/>
              <a:t>tot</a:t>
            </a:r>
            <a:r>
              <a:rPr dirty="0" spc="-80"/>
              <a:t> </a:t>
            </a:r>
            <a:r>
              <a:rPr dirty="0"/>
              <a:t>de</a:t>
            </a:r>
            <a:r>
              <a:rPr dirty="0" spc="-65"/>
              <a:t> </a:t>
            </a:r>
            <a:r>
              <a:rPr dirty="0"/>
              <a:t>inhoud</a:t>
            </a:r>
            <a:r>
              <a:rPr dirty="0" spc="-35"/>
              <a:t> </a:t>
            </a:r>
            <a:r>
              <a:rPr dirty="0" spc="-25"/>
              <a:t>van </a:t>
            </a:r>
            <a:r>
              <a:rPr dirty="0"/>
              <a:t>dit</a:t>
            </a:r>
            <a:r>
              <a:rPr dirty="0" spc="-30"/>
              <a:t> </a:t>
            </a:r>
            <a:r>
              <a:rPr dirty="0" spc="-10"/>
              <a:t>hoofdstuk.</a:t>
            </a:r>
          </a:p>
          <a:p>
            <a:pPr>
              <a:lnSpc>
                <a:spcPct val="100000"/>
              </a:lnSpc>
              <a:spcBef>
                <a:spcPts val="120"/>
              </a:spcBef>
            </a:pPr>
          </a:p>
          <a:p>
            <a:pPr marL="12700" marR="146050">
              <a:lnSpc>
                <a:spcPct val="100000"/>
              </a:lnSpc>
            </a:pPr>
            <a:r>
              <a:rPr dirty="0" b="1">
                <a:solidFill>
                  <a:srgbClr val="FFC000"/>
                </a:solidFill>
                <a:latin typeface="Arial"/>
                <a:cs typeface="Arial"/>
              </a:rPr>
              <a:t>Reflecteer</a:t>
            </a:r>
            <a:r>
              <a:rPr dirty="0" spc="-3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b="1">
                <a:solidFill>
                  <a:srgbClr val="FFC000"/>
                </a:solidFill>
                <a:latin typeface="Arial"/>
                <a:cs typeface="Arial"/>
              </a:rPr>
              <a:t>op</a:t>
            </a:r>
            <a:r>
              <a:rPr dirty="0" spc="-5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b="1">
                <a:solidFill>
                  <a:srgbClr val="FFC000"/>
                </a:solidFill>
                <a:latin typeface="Arial"/>
                <a:cs typeface="Arial"/>
              </a:rPr>
              <a:t>de</a:t>
            </a:r>
            <a:r>
              <a:rPr dirty="0" spc="-6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b="1">
                <a:solidFill>
                  <a:srgbClr val="FFC000"/>
                </a:solidFill>
                <a:latin typeface="Arial"/>
                <a:cs typeface="Arial"/>
              </a:rPr>
              <a:t>vragen</a:t>
            </a:r>
            <a:r>
              <a:rPr dirty="0" spc="-4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b="1">
                <a:solidFill>
                  <a:srgbClr val="FFC000"/>
                </a:solidFill>
                <a:latin typeface="Arial"/>
                <a:cs typeface="Arial"/>
              </a:rPr>
              <a:t>en</a:t>
            </a:r>
            <a:r>
              <a:rPr dirty="0" spc="-6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b="1">
                <a:solidFill>
                  <a:srgbClr val="FFC000"/>
                </a:solidFill>
                <a:latin typeface="Arial"/>
                <a:cs typeface="Arial"/>
              </a:rPr>
              <a:t>beantwoord</a:t>
            </a:r>
            <a:r>
              <a:rPr dirty="0" spc="-8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b="1">
                <a:solidFill>
                  <a:srgbClr val="FFC000"/>
                </a:solidFill>
                <a:latin typeface="Arial"/>
                <a:cs typeface="Arial"/>
              </a:rPr>
              <a:t>ze</a:t>
            </a:r>
            <a:r>
              <a:rPr dirty="0" spc="-4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pc="-10" b="1">
                <a:solidFill>
                  <a:srgbClr val="FFC000"/>
                </a:solidFill>
                <a:latin typeface="Arial"/>
                <a:cs typeface="Arial"/>
              </a:rPr>
              <a:t>schriftelijk </a:t>
            </a:r>
            <a:r>
              <a:rPr dirty="0" b="1">
                <a:solidFill>
                  <a:srgbClr val="FFC000"/>
                </a:solidFill>
                <a:latin typeface="Arial"/>
                <a:cs typeface="Arial"/>
              </a:rPr>
              <a:t>in</a:t>
            </a:r>
            <a:r>
              <a:rPr dirty="0" spc="-2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b="1">
                <a:solidFill>
                  <a:srgbClr val="FFC000"/>
                </a:solidFill>
                <a:latin typeface="Arial"/>
                <a:cs typeface="Arial"/>
              </a:rPr>
              <a:t>je</a:t>
            </a:r>
            <a:r>
              <a:rPr dirty="0" spc="-1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b="1">
                <a:solidFill>
                  <a:srgbClr val="FFC000"/>
                </a:solidFill>
                <a:latin typeface="Arial"/>
                <a:cs typeface="Arial"/>
              </a:rPr>
              <a:t>(digitale)</a:t>
            </a:r>
            <a:r>
              <a:rPr dirty="0" spc="-3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pc="-10" b="1">
                <a:solidFill>
                  <a:srgbClr val="FFC000"/>
                </a:solidFill>
                <a:latin typeface="Arial"/>
                <a:cs typeface="Arial"/>
              </a:rPr>
              <a:t>dagboek!</a:t>
            </a:r>
          </a:p>
        </p:txBody>
      </p:sp>
    </p:spTree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3153155" y="0"/>
              <a:ext cx="5991225" cy="5143500"/>
            </a:xfrm>
            <a:custGeom>
              <a:avLst/>
              <a:gdLst/>
              <a:ahLst/>
              <a:cxnLst/>
              <a:rect l="l" t="t" r="r" b="b"/>
              <a:pathLst>
                <a:path w="5991225" h="5143500">
                  <a:moveTo>
                    <a:pt x="0" y="5143500"/>
                  </a:moveTo>
                  <a:lnTo>
                    <a:pt x="5990844" y="5143500"/>
                  </a:lnTo>
                  <a:lnTo>
                    <a:pt x="5990844" y="0"/>
                  </a:lnTo>
                  <a:lnTo>
                    <a:pt x="0" y="0"/>
                  </a:lnTo>
                  <a:lnTo>
                    <a:pt x="0" y="514350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0"/>
              <a:ext cx="3153410" cy="5143500"/>
            </a:xfrm>
            <a:custGeom>
              <a:avLst/>
              <a:gdLst/>
              <a:ahLst/>
              <a:cxnLst/>
              <a:rect l="l" t="t" r="r" b="b"/>
              <a:pathLst>
                <a:path w="3153410" h="5143500">
                  <a:moveTo>
                    <a:pt x="3153156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3153156" y="5143500"/>
                  </a:lnTo>
                  <a:lnTo>
                    <a:pt x="31531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475990" y="351866"/>
            <a:ext cx="317690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10"/>
              <a:t>Zelfreflectie</a:t>
            </a:r>
            <a:r>
              <a:rPr dirty="0" spc="-95"/>
              <a:t> </a:t>
            </a:r>
            <a:r>
              <a:rPr dirty="0" spc="-225"/>
              <a:t>oefening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3314446" y="912012"/>
            <a:ext cx="5567680" cy="2535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266700" marR="5080" indent="-254635">
              <a:lnSpc>
                <a:spcPct val="140000"/>
              </a:lnSpc>
              <a:spcBef>
                <a:spcPts val="100"/>
              </a:spcBef>
              <a:buSzPct val="138461"/>
              <a:buChar char="•"/>
              <a:tabLst>
                <a:tab pos="266700" algn="l"/>
              </a:tabLst>
            </a:pP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Welk</a:t>
            </a:r>
            <a:r>
              <a:rPr dirty="0" sz="1300" spc="215">
                <a:solidFill>
                  <a:srgbClr val="FFFFFF"/>
                </a:solidFill>
                <a:latin typeface="Arial"/>
                <a:cs typeface="Arial"/>
              </a:rPr>
              <a:t>  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belangrijk</a:t>
            </a:r>
            <a:r>
              <a:rPr dirty="0" sz="1300" spc="225">
                <a:solidFill>
                  <a:srgbClr val="FFFFFF"/>
                </a:solidFill>
                <a:latin typeface="Arial"/>
                <a:cs typeface="Arial"/>
              </a:rPr>
              <a:t>  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aspect</a:t>
            </a:r>
            <a:r>
              <a:rPr dirty="0" sz="1300" spc="220">
                <a:solidFill>
                  <a:srgbClr val="FFFFFF"/>
                </a:solidFill>
                <a:latin typeface="Arial"/>
                <a:cs typeface="Arial"/>
              </a:rPr>
              <a:t>  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van</a:t>
            </a:r>
            <a:r>
              <a:rPr dirty="0" sz="1300" spc="220">
                <a:solidFill>
                  <a:srgbClr val="FFFFFF"/>
                </a:solidFill>
                <a:latin typeface="Arial"/>
                <a:cs typeface="Arial"/>
              </a:rPr>
              <a:t>  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digitale</a:t>
            </a:r>
            <a:r>
              <a:rPr dirty="0" sz="1300" spc="215">
                <a:solidFill>
                  <a:srgbClr val="FFFFFF"/>
                </a:solidFill>
                <a:latin typeface="Arial"/>
                <a:cs typeface="Arial"/>
              </a:rPr>
              <a:t>  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probleemoplossing</a:t>
            </a:r>
            <a:r>
              <a:rPr dirty="0" sz="1300" spc="220">
                <a:solidFill>
                  <a:srgbClr val="FFFFFF"/>
                </a:solidFill>
                <a:latin typeface="Arial"/>
                <a:cs typeface="Arial"/>
              </a:rPr>
              <a:t>   </a:t>
            </a:r>
            <a:r>
              <a:rPr dirty="0" sz="1300" spc="-25">
                <a:solidFill>
                  <a:srgbClr val="FFFFFF"/>
                </a:solidFill>
                <a:latin typeface="Arial"/>
                <a:cs typeface="Arial"/>
              </a:rPr>
              <a:t>en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probleemoplossing</a:t>
            </a:r>
            <a:r>
              <a:rPr dirty="0" sz="1300" spc="1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vindt</a:t>
            </a:r>
            <a:r>
              <a:rPr dirty="0" sz="1300" spc="1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z="1300" spc="1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het</a:t>
            </a:r>
            <a:r>
              <a:rPr dirty="0" sz="1300" spc="1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meest</a:t>
            </a:r>
            <a:r>
              <a:rPr dirty="0" sz="1300" spc="1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cruciaal?</a:t>
            </a:r>
            <a:r>
              <a:rPr dirty="0" sz="1300" spc="1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Hoe</a:t>
            </a:r>
            <a:r>
              <a:rPr dirty="0" sz="1300" spc="1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kan</a:t>
            </a:r>
            <a:r>
              <a:rPr dirty="0" sz="1300" spc="1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het</a:t>
            </a:r>
            <a:r>
              <a:rPr dirty="0" sz="1300" spc="1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Arial"/>
                <a:cs typeface="Arial"/>
              </a:rPr>
              <a:t>begrijpen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van</a:t>
            </a:r>
            <a:r>
              <a:rPr dirty="0" sz="1300" spc="37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dit</a:t>
            </a:r>
            <a:r>
              <a:rPr dirty="0" sz="1300" spc="37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concept</a:t>
            </a:r>
            <a:r>
              <a:rPr dirty="0" sz="1300" spc="38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uw</a:t>
            </a:r>
            <a:r>
              <a:rPr dirty="0" sz="1300" spc="37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vermogen</a:t>
            </a:r>
            <a:r>
              <a:rPr dirty="0" sz="1300" spc="37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vergroten</a:t>
            </a:r>
            <a:r>
              <a:rPr dirty="0" sz="1300" spc="38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om</a:t>
            </a:r>
            <a:r>
              <a:rPr dirty="0" sz="1300" spc="37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software-</a:t>
            </a:r>
            <a:r>
              <a:rPr dirty="0" sz="1300" spc="37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300" spc="-25">
                <a:solidFill>
                  <a:srgbClr val="FFFFFF"/>
                </a:solidFill>
                <a:latin typeface="Arial"/>
                <a:cs typeface="Arial"/>
              </a:rPr>
              <a:t>en </a:t>
            </a:r>
            <a:r>
              <a:rPr dirty="0" sz="1300" spc="-10">
                <a:solidFill>
                  <a:srgbClr val="FFFFFF"/>
                </a:solidFill>
                <a:latin typeface="Arial"/>
                <a:cs typeface="Arial"/>
              </a:rPr>
              <a:t>hardwareproblemen</a:t>
            </a:r>
            <a:r>
              <a:rPr dirty="0" sz="13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effectief</a:t>
            </a:r>
            <a:r>
              <a:rPr dirty="0" sz="13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op</a:t>
            </a:r>
            <a:r>
              <a:rPr dirty="0" sz="1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te</a:t>
            </a:r>
            <a:r>
              <a:rPr dirty="0" sz="13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lossen</a:t>
            </a:r>
            <a:r>
              <a:rPr dirty="0" sz="13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uw</a:t>
            </a:r>
            <a:r>
              <a:rPr dirty="0" sz="13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dagelijks</a:t>
            </a:r>
            <a:r>
              <a:rPr dirty="0" sz="13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leven</a:t>
            </a:r>
            <a:r>
              <a:rPr dirty="0" sz="13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Arial"/>
                <a:cs typeface="Arial"/>
              </a:rPr>
              <a:t>werk?</a:t>
            </a:r>
            <a:endParaRPr sz="1300">
              <a:latin typeface="Arial"/>
              <a:cs typeface="Arial"/>
            </a:endParaRPr>
          </a:p>
          <a:p>
            <a:pPr algn="just" marL="266700" marR="6350" indent="-254635">
              <a:lnSpc>
                <a:spcPct val="140000"/>
              </a:lnSpc>
              <a:buSzPct val="138461"/>
              <a:buChar char="•"/>
              <a:tabLst>
                <a:tab pos="266700" algn="l"/>
              </a:tabLst>
            </a:pP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dirty="0" sz="1300" spc="1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dirty="0" sz="1300" spc="2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recall</a:t>
            </a:r>
            <a:r>
              <a:rPr dirty="0" sz="1300" spc="1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300" spc="20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situation</a:t>
            </a:r>
            <a:r>
              <a:rPr dirty="0" sz="1300" spc="1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300" spc="2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dirty="0" sz="1300" spc="2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personal</a:t>
            </a:r>
            <a:r>
              <a:rPr dirty="0" sz="1300" spc="1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dirty="0" sz="1300" spc="20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professional</a:t>
            </a:r>
            <a:r>
              <a:rPr dirty="0" sz="1300" spc="2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life</a:t>
            </a:r>
            <a:r>
              <a:rPr dirty="0" sz="1300" spc="2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Arial"/>
                <a:cs typeface="Arial"/>
              </a:rPr>
              <a:t>where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recognizing</a:t>
            </a:r>
            <a:r>
              <a:rPr dirty="0" sz="13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software</a:t>
            </a:r>
            <a:r>
              <a:rPr dirty="0" sz="13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3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hardware</a:t>
            </a:r>
            <a:r>
              <a:rPr dirty="0" sz="13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problems</a:t>
            </a:r>
            <a:r>
              <a:rPr dirty="0" sz="13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was</a:t>
            </a:r>
            <a:r>
              <a:rPr dirty="0" sz="13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crucial?</a:t>
            </a:r>
            <a:r>
              <a:rPr dirty="0" sz="1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How</a:t>
            </a:r>
            <a:r>
              <a:rPr dirty="0" sz="13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did</a:t>
            </a:r>
            <a:r>
              <a:rPr dirty="0" sz="13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20">
                <a:solidFill>
                  <a:srgbClr val="FFFFFF"/>
                </a:solidFill>
                <a:latin typeface="Arial"/>
                <a:cs typeface="Arial"/>
              </a:rPr>
              <a:t>your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awareness</a:t>
            </a:r>
            <a:r>
              <a:rPr dirty="0" sz="1300" spc="1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300" spc="1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these</a:t>
            </a:r>
            <a:r>
              <a:rPr dirty="0" sz="1300" spc="1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issues</a:t>
            </a:r>
            <a:r>
              <a:rPr dirty="0" sz="1300" spc="1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impact</a:t>
            </a:r>
            <a:r>
              <a:rPr dirty="0" sz="1300" spc="1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dirty="0" sz="1300" spc="1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Arial"/>
                <a:cs typeface="Arial"/>
              </a:rPr>
              <a:t>decision-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making</a:t>
            </a:r>
            <a:r>
              <a:rPr dirty="0" sz="1300" spc="1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300" spc="1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Arial"/>
                <a:cs typeface="Arial"/>
              </a:rPr>
              <a:t>problem-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solving</a:t>
            </a:r>
            <a:r>
              <a:rPr dirty="0" sz="1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approach</a:t>
            </a:r>
            <a:r>
              <a:rPr dirty="0" sz="13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3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dirty="0" sz="13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Arial"/>
                <a:cs typeface="Arial"/>
              </a:rPr>
              <a:t>situation?</a:t>
            </a:r>
            <a:endParaRPr sz="1300">
              <a:latin typeface="Arial"/>
              <a:cs typeface="Arial"/>
            </a:endParaRPr>
          </a:p>
          <a:p>
            <a:pPr marL="266700" indent="-254000">
              <a:lnSpc>
                <a:spcPct val="100000"/>
              </a:lnSpc>
              <a:spcBef>
                <a:spcPts val="630"/>
              </a:spcBef>
              <a:buSzPct val="138461"/>
              <a:buChar char="•"/>
              <a:tabLst>
                <a:tab pos="266700" algn="l"/>
              </a:tabLst>
            </a:pP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Welk</a:t>
            </a:r>
            <a:r>
              <a:rPr dirty="0" sz="13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aspect</a:t>
            </a:r>
            <a:r>
              <a:rPr dirty="0" sz="13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dirty="0" sz="13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volgens</a:t>
            </a:r>
            <a:r>
              <a:rPr dirty="0" sz="13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z="13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het</a:t>
            </a:r>
            <a:r>
              <a:rPr dirty="0" sz="13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meest</a:t>
            </a:r>
            <a:r>
              <a:rPr dirty="0" sz="13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waardevol</a:t>
            </a:r>
            <a:r>
              <a:rPr dirty="0" sz="13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voor</a:t>
            </a:r>
            <a:r>
              <a:rPr dirty="0" sz="13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individuen,</a:t>
            </a:r>
            <a:r>
              <a:rPr dirty="0" sz="13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nadat</a:t>
            </a:r>
            <a:r>
              <a:rPr dirty="0" sz="13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50">
                <a:solidFill>
                  <a:srgbClr val="FFFFFF"/>
                </a:solidFill>
                <a:latin typeface="Arial"/>
                <a:cs typeface="Arial"/>
              </a:rPr>
              <a:t>u</a:t>
            </a:r>
            <a:endParaRPr sz="13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568953" y="3408933"/>
            <a:ext cx="5313680" cy="1412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hebt</a:t>
            </a:r>
            <a:r>
              <a:rPr dirty="0" sz="1300" spc="210">
                <a:solidFill>
                  <a:srgbClr val="FFFFFF"/>
                </a:solidFill>
                <a:latin typeface="Arial"/>
                <a:cs typeface="Arial"/>
              </a:rPr>
              <a:t>  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geleerd</a:t>
            </a:r>
            <a:r>
              <a:rPr dirty="0" sz="1300" spc="215">
                <a:solidFill>
                  <a:srgbClr val="FFFFFF"/>
                </a:solidFill>
                <a:latin typeface="Arial"/>
                <a:cs typeface="Arial"/>
              </a:rPr>
              <a:t>  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over</a:t>
            </a:r>
            <a:r>
              <a:rPr dirty="0" sz="1300" spc="210">
                <a:solidFill>
                  <a:srgbClr val="FFFFFF"/>
                </a:solidFill>
                <a:latin typeface="Arial"/>
                <a:cs typeface="Arial"/>
              </a:rPr>
              <a:t>  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het</a:t>
            </a:r>
            <a:r>
              <a:rPr dirty="0" sz="1300" spc="215">
                <a:solidFill>
                  <a:srgbClr val="FFFFFF"/>
                </a:solidFill>
                <a:latin typeface="Arial"/>
                <a:cs typeface="Arial"/>
              </a:rPr>
              <a:t>  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herkennen</a:t>
            </a:r>
            <a:r>
              <a:rPr dirty="0" sz="1300" spc="215">
                <a:solidFill>
                  <a:srgbClr val="FFFFFF"/>
                </a:solidFill>
                <a:latin typeface="Arial"/>
                <a:cs typeface="Arial"/>
              </a:rPr>
              <a:t>  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van</a:t>
            </a:r>
            <a:r>
              <a:rPr dirty="0" sz="1300" spc="49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basissoftware-</a:t>
            </a:r>
            <a:r>
              <a:rPr dirty="0" sz="1300" spc="49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300" spc="-25">
                <a:solidFill>
                  <a:srgbClr val="FFFFFF"/>
                </a:solidFill>
                <a:latin typeface="Arial"/>
                <a:cs typeface="Arial"/>
              </a:rPr>
              <a:t>en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hardwareproblemen</a:t>
            </a:r>
            <a:r>
              <a:rPr dirty="0" sz="1300" spc="1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300" spc="1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hoe</a:t>
            </a:r>
            <a:r>
              <a:rPr dirty="0" sz="1300" spc="1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deze</a:t>
            </a:r>
            <a:r>
              <a:rPr dirty="0" sz="1300" spc="1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op</a:t>
            </a:r>
            <a:r>
              <a:rPr dirty="0" sz="1300" spc="1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te</a:t>
            </a:r>
            <a:r>
              <a:rPr dirty="0" sz="1300" spc="1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lossen?</a:t>
            </a:r>
            <a:r>
              <a:rPr dirty="0" sz="1300" spc="1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Hoe</a:t>
            </a:r>
            <a:r>
              <a:rPr dirty="0" sz="1300" spc="1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kan</a:t>
            </a:r>
            <a:r>
              <a:rPr dirty="0" sz="1300" spc="1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het</a:t>
            </a:r>
            <a:r>
              <a:rPr dirty="0" sz="1300" spc="1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Arial"/>
                <a:cs typeface="Arial"/>
              </a:rPr>
              <a:t>effectief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aanpakken</a:t>
            </a:r>
            <a:r>
              <a:rPr dirty="0" sz="1300" spc="1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van</a:t>
            </a:r>
            <a:r>
              <a:rPr dirty="0" sz="1300" spc="1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deze</a:t>
            </a:r>
            <a:r>
              <a:rPr dirty="0" sz="1300" spc="1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problemen</a:t>
            </a:r>
            <a:r>
              <a:rPr dirty="0" sz="1300" spc="1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zowel</a:t>
            </a:r>
            <a:r>
              <a:rPr dirty="0" sz="1300" spc="1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individuen</a:t>
            </a:r>
            <a:r>
              <a:rPr dirty="0" sz="1300" spc="1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als</a:t>
            </a:r>
            <a:r>
              <a:rPr dirty="0" sz="1300" spc="1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organisaties</a:t>
            </a:r>
            <a:r>
              <a:rPr dirty="0" sz="1300" spc="1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25">
                <a:solidFill>
                  <a:srgbClr val="FFFFFF"/>
                </a:solidFill>
                <a:latin typeface="Arial"/>
                <a:cs typeface="Arial"/>
              </a:rPr>
              <a:t>ten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goede</a:t>
            </a:r>
            <a:r>
              <a:rPr dirty="0" sz="1300" spc="1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komen</a:t>
            </a:r>
            <a:r>
              <a:rPr dirty="0" sz="1300" spc="2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bij</a:t>
            </a:r>
            <a:r>
              <a:rPr dirty="0" sz="1300" spc="2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het</a:t>
            </a:r>
            <a:r>
              <a:rPr dirty="0" sz="1300" spc="2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verbeteren</a:t>
            </a:r>
            <a:r>
              <a:rPr dirty="0" sz="1300" spc="20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van</a:t>
            </a:r>
            <a:r>
              <a:rPr dirty="0" sz="1300" spc="1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300" spc="1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productiviteit</a:t>
            </a:r>
            <a:r>
              <a:rPr dirty="0" sz="1300" spc="1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300" spc="1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efficiëntie</a:t>
            </a:r>
            <a:r>
              <a:rPr dirty="0" sz="1300" spc="1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25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hun</a:t>
            </a:r>
            <a:r>
              <a:rPr dirty="0" sz="13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digitale</a:t>
            </a:r>
            <a:r>
              <a:rPr dirty="0" sz="1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Arial"/>
                <a:cs typeface="Arial"/>
              </a:rPr>
              <a:t>omgevingen?</a:t>
            </a:r>
            <a:endParaRPr sz="13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266823" y="3239261"/>
            <a:ext cx="38735" cy="76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70"/>
              </a:lnSpc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964" y="1223772"/>
            <a:ext cx="2967228" cy="2967228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1062634" y="4273092"/>
            <a:ext cx="1029969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Ontworpen</a:t>
            </a:r>
            <a:r>
              <a:rPr dirty="0" sz="700" spc="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door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Freeepik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385942" y="1873453"/>
            <a:ext cx="2687955" cy="2135505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marL="12700" marR="5080" indent="332105">
              <a:lnSpc>
                <a:spcPct val="100600"/>
              </a:lnSpc>
              <a:spcBef>
                <a:spcPts val="50"/>
              </a:spcBef>
            </a:pPr>
            <a:r>
              <a:rPr dirty="0" sz="6900" spc="-320">
                <a:solidFill>
                  <a:srgbClr val="FFC000"/>
                </a:solidFill>
                <a:latin typeface="Arial"/>
                <a:cs typeface="Arial"/>
              </a:rPr>
              <a:t>Goed </a:t>
            </a:r>
            <a:r>
              <a:rPr dirty="0" sz="6900" spc="-605">
                <a:solidFill>
                  <a:srgbClr val="FFC000"/>
                </a:solidFill>
                <a:latin typeface="Arial"/>
                <a:cs typeface="Arial"/>
              </a:rPr>
              <a:t>gedaan!</a:t>
            </a:r>
            <a:endParaRPr sz="69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1743" y="2191650"/>
            <a:ext cx="3000687" cy="252954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62990" y="633806"/>
            <a:ext cx="6866255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748280" marR="5080" indent="-2736215">
              <a:lnSpc>
                <a:spcPct val="100000"/>
              </a:lnSpc>
              <a:spcBef>
                <a:spcPts val="100"/>
              </a:spcBef>
            </a:pPr>
            <a:r>
              <a:rPr dirty="0" sz="3000" spc="-245">
                <a:solidFill>
                  <a:srgbClr val="339966"/>
                </a:solidFill>
                <a:latin typeface="Arial Black"/>
                <a:cs typeface="Arial Black"/>
              </a:rPr>
              <a:t>Gefeliciteerd,</a:t>
            </a:r>
            <a:r>
              <a:rPr dirty="0" sz="3000" spc="-200">
                <a:solidFill>
                  <a:srgbClr val="339966"/>
                </a:solidFill>
                <a:latin typeface="Arial Black"/>
                <a:cs typeface="Arial Black"/>
              </a:rPr>
              <a:t> </a:t>
            </a:r>
            <a:r>
              <a:rPr dirty="0" sz="3000" spc="-2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3000" spc="-1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spc="-70">
                <a:solidFill>
                  <a:srgbClr val="585858"/>
                </a:solidFill>
                <a:latin typeface="Arial"/>
                <a:cs typeface="Arial"/>
              </a:rPr>
              <a:t>hebt</a:t>
            </a:r>
            <a:r>
              <a:rPr dirty="0" sz="3000" spc="-1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585858"/>
                </a:solidFill>
                <a:latin typeface="Arial"/>
                <a:cs typeface="Arial"/>
              </a:rPr>
              <a:t>Unit</a:t>
            </a:r>
            <a:r>
              <a:rPr dirty="0" sz="3000" spc="-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585858"/>
                </a:solidFill>
                <a:latin typeface="Arial"/>
                <a:cs typeface="Arial"/>
              </a:rPr>
              <a:t>4</a:t>
            </a:r>
            <a:r>
              <a:rPr dirty="0" sz="30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spc="-254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3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spc="-120">
                <a:solidFill>
                  <a:srgbClr val="585858"/>
                </a:solidFill>
                <a:latin typeface="Arial"/>
                <a:cs typeface="Arial"/>
              </a:rPr>
              <a:t>module</a:t>
            </a:r>
            <a:r>
              <a:rPr dirty="0" sz="30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spc="-50">
                <a:solidFill>
                  <a:srgbClr val="585858"/>
                </a:solidFill>
                <a:latin typeface="Arial"/>
                <a:cs typeface="Arial"/>
              </a:rPr>
              <a:t>1 </a:t>
            </a:r>
            <a:r>
              <a:rPr dirty="0" sz="3000" spc="-10">
                <a:solidFill>
                  <a:srgbClr val="585858"/>
                </a:solidFill>
                <a:latin typeface="Arial"/>
                <a:cs typeface="Arial"/>
              </a:rPr>
              <a:t>voltooid</a:t>
            </a:r>
            <a:r>
              <a:rPr dirty="0" sz="3000" spc="-10">
                <a:solidFill>
                  <a:srgbClr val="339966"/>
                </a:solidFill>
                <a:latin typeface="Arial"/>
                <a:cs typeface="Arial"/>
              </a:rPr>
              <a:t>.</a:t>
            </a:r>
            <a:endParaRPr sz="30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062985" y="798067"/>
            <a:ext cx="3017520" cy="24853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905">
              <a:lnSpc>
                <a:spcPct val="100000"/>
              </a:lnSpc>
              <a:spcBef>
                <a:spcPts val="100"/>
              </a:spcBef>
            </a:pPr>
            <a:r>
              <a:rPr dirty="0" sz="1800" spc="-75">
                <a:solidFill>
                  <a:srgbClr val="FFFFFF"/>
                </a:solidFill>
                <a:latin typeface="Arial"/>
                <a:cs typeface="Arial"/>
              </a:rPr>
              <a:t>Module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60"/>
              </a:spcBef>
            </a:pPr>
            <a:endParaRPr sz="1800">
              <a:latin typeface="Arial"/>
              <a:cs typeface="Arial"/>
            </a:endParaRPr>
          </a:p>
          <a:p>
            <a:pPr algn="ctr" marR="12700">
              <a:lnSpc>
                <a:spcPct val="100000"/>
              </a:lnSpc>
            </a:pPr>
            <a:r>
              <a:rPr dirty="0" sz="1800" spc="-60">
                <a:solidFill>
                  <a:srgbClr val="FFFFFF"/>
                </a:solidFill>
                <a:latin typeface="Arial"/>
                <a:cs typeface="Arial"/>
              </a:rPr>
              <a:t>Digitale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basiscompetenties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725"/>
              </a:spcBef>
            </a:pPr>
            <a:endParaRPr sz="1800">
              <a:latin typeface="Arial"/>
              <a:cs typeface="Arial"/>
            </a:endParaRPr>
          </a:p>
          <a:p>
            <a:pPr marL="1037590">
              <a:lnSpc>
                <a:spcPct val="100000"/>
              </a:lnSpc>
              <a:spcBef>
                <a:spcPts val="5"/>
              </a:spcBef>
            </a:pPr>
            <a:r>
              <a:rPr dirty="0" sz="1800" spc="-45">
                <a:solidFill>
                  <a:srgbClr val="FFFFFF"/>
                </a:solidFill>
                <a:latin typeface="Arial"/>
                <a:cs typeface="Arial"/>
              </a:rPr>
              <a:t>Hoofdstuk</a:t>
            </a:r>
            <a:r>
              <a:rPr dirty="0" sz="18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725"/>
              </a:spcBef>
            </a:pP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800" spc="-45">
                <a:solidFill>
                  <a:srgbClr val="FFFFFF"/>
                </a:solidFill>
                <a:latin typeface="Arial"/>
                <a:cs typeface="Arial"/>
              </a:rPr>
              <a:t>Informatie-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25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65">
                <a:solidFill>
                  <a:srgbClr val="FFFFFF"/>
                </a:solidFill>
                <a:latin typeface="Arial"/>
                <a:cs typeface="Arial"/>
              </a:rPr>
              <a:t>datageletterdheid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8241" y="258571"/>
            <a:ext cx="3018790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40">
                <a:solidFill>
                  <a:srgbClr val="379C73"/>
                </a:solidFill>
              </a:rPr>
              <a:t>Mobiele</a:t>
            </a:r>
            <a:r>
              <a:rPr dirty="0" sz="2700" spc="-90">
                <a:solidFill>
                  <a:srgbClr val="379C73"/>
                </a:solidFill>
              </a:rPr>
              <a:t> </a:t>
            </a:r>
            <a:r>
              <a:rPr dirty="0" sz="2700" spc="-270">
                <a:solidFill>
                  <a:srgbClr val="379C73"/>
                </a:solidFill>
              </a:rPr>
              <a:t>apparaten</a:t>
            </a:r>
            <a:endParaRPr sz="2700"/>
          </a:p>
        </p:txBody>
      </p:sp>
      <p:sp>
        <p:nvSpPr>
          <p:cNvPr id="4" name="object 4" descr=""/>
          <p:cNvSpPr txBox="1"/>
          <p:nvPr/>
        </p:nvSpPr>
        <p:spPr>
          <a:xfrm>
            <a:off x="403961" y="789665"/>
            <a:ext cx="5154930" cy="1259840"/>
          </a:xfrm>
          <a:prstGeom prst="rect">
            <a:avLst/>
          </a:prstGeom>
        </p:spPr>
        <p:txBody>
          <a:bodyPr wrap="square" lIns="0" tIns="1492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75"/>
              </a:spcBef>
            </a:pPr>
            <a:r>
              <a:rPr dirty="0" sz="1800" spc="-25" b="1">
                <a:solidFill>
                  <a:srgbClr val="67A479"/>
                </a:solidFill>
                <a:latin typeface="Arial"/>
                <a:cs typeface="Arial"/>
              </a:rPr>
              <a:t>TABLET-</a:t>
            </a:r>
            <a:r>
              <a:rPr dirty="0" sz="1800" spc="-10" b="1">
                <a:solidFill>
                  <a:srgbClr val="67A479"/>
                </a:solidFill>
                <a:latin typeface="Arial"/>
                <a:cs typeface="Arial"/>
              </a:rPr>
              <a:t>COMPUTERS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  <a:tabLst>
                <a:tab pos="1905635" algn="l"/>
                <a:tab pos="3096895" algn="l"/>
              </a:tabLst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Tabletcomputers,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ontworpen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voor</a:t>
            </a:r>
            <a:r>
              <a:rPr dirty="0" sz="1800" spc="45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draagbaarheid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85"/>
              </a:spcBef>
              <a:tabLst>
                <a:tab pos="673735" algn="l"/>
                <a:tab pos="1605280" algn="l"/>
                <a:tab pos="2456815" algn="l"/>
                <a:tab pos="3296920" algn="l"/>
                <a:tab pos="4885055" algn="l"/>
              </a:tabLst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zoals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laptops,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missen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fysieke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toetsenborden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en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03961" y="2023745"/>
            <a:ext cx="4217670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50100"/>
              </a:lnSpc>
              <a:spcBef>
                <a:spcPts val="100"/>
              </a:spcBef>
              <a:tabLst>
                <a:tab pos="1496695" algn="l"/>
                <a:tab pos="1789430" algn="l"/>
                <a:tab pos="2219325" algn="l"/>
                <a:tab pos="2306320" algn="l"/>
                <a:tab pos="3255645" algn="l"/>
                <a:tab pos="3824604" algn="l"/>
              </a:tabLst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touchpads.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aanraakgevoelige vergemakkelijkt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gebruik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een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4781550" y="2023745"/>
            <a:ext cx="776605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7305" marR="5080" indent="-15240">
              <a:lnSpc>
                <a:spcPct val="150100"/>
              </a:lnSpc>
              <a:spcBef>
                <a:spcPts val="100"/>
              </a:spcBef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scherm virtueel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03961" y="2984373"/>
            <a:ext cx="51530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toetsenbord</a:t>
            </a:r>
            <a:r>
              <a:rPr dirty="0" sz="1800" spc="2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2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navigatie</a:t>
            </a:r>
            <a:r>
              <a:rPr dirty="0" sz="1800" spc="2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1800" spc="2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2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vingers.</a:t>
            </a:r>
            <a:r>
              <a:rPr dirty="0" sz="1800" spc="2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Hoewel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03961" y="3258362"/>
            <a:ext cx="5153660" cy="8496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50100"/>
              </a:lnSpc>
              <a:spcBef>
                <a:spcPts val="100"/>
              </a:spcBef>
              <a:tabLst>
                <a:tab pos="826135" algn="l"/>
                <a:tab pos="1806575" algn="l"/>
                <a:tab pos="2315210" algn="l"/>
                <a:tab pos="2810510" algn="l"/>
                <a:tab pos="3511550" algn="l"/>
                <a:tab pos="4020820" algn="l"/>
              </a:tabLst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tablets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mogelijk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niet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alle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taken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traditionele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computers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uitvoeren,</a:t>
            </a:r>
            <a:r>
              <a:rPr dirty="0" sz="18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maakt</a:t>
            </a:r>
            <a:r>
              <a:rPr dirty="0" sz="18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hun</a:t>
            </a:r>
            <a:r>
              <a:rPr dirty="0" sz="18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gemak</a:t>
            </a:r>
            <a:r>
              <a:rPr dirty="0" sz="18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ze</a:t>
            </a:r>
            <a:r>
              <a:rPr dirty="0" sz="18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tot</a:t>
            </a:r>
            <a:r>
              <a:rPr dirty="0" sz="18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een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403961" y="4082470"/>
            <a:ext cx="5153660" cy="848360"/>
          </a:xfrm>
          <a:prstGeom prst="rect">
            <a:avLst/>
          </a:prstGeom>
        </p:spPr>
        <p:txBody>
          <a:bodyPr wrap="square" lIns="0" tIns="1492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75"/>
              </a:spcBef>
              <a:tabLst>
                <a:tab pos="822960" algn="l"/>
                <a:tab pos="2016760" algn="l"/>
                <a:tab pos="4074160" algn="l"/>
                <a:tab pos="4721860" algn="l"/>
              </a:tabLst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ideaal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secundair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computerapparaat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veel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gebruikers.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65876" y="1447800"/>
            <a:ext cx="3049524" cy="2033016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6877050" y="3526027"/>
            <a:ext cx="1029969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Ontworpen</a:t>
            </a:r>
            <a:r>
              <a:rPr dirty="0" sz="700" spc="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door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Freeepik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324611" y="199644"/>
            <a:ext cx="8521065" cy="4765675"/>
          </a:xfrm>
          <a:custGeom>
            <a:avLst/>
            <a:gdLst/>
            <a:ahLst/>
            <a:cxnLst/>
            <a:rect l="l" t="t" r="r" b="b"/>
            <a:pathLst>
              <a:path w="8521065" h="4765675">
                <a:moveTo>
                  <a:pt x="8520684" y="0"/>
                </a:moveTo>
                <a:lnTo>
                  <a:pt x="0" y="0"/>
                </a:lnTo>
                <a:lnTo>
                  <a:pt x="0" y="4765548"/>
                </a:lnTo>
                <a:lnTo>
                  <a:pt x="8520684" y="4765548"/>
                </a:lnTo>
                <a:lnTo>
                  <a:pt x="8520684" y="0"/>
                </a:lnTo>
                <a:close/>
              </a:path>
            </a:pathLst>
          </a:custGeom>
          <a:solidFill>
            <a:srgbClr val="379C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978814" y="2159057"/>
            <a:ext cx="7276465" cy="11658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14999"/>
              </a:lnSpc>
              <a:spcBef>
                <a:spcPts val="100"/>
              </a:spcBef>
            </a:pPr>
            <a:r>
              <a:rPr dirty="0" sz="2000" spc="-100">
                <a:solidFill>
                  <a:srgbClr val="FFFFFF"/>
                </a:solidFill>
                <a:latin typeface="Arial"/>
                <a:cs typeface="Arial"/>
              </a:rPr>
              <a:t>Deze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0">
                <a:solidFill>
                  <a:srgbClr val="FFFFFF"/>
                </a:solidFill>
                <a:latin typeface="Arial"/>
                <a:cs typeface="Arial"/>
              </a:rPr>
              <a:t>leereenheid</a:t>
            </a:r>
            <a:r>
              <a:rPr dirty="0" sz="20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25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40">
                <a:solidFill>
                  <a:srgbClr val="FFFFFF"/>
                </a:solidFill>
                <a:latin typeface="Arial"/>
                <a:cs typeface="Arial"/>
              </a:rPr>
              <a:t>ontwikkeld</a:t>
            </a:r>
            <a:r>
              <a:rPr dirty="0" sz="20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80">
                <a:solidFill>
                  <a:srgbClr val="FFFFFF"/>
                </a:solidFill>
                <a:latin typeface="Arial"/>
                <a:cs typeface="Arial"/>
              </a:rPr>
              <a:t>als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75">
                <a:solidFill>
                  <a:srgbClr val="FFFFFF"/>
                </a:solidFill>
                <a:latin typeface="Arial"/>
                <a:cs typeface="Arial"/>
              </a:rPr>
              <a:t>onderdeel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70">
                <a:solidFill>
                  <a:srgbClr val="FFFFFF"/>
                </a:solidFill>
                <a:latin typeface="Arial"/>
                <a:cs typeface="Arial"/>
              </a:rPr>
              <a:t>van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50">
                <a:solidFill>
                  <a:srgbClr val="FFFFFF"/>
                </a:solidFill>
                <a:latin typeface="Arial"/>
                <a:cs typeface="Arial"/>
              </a:rPr>
              <a:t>een</a:t>
            </a:r>
            <a:r>
              <a:rPr dirty="0" sz="20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50">
                <a:solidFill>
                  <a:srgbClr val="FFFFFF"/>
                </a:solidFill>
                <a:latin typeface="Arial"/>
                <a:cs typeface="Arial"/>
              </a:rPr>
              <a:t>Erasmus+</a:t>
            </a:r>
            <a:r>
              <a:rPr dirty="0" sz="20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Arial"/>
                <a:cs typeface="Arial"/>
              </a:rPr>
              <a:t>KA2- project</a:t>
            </a:r>
            <a:r>
              <a:rPr dirty="0" sz="20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45">
                <a:solidFill>
                  <a:srgbClr val="FFFFFF"/>
                </a:solidFill>
                <a:latin typeface="Arial"/>
                <a:cs typeface="Arial"/>
              </a:rPr>
              <a:t>DiMiCare</a:t>
            </a:r>
            <a:r>
              <a:rPr dirty="0" sz="20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85">
                <a:solidFill>
                  <a:srgbClr val="FFFFFF"/>
                </a:solidFill>
                <a:latin typeface="Arial"/>
                <a:cs typeface="Arial"/>
              </a:rPr>
              <a:t>(2022-</a:t>
            </a:r>
            <a:r>
              <a:rPr dirty="0" sz="2000" spc="-70">
                <a:solidFill>
                  <a:srgbClr val="FFFFFF"/>
                </a:solidFill>
                <a:latin typeface="Arial"/>
                <a:cs typeface="Arial"/>
              </a:rPr>
              <a:t>1-</a:t>
            </a:r>
            <a:r>
              <a:rPr dirty="0" sz="2000" spc="-60">
                <a:solidFill>
                  <a:srgbClr val="FFFFFF"/>
                </a:solidFill>
                <a:latin typeface="Arial"/>
                <a:cs typeface="Arial"/>
              </a:rPr>
              <a:t>AT01-</a:t>
            </a:r>
            <a:r>
              <a:rPr dirty="0" sz="2000" spc="-80">
                <a:solidFill>
                  <a:srgbClr val="FFFFFF"/>
                </a:solidFill>
                <a:latin typeface="Arial"/>
                <a:cs typeface="Arial"/>
              </a:rPr>
              <a:t>KA220-</a:t>
            </a:r>
            <a:r>
              <a:rPr dirty="0" sz="2000" spc="-140">
                <a:solidFill>
                  <a:srgbClr val="FFFFFF"/>
                </a:solidFill>
                <a:latin typeface="Arial"/>
                <a:cs typeface="Arial"/>
              </a:rPr>
              <a:t>VET-</a:t>
            </a:r>
            <a:r>
              <a:rPr dirty="0" sz="2000" spc="-114">
                <a:solidFill>
                  <a:srgbClr val="FFFFFF"/>
                </a:solidFill>
                <a:latin typeface="Arial"/>
                <a:cs typeface="Arial"/>
              </a:rPr>
              <a:t>000085278)</a:t>
            </a:r>
            <a:r>
              <a:rPr dirty="0" sz="20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4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20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wordt </a:t>
            </a:r>
            <a:r>
              <a:rPr dirty="0" sz="2000" spc="-105">
                <a:solidFill>
                  <a:srgbClr val="FFFFFF"/>
                </a:solidFill>
                <a:latin typeface="Arial"/>
                <a:cs typeface="Arial"/>
              </a:rPr>
              <a:t>gefinancierd</a:t>
            </a:r>
            <a:r>
              <a:rPr dirty="0" sz="20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30">
                <a:solidFill>
                  <a:srgbClr val="FFFFFF"/>
                </a:solidFill>
                <a:latin typeface="Arial"/>
                <a:cs typeface="Arial"/>
              </a:rPr>
              <a:t>met</a:t>
            </a:r>
            <a:r>
              <a:rPr dirty="0" sz="20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2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20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95">
                <a:solidFill>
                  <a:srgbClr val="FFFFFF"/>
                </a:solidFill>
                <a:latin typeface="Arial"/>
                <a:cs typeface="Arial"/>
              </a:rPr>
              <a:t>steun</a:t>
            </a:r>
            <a:r>
              <a:rPr dirty="0" sz="20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80">
                <a:solidFill>
                  <a:srgbClr val="FFFFFF"/>
                </a:solidFill>
                <a:latin typeface="Arial"/>
                <a:cs typeface="Arial"/>
              </a:rPr>
              <a:t>van</a:t>
            </a:r>
            <a:r>
              <a:rPr dirty="0" sz="20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1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35">
                <a:solidFill>
                  <a:srgbClr val="FFFFFF"/>
                </a:solidFill>
                <a:latin typeface="Arial"/>
                <a:cs typeface="Arial"/>
              </a:rPr>
              <a:t>Europese</a:t>
            </a:r>
            <a:r>
              <a:rPr dirty="0" sz="20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Commissie.</a:t>
            </a:r>
            <a:endParaRPr sz="2000">
              <a:latin typeface="Arial"/>
              <a:cs typeface="Arial"/>
            </a:endParaRPr>
          </a:p>
          <a:p>
            <a:pPr marL="1287780">
              <a:lnSpc>
                <a:spcPts val="690"/>
              </a:lnSpc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3055620"/>
            </a:xfrm>
            <a:custGeom>
              <a:avLst/>
              <a:gdLst/>
              <a:ahLst/>
              <a:cxnLst/>
              <a:rect l="l" t="t" r="r" b="b"/>
              <a:pathLst>
                <a:path w="9144000" h="3055620">
                  <a:moveTo>
                    <a:pt x="0" y="3055620"/>
                  </a:moveTo>
                  <a:lnTo>
                    <a:pt x="9144000" y="305562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305562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19271" y="222504"/>
              <a:ext cx="2156460" cy="865632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0" y="3055620"/>
              <a:ext cx="9144000" cy="2087880"/>
            </a:xfrm>
            <a:custGeom>
              <a:avLst/>
              <a:gdLst/>
              <a:ahLst/>
              <a:cxnLst/>
              <a:rect l="l" t="t" r="r" b="b"/>
              <a:pathLst>
                <a:path w="9144000" h="2087879">
                  <a:moveTo>
                    <a:pt x="9144000" y="0"/>
                  </a:moveTo>
                  <a:lnTo>
                    <a:pt x="0" y="0"/>
                  </a:lnTo>
                  <a:lnTo>
                    <a:pt x="0" y="2087880"/>
                  </a:lnTo>
                  <a:lnTo>
                    <a:pt x="9144000" y="208788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300733" y="4086605"/>
              <a:ext cx="6543040" cy="9525"/>
            </a:xfrm>
            <a:custGeom>
              <a:avLst/>
              <a:gdLst/>
              <a:ahLst/>
              <a:cxnLst/>
              <a:rect l="l" t="t" r="r" b="b"/>
              <a:pathLst>
                <a:path w="6543040" h="9525">
                  <a:moveTo>
                    <a:pt x="0" y="0"/>
                  </a:moveTo>
                  <a:lnTo>
                    <a:pt x="654304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16979" y="4361688"/>
              <a:ext cx="2313431" cy="461772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94332" y="3462528"/>
              <a:ext cx="856488" cy="283464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41904" y="3377184"/>
              <a:ext cx="864107" cy="368808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83964" y="3316223"/>
              <a:ext cx="339851" cy="502919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77384" y="3377184"/>
              <a:ext cx="1240536" cy="379476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70320" y="3243072"/>
              <a:ext cx="958596" cy="502920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/>
          <p:nvPr/>
        </p:nvSpPr>
        <p:spPr>
          <a:xfrm>
            <a:off x="722477" y="4313631"/>
            <a:ext cx="5488940" cy="5378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12700" marR="5080" indent="217804">
              <a:lnSpc>
                <a:spcPct val="140000"/>
              </a:lnSpc>
              <a:spcBef>
                <a:spcPts val="100"/>
              </a:spcBef>
            </a:pPr>
            <a:r>
              <a:rPr dirty="0" sz="800" spc="-10">
                <a:latin typeface="Arial"/>
                <a:cs typeface="Arial"/>
              </a:rPr>
              <a:t>Gefinancierd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door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Europese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Unie.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geuite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standpunten</a:t>
            </a:r>
            <a:r>
              <a:rPr dirty="0" sz="800" spc="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en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meningen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zijn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echter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alleen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die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van de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auteur(s)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en</a:t>
            </a:r>
            <a:r>
              <a:rPr dirty="0" sz="800">
                <a:latin typeface="Arial"/>
                <a:cs typeface="Arial"/>
              </a:rPr>
              <a:t> komen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niet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noodzakelijkerwijs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overeen</a:t>
            </a:r>
            <a:r>
              <a:rPr dirty="0" sz="800" spc="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met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die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van de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Europese Unie of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OeAD-</a:t>
            </a:r>
            <a:r>
              <a:rPr dirty="0" sz="800">
                <a:latin typeface="Arial"/>
                <a:cs typeface="Arial"/>
              </a:rPr>
              <a:t>GmbH.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Noch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Europese Unie,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noch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de</a:t>
            </a:r>
            <a:endParaRPr sz="800">
              <a:latin typeface="Arial"/>
              <a:cs typeface="Arial"/>
            </a:endParaRPr>
          </a:p>
          <a:p>
            <a:pPr algn="r" marR="6350">
              <a:lnSpc>
                <a:spcPct val="100000"/>
              </a:lnSpc>
              <a:spcBef>
                <a:spcPts val="380"/>
              </a:spcBef>
            </a:pPr>
            <a:r>
              <a:rPr dirty="0" sz="800" spc="-10">
                <a:latin typeface="Arial"/>
                <a:cs typeface="Arial"/>
              </a:rPr>
              <a:t>subsidieverlenende</a:t>
            </a:r>
            <a:r>
              <a:rPr dirty="0" sz="800" spc="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autoriteit</a:t>
            </a:r>
            <a:r>
              <a:rPr dirty="0" sz="800" spc="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kan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hiervoor</a:t>
            </a:r>
            <a:r>
              <a:rPr dirty="0" sz="800" spc="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verantwoordelijk</a:t>
            </a:r>
            <a:r>
              <a:rPr dirty="0" sz="800" spc="4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worden</a:t>
            </a:r>
            <a:r>
              <a:rPr dirty="0" sz="800" spc="2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gesteld</a:t>
            </a:r>
            <a:endParaRPr sz="8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801116" y="1329689"/>
            <a:ext cx="7685405" cy="86741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14999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Deze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leereenheid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is ontwikkeld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als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onderdeel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van een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Erasmus+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KA2-project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DiMiCare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en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wordt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gefinancierd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met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steun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van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Europese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Unie.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Het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werk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is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bedoeld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voor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educatieve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doeleinden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en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is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gelicentieerd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onder</a:t>
            </a:r>
            <a:r>
              <a:rPr dirty="0" sz="1200" spc="5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Creative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Commons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Naamsvermelding-NietCommercieel-</a:t>
            </a:r>
            <a:r>
              <a:rPr dirty="0" sz="1200">
                <a:latin typeface="Arial"/>
                <a:cs typeface="Arial"/>
              </a:rPr>
              <a:t>GelijkDelen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4.0 Internationale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licentie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@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10">
                <a:latin typeface="Arial"/>
                <a:cs typeface="Arial"/>
              </a:rPr>
              <a:t> DiMiCare Consortium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(met </a:t>
            </a:r>
            <a:r>
              <a:rPr dirty="0" sz="1200" spc="-10">
                <a:latin typeface="Arial"/>
                <a:cs typeface="Arial"/>
              </a:rPr>
              <a:t>uitzondering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van screenshots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en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inhoud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waarnaar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wordt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verwezen).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5" name="object 15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608832" y="2310383"/>
            <a:ext cx="1575815" cy="553212"/>
          </a:xfrm>
          <a:prstGeom prst="rect">
            <a:avLst/>
          </a:prstGeom>
        </p:spPr>
      </p:pic>
      <p:sp>
        <p:nvSpPr>
          <p:cNvPr id="16" name="object 16" descr=""/>
          <p:cNvSpPr txBox="1"/>
          <p:nvPr/>
        </p:nvSpPr>
        <p:spPr>
          <a:xfrm>
            <a:off x="2254123" y="3207511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5102" y="522859"/>
            <a:ext cx="3303904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25">
                <a:solidFill>
                  <a:srgbClr val="379C73"/>
                </a:solidFill>
              </a:rPr>
              <a:t>Lijst</a:t>
            </a:r>
            <a:r>
              <a:rPr dirty="0" sz="2700" spc="-135">
                <a:solidFill>
                  <a:srgbClr val="379C73"/>
                </a:solidFill>
              </a:rPr>
              <a:t> </a:t>
            </a:r>
            <a:r>
              <a:rPr dirty="0" sz="2700" spc="-190">
                <a:solidFill>
                  <a:srgbClr val="379C73"/>
                </a:solidFill>
              </a:rPr>
              <a:t>met</a:t>
            </a:r>
            <a:r>
              <a:rPr dirty="0" sz="2700" spc="-135">
                <a:solidFill>
                  <a:srgbClr val="379C73"/>
                </a:solidFill>
              </a:rPr>
              <a:t> </a:t>
            </a:r>
            <a:r>
              <a:rPr dirty="0" sz="2700" spc="-220">
                <a:solidFill>
                  <a:srgbClr val="379C73"/>
                </a:solidFill>
              </a:rPr>
              <a:t>referenties</a:t>
            </a:r>
            <a:endParaRPr sz="27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268122" y="1064767"/>
            <a:ext cx="8470265" cy="2289175"/>
          </a:xfrm>
          <a:prstGeom prst="rect">
            <a:avLst/>
          </a:prstGeom>
        </p:spPr>
        <p:txBody>
          <a:bodyPr wrap="square" lIns="0" tIns="8128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640"/>
              </a:spcBef>
            </a:pPr>
            <a:r>
              <a:rPr dirty="0" sz="900">
                <a:latin typeface="Arial"/>
                <a:cs typeface="Arial"/>
              </a:rPr>
              <a:t>What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is</a:t>
            </a:r>
            <a:r>
              <a:rPr dirty="0" sz="900" spc="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</a:t>
            </a:r>
            <a:r>
              <a:rPr dirty="0" sz="900" spc="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problem solving? American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Society</a:t>
            </a:r>
            <a:r>
              <a:rPr dirty="0" sz="900" spc="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for</a:t>
            </a:r>
            <a:r>
              <a:rPr dirty="0" sz="900" spc="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Quality</a:t>
            </a:r>
            <a:r>
              <a:rPr dirty="0" sz="900" spc="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(ASQ).</a:t>
            </a:r>
            <a:r>
              <a:rPr dirty="0" sz="900" spc="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Asq.org.</a:t>
            </a:r>
            <a:r>
              <a:rPr dirty="0" sz="900" spc="35">
                <a:latin typeface="Arial"/>
                <a:cs typeface="Arial"/>
              </a:rPr>
              <a:t> </a:t>
            </a:r>
            <a:r>
              <a:rPr dirty="0" u="sng" sz="9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https://asq.org/quality-resources/problem-solving</a:t>
            </a:r>
            <a:r>
              <a:rPr dirty="0" u="none" sz="900" spc="-2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none" sz="900">
                <a:latin typeface="Arial"/>
                <a:cs typeface="Arial"/>
              </a:rPr>
              <a:t>(accessed</a:t>
            </a:r>
            <a:r>
              <a:rPr dirty="0" u="none" sz="900" spc="-15">
                <a:latin typeface="Arial"/>
                <a:cs typeface="Arial"/>
              </a:rPr>
              <a:t> </a:t>
            </a:r>
            <a:r>
              <a:rPr dirty="0" u="none" sz="900">
                <a:latin typeface="Arial"/>
                <a:cs typeface="Arial"/>
              </a:rPr>
              <a:t>March</a:t>
            </a:r>
            <a:r>
              <a:rPr dirty="0" u="none" sz="900" spc="25">
                <a:latin typeface="Arial"/>
                <a:cs typeface="Arial"/>
              </a:rPr>
              <a:t> </a:t>
            </a:r>
            <a:r>
              <a:rPr dirty="0" u="none" sz="900" spc="-10">
                <a:latin typeface="Arial"/>
                <a:cs typeface="Arial"/>
              </a:rPr>
              <a:t>2024).</a:t>
            </a:r>
            <a:endParaRPr sz="900">
              <a:latin typeface="Arial"/>
              <a:cs typeface="Arial"/>
            </a:endParaRPr>
          </a:p>
          <a:p>
            <a:pPr marL="25400" marR="17780">
              <a:lnSpc>
                <a:spcPct val="150000"/>
              </a:lnSpc>
            </a:pPr>
            <a:r>
              <a:rPr dirty="0" sz="900">
                <a:latin typeface="Arial"/>
                <a:cs typeface="Arial"/>
              </a:rPr>
              <a:t>DigComp</a:t>
            </a:r>
            <a:r>
              <a:rPr dirty="0" sz="900" spc="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Framework.</a:t>
            </a:r>
            <a:r>
              <a:rPr dirty="0" sz="900" spc="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Definition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of</a:t>
            </a:r>
            <a:r>
              <a:rPr dirty="0" sz="900" spc="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Digital</a:t>
            </a:r>
            <a:r>
              <a:rPr dirty="0" sz="900" spc="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Competence.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EU</a:t>
            </a:r>
            <a:r>
              <a:rPr dirty="0" sz="900" spc="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Science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Hub.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u="sng" sz="9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https://joint-</a:t>
            </a:r>
            <a:r>
              <a:rPr dirty="0" u="sng" sz="9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research-centre.ec.europa.eu/digcomp/digcomp-framework_en</a:t>
            </a:r>
            <a:r>
              <a:rPr dirty="0" u="none" sz="900" spc="-1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none" sz="900">
                <a:latin typeface="Arial"/>
                <a:cs typeface="Arial"/>
              </a:rPr>
              <a:t>(accessed</a:t>
            </a:r>
            <a:r>
              <a:rPr dirty="0" u="none" sz="900" spc="-10">
                <a:latin typeface="Arial"/>
                <a:cs typeface="Arial"/>
              </a:rPr>
              <a:t> March 2024).</a:t>
            </a:r>
            <a:endParaRPr sz="9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540"/>
              </a:spcBef>
            </a:pPr>
            <a:r>
              <a:rPr dirty="0" sz="900">
                <a:latin typeface="Arial"/>
                <a:cs typeface="Arial"/>
              </a:rPr>
              <a:t>Digital</a:t>
            </a:r>
            <a:r>
              <a:rPr dirty="0" sz="900" spc="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Skills</a:t>
            </a:r>
            <a:r>
              <a:rPr dirty="0" sz="900" spc="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Gap</a:t>
            </a:r>
            <a:r>
              <a:rPr dirty="0" sz="900" spc="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Index</a:t>
            </a:r>
            <a:r>
              <a:rPr dirty="0" sz="900" spc="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2021.</a:t>
            </a:r>
            <a:r>
              <a:rPr dirty="0" sz="900" spc="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©</a:t>
            </a:r>
            <a:r>
              <a:rPr dirty="0" sz="900" spc="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John</a:t>
            </a:r>
            <a:r>
              <a:rPr dirty="0" sz="900" spc="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Wiley</a:t>
            </a:r>
            <a:r>
              <a:rPr dirty="0" sz="900" spc="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&amp;</a:t>
            </a:r>
            <a:r>
              <a:rPr dirty="0" sz="900" spc="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Sons,</a:t>
            </a:r>
            <a:r>
              <a:rPr dirty="0" sz="900" spc="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Inc.</a:t>
            </a:r>
            <a:r>
              <a:rPr dirty="0" sz="900" spc="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dsgi.wiley.com.</a:t>
            </a:r>
            <a:r>
              <a:rPr dirty="0" sz="900" spc="35">
                <a:latin typeface="Arial"/>
                <a:cs typeface="Arial"/>
              </a:rPr>
              <a:t> </a:t>
            </a:r>
            <a:r>
              <a:rPr dirty="0" u="sng" sz="9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https://dsgi.wiley.com/wp-content/uploads/2021/10/DSGI-whitepaper.pdf</a:t>
            </a:r>
            <a:r>
              <a:rPr dirty="0" u="none" sz="900" spc="-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none" sz="900">
                <a:latin typeface="Arial"/>
                <a:cs typeface="Arial"/>
              </a:rPr>
              <a:t>(accessed</a:t>
            </a:r>
            <a:r>
              <a:rPr dirty="0" u="none" sz="900" spc="-5">
                <a:latin typeface="Arial"/>
                <a:cs typeface="Arial"/>
              </a:rPr>
              <a:t> </a:t>
            </a:r>
            <a:r>
              <a:rPr dirty="0" u="none" sz="900" spc="-10">
                <a:latin typeface="Arial"/>
                <a:cs typeface="Arial"/>
              </a:rPr>
              <a:t>March</a:t>
            </a:r>
            <a:endParaRPr sz="9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540"/>
              </a:spcBef>
            </a:pPr>
            <a:r>
              <a:rPr dirty="0" sz="900" spc="-10">
                <a:latin typeface="Arial"/>
                <a:cs typeface="Arial"/>
              </a:rPr>
              <a:t>2024).</a:t>
            </a:r>
            <a:endParaRPr sz="9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540"/>
              </a:spcBef>
            </a:pPr>
            <a:r>
              <a:rPr dirty="0" sz="900">
                <a:latin typeface="Arial"/>
                <a:cs typeface="Arial"/>
              </a:rPr>
              <a:t>Troubleshooting.</a:t>
            </a:r>
            <a:r>
              <a:rPr dirty="0" sz="900" spc="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Wikipedia.org.</a:t>
            </a:r>
            <a:r>
              <a:rPr dirty="0" sz="900" spc="30">
                <a:latin typeface="Arial"/>
                <a:cs typeface="Arial"/>
              </a:rPr>
              <a:t> </a:t>
            </a:r>
            <a:r>
              <a:rPr dirty="0" u="sng" sz="9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6"/>
              </a:rPr>
              <a:t>https://en.wikipedia.org/wiki/Troubleshooting</a:t>
            </a:r>
            <a:r>
              <a:rPr dirty="0" u="none" sz="900" spc="4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none" sz="900">
                <a:latin typeface="Arial"/>
                <a:cs typeface="Arial"/>
              </a:rPr>
              <a:t>(accessed March</a:t>
            </a:r>
            <a:r>
              <a:rPr dirty="0" u="none" sz="900" spc="55">
                <a:latin typeface="Arial"/>
                <a:cs typeface="Arial"/>
              </a:rPr>
              <a:t> </a:t>
            </a:r>
            <a:r>
              <a:rPr dirty="0" u="none" sz="900" spc="-10">
                <a:latin typeface="Arial"/>
                <a:cs typeface="Arial"/>
              </a:rPr>
              <a:t>2024).</a:t>
            </a:r>
            <a:endParaRPr sz="900">
              <a:latin typeface="Arial"/>
              <a:cs typeface="Arial"/>
            </a:endParaRPr>
          </a:p>
          <a:p>
            <a:pPr marL="25400" marR="815340">
              <a:lnSpc>
                <a:spcPct val="150000"/>
              </a:lnSpc>
            </a:pPr>
            <a:r>
              <a:rPr dirty="0" sz="900">
                <a:latin typeface="Arial"/>
                <a:cs typeface="Arial"/>
              </a:rPr>
              <a:t>Daniel</a:t>
            </a:r>
            <a:r>
              <a:rPr dirty="0" sz="900" spc="-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Hall,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22/02/2021.How</a:t>
            </a:r>
            <a:r>
              <a:rPr dirty="0" sz="900" spc="-5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to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identify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computer</a:t>
            </a:r>
            <a:r>
              <a:rPr dirty="0" sz="900" spc="-4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problems:</a:t>
            </a:r>
            <a:r>
              <a:rPr dirty="0" sz="900" spc="-4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software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and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hardware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issues</a:t>
            </a:r>
            <a:r>
              <a:rPr dirty="0" sz="900" spc="-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you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may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experience.</a:t>
            </a:r>
            <a:r>
              <a:rPr dirty="0" sz="900" spc="-3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bbntimes.com. </a:t>
            </a:r>
            <a:r>
              <a:rPr dirty="0" u="sng" sz="9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7"/>
              </a:rPr>
              <a:t>https://www.bbntimes.com/technology/how-to-identify-computer-problems-software-and-hardware-issues-you-may-experience</a:t>
            </a:r>
            <a:r>
              <a:rPr dirty="0" u="none" sz="900" spc="22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none" sz="900">
                <a:latin typeface="Arial"/>
                <a:cs typeface="Arial"/>
              </a:rPr>
              <a:t>(accessed</a:t>
            </a:r>
            <a:r>
              <a:rPr dirty="0" u="none" sz="900" spc="180">
                <a:latin typeface="Arial"/>
                <a:cs typeface="Arial"/>
              </a:rPr>
              <a:t> </a:t>
            </a:r>
            <a:r>
              <a:rPr dirty="0" u="none" sz="900">
                <a:latin typeface="Arial"/>
                <a:cs typeface="Arial"/>
              </a:rPr>
              <a:t>March</a:t>
            </a:r>
            <a:r>
              <a:rPr dirty="0" u="none" sz="900" spc="305">
                <a:latin typeface="Arial"/>
                <a:cs typeface="Arial"/>
              </a:rPr>
              <a:t> </a:t>
            </a:r>
            <a:r>
              <a:rPr dirty="0" u="none" sz="900" spc="-10">
                <a:latin typeface="Arial"/>
                <a:cs typeface="Arial"/>
              </a:rPr>
              <a:t>2024). </a:t>
            </a:r>
            <a:r>
              <a:rPr dirty="0" u="none" sz="900">
                <a:latin typeface="Arial"/>
                <a:cs typeface="Arial"/>
              </a:rPr>
              <a:t>Welcome</a:t>
            </a:r>
            <a:r>
              <a:rPr dirty="0" u="none" sz="900" spc="-30">
                <a:latin typeface="Arial"/>
                <a:cs typeface="Arial"/>
              </a:rPr>
              <a:t> </a:t>
            </a:r>
            <a:r>
              <a:rPr dirty="0" u="none" sz="900">
                <a:latin typeface="Arial"/>
                <a:cs typeface="Arial"/>
              </a:rPr>
              <a:t>to</a:t>
            </a:r>
            <a:r>
              <a:rPr dirty="0" u="none" sz="900" spc="20">
                <a:latin typeface="Arial"/>
                <a:cs typeface="Arial"/>
              </a:rPr>
              <a:t> </a:t>
            </a:r>
            <a:r>
              <a:rPr dirty="0" u="none" sz="900">
                <a:latin typeface="Arial"/>
                <a:cs typeface="Arial"/>
              </a:rPr>
              <a:t>the</a:t>
            </a:r>
            <a:r>
              <a:rPr dirty="0" u="none" sz="900" spc="10">
                <a:latin typeface="Arial"/>
                <a:cs typeface="Arial"/>
              </a:rPr>
              <a:t> </a:t>
            </a:r>
            <a:r>
              <a:rPr dirty="0" u="none" sz="900">
                <a:latin typeface="Arial"/>
                <a:cs typeface="Arial"/>
              </a:rPr>
              <a:t>Microsoft</a:t>
            </a:r>
            <a:r>
              <a:rPr dirty="0" u="none" sz="900" spc="10">
                <a:latin typeface="Arial"/>
                <a:cs typeface="Arial"/>
              </a:rPr>
              <a:t> </a:t>
            </a:r>
            <a:r>
              <a:rPr dirty="0" u="none" sz="900">
                <a:latin typeface="Arial"/>
                <a:cs typeface="Arial"/>
              </a:rPr>
              <a:t>Support Community.</a:t>
            </a:r>
            <a:r>
              <a:rPr dirty="0" u="none" sz="900" spc="-5">
                <a:latin typeface="Arial"/>
                <a:cs typeface="Arial"/>
              </a:rPr>
              <a:t> </a:t>
            </a:r>
            <a:r>
              <a:rPr dirty="0" u="none" sz="900">
                <a:latin typeface="Arial"/>
                <a:cs typeface="Arial"/>
              </a:rPr>
              <a:t>Microsoft.com.</a:t>
            </a:r>
            <a:r>
              <a:rPr dirty="0" u="none" sz="900" spc="15">
                <a:latin typeface="Arial"/>
                <a:cs typeface="Arial"/>
              </a:rPr>
              <a:t> </a:t>
            </a:r>
            <a:r>
              <a:rPr dirty="0" u="sng" sz="9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8"/>
              </a:rPr>
              <a:t>https://answers.microsoft.com/en-</a:t>
            </a:r>
            <a:r>
              <a:rPr dirty="0" u="sng" sz="9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8"/>
              </a:rPr>
              <a:t>us</a:t>
            </a:r>
            <a:r>
              <a:rPr dirty="0" u="none" sz="900" spc="-2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none" sz="900">
                <a:latin typeface="Arial"/>
                <a:cs typeface="Arial"/>
              </a:rPr>
              <a:t>(accessed</a:t>
            </a:r>
            <a:r>
              <a:rPr dirty="0" u="none" sz="900" spc="-20">
                <a:latin typeface="Arial"/>
                <a:cs typeface="Arial"/>
              </a:rPr>
              <a:t> </a:t>
            </a:r>
            <a:r>
              <a:rPr dirty="0" u="none" sz="900">
                <a:latin typeface="Arial"/>
                <a:cs typeface="Arial"/>
              </a:rPr>
              <a:t>March</a:t>
            </a:r>
            <a:r>
              <a:rPr dirty="0" u="none" sz="900" spc="25">
                <a:latin typeface="Arial"/>
                <a:cs typeface="Arial"/>
              </a:rPr>
              <a:t> </a:t>
            </a:r>
            <a:r>
              <a:rPr dirty="0" u="none" sz="900" spc="-10">
                <a:latin typeface="Arial"/>
                <a:cs typeface="Arial"/>
              </a:rPr>
              <a:t>2024).</a:t>
            </a:r>
            <a:endParaRPr sz="9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540"/>
              </a:spcBef>
            </a:pPr>
            <a:r>
              <a:rPr dirty="0" sz="900">
                <a:latin typeface="Arial"/>
                <a:cs typeface="Arial"/>
              </a:rPr>
              <a:t>Apple Support</a:t>
            </a:r>
            <a:r>
              <a:rPr dirty="0" sz="900" spc="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Community. Apple.com.</a:t>
            </a:r>
            <a:r>
              <a:rPr dirty="0" sz="900" spc="5">
                <a:latin typeface="Arial"/>
                <a:cs typeface="Arial"/>
              </a:rPr>
              <a:t> </a:t>
            </a:r>
            <a:r>
              <a:rPr dirty="0" u="sng" sz="9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9"/>
              </a:rPr>
              <a:t>https://discussions.apple.com/welcome</a:t>
            </a:r>
            <a:r>
              <a:rPr dirty="0" u="none" sz="90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none" sz="900">
                <a:latin typeface="Arial"/>
                <a:cs typeface="Arial"/>
              </a:rPr>
              <a:t>(accessed</a:t>
            </a:r>
            <a:r>
              <a:rPr dirty="0" u="none" sz="900" spc="-10">
                <a:latin typeface="Arial"/>
                <a:cs typeface="Arial"/>
              </a:rPr>
              <a:t> </a:t>
            </a:r>
            <a:r>
              <a:rPr dirty="0" u="none" sz="900">
                <a:latin typeface="Arial"/>
                <a:cs typeface="Arial"/>
              </a:rPr>
              <a:t>March</a:t>
            </a:r>
            <a:r>
              <a:rPr dirty="0" u="none" sz="900" spc="30">
                <a:latin typeface="Arial"/>
                <a:cs typeface="Arial"/>
              </a:rPr>
              <a:t> </a:t>
            </a:r>
            <a:r>
              <a:rPr dirty="0" u="none" sz="900" spc="-10">
                <a:latin typeface="Arial"/>
                <a:cs typeface="Arial"/>
              </a:rPr>
              <a:t>2024).</a:t>
            </a:r>
            <a:endParaRPr sz="9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545"/>
              </a:spcBef>
            </a:pPr>
            <a:r>
              <a:rPr dirty="0" sz="900">
                <a:latin typeface="Arial"/>
                <a:cs typeface="Arial"/>
              </a:rPr>
              <a:t>Welcome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to</a:t>
            </a:r>
            <a:r>
              <a:rPr dirty="0" sz="900" spc="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the</a:t>
            </a:r>
            <a:r>
              <a:rPr dirty="0" sz="900" spc="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Google</a:t>
            </a:r>
            <a:r>
              <a:rPr dirty="0" sz="900" spc="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Search</a:t>
            </a:r>
            <a:r>
              <a:rPr dirty="0" sz="900" spc="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Help</a:t>
            </a:r>
            <a:r>
              <a:rPr dirty="0" sz="900" spc="20">
                <a:latin typeface="Arial"/>
                <a:cs typeface="Arial"/>
              </a:rPr>
              <a:t> </a:t>
            </a:r>
            <a:r>
              <a:rPr dirty="0" sz="900" spc="-160">
                <a:latin typeface="Arial"/>
                <a:cs typeface="Arial"/>
              </a:rPr>
              <a:t>Co</a:t>
            </a:r>
            <a:r>
              <a:rPr dirty="0" baseline="13888" sz="900" spc="-24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r>
              <a:rPr dirty="0" baseline="13888" sz="900" spc="44">
                <a:solidFill>
                  <a:srgbClr val="878787"/>
                </a:solidFill>
                <a:latin typeface="Carlito"/>
                <a:cs typeface="Carlito"/>
              </a:rPr>
              <a:t> </a:t>
            </a:r>
            <a:r>
              <a:rPr dirty="0" sz="900">
                <a:latin typeface="Arial"/>
                <a:cs typeface="Arial"/>
              </a:rPr>
              <a:t>mmunity.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Google.com.</a:t>
            </a:r>
            <a:r>
              <a:rPr dirty="0" sz="900" spc="25">
                <a:latin typeface="Arial"/>
                <a:cs typeface="Arial"/>
              </a:rPr>
              <a:t> </a:t>
            </a:r>
            <a:r>
              <a:rPr dirty="0" u="sng" sz="9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0"/>
              </a:rPr>
              <a:t>https://support.google.com/websearch/community?hl=en</a:t>
            </a:r>
            <a:r>
              <a:rPr dirty="0" u="none" sz="900" spc="2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none" sz="900">
                <a:latin typeface="Arial"/>
                <a:cs typeface="Arial"/>
              </a:rPr>
              <a:t>(accessed</a:t>
            </a:r>
            <a:r>
              <a:rPr dirty="0" u="none" sz="900" spc="-10">
                <a:latin typeface="Arial"/>
                <a:cs typeface="Arial"/>
              </a:rPr>
              <a:t> </a:t>
            </a:r>
            <a:r>
              <a:rPr dirty="0" u="none" sz="900">
                <a:latin typeface="Arial"/>
                <a:cs typeface="Arial"/>
              </a:rPr>
              <a:t>March</a:t>
            </a:r>
            <a:r>
              <a:rPr dirty="0" u="none" sz="900" spc="35">
                <a:latin typeface="Arial"/>
                <a:cs typeface="Arial"/>
              </a:rPr>
              <a:t> </a:t>
            </a:r>
            <a:r>
              <a:rPr dirty="0" u="none" sz="900" spc="-10">
                <a:latin typeface="Arial"/>
                <a:cs typeface="Arial"/>
              </a:rPr>
              <a:t>2024).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438404" y="851260"/>
            <a:ext cx="5153660" cy="2083435"/>
          </a:xfrm>
          <a:prstGeom prst="rect">
            <a:avLst/>
          </a:prstGeom>
        </p:spPr>
        <p:txBody>
          <a:bodyPr wrap="square" lIns="0" tIns="1492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75"/>
              </a:spcBef>
            </a:pP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E-READERS</a:t>
            </a:r>
            <a:endParaRPr sz="18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  <a:spcBef>
                <a:spcPts val="1080"/>
              </a:spcBef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E-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bookreaders, ook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wel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e-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readers genoemd,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lijken</a:t>
            </a:r>
            <a:endParaRPr sz="1800">
              <a:latin typeface="Arial"/>
              <a:cs typeface="Arial"/>
            </a:endParaRPr>
          </a:p>
          <a:p>
            <a:pPr algn="just" marL="12700" marR="5080">
              <a:lnSpc>
                <a:spcPct val="150000"/>
              </a:lnSpc>
              <a:spcBef>
                <a:spcPts val="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800" spc="3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tabletcomputers,</a:t>
            </a:r>
            <a:r>
              <a:rPr dirty="0" sz="1800" spc="3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behalve</a:t>
            </a:r>
            <a:r>
              <a:rPr dirty="0" sz="1800" spc="3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dat</a:t>
            </a:r>
            <a:r>
              <a:rPr dirty="0" sz="1800" spc="3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ze</a:t>
            </a:r>
            <a:r>
              <a:rPr dirty="0" sz="1800" spc="3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voornamelijk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zijn</a:t>
            </a:r>
            <a:r>
              <a:rPr dirty="0" sz="1800" spc="29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ontworpen</a:t>
            </a:r>
            <a:r>
              <a:rPr dirty="0" sz="1800" spc="30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800" spc="29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 spc="30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lezen</a:t>
            </a:r>
            <a:r>
              <a:rPr dirty="0" sz="1800" spc="30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29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e-books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(digitale,</a:t>
            </a:r>
            <a:r>
              <a:rPr dirty="0" sz="18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downloadbare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boeken).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26252" y="1086611"/>
            <a:ext cx="3023616" cy="1696212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438404" y="2989431"/>
            <a:ext cx="8379459" cy="1671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50000"/>
              </a:lnSpc>
              <a:spcBef>
                <a:spcPts val="9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Opmerkelijke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voorbeelden</a:t>
            </a:r>
            <a:r>
              <a:rPr dirty="0" sz="18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zijn</a:t>
            </a:r>
            <a:r>
              <a:rPr dirty="0" sz="18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Amazon</a:t>
            </a:r>
            <a:r>
              <a:rPr dirty="0" sz="18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Kindle,</a:t>
            </a:r>
            <a:r>
              <a:rPr dirty="0" sz="18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Barnes</a:t>
            </a:r>
            <a:r>
              <a:rPr dirty="0" sz="18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&amp;</a:t>
            </a:r>
            <a:r>
              <a:rPr dirty="0" sz="18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Noble</a:t>
            </a:r>
            <a:r>
              <a:rPr dirty="0" sz="18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Nook</a:t>
            </a:r>
            <a:r>
              <a:rPr dirty="0" sz="18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Kobo.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2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meeste</a:t>
            </a:r>
            <a:r>
              <a:rPr dirty="0" sz="1800" spc="2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e-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readers</a:t>
            </a:r>
            <a:r>
              <a:rPr dirty="0" sz="1800" spc="2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gebruiken</a:t>
            </a:r>
            <a:r>
              <a:rPr dirty="0" sz="1800" spc="2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800" spc="2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e-ink-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display,</a:t>
            </a:r>
            <a:r>
              <a:rPr dirty="0" sz="1800" spc="25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dat</a:t>
            </a:r>
            <a:r>
              <a:rPr dirty="0" sz="1800" spc="25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gemakkelijker</a:t>
            </a:r>
            <a:r>
              <a:rPr dirty="0" sz="1800" spc="2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800" spc="2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lezen</a:t>
            </a:r>
            <a:r>
              <a:rPr dirty="0" sz="1800" spc="25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is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dan</a:t>
            </a:r>
            <a:r>
              <a:rPr dirty="0" sz="18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8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traditioneel</a:t>
            </a:r>
            <a:r>
              <a:rPr dirty="0" sz="18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computerscherm.</a:t>
            </a:r>
            <a:r>
              <a:rPr dirty="0" sz="18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8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kunt</a:t>
            </a:r>
            <a:r>
              <a:rPr dirty="0" sz="18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zelfs</a:t>
            </a:r>
            <a:r>
              <a:rPr dirty="0" sz="18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lezen</a:t>
            </a:r>
            <a:r>
              <a:rPr dirty="0" sz="18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8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fel</a:t>
            </a:r>
            <a:r>
              <a:rPr dirty="0" sz="18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zonlicht,</a:t>
            </a:r>
            <a:r>
              <a:rPr dirty="0" sz="18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net</a:t>
            </a:r>
            <a:r>
              <a:rPr dirty="0" sz="18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zoals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bij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lezen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gewoon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boek.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92684" y="266776"/>
            <a:ext cx="3018790" cy="4375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29">
                <a:solidFill>
                  <a:srgbClr val="379C73"/>
                </a:solidFill>
              </a:rPr>
              <a:t>Mobiele</a:t>
            </a:r>
            <a:r>
              <a:rPr dirty="0" sz="2700" spc="-100">
                <a:solidFill>
                  <a:srgbClr val="379C73"/>
                </a:solidFill>
              </a:rPr>
              <a:t> </a:t>
            </a:r>
            <a:r>
              <a:rPr dirty="0" sz="2700" spc="-265">
                <a:solidFill>
                  <a:srgbClr val="379C73"/>
                </a:solidFill>
              </a:rPr>
              <a:t>apparaten</a:t>
            </a:r>
            <a:endParaRPr sz="2700"/>
          </a:p>
        </p:txBody>
      </p:sp>
      <p:sp>
        <p:nvSpPr>
          <p:cNvPr id="7" name="object 7" descr=""/>
          <p:cNvSpPr txBox="1"/>
          <p:nvPr/>
        </p:nvSpPr>
        <p:spPr>
          <a:xfrm>
            <a:off x="6824853" y="2840558"/>
            <a:ext cx="1029969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Ontworpen</a:t>
            </a:r>
            <a:r>
              <a:rPr dirty="0" sz="700" spc="-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door</a:t>
            </a:r>
            <a:r>
              <a:rPr dirty="0" sz="7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Freeepik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2406523" y="944859"/>
            <a:ext cx="1890395" cy="848360"/>
          </a:xfrm>
          <a:prstGeom prst="rect">
            <a:avLst/>
          </a:prstGeom>
        </p:spPr>
        <p:txBody>
          <a:bodyPr wrap="square" lIns="0" tIns="1492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75"/>
              </a:spcBef>
            </a:pP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SMARTPHONES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  <a:tabLst>
                <a:tab pos="608330" algn="l"/>
              </a:tabLst>
            </a:pP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smartphone,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406523" y="1904745"/>
            <a:ext cx="253555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24025" algn="l"/>
              </a:tabLst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conventionele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mobiele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576953" y="1355171"/>
            <a:ext cx="3921125" cy="849630"/>
          </a:xfrm>
          <a:prstGeom prst="rect">
            <a:avLst/>
          </a:prstGeom>
        </p:spPr>
        <p:txBody>
          <a:bodyPr wrap="square" lIns="0" tIns="150495" rIns="0" bIns="0" rtlCol="0" vert="horz">
            <a:spAutoFit/>
          </a:bodyPr>
          <a:lstStyle/>
          <a:p>
            <a:pPr algn="r" marR="5715">
              <a:lnSpc>
                <a:spcPct val="100000"/>
              </a:lnSpc>
              <a:spcBef>
                <a:spcPts val="1185"/>
              </a:spcBef>
              <a:tabLst>
                <a:tab pos="683895" algn="l"/>
                <a:tab pos="1875789" algn="l"/>
                <a:tab pos="2968625" algn="l"/>
                <a:tab pos="3641090" algn="l"/>
              </a:tabLst>
            </a:pP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robuuste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evolutie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de</a:t>
            </a:r>
            <a:endParaRPr sz="18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1080"/>
              </a:spcBef>
              <a:tabLst>
                <a:tab pos="1179830" algn="l"/>
                <a:tab pos="1924685" algn="l"/>
                <a:tab pos="2872740" algn="l"/>
              </a:tabLst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telefoon,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gaat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verder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dan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2406523" y="2178685"/>
            <a:ext cx="6090920" cy="167258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5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basisfunctionaliteiten</a:t>
            </a:r>
            <a:r>
              <a:rPr dirty="0" sz="1800" spc="48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zoals</a:t>
            </a:r>
            <a:r>
              <a:rPr dirty="0" sz="1800" spc="4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telefoongesprekken, 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voicemail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27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sms-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berichten.</a:t>
            </a:r>
            <a:r>
              <a:rPr dirty="0" sz="1800" spc="28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Gekenmerkt</a:t>
            </a:r>
            <a:r>
              <a:rPr dirty="0" sz="1800" spc="28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door</a:t>
            </a:r>
            <a:r>
              <a:rPr dirty="0" sz="1800" spc="27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aanraakgevoelige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schermen,</a:t>
            </a:r>
            <a:r>
              <a:rPr dirty="0" sz="1800" spc="204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elimineren</a:t>
            </a:r>
            <a:r>
              <a:rPr dirty="0" sz="1800" spc="200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210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meeste</a:t>
            </a:r>
            <a:r>
              <a:rPr dirty="0" sz="1800" spc="204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smartphones</a:t>
            </a:r>
            <a:r>
              <a:rPr dirty="0" sz="1800" spc="210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noodzaak</a:t>
            </a:r>
            <a:r>
              <a:rPr dirty="0" sz="1800" spc="3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3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800" spc="3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fysiek</a:t>
            </a:r>
            <a:r>
              <a:rPr dirty="0" sz="1800" spc="3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toetsenbord,</a:t>
            </a:r>
            <a:r>
              <a:rPr dirty="0" sz="1800" spc="3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3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bieden</a:t>
            </a:r>
            <a:r>
              <a:rPr dirty="0" sz="1800" spc="3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ze</a:t>
            </a:r>
            <a:r>
              <a:rPr dirty="0" sz="1800" spc="3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een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2406523" y="3825646"/>
            <a:ext cx="6089650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virtueel</a:t>
            </a:r>
            <a:r>
              <a:rPr dirty="0" sz="1800" spc="2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toetsenbord</a:t>
            </a:r>
            <a:r>
              <a:rPr dirty="0" sz="1800" spc="2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2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intuïtieve</a:t>
            </a:r>
            <a:r>
              <a:rPr dirty="0" sz="1800" spc="2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vingerinteracties</a:t>
            </a:r>
            <a:r>
              <a:rPr dirty="0" sz="1800" spc="2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1800" spc="25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het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scherm.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7093" y="1274063"/>
            <a:ext cx="1538808" cy="2802509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04571" y="330834"/>
            <a:ext cx="3018790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40">
                <a:solidFill>
                  <a:srgbClr val="379C73"/>
                </a:solidFill>
              </a:rPr>
              <a:t>Mobiele</a:t>
            </a:r>
            <a:r>
              <a:rPr dirty="0" sz="2700" spc="-90">
                <a:solidFill>
                  <a:srgbClr val="379C73"/>
                </a:solidFill>
              </a:rPr>
              <a:t> </a:t>
            </a:r>
            <a:r>
              <a:rPr dirty="0" sz="2700" spc="-270">
                <a:solidFill>
                  <a:srgbClr val="379C73"/>
                </a:solidFill>
              </a:rPr>
              <a:t>apparaten</a:t>
            </a:r>
            <a:endParaRPr sz="2700"/>
          </a:p>
        </p:txBody>
      </p:sp>
      <p:sp>
        <p:nvSpPr>
          <p:cNvPr id="10" name="object 10" descr=""/>
          <p:cNvSpPr txBox="1"/>
          <p:nvPr/>
        </p:nvSpPr>
        <p:spPr>
          <a:xfrm>
            <a:off x="672185" y="4115815"/>
            <a:ext cx="1029969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Ontworpen</a:t>
            </a:r>
            <a:r>
              <a:rPr dirty="0" sz="700" spc="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door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Freeepik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432308" y="780567"/>
            <a:ext cx="2988945" cy="7581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50200"/>
              </a:lnSpc>
              <a:spcBef>
                <a:spcPts val="100"/>
              </a:spcBef>
              <a:tabLst>
                <a:tab pos="1823085" algn="l"/>
                <a:tab pos="1900555" algn="l"/>
                <a:tab pos="2456815" algn="l"/>
              </a:tabLst>
            </a:pP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Standaardfuncties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		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zijn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onder hoogwaardige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424173" y="780567"/>
            <a:ext cx="1469390" cy="7581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20979">
              <a:lnSpc>
                <a:spcPct val="150200"/>
              </a:lnSpc>
              <a:spcBef>
                <a:spcPts val="100"/>
              </a:spcBef>
              <a:tabLst>
                <a:tab pos="1116330" algn="l"/>
                <a:tab pos="1230630" algn="l"/>
              </a:tabLst>
            </a:pP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andere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een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camera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		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en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32308" y="1512849"/>
            <a:ext cx="306768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  <a:tabLst>
                <a:tab pos="1381125" algn="l"/>
                <a:tab pos="2208530" algn="l"/>
                <a:tab pos="2466340" algn="l"/>
              </a:tabLst>
            </a:pP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multimediabestanden,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waardoor elektronische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apparaten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zoals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3533902" y="1512849"/>
            <a:ext cx="136080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50495">
              <a:lnSpc>
                <a:spcPct val="150000"/>
              </a:lnSpc>
              <a:spcBef>
                <a:spcPts val="100"/>
              </a:spcBef>
              <a:tabLst>
                <a:tab pos="636270" algn="l"/>
              </a:tabLst>
            </a:pP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verschillende 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oude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laptops,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32308" y="2367152"/>
            <a:ext cx="446214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57885" algn="l"/>
                <a:tab pos="2357755" algn="l"/>
                <a:tab pos="2786380" algn="l"/>
                <a:tab pos="3632200" algn="l"/>
              </a:tabLst>
            </a:pP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muziekspelers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camera's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45835" y="950975"/>
            <a:ext cx="2980943" cy="1985772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432308" y="2616162"/>
            <a:ext cx="8385175" cy="188150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2700" marR="3927475">
              <a:lnSpc>
                <a:spcPts val="3160"/>
              </a:lnSpc>
              <a:spcBef>
                <a:spcPts val="8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kunnen</a:t>
            </a:r>
            <a:r>
              <a:rPr dirty="0" sz="16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worden</a:t>
            </a:r>
            <a:r>
              <a:rPr dirty="0" sz="16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samengevoegd</a:t>
            </a:r>
            <a:r>
              <a:rPr dirty="0" sz="16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tot</a:t>
            </a:r>
            <a:r>
              <a:rPr dirty="0" sz="16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één</a:t>
            </a:r>
            <a:r>
              <a:rPr dirty="0" sz="16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veelzijdig apparaat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1600" spc="20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600" spc="20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mogelijkheid</a:t>
            </a:r>
            <a:r>
              <a:rPr dirty="0" sz="1600" spc="2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600" spc="1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verbinding</a:t>
            </a:r>
            <a:r>
              <a:rPr dirty="0" sz="1600" spc="1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600" spc="2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maken</a:t>
            </a:r>
            <a:r>
              <a:rPr dirty="0" sz="1600" spc="20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1600" spc="1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internet</a:t>
            </a:r>
            <a:r>
              <a:rPr dirty="0" sz="1600" spc="2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via</a:t>
            </a:r>
            <a:r>
              <a:rPr dirty="0" sz="1600" spc="1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Wi-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Fi</a:t>
            </a:r>
            <a:r>
              <a:rPr dirty="0" sz="1600" spc="1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1600" spc="20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mobiele</a:t>
            </a:r>
            <a:r>
              <a:rPr dirty="0" sz="1600" spc="1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netwerken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(waarvoor</a:t>
            </a:r>
            <a:r>
              <a:rPr dirty="0" sz="16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6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maandelijks</a:t>
            </a:r>
            <a:r>
              <a:rPr dirty="0" sz="16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datatarief</a:t>
            </a:r>
            <a:r>
              <a:rPr dirty="0" sz="16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vereist</a:t>
            </a:r>
            <a:r>
              <a:rPr dirty="0" sz="16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is),</a:t>
            </a:r>
            <a:r>
              <a:rPr dirty="0" sz="16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stellen</a:t>
            </a:r>
            <a:r>
              <a:rPr dirty="0" sz="16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smartphones</a:t>
            </a:r>
            <a:r>
              <a:rPr dirty="0" sz="16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gebruikers</a:t>
            </a:r>
            <a:r>
              <a:rPr dirty="0" sz="16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6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staat</a:t>
            </a:r>
            <a:r>
              <a:rPr dirty="0" sz="16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om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computertaken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uit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voeren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zoals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e-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mail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controleren,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web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browsen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online</a:t>
            </a:r>
            <a:r>
              <a:rPr dirty="0" sz="16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winkelen.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04571" y="330834"/>
            <a:ext cx="3018790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40">
                <a:solidFill>
                  <a:srgbClr val="379C73"/>
                </a:solidFill>
              </a:rPr>
              <a:t>Mobiele</a:t>
            </a:r>
            <a:r>
              <a:rPr dirty="0" sz="2700" spc="-90">
                <a:solidFill>
                  <a:srgbClr val="379C73"/>
                </a:solidFill>
              </a:rPr>
              <a:t> </a:t>
            </a:r>
            <a:r>
              <a:rPr dirty="0" sz="2700" spc="-270">
                <a:solidFill>
                  <a:srgbClr val="379C73"/>
                </a:solidFill>
              </a:rPr>
              <a:t>apparaten</a:t>
            </a:r>
            <a:endParaRPr sz="2700"/>
          </a:p>
        </p:txBody>
      </p:sp>
      <p:sp>
        <p:nvSpPr>
          <p:cNvPr id="11" name="object 11" descr=""/>
          <p:cNvSpPr txBox="1"/>
          <p:nvPr/>
        </p:nvSpPr>
        <p:spPr>
          <a:xfrm>
            <a:off x="6522211" y="2975863"/>
            <a:ext cx="1029969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Ontworpen</a:t>
            </a:r>
            <a:r>
              <a:rPr dirty="0" sz="700" spc="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door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Freeepik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621893" y="1060780"/>
            <a:ext cx="7900034" cy="40049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computersysteem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verdeeld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twee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categorieën: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5"/>
              </a:spcBef>
            </a:pP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304800" algn="l"/>
              </a:tabLst>
            </a:pPr>
            <a:r>
              <a:rPr dirty="0" sz="1800" b="1">
                <a:solidFill>
                  <a:srgbClr val="67A479"/>
                </a:solidFill>
                <a:latin typeface="Arial"/>
                <a:cs typeface="Arial"/>
              </a:rPr>
              <a:t>HARDWARE:</a:t>
            </a:r>
            <a:r>
              <a:rPr dirty="0" sz="1800" spc="-10" b="1">
                <a:solidFill>
                  <a:srgbClr val="67A479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elk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fysiek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onderdeel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computer.</a:t>
            </a: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1080"/>
              </a:spcBef>
              <a:buClr>
                <a:srgbClr val="000000"/>
              </a:buClr>
              <a:buFont typeface="Arial"/>
              <a:buChar char="•"/>
              <a:tabLst>
                <a:tab pos="304800" algn="l"/>
              </a:tabLst>
            </a:pPr>
            <a:r>
              <a:rPr dirty="0" sz="1800" b="1">
                <a:solidFill>
                  <a:srgbClr val="67A479"/>
                </a:solidFill>
                <a:latin typeface="Arial"/>
                <a:cs typeface="Arial"/>
              </a:rPr>
              <a:t>SOFTWARE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set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instructies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hardware-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operaties</a:t>
            </a:r>
            <a:r>
              <a:rPr dirty="0" sz="18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aanstuurt.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70"/>
              </a:spcBef>
            </a:pPr>
            <a:endParaRPr sz="1800">
              <a:latin typeface="Arial"/>
              <a:cs typeface="Arial"/>
            </a:endParaRPr>
          </a:p>
          <a:p>
            <a:pPr marL="12700" marR="5715">
              <a:lnSpc>
                <a:spcPct val="150100"/>
              </a:lnSpc>
              <a:tabLst>
                <a:tab pos="635635" algn="l"/>
                <a:tab pos="3180715" algn="l"/>
              </a:tabLst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Alles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wat</a:t>
            </a:r>
            <a:r>
              <a:rPr dirty="0" sz="1800" spc="4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800" spc="4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800" spc="4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800" spc="48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computer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doet,</a:t>
            </a:r>
            <a:r>
              <a:rPr dirty="0" sz="1800" spc="4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1800" spc="4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afhankelijk</a:t>
            </a:r>
            <a:r>
              <a:rPr dirty="0" sz="1800" spc="4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45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zowel</a:t>
            </a:r>
            <a:r>
              <a:rPr dirty="0" sz="1800" spc="4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hardware</a:t>
            </a:r>
            <a:r>
              <a:rPr dirty="0" sz="1800" spc="4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als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software.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Bijvoorbeeld,</a:t>
            </a:r>
            <a:r>
              <a:rPr dirty="0" sz="1800" spc="8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 spc="9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bekijken</a:t>
            </a:r>
            <a:r>
              <a:rPr dirty="0" sz="1800" spc="8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10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deze</a:t>
            </a:r>
            <a:r>
              <a:rPr dirty="0" sz="1800" spc="8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les</a:t>
            </a:r>
            <a:r>
              <a:rPr dirty="0" sz="1800" spc="10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800" spc="8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800" spc="8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webbrowser</a:t>
            </a:r>
            <a:r>
              <a:rPr dirty="0" sz="1800" spc="10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(software)</a:t>
            </a:r>
            <a:r>
              <a:rPr dirty="0" sz="1800" spc="9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9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 i="1">
                <a:solidFill>
                  <a:srgbClr val="585858"/>
                </a:solidFill>
                <a:latin typeface="Arial"/>
                <a:cs typeface="Arial"/>
              </a:rPr>
              <a:t>het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gebruiken</a:t>
            </a:r>
            <a:r>
              <a:rPr dirty="0" sz="18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8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muis</a:t>
            </a:r>
            <a:r>
              <a:rPr dirty="0" sz="1800" spc="-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(hardware)</a:t>
            </a:r>
            <a:r>
              <a:rPr dirty="0" sz="18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8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8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 i="1">
                <a:solidFill>
                  <a:srgbClr val="585858"/>
                </a:solidFill>
                <a:latin typeface="Arial"/>
                <a:cs typeface="Arial"/>
              </a:rPr>
              <a:t>navigeren.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8453" rIns="0" bIns="0" rtlCol="0" vert="horz">
            <a:spAutoFit/>
          </a:bodyPr>
          <a:lstStyle/>
          <a:p>
            <a:pPr marL="165100">
              <a:lnSpc>
                <a:spcPct val="100000"/>
              </a:lnSpc>
              <a:spcBef>
                <a:spcPts val="100"/>
              </a:spcBef>
            </a:pPr>
            <a:r>
              <a:rPr dirty="0" sz="2700" spc="-229">
                <a:solidFill>
                  <a:srgbClr val="379C73"/>
                </a:solidFill>
              </a:rPr>
              <a:t>Hardware</a:t>
            </a:r>
            <a:r>
              <a:rPr dirty="0" sz="2700" spc="-100">
                <a:solidFill>
                  <a:srgbClr val="379C73"/>
                </a:solidFill>
              </a:rPr>
              <a:t> </a:t>
            </a:r>
            <a:r>
              <a:rPr dirty="0" sz="2700" spc="-270">
                <a:solidFill>
                  <a:srgbClr val="379C73"/>
                </a:solidFill>
              </a:rPr>
              <a:t>en</a:t>
            </a:r>
            <a:r>
              <a:rPr dirty="0" sz="2700" spc="-114">
                <a:solidFill>
                  <a:srgbClr val="379C73"/>
                </a:solidFill>
              </a:rPr>
              <a:t> </a:t>
            </a:r>
            <a:r>
              <a:rPr dirty="0" sz="2700" spc="-290">
                <a:solidFill>
                  <a:srgbClr val="379C73"/>
                </a:solidFill>
              </a:rPr>
              <a:t>software</a:t>
            </a:r>
            <a:endParaRPr sz="27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501802" y="1034872"/>
            <a:ext cx="8051165" cy="2952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zijn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vier</a:t>
            </a:r>
            <a:r>
              <a:rPr dirty="0" sz="12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hoofdtypen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computerhardware: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85"/>
              </a:spcBef>
            </a:pPr>
            <a:endParaRPr sz="1200">
              <a:latin typeface="Arial"/>
              <a:cs typeface="Arial"/>
            </a:endParaRPr>
          </a:p>
          <a:p>
            <a:pPr marL="241300" marR="6350" indent="-228600">
              <a:lnSpc>
                <a:spcPct val="150000"/>
              </a:lnSpc>
            </a:pPr>
            <a:r>
              <a:rPr dirty="0" sz="1200" b="1">
                <a:latin typeface="Arial"/>
                <a:cs typeface="Arial"/>
              </a:rPr>
              <a:t>1.</a:t>
            </a:r>
            <a:r>
              <a:rPr dirty="0" sz="1200" spc="415" b="1"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67A479"/>
                </a:solidFill>
                <a:latin typeface="Arial"/>
                <a:cs typeface="Arial"/>
              </a:rPr>
              <a:t>VERWERKINGSELEMENTEN</a:t>
            </a:r>
            <a:r>
              <a:rPr dirty="0" sz="1200" spc="305" b="1">
                <a:solidFill>
                  <a:srgbClr val="67A479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zijn</a:t>
            </a:r>
            <a:r>
              <a:rPr dirty="0" sz="1200" spc="2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200" spc="2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onderdelen</a:t>
            </a:r>
            <a:r>
              <a:rPr dirty="0" sz="1200" spc="2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200" spc="2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verantwoordelijk</a:t>
            </a:r>
            <a:r>
              <a:rPr dirty="0" sz="1200" spc="2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zijn</a:t>
            </a:r>
            <a:r>
              <a:rPr dirty="0" sz="1200" spc="2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200" spc="2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200" spc="2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verwerking</a:t>
            </a:r>
            <a:r>
              <a:rPr dirty="0" sz="1200" spc="2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200" spc="2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informatie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binnen</a:t>
            </a:r>
            <a:r>
              <a:rPr dirty="0" sz="12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2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computersysteem.</a:t>
            </a:r>
            <a:r>
              <a:rPr dirty="0" sz="12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Dit</a:t>
            </a:r>
            <a:r>
              <a:rPr dirty="0" sz="12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omvat</a:t>
            </a:r>
            <a:r>
              <a:rPr dirty="0" sz="12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apparaten</a:t>
            </a:r>
            <a:r>
              <a:rPr dirty="0" sz="12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zoals</a:t>
            </a:r>
            <a:r>
              <a:rPr dirty="0" sz="12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CPU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(Central</a:t>
            </a:r>
            <a:r>
              <a:rPr dirty="0" sz="12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Processing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Unit),</a:t>
            </a:r>
            <a:r>
              <a:rPr dirty="0" sz="12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geheugen</a:t>
            </a:r>
            <a:r>
              <a:rPr dirty="0" sz="12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 moederbord.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80"/>
              </a:spcBef>
            </a:pPr>
            <a:endParaRPr sz="1200">
              <a:latin typeface="Arial"/>
              <a:cs typeface="Arial"/>
            </a:endParaRPr>
          </a:p>
          <a:p>
            <a:pPr marL="241300" marR="5080" indent="-228600">
              <a:lnSpc>
                <a:spcPct val="150000"/>
              </a:lnSpc>
            </a:pPr>
            <a:r>
              <a:rPr dirty="0" sz="1200" b="1">
                <a:latin typeface="Arial"/>
                <a:cs typeface="Arial"/>
              </a:rPr>
              <a:t>1.</a:t>
            </a:r>
            <a:r>
              <a:rPr dirty="0" sz="1200" spc="415" b="1"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67A479"/>
                </a:solidFill>
                <a:latin typeface="Arial"/>
                <a:cs typeface="Arial"/>
              </a:rPr>
              <a:t>OPSLAGELEMENTEN</a:t>
            </a:r>
            <a:r>
              <a:rPr dirty="0" sz="1200" spc="100" b="1">
                <a:solidFill>
                  <a:srgbClr val="67A479"/>
                </a:solidFill>
                <a:latin typeface="Arial"/>
                <a:cs typeface="Arial"/>
              </a:rPr>
              <a:t> 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zijn</a:t>
            </a:r>
            <a:r>
              <a:rPr dirty="0" sz="1200" spc="10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onderdelen</a:t>
            </a:r>
            <a:r>
              <a:rPr dirty="0" sz="1200" spc="10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waarmee</a:t>
            </a:r>
            <a:r>
              <a:rPr dirty="0" sz="1200" spc="10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gegevens</a:t>
            </a:r>
            <a:r>
              <a:rPr dirty="0" sz="1200" spc="9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binnen</a:t>
            </a:r>
            <a:r>
              <a:rPr dirty="0" sz="1200" spc="9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200" spc="10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computersysteem</a:t>
            </a:r>
            <a:r>
              <a:rPr dirty="0" sz="1200" spc="10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kunnen</a:t>
            </a:r>
            <a:r>
              <a:rPr dirty="0" sz="1200" spc="10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worden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opgeslagen.</a:t>
            </a:r>
            <a:r>
              <a:rPr dirty="0" sz="12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Dit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omvat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apparaten</a:t>
            </a:r>
            <a:r>
              <a:rPr dirty="0" sz="12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zoals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harde</a:t>
            </a:r>
            <a:r>
              <a:rPr dirty="0" sz="12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schijven</a:t>
            </a:r>
            <a:r>
              <a:rPr dirty="0" sz="12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compact</a:t>
            </a:r>
            <a:r>
              <a:rPr dirty="0" sz="12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disc-drives.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200" b="1">
                <a:latin typeface="Arial"/>
                <a:cs typeface="Arial"/>
              </a:rPr>
              <a:t>1.</a:t>
            </a:r>
            <a:r>
              <a:rPr dirty="0" sz="1200" spc="425" b="1"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67A479"/>
                </a:solidFill>
                <a:latin typeface="Arial"/>
                <a:cs typeface="Arial"/>
              </a:rPr>
              <a:t>INVOERELEMENTEN</a:t>
            </a:r>
            <a:r>
              <a:rPr dirty="0" sz="1200" spc="-25" b="1">
                <a:solidFill>
                  <a:srgbClr val="67A479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omvatten</a:t>
            </a:r>
            <a:r>
              <a:rPr dirty="0" sz="12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dingen</a:t>
            </a:r>
            <a:r>
              <a:rPr dirty="0" sz="12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zoals</a:t>
            </a:r>
            <a:r>
              <a:rPr dirty="0" sz="12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toetsenborden,</a:t>
            </a:r>
            <a:r>
              <a:rPr dirty="0" sz="12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muizen</a:t>
            </a:r>
            <a:r>
              <a:rPr dirty="0" sz="12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2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scanners.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5"/>
              </a:spcBef>
            </a:pP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200" b="1">
                <a:latin typeface="Arial"/>
                <a:cs typeface="Arial"/>
              </a:rPr>
              <a:t>1.</a:t>
            </a:r>
            <a:r>
              <a:rPr dirty="0" sz="1200" spc="415" b="1"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585858"/>
                </a:solidFill>
                <a:latin typeface="Arial"/>
                <a:cs typeface="Arial"/>
              </a:rPr>
              <a:t>UITVOERELEMENTEN</a:t>
            </a:r>
            <a:r>
              <a:rPr dirty="0" sz="1200" spc="-1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omvatten</a:t>
            </a:r>
            <a:r>
              <a:rPr dirty="0" sz="12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dingen</a:t>
            </a:r>
            <a:r>
              <a:rPr dirty="0" sz="12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zoals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monitoren</a:t>
            </a:r>
            <a:r>
              <a:rPr dirty="0" sz="12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printers.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8453" rIns="0" bIns="0" rtlCol="0" vert="horz">
            <a:spAutoFit/>
          </a:bodyPr>
          <a:lstStyle/>
          <a:p>
            <a:pPr marL="165100">
              <a:lnSpc>
                <a:spcPct val="100000"/>
              </a:lnSpc>
              <a:spcBef>
                <a:spcPts val="100"/>
              </a:spcBef>
            </a:pPr>
            <a:r>
              <a:rPr dirty="0" sz="2700" spc="-229">
                <a:solidFill>
                  <a:srgbClr val="379C73"/>
                </a:solidFill>
              </a:rPr>
              <a:t>Hardware</a:t>
            </a:r>
            <a:r>
              <a:rPr dirty="0" sz="2700" spc="-100">
                <a:solidFill>
                  <a:srgbClr val="379C73"/>
                </a:solidFill>
              </a:rPr>
              <a:t> </a:t>
            </a:r>
            <a:r>
              <a:rPr dirty="0" sz="2700" spc="-270">
                <a:solidFill>
                  <a:srgbClr val="379C73"/>
                </a:solidFill>
              </a:rPr>
              <a:t>en</a:t>
            </a:r>
            <a:r>
              <a:rPr dirty="0" sz="2700" spc="-114">
                <a:solidFill>
                  <a:srgbClr val="379C73"/>
                </a:solidFill>
              </a:rPr>
              <a:t> </a:t>
            </a:r>
            <a:r>
              <a:rPr dirty="0" sz="2700" spc="-290">
                <a:solidFill>
                  <a:srgbClr val="379C73"/>
                </a:solidFill>
              </a:rPr>
              <a:t>software</a:t>
            </a:r>
            <a:endParaRPr sz="27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7856346" y="2168779"/>
            <a:ext cx="1073150" cy="94361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0499"/>
              </a:lnSpc>
              <a:spcBef>
                <a:spcPts val="90"/>
              </a:spcBef>
            </a:pPr>
            <a:r>
              <a:rPr dirty="0" sz="1200" spc="-100">
                <a:solidFill>
                  <a:srgbClr val="379C73"/>
                </a:solidFill>
                <a:latin typeface="Arial Black"/>
                <a:cs typeface="Arial Black"/>
              </a:rPr>
              <a:t>KABELS</a:t>
            </a:r>
            <a:r>
              <a:rPr dirty="0" sz="1200" spc="-60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1200" spc="-25">
                <a:solidFill>
                  <a:srgbClr val="379C73"/>
                </a:solidFill>
                <a:latin typeface="Arial Black"/>
                <a:cs typeface="Arial Black"/>
              </a:rPr>
              <a:t>OM </a:t>
            </a:r>
            <a:r>
              <a:rPr dirty="0" sz="1200" spc="-60">
                <a:solidFill>
                  <a:srgbClr val="379C73"/>
                </a:solidFill>
                <a:latin typeface="Arial Black"/>
                <a:cs typeface="Arial Black"/>
              </a:rPr>
              <a:t>INVOER-</a:t>
            </a:r>
            <a:r>
              <a:rPr dirty="0" sz="1200" spc="5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1200" spc="-25">
                <a:solidFill>
                  <a:srgbClr val="379C73"/>
                </a:solidFill>
                <a:latin typeface="Arial Black"/>
                <a:cs typeface="Arial Black"/>
              </a:rPr>
              <a:t>EN </a:t>
            </a:r>
            <a:r>
              <a:rPr dirty="0" sz="1200" spc="-60">
                <a:solidFill>
                  <a:srgbClr val="379C73"/>
                </a:solidFill>
                <a:latin typeface="Arial Black"/>
                <a:cs typeface="Arial Black"/>
              </a:rPr>
              <a:t>UITVOERAPP </a:t>
            </a:r>
            <a:r>
              <a:rPr dirty="0" sz="1200" spc="-45">
                <a:solidFill>
                  <a:srgbClr val="379C73"/>
                </a:solidFill>
                <a:latin typeface="Arial Black"/>
                <a:cs typeface="Arial Black"/>
              </a:rPr>
              <a:t>ARATEN </a:t>
            </a:r>
            <a:r>
              <a:rPr dirty="0" sz="1200" spc="-35">
                <a:solidFill>
                  <a:srgbClr val="379C73"/>
                </a:solidFill>
                <a:latin typeface="Arial Black"/>
                <a:cs typeface="Arial Black"/>
              </a:rPr>
              <a:t>TE </a:t>
            </a:r>
            <a:r>
              <a:rPr dirty="0" sz="1200" spc="-10">
                <a:solidFill>
                  <a:srgbClr val="379C73"/>
                </a:solidFill>
                <a:latin typeface="Arial Black"/>
                <a:cs typeface="Arial Black"/>
              </a:rPr>
              <a:t>VERBINDEN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2084070" y="1201674"/>
            <a:ext cx="5615940" cy="607060"/>
          </a:xfrm>
          <a:custGeom>
            <a:avLst/>
            <a:gdLst/>
            <a:ahLst/>
            <a:cxnLst/>
            <a:rect l="l" t="t" r="r" b="b"/>
            <a:pathLst>
              <a:path w="5615940" h="607060">
                <a:moveTo>
                  <a:pt x="5615939" y="0"/>
                </a:moveTo>
                <a:lnTo>
                  <a:pt x="303275" y="0"/>
                </a:lnTo>
                <a:lnTo>
                  <a:pt x="0" y="303275"/>
                </a:lnTo>
                <a:lnTo>
                  <a:pt x="303275" y="606551"/>
                </a:lnTo>
                <a:lnTo>
                  <a:pt x="5615939" y="606551"/>
                </a:lnTo>
                <a:lnTo>
                  <a:pt x="5615939" y="0"/>
                </a:lnTo>
                <a:close/>
              </a:path>
            </a:pathLst>
          </a:custGeom>
          <a:solidFill>
            <a:srgbClr val="379C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2234183" y="1200911"/>
            <a:ext cx="5465445" cy="607060"/>
          </a:xfrm>
          <a:prstGeom prst="rect">
            <a:avLst/>
          </a:prstGeom>
          <a:solidFill>
            <a:srgbClr val="379C73"/>
          </a:solidFill>
        </p:spPr>
        <p:txBody>
          <a:bodyPr wrap="square" lIns="0" tIns="123190" rIns="0" bIns="0" rtlCol="0" vert="horz">
            <a:spAutoFit/>
          </a:bodyPr>
          <a:lstStyle/>
          <a:p>
            <a:pPr marL="1306830" marR="142240" indent="-978535">
              <a:lnSpc>
                <a:spcPts val="1400"/>
              </a:lnSpc>
              <a:spcBef>
                <a:spcPts val="970"/>
              </a:spcBef>
            </a:pPr>
            <a:r>
              <a:rPr dirty="0" sz="1300" b="1">
                <a:solidFill>
                  <a:srgbClr val="FFFFFF"/>
                </a:solidFill>
                <a:latin typeface="Arial"/>
                <a:cs typeface="Arial"/>
              </a:rPr>
              <a:t>USB</a:t>
            </a:r>
            <a:r>
              <a:rPr dirty="0" sz="13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</a:rPr>
              <a:t>(Universal</a:t>
            </a:r>
            <a:r>
              <a:rPr dirty="0" sz="1300" spc="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</a:rPr>
              <a:t>Serial</a:t>
            </a:r>
            <a:r>
              <a:rPr dirty="0" sz="13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</a:rPr>
              <a:t>Bus)</a:t>
            </a:r>
            <a:r>
              <a:rPr dirty="0" sz="13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dirty="0" sz="13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</a:rPr>
              <a:t>een</a:t>
            </a:r>
            <a:r>
              <a:rPr dirty="0" sz="13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</a:rPr>
              <a:t>standaard</a:t>
            </a:r>
            <a:r>
              <a:rPr dirty="0" sz="1300" spc="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</a:rPr>
              <a:t>voor</a:t>
            </a:r>
            <a:r>
              <a:rPr dirty="0" sz="13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</a:rPr>
              <a:t>het</a:t>
            </a:r>
            <a:r>
              <a:rPr dirty="0" sz="13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10" b="1">
                <a:solidFill>
                  <a:srgbClr val="FFFFFF"/>
                </a:solidFill>
                <a:latin typeface="Arial"/>
                <a:cs typeface="Arial"/>
              </a:rPr>
              <a:t>verbinden 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</a:rPr>
              <a:t>van</a:t>
            </a:r>
            <a:r>
              <a:rPr dirty="0" sz="13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</a:rPr>
              <a:t>externe</a:t>
            </a:r>
            <a:r>
              <a:rPr dirty="0" sz="13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</a:rPr>
              <a:t>apparaten</a:t>
            </a:r>
            <a:r>
              <a:rPr dirty="0" sz="13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</a:rPr>
              <a:t>met</a:t>
            </a:r>
            <a:r>
              <a:rPr dirty="0" sz="13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10" b="1">
                <a:solidFill>
                  <a:srgbClr val="FFFFFF"/>
                </a:solidFill>
                <a:latin typeface="Arial"/>
                <a:cs typeface="Arial"/>
              </a:rPr>
              <a:t>computers.</a:t>
            </a:r>
            <a:endParaRPr sz="1300">
              <a:latin typeface="Arial"/>
              <a:cs typeface="Arial"/>
            </a:endParaRPr>
          </a:p>
        </p:txBody>
      </p:sp>
      <p:sp>
        <p:nvSpPr>
          <p:cNvPr id="6" name="object 6" descr=""/>
          <p:cNvSpPr/>
          <p:nvPr/>
        </p:nvSpPr>
        <p:spPr>
          <a:xfrm>
            <a:off x="2084070" y="1989582"/>
            <a:ext cx="5615940" cy="608330"/>
          </a:xfrm>
          <a:custGeom>
            <a:avLst/>
            <a:gdLst/>
            <a:ahLst/>
            <a:cxnLst/>
            <a:rect l="l" t="t" r="r" b="b"/>
            <a:pathLst>
              <a:path w="5615940" h="608330">
                <a:moveTo>
                  <a:pt x="5615939" y="0"/>
                </a:moveTo>
                <a:lnTo>
                  <a:pt x="304038" y="0"/>
                </a:lnTo>
                <a:lnTo>
                  <a:pt x="0" y="304038"/>
                </a:lnTo>
                <a:lnTo>
                  <a:pt x="304038" y="608076"/>
                </a:lnTo>
                <a:lnTo>
                  <a:pt x="5615939" y="608076"/>
                </a:lnTo>
                <a:lnTo>
                  <a:pt x="5615939" y="0"/>
                </a:lnTo>
                <a:close/>
              </a:path>
            </a:pathLst>
          </a:custGeom>
          <a:solidFill>
            <a:srgbClr val="379C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2582036" y="1988947"/>
            <a:ext cx="4946650" cy="580390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algn="ctr" marL="12700" marR="5080">
              <a:lnSpc>
                <a:spcPct val="90100"/>
              </a:lnSpc>
              <a:spcBef>
                <a:spcPts val="250"/>
              </a:spcBef>
            </a:pPr>
            <a:r>
              <a:rPr dirty="0" sz="1300" b="1">
                <a:solidFill>
                  <a:srgbClr val="FFFFFF"/>
                </a:solidFill>
                <a:latin typeface="Arial"/>
                <a:cs typeface="Arial"/>
              </a:rPr>
              <a:t>HDMI</a:t>
            </a:r>
            <a:r>
              <a:rPr dirty="0" sz="130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</a:rPr>
              <a:t>(High</a:t>
            </a:r>
            <a:r>
              <a:rPr dirty="0" sz="13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</a:rPr>
              <a:t>Definition</a:t>
            </a:r>
            <a:r>
              <a:rPr dirty="0" sz="13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</a:rPr>
              <a:t>Multimedia</a:t>
            </a:r>
            <a:r>
              <a:rPr dirty="0" sz="13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</a:rPr>
              <a:t>Interface):</a:t>
            </a:r>
            <a:r>
              <a:rPr dirty="0" sz="13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</a:rPr>
              <a:t>Dit</a:t>
            </a:r>
            <a:r>
              <a:rPr dirty="0" sz="13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</a:rPr>
              <a:t>type</a:t>
            </a:r>
            <a:r>
              <a:rPr dirty="0" sz="1300" spc="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</a:rPr>
              <a:t>kabel</a:t>
            </a:r>
            <a:r>
              <a:rPr dirty="0" sz="1300" spc="-25" b="1">
                <a:solidFill>
                  <a:srgbClr val="FFFFFF"/>
                </a:solidFill>
                <a:latin typeface="Arial"/>
                <a:cs typeface="Arial"/>
              </a:rPr>
              <a:t> kan 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</a:rPr>
              <a:t>video-</a:t>
            </a:r>
            <a:r>
              <a:rPr dirty="0" sz="13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300" spc="-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</a:rPr>
              <a:t>audiosignalen</a:t>
            </a:r>
            <a:r>
              <a:rPr dirty="0" sz="13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</a:rPr>
              <a:t>zonder</a:t>
            </a:r>
            <a:r>
              <a:rPr dirty="0" sz="130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</a:rPr>
              <a:t>interferentie</a:t>
            </a:r>
            <a:r>
              <a:rPr dirty="0" sz="13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</a:rPr>
              <a:t>overbrengen</a:t>
            </a:r>
            <a:r>
              <a:rPr dirty="0" sz="13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20" b="1">
                <a:solidFill>
                  <a:srgbClr val="FFFFFF"/>
                </a:solidFill>
                <a:latin typeface="Arial"/>
                <a:cs typeface="Arial"/>
              </a:rPr>
              <a:t>over 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</a:rPr>
              <a:t>een</a:t>
            </a:r>
            <a:r>
              <a:rPr dirty="0" sz="13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</a:rPr>
              <a:t>maximale</a:t>
            </a:r>
            <a:r>
              <a:rPr dirty="0" sz="13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</a:rPr>
              <a:t>lengte</a:t>
            </a:r>
            <a:r>
              <a:rPr dirty="0" sz="13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</a:rPr>
              <a:t>van</a:t>
            </a:r>
            <a:r>
              <a:rPr dirty="0" sz="13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</a:rPr>
              <a:t>15</a:t>
            </a:r>
            <a:r>
              <a:rPr dirty="0" sz="13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10" b="1">
                <a:solidFill>
                  <a:srgbClr val="FFFFFF"/>
                </a:solidFill>
                <a:latin typeface="Arial"/>
                <a:cs typeface="Arial"/>
              </a:rPr>
              <a:t>meter.</a:t>
            </a:r>
            <a:endParaRPr sz="1300">
              <a:latin typeface="Arial"/>
              <a:cs typeface="Arial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2084070" y="2763773"/>
            <a:ext cx="5615940" cy="608330"/>
          </a:xfrm>
          <a:custGeom>
            <a:avLst/>
            <a:gdLst/>
            <a:ahLst/>
            <a:cxnLst/>
            <a:rect l="l" t="t" r="r" b="b"/>
            <a:pathLst>
              <a:path w="5615940" h="608329">
                <a:moveTo>
                  <a:pt x="5615939" y="0"/>
                </a:moveTo>
                <a:lnTo>
                  <a:pt x="304038" y="0"/>
                </a:lnTo>
                <a:lnTo>
                  <a:pt x="0" y="304038"/>
                </a:lnTo>
                <a:lnTo>
                  <a:pt x="304038" y="608076"/>
                </a:lnTo>
                <a:lnTo>
                  <a:pt x="5615939" y="608076"/>
                </a:lnTo>
                <a:lnTo>
                  <a:pt x="5615939" y="0"/>
                </a:lnTo>
                <a:close/>
              </a:path>
            </a:pathLst>
          </a:custGeom>
          <a:solidFill>
            <a:srgbClr val="379C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2899029" y="2852369"/>
            <a:ext cx="4314190" cy="4019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ts val="1485"/>
              </a:lnSpc>
              <a:spcBef>
                <a:spcPts val="95"/>
              </a:spcBef>
            </a:pPr>
            <a:r>
              <a:rPr dirty="0" sz="1300" b="1">
                <a:solidFill>
                  <a:srgbClr val="FFFFFF"/>
                </a:solidFill>
                <a:latin typeface="Arial"/>
                <a:cs typeface="Arial"/>
              </a:rPr>
              <a:t>Audiokabels:</a:t>
            </a:r>
            <a:r>
              <a:rPr dirty="0" sz="1300" spc="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</a:rPr>
              <a:t>Dit</a:t>
            </a:r>
            <a:r>
              <a:rPr dirty="0" sz="13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</a:rPr>
              <a:t>zijn</a:t>
            </a:r>
            <a:r>
              <a:rPr dirty="0" sz="13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</a:rPr>
              <a:t>meestal</a:t>
            </a:r>
            <a:r>
              <a:rPr dirty="0" sz="13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</a:rPr>
              <a:t>twee</a:t>
            </a:r>
            <a:r>
              <a:rPr dirty="0" sz="13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</a:rPr>
              <a:t>kabels,</a:t>
            </a:r>
            <a:r>
              <a:rPr dirty="0" sz="13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</a:rPr>
              <a:t>één</a:t>
            </a:r>
            <a:r>
              <a:rPr dirty="0" sz="13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</a:rPr>
              <a:t>voor</a:t>
            </a:r>
            <a:r>
              <a:rPr dirty="0" sz="13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25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endParaRPr sz="1300">
              <a:latin typeface="Arial"/>
              <a:cs typeface="Arial"/>
            </a:endParaRPr>
          </a:p>
          <a:p>
            <a:pPr algn="ctr">
              <a:lnSpc>
                <a:spcPts val="1485"/>
              </a:lnSpc>
            </a:pPr>
            <a:r>
              <a:rPr dirty="0" sz="1300" b="1">
                <a:solidFill>
                  <a:srgbClr val="FFFFFF"/>
                </a:solidFill>
                <a:latin typeface="Arial"/>
                <a:cs typeface="Arial"/>
              </a:rPr>
              <a:t>luidsprekers</a:t>
            </a:r>
            <a:r>
              <a:rPr dirty="0" sz="13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3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</a:rPr>
              <a:t>één</a:t>
            </a:r>
            <a:r>
              <a:rPr dirty="0" sz="13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</a:rPr>
              <a:t>voor</a:t>
            </a:r>
            <a:r>
              <a:rPr dirty="0" sz="13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3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10" b="1">
                <a:solidFill>
                  <a:srgbClr val="FFFFFF"/>
                </a:solidFill>
                <a:latin typeface="Arial"/>
                <a:cs typeface="Arial"/>
              </a:rPr>
              <a:t>microfoon.</a:t>
            </a:r>
            <a:endParaRPr sz="1300">
              <a:latin typeface="Arial"/>
              <a:cs typeface="Arial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2084070" y="3553205"/>
            <a:ext cx="5615940" cy="608330"/>
          </a:xfrm>
          <a:custGeom>
            <a:avLst/>
            <a:gdLst/>
            <a:ahLst/>
            <a:cxnLst/>
            <a:rect l="l" t="t" r="r" b="b"/>
            <a:pathLst>
              <a:path w="5615940" h="608329">
                <a:moveTo>
                  <a:pt x="5615939" y="0"/>
                </a:moveTo>
                <a:lnTo>
                  <a:pt x="304038" y="0"/>
                </a:lnTo>
                <a:lnTo>
                  <a:pt x="0" y="304038"/>
                </a:lnTo>
                <a:lnTo>
                  <a:pt x="304038" y="608076"/>
                </a:lnTo>
                <a:lnTo>
                  <a:pt x="5615939" y="608076"/>
                </a:lnTo>
                <a:lnTo>
                  <a:pt x="5615939" y="0"/>
                </a:lnTo>
                <a:close/>
              </a:path>
            </a:pathLst>
          </a:custGeom>
          <a:solidFill>
            <a:srgbClr val="379C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2084070" y="4342638"/>
            <a:ext cx="5615940" cy="607060"/>
          </a:xfrm>
          <a:custGeom>
            <a:avLst/>
            <a:gdLst/>
            <a:ahLst/>
            <a:cxnLst/>
            <a:rect l="l" t="t" r="r" b="b"/>
            <a:pathLst>
              <a:path w="5615940" h="607060">
                <a:moveTo>
                  <a:pt x="5615939" y="0"/>
                </a:moveTo>
                <a:lnTo>
                  <a:pt x="303275" y="0"/>
                </a:lnTo>
                <a:lnTo>
                  <a:pt x="0" y="303276"/>
                </a:lnTo>
                <a:lnTo>
                  <a:pt x="303275" y="606552"/>
                </a:lnTo>
                <a:lnTo>
                  <a:pt x="5615939" y="606552"/>
                </a:lnTo>
                <a:lnTo>
                  <a:pt x="5615939" y="0"/>
                </a:lnTo>
                <a:close/>
              </a:path>
            </a:pathLst>
          </a:custGeom>
          <a:solidFill>
            <a:srgbClr val="379C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 txBox="1"/>
          <p:nvPr/>
        </p:nvSpPr>
        <p:spPr>
          <a:xfrm>
            <a:off x="2359532" y="3642105"/>
            <a:ext cx="4927600" cy="1244600"/>
          </a:xfrm>
          <a:prstGeom prst="rect">
            <a:avLst/>
          </a:prstGeom>
        </p:spPr>
        <p:txBody>
          <a:bodyPr wrap="square" lIns="0" tIns="34925" rIns="0" bIns="0" rtlCol="0" vert="horz">
            <a:spAutoFit/>
          </a:bodyPr>
          <a:lstStyle/>
          <a:p>
            <a:pPr marL="1643380" marR="94615" indent="-1074420">
              <a:lnSpc>
                <a:spcPts val="1400"/>
              </a:lnSpc>
              <a:spcBef>
                <a:spcPts val="275"/>
              </a:spcBef>
            </a:pPr>
            <a:r>
              <a:rPr dirty="0" sz="1300" b="1">
                <a:solidFill>
                  <a:srgbClr val="FFFFFF"/>
                </a:solidFill>
                <a:latin typeface="Arial"/>
                <a:cs typeface="Arial"/>
              </a:rPr>
              <a:t>VGA</a:t>
            </a:r>
            <a:r>
              <a:rPr dirty="0" sz="13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</a:rPr>
              <a:t>(Video</a:t>
            </a:r>
            <a:r>
              <a:rPr dirty="0" sz="13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</a:rPr>
              <a:t>Graphics</a:t>
            </a:r>
            <a:r>
              <a:rPr dirty="0" sz="13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</a:rPr>
              <a:t>Array) is</a:t>
            </a:r>
            <a:r>
              <a:rPr dirty="0" sz="13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</a:rPr>
              <a:t>een</a:t>
            </a:r>
            <a:r>
              <a:rPr dirty="0" sz="13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</a:rPr>
              <a:t>standaard</a:t>
            </a:r>
            <a:r>
              <a:rPr dirty="0" sz="13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</a:rPr>
              <a:t>voor</a:t>
            </a:r>
            <a:r>
              <a:rPr dirty="0" sz="13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25" b="1">
                <a:solidFill>
                  <a:srgbClr val="FFFFFF"/>
                </a:solidFill>
                <a:latin typeface="Arial"/>
                <a:cs typeface="Arial"/>
              </a:rPr>
              <a:t>het 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</a:rPr>
              <a:t>aansluiten</a:t>
            </a:r>
            <a:r>
              <a:rPr dirty="0" sz="13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</a:rPr>
              <a:t>op</a:t>
            </a:r>
            <a:r>
              <a:rPr dirty="0" sz="13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</a:rPr>
              <a:t>een</a:t>
            </a:r>
            <a:r>
              <a:rPr dirty="0" sz="13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10" b="1">
                <a:solidFill>
                  <a:srgbClr val="FFFFFF"/>
                </a:solidFill>
                <a:latin typeface="Arial"/>
                <a:cs typeface="Arial"/>
              </a:rPr>
              <a:t>monitor.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50"/>
              </a:spcBef>
            </a:pPr>
            <a:endParaRPr sz="1300">
              <a:latin typeface="Arial"/>
              <a:cs typeface="Arial"/>
            </a:endParaRPr>
          </a:p>
          <a:p>
            <a:pPr marL="1283335" marR="5080" indent="-1271270">
              <a:lnSpc>
                <a:spcPts val="1400"/>
              </a:lnSpc>
            </a:pPr>
            <a:r>
              <a:rPr dirty="0" sz="1300" b="1">
                <a:solidFill>
                  <a:srgbClr val="FFFFFF"/>
                </a:solidFill>
                <a:latin typeface="Arial"/>
                <a:cs typeface="Arial"/>
              </a:rPr>
              <a:t>Netwerkkabels</a:t>
            </a:r>
            <a:r>
              <a:rPr dirty="0" sz="13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</a:rPr>
              <a:t>worden</a:t>
            </a:r>
            <a:r>
              <a:rPr dirty="0" sz="13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</a:rPr>
              <a:t>gebruikt</a:t>
            </a:r>
            <a:r>
              <a:rPr dirty="0" sz="13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</a:rPr>
              <a:t>om</a:t>
            </a:r>
            <a:r>
              <a:rPr dirty="0" sz="13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3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</a:rPr>
              <a:t>computer</a:t>
            </a:r>
            <a:r>
              <a:rPr dirty="0" sz="13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</a:rPr>
              <a:t>via</a:t>
            </a:r>
            <a:r>
              <a:rPr dirty="0" sz="13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</a:rPr>
              <a:t>een</a:t>
            </a:r>
            <a:r>
              <a:rPr dirty="0" sz="13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10" b="1">
                <a:solidFill>
                  <a:srgbClr val="FFFFFF"/>
                </a:solidFill>
                <a:latin typeface="Arial"/>
                <a:cs typeface="Arial"/>
              </a:rPr>
              <a:t>kabel 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</a:rPr>
              <a:t>aan</a:t>
            </a:r>
            <a:r>
              <a:rPr dirty="0" sz="13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</a:rPr>
              <a:t>een</a:t>
            </a:r>
            <a:r>
              <a:rPr dirty="0" sz="13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</a:rPr>
              <a:t>netwerk</a:t>
            </a:r>
            <a:r>
              <a:rPr dirty="0" sz="13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</a:rPr>
              <a:t>te</a:t>
            </a:r>
            <a:r>
              <a:rPr dirty="0" sz="13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10" b="1">
                <a:solidFill>
                  <a:srgbClr val="FFFFFF"/>
                </a:solidFill>
                <a:latin typeface="Arial"/>
                <a:cs typeface="Arial"/>
              </a:rPr>
              <a:t>verbinden.</a:t>
            </a:r>
            <a:endParaRPr sz="1300">
              <a:latin typeface="Arial"/>
              <a:cs typeface="Arial"/>
            </a:endParaRPr>
          </a:p>
        </p:txBody>
      </p:sp>
      <p:pic>
        <p:nvPicPr>
          <p:cNvPr id="13" name="object 1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3647" y="1232916"/>
            <a:ext cx="733043" cy="586739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89129" y="2045207"/>
            <a:ext cx="725175" cy="525780"/>
          </a:xfrm>
          <a:prstGeom prst="rect">
            <a:avLst/>
          </a:prstGeom>
        </p:spPr>
      </p:pic>
      <p:pic>
        <p:nvPicPr>
          <p:cNvPr id="15" name="object 1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65948" y="2895578"/>
            <a:ext cx="1048195" cy="368372"/>
          </a:xfrm>
          <a:prstGeom prst="rect">
            <a:avLst/>
          </a:prstGeom>
        </p:spPr>
      </p:pic>
      <p:pic>
        <p:nvPicPr>
          <p:cNvPr id="16" name="object 1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44158" y="3517712"/>
            <a:ext cx="820633" cy="444456"/>
          </a:xfrm>
          <a:prstGeom prst="rect">
            <a:avLst/>
          </a:prstGeom>
        </p:spPr>
      </p:pic>
      <p:pic>
        <p:nvPicPr>
          <p:cNvPr id="17" name="object 17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29639" y="4264152"/>
            <a:ext cx="984504" cy="672084"/>
          </a:xfrm>
          <a:prstGeom prst="rect">
            <a:avLst/>
          </a:prstGeom>
        </p:spPr>
      </p:pic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8453" rIns="0" bIns="0" rtlCol="0" vert="horz">
            <a:spAutoFit/>
          </a:bodyPr>
          <a:lstStyle/>
          <a:p>
            <a:pPr marL="165100">
              <a:lnSpc>
                <a:spcPct val="100000"/>
              </a:lnSpc>
              <a:spcBef>
                <a:spcPts val="100"/>
              </a:spcBef>
            </a:pPr>
            <a:r>
              <a:rPr dirty="0" sz="2700" spc="-229">
                <a:solidFill>
                  <a:srgbClr val="379C73"/>
                </a:solidFill>
              </a:rPr>
              <a:t>Hardware</a:t>
            </a:r>
            <a:r>
              <a:rPr dirty="0" sz="2700" spc="-100">
                <a:solidFill>
                  <a:srgbClr val="379C73"/>
                </a:solidFill>
              </a:rPr>
              <a:t> </a:t>
            </a:r>
            <a:r>
              <a:rPr dirty="0" sz="2700" spc="-270">
                <a:solidFill>
                  <a:srgbClr val="379C73"/>
                </a:solidFill>
              </a:rPr>
              <a:t>en</a:t>
            </a:r>
            <a:r>
              <a:rPr dirty="0" sz="2700" spc="-114">
                <a:solidFill>
                  <a:srgbClr val="379C73"/>
                </a:solidFill>
              </a:rPr>
              <a:t> </a:t>
            </a:r>
            <a:r>
              <a:rPr dirty="0" sz="2700" spc="-290">
                <a:solidFill>
                  <a:srgbClr val="379C73"/>
                </a:solidFill>
              </a:rPr>
              <a:t>software</a:t>
            </a:r>
            <a:endParaRPr sz="27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501802" y="1243964"/>
            <a:ext cx="8075930" cy="3098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8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67A479"/>
                </a:solidFill>
                <a:latin typeface="Arial"/>
                <a:cs typeface="Arial"/>
              </a:rPr>
              <a:t>SOFTWARE-</a:t>
            </a:r>
            <a:r>
              <a:rPr dirty="0" sz="1800" b="1">
                <a:solidFill>
                  <a:srgbClr val="67A479"/>
                </a:solidFill>
                <a:latin typeface="Arial"/>
                <a:cs typeface="Arial"/>
              </a:rPr>
              <a:t>programma</a:t>
            </a:r>
            <a:r>
              <a:rPr dirty="0" sz="1800" spc="65" b="1">
                <a:solidFill>
                  <a:srgbClr val="67A479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18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8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set</a:t>
            </a:r>
            <a:r>
              <a:rPr dirty="0" sz="18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code</a:t>
            </a:r>
            <a:r>
              <a:rPr dirty="0" sz="18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instructies</a:t>
            </a:r>
            <a:r>
              <a:rPr dirty="0" sz="18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8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computer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vertelt</a:t>
            </a:r>
            <a:r>
              <a:rPr dirty="0" sz="1800" spc="6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hoe</a:t>
            </a:r>
            <a:r>
              <a:rPr dirty="0" sz="1800" spc="6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hij</a:t>
            </a:r>
            <a:r>
              <a:rPr dirty="0" sz="1800" spc="7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specifieke</a:t>
            </a:r>
            <a:r>
              <a:rPr dirty="0" sz="1800" spc="6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taken</a:t>
            </a:r>
            <a:r>
              <a:rPr dirty="0" sz="1800" spc="6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moet</a:t>
            </a:r>
            <a:r>
              <a:rPr dirty="0" sz="1800" spc="6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uitvoeren</a:t>
            </a:r>
            <a:r>
              <a:rPr dirty="0" sz="1800" spc="6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6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uitvoeren.</a:t>
            </a:r>
            <a:r>
              <a:rPr dirty="0" sz="1800" spc="6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800" spc="6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enkele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computer</a:t>
            </a:r>
            <a:r>
              <a:rPr dirty="0" sz="1800" spc="23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24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meerdere</a:t>
            </a:r>
            <a:r>
              <a:rPr dirty="0" sz="1800" spc="23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functies</a:t>
            </a:r>
            <a:r>
              <a:rPr dirty="0" sz="1800" spc="24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tegelijk</a:t>
            </a:r>
            <a:r>
              <a:rPr dirty="0" sz="1800" spc="24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uitvoeren,</a:t>
            </a:r>
            <a:r>
              <a:rPr dirty="0" sz="1800" spc="24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afhankelijk</a:t>
            </a:r>
            <a:r>
              <a:rPr dirty="0" sz="1800" spc="24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24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geïnstalleerde</a:t>
            </a:r>
            <a:r>
              <a:rPr dirty="0" sz="18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softwareprogramma's.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0"/>
              </a:spcBef>
            </a:pPr>
            <a:endParaRPr sz="1800">
              <a:latin typeface="Arial"/>
              <a:cs typeface="Arial"/>
            </a:endParaRPr>
          </a:p>
          <a:p>
            <a:pPr algn="just" marL="12700" marR="6350">
              <a:lnSpc>
                <a:spcPct val="140000"/>
              </a:lnSpc>
              <a:spcBef>
                <a:spcPts val="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wezen  dient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software  als  het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brein  van  een  computer,  die  elke</a:t>
            </a:r>
            <a:r>
              <a:rPr dirty="0" sz="1800" spc="4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functie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begeleidt</a:t>
            </a:r>
            <a:r>
              <a:rPr dirty="0" sz="1800" spc="1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1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hem</a:t>
            </a:r>
            <a:r>
              <a:rPr dirty="0" sz="1800" spc="1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800" spc="1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staat</a:t>
            </a:r>
            <a:r>
              <a:rPr dirty="0" sz="1800" spc="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stelt</a:t>
            </a:r>
            <a:r>
              <a:rPr dirty="0" sz="1800" spc="1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verschillende</a:t>
            </a:r>
            <a:r>
              <a:rPr dirty="0" sz="1800" spc="1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inputs</a:t>
            </a:r>
            <a:r>
              <a:rPr dirty="0" sz="1800" spc="1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1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vereisten</a:t>
            </a:r>
            <a:r>
              <a:rPr dirty="0" sz="1800" spc="1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800" spc="1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verwerken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erop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reageren.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8453" rIns="0" bIns="0" rtlCol="0" vert="horz">
            <a:spAutoFit/>
          </a:bodyPr>
          <a:lstStyle/>
          <a:p>
            <a:pPr marL="165100">
              <a:lnSpc>
                <a:spcPct val="100000"/>
              </a:lnSpc>
              <a:spcBef>
                <a:spcPts val="100"/>
              </a:spcBef>
            </a:pPr>
            <a:r>
              <a:rPr dirty="0" sz="2700" spc="-229">
                <a:solidFill>
                  <a:srgbClr val="379C73"/>
                </a:solidFill>
              </a:rPr>
              <a:t>Hardware</a:t>
            </a:r>
            <a:r>
              <a:rPr dirty="0" sz="2700" spc="-100">
                <a:solidFill>
                  <a:srgbClr val="379C73"/>
                </a:solidFill>
              </a:rPr>
              <a:t> </a:t>
            </a:r>
            <a:r>
              <a:rPr dirty="0" sz="2700" spc="-270">
                <a:solidFill>
                  <a:srgbClr val="379C73"/>
                </a:solidFill>
              </a:rPr>
              <a:t>en</a:t>
            </a:r>
            <a:r>
              <a:rPr dirty="0" sz="2700" spc="-114">
                <a:solidFill>
                  <a:srgbClr val="379C73"/>
                </a:solidFill>
              </a:rPr>
              <a:t> </a:t>
            </a:r>
            <a:r>
              <a:rPr dirty="0" sz="2700" spc="-290">
                <a:solidFill>
                  <a:srgbClr val="379C73"/>
                </a:solidFill>
              </a:rPr>
              <a:t>software</a:t>
            </a:r>
            <a:endParaRPr sz="27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5836" y="96856"/>
            <a:ext cx="4801235" cy="879475"/>
          </a:xfrm>
          <a:prstGeom prst="rect"/>
        </p:spPr>
        <p:txBody>
          <a:bodyPr wrap="square" lIns="0" tIns="1377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85"/>
              </a:spcBef>
            </a:pPr>
            <a:r>
              <a:rPr dirty="0" sz="2700" spc="-229">
                <a:solidFill>
                  <a:srgbClr val="379C73"/>
                </a:solidFill>
              </a:rPr>
              <a:t>Hardware</a:t>
            </a:r>
            <a:r>
              <a:rPr dirty="0" sz="2700" spc="-100">
                <a:solidFill>
                  <a:srgbClr val="379C73"/>
                </a:solidFill>
              </a:rPr>
              <a:t> </a:t>
            </a:r>
            <a:r>
              <a:rPr dirty="0" sz="2700" spc="-270">
                <a:solidFill>
                  <a:srgbClr val="379C73"/>
                </a:solidFill>
              </a:rPr>
              <a:t>en</a:t>
            </a:r>
            <a:r>
              <a:rPr dirty="0" sz="2700" spc="-114">
                <a:solidFill>
                  <a:srgbClr val="379C73"/>
                </a:solidFill>
              </a:rPr>
              <a:t> </a:t>
            </a:r>
            <a:r>
              <a:rPr dirty="0" sz="2700" spc="-290">
                <a:solidFill>
                  <a:srgbClr val="379C73"/>
                </a:solidFill>
              </a:rPr>
              <a:t>software</a:t>
            </a:r>
            <a:endParaRPr sz="2700"/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zijn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vier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belangrijke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soorten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softwareprogramma's: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65836" y="1194942"/>
            <a:ext cx="8392795" cy="3195955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algn="just" marL="266700" marR="6985" indent="-254635">
              <a:lnSpc>
                <a:spcPts val="1920"/>
              </a:lnSpc>
              <a:spcBef>
                <a:spcPts val="160"/>
              </a:spcBef>
              <a:buClr>
                <a:srgbClr val="000000"/>
              </a:buClr>
              <a:buSzPct val="112500"/>
              <a:buAutoNum type="arabicPeriod"/>
              <a:tabLst>
                <a:tab pos="266700" algn="l"/>
              </a:tabLst>
            </a:pPr>
            <a:r>
              <a:rPr dirty="0" sz="1600" b="1">
                <a:solidFill>
                  <a:srgbClr val="67A479"/>
                </a:solidFill>
                <a:latin typeface="Arial"/>
                <a:cs typeface="Arial"/>
              </a:rPr>
              <a:t>TOEPASSINGSOFTWARE</a:t>
            </a:r>
            <a:r>
              <a:rPr dirty="0" sz="1600" spc="95" b="1">
                <a:solidFill>
                  <a:srgbClr val="67A479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(of</a:t>
            </a:r>
            <a:r>
              <a:rPr dirty="0" sz="1600" spc="9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toepassingen)</a:t>
            </a:r>
            <a:r>
              <a:rPr dirty="0" sz="1600" spc="7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voert</a:t>
            </a:r>
            <a:r>
              <a:rPr dirty="0" sz="1600" spc="8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één</a:t>
            </a:r>
            <a:r>
              <a:rPr dirty="0" sz="1600" spc="7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specifieke</a:t>
            </a:r>
            <a:r>
              <a:rPr dirty="0" sz="1600" spc="8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taak</a:t>
            </a:r>
            <a:r>
              <a:rPr dirty="0" sz="1600" spc="8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uit</a:t>
            </a:r>
            <a:r>
              <a:rPr dirty="0" sz="1600" spc="8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600" spc="7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een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computer.</a:t>
            </a:r>
            <a:r>
              <a:rPr dirty="0" sz="16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Deze</a:t>
            </a:r>
            <a:r>
              <a:rPr dirty="0" sz="16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software</a:t>
            </a:r>
            <a:r>
              <a:rPr dirty="0" sz="16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heeft</a:t>
            </a:r>
            <a:r>
              <a:rPr dirty="0" sz="16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gemeenschappelijk</a:t>
            </a:r>
            <a:r>
              <a:rPr dirty="0" sz="16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gebruik,</a:t>
            </a:r>
            <a:r>
              <a:rPr dirty="0" sz="16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zelfs</a:t>
            </a:r>
            <a:r>
              <a:rPr dirty="0" sz="16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onder</a:t>
            </a:r>
            <a:r>
              <a:rPr dirty="0" sz="16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degenen</a:t>
            </a:r>
            <a:r>
              <a:rPr dirty="0" sz="16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16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een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basiskennis</a:t>
            </a:r>
            <a:r>
              <a:rPr dirty="0" sz="16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computers.</a:t>
            </a:r>
            <a:endParaRPr sz="1600">
              <a:latin typeface="Arial"/>
              <a:cs typeface="Arial"/>
            </a:endParaRPr>
          </a:p>
          <a:p>
            <a:pPr algn="just" marL="266700" marR="5715" indent="-254635">
              <a:lnSpc>
                <a:spcPts val="1920"/>
              </a:lnSpc>
              <a:buClr>
                <a:srgbClr val="000000"/>
              </a:buClr>
              <a:buSzPct val="112500"/>
              <a:buAutoNum type="arabicPeriod"/>
              <a:tabLst>
                <a:tab pos="266700" algn="l"/>
              </a:tabLst>
            </a:pPr>
            <a:r>
              <a:rPr dirty="0" sz="1600" b="1">
                <a:solidFill>
                  <a:srgbClr val="67A479"/>
                </a:solidFill>
                <a:latin typeface="Arial"/>
                <a:cs typeface="Arial"/>
              </a:rPr>
              <a:t>SYSTEEMSOFTWARE</a:t>
            </a:r>
            <a:r>
              <a:rPr dirty="0" sz="1600" spc="105" b="1">
                <a:solidFill>
                  <a:srgbClr val="67A479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maakt</a:t>
            </a:r>
            <a:r>
              <a:rPr dirty="0" sz="16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600" spc="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mogelijk</a:t>
            </a:r>
            <a:r>
              <a:rPr dirty="0" sz="1600" spc="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dat</a:t>
            </a:r>
            <a:r>
              <a:rPr dirty="0" sz="16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softwaretoepassingen</a:t>
            </a:r>
            <a:r>
              <a:rPr dirty="0" sz="1600" spc="1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worden</a:t>
            </a:r>
            <a:r>
              <a:rPr dirty="0" sz="1600" spc="1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uitgevoerd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600" spc="3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600" spc="3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hardware</a:t>
            </a:r>
            <a:r>
              <a:rPr dirty="0" sz="1600" spc="3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600" spc="3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600" spc="3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computer.</a:t>
            </a:r>
            <a:r>
              <a:rPr dirty="0" sz="1600" spc="3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Deze</a:t>
            </a:r>
            <a:r>
              <a:rPr dirty="0" sz="1600" spc="3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software</a:t>
            </a:r>
            <a:r>
              <a:rPr dirty="0" sz="1600" spc="3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600" spc="3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besturingssystemen</a:t>
            </a:r>
            <a:r>
              <a:rPr dirty="0" sz="1600" spc="3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bevatten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zoals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Windows,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macOS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Linux.</a:t>
            </a:r>
            <a:endParaRPr sz="1600">
              <a:latin typeface="Arial"/>
              <a:cs typeface="Arial"/>
            </a:endParaRPr>
          </a:p>
          <a:p>
            <a:pPr algn="just" marL="266700" marR="5080" indent="-254635">
              <a:lnSpc>
                <a:spcPts val="1920"/>
              </a:lnSpc>
              <a:spcBef>
                <a:spcPts val="5"/>
              </a:spcBef>
              <a:buClr>
                <a:srgbClr val="000000"/>
              </a:buClr>
              <a:buSzPct val="112500"/>
              <a:buAutoNum type="arabicPeriod"/>
              <a:tabLst>
                <a:tab pos="266700" algn="l"/>
              </a:tabLst>
            </a:pPr>
            <a:r>
              <a:rPr dirty="0" sz="1600" b="1">
                <a:solidFill>
                  <a:srgbClr val="67A479"/>
                </a:solidFill>
                <a:latin typeface="Arial"/>
                <a:cs typeface="Arial"/>
              </a:rPr>
              <a:t>PROGRAMMEERSOFTWARE</a:t>
            </a:r>
            <a:r>
              <a:rPr dirty="0" sz="1600" spc="15" b="1">
                <a:solidFill>
                  <a:srgbClr val="67A479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kan de gebruiker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 staat stellen een applicatie</a:t>
            </a:r>
            <a:r>
              <a:rPr dirty="0" sz="16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te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creëren.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Deze</a:t>
            </a:r>
            <a:r>
              <a:rPr dirty="0" sz="1600" spc="43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programma's</a:t>
            </a:r>
            <a:r>
              <a:rPr dirty="0" sz="1600" spc="43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bieden</a:t>
            </a:r>
            <a:r>
              <a:rPr dirty="0" sz="1600" spc="4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individuen</a:t>
            </a:r>
            <a:r>
              <a:rPr dirty="0" sz="1600" spc="43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600" spc="4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tools</a:t>
            </a:r>
            <a:r>
              <a:rPr dirty="0" sz="1600" spc="4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600" spc="4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programmeercode</a:t>
            </a:r>
            <a:r>
              <a:rPr dirty="0" sz="1600" spc="4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600" spc="4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ontwikkelen,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schrijven,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testen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debuggen.</a:t>
            </a:r>
            <a:endParaRPr sz="1600">
              <a:latin typeface="Arial"/>
              <a:cs typeface="Arial"/>
            </a:endParaRPr>
          </a:p>
          <a:p>
            <a:pPr marL="266700" indent="-254000">
              <a:lnSpc>
                <a:spcPts val="1875"/>
              </a:lnSpc>
              <a:buClr>
                <a:srgbClr val="000000"/>
              </a:buClr>
              <a:buSzPct val="112500"/>
              <a:buAutoNum type="arabicPeriod"/>
              <a:tabLst>
                <a:tab pos="266700" algn="l"/>
                <a:tab pos="3639820" algn="l"/>
                <a:tab pos="3923665" algn="l"/>
                <a:tab pos="4399280" algn="l"/>
                <a:tab pos="6343650" algn="l"/>
                <a:tab pos="6762750" algn="l"/>
                <a:tab pos="7125970" algn="l"/>
              </a:tabLst>
            </a:pPr>
            <a:r>
              <a:rPr dirty="0" sz="1600" spc="-10" b="1">
                <a:solidFill>
                  <a:srgbClr val="67A479"/>
                </a:solidFill>
                <a:latin typeface="Arial"/>
                <a:cs typeface="Arial"/>
              </a:rPr>
              <a:t>STUURPROGRAMMASOFTWARE</a:t>
            </a:r>
            <a:r>
              <a:rPr dirty="0" sz="1600" b="1">
                <a:solidFill>
                  <a:srgbClr val="67A479"/>
                </a:solidFill>
                <a:latin typeface="Arial"/>
                <a:cs typeface="Arial"/>
              </a:rPr>
              <a:t>	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softwareprogramma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dat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communicatie</a:t>
            </a:r>
            <a:endParaRPr sz="1600">
              <a:latin typeface="Arial"/>
              <a:cs typeface="Arial"/>
            </a:endParaRPr>
          </a:p>
          <a:p>
            <a:pPr marL="266700">
              <a:lnSpc>
                <a:spcPts val="1900"/>
              </a:lnSpc>
              <a:tabLst>
                <a:tab pos="1004569" algn="l"/>
                <a:tab pos="1425575" algn="l"/>
                <a:tab pos="3260725" algn="l"/>
                <a:tab pos="3624579" algn="l"/>
                <a:tab pos="4102100" algn="l"/>
                <a:tab pos="5888355" algn="l"/>
                <a:tab pos="6772275" algn="l"/>
                <a:tab pos="7520940" algn="l"/>
              </a:tabLst>
            </a:pP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tussen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besturingssysteem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hardwareapparaat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mogelijk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maakt.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Sommige</a:t>
            </a:r>
            <a:endParaRPr sz="1600">
              <a:latin typeface="Arial"/>
              <a:cs typeface="Arial"/>
            </a:endParaRPr>
          </a:p>
          <a:p>
            <a:pPr marL="266700" marR="8890">
              <a:lnSpc>
                <a:spcPct val="100000"/>
              </a:lnSpc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hardware</a:t>
            </a:r>
            <a:r>
              <a:rPr dirty="0" sz="1600" spc="20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vereist</a:t>
            </a:r>
            <a:r>
              <a:rPr dirty="0" sz="1600" spc="2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600" spc="1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driverinstallatie</a:t>
            </a:r>
            <a:r>
              <a:rPr dirty="0" sz="1600" spc="20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voordat</a:t>
            </a:r>
            <a:r>
              <a:rPr dirty="0" sz="1600" spc="20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deze</a:t>
            </a:r>
            <a:r>
              <a:rPr dirty="0" sz="1600" spc="2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600" spc="2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worden</a:t>
            </a:r>
            <a:r>
              <a:rPr dirty="0" sz="1600" spc="20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gebruikt,</a:t>
            </a:r>
            <a:r>
              <a:rPr dirty="0" sz="1600" spc="20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zoals</a:t>
            </a:r>
            <a:r>
              <a:rPr dirty="0" sz="1600" spc="2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printers,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scanners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modems.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496925" y="1269237"/>
            <a:ext cx="8100059" cy="29070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5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TOEPASSINGSOFTWARE-</a:t>
            </a:r>
            <a:r>
              <a:rPr dirty="0" sz="1800">
                <a:latin typeface="Arial"/>
                <a:cs typeface="Arial"/>
              </a:rPr>
              <a:t>programma's</a:t>
            </a:r>
            <a:r>
              <a:rPr dirty="0" sz="1800" spc="37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zijn</a:t>
            </a:r>
            <a:r>
              <a:rPr dirty="0" sz="1800" spc="37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ontworpen</a:t>
            </a:r>
            <a:r>
              <a:rPr dirty="0" sz="1800" spc="38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om</a:t>
            </a:r>
            <a:r>
              <a:rPr dirty="0" sz="1800" spc="38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specifieke</a:t>
            </a:r>
            <a:r>
              <a:rPr dirty="0" sz="1800" spc="37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taken </a:t>
            </a:r>
            <a:r>
              <a:rPr dirty="0" sz="1800">
                <a:latin typeface="Arial"/>
                <a:cs typeface="Arial"/>
              </a:rPr>
              <a:t>uit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te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voeren,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workflows</a:t>
            </a:r>
            <a:r>
              <a:rPr dirty="0" sz="1800" spc="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te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vereenvoudigen en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communicatie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te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verbeteren.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70"/>
              </a:spcBef>
            </a:pPr>
            <a:endParaRPr sz="1800">
              <a:latin typeface="Arial"/>
              <a:cs typeface="Arial"/>
            </a:endParaRPr>
          </a:p>
          <a:p>
            <a:pPr algn="just" marL="12700" marR="5080">
              <a:lnSpc>
                <a:spcPct val="150000"/>
              </a:lnSpc>
            </a:pPr>
            <a:r>
              <a:rPr dirty="0" sz="1800">
                <a:latin typeface="Arial"/>
                <a:cs typeface="Arial"/>
              </a:rPr>
              <a:t>Of</a:t>
            </a:r>
            <a:r>
              <a:rPr dirty="0" sz="1800" spc="10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het</a:t>
            </a:r>
            <a:r>
              <a:rPr dirty="0" sz="1800" spc="1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nu</a:t>
            </a:r>
            <a:r>
              <a:rPr dirty="0" sz="1800" spc="10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gaat</a:t>
            </a:r>
            <a:r>
              <a:rPr dirty="0" sz="1800" spc="1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om</a:t>
            </a:r>
            <a:r>
              <a:rPr dirty="0" sz="1800" spc="10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het</a:t>
            </a:r>
            <a:r>
              <a:rPr dirty="0" sz="1800" spc="1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voltooien</a:t>
            </a:r>
            <a:r>
              <a:rPr dirty="0" sz="1800" spc="10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van</a:t>
            </a:r>
            <a:r>
              <a:rPr dirty="0" sz="1800" spc="9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taken,</a:t>
            </a:r>
            <a:r>
              <a:rPr dirty="0" sz="1800" spc="1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het</a:t>
            </a:r>
            <a:r>
              <a:rPr dirty="0" sz="1800" spc="1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maken</a:t>
            </a:r>
            <a:r>
              <a:rPr dirty="0" sz="1800" spc="10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van</a:t>
            </a:r>
            <a:r>
              <a:rPr dirty="0" sz="1800" spc="114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aantekeningen,</a:t>
            </a:r>
            <a:r>
              <a:rPr dirty="0" sz="1800" spc="9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het </a:t>
            </a:r>
            <a:r>
              <a:rPr dirty="0" sz="1800">
                <a:latin typeface="Arial"/>
                <a:cs typeface="Arial"/>
              </a:rPr>
              <a:t>uitvoeren</a:t>
            </a:r>
            <a:r>
              <a:rPr dirty="0" sz="1800" spc="7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van</a:t>
            </a:r>
            <a:r>
              <a:rPr dirty="0" sz="1800" spc="10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online</a:t>
            </a:r>
            <a:r>
              <a:rPr dirty="0" sz="1800" spc="9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onderzoek,</a:t>
            </a:r>
            <a:r>
              <a:rPr dirty="0" sz="1800" spc="9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het</a:t>
            </a:r>
            <a:r>
              <a:rPr dirty="0" sz="1800" spc="10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instellen</a:t>
            </a:r>
            <a:r>
              <a:rPr dirty="0" sz="1800" spc="9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van</a:t>
            </a:r>
            <a:r>
              <a:rPr dirty="0" sz="1800" spc="9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het</a:t>
            </a:r>
            <a:r>
              <a:rPr dirty="0" sz="1800" spc="10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alarm,</a:t>
            </a:r>
            <a:r>
              <a:rPr dirty="0" sz="1800" spc="9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het</a:t>
            </a:r>
            <a:r>
              <a:rPr dirty="0" sz="1800" spc="10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bijhouden</a:t>
            </a:r>
            <a:r>
              <a:rPr dirty="0" sz="1800" spc="9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van </a:t>
            </a:r>
            <a:r>
              <a:rPr dirty="0" sz="1800">
                <a:latin typeface="Arial"/>
                <a:cs typeface="Arial"/>
              </a:rPr>
              <a:t>een</a:t>
            </a:r>
            <a:r>
              <a:rPr dirty="0" sz="1800" spc="175">
                <a:latin typeface="Arial"/>
                <a:cs typeface="Arial"/>
              </a:rPr>
              <a:t>  </a:t>
            </a:r>
            <a:r>
              <a:rPr dirty="0" sz="1800">
                <a:latin typeface="Arial"/>
                <a:cs typeface="Arial"/>
              </a:rPr>
              <a:t>accountlogboek</a:t>
            </a:r>
            <a:r>
              <a:rPr dirty="0" sz="1800" spc="190">
                <a:latin typeface="Arial"/>
                <a:cs typeface="Arial"/>
              </a:rPr>
              <a:t>  </a:t>
            </a:r>
            <a:r>
              <a:rPr dirty="0" sz="1800">
                <a:latin typeface="Arial"/>
                <a:cs typeface="Arial"/>
              </a:rPr>
              <a:t>of</a:t>
            </a:r>
            <a:r>
              <a:rPr dirty="0" sz="1800" spc="185">
                <a:latin typeface="Arial"/>
                <a:cs typeface="Arial"/>
              </a:rPr>
              <a:t>  </a:t>
            </a:r>
            <a:r>
              <a:rPr dirty="0" sz="1800">
                <a:latin typeface="Arial"/>
                <a:cs typeface="Arial"/>
              </a:rPr>
              <a:t>zelfs</a:t>
            </a:r>
            <a:r>
              <a:rPr dirty="0" sz="1800" spc="185">
                <a:latin typeface="Arial"/>
                <a:cs typeface="Arial"/>
              </a:rPr>
              <a:t>  </a:t>
            </a:r>
            <a:r>
              <a:rPr dirty="0" sz="1800">
                <a:latin typeface="Arial"/>
                <a:cs typeface="Arial"/>
              </a:rPr>
              <a:t>het</a:t>
            </a:r>
            <a:r>
              <a:rPr dirty="0" sz="1800" spc="185">
                <a:latin typeface="Arial"/>
                <a:cs typeface="Arial"/>
              </a:rPr>
              <a:t>  </a:t>
            </a:r>
            <a:r>
              <a:rPr dirty="0" sz="1800">
                <a:latin typeface="Arial"/>
                <a:cs typeface="Arial"/>
              </a:rPr>
              <a:t>spelen</a:t>
            </a:r>
            <a:r>
              <a:rPr dirty="0" sz="1800" spc="185">
                <a:latin typeface="Arial"/>
                <a:cs typeface="Arial"/>
              </a:rPr>
              <a:t>  </a:t>
            </a:r>
            <a:r>
              <a:rPr dirty="0" sz="1800">
                <a:latin typeface="Arial"/>
                <a:cs typeface="Arial"/>
              </a:rPr>
              <a:t>van</a:t>
            </a:r>
            <a:r>
              <a:rPr dirty="0" sz="1800" spc="180">
                <a:latin typeface="Arial"/>
                <a:cs typeface="Arial"/>
              </a:rPr>
              <a:t>  </a:t>
            </a:r>
            <a:r>
              <a:rPr dirty="0" sz="1800">
                <a:latin typeface="Arial"/>
                <a:cs typeface="Arial"/>
              </a:rPr>
              <a:t>games;</a:t>
            </a:r>
            <a:r>
              <a:rPr dirty="0" sz="1800" spc="195">
                <a:latin typeface="Arial"/>
                <a:cs typeface="Arial"/>
              </a:rPr>
              <a:t>  </a:t>
            </a:r>
            <a:r>
              <a:rPr dirty="0" sz="1800">
                <a:latin typeface="Arial"/>
                <a:cs typeface="Arial"/>
              </a:rPr>
              <a:t>er</a:t>
            </a:r>
            <a:r>
              <a:rPr dirty="0" sz="1800" spc="180">
                <a:latin typeface="Arial"/>
                <a:cs typeface="Arial"/>
              </a:rPr>
              <a:t>  </a:t>
            </a:r>
            <a:r>
              <a:rPr dirty="0" sz="1800">
                <a:latin typeface="Arial"/>
                <a:cs typeface="Arial"/>
              </a:rPr>
              <a:t>zijn</a:t>
            </a:r>
            <a:r>
              <a:rPr dirty="0" sz="1800" spc="185">
                <a:latin typeface="Arial"/>
                <a:cs typeface="Arial"/>
              </a:rPr>
              <a:t>  </a:t>
            </a:r>
            <a:r>
              <a:rPr dirty="0" sz="1800" spc="-10">
                <a:latin typeface="Arial"/>
                <a:cs typeface="Arial"/>
              </a:rPr>
              <a:t>specifieke </a:t>
            </a:r>
            <a:r>
              <a:rPr dirty="0" sz="1800">
                <a:latin typeface="Arial"/>
                <a:cs typeface="Arial"/>
              </a:rPr>
              <a:t>toepassingssoftwareprogramma's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die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je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kunnen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helpen.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1617" rIns="0" bIns="0" rtlCol="0" vert="horz">
            <a:spAutoFit/>
          </a:bodyPr>
          <a:lstStyle/>
          <a:p>
            <a:pPr marL="261620">
              <a:lnSpc>
                <a:spcPct val="100000"/>
              </a:lnSpc>
              <a:spcBef>
                <a:spcPts val="100"/>
              </a:spcBef>
            </a:pPr>
            <a:r>
              <a:rPr dirty="0" sz="2700" spc="-305">
                <a:solidFill>
                  <a:srgbClr val="379C73"/>
                </a:solidFill>
              </a:rPr>
              <a:t>Toepassingssoftware</a:t>
            </a:r>
            <a:endParaRPr sz="27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5725667" y="0"/>
            <a:ext cx="3418840" cy="5143500"/>
            <a:chOff x="5725667" y="0"/>
            <a:chExt cx="341884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5725667" y="0"/>
              <a:ext cx="3418840" cy="5143500"/>
            </a:xfrm>
            <a:custGeom>
              <a:avLst/>
              <a:gdLst/>
              <a:ahLst/>
              <a:cxnLst/>
              <a:rect l="l" t="t" r="r" b="b"/>
              <a:pathLst>
                <a:path w="3418840" h="5143500">
                  <a:moveTo>
                    <a:pt x="3418332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3418332" y="5143500"/>
                  </a:lnTo>
                  <a:lnTo>
                    <a:pt x="3418332" y="0"/>
                  </a:lnTo>
                  <a:close/>
                </a:path>
              </a:pathLst>
            </a:custGeom>
            <a:solidFill>
              <a:srgbClr val="379C73">
                <a:alpha val="65881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93903" y="682498"/>
            <a:ext cx="2314575" cy="2692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00">
                <a:solidFill>
                  <a:srgbClr val="FFC000"/>
                </a:solidFill>
              </a:rPr>
              <a:t>01</a:t>
            </a:r>
            <a:r>
              <a:rPr dirty="0" sz="1600" spc="-70">
                <a:solidFill>
                  <a:srgbClr val="FFC000"/>
                </a:solidFill>
              </a:rPr>
              <a:t> </a:t>
            </a:r>
            <a:r>
              <a:rPr dirty="0" sz="1600" spc="-120">
                <a:solidFill>
                  <a:srgbClr val="FFC000"/>
                </a:solidFill>
              </a:rPr>
              <a:t>Digitale</a:t>
            </a:r>
            <a:r>
              <a:rPr dirty="0" sz="1600" spc="-50">
                <a:solidFill>
                  <a:srgbClr val="FFC000"/>
                </a:solidFill>
              </a:rPr>
              <a:t> </a:t>
            </a:r>
            <a:r>
              <a:rPr dirty="0" sz="1600" spc="-135">
                <a:solidFill>
                  <a:srgbClr val="FFC000"/>
                </a:solidFill>
              </a:rPr>
              <a:t>competentie</a:t>
            </a:r>
            <a:endParaRPr sz="1600"/>
          </a:p>
        </p:txBody>
      </p:sp>
      <p:sp>
        <p:nvSpPr>
          <p:cNvPr id="6" name="object 6" descr=""/>
          <p:cNvSpPr txBox="1"/>
          <p:nvPr/>
        </p:nvSpPr>
        <p:spPr>
          <a:xfrm>
            <a:off x="393903" y="932434"/>
            <a:ext cx="3565525" cy="33470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90500" indent="-177800">
              <a:lnSpc>
                <a:spcPct val="100000"/>
              </a:lnSpc>
              <a:spcBef>
                <a:spcPts val="95"/>
              </a:spcBef>
              <a:buClr>
                <a:srgbClr val="000000"/>
              </a:buClr>
              <a:buChar char="•"/>
              <a:tabLst>
                <a:tab pos="190500" algn="l"/>
              </a:tabLst>
            </a:pP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Wat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40">
                <a:solidFill>
                  <a:srgbClr val="585858"/>
                </a:solidFill>
                <a:latin typeface="Arial"/>
                <a:cs typeface="Arial"/>
              </a:rPr>
              <a:t>zijn</a:t>
            </a:r>
            <a:r>
              <a:rPr dirty="0" sz="1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40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0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competenties?</a:t>
            </a:r>
            <a:endParaRPr sz="1000">
              <a:latin typeface="Arial"/>
              <a:cs typeface="Arial"/>
            </a:endParaRPr>
          </a:p>
          <a:p>
            <a:pPr marL="190500" indent="-177800">
              <a:lnSpc>
                <a:spcPts val="1195"/>
              </a:lnSpc>
              <a:buClr>
                <a:srgbClr val="000000"/>
              </a:buClr>
              <a:buChar char="•"/>
              <a:tabLst>
                <a:tab pos="190500" algn="l"/>
              </a:tabLst>
            </a:pPr>
            <a:r>
              <a:rPr dirty="0" sz="1000" spc="-40">
                <a:solidFill>
                  <a:srgbClr val="585858"/>
                </a:solidFill>
                <a:latin typeface="Arial"/>
                <a:cs typeface="Arial"/>
              </a:rPr>
              <a:t>Digitaal</a:t>
            </a:r>
            <a:r>
              <a:rPr dirty="0" sz="10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35">
                <a:solidFill>
                  <a:srgbClr val="585858"/>
                </a:solidFill>
                <a:latin typeface="Arial"/>
                <a:cs typeface="Arial"/>
              </a:rPr>
              <a:t>Competentiekader</a:t>
            </a:r>
            <a:r>
              <a:rPr dirty="0" sz="10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0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60">
                <a:solidFill>
                  <a:srgbClr val="585858"/>
                </a:solidFill>
                <a:latin typeface="Arial"/>
                <a:cs typeface="Arial"/>
              </a:rPr>
              <a:t>Burgers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35">
                <a:solidFill>
                  <a:srgbClr val="585858"/>
                </a:solidFill>
                <a:latin typeface="Arial"/>
                <a:cs typeface="Arial"/>
              </a:rPr>
              <a:t>(DigComp</a:t>
            </a:r>
            <a:r>
              <a:rPr dirty="0" sz="10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585858"/>
                </a:solidFill>
                <a:latin typeface="Arial"/>
                <a:cs typeface="Arial"/>
              </a:rPr>
              <a:t>2.2)</a:t>
            </a:r>
            <a:endParaRPr sz="1000">
              <a:latin typeface="Arial"/>
              <a:cs typeface="Arial"/>
            </a:endParaRPr>
          </a:p>
          <a:p>
            <a:pPr marL="190500" indent="-177800">
              <a:lnSpc>
                <a:spcPts val="1195"/>
              </a:lnSpc>
              <a:buClr>
                <a:srgbClr val="000000"/>
              </a:buClr>
              <a:buChar char="•"/>
              <a:tabLst>
                <a:tab pos="190500" algn="l"/>
              </a:tabLst>
            </a:pPr>
            <a:r>
              <a:rPr dirty="0" sz="1000" spc="-50">
                <a:solidFill>
                  <a:srgbClr val="585858"/>
                </a:solidFill>
                <a:latin typeface="Arial"/>
                <a:cs typeface="Arial"/>
              </a:rPr>
              <a:t>Sleutelcomponenten</a:t>
            </a:r>
            <a:r>
              <a:rPr dirty="0" sz="10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95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0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40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0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competentie</a:t>
            </a:r>
            <a:endParaRPr sz="1000">
              <a:latin typeface="Arial"/>
              <a:cs typeface="Arial"/>
            </a:endParaRPr>
          </a:p>
          <a:p>
            <a:pPr marL="190500" indent="-177800">
              <a:lnSpc>
                <a:spcPct val="100000"/>
              </a:lnSpc>
              <a:spcBef>
                <a:spcPts val="15"/>
              </a:spcBef>
              <a:buClr>
                <a:srgbClr val="000000"/>
              </a:buClr>
              <a:buChar char="•"/>
              <a:tabLst>
                <a:tab pos="190500" algn="l"/>
              </a:tabLst>
            </a:pPr>
            <a:r>
              <a:rPr dirty="0" sz="1000" spc="-30">
                <a:solidFill>
                  <a:srgbClr val="585858"/>
                </a:solidFill>
                <a:latin typeface="Arial"/>
                <a:cs typeface="Arial"/>
              </a:rPr>
              <a:t>Waarom</a:t>
            </a:r>
            <a:r>
              <a:rPr dirty="0" sz="10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60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10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40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0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35">
                <a:solidFill>
                  <a:srgbClr val="585858"/>
                </a:solidFill>
                <a:latin typeface="Arial"/>
                <a:cs typeface="Arial"/>
              </a:rPr>
              <a:t>geletterdheid</a:t>
            </a:r>
            <a:r>
              <a:rPr dirty="0" sz="10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55">
                <a:solidFill>
                  <a:srgbClr val="585858"/>
                </a:solidFill>
                <a:latin typeface="Arial"/>
                <a:cs typeface="Arial"/>
              </a:rPr>
              <a:t>cruciaal</a:t>
            </a:r>
            <a:r>
              <a:rPr dirty="0" sz="10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voor </a:t>
            </a:r>
            <a:r>
              <a:rPr dirty="0" sz="1000" spc="-50">
                <a:solidFill>
                  <a:srgbClr val="585858"/>
                </a:solidFill>
                <a:latin typeface="Arial"/>
                <a:cs typeface="Arial"/>
              </a:rPr>
              <a:t>zorgprofessionals?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40"/>
              </a:spcBef>
            </a:pPr>
            <a:r>
              <a:rPr dirty="0" sz="1600" spc="-200">
                <a:solidFill>
                  <a:srgbClr val="FFC000"/>
                </a:solidFill>
                <a:latin typeface="Arial Black"/>
                <a:cs typeface="Arial Black"/>
              </a:rPr>
              <a:t>02</a:t>
            </a:r>
            <a:r>
              <a:rPr dirty="0" sz="1600" spc="-1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50">
                <a:solidFill>
                  <a:srgbClr val="FFC000"/>
                </a:solidFill>
                <a:latin typeface="Arial Black"/>
                <a:cs typeface="Arial Black"/>
              </a:rPr>
              <a:t>Fundamentele</a:t>
            </a:r>
            <a:r>
              <a:rPr dirty="0" sz="1600" spc="2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50">
                <a:solidFill>
                  <a:srgbClr val="FFC000"/>
                </a:solidFill>
                <a:latin typeface="Arial Black"/>
                <a:cs typeface="Arial Black"/>
              </a:rPr>
              <a:t>digitale</a:t>
            </a:r>
            <a:r>
              <a:rPr dirty="0" sz="1600" spc="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0">
                <a:solidFill>
                  <a:srgbClr val="FFC000"/>
                </a:solidFill>
                <a:latin typeface="Arial Black"/>
                <a:cs typeface="Arial Black"/>
              </a:rPr>
              <a:t>kennis</a:t>
            </a:r>
            <a:endParaRPr sz="1600">
              <a:latin typeface="Arial Black"/>
              <a:cs typeface="Arial Black"/>
            </a:endParaRPr>
          </a:p>
          <a:p>
            <a:pPr marL="190500" indent="-177800">
              <a:lnSpc>
                <a:spcPct val="100000"/>
              </a:lnSpc>
              <a:spcBef>
                <a:spcPts val="45"/>
              </a:spcBef>
              <a:buClr>
                <a:srgbClr val="000000"/>
              </a:buClr>
              <a:buChar char="•"/>
              <a:tabLst>
                <a:tab pos="190500" algn="l"/>
              </a:tabLst>
            </a:pP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Wat</a:t>
            </a:r>
            <a:r>
              <a:rPr dirty="0" sz="10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60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7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 computer?</a:t>
            </a:r>
            <a:endParaRPr sz="1000">
              <a:latin typeface="Arial"/>
              <a:cs typeface="Arial"/>
            </a:endParaRPr>
          </a:p>
          <a:p>
            <a:pPr marL="190500" indent="-177800">
              <a:lnSpc>
                <a:spcPct val="100000"/>
              </a:lnSpc>
              <a:buClr>
                <a:srgbClr val="000000"/>
              </a:buClr>
              <a:buChar char="•"/>
              <a:tabLst>
                <a:tab pos="190500" algn="l"/>
              </a:tabLst>
            </a:pPr>
            <a:r>
              <a:rPr dirty="0" sz="1000" spc="-40">
                <a:solidFill>
                  <a:srgbClr val="585858"/>
                </a:solidFill>
                <a:latin typeface="Arial"/>
                <a:cs typeface="Arial"/>
              </a:rPr>
              <a:t>Mobiele</a:t>
            </a:r>
            <a:r>
              <a:rPr dirty="0" sz="1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toestellen</a:t>
            </a:r>
            <a:endParaRPr sz="1000">
              <a:latin typeface="Arial"/>
              <a:cs typeface="Arial"/>
            </a:endParaRPr>
          </a:p>
          <a:p>
            <a:pPr marL="190500" indent="-177800">
              <a:lnSpc>
                <a:spcPct val="100000"/>
              </a:lnSpc>
              <a:buClr>
                <a:srgbClr val="000000"/>
              </a:buClr>
              <a:buChar char="•"/>
              <a:tabLst>
                <a:tab pos="190500" algn="l"/>
              </a:tabLst>
            </a:pPr>
            <a:r>
              <a:rPr dirty="0" sz="1000" spc="-35">
                <a:solidFill>
                  <a:srgbClr val="585858"/>
                </a:solidFill>
                <a:latin typeface="Arial"/>
                <a:cs typeface="Arial"/>
              </a:rPr>
              <a:t>Hardware</a:t>
            </a:r>
            <a:r>
              <a:rPr dirty="0" sz="10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7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 software</a:t>
            </a:r>
            <a:endParaRPr sz="1000">
              <a:latin typeface="Arial"/>
              <a:cs typeface="Arial"/>
            </a:endParaRPr>
          </a:p>
          <a:p>
            <a:pPr marL="190500" indent="-177800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Char char="•"/>
              <a:tabLst>
                <a:tab pos="190500" algn="l"/>
              </a:tabLst>
            </a:pP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Applicatiesoftware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 spc="-200">
                <a:solidFill>
                  <a:srgbClr val="FFC000"/>
                </a:solidFill>
                <a:latin typeface="Arial Black"/>
                <a:cs typeface="Arial Black"/>
              </a:rPr>
              <a:t>03</a:t>
            </a:r>
            <a:r>
              <a:rPr dirty="0" sz="1600" spc="-5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65">
                <a:solidFill>
                  <a:srgbClr val="FFC000"/>
                </a:solidFill>
                <a:latin typeface="Arial Black"/>
                <a:cs typeface="Arial Black"/>
              </a:rPr>
              <a:t>Een</a:t>
            </a:r>
            <a:r>
              <a:rPr dirty="0" sz="1600" spc="-3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30">
                <a:solidFill>
                  <a:srgbClr val="FFC000"/>
                </a:solidFill>
                <a:latin typeface="Arial Black"/>
                <a:cs typeface="Arial Black"/>
              </a:rPr>
              <a:t>computer</a:t>
            </a:r>
            <a:r>
              <a:rPr dirty="0" sz="1600" spc="-3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40">
                <a:solidFill>
                  <a:srgbClr val="FFC000"/>
                </a:solidFill>
                <a:latin typeface="Arial Black"/>
                <a:cs typeface="Arial Black"/>
              </a:rPr>
              <a:t>instellen</a:t>
            </a:r>
            <a:endParaRPr sz="1600">
              <a:latin typeface="Arial Black"/>
              <a:cs typeface="Arial Black"/>
            </a:endParaRPr>
          </a:p>
          <a:p>
            <a:pPr marL="190500" indent="-177800">
              <a:lnSpc>
                <a:spcPct val="100000"/>
              </a:lnSpc>
              <a:spcBef>
                <a:spcPts val="50"/>
              </a:spcBef>
              <a:buClr>
                <a:srgbClr val="000000"/>
              </a:buClr>
              <a:buChar char="•"/>
              <a:tabLst>
                <a:tab pos="190500" algn="l"/>
              </a:tabLst>
            </a:pP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60">
                <a:solidFill>
                  <a:srgbClr val="585858"/>
                </a:solidFill>
                <a:latin typeface="Arial"/>
                <a:cs typeface="Arial"/>
              </a:rPr>
              <a:t>basisprincipes</a:t>
            </a:r>
            <a:r>
              <a:rPr dirty="0" sz="10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95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0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40">
                <a:solidFill>
                  <a:srgbClr val="585858"/>
                </a:solidFill>
                <a:latin typeface="Arial"/>
                <a:cs typeface="Arial"/>
              </a:rPr>
              <a:t>gebruik</a:t>
            </a:r>
            <a:r>
              <a:rPr dirty="0" sz="1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95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0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Windows</a:t>
            </a:r>
            <a:endParaRPr sz="1000">
              <a:latin typeface="Arial"/>
              <a:cs typeface="Arial"/>
            </a:endParaRPr>
          </a:p>
          <a:p>
            <a:pPr marL="190500" indent="-177800">
              <a:lnSpc>
                <a:spcPct val="100000"/>
              </a:lnSpc>
              <a:buClr>
                <a:srgbClr val="000000"/>
              </a:buClr>
              <a:buChar char="•"/>
              <a:tabLst>
                <a:tab pos="190500" algn="l"/>
              </a:tabLst>
            </a:pP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60">
                <a:solidFill>
                  <a:srgbClr val="585858"/>
                </a:solidFill>
                <a:latin typeface="Arial"/>
                <a:cs typeface="Arial"/>
              </a:rPr>
              <a:t>basisprincipes</a:t>
            </a:r>
            <a:r>
              <a:rPr dirty="0" sz="10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95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0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40">
                <a:solidFill>
                  <a:srgbClr val="585858"/>
                </a:solidFill>
                <a:latin typeface="Arial"/>
                <a:cs typeface="Arial"/>
              </a:rPr>
              <a:t>gebruik</a:t>
            </a:r>
            <a:r>
              <a:rPr dirty="0" sz="1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95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0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585858"/>
                </a:solidFill>
                <a:latin typeface="Arial"/>
                <a:cs typeface="Arial"/>
              </a:rPr>
              <a:t>macOS</a:t>
            </a:r>
            <a:endParaRPr sz="1000">
              <a:latin typeface="Arial"/>
              <a:cs typeface="Arial"/>
            </a:endParaRPr>
          </a:p>
          <a:p>
            <a:pPr marL="190500" indent="-177800">
              <a:lnSpc>
                <a:spcPct val="100000"/>
              </a:lnSpc>
              <a:buClr>
                <a:srgbClr val="000000"/>
              </a:buClr>
              <a:buChar char="•"/>
              <a:tabLst>
                <a:tab pos="190500" algn="l"/>
              </a:tabLst>
            </a:pPr>
            <a:r>
              <a:rPr dirty="0" sz="1000" spc="-40">
                <a:solidFill>
                  <a:srgbClr val="585858"/>
                </a:solidFill>
                <a:latin typeface="Arial"/>
                <a:cs typeface="Arial"/>
              </a:rPr>
              <a:t>Applicaties</a:t>
            </a:r>
            <a:r>
              <a:rPr dirty="0" sz="10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40">
                <a:solidFill>
                  <a:srgbClr val="585858"/>
                </a:solidFill>
                <a:latin typeface="Arial"/>
                <a:cs typeface="Arial"/>
              </a:rPr>
              <a:t>installeren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6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0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verwijderen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 spc="-200">
                <a:solidFill>
                  <a:srgbClr val="FFC000"/>
                </a:solidFill>
                <a:latin typeface="Arial Black"/>
                <a:cs typeface="Arial Black"/>
              </a:rPr>
              <a:t>04</a:t>
            </a:r>
            <a:r>
              <a:rPr dirty="0" sz="1600" spc="-4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20">
                <a:solidFill>
                  <a:srgbClr val="FFC000"/>
                </a:solidFill>
                <a:latin typeface="Arial Black"/>
                <a:cs typeface="Arial Black"/>
              </a:rPr>
              <a:t>Internet</a:t>
            </a:r>
            <a:r>
              <a:rPr dirty="0" sz="160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35">
                <a:solidFill>
                  <a:srgbClr val="FFC000"/>
                </a:solidFill>
                <a:latin typeface="Arial Black"/>
                <a:cs typeface="Arial Black"/>
              </a:rPr>
              <a:t>verbinding</a:t>
            </a:r>
            <a:endParaRPr sz="1600">
              <a:latin typeface="Arial Black"/>
              <a:cs typeface="Arial Black"/>
            </a:endParaRPr>
          </a:p>
          <a:p>
            <a:pPr marL="190500" indent="-177800">
              <a:lnSpc>
                <a:spcPct val="100000"/>
              </a:lnSpc>
              <a:spcBef>
                <a:spcPts val="45"/>
              </a:spcBef>
              <a:buClr>
                <a:srgbClr val="000000"/>
              </a:buClr>
              <a:buChar char="•"/>
              <a:tabLst>
                <a:tab pos="190500" algn="l"/>
              </a:tabLst>
            </a:pP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Wat </a:t>
            </a:r>
            <a:r>
              <a:rPr dirty="0" sz="1000" spc="-60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Internet</a:t>
            </a:r>
            <a:endParaRPr sz="1000">
              <a:latin typeface="Arial"/>
              <a:cs typeface="Arial"/>
            </a:endParaRPr>
          </a:p>
          <a:p>
            <a:pPr marL="190500" indent="-177800">
              <a:lnSpc>
                <a:spcPct val="100000"/>
              </a:lnSpc>
              <a:buClr>
                <a:srgbClr val="000000"/>
              </a:buClr>
              <a:buChar char="•"/>
              <a:tabLst>
                <a:tab pos="190500" algn="l"/>
              </a:tabLst>
            </a:pPr>
            <a:r>
              <a:rPr dirty="0" sz="1000" spc="-40">
                <a:solidFill>
                  <a:srgbClr val="585858"/>
                </a:solidFill>
                <a:latin typeface="Arial"/>
                <a:cs typeface="Arial"/>
              </a:rPr>
              <a:t>Verbinden</a:t>
            </a:r>
            <a:r>
              <a:rPr dirty="0" sz="1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1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Internet</a:t>
            </a:r>
            <a:endParaRPr sz="1000">
              <a:latin typeface="Arial"/>
              <a:cs typeface="Arial"/>
            </a:endParaRPr>
          </a:p>
          <a:p>
            <a:pPr marL="190500" indent="-177800">
              <a:lnSpc>
                <a:spcPct val="100000"/>
              </a:lnSpc>
              <a:buClr>
                <a:srgbClr val="000000"/>
              </a:buClr>
              <a:buChar char="•"/>
              <a:tabLst>
                <a:tab pos="190500" algn="l"/>
              </a:tabLst>
            </a:pPr>
            <a:r>
              <a:rPr dirty="0" sz="1000" spc="-65">
                <a:solidFill>
                  <a:srgbClr val="585858"/>
                </a:solidFill>
                <a:latin typeface="Arial"/>
                <a:cs typeface="Arial"/>
              </a:rPr>
              <a:t>Surfen</a:t>
            </a:r>
            <a:r>
              <a:rPr dirty="0" sz="10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000" spc="-20">
                <a:solidFill>
                  <a:srgbClr val="585858"/>
                </a:solidFill>
                <a:latin typeface="Arial"/>
                <a:cs typeface="Arial"/>
              </a:rPr>
              <a:t> internet,</a:t>
            </a:r>
            <a:r>
              <a:rPr dirty="0" sz="10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55">
                <a:solidFill>
                  <a:srgbClr val="585858"/>
                </a:solidFill>
                <a:latin typeface="Arial"/>
                <a:cs typeface="Arial"/>
              </a:rPr>
              <a:t>zoeken</a:t>
            </a:r>
            <a:r>
              <a:rPr dirty="0" sz="1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7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 filteren</a:t>
            </a:r>
            <a:r>
              <a:rPr dirty="0" sz="10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9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informatie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6378066" y="2135251"/>
            <a:ext cx="2100580" cy="944880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marL="196850" marR="5080" indent="-184785">
              <a:lnSpc>
                <a:spcPct val="101000"/>
              </a:lnSpc>
              <a:spcBef>
                <a:spcPts val="60"/>
              </a:spcBef>
            </a:pPr>
            <a:r>
              <a:rPr dirty="0" sz="3000" spc="-50">
                <a:solidFill>
                  <a:srgbClr val="FFFFFF"/>
                </a:solidFill>
                <a:latin typeface="Arial Black"/>
                <a:cs typeface="Arial Black"/>
              </a:rPr>
              <a:t>INHOUDS- </a:t>
            </a:r>
            <a:r>
              <a:rPr dirty="0" sz="3000" spc="-10">
                <a:solidFill>
                  <a:srgbClr val="FFFFFF"/>
                </a:solidFill>
                <a:latin typeface="Arial Black"/>
                <a:cs typeface="Arial Black"/>
              </a:rPr>
              <a:t>OPGAVE</a:t>
            </a:r>
            <a:endParaRPr sz="30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585622" y="1068704"/>
            <a:ext cx="8163559" cy="34448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6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meest</a:t>
            </a:r>
            <a:r>
              <a:rPr dirty="0" sz="16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voorkomende</a:t>
            </a:r>
            <a:r>
              <a:rPr dirty="0" sz="16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voorbeelden</a:t>
            </a:r>
            <a:r>
              <a:rPr dirty="0" sz="16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6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applicaties</a:t>
            </a:r>
            <a:r>
              <a:rPr dirty="0" sz="16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6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dagelijks</a:t>
            </a:r>
            <a:r>
              <a:rPr dirty="0" sz="16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door</a:t>
            </a:r>
            <a:r>
              <a:rPr dirty="0" sz="16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miljoenen</a:t>
            </a:r>
            <a:r>
              <a:rPr dirty="0" sz="16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worden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gebruikt,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worden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hieronder</a:t>
            </a:r>
            <a:r>
              <a:rPr dirty="0" sz="16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vermeld: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1600">
              <a:latin typeface="Arial"/>
              <a:cs typeface="Arial"/>
            </a:endParaRPr>
          </a:p>
          <a:p>
            <a:pPr marL="240665" marR="6350" indent="-228600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SzPct val="112500"/>
              <a:buFont typeface="Arial"/>
              <a:buChar char="•"/>
              <a:tabLst>
                <a:tab pos="240665" algn="l"/>
              </a:tabLst>
            </a:pPr>
            <a:r>
              <a:rPr dirty="0" sz="1600" b="1">
                <a:solidFill>
                  <a:srgbClr val="548773"/>
                </a:solidFill>
                <a:latin typeface="Arial"/>
                <a:cs typeface="Arial"/>
              </a:rPr>
              <a:t>EEN</a:t>
            </a:r>
            <a:r>
              <a:rPr dirty="0" sz="1600" spc="40" b="1">
                <a:solidFill>
                  <a:srgbClr val="548773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548773"/>
                </a:solidFill>
                <a:latin typeface="Arial"/>
                <a:cs typeface="Arial"/>
              </a:rPr>
              <a:t>SUITE</a:t>
            </a:r>
            <a:r>
              <a:rPr dirty="0" sz="1600" spc="50" b="1">
                <a:solidFill>
                  <a:srgbClr val="548773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548773"/>
                </a:solidFill>
                <a:latin typeface="Arial"/>
                <a:cs typeface="Arial"/>
              </a:rPr>
              <a:t>VAN</a:t>
            </a:r>
            <a:r>
              <a:rPr dirty="0" sz="1600" spc="50" b="1">
                <a:solidFill>
                  <a:srgbClr val="548773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548773"/>
                </a:solidFill>
                <a:latin typeface="Arial"/>
                <a:cs typeface="Arial"/>
              </a:rPr>
              <a:t>MICROSOFT-</a:t>
            </a:r>
            <a:r>
              <a:rPr dirty="0" sz="1600" b="1">
                <a:solidFill>
                  <a:srgbClr val="548773"/>
                </a:solidFill>
                <a:latin typeface="Arial"/>
                <a:cs typeface="Arial"/>
              </a:rPr>
              <a:t>PRODUCTEN</a:t>
            </a:r>
            <a:r>
              <a:rPr dirty="0" sz="1600" spc="50" b="1">
                <a:solidFill>
                  <a:srgbClr val="548773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zoals</a:t>
            </a:r>
            <a:r>
              <a:rPr dirty="0" sz="16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MS</a:t>
            </a:r>
            <a:r>
              <a:rPr dirty="0" sz="16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Office,</a:t>
            </a:r>
            <a:r>
              <a:rPr dirty="0" sz="16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PowerPoint,</a:t>
            </a:r>
            <a:r>
              <a:rPr dirty="0" sz="16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MS</a:t>
            </a:r>
            <a:r>
              <a:rPr dirty="0" sz="16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Word,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Excel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en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Outlook.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"/>
              </a:spcBef>
              <a:buFont typeface="Arial"/>
              <a:buChar char="•"/>
            </a:pPr>
            <a:endParaRPr sz="16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SzPct val="112500"/>
              <a:buFont typeface="Arial"/>
              <a:buChar char="•"/>
              <a:tabLst>
                <a:tab pos="240665" algn="l"/>
              </a:tabLst>
            </a:pPr>
            <a:r>
              <a:rPr dirty="0" sz="1600" b="1">
                <a:solidFill>
                  <a:srgbClr val="548773"/>
                </a:solidFill>
                <a:latin typeface="Arial"/>
                <a:cs typeface="Arial"/>
              </a:rPr>
              <a:t>INTERNETBROWSERS</a:t>
            </a:r>
            <a:r>
              <a:rPr dirty="0" sz="1600" spc="-50" b="1">
                <a:solidFill>
                  <a:srgbClr val="548773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zoals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Google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Chrome,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Safari,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Firefox,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enz.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0"/>
              </a:spcBef>
              <a:buFont typeface="Arial"/>
              <a:buChar char="•"/>
            </a:pPr>
            <a:endParaRPr sz="1600">
              <a:latin typeface="Arial"/>
              <a:cs typeface="Arial"/>
            </a:endParaRPr>
          </a:p>
          <a:p>
            <a:pPr marL="240665" marR="5080" indent="-228600">
              <a:lnSpc>
                <a:spcPct val="100000"/>
              </a:lnSpc>
              <a:buClr>
                <a:srgbClr val="000000"/>
              </a:buClr>
              <a:buSzPct val="112500"/>
              <a:buFont typeface="Arial"/>
              <a:buChar char="•"/>
              <a:tabLst>
                <a:tab pos="240665" algn="l"/>
              </a:tabLst>
            </a:pPr>
            <a:r>
              <a:rPr dirty="0" sz="1600" spc="-10" b="1">
                <a:solidFill>
                  <a:srgbClr val="548773"/>
                </a:solidFill>
                <a:latin typeface="Arial"/>
                <a:cs typeface="Arial"/>
              </a:rPr>
              <a:t>REAL-</a:t>
            </a:r>
            <a:r>
              <a:rPr dirty="0" sz="1600" b="1">
                <a:solidFill>
                  <a:srgbClr val="548773"/>
                </a:solidFill>
                <a:latin typeface="Arial"/>
                <a:cs typeface="Arial"/>
              </a:rPr>
              <a:t>TIME</a:t>
            </a:r>
            <a:r>
              <a:rPr dirty="0" sz="1600" spc="140" b="1">
                <a:solidFill>
                  <a:srgbClr val="548773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548773"/>
                </a:solidFill>
                <a:latin typeface="Arial"/>
                <a:cs typeface="Arial"/>
              </a:rPr>
              <a:t>ONLINE</a:t>
            </a:r>
            <a:r>
              <a:rPr dirty="0" sz="1600" spc="120" b="1">
                <a:solidFill>
                  <a:srgbClr val="548773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548773"/>
                </a:solidFill>
                <a:latin typeface="Arial"/>
                <a:cs typeface="Arial"/>
              </a:rPr>
              <a:t>COMMUNICATIETOOLS</a:t>
            </a:r>
            <a:r>
              <a:rPr dirty="0" sz="1600" spc="130" b="1">
                <a:solidFill>
                  <a:srgbClr val="548773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zoals</a:t>
            </a:r>
            <a:r>
              <a:rPr dirty="0" sz="1600" spc="1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Skype,</a:t>
            </a:r>
            <a:r>
              <a:rPr dirty="0" sz="1600" spc="1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Hangouts,</a:t>
            </a:r>
            <a:r>
              <a:rPr dirty="0" sz="1600" spc="1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Google</a:t>
            </a:r>
            <a:r>
              <a:rPr dirty="0" sz="1600" spc="1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Meet,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Zoom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WhatsApp.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0"/>
              </a:spcBef>
              <a:buFont typeface="Arial"/>
              <a:buChar char="•"/>
            </a:pPr>
            <a:endParaRPr sz="16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SzPct val="112500"/>
              <a:buFont typeface="Arial"/>
              <a:buChar char="•"/>
              <a:tabLst>
                <a:tab pos="240665" algn="l"/>
              </a:tabLst>
            </a:pPr>
            <a:r>
              <a:rPr dirty="0" sz="1600" b="1">
                <a:solidFill>
                  <a:srgbClr val="548773"/>
                </a:solidFill>
                <a:latin typeface="Arial"/>
                <a:cs typeface="Arial"/>
              </a:rPr>
              <a:t>MULTIMEDIA-</a:t>
            </a:r>
            <a:r>
              <a:rPr dirty="0" sz="1600" spc="15" b="1">
                <a:solidFill>
                  <a:srgbClr val="548773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548773"/>
                </a:solidFill>
                <a:latin typeface="Arial"/>
                <a:cs typeface="Arial"/>
              </a:rPr>
              <a:t>EN</a:t>
            </a:r>
            <a:r>
              <a:rPr dirty="0" sz="1600" spc="-45" b="1">
                <a:solidFill>
                  <a:srgbClr val="548773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548773"/>
                </a:solidFill>
                <a:latin typeface="Arial"/>
                <a:cs typeface="Arial"/>
              </a:rPr>
              <a:t>MUZIEKSTREAMINGSOFTWARE</a:t>
            </a:r>
            <a:r>
              <a:rPr dirty="0" sz="1600" spc="20" b="1">
                <a:solidFill>
                  <a:srgbClr val="548773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zoals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Spotify,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Pandora,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enz.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"/>
              </a:spcBef>
              <a:buFont typeface="Arial"/>
              <a:buChar char="•"/>
            </a:pPr>
            <a:endParaRPr sz="16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SzPct val="112500"/>
              <a:buFont typeface="Arial"/>
              <a:buChar char="•"/>
              <a:tabLst>
                <a:tab pos="240665" algn="l"/>
              </a:tabLst>
            </a:pPr>
            <a:r>
              <a:rPr dirty="0" sz="1600" b="1">
                <a:solidFill>
                  <a:srgbClr val="548773"/>
                </a:solidFill>
                <a:latin typeface="Arial"/>
                <a:cs typeface="Arial"/>
              </a:rPr>
              <a:t>GRAFISCHE</a:t>
            </a:r>
            <a:r>
              <a:rPr dirty="0" sz="1600" spc="-5" b="1">
                <a:solidFill>
                  <a:srgbClr val="548773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548773"/>
                </a:solidFill>
                <a:latin typeface="Arial"/>
                <a:cs typeface="Arial"/>
              </a:rPr>
              <a:t>EN</a:t>
            </a:r>
            <a:r>
              <a:rPr dirty="0" sz="1600" spc="-60" b="1">
                <a:solidFill>
                  <a:srgbClr val="548773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548773"/>
                </a:solidFill>
                <a:latin typeface="Arial"/>
                <a:cs typeface="Arial"/>
              </a:rPr>
              <a:t>ONTWERPSOFTWARE</a:t>
            </a:r>
            <a:r>
              <a:rPr dirty="0" sz="1600" spc="10" b="1">
                <a:solidFill>
                  <a:srgbClr val="548773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zoals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Adobe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Photoshop.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1617" rIns="0" bIns="0" rtlCol="0" vert="horz">
            <a:spAutoFit/>
          </a:bodyPr>
          <a:lstStyle/>
          <a:p>
            <a:pPr marL="261620">
              <a:lnSpc>
                <a:spcPct val="100000"/>
              </a:lnSpc>
              <a:spcBef>
                <a:spcPts val="100"/>
              </a:spcBef>
            </a:pPr>
            <a:r>
              <a:rPr dirty="0" sz="2700" spc="-300">
                <a:solidFill>
                  <a:srgbClr val="379C73"/>
                </a:solidFill>
              </a:rPr>
              <a:t>Toepasingssoftware</a:t>
            </a:r>
            <a:endParaRPr sz="27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3656203" y="1251965"/>
            <a:ext cx="4986655" cy="29070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5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800" spc="3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hebt</a:t>
            </a:r>
            <a:r>
              <a:rPr dirty="0" sz="1800" spc="3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800" spc="3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nieuwe</a:t>
            </a:r>
            <a:r>
              <a:rPr dirty="0" sz="1800" spc="3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computer</a:t>
            </a:r>
            <a:r>
              <a:rPr dirty="0" sz="1800" spc="3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3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kunt</a:t>
            </a:r>
            <a:r>
              <a:rPr dirty="0" sz="1800" spc="3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beginnen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1800" spc="4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48773"/>
                </a:solidFill>
                <a:latin typeface="Arial"/>
                <a:cs typeface="Arial"/>
              </a:rPr>
              <a:t>configureren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.</a:t>
            </a:r>
            <a:r>
              <a:rPr dirty="0" sz="1800" spc="4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Dit</a:t>
            </a:r>
            <a:r>
              <a:rPr dirty="0" sz="1800" spc="4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4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800" spc="4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overweldigende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ingewikkelde</a:t>
            </a:r>
            <a:r>
              <a:rPr dirty="0" sz="1800" spc="1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taak</a:t>
            </a:r>
            <a:r>
              <a:rPr dirty="0" sz="1800" spc="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lijken,</a:t>
            </a:r>
            <a:r>
              <a:rPr dirty="0" sz="1800" spc="1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maar</a:t>
            </a:r>
            <a:r>
              <a:rPr dirty="0" sz="1800" spc="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 spc="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1800" spc="1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eigenlijk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veel</a:t>
            </a:r>
            <a:r>
              <a:rPr dirty="0" sz="1800" spc="11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eenvoudiger</a:t>
            </a:r>
            <a:r>
              <a:rPr dirty="0" sz="1800" spc="1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dan</a:t>
            </a:r>
            <a:r>
              <a:rPr dirty="0" sz="1800" spc="1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800" spc="11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zou</a:t>
            </a:r>
            <a:r>
              <a:rPr dirty="0" sz="1800" spc="1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denken!</a:t>
            </a:r>
            <a:r>
              <a:rPr dirty="0" sz="1800" spc="11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 spc="1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maakt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niet</a:t>
            </a:r>
            <a:r>
              <a:rPr dirty="0" sz="1800" spc="4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uit</a:t>
            </a:r>
            <a:r>
              <a:rPr dirty="0" sz="1800" spc="4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welk</a:t>
            </a:r>
            <a:r>
              <a:rPr dirty="0" sz="1800" spc="4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merk</a:t>
            </a:r>
            <a:r>
              <a:rPr dirty="0" sz="1800" spc="45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computer</a:t>
            </a:r>
            <a:r>
              <a:rPr dirty="0" sz="1800" spc="4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800" spc="4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hebt,</a:t>
            </a:r>
            <a:r>
              <a:rPr dirty="0" sz="1800" spc="48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want</a:t>
            </a:r>
            <a:r>
              <a:rPr dirty="0" sz="1800" spc="4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meeste</a:t>
            </a:r>
            <a:r>
              <a:rPr dirty="0" sz="1800" spc="2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computers</a:t>
            </a:r>
            <a:r>
              <a:rPr dirty="0" sz="1800" spc="2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worden</a:t>
            </a:r>
            <a:r>
              <a:rPr dirty="0" sz="1800" spc="2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800" spc="20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800" spc="2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vergelijkbare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manier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ingesteld.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8536" rIns="0" bIns="0" rtlCol="0" vert="horz">
            <a:spAutoFit/>
          </a:bodyPr>
          <a:lstStyle/>
          <a:p>
            <a:pPr marL="201295">
              <a:lnSpc>
                <a:spcPct val="100000"/>
              </a:lnSpc>
              <a:spcBef>
                <a:spcPts val="95"/>
              </a:spcBef>
            </a:pPr>
            <a:r>
              <a:rPr dirty="0" spc="-300"/>
              <a:t>03</a:t>
            </a:r>
            <a:r>
              <a:rPr dirty="0" spc="-125"/>
              <a:t> </a:t>
            </a:r>
            <a:r>
              <a:rPr dirty="0" spc="-145"/>
              <a:t>Het</a:t>
            </a:r>
            <a:r>
              <a:rPr dirty="0" spc="-95"/>
              <a:t> </a:t>
            </a:r>
            <a:r>
              <a:rPr dirty="0" spc="-240"/>
              <a:t>instellen</a:t>
            </a:r>
            <a:r>
              <a:rPr dirty="0" spc="-100"/>
              <a:t> </a:t>
            </a:r>
            <a:r>
              <a:rPr dirty="0" spc="-275"/>
              <a:t>van</a:t>
            </a:r>
            <a:r>
              <a:rPr dirty="0" spc="-110"/>
              <a:t> </a:t>
            </a:r>
            <a:r>
              <a:rPr dirty="0" spc="-270"/>
              <a:t>een</a:t>
            </a:r>
            <a:r>
              <a:rPr dirty="0" spc="-120"/>
              <a:t> </a:t>
            </a:r>
            <a:r>
              <a:rPr dirty="0" spc="-175"/>
              <a:t>computer</a:t>
            </a: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8411" y="1677923"/>
            <a:ext cx="2980944" cy="2127504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1224483" y="3825341"/>
            <a:ext cx="1029969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Ontworpen</a:t>
            </a:r>
            <a:r>
              <a:rPr dirty="0" sz="700" spc="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door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Freeepik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8536" rIns="0" bIns="0" rtlCol="0" vert="horz">
            <a:spAutoFit/>
          </a:bodyPr>
          <a:lstStyle/>
          <a:p>
            <a:pPr marL="201295">
              <a:lnSpc>
                <a:spcPct val="100000"/>
              </a:lnSpc>
              <a:spcBef>
                <a:spcPts val="95"/>
              </a:spcBef>
            </a:pPr>
            <a:r>
              <a:rPr dirty="0" spc="-90"/>
              <a:t>VIDEO</a:t>
            </a:r>
            <a:r>
              <a:rPr dirty="0" spc="-114"/>
              <a:t> </a:t>
            </a:r>
            <a:r>
              <a:rPr dirty="0" spc="-10"/>
              <a:t>INHOUD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1375410" y="4078935"/>
            <a:ext cx="639254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Computerbasics:</a:t>
            </a:r>
            <a:r>
              <a:rPr dirty="0" sz="2000" spc="-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20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instellen</a:t>
            </a:r>
            <a:r>
              <a:rPr dirty="0" sz="20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20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20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desktopcomputer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944370" y="1489329"/>
            <a:ext cx="4973320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053465" marR="5080" indent="-10414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Leer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meer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over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instellen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computer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door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de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onderstaande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video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bekijken.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295656" y="2107692"/>
            <a:ext cx="5565775" cy="2533650"/>
            <a:chOff x="295656" y="2107692"/>
            <a:chExt cx="5565775" cy="2533650"/>
          </a:xfrm>
        </p:grpSpPr>
        <p:sp>
          <p:nvSpPr>
            <p:cNvPr id="10" name="object 10" descr=""/>
            <p:cNvSpPr/>
            <p:nvPr/>
          </p:nvSpPr>
          <p:spPr>
            <a:xfrm>
              <a:off x="295656" y="4636008"/>
              <a:ext cx="5086350" cy="0"/>
            </a:xfrm>
            <a:custGeom>
              <a:avLst/>
              <a:gdLst/>
              <a:ahLst/>
              <a:cxnLst/>
              <a:rect l="l" t="t" r="r" b="b"/>
              <a:pathLst>
                <a:path w="5086350" h="0">
                  <a:moveTo>
                    <a:pt x="0" y="0"/>
                  </a:moveTo>
                  <a:lnTo>
                    <a:pt x="5086350" y="0"/>
                  </a:lnTo>
                </a:path>
              </a:pathLst>
            </a:custGeom>
            <a:ln w="9525">
              <a:solidFill>
                <a:srgbClr val="33996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>
              <a:hlinkClick r:id="rId3"/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13304" y="2107692"/>
              <a:ext cx="3047999" cy="1714500"/>
            </a:xfrm>
            <a:prstGeom prst="rect">
              <a:avLst/>
            </a:prstGeom>
          </p:spPr>
        </p:pic>
      </p:grpSp>
      <p:sp>
        <p:nvSpPr>
          <p:cNvPr id="12" name="object 12" descr=""/>
          <p:cNvSpPr txBox="1"/>
          <p:nvPr/>
        </p:nvSpPr>
        <p:spPr>
          <a:xfrm>
            <a:off x="302971" y="4690973"/>
            <a:ext cx="787273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27777" sz="900" i="1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dirty="0" baseline="27777" sz="9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Computerbasics:</a:t>
            </a:r>
            <a:r>
              <a:rPr dirty="0" sz="9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instellen</a:t>
            </a:r>
            <a:r>
              <a:rPr dirty="0" sz="9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desktopcomputer</a:t>
            </a:r>
            <a:r>
              <a:rPr dirty="0" sz="9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[online</a:t>
            </a:r>
            <a:r>
              <a:rPr dirty="0" sz="9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video],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@GCFLearnFree,</a:t>
            </a:r>
            <a:r>
              <a:rPr dirty="0" sz="9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Sep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1,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2020,</a:t>
            </a:r>
            <a:r>
              <a:rPr dirty="0" sz="9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9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https://www.youtube.com/watch?v=RnM3u99xIf4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8536" rIns="0" bIns="0" rtlCol="0" vert="horz">
            <a:spAutoFit/>
          </a:bodyPr>
          <a:lstStyle/>
          <a:p>
            <a:pPr marL="201295">
              <a:lnSpc>
                <a:spcPct val="100000"/>
              </a:lnSpc>
              <a:spcBef>
                <a:spcPts val="95"/>
              </a:spcBef>
            </a:pPr>
            <a:r>
              <a:rPr dirty="0" spc="-125"/>
              <a:t>VIDE</a:t>
            </a:r>
            <a:r>
              <a:rPr dirty="0" spc="-95"/>
              <a:t> </a:t>
            </a:r>
            <a:r>
              <a:rPr dirty="0" spc="-10"/>
              <a:t>INHOUD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1324483" y="4087774"/>
            <a:ext cx="649287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Windows-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basisprincipes:</a:t>
            </a:r>
            <a:r>
              <a:rPr dirty="0" sz="20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Aan</a:t>
            </a:r>
            <a:r>
              <a:rPr dirty="0" sz="20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2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slag</a:t>
            </a:r>
            <a:r>
              <a:rPr dirty="0" sz="2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bureaublad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563369" y="1489329"/>
            <a:ext cx="5736590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061085" marR="5080" indent="-104902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Leer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meer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over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basisprincipes</a:t>
            </a:r>
            <a:r>
              <a:rPr dirty="0" sz="16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gebruik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Windows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door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onderstaande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video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bekijken.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295656" y="4636008"/>
            <a:ext cx="5086350" cy="0"/>
          </a:xfrm>
          <a:custGeom>
            <a:avLst/>
            <a:gdLst/>
            <a:ahLst/>
            <a:cxnLst/>
            <a:rect l="l" t="t" r="r" b="b"/>
            <a:pathLst>
              <a:path w="5086350" h="0">
                <a:moveTo>
                  <a:pt x="0" y="0"/>
                </a:moveTo>
                <a:lnTo>
                  <a:pt x="5086350" y="0"/>
                </a:lnTo>
              </a:path>
            </a:pathLst>
          </a:custGeom>
          <a:ln w="9525">
            <a:solidFill>
              <a:srgbClr val="3399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302971" y="4645253"/>
            <a:ext cx="569468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600" spc="-10" i="1">
                <a:solidFill>
                  <a:srgbClr val="585858"/>
                </a:solidFill>
                <a:latin typeface="Arial"/>
                <a:cs typeface="Arial"/>
              </a:rPr>
              <a:t>Windows-basisprincipes:</a:t>
            </a:r>
            <a:r>
              <a:rPr dirty="0" sz="600" spc="4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600" i="1">
                <a:solidFill>
                  <a:srgbClr val="585858"/>
                </a:solidFill>
                <a:latin typeface="Arial"/>
                <a:cs typeface="Arial"/>
              </a:rPr>
              <a:t>Aan</a:t>
            </a:r>
            <a:r>
              <a:rPr dirty="0" sz="600" spc="-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600" i="1">
                <a:solidFill>
                  <a:srgbClr val="585858"/>
                </a:solidFill>
                <a:latin typeface="Arial"/>
                <a:cs typeface="Arial"/>
              </a:rPr>
              <a:t>de slag</a:t>
            </a:r>
            <a:r>
              <a:rPr dirty="0" sz="600" spc="-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600" i="1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6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600" i="1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600" spc="-10" i="1">
                <a:solidFill>
                  <a:srgbClr val="585858"/>
                </a:solidFill>
                <a:latin typeface="Arial"/>
                <a:cs typeface="Arial"/>
              </a:rPr>
              <a:t> bureaublad</a:t>
            </a:r>
            <a:r>
              <a:rPr dirty="0" sz="600" spc="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600" spc="-10" i="1">
                <a:solidFill>
                  <a:srgbClr val="585858"/>
                </a:solidFill>
                <a:latin typeface="Arial"/>
                <a:cs typeface="Arial"/>
              </a:rPr>
              <a:t>[online</a:t>
            </a:r>
            <a:r>
              <a:rPr dirty="0" sz="600" spc="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600" i="1">
                <a:solidFill>
                  <a:srgbClr val="585858"/>
                </a:solidFill>
                <a:latin typeface="Arial"/>
                <a:cs typeface="Arial"/>
              </a:rPr>
              <a:t>video],</a:t>
            </a:r>
            <a:r>
              <a:rPr dirty="0" sz="600" spc="3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baseline="-18518" sz="1350">
                <a:solidFill>
                  <a:srgbClr val="585858"/>
                </a:solidFill>
                <a:latin typeface="Arial"/>
                <a:cs typeface="Arial"/>
              </a:rPr>
              <a:t>@GCFLearnFree,</a:t>
            </a:r>
            <a:r>
              <a:rPr dirty="0" baseline="-18518" sz="1350" spc="-4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baseline="-18518" sz="1350">
                <a:solidFill>
                  <a:srgbClr val="585858"/>
                </a:solidFill>
                <a:latin typeface="Arial"/>
                <a:cs typeface="Arial"/>
              </a:rPr>
              <a:t>Mei</a:t>
            </a:r>
            <a:r>
              <a:rPr dirty="0" baseline="-18518" sz="1350" spc="-7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baseline="-18518" sz="1350">
                <a:solidFill>
                  <a:srgbClr val="585858"/>
                </a:solidFill>
                <a:latin typeface="Arial"/>
                <a:cs typeface="Arial"/>
              </a:rPr>
              <a:t>14,</a:t>
            </a:r>
            <a:r>
              <a:rPr dirty="0" baseline="-18518" sz="1350" spc="-22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baseline="-18518" sz="1350">
                <a:solidFill>
                  <a:srgbClr val="585858"/>
                </a:solidFill>
                <a:latin typeface="Arial"/>
                <a:cs typeface="Arial"/>
              </a:rPr>
              <a:t>2019, </a:t>
            </a:r>
            <a:r>
              <a:rPr dirty="0" u="sng" baseline="-18518" sz="1350" spc="-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https://youtu.be/GDKIxBr6yhI</a:t>
            </a:r>
            <a:endParaRPr baseline="-18518" sz="1350">
              <a:latin typeface="Arial"/>
              <a:cs typeface="Arial"/>
            </a:endParaRPr>
          </a:p>
        </p:txBody>
      </p:sp>
      <p:pic>
        <p:nvPicPr>
          <p:cNvPr id="11" name="object 11" descr="">
            <a:hlinkClick r:id="rId4"/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48000" y="2171700"/>
            <a:ext cx="3048000" cy="17145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8536" rIns="0" bIns="0" rtlCol="0" vert="horz">
            <a:spAutoFit/>
          </a:bodyPr>
          <a:lstStyle/>
          <a:p>
            <a:pPr marL="201295">
              <a:lnSpc>
                <a:spcPct val="100000"/>
              </a:lnSpc>
              <a:spcBef>
                <a:spcPts val="95"/>
              </a:spcBef>
            </a:pPr>
            <a:r>
              <a:rPr dirty="0" spc="-90"/>
              <a:t>VIDEO</a:t>
            </a:r>
            <a:r>
              <a:rPr dirty="0" spc="-114"/>
              <a:t> </a:t>
            </a:r>
            <a:r>
              <a:rPr dirty="0" spc="-10"/>
              <a:t>INHOUD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1319530" y="4088079"/>
            <a:ext cx="6617334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Mac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OS</a:t>
            </a:r>
            <a:r>
              <a:rPr dirty="0" sz="2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X-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basisprincipes:</a:t>
            </a:r>
            <a:r>
              <a:rPr dirty="0" sz="20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Aan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slag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20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 bureaublad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636522" y="1489329"/>
            <a:ext cx="5590540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987425" marR="5080" indent="-97536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Leer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meer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over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basisprincipes</a:t>
            </a:r>
            <a:r>
              <a:rPr dirty="0" sz="16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gebruik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macOS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door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onderstaande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video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bekijken.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295656" y="2060448"/>
            <a:ext cx="5491480" cy="2580640"/>
            <a:chOff x="295656" y="2060448"/>
            <a:chExt cx="5491480" cy="2580640"/>
          </a:xfrm>
        </p:grpSpPr>
        <p:sp>
          <p:nvSpPr>
            <p:cNvPr id="10" name="object 10" descr=""/>
            <p:cNvSpPr/>
            <p:nvPr/>
          </p:nvSpPr>
          <p:spPr>
            <a:xfrm>
              <a:off x="295656" y="4636008"/>
              <a:ext cx="5086350" cy="0"/>
            </a:xfrm>
            <a:custGeom>
              <a:avLst/>
              <a:gdLst/>
              <a:ahLst/>
              <a:cxnLst/>
              <a:rect l="l" t="t" r="r" b="b"/>
              <a:pathLst>
                <a:path w="5086350" h="0">
                  <a:moveTo>
                    <a:pt x="0" y="0"/>
                  </a:moveTo>
                  <a:lnTo>
                    <a:pt x="5086350" y="0"/>
                  </a:lnTo>
                </a:path>
              </a:pathLst>
            </a:custGeom>
            <a:ln w="9525">
              <a:solidFill>
                <a:srgbClr val="33996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>
              <a:hlinkClick r:id="rId3"/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38628" y="2060448"/>
              <a:ext cx="3048000" cy="1714500"/>
            </a:xfrm>
            <a:prstGeom prst="rect">
              <a:avLst/>
            </a:prstGeom>
          </p:spPr>
        </p:pic>
      </p:grpSp>
      <p:sp>
        <p:nvSpPr>
          <p:cNvPr id="12" name="object 12" descr=""/>
          <p:cNvSpPr txBox="1"/>
          <p:nvPr/>
        </p:nvSpPr>
        <p:spPr>
          <a:xfrm>
            <a:off x="302971" y="4680305"/>
            <a:ext cx="71310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27777" sz="900" i="1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dirty="0" baseline="27777" sz="900" spc="-7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Mac</a:t>
            </a:r>
            <a:r>
              <a:rPr dirty="0" sz="9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OS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 X-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basisprincipes:</a:t>
            </a:r>
            <a:r>
              <a:rPr dirty="0" sz="9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Aan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slag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bureaublad</a:t>
            </a:r>
            <a:r>
              <a:rPr dirty="0" sz="9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[online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video],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@GCFLearnFree,</a:t>
            </a:r>
            <a:r>
              <a:rPr dirty="0" sz="9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Sep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18,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2014,</a:t>
            </a:r>
            <a:r>
              <a:rPr dirty="0" sz="9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9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https://youtu.be/bEQ8u3LViDU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8536" rIns="0" bIns="0" rtlCol="0" vert="horz">
            <a:spAutoFit/>
          </a:bodyPr>
          <a:lstStyle/>
          <a:p>
            <a:pPr marL="201295">
              <a:lnSpc>
                <a:spcPct val="100000"/>
              </a:lnSpc>
              <a:spcBef>
                <a:spcPts val="95"/>
              </a:spcBef>
            </a:pPr>
            <a:r>
              <a:rPr dirty="0" spc="-90"/>
              <a:t>VIDEO</a:t>
            </a:r>
            <a:r>
              <a:rPr dirty="0" spc="-114"/>
              <a:t> </a:t>
            </a:r>
            <a:r>
              <a:rPr dirty="0" spc="-10"/>
              <a:t>INHOUD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2251075" y="4096308"/>
            <a:ext cx="440182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Hoe</a:t>
            </a:r>
            <a:r>
              <a:rPr dirty="0" sz="2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software</a:t>
            </a:r>
            <a:r>
              <a:rPr dirty="0" sz="20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installeert</a:t>
            </a:r>
            <a:r>
              <a:rPr dirty="0" sz="2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Windows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595374" y="1489329"/>
            <a:ext cx="5670550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402715" marR="5080" indent="-139065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Leer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meer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over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hoe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software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installeert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Windows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door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de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onderstaande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video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bekijken.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295656" y="2089404"/>
            <a:ext cx="5660390" cy="2551430"/>
            <a:chOff x="295656" y="2089404"/>
            <a:chExt cx="5660390" cy="2551430"/>
          </a:xfrm>
        </p:grpSpPr>
        <p:sp>
          <p:nvSpPr>
            <p:cNvPr id="10" name="object 10" descr=""/>
            <p:cNvSpPr/>
            <p:nvPr/>
          </p:nvSpPr>
          <p:spPr>
            <a:xfrm>
              <a:off x="295656" y="4636008"/>
              <a:ext cx="5086350" cy="0"/>
            </a:xfrm>
            <a:custGeom>
              <a:avLst/>
              <a:gdLst/>
              <a:ahLst/>
              <a:cxnLst/>
              <a:rect l="l" t="t" r="r" b="b"/>
              <a:pathLst>
                <a:path w="5086350" h="0">
                  <a:moveTo>
                    <a:pt x="0" y="0"/>
                  </a:moveTo>
                  <a:lnTo>
                    <a:pt x="5086350" y="0"/>
                  </a:lnTo>
                </a:path>
              </a:pathLst>
            </a:custGeom>
            <a:ln w="9525">
              <a:solidFill>
                <a:srgbClr val="33996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>
              <a:hlinkClick r:id="rId3"/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07791" y="2089404"/>
              <a:ext cx="3048000" cy="1714500"/>
            </a:xfrm>
            <a:prstGeom prst="rect">
              <a:avLst/>
            </a:prstGeom>
          </p:spPr>
        </p:pic>
      </p:grpSp>
      <p:sp>
        <p:nvSpPr>
          <p:cNvPr id="12" name="object 12" descr=""/>
          <p:cNvSpPr txBox="1"/>
          <p:nvPr/>
        </p:nvSpPr>
        <p:spPr>
          <a:xfrm>
            <a:off x="302971" y="4680305"/>
            <a:ext cx="612267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27777" sz="900" i="1">
                <a:solidFill>
                  <a:srgbClr val="585858"/>
                </a:solidFill>
                <a:latin typeface="Arial"/>
                <a:cs typeface="Arial"/>
              </a:rPr>
              <a:t>1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Hoe je</a:t>
            </a:r>
            <a:r>
              <a:rPr dirty="0" sz="9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software</a:t>
            </a:r>
            <a:r>
              <a:rPr dirty="0" sz="9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installeert</a:t>
            </a:r>
            <a:r>
              <a:rPr dirty="0" sz="9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9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Windows</a:t>
            </a:r>
            <a:r>
              <a:rPr dirty="0" sz="9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[online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video], @GCFLearnFree,</a:t>
            </a:r>
            <a:r>
              <a:rPr dirty="0" sz="9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Feb</a:t>
            </a:r>
            <a:r>
              <a:rPr dirty="0" sz="9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22,</a:t>
            </a:r>
            <a:r>
              <a:rPr dirty="0" sz="9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2023,</a:t>
            </a:r>
            <a:r>
              <a:rPr dirty="0" sz="9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9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https://youtu.be/J-UUJH_3eGg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4839779" y="2282570"/>
            <a:ext cx="3800475" cy="2538730"/>
            <a:chOff x="4839779" y="2282570"/>
            <a:chExt cx="3800475" cy="253873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49367" y="2292095"/>
              <a:ext cx="3781043" cy="2519172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4844541" y="2287333"/>
              <a:ext cx="3790950" cy="2529205"/>
            </a:xfrm>
            <a:custGeom>
              <a:avLst/>
              <a:gdLst/>
              <a:ahLst/>
              <a:cxnLst/>
              <a:rect l="l" t="t" r="r" b="b"/>
              <a:pathLst>
                <a:path w="3790950" h="2529204">
                  <a:moveTo>
                    <a:pt x="0" y="2528697"/>
                  </a:moveTo>
                  <a:lnTo>
                    <a:pt x="3790569" y="2528697"/>
                  </a:lnTo>
                  <a:lnTo>
                    <a:pt x="3790569" y="0"/>
                  </a:lnTo>
                  <a:lnTo>
                    <a:pt x="0" y="0"/>
                  </a:lnTo>
                  <a:lnTo>
                    <a:pt x="0" y="2528697"/>
                  </a:lnTo>
                  <a:close/>
                </a:path>
              </a:pathLst>
            </a:custGeom>
            <a:ln w="9525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 txBox="1"/>
          <p:nvPr/>
        </p:nvSpPr>
        <p:spPr>
          <a:xfrm>
            <a:off x="4883277" y="1634820"/>
            <a:ext cx="3020060" cy="613410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2.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Selecteer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‘’een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programma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verwijderen’’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504062" y="1355978"/>
            <a:ext cx="3800475" cy="2538730"/>
            <a:chOff x="504062" y="1355978"/>
            <a:chExt cx="3800475" cy="2538730"/>
          </a:xfrm>
        </p:grpSpPr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3587" y="1365503"/>
              <a:ext cx="3781044" cy="2519172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508825" y="1360741"/>
              <a:ext cx="3790950" cy="2529205"/>
            </a:xfrm>
            <a:custGeom>
              <a:avLst/>
              <a:gdLst/>
              <a:ahLst/>
              <a:cxnLst/>
              <a:rect l="l" t="t" r="r" b="b"/>
              <a:pathLst>
                <a:path w="3790950" h="2529204">
                  <a:moveTo>
                    <a:pt x="0" y="2528697"/>
                  </a:moveTo>
                  <a:lnTo>
                    <a:pt x="3790569" y="2528697"/>
                  </a:lnTo>
                  <a:lnTo>
                    <a:pt x="3790569" y="0"/>
                  </a:lnTo>
                  <a:lnTo>
                    <a:pt x="0" y="0"/>
                  </a:lnTo>
                  <a:lnTo>
                    <a:pt x="0" y="2528697"/>
                  </a:lnTo>
                  <a:close/>
                </a:path>
              </a:pathLst>
            </a:custGeom>
            <a:ln w="9525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471931" y="913257"/>
            <a:ext cx="314515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1.Open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configuratiescherm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01802" y="306400"/>
            <a:ext cx="7362190" cy="4375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300">
                <a:solidFill>
                  <a:srgbClr val="379C73"/>
                </a:solidFill>
              </a:rPr>
              <a:t>Toepassingen</a:t>
            </a:r>
            <a:r>
              <a:rPr dirty="0" sz="2700" spc="-95">
                <a:solidFill>
                  <a:srgbClr val="379C73"/>
                </a:solidFill>
              </a:rPr>
              <a:t> </a:t>
            </a:r>
            <a:r>
              <a:rPr dirty="0" sz="2700" spc="-229">
                <a:solidFill>
                  <a:srgbClr val="379C73"/>
                </a:solidFill>
              </a:rPr>
              <a:t>verwijderen</a:t>
            </a:r>
            <a:r>
              <a:rPr dirty="0" sz="2700" spc="-90">
                <a:solidFill>
                  <a:srgbClr val="379C73"/>
                </a:solidFill>
              </a:rPr>
              <a:t> </a:t>
            </a:r>
            <a:r>
              <a:rPr dirty="0" sz="2700" spc="-225">
                <a:solidFill>
                  <a:srgbClr val="379C73"/>
                </a:solidFill>
              </a:rPr>
              <a:t>op</a:t>
            </a:r>
            <a:r>
              <a:rPr dirty="0" sz="2700" spc="-100">
                <a:solidFill>
                  <a:srgbClr val="379C73"/>
                </a:solidFill>
              </a:rPr>
              <a:t> </a:t>
            </a:r>
            <a:r>
              <a:rPr dirty="0" sz="2700" spc="-350">
                <a:solidFill>
                  <a:srgbClr val="379C73"/>
                </a:solidFill>
              </a:rPr>
              <a:t>uw</a:t>
            </a:r>
            <a:r>
              <a:rPr dirty="0" sz="2700" spc="-90">
                <a:solidFill>
                  <a:srgbClr val="379C73"/>
                </a:solidFill>
              </a:rPr>
              <a:t> </a:t>
            </a:r>
            <a:r>
              <a:rPr dirty="0" sz="2700" spc="-175">
                <a:solidFill>
                  <a:srgbClr val="379C73"/>
                </a:solidFill>
              </a:rPr>
              <a:t>Windows-</a:t>
            </a:r>
            <a:r>
              <a:rPr dirty="0" sz="2700" spc="-375">
                <a:solidFill>
                  <a:srgbClr val="379C73"/>
                </a:solidFill>
              </a:rPr>
              <a:t>pc</a:t>
            </a:r>
            <a:endParaRPr sz="27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702665" y="930986"/>
            <a:ext cx="7007859" cy="8197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16559" indent="-403860">
              <a:lnSpc>
                <a:spcPct val="100000"/>
              </a:lnSpc>
              <a:spcBef>
                <a:spcPts val="100"/>
              </a:spcBef>
              <a:buAutoNum type="arabicPeriod" startAt="3"/>
              <a:tabLst>
                <a:tab pos="416559" algn="l"/>
                <a:tab pos="1594485" algn="l"/>
                <a:tab pos="2060575" algn="l"/>
                <a:tab pos="3253104" algn="l"/>
                <a:tab pos="4431030" algn="l"/>
                <a:tab pos="4897755" algn="l"/>
              </a:tabLst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Selecteer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gewenste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applicatie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klik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045"/>
              </a:lnSpc>
              <a:spcBef>
                <a:spcPts val="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vervolgens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Verwijderen</a:t>
            </a:r>
            <a:endParaRPr sz="1800">
              <a:latin typeface="Arial"/>
              <a:cs typeface="Arial"/>
            </a:endParaRPr>
          </a:p>
          <a:p>
            <a:pPr marL="4523740" indent="-203200">
              <a:lnSpc>
                <a:spcPts val="2045"/>
              </a:lnSpc>
              <a:buAutoNum type="arabicPeriod" startAt="4"/>
              <a:tabLst>
                <a:tab pos="452374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Bevestig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verwijdering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737234" y="1630298"/>
            <a:ext cx="3798570" cy="2540000"/>
            <a:chOff x="737234" y="1630298"/>
            <a:chExt cx="3798570" cy="2540000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6759" y="1639823"/>
              <a:ext cx="3779520" cy="2520696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741997" y="1635061"/>
              <a:ext cx="3789045" cy="2530475"/>
            </a:xfrm>
            <a:custGeom>
              <a:avLst/>
              <a:gdLst/>
              <a:ahLst/>
              <a:cxnLst/>
              <a:rect l="l" t="t" r="r" b="b"/>
              <a:pathLst>
                <a:path w="3789045" h="2530475">
                  <a:moveTo>
                    <a:pt x="0" y="2530221"/>
                  </a:moveTo>
                  <a:lnTo>
                    <a:pt x="3789045" y="2530221"/>
                  </a:lnTo>
                  <a:lnTo>
                    <a:pt x="3789045" y="0"/>
                  </a:lnTo>
                  <a:lnTo>
                    <a:pt x="0" y="0"/>
                  </a:lnTo>
                  <a:lnTo>
                    <a:pt x="0" y="2530221"/>
                  </a:lnTo>
                  <a:close/>
                </a:path>
              </a:pathLst>
            </a:custGeom>
            <a:ln w="9525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 descr=""/>
          <p:cNvGrpSpPr/>
          <p:nvPr/>
        </p:nvGrpSpPr>
        <p:grpSpPr>
          <a:xfrm>
            <a:off x="4912931" y="1796414"/>
            <a:ext cx="3798570" cy="2538730"/>
            <a:chOff x="4912931" y="1796414"/>
            <a:chExt cx="3798570" cy="2538730"/>
          </a:xfrm>
        </p:grpSpPr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41672" y="1883129"/>
              <a:ext cx="3760367" cy="2441982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4917694" y="1801177"/>
              <a:ext cx="3789045" cy="2529205"/>
            </a:xfrm>
            <a:custGeom>
              <a:avLst/>
              <a:gdLst/>
              <a:ahLst/>
              <a:cxnLst/>
              <a:rect l="l" t="t" r="r" b="b"/>
              <a:pathLst>
                <a:path w="3789045" h="2529204">
                  <a:moveTo>
                    <a:pt x="0" y="2528697"/>
                  </a:moveTo>
                  <a:lnTo>
                    <a:pt x="3789045" y="2528697"/>
                  </a:lnTo>
                  <a:lnTo>
                    <a:pt x="3789045" y="0"/>
                  </a:lnTo>
                  <a:lnTo>
                    <a:pt x="0" y="0"/>
                  </a:lnTo>
                  <a:lnTo>
                    <a:pt x="0" y="2528697"/>
                  </a:lnTo>
                  <a:close/>
                </a:path>
              </a:pathLst>
            </a:custGeom>
            <a:ln w="9525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779780" y="4395927"/>
            <a:ext cx="4918710" cy="544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700" i="1">
                <a:solidFill>
                  <a:srgbClr val="585858"/>
                </a:solidFill>
                <a:latin typeface="Arial"/>
                <a:cs typeface="Arial"/>
              </a:rPr>
              <a:t>Dat</a:t>
            </a:r>
            <a:r>
              <a:rPr dirty="0" sz="1700" spc="-3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i="1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17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i="1">
                <a:solidFill>
                  <a:srgbClr val="585858"/>
                </a:solidFill>
                <a:latin typeface="Arial"/>
                <a:cs typeface="Arial"/>
              </a:rPr>
              <a:t>het!</a:t>
            </a:r>
            <a:r>
              <a:rPr dirty="0" sz="1700" spc="44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i="1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7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i="1">
                <a:solidFill>
                  <a:srgbClr val="585858"/>
                </a:solidFill>
                <a:latin typeface="Arial"/>
                <a:cs typeface="Arial"/>
              </a:rPr>
              <a:t>programma</a:t>
            </a:r>
            <a:r>
              <a:rPr dirty="0" sz="17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i="1">
                <a:solidFill>
                  <a:srgbClr val="585858"/>
                </a:solidFill>
                <a:latin typeface="Arial"/>
                <a:cs typeface="Arial"/>
              </a:rPr>
              <a:t>wordt</a:t>
            </a:r>
            <a:r>
              <a:rPr dirty="0" sz="1700" spc="-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i="1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7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i="1">
                <a:solidFill>
                  <a:srgbClr val="585858"/>
                </a:solidFill>
                <a:latin typeface="Arial"/>
                <a:cs typeface="Arial"/>
              </a:rPr>
              <a:t>uw</a:t>
            </a:r>
            <a:r>
              <a:rPr dirty="0" sz="17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10" i="1">
                <a:solidFill>
                  <a:srgbClr val="585858"/>
                </a:solidFill>
                <a:latin typeface="Arial"/>
                <a:cs typeface="Arial"/>
              </a:rPr>
              <a:t>computer</a:t>
            </a:r>
            <a:r>
              <a:rPr dirty="0" sz="1700" spc="-10" i="1">
                <a:solidFill>
                  <a:srgbClr val="585858"/>
                </a:solidFill>
                <a:latin typeface="Arial"/>
                <a:cs typeface="Arial"/>
              </a:rPr>
              <a:t> verwijderd!</a:t>
            </a:r>
            <a:endParaRPr sz="17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501802" y="306400"/>
            <a:ext cx="7362190" cy="4375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300">
                <a:solidFill>
                  <a:srgbClr val="379C73"/>
                </a:solidFill>
              </a:rPr>
              <a:t>Toepassingen</a:t>
            </a:r>
            <a:r>
              <a:rPr dirty="0" sz="2700" spc="-95">
                <a:solidFill>
                  <a:srgbClr val="379C73"/>
                </a:solidFill>
              </a:rPr>
              <a:t> </a:t>
            </a:r>
            <a:r>
              <a:rPr dirty="0" sz="2700" spc="-229">
                <a:solidFill>
                  <a:srgbClr val="379C73"/>
                </a:solidFill>
              </a:rPr>
              <a:t>verwijderen</a:t>
            </a:r>
            <a:r>
              <a:rPr dirty="0" sz="2700" spc="-90">
                <a:solidFill>
                  <a:srgbClr val="379C73"/>
                </a:solidFill>
              </a:rPr>
              <a:t> </a:t>
            </a:r>
            <a:r>
              <a:rPr dirty="0" sz="2700" spc="-225">
                <a:solidFill>
                  <a:srgbClr val="379C73"/>
                </a:solidFill>
              </a:rPr>
              <a:t>op</a:t>
            </a:r>
            <a:r>
              <a:rPr dirty="0" sz="2700" spc="-100">
                <a:solidFill>
                  <a:srgbClr val="379C73"/>
                </a:solidFill>
              </a:rPr>
              <a:t> </a:t>
            </a:r>
            <a:r>
              <a:rPr dirty="0" sz="2700" spc="-350">
                <a:solidFill>
                  <a:srgbClr val="379C73"/>
                </a:solidFill>
              </a:rPr>
              <a:t>uw</a:t>
            </a:r>
            <a:r>
              <a:rPr dirty="0" sz="2700" spc="-90">
                <a:solidFill>
                  <a:srgbClr val="379C73"/>
                </a:solidFill>
              </a:rPr>
              <a:t> </a:t>
            </a:r>
            <a:r>
              <a:rPr dirty="0" sz="2700" spc="-175">
                <a:solidFill>
                  <a:srgbClr val="379C73"/>
                </a:solidFill>
              </a:rPr>
              <a:t>Windows-</a:t>
            </a:r>
            <a:r>
              <a:rPr dirty="0" sz="2700" spc="-375">
                <a:solidFill>
                  <a:srgbClr val="379C73"/>
                </a:solidFill>
              </a:rPr>
              <a:t>pc</a:t>
            </a:r>
            <a:endParaRPr sz="27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3161" rIns="0" bIns="0" rtlCol="0" vert="horz">
            <a:spAutoFit/>
          </a:bodyPr>
          <a:lstStyle/>
          <a:p>
            <a:pPr marL="201295">
              <a:lnSpc>
                <a:spcPct val="100000"/>
              </a:lnSpc>
              <a:spcBef>
                <a:spcPts val="100"/>
              </a:spcBef>
            </a:pPr>
            <a:r>
              <a:rPr dirty="0" sz="2700" spc="-220">
                <a:solidFill>
                  <a:srgbClr val="379C73"/>
                </a:solidFill>
              </a:rPr>
              <a:t>Programma's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235">
                <a:solidFill>
                  <a:srgbClr val="379C73"/>
                </a:solidFill>
              </a:rPr>
              <a:t>installeren</a:t>
            </a:r>
            <a:r>
              <a:rPr dirty="0" sz="2700" spc="-105">
                <a:solidFill>
                  <a:srgbClr val="379C73"/>
                </a:solidFill>
              </a:rPr>
              <a:t> </a:t>
            </a:r>
            <a:r>
              <a:rPr dirty="0" sz="2700" spc="-225">
                <a:solidFill>
                  <a:srgbClr val="379C73"/>
                </a:solidFill>
              </a:rPr>
              <a:t>op</a:t>
            </a:r>
            <a:r>
              <a:rPr dirty="0" sz="2700" spc="-114">
                <a:solidFill>
                  <a:srgbClr val="379C73"/>
                </a:solidFill>
              </a:rPr>
              <a:t> </a:t>
            </a:r>
            <a:r>
              <a:rPr dirty="0" sz="2700" spc="-295">
                <a:solidFill>
                  <a:srgbClr val="379C73"/>
                </a:solidFill>
              </a:rPr>
              <a:t>een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370">
                <a:solidFill>
                  <a:srgbClr val="379C73"/>
                </a:solidFill>
              </a:rPr>
              <a:t>Mac</a:t>
            </a:r>
            <a:endParaRPr sz="2700"/>
          </a:p>
        </p:txBody>
      </p:sp>
      <p:sp>
        <p:nvSpPr>
          <p:cNvPr id="4" name="object 4" descr=""/>
          <p:cNvSpPr txBox="1"/>
          <p:nvPr/>
        </p:nvSpPr>
        <p:spPr>
          <a:xfrm>
            <a:off x="519480" y="1301241"/>
            <a:ext cx="3905885" cy="27698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De</a:t>
            </a:r>
            <a:r>
              <a:rPr dirty="0" sz="1800" spc="-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Mac</a:t>
            </a:r>
            <a:r>
              <a:rPr dirty="0" sz="18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App</a:t>
            </a:r>
            <a:r>
              <a:rPr dirty="0" sz="1800" spc="1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339966"/>
                </a:solidFill>
                <a:latin typeface="Arial"/>
                <a:cs typeface="Arial"/>
              </a:rPr>
              <a:t>Store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tabLst>
                <a:tab pos="1218565" algn="l"/>
              </a:tabLst>
            </a:pPr>
            <a:r>
              <a:rPr dirty="0" sz="1800">
                <a:latin typeface="Arial"/>
                <a:cs typeface="Arial"/>
              </a:rPr>
              <a:t>Als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u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macOS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gebruikt,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kunt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u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software </a:t>
            </a:r>
            <a:r>
              <a:rPr dirty="0" sz="1800">
                <a:latin typeface="Arial"/>
                <a:cs typeface="Arial"/>
              </a:rPr>
              <a:t>downloaden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en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installeren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Mac </a:t>
            </a:r>
            <a:r>
              <a:rPr dirty="0" sz="1800">
                <a:latin typeface="Arial"/>
                <a:cs typeface="Arial"/>
              </a:rPr>
              <a:t>App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Store.</a:t>
            </a:r>
            <a:r>
              <a:rPr dirty="0" sz="1800">
                <a:latin typeface="Arial"/>
                <a:cs typeface="Arial"/>
              </a:rPr>
              <a:t>	De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Mac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App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Store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is </a:t>
            </a:r>
            <a:r>
              <a:rPr dirty="0" sz="1800">
                <a:latin typeface="Arial"/>
                <a:cs typeface="Arial"/>
              </a:rPr>
              <a:t>bedoeld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om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het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proces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van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het</a:t>
            </a:r>
            <a:r>
              <a:rPr dirty="0" sz="1800" spc="-10">
                <a:latin typeface="Arial"/>
                <a:cs typeface="Arial"/>
              </a:rPr>
              <a:t> vinden </a:t>
            </a:r>
            <a:r>
              <a:rPr dirty="0" sz="1800">
                <a:latin typeface="Arial"/>
                <a:cs typeface="Arial"/>
              </a:rPr>
              <a:t>en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installeren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van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software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van </a:t>
            </a:r>
            <a:r>
              <a:rPr dirty="0" sz="1800">
                <a:latin typeface="Arial"/>
                <a:cs typeface="Arial"/>
              </a:rPr>
              <a:t>externe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ontwikkelaars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te </a:t>
            </a:r>
            <a:r>
              <a:rPr dirty="0" sz="1800">
                <a:latin typeface="Arial"/>
                <a:cs typeface="Arial"/>
              </a:rPr>
              <a:t>vereenvoudigen: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als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je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een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app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vindt, </a:t>
            </a:r>
            <a:r>
              <a:rPr dirty="0" sz="1800">
                <a:latin typeface="Arial"/>
                <a:cs typeface="Arial"/>
              </a:rPr>
              <a:t>hoef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je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geen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extra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werk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doen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 spc="-35">
                <a:latin typeface="Arial"/>
                <a:cs typeface="Arial"/>
              </a:rPr>
              <a:t>om </a:t>
            </a:r>
            <a:r>
              <a:rPr dirty="0" sz="1800">
                <a:latin typeface="Arial"/>
                <a:cs typeface="Arial"/>
              </a:rPr>
              <a:t>deze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installeren.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4919027" y="1328483"/>
            <a:ext cx="3798570" cy="2538730"/>
            <a:chOff x="4919027" y="1328483"/>
            <a:chExt cx="3798570" cy="2538730"/>
          </a:xfrm>
        </p:grpSpPr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28616" y="1338072"/>
              <a:ext cx="3779520" cy="2519172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4923790" y="1333246"/>
              <a:ext cx="3789045" cy="2529205"/>
            </a:xfrm>
            <a:custGeom>
              <a:avLst/>
              <a:gdLst/>
              <a:ahLst/>
              <a:cxnLst/>
              <a:rect l="l" t="t" r="r" b="b"/>
              <a:pathLst>
                <a:path w="3789045" h="2529204">
                  <a:moveTo>
                    <a:pt x="0" y="2528697"/>
                  </a:moveTo>
                  <a:lnTo>
                    <a:pt x="3789044" y="2528697"/>
                  </a:lnTo>
                  <a:lnTo>
                    <a:pt x="3789044" y="0"/>
                  </a:lnTo>
                  <a:lnTo>
                    <a:pt x="0" y="0"/>
                  </a:lnTo>
                  <a:lnTo>
                    <a:pt x="0" y="2528697"/>
                  </a:lnTo>
                  <a:close/>
                </a:path>
              </a:pathLst>
            </a:custGeom>
            <a:ln w="9525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1802" y="306400"/>
            <a:ext cx="5899785" cy="4375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20">
                <a:solidFill>
                  <a:srgbClr val="379C73"/>
                </a:solidFill>
              </a:rPr>
              <a:t>Programma's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235">
                <a:solidFill>
                  <a:srgbClr val="379C73"/>
                </a:solidFill>
              </a:rPr>
              <a:t>installeren</a:t>
            </a:r>
            <a:r>
              <a:rPr dirty="0" sz="2700" spc="-105">
                <a:solidFill>
                  <a:srgbClr val="379C73"/>
                </a:solidFill>
              </a:rPr>
              <a:t> </a:t>
            </a:r>
            <a:r>
              <a:rPr dirty="0" sz="2700" spc="-225">
                <a:solidFill>
                  <a:srgbClr val="379C73"/>
                </a:solidFill>
              </a:rPr>
              <a:t>op</a:t>
            </a:r>
            <a:r>
              <a:rPr dirty="0" sz="2700" spc="-114">
                <a:solidFill>
                  <a:srgbClr val="379C73"/>
                </a:solidFill>
              </a:rPr>
              <a:t> </a:t>
            </a:r>
            <a:r>
              <a:rPr dirty="0" sz="2700" spc="-295">
                <a:solidFill>
                  <a:srgbClr val="379C73"/>
                </a:solidFill>
              </a:rPr>
              <a:t>een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370">
                <a:solidFill>
                  <a:srgbClr val="379C73"/>
                </a:solidFill>
              </a:rPr>
              <a:t>Mac</a:t>
            </a:r>
            <a:endParaRPr sz="2700"/>
          </a:p>
        </p:txBody>
      </p:sp>
      <p:sp>
        <p:nvSpPr>
          <p:cNvPr id="3" name="object 3" descr=""/>
          <p:cNvSpPr txBox="1"/>
          <p:nvPr/>
        </p:nvSpPr>
        <p:spPr>
          <a:xfrm>
            <a:off x="531368" y="920241"/>
            <a:ext cx="316230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1.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Zoek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download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.dmg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bestand*.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516255" y="1479359"/>
            <a:ext cx="3980179" cy="2178685"/>
            <a:chOff x="516255" y="1479359"/>
            <a:chExt cx="3980179" cy="2178685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5780" y="1488948"/>
              <a:ext cx="3960876" cy="2159508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521017" y="1484122"/>
              <a:ext cx="3970654" cy="2169160"/>
            </a:xfrm>
            <a:custGeom>
              <a:avLst/>
              <a:gdLst/>
              <a:ahLst/>
              <a:cxnLst/>
              <a:rect l="l" t="t" r="r" b="b"/>
              <a:pathLst>
                <a:path w="3970654" h="2169160">
                  <a:moveTo>
                    <a:pt x="0" y="2169033"/>
                  </a:moveTo>
                  <a:lnTo>
                    <a:pt x="3970401" y="2169033"/>
                  </a:lnTo>
                  <a:lnTo>
                    <a:pt x="3970401" y="0"/>
                  </a:lnTo>
                  <a:lnTo>
                    <a:pt x="0" y="0"/>
                  </a:lnTo>
                  <a:lnTo>
                    <a:pt x="0" y="2169033"/>
                  </a:lnTo>
                  <a:close/>
                </a:path>
              </a:pathLst>
            </a:custGeom>
            <a:ln w="9525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4700778" y="2056587"/>
            <a:ext cx="3985260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2.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Zoek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selecteer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.dmg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bestand.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(Het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staat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meestal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map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Downloads.)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4684331" y="2919602"/>
            <a:ext cx="4341495" cy="1846580"/>
            <a:chOff x="4684331" y="2919602"/>
            <a:chExt cx="4341495" cy="1846580"/>
          </a:xfrm>
        </p:grpSpPr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93920" y="2929127"/>
              <a:ext cx="4322064" cy="1827276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4689094" y="2924365"/>
              <a:ext cx="4331970" cy="1837055"/>
            </a:xfrm>
            <a:custGeom>
              <a:avLst/>
              <a:gdLst/>
              <a:ahLst/>
              <a:cxnLst/>
              <a:rect l="l" t="t" r="r" b="b"/>
              <a:pathLst>
                <a:path w="4331970" h="1837054">
                  <a:moveTo>
                    <a:pt x="0" y="1836801"/>
                  </a:moveTo>
                  <a:lnTo>
                    <a:pt x="4331588" y="1836801"/>
                  </a:lnTo>
                  <a:lnTo>
                    <a:pt x="4331588" y="0"/>
                  </a:lnTo>
                  <a:lnTo>
                    <a:pt x="0" y="0"/>
                  </a:lnTo>
                  <a:lnTo>
                    <a:pt x="0" y="1836801"/>
                  </a:lnTo>
                  <a:close/>
                </a:path>
              </a:pathLst>
            </a:custGeom>
            <a:ln w="9525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599948" y="3781145"/>
            <a:ext cx="3431540" cy="13220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700" i="1">
                <a:solidFill>
                  <a:srgbClr val="585858"/>
                </a:solidFill>
                <a:latin typeface="Arial"/>
                <a:cs typeface="Arial"/>
              </a:rPr>
              <a:t>*Een</a:t>
            </a:r>
            <a:r>
              <a:rPr dirty="0" sz="1700" spc="-5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10" i="1">
                <a:solidFill>
                  <a:srgbClr val="585858"/>
                </a:solidFill>
                <a:latin typeface="Arial"/>
                <a:cs typeface="Arial"/>
              </a:rPr>
              <a:t>DMG-</a:t>
            </a:r>
            <a:r>
              <a:rPr dirty="0" sz="1700" i="1">
                <a:solidFill>
                  <a:srgbClr val="585858"/>
                </a:solidFill>
                <a:latin typeface="Arial"/>
                <a:cs typeface="Arial"/>
              </a:rPr>
              <a:t>bestand</a:t>
            </a:r>
            <a:r>
              <a:rPr dirty="0" sz="1700" spc="-5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i="1">
                <a:solidFill>
                  <a:srgbClr val="585858"/>
                </a:solidFill>
                <a:latin typeface="Arial"/>
                <a:cs typeface="Arial"/>
              </a:rPr>
              <a:t>(afkorting</a:t>
            </a:r>
            <a:r>
              <a:rPr dirty="0" sz="1700" spc="-5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25" i="1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7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i="1">
                <a:solidFill>
                  <a:srgbClr val="585858"/>
                </a:solidFill>
                <a:latin typeface="Arial"/>
                <a:cs typeface="Arial"/>
              </a:rPr>
              <a:t>Disk</a:t>
            </a:r>
            <a:r>
              <a:rPr dirty="0" sz="1700" spc="-3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i="1">
                <a:solidFill>
                  <a:srgbClr val="585858"/>
                </a:solidFill>
                <a:latin typeface="Arial"/>
                <a:cs typeface="Arial"/>
              </a:rPr>
              <a:t>Image)</a:t>
            </a:r>
            <a:r>
              <a:rPr dirty="0" sz="17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i="1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1700" spc="-3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i="1">
                <a:solidFill>
                  <a:srgbClr val="585858"/>
                </a:solidFill>
                <a:latin typeface="Arial"/>
                <a:cs typeface="Arial"/>
              </a:rPr>
              <a:t>een </a:t>
            </a:r>
            <a:r>
              <a:rPr dirty="0" sz="1700" spc="-20" i="1">
                <a:solidFill>
                  <a:srgbClr val="585858"/>
                </a:solidFill>
                <a:latin typeface="Arial"/>
                <a:cs typeface="Arial"/>
              </a:rPr>
              <a:t>type </a:t>
            </a:r>
            <a:r>
              <a:rPr dirty="0" sz="1700" spc="-10" i="1">
                <a:solidFill>
                  <a:srgbClr val="585858"/>
                </a:solidFill>
                <a:latin typeface="Arial"/>
                <a:cs typeface="Arial"/>
              </a:rPr>
              <a:t>bestandsindeling</a:t>
            </a:r>
            <a:r>
              <a:rPr dirty="0" sz="1700" spc="-4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i="1">
                <a:solidFill>
                  <a:srgbClr val="585858"/>
                </a:solidFill>
                <a:latin typeface="Arial"/>
                <a:cs typeface="Arial"/>
              </a:rPr>
              <a:t>dat</a:t>
            </a:r>
            <a:r>
              <a:rPr dirty="0" sz="17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i="1">
                <a:solidFill>
                  <a:srgbClr val="585858"/>
                </a:solidFill>
                <a:latin typeface="Arial"/>
                <a:cs typeface="Arial"/>
              </a:rPr>
              <a:t>wordt</a:t>
            </a:r>
            <a:r>
              <a:rPr dirty="0" sz="17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10" i="1">
                <a:solidFill>
                  <a:srgbClr val="585858"/>
                </a:solidFill>
                <a:latin typeface="Arial"/>
                <a:cs typeface="Arial"/>
              </a:rPr>
              <a:t>gebruikt </a:t>
            </a:r>
            <a:r>
              <a:rPr dirty="0" sz="1700" i="1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700" spc="-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i="1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700" spc="-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10" i="1">
                <a:solidFill>
                  <a:srgbClr val="585858"/>
                </a:solidFill>
                <a:latin typeface="Arial"/>
                <a:cs typeface="Arial"/>
              </a:rPr>
              <a:t>macOS-besturingssysteem </a:t>
            </a:r>
            <a:r>
              <a:rPr dirty="0" sz="1700" i="1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700" spc="-3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20" i="1">
                <a:solidFill>
                  <a:srgbClr val="585858"/>
                </a:solidFill>
                <a:latin typeface="Arial"/>
                <a:cs typeface="Arial"/>
              </a:rPr>
              <a:t>Apple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22796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95"/>
              </a:spcBef>
            </a:pPr>
            <a:r>
              <a:rPr dirty="0" spc="-300"/>
              <a:t>01</a:t>
            </a:r>
            <a:r>
              <a:rPr dirty="0" spc="-110"/>
              <a:t> </a:t>
            </a:r>
            <a:r>
              <a:rPr dirty="0" spc="-200"/>
              <a:t>Digitale</a:t>
            </a:r>
            <a:r>
              <a:rPr dirty="0" spc="-95"/>
              <a:t> </a:t>
            </a:r>
            <a:r>
              <a:rPr dirty="0" spc="-229"/>
              <a:t>competenties</a:t>
            </a:r>
          </a:p>
        </p:txBody>
      </p:sp>
      <p:sp>
        <p:nvSpPr>
          <p:cNvPr id="3" name="object 3" descr=""/>
          <p:cNvSpPr/>
          <p:nvPr/>
        </p:nvSpPr>
        <p:spPr>
          <a:xfrm>
            <a:off x="6311391" y="1212722"/>
            <a:ext cx="2329180" cy="3279140"/>
          </a:xfrm>
          <a:custGeom>
            <a:avLst/>
            <a:gdLst/>
            <a:ahLst/>
            <a:cxnLst/>
            <a:rect l="l" t="t" r="r" b="b"/>
            <a:pathLst>
              <a:path w="2329179" h="3279140">
                <a:moveTo>
                  <a:pt x="2185888" y="473710"/>
                </a:moveTo>
                <a:lnTo>
                  <a:pt x="1186561" y="473710"/>
                </a:lnTo>
                <a:lnTo>
                  <a:pt x="1246420" y="475734"/>
                </a:lnTo>
                <a:lnTo>
                  <a:pt x="1303127" y="481806"/>
                </a:lnTo>
                <a:lnTo>
                  <a:pt x="1356684" y="491926"/>
                </a:lnTo>
                <a:lnTo>
                  <a:pt x="1407096" y="506095"/>
                </a:lnTo>
                <a:lnTo>
                  <a:pt x="1454364" y="524311"/>
                </a:lnTo>
                <a:lnTo>
                  <a:pt x="1498492" y="546576"/>
                </a:lnTo>
                <a:lnTo>
                  <a:pt x="1539483" y="572889"/>
                </a:lnTo>
                <a:lnTo>
                  <a:pt x="1577339" y="603250"/>
                </a:lnTo>
                <a:lnTo>
                  <a:pt x="1615798" y="641319"/>
                </a:lnTo>
                <a:lnTo>
                  <a:pt x="1648333" y="681505"/>
                </a:lnTo>
                <a:lnTo>
                  <a:pt x="1674948" y="723811"/>
                </a:lnTo>
                <a:lnTo>
                  <a:pt x="1695644" y="768238"/>
                </a:lnTo>
                <a:lnTo>
                  <a:pt x="1710425" y="814790"/>
                </a:lnTo>
                <a:lnTo>
                  <a:pt x="1719291" y="863467"/>
                </a:lnTo>
                <a:lnTo>
                  <a:pt x="1722247" y="914272"/>
                </a:lnTo>
                <a:lnTo>
                  <a:pt x="1718970" y="965649"/>
                </a:lnTo>
                <a:lnTo>
                  <a:pt x="1709140" y="1015239"/>
                </a:lnTo>
                <a:lnTo>
                  <a:pt x="1692757" y="1063055"/>
                </a:lnTo>
                <a:lnTo>
                  <a:pt x="1669821" y="1109109"/>
                </a:lnTo>
                <a:lnTo>
                  <a:pt x="1640332" y="1153414"/>
                </a:lnTo>
                <a:lnTo>
                  <a:pt x="1605942" y="1191438"/>
                </a:lnTo>
                <a:lnTo>
                  <a:pt x="1549866" y="1244552"/>
                </a:lnTo>
                <a:lnTo>
                  <a:pt x="1513703" y="1276768"/>
                </a:lnTo>
                <a:lnTo>
                  <a:pt x="1472127" y="1312756"/>
                </a:lnTo>
                <a:lnTo>
                  <a:pt x="1425142" y="1352517"/>
                </a:lnTo>
                <a:lnTo>
                  <a:pt x="1372751" y="1396049"/>
                </a:lnTo>
                <a:lnTo>
                  <a:pt x="1314958" y="1443354"/>
                </a:lnTo>
                <a:lnTo>
                  <a:pt x="1266961" y="1483237"/>
                </a:lnTo>
                <a:lnTo>
                  <a:pt x="1221962" y="1522388"/>
                </a:lnTo>
                <a:lnTo>
                  <a:pt x="1179961" y="1560810"/>
                </a:lnTo>
                <a:lnTo>
                  <a:pt x="1140957" y="1598500"/>
                </a:lnTo>
                <a:lnTo>
                  <a:pt x="1104951" y="1635460"/>
                </a:lnTo>
                <a:lnTo>
                  <a:pt x="1071942" y="1671690"/>
                </a:lnTo>
                <a:lnTo>
                  <a:pt x="1041932" y="1707189"/>
                </a:lnTo>
                <a:lnTo>
                  <a:pt x="1014918" y="1741958"/>
                </a:lnTo>
                <a:lnTo>
                  <a:pt x="990903" y="1775996"/>
                </a:lnTo>
                <a:lnTo>
                  <a:pt x="969885" y="1809303"/>
                </a:lnTo>
                <a:lnTo>
                  <a:pt x="932833" y="1882450"/>
                </a:lnTo>
                <a:lnTo>
                  <a:pt x="916041" y="1925420"/>
                </a:lnTo>
                <a:lnTo>
                  <a:pt x="901488" y="1970790"/>
                </a:lnTo>
                <a:lnTo>
                  <a:pt x="889174" y="2018563"/>
                </a:lnTo>
                <a:lnTo>
                  <a:pt x="879098" y="2068738"/>
                </a:lnTo>
                <a:lnTo>
                  <a:pt x="871262" y="2121318"/>
                </a:lnTo>
                <a:lnTo>
                  <a:pt x="865664" y="2176303"/>
                </a:lnTo>
                <a:lnTo>
                  <a:pt x="862306" y="2233694"/>
                </a:lnTo>
                <a:lnTo>
                  <a:pt x="861187" y="2293493"/>
                </a:lnTo>
                <a:lnTo>
                  <a:pt x="861310" y="2312759"/>
                </a:lnTo>
                <a:lnTo>
                  <a:pt x="861694" y="2343896"/>
                </a:lnTo>
                <a:lnTo>
                  <a:pt x="862365" y="2386915"/>
                </a:lnTo>
                <a:lnTo>
                  <a:pt x="863346" y="2441829"/>
                </a:lnTo>
                <a:lnTo>
                  <a:pt x="1427861" y="2441829"/>
                </a:lnTo>
                <a:lnTo>
                  <a:pt x="1427666" y="2371663"/>
                </a:lnTo>
                <a:lnTo>
                  <a:pt x="1429590" y="2307909"/>
                </a:lnTo>
                <a:lnTo>
                  <a:pt x="1433632" y="2250571"/>
                </a:lnTo>
                <a:lnTo>
                  <a:pt x="1439796" y="2199653"/>
                </a:lnTo>
                <a:lnTo>
                  <a:pt x="1448084" y="2155160"/>
                </a:lnTo>
                <a:lnTo>
                  <a:pt x="1458498" y="2117097"/>
                </a:lnTo>
                <a:lnTo>
                  <a:pt x="1487696" y="2055687"/>
                </a:lnTo>
                <a:lnTo>
                  <a:pt x="1510447" y="2023281"/>
                </a:lnTo>
                <a:lnTo>
                  <a:pt x="1539294" y="1988252"/>
                </a:lnTo>
                <a:lnTo>
                  <a:pt x="1574237" y="1950601"/>
                </a:lnTo>
                <a:lnTo>
                  <a:pt x="1615276" y="1910331"/>
                </a:lnTo>
                <a:lnTo>
                  <a:pt x="1662411" y="1867443"/>
                </a:lnTo>
                <a:lnTo>
                  <a:pt x="1715642" y="1821941"/>
                </a:lnTo>
                <a:lnTo>
                  <a:pt x="1768693" y="1777390"/>
                </a:lnTo>
                <a:lnTo>
                  <a:pt x="1819042" y="1734195"/>
                </a:lnTo>
                <a:lnTo>
                  <a:pt x="1866690" y="1692357"/>
                </a:lnTo>
                <a:lnTo>
                  <a:pt x="1911638" y="1651876"/>
                </a:lnTo>
                <a:lnTo>
                  <a:pt x="1953886" y="1612751"/>
                </a:lnTo>
                <a:lnTo>
                  <a:pt x="1993435" y="1574984"/>
                </a:lnTo>
                <a:lnTo>
                  <a:pt x="2030285" y="1538573"/>
                </a:lnTo>
                <a:lnTo>
                  <a:pt x="2064437" y="1503519"/>
                </a:lnTo>
                <a:lnTo>
                  <a:pt x="2095892" y="1469822"/>
                </a:lnTo>
                <a:lnTo>
                  <a:pt x="2124649" y="1437481"/>
                </a:lnTo>
                <a:lnTo>
                  <a:pt x="2150710" y="1406498"/>
                </a:lnTo>
                <a:lnTo>
                  <a:pt x="2194745" y="1348601"/>
                </a:lnTo>
                <a:lnTo>
                  <a:pt x="2239956" y="1275385"/>
                </a:lnTo>
                <a:lnTo>
                  <a:pt x="2263560" y="1228393"/>
                </a:lnTo>
                <a:lnTo>
                  <a:pt x="2283533" y="1180713"/>
                </a:lnTo>
                <a:lnTo>
                  <a:pt x="2299874" y="1132347"/>
                </a:lnTo>
                <a:lnTo>
                  <a:pt x="2312584" y="1083297"/>
                </a:lnTo>
                <a:lnTo>
                  <a:pt x="2321663" y="1033563"/>
                </a:lnTo>
                <a:lnTo>
                  <a:pt x="2327110" y="983148"/>
                </a:lnTo>
                <a:lnTo>
                  <a:pt x="2328926" y="932052"/>
                </a:lnTo>
                <a:lnTo>
                  <a:pt x="2327518" y="882856"/>
                </a:lnTo>
                <a:lnTo>
                  <a:pt x="2323297" y="834479"/>
                </a:lnTo>
                <a:lnTo>
                  <a:pt x="2316261" y="786921"/>
                </a:lnTo>
                <a:lnTo>
                  <a:pt x="2306411" y="740182"/>
                </a:lnTo>
                <a:lnTo>
                  <a:pt x="2293746" y="694261"/>
                </a:lnTo>
                <a:lnTo>
                  <a:pt x="2278268" y="649159"/>
                </a:lnTo>
                <a:lnTo>
                  <a:pt x="2259975" y="604876"/>
                </a:lnTo>
                <a:lnTo>
                  <a:pt x="2238867" y="561410"/>
                </a:lnTo>
                <a:lnTo>
                  <a:pt x="2214946" y="518762"/>
                </a:lnTo>
                <a:lnTo>
                  <a:pt x="2188210" y="476932"/>
                </a:lnTo>
                <a:lnTo>
                  <a:pt x="2185888" y="473710"/>
                </a:lnTo>
                <a:close/>
              </a:path>
              <a:path w="2329179" h="3279140">
                <a:moveTo>
                  <a:pt x="1160017" y="0"/>
                </a:moveTo>
                <a:lnTo>
                  <a:pt x="1104043" y="853"/>
                </a:lnTo>
                <a:lnTo>
                  <a:pt x="1049278" y="3415"/>
                </a:lnTo>
                <a:lnTo>
                  <a:pt x="995722" y="7684"/>
                </a:lnTo>
                <a:lnTo>
                  <a:pt x="943376" y="13660"/>
                </a:lnTo>
                <a:lnTo>
                  <a:pt x="892238" y="21345"/>
                </a:lnTo>
                <a:lnTo>
                  <a:pt x="842311" y="30738"/>
                </a:lnTo>
                <a:lnTo>
                  <a:pt x="793592" y="41839"/>
                </a:lnTo>
                <a:lnTo>
                  <a:pt x="746084" y="54649"/>
                </a:lnTo>
                <a:lnTo>
                  <a:pt x="699785" y="69167"/>
                </a:lnTo>
                <a:lnTo>
                  <a:pt x="654697" y="85393"/>
                </a:lnTo>
                <a:lnTo>
                  <a:pt x="610819" y="103329"/>
                </a:lnTo>
                <a:lnTo>
                  <a:pt x="568150" y="122973"/>
                </a:lnTo>
                <a:lnTo>
                  <a:pt x="526693" y="144326"/>
                </a:lnTo>
                <a:lnTo>
                  <a:pt x="486446" y="167389"/>
                </a:lnTo>
                <a:lnTo>
                  <a:pt x="447409" y="192160"/>
                </a:lnTo>
                <a:lnTo>
                  <a:pt x="409584" y="218642"/>
                </a:lnTo>
                <a:lnTo>
                  <a:pt x="372969" y="246832"/>
                </a:lnTo>
                <a:lnTo>
                  <a:pt x="337565" y="276732"/>
                </a:lnTo>
                <a:lnTo>
                  <a:pt x="299544" y="311777"/>
                </a:lnTo>
                <a:lnTo>
                  <a:pt x="263777" y="347759"/>
                </a:lnTo>
                <a:lnTo>
                  <a:pt x="230264" y="384677"/>
                </a:lnTo>
                <a:lnTo>
                  <a:pt x="199007" y="422532"/>
                </a:lnTo>
                <a:lnTo>
                  <a:pt x="170004" y="461324"/>
                </a:lnTo>
                <a:lnTo>
                  <a:pt x="143258" y="501051"/>
                </a:lnTo>
                <a:lnTo>
                  <a:pt x="118768" y="541713"/>
                </a:lnTo>
                <a:lnTo>
                  <a:pt x="96535" y="583311"/>
                </a:lnTo>
                <a:lnTo>
                  <a:pt x="76561" y="625843"/>
                </a:lnTo>
                <a:lnTo>
                  <a:pt x="58844" y="669309"/>
                </a:lnTo>
                <a:lnTo>
                  <a:pt x="43386" y="713709"/>
                </a:lnTo>
                <a:lnTo>
                  <a:pt x="30188" y="759043"/>
                </a:lnTo>
                <a:lnTo>
                  <a:pt x="19249" y="805310"/>
                </a:lnTo>
                <a:lnTo>
                  <a:pt x="10572" y="852509"/>
                </a:lnTo>
                <a:lnTo>
                  <a:pt x="4155" y="900641"/>
                </a:lnTo>
                <a:lnTo>
                  <a:pt x="0" y="949706"/>
                </a:lnTo>
                <a:lnTo>
                  <a:pt x="571118" y="1020571"/>
                </a:lnTo>
                <a:lnTo>
                  <a:pt x="584076" y="966630"/>
                </a:lnTo>
                <a:lnTo>
                  <a:pt x="599024" y="915523"/>
                </a:lnTo>
                <a:lnTo>
                  <a:pt x="615962" y="867253"/>
                </a:lnTo>
                <a:lnTo>
                  <a:pt x="634891" y="821820"/>
                </a:lnTo>
                <a:lnTo>
                  <a:pt x="655812" y="779224"/>
                </a:lnTo>
                <a:lnTo>
                  <a:pt x="678725" y="739467"/>
                </a:lnTo>
                <a:lnTo>
                  <a:pt x="703632" y="702549"/>
                </a:lnTo>
                <a:lnTo>
                  <a:pt x="730533" y="668471"/>
                </a:lnTo>
                <a:lnTo>
                  <a:pt x="759429" y="637233"/>
                </a:lnTo>
                <a:lnTo>
                  <a:pt x="790321" y="608838"/>
                </a:lnTo>
                <a:lnTo>
                  <a:pt x="826671" y="580488"/>
                </a:lnTo>
                <a:lnTo>
                  <a:pt x="864940" y="555471"/>
                </a:lnTo>
                <a:lnTo>
                  <a:pt x="905129" y="533785"/>
                </a:lnTo>
                <a:lnTo>
                  <a:pt x="947236" y="515433"/>
                </a:lnTo>
                <a:lnTo>
                  <a:pt x="991263" y="500415"/>
                </a:lnTo>
                <a:lnTo>
                  <a:pt x="1037209" y="488733"/>
                </a:lnTo>
                <a:lnTo>
                  <a:pt x="1085073" y="480387"/>
                </a:lnTo>
                <a:lnTo>
                  <a:pt x="1134857" y="475379"/>
                </a:lnTo>
                <a:lnTo>
                  <a:pt x="1186561" y="473710"/>
                </a:lnTo>
                <a:lnTo>
                  <a:pt x="2185888" y="473710"/>
                </a:lnTo>
                <a:lnTo>
                  <a:pt x="2158659" y="435918"/>
                </a:lnTo>
                <a:lnTo>
                  <a:pt x="2126294" y="395722"/>
                </a:lnTo>
                <a:lnTo>
                  <a:pt x="2091115" y="356343"/>
                </a:lnTo>
                <a:lnTo>
                  <a:pt x="2053122" y="317781"/>
                </a:lnTo>
                <a:lnTo>
                  <a:pt x="2012314" y="280035"/>
                </a:lnTo>
                <a:lnTo>
                  <a:pt x="1976459" y="249784"/>
                </a:lnTo>
                <a:lnTo>
                  <a:pt x="1939252" y="221262"/>
                </a:lnTo>
                <a:lnTo>
                  <a:pt x="1900692" y="194468"/>
                </a:lnTo>
                <a:lnTo>
                  <a:pt x="1860780" y="169403"/>
                </a:lnTo>
                <a:lnTo>
                  <a:pt x="1819516" y="146067"/>
                </a:lnTo>
                <a:lnTo>
                  <a:pt x="1776899" y="124459"/>
                </a:lnTo>
                <a:lnTo>
                  <a:pt x="1732930" y="104580"/>
                </a:lnTo>
                <a:lnTo>
                  <a:pt x="1687608" y="86430"/>
                </a:lnTo>
                <a:lnTo>
                  <a:pt x="1640935" y="70008"/>
                </a:lnTo>
                <a:lnTo>
                  <a:pt x="1592909" y="55315"/>
                </a:lnTo>
                <a:lnTo>
                  <a:pt x="1543530" y="42350"/>
                </a:lnTo>
                <a:lnTo>
                  <a:pt x="1492800" y="31114"/>
                </a:lnTo>
                <a:lnTo>
                  <a:pt x="1440717" y="21607"/>
                </a:lnTo>
                <a:lnTo>
                  <a:pt x="1387282" y="13828"/>
                </a:lnTo>
                <a:lnTo>
                  <a:pt x="1332494" y="7778"/>
                </a:lnTo>
                <a:lnTo>
                  <a:pt x="1276354" y="3457"/>
                </a:lnTo>
                <a:lnTo>
                  <a:pt x="1218862" y="864"/>
                </a:lnTo>
                <a:lnTo>
                  <a:pt x="1160017" y="0"/>
                </a:lnTo>
                <a:close/>
              </a:path>
              <a:path w="2329179" h="3279140">
                <a:moveTo>
                  <a:pt x="1485391" y="2656586"/>
                </a:moveTo>
                <a:lnTo>
                  <a:pt x="863346" y="2656586"/>
                </a:lnTo>
                <a:lnTo>
                  <a:pt x="863346" y="3278657"/>
                </a:lnTo>
                <a:lnTo>
                  <a:pt x="1485391" y="3278657"/>
                </a:lnTo>
                <a:lnTo>
                  <a:pt x="1485391" y="2656586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547522" y="1330909"/>
            <a:ext cx="5220335" cy="26777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5800" b="1">
                <a:solidFill>
                  <a:srgbClr val="3E3E3E"/>
                </a:solidFill>
                <a:latin typeface="Arial"/>
                <a:cs typeface="Arial"/>
              </a:rPr>
              <a:t>Wat</a:t>
            </a:r>
            <a:r>
              <a:rPr dirty="0" sz="5800" spc="-5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5800" b="1">
                <a:solidFill>
                  <a:srgbClr val="3E3E3E"/>
                </a:solidFill>
                <a:latin typeface="Arial"/>
                <a:cs typeface="Arial"/>
              </a:rPr>
              <a:t>zijn</a:t>
            </a:r>
            <a:r>
              <a:rPr dirty="0" sz="5800" spc="-5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5800" spc="-25" b="1">
                <a:solidFill>
                  <a:srgbClr val="3E3E3E"/>
                </a:solidFill>
                <a:latin typeface="Arial"/>
                <a:cs typeface="Arial"/>
              </a:rPr>
              <a:t>de </a:t>
            </a:r>
            <a:r>
              <a:rPr dirty="0" sz="5800" spc="-10" b="1">
                <a:solidFill>
                  <a:srgbClr val="3E3E3E"/>
                </a:solidFill>
                <a:latin typeface="Arial"/>
                <a:cs typeface="Arial"/>
              </a:rPr>
              <a:t>digitale competenties?</a:t>
            </a:r>
            <a:endParaRPr sz="5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1802" y="306400"/>
            <a:ext cx="5899785" cy="4375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20">
                <a:solidFill>
                  <a:srgbClr val="379C73"/>
                </a:solidFill>
              </a:rPr>
              <a:t>Programma's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235">
                <a:solidFill>
                  <a:srgbClr val="379C73"/>
                </a:solidFill>
              </a:rPr>
              <a:t>installeren</a:t>
            </a:r>
            <a:r>
              <a:rPr dirty="0" sz="2700" spc="-105">
                <a:solidFill>
                  <a:srgbClr val="379C73"/>
                </a:solidFill>
              </a:rPr>
              <a:t> </a:t>
            </a:r>
            <a:r>
              <a:rPr dirty="0" sz="2700" spc="-225">
                <a:solidFill>
                  <a:srgbClr val="379C73"/>
                </a:solidFill>
              </a:rPr>
              <a:t>op</a:t>
            </a:r>
            <a:r>
              <a:rPr dirty="0" sz="2700" spc="-114">
                <a:solidFill>
                  <a:srgbClr val="379C73"/>
                </a:solidFill>
              </a:rPr>
              <a:t> </a:t>
            </a:r>
            <a:r>
              <a:rPr dirty="0" sz="2700" spc="-295">
                <a:solidFill>
                  <a:srgbClr val="379C73"/>
                </a:solidFill>
              </a:rPr>
              <a:t>een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370">
                <a:solidFill>
                  <a:srgbClr val="379C73"/>
                </a:solidFill>
              </a:rPr>
              <a:t>Mac</a:t>
            </a:r>
            <a:endParaRPr sz="2700"/>
          </a:p>
        </p:txBody>
      </p:sp>
      <p:sp>
        <p:nvSpPr>
          <p:cNvPr id="3" name="object 3" descr=""/>
          <p:cNvSpPr txBox="1"/>
          <p:nvPr/>
        </p:nvSpPr>
        <p:spPr>
          <a:xfrm>
            <a:off x="533196" y="866013"/>
            <a:ext cx="4023995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3.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verschijnt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dialoogvenster.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Klik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sleep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pictogram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naar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map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Programma's.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504062" y="1811654"/>
            <a:ext cx="3800475" cy="2538730"/>
            <a:chOff x="504062" y="1811654"/>
            <a:chExt cx="3800475" cy="253873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3587" y="1821179"/>
              <a:ext cx="3781044" cy="2519172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508825" y="1816417"/>
              <a:ext cx="3790950" cy="2529205"/>
            </a:xfrm>
            <a:custGeom>
              <a:avLst/>
              <a:gdLst/>
              <a:ahLst/>
              <a:cxnLst/>
              <a:rect l="l" t="t" r="r" b="b"/>
              <a:pathLst>
                <a:path w="3790950" h="2529204">
                  <a:moveTo>
                    <a:pt x="0" y="2528697"/>
                  </a:moveTo>
                  <a:lnTo>
                    <a:pt x="3790569" y="2528697"/>
                  </a:lnTo>
                  <a:lnTo>
                    <a:pt x="3790569" y="0"/>
                  </a:lnTo>
                  <a:lnTo>
                    <a:pt x="0" y="0"/>
                  </a:lnTo>
                  <a:lnTo>
                    <a:pt x="0" y="2528697"/>
                  </a:lnTo>
                  <a:close/>
                </a:path>
              </a:pathLst>
            </a:custGeom>
            <a:ln w="9525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4915027" y="1329309"/>
            <a:ext cx="4058920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370205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4.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applicatie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nu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geïnstalleerd!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U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kunt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dubbelklikken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pictogram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om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programma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openen.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4888547" y="2287142"/>
            <a:ext cx="3798570" cy="2540000"/>
            <a:chOff x="4888547" y="2287142"/>
            <a:chExt cx="3798570" cy="2540000"/>
          </a:xfrm>
        </p:grpSpPr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98135" y="2296667"/>
              <a:ext cx="3779519" cy="2520696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4893309" y="2291905"/>
              <a:ext cx="3789045" cy="2530475"/>
            </a:xfrm>
            <a:custGeom>
              <a:avLst/>
              <a:gdLst/>
              <a:ahLst/>
              <a:cxnLst/>
              <a:rect l="l" t="t" r="r" b="b"/>
              <a:pathLst>
                <a:path w="3789045" h="2530475">
                  <a:moveTo>
                    <a:pt x="0" y="2530221"/>
                  </a:moveTo>
                  <a:lnTo>
                    <a:pt x="3789045" y="2530221"/>
                  </a:lnTo>
                  <a:lnTo>
                    <a:pt x="3789045" y="0"/>
                  </a:lnTo>
                  <a:lnTo>
                    <a:pt x="0" y="0"/>
                  </a:lnTo>
                  <a:lnTo>
                    <a:pt x="0" y="2530221"/>
                  </a:lnTo>
                  <a:close/>
                </a:path>
              </a:pathLst>
            </a:custGeom>
            <a:ln w="9525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331470"/>
            <a:ext cx="5897880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29">
                <a:solidFill>
                  <a:srgbClr val="379C73"/>
                </a:solidFill>
              </a:rPr>
              <a:t>Programma's</a:t>
            </a:r>
            <a:r>
              <a:rPr dirty="0" sz="2700" spc="-95">
                <a:solidFill>
                  <a:srgbClr val="379C73"/>
                </a:solidFill>
              </a:rPr>
              <a:t> </a:t>
            </a:r>
            <a:r>
              <a:rPr dirty="0" sz="2700" spc="-245">
                <a:solidFill>
                  <a:srgbClr val="379C73"/>
                </a:solidFill>
              </a:rPr>
              <a:t>installeren</a:t>
            </a:r>
            <a:r>
              <a:rPr dirty="0" sz="2700" spc="-65">
                <a:solidFill>
                  <a:srgbClr val="379C73"/>
                </a:solidFill>
              </a:rPr>
              <a:t> </a:t>
            </a:r>
            <a:r>
              <a:rPr dirty="0" sz="2700" spc="-225">
                <a:solidFill>
                  <a:srgbClr val="379C73"/>
                </a:solidFill>
              </a:rPr>
              <a:t>op</a:t>
            </a:r>
            <a:r>
              <a:rPr dirty="0" sz="2700" spc="-90">
                <a:solidFill>
                  <a:srgbClr val="379C73"/>
                </a:solidFill>
              </a:rPr>
              <a:t> </a:t>
            </a:r>
            <a:r>
              <a:rPr dirty="0" sz="2700" spc="-300">
                <a:solidFill>
                  <a:srgbClr val="379C73"/>
                </a:solidFill>
              </a:rPr>
              <a:t>een</a:t>
            </a:r>
            <a:r>
              <a:rPr dirty="0" sz="2700" spc="-95">
                <a:solidFill>
                  <a:srgbClr val="379C73"/>
                </a:solidFill>
              </a:rPr>
              <a:t> </a:t>
            </a:r>
            <a:r>
              <a:rPr dirty="0" sz="2700" spc="-355">
                <a:solidFill>
                  <a:srgbClr val="379C73"/>
                </a:solidFill>
              </a:rPr>
              <a:t>Mac</a:t>
            </a:r>
            <a:endParaRPr sz="2700"/>
          </a:p>
        </p:txBody>
      </p:sp>
      <p:sp>
        <p:nvSpPr>
          <p:cNvPr id="4" name="object 4" descr=""/>
          <p:cNvSpPr txBox="1"/>
          <p:nvPr/>
        </p:nvSpPr>
        <p:spPr>
          <a:xfrm>
            <a:off x="500278" y="907796"/>
            <a:ext cx="8098155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5.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bureaublad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zal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waarschijnlijk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schijfstationpictogram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zijn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naam</a:t>
            </a:r>
            <a:r>
              <a:rPr dirty="0" sz="18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applicatie.</a:t>
            </a:r>
            <a:r>
              <a:rPr dirty="0" sz="18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Dit</a:t>
            </a:r>
            <a:r>
              <a:rPr dirty="0" sz="18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staat</a:t>
            </a:r>
            <a:r>
              <a:rPr dirty="0" sz="18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bekend</a:t>
            </a:r>
            <a:r>
              <a:rPr dirty="0" sz="18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als</a:t>
            </a:r>
            <a:r>
              <a:rPr dirty="0" sz="18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8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volume</a:t>
            </a:r>
            <a:r>
              <a:rPr dirty="0" sz="18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18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niet</a:t>
            </a:r>
            <a:r>
              <a:rPr dirty="0" sz="18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nodig</a:t>
            </a:r>
            <a:r>
              <a:rPr dirty="0" sz="18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nadat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applicatie</a:t>
            </a:r>
            <a:r>
              <a:rPr dirty="0" sz="18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1800" spc="1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geïnstalleerd.</a:t>
            </a:r>
            <a:r>
              <a:rPr dirty="0" sz="1800" spc="9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</a:t>
            </a:r>
            <a:r>
              <a:rPr dirty="0" sz="18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kunt</a:t>
            </a:r>
            <a:r>
              <a:rPr dirty="0" sz="1800" spc="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eenvoudig</a:t>
            </a:r>
            <a:r>
              <a:rPr dirty="0" sz="18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naar</a:t>
            </a:r>
            <a:r>
              <a:rPr dirty="0" sz="18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prullenbak</a:t>
            </a:r>
            <a:r>
              <a:rPr dirty="0" sz="18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8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het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dock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slepen.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2470086" y="2177414"/>
            <a:ext cx="3800475" cy="2540000"/>
            <a:chOff x="2470086" y="2177414"/>
            <a:chExt cx="3800475" cy="2540000"/>
          </a:xfrm>
        </p:grpSpPr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79547" y="2186939"/>
              <a:ext cx="3781044" cy="2520696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2474848" y="2182177"/>
              <a:ext cx="3790950" cy="2530475"/>
            </a:xfrm>
            <a:custGeom>
              <a:avLst/>
              <a:gdLst/>
              <a:ahLst/>
              <a:cxnLst/>
              <a:rect l="l" t="t" r="r" b="b"/>
              <a:pathLst>
                <a:path w="3790950" h="2530475">
                  <a:moveTo>
                    <a:pt x="0" y="2530221"/>
                  </a:moveTo>
                  <a:lnTo>
                    <a:pt x="3790569" y="2530221"/>
                  </a:lnTo>
                  <a:lnTo>
                    <a:pt x="3790569" y="0"/>
                  </a:lnTo>
                  <a:lnTo>
                    <a:pt x="0" y="0"/>
                  </a:lnTo>
                  <a:lnTo>
                    <a:pt x="0" y="2530221"/>
                  </a:lnTo>
                  <a:close/>
                </a:path>
              </a:pathLst>
            </a:custGeom>
            <a:ln w="9525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1802" y="306400"/>
            <a:ext cx="5934710" cy="4375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20">
                <a:solidFill>
                  <a:srgbClr val="379C73"/>
                </a:solidFill>
              </a:rPr>
              <a:t>Programma's</a:t>
            </a:r>
            <a:r>
              <a:rPr dirty="0" sz="2700" spc="-114">
                <a:solidFill>
                  <a:srgbClr val="379C73"/>
                </a:solidFill>
              </a:rPr>
              <a:t> </a:t>
            </a:r>
            <a:r>
              <a:rPr dirty="0" sz="2700" spc="-225">
                <a:solidFill>
                  <a:srgbClr val="379C73"/>
                </a:solidFill>
              </a:rPr>
              <a:t>verwijderen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225">
                <a:solidFill>
                  <a:srgbClr val="379C73"/>
                </a:solidFill>
              </a:rPr>
              <a:t>op</a:t>
            </a:r>
            <a:r>
              <a:rPr dirty="0" sz="2700" spc="-110">
                <a:solidFill>
                  <a:srgbClr val="379C73"/>
                </a:solidFill>
              </a:rPr>
              <a:t> </a:t>
            </a:r>
            <a:r>
              <a:rPr dirty="0" sz="2700" spc="-270">
                <a:solidFill>
                  <a:srgbClr val="379C73"/>
                </a:solidFill>
              </a:rPr>
              <a:t>de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355">
                <a:solidFill>
                  <a:srgbClr val="379C73"/>
                </a:solidFill>
              </a:rPr>
              <a:t>Mac</a:t>
            </a:r>
            <a:endParaRPr sz="2700"/>
          </a:p>
        </p:txBody>
      </p:sp>
      <p:grpSp>
        <p:nvGrpSpPr>
          <p:cNvPr id="3" name="object 3" descr=""/>
          <p:cNvGrpSpPr/>
          <p:nvPr/>
        </p:nvGrpSpPr>
        <p:grpSpPr>
          <a:xfrm>
            <a:off x="424815" y="1826895"/>
            <a:ext cx="4215130" cy="2540000"/>
            <a:chOff x="424815" y="1826895"/>
            <a:chExt cx="4215130" cy="254000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4340" y="1836420"/>
              <a:ext cx="4195572" cy="2520695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429577" y="1831657"/>
              <a:ext cx="4205605" cy="2530475"/>
            </a:xfrm>
            <a:custGeom>
              <a:avLst/>
              <a:gdLst/>
              <a:ahLst/>
              <a:cxnLst/>
              <a:rect l="l" t="t" r="r" b="b"/>
              <a:pathLst>
                <a:path w="4205605" h="2530475">
                  <a:moveTo>
                    <a:pt x="0" y="2530220"/>
                  </a:moveTo>
                  <a:lnTo>
                    <a:pt x="4205097" y="2530220"/>
                  </a:lnTo>
                  <a:lnTo>
                    <a:pt x="4205097" y="0"/>
                  </a:lnTo>
                  <a:lnTo>
                    <a:pt x="0" y="0"/>
                  </a:lnTo>
                  <a:lnTo>
                    <a:pt x="0" y="2530220"/>
                  </a:lnTo>
                  <a:close/>
                </a:path>
              </a:pathLst>
            </a:custGeom>
            <a:ln w="9525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4816221" y="1275334"/>
            <a:ext cx="4088765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2.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Zoek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gewenste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toepassing,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klik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sleep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deze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naar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1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prullenbak</a:t>
            </a:r>
            <a:r>
              <a:rPr dirty="0" sz="1800" spc="-2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het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Dock.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4894643" y="2317623"/>
            <a:ext cx="3798570" cy="2538730"/>
            <a:chOff x="4894643" y="2317623"/>
            <a:chExt cx="3798570" cy="2538730"/>
          </a:xfrm>
        </p:grpSpPr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04231" y="2327148"/>
              <a:ext cx="3779519" cy="2519172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4899405" y="2322385"/>
              <a:ext cx="3789045" cy="2529205"/>
            </a:xfrm>
            <a:custGeom>
              <a:avLst/>
              <a:gdLst/>
              <a:ahLst/>
              <a:cxnLst/>
              <a:rect l="l" t="t" r="r" b="b"/>
              <a:pathLst>
                <a:path w="3789045" h="2529204">
                  <a:moveTo>
                    <a:pt x="0" y="2528697"/>
                  </a:moveTo>
                  <a:lnTo>
                    <a:pt x="3789045" y="2528697"/>
                  </a:lnTo>
                  <a:lnTo>
                    <a:pt x="3789045" y="0"/>
                  </a:lnTo>
                  <a:lnTo>
                    <a:pt x="0" y="0"/>
                  </a:lnTo>
                  <a:lnTo>
                    <a:pt x="0" y="2528697"/>
                  </a:lnTo>
                  <a:close/>
                </a:path>
              </a:pathLst>
            </a:custGeom>
            <a:ln w="9525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388111" y="898982"/>
            <a:ext cx="2783205" cy="9080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9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1.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nieuw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Finder-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venster</a:t>
            </a:r>
            <a:r>
              <a:rPr dirty="0" sz="1800" spc="-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selecteer 'Programma's'.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6431" rIns="0" bIns="0" rtlCol="0" vert="horz">
            <a:spAutoFit/>
          </a:bodyPr>
          <a:lstStyle/>
          <a:p>
            <a:pPr marL="201295">
              <a:lnSpc>
                <a:spcPct val="100000"/>
              </a:lnSpc>
              <a:spcBef>
                <a:spcPts val="95"/>
              </a:spcBef>
            </a:pPr>
            <a:r>
              <a:rPr dirty="0" spc="-210">
                <a:solidFill>
                  <a:srgbClr val="379C73"/>
                </a:solidFill>
              </a:rPr>
              <a:t>Programma's</a:t>
            </a:r>
            <a:r>
              <a:rPr dirty="0" spc="-35">
                <a:solidFill>
                  <a:srgbClr val="379C73"/>
                </a:solidFill>
              </a:rPr>
              <a:t> </a:t>
            </a:r>
            <a:r>
              <a:rPr dirty="0" spc="-225">
                <a:solidFill>
                  <a:srgbClr val="379C73"/>
                </a:solidFill>
              </a:rPr>
              <a:t>verwijderen</a:t>
            </a:r>
            <a:r>
              <a:rPr dirty="0" spc="-45">
                <a:solidFill>
                  <a:srgbClr val="379C73"/>
                </a:solidFill>
              </a:rPr>
              <a:t> </a:t>
            </a:r>
            <a:r>
              <a:rPr dirty="0" spc="-204">
                <a:solidFill>
                  <a:srgbClr val="379C73"/>
                </a:solidFill>
              </a:rPr>
              <a:t>op</a:t>
            </a:r>
            <a:r>
              <a:rPr dirty="0" spc="-75">
                <a:solidFill>
                  <a:srgbClr val="379C73"/>
                </a:solidFill>
              </a:rPr>
              <a:t> </a:t>
            </a:r>
            <a:r>
              <a:rPr dirty="0" spc="-254">
                <a:solidFill>
                  <a:srgbClr val="379C73"/>
                </a:solidFill>
              </a:rPr>
              <a:t>de</a:t>
            </a:r>
            <a:r>
              <a:rPr dirty="0" spc="-75">
                <a:solidFill>
                  <a:srgbClr val="379C73"/>
                </a:solidFill>
              </a:rPr>
              <a:t> </a:t>
            </a:r>
            <a:r>
              <a:rPr dirty="0" spc="-345">
                <a:solidFill>
                  <a:srgbClr val="379C73"/>
                </a:solidFill>
              </a:rPr>
              <a:t>Mac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490219" y="1315339"/>
            <a:ext cx="228219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3.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Leeg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prullenbak.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3343211" y="1339151"/>
            <a:ext cx="3049270" cy="2101215"/>
            <a:chOff x="3343211" y="1339151"/>
            <a:chExt cx="3049270" cy="2101215"/>
          </a:xfrm>
        </p:grpSpPr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52799" y="1348739"/>
              <a:ext cx="3029712" cy="2081783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3347973" y="1343913"/>
              <a:ext cx="3039745" cy="2091689"/>
            </a:xfrm>
            <a:custGeom>
              <a:avLst/>
              <a:gdLst/>
              <a:ahLst/>
              <a:cxnLst/>
              <a:rect l="l" t="t" r="r" b="b"/>
              <a:pathLst>
                <a:path w="3039745" h="2091689">
                  <a:moveTo>
                    <a:pt x="0" y="2091308"/>
                  </a:moveTo>
                  <a:lnTo>
                    <a:pt x="3039237" y="2091308"/>
                  </a:lnTo>
                  <a:lnTo>
                    <a:pt x="3039237" y="0"/>
                  </a:lnTo>
                  <a:lnTo>
                    <a:pt x="0" y="0"/>
                  </a:lnTo>
                  <a:lnTo>
                    <a:pt x="0" y="2091308"/>
                  </a:lnTo>
                  <a:close/>
                </a:path>
              </a:pathLst>
            </a:custGeom>
            <a:ln w="9525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547522" y="3848540"/>
            <a:ext cx="4925060" cy="614680"/>
          </a:xfrm>
          <a:prstGeom prst="rect">
            <a:avLst/>
          </a:prstGeom>
        </p:spPr>
        <p:txBody>
          <a:bodyPr wrap="square" lIns="0" tIns="330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Dat</a:t>
            </a:r>
            <a:r>
              <a:rPr dirty="0" sz="18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18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het!</a:t>
            </a:r>
            <a:r>
              <a:rPr dirty="0" sz="1800" spc="46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applicatie wordt</a:t>
            </a:r>
            <a:r>
              <a:rPr dirty="0" sz="18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uw</a:t>
            </a:r>
            <a:r>
              <a:rPr dirty="0" sz="1800" spc="-10" i="1">
                <a:solidFill>
                  <a:srgbClr val="585858"/>
                </a:solidFill>
                <a:latin typeface="Arial"/>
                <a:cs typeface="Arial"/>
              </a:rPr>
              <a:t> computer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dirty="0" sz="1800" spc="-10" i="1">
                <a:solidFill>
                  <a:srgbClr val="585858"/>
                </a:solidFill>
                <a:latin typeface="Arial"/>
                <a:cs typeface="Arial"/>
              </a:rPr>
              <a:t>verwijderd.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22796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95"/>
              </a:spcBef>
            </a:pPr>
            <a:r>
              <a:rPr dirty="0" spc="-300"/>
              <a:t>04</a:t>
            </a:r>
            <a:r>
              <a:rPr dirty="0" spc="-140"/>
              <a:t> </a:t>
            </a:r>
            <a:r>
              <a:rPr dirty="0" spc="-190"/>
              <a:t>Internetverbinding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611835" y="1912442"/>
            <a:ext cx="3176270" cy="17938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5800" b="1">
                <a:solidFill>
                  <a:srgbClr val="3E3E3E"/>
                </a:solidFill>
                <a:latin typeface="Arial"/>
                <a:cs typeface="Arial"/>
              </a:rPr>
              <a:t>Wat</a:t>
            </a:r>
            <a:r>
              <a:rPr dirty="0" sz="5800" spc="-11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5800" spc="-25" b="1">
                <a:solidFill>
                  <a:srgbClr val="3E3E3E"/>
                </a:solidFill>
                <a:latin typeface="Arial"/>
                <a:cs typeface="Arial"/>
              </a:rPr>
              <a:t>is </a:t>
            </a:r>
            <a:r>
              <a:rPr dirty="0" sz="5800" spc="-10" b="1">
                <a:solidFill>
                  <a:srgbClr val="3E3E3E"/>
                </a:solidFill>
                <a:latin typeface="Arial"/>
                <a:cs typeface="Arial"/>
              </a:rPr>
              <a:t>internet?</a:t>
            </a:r>
            <a:endParaRPr sz="5800">
              <a:latin typeface="Arial"/>
              <a:cs typeface="Arial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6311391" y="1212722"/>
            <a:ext cx="2329180" cy="3279140"/>
          </a:xfrm>
          <a:custGeom>
            <a:avLst/>
            <a:gdLst/>
            <a:ahLst/>
            <a:cxnLst/>
            <a:rect l="l" t="t" r="r" b="b"/>
            <a:pathLst>
              <a:path w="2329179" h="3279140">
                <a:moveTo>
                  <a:pt x="2185888" y="473710"/>
                </a:moveTo>
                <a:lnTo>
                  <a:pt x="1186561" y="473710"/>
                </a:lnTo>
                <a:lnTo>
                  <a:pt x="1246420" y="475734"/>
                </a:lnTo>
                <a:lnTo>
                  <a:pt x="1303127" y="481806"/>
                </a:lnTo>
                <a:lnTo>
                  <a:pt x="1356684" y="491926"/>
                </a:lnTo>
                <a:lnTo>
                  <a:pt x="1407096" y="506095"/>
                </a:lnTo>
                <a:lnTo>
                  <a:pt x="1454364" y="524311"/>
                </a:lnTo>
                <a:lnTo>
                  <a:pt x="1498492" y="546576"/>
                </a:lnTo>
                <a:lnTo>
                  <a:pt x="1539483" y="572889"/>
                </a:lnTo>
                <a:lnTo>
                  <a:pt x="1577339" y="603250"/>
                </a:lnTo>
                <a:lnTo>
                  <a:pt x="1615798" y="641319"/>
                </a:lnTo>
                <a:lnTo>
                  <a:pt x="1648333" y="681505"/>
                </a:lnTo>
                <a:lnTo>
                  <a:pt x="1674948" y="723811"/>
                </a:lnTo>
                <a:lnTo>
                  <a:pt x="1695644" y="768238"/>
                </a:lnTo>
                <a:lnTo>
                  <a:pt x="1710425" y="814790"/>
                </a:lnTo>
                <a:lnTo>
                  <a:pt x="1719291" y="863467"/>
                </a:lnTo>
                <a:lnTo>
                  <a:pt x="1722247" y="914272"/>
                </a:lnTo>
                <a:lnTo>
                  <a:pt x="1718970" y="965649"/>
                </a:lnTo>
                <a:lnTo>
                  <a:pt x="1709140" y="1015239"/>
                </a:lnTo>
                <a:lnTo>
                  <a:pt x="1692757" y="1063055"/>
                </a:lnTo>
                <a:lnTo>
                  <a:pt x="1669821" y="1109109"/>
                </a:lnTo>
                <a:lnTo>
                  <a:pt x="1640332" y="1153414"/>
                </a:lnTo>
                <a:lnTo>
                  <a:pt x="1605942" y="1191438"/>
                </a:lnTo>
                <a:lnTo>
                  <a:pt x="1549866" y="1244552"/>
                </a:lnTo>
                <a:lnTo>
                  <a:pt x="1513703" y="1276768"/>
                </a:lnTo>
                <a:lnTo>
                  <a:pt x="1472127" y="1312756"/>
                </a:lnTo>
                <a:lnTo>
                  <a:pt x="1425142" y="1352517"/>
                </a:lnTo>
                <a:lnTo>
                  <a:pt x="1372751" y="1396049"/>
                </a:lnTo>
                <a:lnTo>
                  <a:pt x="1314958" y="1443354"/>
                </a:lnTo>
                <a:lnTo>
                  <a:pt x="1266961" y="1483237"/>
                </a:lnTo>
                <a:lnTo>
                  <a:pt x="1221962" y="1522388"/>
                </a:lnTo>
                <a:lnTo>
                  <a:pt x="1179961" y="1560810"/>
                </a:lnTo>
                <a:lnTo>
                  <a:pt x="1140957" y="1598500"/>
                </a:lnTo>
                <a:lnTo>
                  <a:pt x="1104951" y="1635460"/>
                </a:lnTo>
                <a:lnTo>
                  <a:pt x="1071942" y="1671690"/>
                </a:lnTo>
                <a:lnTo>
                  <a:pt x="1041932" y="1707189"/>
                </a:lnTo>
                <a:lnTo>
                  <a:pt x="1014918" y="1741958"/>
                </a:lnTo>
                <a:lnTo>
                  <a:pt x="990903" y="1775996"/>
                </a:lnTo>
                <a:lnTo>
                  <a:pt x="969885" y="1809303"/>
                </a:lnTo>
                <a:lnTo>
                  <a:pt x="932833" y="1882450"/>
                </a:lnTo>
                <a:lnTo>
                  <a:pt x="916041" y="1925420"/>
                </a:lnTo>
                <a:lnTo>
                  <a:pt x="901488" y="1970790"/>
                </a:lnTo>
                <a:lnTo>
                  <a:pt x="889174" y="2018563"/>
                </a:lnTo>
                <a:lnTo>
                  <a:pt x="879098" y="2068738"/>
                </a:lnTo>
                <a:lnTo>
                  <a:pt x="871262" y="2121318"/>
                </a:lnTo>
                <a:lnTo>
                  <a:pt x="865664" y="2176303"/>
                </a:lnTo>
                <a:lnTo>
                  <a:pt x="862306" y="2233694"/>
                </a:lnTo>
                <a:lnTo>
                  <a:pt x="861187" y="2293493"/>
                </a:lnTo>
                <a:lnTo>
                  <a:pt x="861310" y="2312759"/>
                </a:lnTo>
                <a:lnTo>
                  <a:pt x="861694" y="2343896"/>
                </a:lnTo>
                <a:lnTo>
                  <a:pt x="862365" y="2386915"/>
                </a:lnTo>
                <a:lnTo>
                  <a:pt x="863346" y="2441829"/>
                </a:lnTo>
                <a:lnTo>
                  <a:pt x="1427861" y="2441829"/>
                </a:lnTo>
                <a:lnTo>
                  <a:pt x="1427666" y="2371663"/>
                </a:lnTo>
                <a:lnTo>
                  <a:pt x="1429590" y="2307909"/>
                </a:lnTo>
                <a:lnTo>
                  <a:pt x="1433632" y="2250571"/>
                </a:lnTo>
                <a:lnTo>
                  <a:pt x="1439796" y="2199653"/>
                </a:lnTo>
                <a:lnTo>
                  <a:pt x="1448084" y="2155160"/>
                </a:lnTo>
                <a:lnTo>
                  <a:pt x="1458498" y="2117097"/>
                </a:lnTo>
                <a:lnTo>
                  <a:pt x="1487696" y="2055687"/>
                </a:lnTo>
                <a:lnTo>
                  <a:pt x="1510447" y="2023281"/>
                </a:lnTo>
                <a:lnTo>
                  <a:pt x="1539294" y="1988252"/>
                </a:lnTo>
                <a:lnTo>
                  <a:pt x="1574237" y="1950601"/>
                </a:lnTo>
                <a:lnTo>
                  <a:pt x="1615276" y="1910331"/>
                </a:lnTo>
                <a:lnTo>
                  <a:pt x="1662411" y="1867443"/>
                </a:lnTo>
                <a:lnTo>
                  <a:pt x="1715642" y="1821941"/>
                </a:lnTo>
                <a:lnTo>
                  <a:pt x="1768693" y="1777390"/>
                </a:lnTo>
                <a:lnTo>
                  <a:pt x="1819042" y="1734195"/>
                </a:lnTo>
                <a:lnTo>
                  <a:pt x="1866690" y="1692357"/>
                </a:lnTo>
                <a:lnTo>
                  <a:pt x="1911638" y="1651876"/>
                </a:lnTo>
                <a:lnTo>
                  <a:pt x="1953886" y="1612751"/>
                </a:lnTo>
                <a:lnTo>
                  <a:pt x="1993435" y="1574984"/>
                </a:lnTo>
                <a:lnTo>
                  <a:pt x="2030285" y="1538573"/>
                </a:lnTo>
                <a:lnTo>
                  <a:pt x="2064437" y="1503519"/>
                </a:lnTo>
                <a:lnTo>
                  <a:pt x="2095892" y="1469822"/>
                </a:lnTo>
                <a:lnTo>
                  <a:pt x="2124649" y="1437481"/>
                </a:lnTo>
                <a:lnTo>
                  <a:pt x="2150710" y="1406498"/>
                </a:lnTo>
                <a:lnTo>
                  <a:pt x="2194745" y="1348601"/>
                </a:lnTo>
                <a:lnTo>
                  <a:pt x="2239956" y="1275385"/>
                </a:lnTo>
                <a:lnTo>
                  <a:pt x="2263560" y="1228393"/>
                </a:lnTo>
                <a:lnTo>
                  <a:pt x="2283533" y="1180713"/>
                </a:lnTo>
                <a:lnTo>
                  <a:pt x="2299874" y="1132347"/>
                </a:lnTo>
                <a:lnTo>
                  <a:pt x="2312584" y="1083297"/>
                </a:lnTo>
                <a:lnTo>
                  <a:pt x="2321663" y="1033563"/>
                </a:lnTo>
                <a:lnTo>
                  <a:pt x="2327110" y="983148"/>
                </a:lnTo>
                <a:lnTo>
                  <a:pt x="2328926" y="932052"/>
                </a:lnTo>
                <a:lnTo>
                  <a:pt x="2327518" y="882856"/>
                </a:lnTo>
                <a:lnTo>
                  <a:pt x="2323297" y="834479"/>
                </a:lnTo>
                <a:lnTo>
                  <a:pt x="2316261" y="786921"/>
                </a:lnTo>
                <a:lnTo>
                  <a:pt x="2306411" y="740182"/>
                </a:lnTo>
                <a:lnTo>
                  <a:pt x="2293746" y="694261"/>
                </a:lnTo>
                <a:lnTo>
                  <a:pt x="2278268" y="649159"/>
                </a:lnTo>
                <a:lnTo>
                  <a:pt x="2259975" y="604876"/>
                </a:lnTo>
                <a:lnTo>
                  <a:pt x="2238867" y="561410"/>
                </a:lnTo>
                <a:lnTo>
                  <a:pt x="2214946" y="518762"/>
                </a:lnTo>
                <a:lnTo>
                  <a:pt x="2188210" y="476932"/>
                </a:lnTo>
                <a:lnTo>
                  <a:pt x="2185888" y="473710"/>
                </a:lnTo>
                <a:close/>
              </a:path>
              <a:path w="2329179" h="3279140">
                <a:moveTo>
                  <a:pt x="1160017" y="0"/>
                </a:moveTo>
                <a:lnTo>
                  <a:pt x="1104043" y="853"/>
                </a:lnTo>
                <a:lnTo>
                  <a:pt x="1049278" y="3415"/>
                </a:lnTo>
                <a:lnTo>
                  <a:pt x="995722" y="7684"/>
                </a:lnTo>
                <a:lnTo>
                  <a:pt x="943376" y="13660"/>
                </a:lnTo>
                <a:lnTo>
                  <a:pt x="892238" y="21345"/>
                </a:lnTo>
                <a:lnTo>
                  <a:pt x="842311" y="30738"/>
                </a:lnTo>
                <a:lnTo>
                  <a:pt x="793592" y="41839"/>
                </a:lnTo>
                <a:lnTo>
                  <a:pt x="746084" y="54649"/>
                </a:lnTo>
                <a:lnTo>
                  <a:pt x="699785" y="69167"/>
                </a:lnTo>
                <a:lnTo>
                  <a:pt x="654697" y="85393"/>
                </a:lnTo>
                <a:lnTo>
                  <a:pt x="610819" y="103329"/>
                </a:lnTo>
                <a:lnTo>
                  <a:pt x="568150" y="122973"/>
                </a:lnTo>
                <a:lnTo>
                  <a:pt x="526693" y="144326"/>
                </a:lnTo>
                <a:lnTo>
                  <a:pt x="486446" y="167389"/>
                </a:lnTo>
                <a:lnTo>
                  <a:pt x="447409" y="192160"/>
                </a:lnTo>
                <a:lnTo>
                  <a:pt x="409584" y="218642"/>
                </a:lnTo>
                <a:lnTo>
                  <a:pt x="372969" y="246832"/>
                </a:lnTo>
                <a:lnTo>
                  <a:pt x="337565" y="276732"/>
                </a:lnTo>
                <a:lnTo>
                  <a:pt x="299544" y="311777"/>
                </a:lnTo>
                <a:lnTo>
                  <a:pt x="263777" y="347759"/>
                </a:lnTo>
                <a:lnTo>
                  <a:pt x="230264" y="384677"/>
                </a:lnTo>
                <a:lnTo>
                  <a:pt x="199007" y="422532"/>
                </a:lnTo>
                <a:lnTo>
                  <a:pt x="170004" y="461324"/>
                </a:lnTo>
                <a:lnTo>
                  <a:pt x="143258" y="501051"/>
                </a:lnTo>
                <a:lnTo>
                  <a:pt x="118768" y="541713"/>
                </a:lnTo>
                <a:lnTo>
                  <a:pt x="96535" y="583311"/>
                </a:lnTo>
                <a:lnTo>
                  <a:pt x="76561" y="625843"/>
                </a:lnTo>
                <a:lnTo>
                  <a:pt x="58844" y="669309"/>
                </a:lnTo>
                <a:lnTo>
                  <a:pt x="43386" y="713709"/>
                </a:lnTo>
                <a:lnTo>
                  <a:pt x="30188" y="759043"/>
                </a:lnTo>
                <a:lnTo>
                  <a:pt x="19249" y="805310"/>
                </a:lnTo>
                <a:lnTo>
                  <a:pt x="10572" y="852509"/>
                </a:lnTo>
                <a:lnTo>
                  <a:pt x="4155" y="900641"/>
                </a:lnTo>
                <a:lnTo>
                  <a:pt x="0" y="949706"/>
                </a:lnTo>
                <a:lnTo>
                  <a:pt x="571118" y="1020571"/>
                </a:lnTo>
                <a:lnTo>
                  <a:pt x="584076" y="966630"/>
                </a:lnTo>
                <a:lnTo>
                  <a:pt x="599024" y="915523"/>
                </a:lnTo>
                <a:lnTo>
                  <a:pt x="615962" y="867253"/>
                </a:lnTo>
                <a:lnTo>
                  <a:pt x="634891" y="821820"/>
                </a:lnTo>
                <a:lnTo>
                  <a:pt x="655812" y="779224"/>
                </a:lnTo>
                <a:lnTo>
                  <a:pt x="678725" y="739467"/>
                </a:lnTo>
                <a:lnTo>
                  <a:pt x="703632" y="702549"/>
                </a:lnTo>
                <a:lnTo>
                  <a:pt x="730533" y="668471"/>
                </a:lnTo>
                <a:lnTo>
                  <a:pt x="759429" y="637233"/>
                </a:lnTo>
                <a:lnTo>
                  <a:pt x="790321" y="608838"/>
                </a:lnTo>
                <a:lnTo>
                  <a:pt x="826671" y="580488"/>
                </a:lnTo>
                <a:lnTo>
                  <a:pt x="864940" y="555471"/>
                </a:lnTo>
                <a:lnTo>
                  <a:pt x="905129" y="533785"/>
                </a:lnTo>
                <a:lnTo>
                  <a:pt x="947236" y="515433"/>
                </a:lnTo>
                <a:lnTo>
                  <a:pt x="991263" y="500415"/>
                </a:lnTo>
                <a:lnTo>
                  <a:pt x="1037209" y="488733"/>
                </a:lnTo>
                <a:lnTo>
                  <a:pt x="1085073" y="480387"/>
                </a:lnTo>
                <a:lnTo>
                  <a:pt x="1134857" y="475379"/>
                </a:lnTo>
                <a:lnTo>
                  <a:pt x="1186561" y="473710"/>
                </a:lnTo>
                <a:lnTo>
                  <a:pt x="2185888" y="473710"/>
                </a:lnTo>
                <a:lnTo>
                  <a:pt x="2158659" y="435918"/>
                </a:lnTo>
                <a:lnTo>
                  <a:pt x="2126294" y="395722"/>
                </a:lnTo>
                <a:lnTo>
                  <a:pt x="2091115" y="356343"/>
                </a:lnTo>
                <a:lnTo>
                  <a:pt x="2053122" y="317781"/>
                </a:lnTo>
                <a:lnTo>
                  <a:pt x="2012314" y="280035"/>
                </a:lnTo>
                <a:lnTo>
                  <a:pt x="1976459" y="249784"/>
                </a:lnTo>
                <a:lnTo>
                  <a:pt x="1939252" y="221262"/>
                </a:lnTo>
                <a:lnTo>
                  <a:pt x="1900692" y="194468"/>
                </a:lnTo>
                <a:lnTo>
                  <a:pt x="1860780" y="169403"/>
                </a:lnTo>
                <a:lnTo>
                  <a:pt x="1819516" y="146067"/>
                </a:lnTo>
                <a:lnTo>
                  <a:pt x="1776899" y="124459"/>
                </a:lnTo>
                <a:lnTo>
                  <a:pt x="1732930" y="104580"/>
                </a:lnTo>
                <a:lnTo>
                  <a:pt x="1687608" y="86430"/>
                </a:lnTo>
                <a:lnTo>
                  <a:pt x="1640935" y="70008"/>
                </a:lnTo>
                <a:lnTo>
                  <a:pt x="1592909" y="55315"/>
                </a:lnTo>
                <a:lnTo>
                  <a:pt x="1543530" y="42350"/>
                </a:lnTo>
                <a:lnTo>
                  <a:pt x="1492800" y="31114"/>
                </a:lnTo>
                <a:lnTo>
                  <a:pt x="1440717" y="21607"/>
                </a:lnTo>
                <a:lnTo>
                  <a:pt x="1387282" y="13828"/>
                </a:lnTo>
                <a:lnTo>
                  <a:pt x="1332494" y="7778"/>
                </a:lnTo>
                <a:lnTo>
                  <a:pt x="1276354" y="3457"/>
                </a:lnTo>
                <a:lnTo>
                  <a:pt x="1218862" y="864"/>
                </a:lnTo>
                <a:lnTo>
                  <a:pt x="1160017" y="0"/>
                </a:lnTo>
                <a:close/>
              </a:path>
              <a:path w="2329179" h="3279140">
                <a:moveTo>
                  <a:pt x="1485391" y="2656586"/>
                </a:moveTo>
                <a:lnTo>
                  <a:pt x="863346" y="2656586"/>
                </a:lnTo>
                <a:lnTo>
                  <a:pt x="863346" y="3278657"/>
                </a:lnTo>
                <a:lnTo>
                  <a:pt x="1485391" y="3278657"/>
                </a:lnTo>
                <a:lnTo>
                  <a:pt x="1485391" y="2656586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3563239" y="1048997"/>
            <a:ext cx="4947285" cy="29533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50100"/>
              </a:lnSpc>
              <a:spcBef>
                <a:spcPts val="10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INTERNET</a:t>
            </a:r>
            <a:r>
              <a:rPr dirty="0" sz="1600" spc="-3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enorm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netwerk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dat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computers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over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hele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wereld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elkaar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verbindt.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Via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internet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kunnen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mensen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overal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internetverbinding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informatie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delen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communiceren.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Nadat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u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uw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computer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hebt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ingesteld,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wilt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u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misschien </a:t>
            </a:r>
            <a:r>
              <a:rPr dirty="0" sz="1600" spc="-10" b="1">
                <a:solidFill>
                  <a:srgbClr val="379C73"/>
                </a:solidFill>
                <a:latin typeface="Arial"/>
                <a:cs typeface="Arial"/>
              </a:rPr>
              <a:t>INTERNETTOEGANG</a:t>
            </a:r>
            <a:r>
              <a:rPr dirty="0" sz="1600" spc="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thuis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aanschaffen,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zodat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u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e-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mail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kunt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verzenden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ontvangen,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internet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kunt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surfen,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video's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kunt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streamen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meer.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8536" rIns="0" bIns="0" rtlCol="0" vert="horz">
            <a:spAutoFit/>
          </a:bodyPr>
          <a:lstStyle/>
          <a:p>
            <a:pPr marL="201295">
              <a:lnSpc>
                <a:spcPct val="100000"/>
              </a:lnSpc>
              <a:spcBef>
                <a:spcPts val="95"/>
              </a:spcBef>
            </a:pPr>
            <a:r>
              <a:rPr dirty="0" spc="-300"/>
              <a:t>04</a:t>
            </a:r>
            <a:r>
              <a:rPr dirty="0" spc="-140"/>
              <a:t> </a:t>
            </a:r>
            <a:r>
              <a:rPr dirty="0" spc="-190"/>
              <a:t>Internetverbinding</a:t>
            </a: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0623" y="1594103"/>
            <a:ext cx="2542032" cy="2542032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1182725" y="4069181"/>
            <a:ext cx="1029969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Ontworpen</a:t>
            </a:r>
            <a:r>
              <a:rPr dirty="0" sz="700" spc="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door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Freeepik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8536" rIns="0" bIns="0" rtlCol="0" vert="horz">
            <a:spAutoFit/>
          </a:bodyPr>
          <a:lstStyle/>
          <a:p>
            <a:pPr marL="201295">
              <a:lnSpc>
                <a:spcPct val="100000"/>
              </a:lnSpc>
              <a:spcBef>
                <a:spcPts val="95"/>
              </a:spcBef>
            </a:pPr>
            <a:r>
              <a:rPr dirty="0" spc="-85"/>
              <a:t>VIDEO-</a:t>
            </a:r>
            <a:r>
              <a:rPr dirty="0" spc="-10"/>
              <a:t>INHOUD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1016000" y="4115206"/>
            <a:ext cx="7195184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Basisprincipes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computer:</a:t>
            </a:r>
            <a:r>
              <a:rPr dirty="0" sz="2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verbinding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maken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internet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655191" y="1439925"/>
            <a:ext cx="5550535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685925" marR="5080" indent="-167386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Meer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informatie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over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verbinding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maken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internet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vindt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u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in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onderstaande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video1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295656" y="1972055"/>
            <a:ext cx="5553710" cy="2668905"/>
            <a:chOff x="295656" y="1972055"/>
            <a:chExt cx="5553710" cy="2668905"/>
          </a:xfrm>
        </p:grpSpPr>
        <p:sp>
          <p:nvSpPr>
            <p:cNvPr id="10" name="object 10" descr=""/>
            <p:cNvSpPr/>
            <p:nvPr/>
          </p:nvSpPr>
          <p:spPr>
            <a:xfrm>
              <a:off x="295656" y="4636007"/>
              <a:ext cx="5086350" cy="0"/>
            </a:xfrm>
            <a:custGeom>
              <a:avLst/>
              <a:gdLst/>
              <a:ahLst/>
              <a:cxnLst/>
              <a:rect l="l" t="t" r="r" b="b"/>
              <a:pathLst>
                <a:path w="5086350" h="0">
                  <a:moveTo>
                    <a:pt x="0" y="0"/>
                  </a:moveTo>
                  <a:lnTo>
                    <a:pt x="5086350" y="0"/>
                  </a:lnTo>
                </a:path>
              </a:pathLst>
            </a:custGeom>
            <a:ln w="9525">
              <a:solidFill>
                <a:srgbClr val="33996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>
              <a:hlinkClick r:id="rId3"/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01111" y="1972055"/>
              <a:ext cx="3048000" cy="1714500"/>
            </a:xfrm>
            <a:prstGeom prst="rect">
              <a:avLst/>
            </a:prstGeom>
          </p:spPr>
        </p:pic>
      </p:grpSp>
      <p:sp>
        <p:nvSpPr>
          <p:cNvPr id="12" name="object 12" descr=""/>
          <p:cNvSpPr txBox="1"/>
          <p:nvPr/>
        </p:nvSpPr>
        <p:spPr>
          <a:xfrm>
            <a:off x="302971" y="4680305"/>
            <a:ext cx="73088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27777" sz="900" i="1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dirty="0" baseline="27777" sz="900" spc="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Basisprincipes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9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9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computer: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verbinding</a:t>
            </a:r>
            <a:r>
              <a:rPr dirty="0" sz="9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maken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9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internet</a:t>
            </a:r>
            <a:r>
              <a:rPr dirty="0" sz="9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[online</a:t>
            </a:r>
            <a:r>
              <a:rPr dirty="0" sz="9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video],@GCFLearnFree,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Sep</a:t>
            </a:r>
            <a:r>
              <a:rPr dirty="0" sz="9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2,</a:t>
            </a:r>
            <a:r>
              <a:rPr dirty="0" sz="9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2020,</a:t>
            </a:r>
            <a:r>
              <a:rPr dirty="0" sz="9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9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https://youtu.be/93-3zmVvCGU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186309"/>
            <a:ext cx="6708140" cy="853440"/>
          </a:xfrm>
          <a:prstGeom prst="rect"/>
        </p:spPr>
        <p:txBody>
          <a:bodyPr wrap="square" lIns="0" tIns="7620" rIns="0" bIns="0" rtlCol="0" vert="horz">
            <a:spAutoFit/>
          </a:bodyPr>
          <a:lstStyle/>
          <a:p>
            <a:pPr marL="12700" marR="5080">
              <a:lnSpc>
                <a:spcPct val="101200"/>
              </a:lnSpc>
              <a:spcBef>
                <a:spcPts val="60"/>
              </a:spcBef>
            </a:pPr>
            <a:r>
              <a:rPr dirty="0" sz="2700" spc="-229">
                <a:solidFill>
                  <a:srgbClr val="379C73"/>
                </a:solidFill>
              </a:rPr>
              <a:t>Surfen</a:t>
            </a:r>
            <a:r>
              <a:rPr dirty="0" sz="2700" spc="-135">
                <a:solidFill>
                  <a:srgbClr val="379C73"/>
                </a:solidFill>
              </a:rPr>
              <a:t> </a:t>
            </a:r>
            <a:r>
              <a:rPr dirty="0" sz="2700" spc="-225">
                <a:solidFill>
                  <a:srgbClr val="379C73"/>
                </a:solidFill>
              </a:rPr>
              <a:t>op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200">
                <a:solidFill>
                  <a:srgbClr val="379C73"/>
                </a:solidFill>
              </a:rPr>
              <a:t>internet,</a:t>
            </a:r>
            <a:r>
              <a:rPr dirty="0" sz="2700" spc="-95">
                <a:solidFill>
                  <a:srgbClr val="379C73"/>
                </a:solidFill>
              </a:rPr>
              <a:t> </a:t>
            </a:r>
            <a:r>
              <a:rPr dirty="0" sz="2700" spc="-245">
                <a:solidFill>
                  <a:srgbClr val="379C73"/>
                </a:solidFill>
              </a:rPr>
              <a:t>zoeken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270">
                <a:solidFill>
                  <a:srgbClr val="379C73"/>
                </a:solidFill>
              </a:rPr>
              <a:t>en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204">
                <a:solidFill>
                  <a:srgbClr val="379C73"/>
                </a:solidFill>
              </a:rPr>
              <a:t>filteren</a:t>
            </a:r>
            <a:r>
              <a:rPr dirty="0" sz="2700" spc="-114">
                <a:solidFill>
                  <a:srgbClr val="379C73"/>
                </a:solidFill>
              </a:rPr>
              <a:t> </a:t>
            </a:r>
            <a:r>
              <a:rPr dirty="0" sz="2700" spc="-325">
                <a:solidFill>
                  <a:srgbClr val="379C73"/>
                </a:solidFill>
              </a:rPr>
              <a:t>van </a:t>
            </a:r>
            <a:r>
              <a:rPr dirty="0" sz="2700" spc="-100">
                <a:solidFill>
                  <a:srgbClr val="379C73"/>
                </a:solidFill>
              </a:rPr>
              <a:t>informatie</a:t>
            </a:r>
            <a:endParaRPr sz="2700"/>
          </a:p>
        </p:txBody>
      </p:sp>
      <p:sp>
        <p:nvSpPr>
          <p:cNvPr id="4" name="object 4" descr=""/>
          <p:cNvSpPr txBox="1"/>
          <p:nvPr/>
        </p:nvSpPr>
        <p:spPr>
          <a:xfrm>
            <a:off x="604519" y="1197991"/>
            <a:ext cx="7936230" cy="2494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31115">
              <a:lnSpc>
                <a:spcPct val="150000"/>
              </a:lnSpc>
              <a:spcBef>
                <a:spcPts val="100"/>
              </a:spcBef>
            </a:pPr>
            <a:r>
              <a:rPr dirty="0" sz="1800" b="1">
                <a:solidFill>
                  <a:srgbClr val="548773"/>
                </a:solidFill>
                <a:latin typeface="Arial"/>
                <a:cs typeface="Arial"/>
              </a:rPr>
              <a:t>Controleer</a:t>
            </a:r>
            <a:r>
              <a:rPr dirty="0" sz="1800" spc="-35" b="1">
                <a:solidFill>
                  <a:srgbClr val="5487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48773"/>
                </a:solidFill>
                <a:latin typeface="Arial"/>
                <a:cs typeface="Arial"/>
              </a:rPr>
              <a:t>de</a:t>
            </a:r>
            <a:r>
              <a:rPr dirty="0" sz="1800" spc="-35" b="1">
                <a:solidFill>
                  <a:srgbClr val="5487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48773"/>
                </a:solidFill>
                <a:latin typeface="Arial"/>
                <a:cs typeface="Arial"/>
              </a:rPr>
              <a:t>netwerkstatus</a:t>
            </a:r>
            <a:r>
              <a:rPr dirty="0" sz="1800" spc="-35" b="1">
                <a:solidFill>
                  <a:srgbClr val="548773"/>
                </a:solidFill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(een</a:t>
            </a:r>
            <a:r>
              <a:rPr dirty="0" sz="1800" spc="-30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voorbeeld</a:t>
            </a:r>
            <a:r>
              <a:rPr dirty="0" sz="1800" spc="-20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met</a:t>
            </a:r>
            <a:r>
              <a:rPr dirty="0" sz="1800" spc="-25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Windows</a:t>
            </a:r>
            <a:r>
              <a:rPr dirty="0" sz="1800" spc="-25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10)</a:t>
            </a:r>
            <a:r>
              <a:rPr dirty="0" sz="1800" spc="-25" i="1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Het </a:t>
            </a:r>
            <a:r>
              <a:rPr dirty="0" sz="1800">
                <a:latin typeface="Arial"/>
                <a:cs typeface="Arial"/>
              </a:rPr>
              <a:t>netwerkpictogram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rechterbenedenhoek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van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het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scherm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kan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u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veel </a:t>
            </a:r>
            <a:r>
              <a:rPr dirty="0" sz="1800">
                <a:latin typeface="Arial"/>
                <a:cs typeface="Arial"/>
              </a:rPr>
              <a:t>vertellen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over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uw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netwerkverbinding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en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staat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waarin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deze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zich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bevindt.</a:t>
            </a:r>
            <a:r>
              <a:rPr dirty="0" sz="1800" spc="-25">
                <a:latin typeface="Arial"/>
                <a:cs typeface="Arial"/>
              </a:rPr>
              <a:t> Het </a:t>
            </a:r>
            <a:r>
              <a:rPr dirty="0" sz="1800">
                <a:latin typeface="Arial"/>
                <a:cs typeface="Arial"/>
              </a:rPr>
              <a:t>netwerkpictogram geeft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huidige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status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van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uw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netwerkverbinding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weer.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ts val="324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Afhankelijk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van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huidige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status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van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uw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verbinding,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verandert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het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uiterlijk</a:t>
            </a:r>
            <a:r>
              <a:rPr dirty="0" sz="1800" spc="-25">
                <a:latin typeface="Arial"/>
                <a:cs typeface="Arial"/>
              </a:rPr>
              <a:t> van </a:t>
            </a:r>
            <a:r>
              <a:rPr dirty="0" sz="1800">
                <a:latin typeface="Arial"/>
                <a:cs typeface="Arial"/>
              </a:rPr>
              <a:t>dit</a:t>
            </a:r>
            <a:r>
              <a:rPr dirty="0" sz="1800" spc="-10">
                <a:latin typeface="Arial"/>
                <a:cs typeface="Arial"/>
              </a:rPr>
              <a:t> pictogram.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45792" y="3439667"/>
            <a:ext cx="4704587" cy="1441704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186309"/>
            <a:ext cx="6708140" cy="853440"/>
          </a:xfrm>
          <a:prstGeom prst="rect"/>
        </p:spPr>
        <p:txBody>
          <a:bodyPr wrap="square" lIns="0" tIns="7620" rIns="0" bIns="0" rtlCol="0" vert="horz">
            <a:spAutoFit/>
          </a:bodyPr>
          <a:lstStyle/>
          <a:p>
            <a:pPr marL="12700" marR="5080">
              <a:lnSpc>
                <a:spcPct val="101200"/>
              </a:lnSpc>
              <a:spcBef>
                <a:spcPts val="60"/>
              </a:spcBef>
            </a:pPr>
            <a:r>
              <a:rPr dirty="0" sz="2700" spc="-229">
                <a:solidFill>
                  <a:srgbClr val="379C73"/>
                </a:solidFill>
              </a:rPr>
              <a:t>Surfen</a:t>
            </a:r>
            <a:r>
              <a:rPr dirty="0" sz="2700" spc="-135">
                <a:solidFill>
                  <a:srgbClr val="379C73"/>
                </a:solidFill>
              </a:rPr>
              <a:t> </a:t>
            </a:r>
            <a:r>
              <a:rPr dirty="0" sz="2700" spc="-225">
                <a:solidFill>
                  <a:srgbClr val="379C73"/>
                </a:solidFill>
              </a:rPr>
              <a:t>op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200">
                <a:solidFill>
                  <a:srgbClr val="379C73"/>
                </a:solidFill>
              </a:rPr>
              <a:t>internet,</a:t>
            </a:r>
            <a:r>
              <a:rPr dirty="0" sz="2700" spc="-95">
                <a:solidFill>
                  <a:srgbClr val="379C73"/>
                </a:solidFill>
              </a:rPr>
              <a:t> </a:t>
            </a:r>
            <a:r>
              <a:rPr dirty="0" sz="2700" spc="-245">
                <a:solidFill>
                  <a:srgbClr val="379C73"/>
                </a:solidFill>
              </a:rPr>
              <a:t>zoeken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270">
                <a:solidFill>
                  <a:srgbClr val="379C73"/>
                </a:solidFill>
              </a:rPr>
              <a:t>en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204">
                <a:solidFill>
                  <a:srgbClr val="379C73"/>
                </a:solidFill>
              </a:rPr>
              <a:t>filteren</a:t>
            </a:r>
            <a:r>
              <a:rPr dirty="0" sz="2700" spc="-114">
                <a:solidFill>
                  <a:srgbClr val="379C73"/>
                </a:solidFill>
              </a:rPr>
              <a:t> </a:t>
            </a:r>
            <a:r>
              <a:rPr dirty="0" sz="2700" spc="-325">
                <a:solidFill>
                  <a:srgbClr val="379C73"/>
                </a:solidFill>
              </a:rPr>
              <a:t>van </a:t>
            </a:r>
            <a:r>
              <a:rPr dirty="0" sz="2700" spc="-100">
                <a:solidFill>
                  <a:srgbClr val="379C73"/>
                </a:solidFill>
              </a:rPr>
              <a:t>informatie</a:t>
            </a:r>
            <a:endParaRPr sz="2700"/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7323" y="1144524"/>
            <a:ext cx="577596" cy="3799332"/>
          </a:xfrm>
          <a:prstGeom prst="rect">
            <a:avLst/>
          </a:prstGeom>
        </p:spPr>
      </p:pic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1258341" y="1146047"/>
          <a:ext cx="7206615" cy="37960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17080"/>
              </a:tblGrid>
              <a:tr h="542290">
                <a:tc>
                  <a:txBody>
                    <a:bodyPr/>
                    <a:lstStyle/>
                    <a:p>
                      <a:pPr marL="45720" marR="8128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600" spc="-1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Vertegenwoordigt</a:t>
                      </a:r>
                      <a:r>
                        <a:rPr dirty="0" sz="1600" spc="-5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een</a:t>
                      </a:r>
                      <a:r>
                        <a:rPr dirty="0" sz="1600" spc="-1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Ethernet-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verbinding</a:t>
                      </a:r>
                      <a:r>
                        <a:rPr dirty="0" sz="1600" spc="-15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en</a:t>
                      </a:r>
                      <a:r>
                        <a:rPr dirty="0" sz="1600" spc="-3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een</a:t>
                      </a:r>
                      <a:r>
                        <a:rPr dirty="0" sz="1600" spc="-3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succesvolle</a:t>
                      </a:r>
                      <a:r>
                        <a:rPr dirty="0" sz="1600" spc="-6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verbinding</a:t>
                      </a:r>
                      <a:r>
                        <a:rPr dirty="0" sz="1600" spc="-4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met </a:t>
                      </a:r>
                      <a:r>
                        <a:rPr dirty="0" sz="1600" spc="-1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internet.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2286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EF3E9"/>
                    </a:solidFill>
                  </a:tcPr>
                </a:tc>
              </a:tr>
              <a:tr h="542290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r>
                        <a:rPr dirty="0" sz="1600" spc="-1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Vertegenwoordigt</a:t>
                      </a:r>
                      <a:r>
                        <a:rPr dirty="0" sz="1600" spc="-5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een</a:t>
                      </a:r>
                      <a:r>
                        <a:rPr dirty="0" sz="1600" spc="-2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Ethernet-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verbinding</a:t>
                      </a:r>
                      <a:r>
                        <a:rPr dirty="0" sz="1600" spc="-2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zonder</a:t>
                      </a:r>
                      <a:r>
                        <a:rPr dirty="0" sz="1600" spc="-35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verbinding</a:t>
                      </a:r>
                      <a:r>
                        <a:rPr dirty="0" sz="1600" spc="-4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met</a:t>
                      </a:r>
                      <a:r>
                        <a:rPr dirty="0" sz="1600" spc="-5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internet.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4478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DEE7D0"/>
                    </a:solidFill>
                  </a:tcPr>
                </a:tc>
              </a:tr>
              <a:tr h="542290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Er</a:t>
                      </a:r>
                      <a:r>
                        <a:rPr dirty="0" sz="1600" spc="-35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worden</a:t>
                      </a:r>
                      <a:r>
                        <a:rPr dirty="0" sz="1600" spc="-2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geen</a:t>
                      </a:r>
                      <a:r>
                        <a:rPr dirty="0" sz="1600" spc="-45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netwerkadapters</a:t>
                      </a:r>
                      <a:r>
                        <a:rPr dirty="0" sz="1600" spc="-5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gedetecteerd</a:t>
                      </a:r>
                      <a:r>
                        <a:rPr dirty="0" sz="1600" spc="-3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600" spc="-3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ingeschakeld.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4478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EF3E9"/>
                    </a:solidFill>
                  </a:tcPr>
                </a:tc>
              </a:tr>
              <a:tr h="542290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Je</a:t>
                      </a:r>
                      <a:r>
                        <a:rPr dirty="0" sz="1600" spc="-3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bent</a:t>
                      </a:r>
                      <a:r>
                        <a:rPr dirty="0" sz="1600" spc="-2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verbonden</a:t>
                      </a:r>
                      <a:r>
                        <a:rPr dirty="0" sz="1600" spc="-2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met</a:t>
                      </a:r>
                      <a:r>
                        <a:rPr dirty="0" sz="1600" spc="-2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wifi</a:t>
                      </a:r>
                      <a:r>
                        <a:rPr dirty="0" sz="1600" spc="-25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en</a:t>
                      </a:r>
                      <a:r>
                        <a:rPr dirty="0" sz="1600" spc="-2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internet.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4478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DEE7D0"/>
                    </a:solidFill>
                  </a:tcPr>
                </a:tc>
              </a:tr>
              <a:tr h="542290">
                <a:tc>
                  <a:txBody>
                    <a:bodyPr/>
                    <a:lstStyle/>
                    <a:p>
                      <a:pPr marL="45720" marR="8509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Verbonden</a:t>
                      </a:r>
                      <a:r>
                        <a:rPr dirty="0" sz="1600" spc="-35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met</a:t>
                      </a:r>
                      <a:r>
                        <a:rPr dirty="0" sz="1600" spc="-35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wifi,</a:t>
                      </a:r>
                      <a:r>
                        <a:rPr dirty="0" sz="1600" spc="-3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maar</a:t>
                      </a:r>
                      <a:r>
                        <a:rPr dirty="0" sz="1600" spc="-35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er</a:t>
                      </a:r>
                      <a:r>
                        <a:rPr dirty="0" sz="1600" spc="-25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wordt</a:t>
                      </a:r>
                      <a:r>
                        <a:rPr dirty="0" sz="1600" spc="-25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geen</a:t>
                      </a:r>
                      <a:r>
                        <a:rPr dirty="0" sz="1600" spc="-45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internetverbinding</a:t>
                      </a:r>
                      <a:r>
                        <a:rPr dirty="0" sz="1600" spc="-5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gedetecteerd</a:t>
                      </a:r>
                      <a:r>
                        <a:rPr dirty="0" sz="1600" spc="-25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(ook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wel</a:t>
                      </a:r>
                      <a:r>
                        <a:rPr dirty="0" sz="1600" spc="-2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beperkte</a:t>
                      </a:r>
                      <a:r>
                        <a:rPr dirty="0" sz="1600" spc="5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connectiviteit</a:t>
                      </a:r>
                      <a:r>
                        <a:rPr dirty="0" sz="1600" spc="-4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genoemd).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23495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EF3E9"/>
                    </a:solidFill>
                  </a:tcPr>
                </a:tc>
              </a:tr>
              <a:tr h="542290">
                <a:tc>
                  <a:txBody>
                    <a:bodyPr/>
                    <a:lstStyle/>
                    <a:p>
                      <a:pPr marL="45720" marR="15684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Er</a:t>
                      </a:r>
                      <a:r>
                        <a:rPr dirty="0" sz="1600" spc="-35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wordt</a:t>
                      </a:r>
                      <a:r>
                        <a:rPr dirty="0" sz="1600" spc="-25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een</a:t>
                      </a:r>
                      <a:r>
                        <a:rPr dirty="0" sz="1600" spc="-35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draadloze</a:t>
                      </a:r>
                      <a:r>
                        <a:rPr dirty="0" sz="1600" spc="-5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adapter</a:t>
                      </a:r>
                      <a:r>
                        <a:rPr dirty="0" sz="1600" spc="-3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gedetecteerd</a:t>
                      </a:r>
                      <a:r>
                        <a:rPr dirty="0" sz="1600" spc="-3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en</a:t>
                      </a:r>
                      <a:r>
                        <a:rPr dirty="0" sz="1600" spc="-5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er</a:t>
                      </a:r>
                      <a:r>
                        <a:rPr dirty="0" sz="1600" spc="-3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zijn</a:t>
                      </a:r>
                      <a:r>
                        <a:rPr dirty="0" sz="1600" spc="-65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draadloze</a:t>
                      </a:r>
                      <a:r>
                        <a:rPr dirty="0" sz="1600" spc="-45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netwerken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binnen</a:t>
                      </a:r>
                      <a:r>
                        <a:rPr dirty="0" sz="1600" spc="-5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bereik,</a:t>
                      </a:r>
                      <a:r>
                        <a:rPr dirty="0" sz="1600" spc="-2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maar</a:t>
                      </a:r>
                      <a:r>
                        <a:rPr dirty="0" sz="1600" spc="-15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dirty="0" sz="1600" spc="-4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bent</a:t>
                      </a:r>
                      <a:r>
                        <a:rPr dirty="0" sz="1600" spc="-2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niet</a:t>
                      </a:r>
                      <a:r>
                        <a:rPr dirty="0" sz="1600" spc="-4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verbonden</a:t>
                      </a:r>
                      <a:r>
                        <a:rPr dirty="0" sz="1600" spc="-2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met</a:t>
                      </a:r>
                      <a:r>
                        <a:rPr dirty="0" sz="1600" spc="-25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een</a:t>
                      </a:r>
                      <a:r>
                        <a:rPr dirty="0" sz="1600" spc="-25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adapter.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23495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DEE7D0"/>
                    </a:solidFill>
                  </a:tcPr>
                </a:tc>
              </a:tr>
              <a:tr h="542290">
                <a:tc>
                  <a:txBody>
                    <a:bodyPr/>
                    <a:lstStyle/>
                    <a:p>
                      <a:pPr marL="45720" marR="55753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Uw</a:t>
                      </a:r>
                      <a:r>
                        <a:rPr dirty="0" sz="1600" spc="-5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draadloze</a:t>
                      </a:r>
                      <a:r>
                        <a:rPr dirty="0" sz="1600" spc="-45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netwerkadapter</a:t>
                      </a:r>
                      <a:r>
                        <a:rPr dirty="0" sz="1600" spc="-15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wordt</a:t>
                      </a:r>
                      <a:r>
                        <a:rPr dirty="0" sz="1600" spc="-15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herkend,</a:t>
                      </a:r>
                      <a:r>
                        <a:rPr dirty="0" sz="1600" spc="-35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maar</a:t>
                      </a:r>
                      <a:r>
                        <a:rPr dirty="0" sz="1600" spc="-2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er</a:t>
                      </a:r>
                      <a:r>
                        <a:rPr dirty="0" sz="1600" spc="-4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worden</a:t>
                      </a:r>
                      <a:r>
                        <a:rPr dirty="0" sz="1600" spc="-25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geen</a:t>
                      </a:r>
                      <a:r>
                        <a:rPr dirty="0" sz="1600" spc="-45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wifi-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netwerken</a:t>
                      </a:r>
                      <a:r>
                        <a:rPr dirty="0" sz="1600" spc="-25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gevonden</a:t>
                      </a:r>
                      <a:r>
                        <a:rPr dirty="0" sz="1600" spc="-45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en</a:t>
                      </a:r>
                      <a:r>
                        <a:rPr dirty="0" sz="1600" spc="-45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dirty="0" sz="1600" spc="-35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bent</a:t>
                      </a:r>
                      <a:r>
                        <a:rPr dirty="0" sz="1600" spc="-35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niet</a:t>
                      </a:r>
                      <a:r>
                        <a:rPr dirty="0" sz="1600" spc="-45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verbonden</a:t>
                      </a:r>
                      <a:r>
                        <a:rPr dirty="0" sz="1600" spc="-5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met</a:t>
                      </a:r>
                      <a:r>
                        <a:rPr dirty="0" sz="1600" spc="-2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wifi.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23495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EF3E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186309"/>
            <a:ext cx="6708140" cy="853440"/>
          </a:xfrm>
          <a:prstGeom prst="rect"/>
        </p:spPr>
        <p:txBody>
          <a:bodyPr wrap="square" lIns="0" tIns="7620" rIns="0" bIns="0" rtlCol="0" vert="horz">
            <a:spAutoFit/>
          </a:bodyPr>
          <a:lstStyle/>
          <a:p>
            <a:pPr marL="12700" marR="5080">
              <a:lnSpc>
                <a:spcPct val="101200"/>
              </a:lnSpc>
              <a:spcBef>
                <a:spcPts val="60"/>
              </a:spcBef>
            </a:pPr>
            <a:r>
              <a:rPr dirty="0" sz="2700" spc="-229">
                <a:solidFill>
                  <a:srgbClr val="379C73"/>
                </a:solidFill>
              </a:rPr>
              <a:t>Surfen</a:t>
            </a:r>
            <a:r>
              <a:rPr dirty="0" sz="2700" spc="-135">
                <a:solidFill>
                  <a:srgbClr val="379C73"/>
                </a:solidFill>
              </a:rPr>
              <a:t> </a:t>
            </a:r>
            <a:r>
              <a:rPr dirty="0" sz="2700" spc="-225">
                <a:solidFill>
                  <a:srgbClr val="379C73"/>
                </a:solidFill>
              </a:rPr>
              <a:t>op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200">
                <a:solidFill>
                  <a:srgbClr val="379C73"/>
                </a:solidFill>
              </a:rPr>
              <a:t>internet,</a:t>
            </a:r>
            <a:r>
              <a:rPr dirty="0" sz="2700" spc="-95">
                <a:solidFill>
                  <a:srgbClr val="379C73"/>
                </a:solidFill>
              </a:rPr>
              <a:t> </a:t>
            </a:r>
            <a:r>
              <a:rPr dirty="0" sz="2700" spc="-245">
                <a:solidFill>
                  <a:srgbClr val="379C73"/>
                </a:solidFill>
              </a:rPr>
              <a:t>zoeken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270">
                <a:solidFill>
                  <a:srgbClr val="379C73"/>
                </a:solidFill>
              </a:rPr>
              <a:t>en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204">
                <a:solidFill>
                  <a:srgbClr val="379C73"/>
                </a:solidFill>
              </a:rPr>
              <a:t>filteren</a:t>
            </a:r>
            <a:r>
              <a:rPr dirty="0" sz="2700" spc="-114">
                <a:solidFill>
                  <a:srgbClr val="379C73"/>
                </a:solidFill>
              </a:rPr>
              <a:t> </a:t>
            </a:r>
            <a:r>
              <a:rPr dirty="0" sz="2700" spc="-325">
                <a:solidFill>
                  <a:srgbClr val="379C73"/>
                </a:solidFill>
              </a:rPr>
              <a:t>van </a:t>
            </a:r>
            <a:r>
              <a:rPr dirty="0" sz="2700" spc="-100">
                <a:solidFill>
                  <a:srgbClr val="379C73"/>
                </a:solidFill>
              </a:rPr>
              <a:t>informatie</a:t>
            </a:r>
            <a:endParaRPr sz="2700"/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56104" y="2033016"/>
            <a:ext cx="1383792" cy="361188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57115" y="2068067"/>
            <a:ext cx="1738884" cy="347472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246619" y="2148839"/>
            <a:ext cx="1708403" cy="2813304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577392" y="1073023"/>
            <a:ext cx="8019415" cy="36201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5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Als</a:t>
            </a:r>
            <a:r>
              <a:rPr dirty="0" sz="1800" spc="2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</a:t>
            </a:r>
            <a:r>
              <a:rPr dirty="0" sz="1800" spc="2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nog</a:t>
            </a:r>
            <a:r>
              <a:rPr dirty="0" sz="1800" spc="2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meer</a:t>
            </a:r>
            <a:r>
              <a:rPr dirty="0" sz="1800" spc="22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informatie</a:t>
            </a:r>
            <a:r>
              <a:rPr dirty="0" sz="1800" spc="2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over</a:t>
            </a:r>
            <a:r>
              <a:rPr dirty="0" sz="1800" spc="2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uw</a:t>
            </a:r>
            <a:r>
              <a:rPr dirty="0" sz="1800" spc="1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verbindingsstatus</a:t>
            </a:r>
            <a:r>
              <a:rPr dirty="0" sz="1800" spc="2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wilt</a:t>
            </a:r>
            <a:r>
              <a:rPr dirty="0" sz="1800" spc="2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zien,</a:t>
            </a:r>
            <a:r>
              <a:rPr dirty="0" sz="1800" spc="2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klikt</a:t>
            </a:r>
            <a:r>
              <a:rPr dirty="0" sz="1800" spc="22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</a:t>
            </a:r>
            <a:r>
              <a:rPr dirty="0" sz="1800" spc="2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800" spc="22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het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netwerkpictogram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zelf,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ongeacht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status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momenteel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wordt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weergegeven.</a:t>
            </a:r>
            <a:endParaRPr sz="1800">
              <a:latin typeface="Arial"/>
              <a:cs typeface="Arial"/>
            </a:endParaRPr>
          </a:p>
          <a:p>
            <a:pPr algn="ctr" marR="1083310">
              <a:lnSpc>
                <a:spcPct val="100000"/>
              </a:lnSpc>
              <a:spcBef>
                <a:spcPts val="1230"/>
              </a:spcBef>
            </a:pP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of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5"/>
              </a:spcBef>
            </a:pPr>
            <a:endParaRPr sz="1800">
              <a:latin typeface="Arial"/>
              <a:cs typeface="Arial"/>
            </a:endParaRPr>
          </a:p>
          <a:p>
            <a:pPr algn="just" marL="96520" marR="1723389">
              <a:lnSpc>
                <a:spcPct val="1501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Hierdoor</a:t>
            </a:r>
            <a:r>
              <a:rPr dirty="0" sz="1800" spc="37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wordt</a:t>
            </a:r>
            <a:r>
              <a:rPr dirty="0" sz="1800" spc="37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 spc="36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menu</a:t>
            </a:r>
            <a:r>
              <a:rPr dirty="0" sz="1800" spc="37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Netwerk</a:t>
            </a:r>
            <a:r>
              <a:rPr dirty="0" sz="1800" spc="36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geopend.</a:t>
            </a:r>
            <a:r>
              <a:rPr dirty="0" sz="1800" spc="36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800" spc="36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het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netwerkmenu</a:t>
            </a:r>
            <a:r>
              <a:rPr dirty="0" sz="1800" spc="3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kunt</a:t>
            </a:r>
            <a:r>
              <a:rPr dirty="0" sz="1800" spc="4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</a:t>
            </a:r>
            <a:r>
              <a:rPr dirty="0" sz="1800" spc="4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4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status</a:t>
            </a:r>
            <a:r>
              <a:rPr dirty="0" sz="1800" spc="40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4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uw</a:t>
            </a:r>
            <a:r>
              <a:rPr dirty="0" sz="1800" spc="3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huidige</a:t>
            </a:r>
            <a:r>
              <a:rPr dirty="0" sz="1800" spc="40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verbinding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zien.</a:t>
            </a:r>
            <a:r>
              <a:rPr dirty="0" sz="1800" spc="7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Als</a:t>
            </a:r>
            <a:r>
              <a:rPr dirty="0" sz="18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uw</a:t>
            </a:r>
            <a:r>
              <a:rPr dirty="0" sz="18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apparaat</a:t>
            </a:r>
            <a:r>
              <a:rPr dirty="0" sz="18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verbinding</a:t>
            </a:r>
            <a:r>
              <a:rPr dirty="0" sz="18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maken</a:t>
            </a:r>
            <a:r>
              <a:rPr dirty="0" sz="18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1800" spc="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wifi,</a:t>
            </a:r>
            <a:r>
              <a:rPr dirty="0" sz="18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ziet</a:t>
            </a:r>
            <a:r>
              <a:rPr dirty="0" sz="18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u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ook</a:t>
            </a:r>
            <a:r>
              <a:rPr dirty="0" sz="18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8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lijst</a:t>
            </a:r>
            <a:r>
              <a:rPr dirty="0" sz="1800" spc="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1800" spc="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draadloze</a:t>
            </a:r>
            <a:r>
              <a:rPr dirty="0" sz="18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netwerken</a:t>
            </a:r>
            <a:r>
              <a:rPr dirty="0" sz="1800" spc="1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waarvan</a:t>
            </a:r>
            <a:r>
              <a:rPr dirty="0" sz="18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uw</a:t>
            </a:r>
            <a:r>
              <a:rPr dirty="0" sz="18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apparaat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zich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momenteel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binnen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bereik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bevindt.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932815"/>
            </a:xfrm>
            <a:custGeom>
              <a:avLst/>
              <a:gdLst/>
              <a:ahLst/>
              <a:cxnLst/>
              <a:rect l="l" t="t" r="r" b="b"/>
              <a:pathLst>
                <a:path w="9144000" h="932815">
                  <a:moveTo>
                    <a:pt x="0" y="932688"/>
                  </a:moveTo>
                  <a:lnTo>
                    <a:pt x="9144000" y="932688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932688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932688"/>
              <a:ext cx="9144000" cy="4211320"/>
            </a:xfrm>
            <a:custGeom>
              <a:avLst/>
              <a:gdLst/>
              <a:ahLst/>
              <a:cxnLst/>
              <a:rect l="l" t="t" r="r" b="b"/>
              <a:pathLst>
                <a:path w="9144000" h="4211320">
                  <a:moveTo>
                    <a:pt x="9144000" y="0"/>
                  </a:moveTo>
                  <a:lnTo>
                    <a:pt x="0" y="0"/>
                  </a:lnTo>
                  <a:lnTo>
                    <a:pt x="0" y="4210810"/>
                  </a:lnTo>
                  <a:lnTo>
                    <a:pt x="9144000" y="421081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8536" rIns="0" bIns="0" rtlCol="0" vert="horz">
            <a:spAutoFit/>
          </a:bodyPr>
          <a:lstStyle/>
          <a:p>
            <a:pPr marL="201295">
              <a:lnSpc>
                <a:spcPct val="100000"/>
              </a:lnSpc>
              <a:spcBef>
                <a:spcPts val="95"/>
              </a:spcBef>
            </a:pPr>
            <a:r>
              <a:rPr dirty="0" spc="-300"/>
              <a:t>01</a:t>
            </a:r>
            <a:r>
              <a:rPr dirty="0" spc="-110"/>
              <a:t> </a:t>
            </a:r>
            <a:r>
              <a:rPr dirty="0" spc="-200"/>
              <a:t>Digitale</a:t>
            </a:r>
            <a:r>
              <a:rPr dirty="0" spc="-95"/>
              <a:t> </a:t>
            </a:r>
            <a:r>
              <a:rPr dirty="0" spc="-229"/>
              <a:t>competenties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473455" y="1138555"/>
            <a:ext cx="3163570" cy="38671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betekenis van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 b="1" i="1">
                <a:solidFill>
                  <a:srgbClr val="379C73"/>
                </a:solidFill>
                <a:latin typeface="Arial"/>
                <a:cs typeface="Arial"/>
              </a:rPr>
              <a:t>digitale</a:t>
            </a:r>
            <a:r>
              <a:rPr dirty="0" sz="1800" spc="-10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379C73"/>
                </a:solidFill>
                <a:latin typeface="Arial"/>
                <a:cs typeface="Arial"/>
              </a:rPr>
              <a:t>geletterdheid</a:t>
            </a:r>
            <a:r>
              <a:rPr dirty="0" sz="1800" spc="-45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dynamisch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afhankelijk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huidige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technologische</a:t>
            </a:r>
            <a:r>
              <a:rPr dirty="0" sz="18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landschap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praktische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toepassingen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ervan,</a:t>
            </a:r>
            <a:r>
              <a:rPr dirty="0" sz="18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aangezien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de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voortdurende</a:t>
            </a:r>
            <a:r>
              <a:rPr dirty="0" sz="18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ontwikkeling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van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technologieën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voortdurend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nieuwe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activiteiten</a:t>
            </a:r>
            <a:r>
              <a:rPr dirty="0" sz="18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doelstellingen</a:t>
            </a:r>
            <a:r>
              <a:rPr dirty="0" sz="18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introduceert.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3810000" y="1062227"/>
            <a:ext cx="5052060" cy="3736975"/>
          </a:xfrm>
          <a:custGeom>
            <a:avLst/>
            <a:gdLst/>
            <a:ahLst/>
            <a:cxnLst/>
            <a:rect l="l" t="t" r="r" b="b"/>
            <a:pathLst>
              <a:path w="5052059" h="3736975">
                <a:moveTo>
                  <a:pt x="2526029" y="0"/>
                </a:moveTo>
                <a:lnTo>
                  <a:pt x="2470369" y="444"/>
                </a:lnTo>
                <a:lnTo>
                  <a:pt x="2415002" y="1772"/>
                </a:lnTo>
                <a:lnTo>
                  <a:pt x="2359942" y="3974"/>
                </a:lnTo>
                <a:lnTo>
                  <a:pt x="2305200" y="7041"/>
                </a:lnTo>
                <a:lnTo>
                  <a:pt x="2250789" y="10963"/>
                </a:lnTo>
                <a:lnTo>
                  <a:pt x="2196722" y="15733"/>
                </a:lnTo>
                <a:lnTo>
                  <a:pt x="2143011" y="21340"/>
                </a:lnTo>
                <a:lnTo>
                  <a:pt x="2089668" y="27775"/>
                </a:lnTo>
                <a:lnTo>
                  <a:pt x="2036705" y="35030"/>
                </a:lnTo>
                <a:lnTo>
                  <a:pt x="1984135" y="43096"/>
                </a:lnTo>
                <a:lnTo>
                  <a:pt x="1931969" y="51962"/>
                </a:lnTo>
                <a:lnTo>
                  <a:pt x="1880222" y="61620"/>
                </a:lnTo>
                <a:lnTo>
                  <a:pt x="1828904" y="72061"/>
                </a:lnTo>
                <a:lnTo>
                  <a:pt x="1778028" y="83276"/>
                </a:lnTo>
                <a:lnTo>
                  <a:pt x="1727606" y="95256"/>
                </a:lnTo>
                <a:lnTo>
                  <a:pt x="1677651" y="107991"/>
                </a:lnTo>
                <a:lnTo>
                  <a:pt x="1628175" y="121472"/>
                </a:lnTo>
                <a:lnTo>
                  <a:pt x="1579190" y="135691"/>
                </a:lnTo>
                <a:lnTo>
                  <a:pt x="1530709" y="150638"/>
                </a:lnTo>
                <a:lnTo>
                  <a:pt x="1482744" y="166304"/>
                </a:lnTo>
                <a:lnTo>
                  <a:pt x="1435308" y="182680"/>
                </a:lnTo>
                <a:lnTo>
                  <a:pt x="1388412" y="199756"/>
                </a:lnTo>
                <a:lnTo>
                  <a:pt x="1342068" y="217525"/>
                </a:lnTo>
                <a:lnTo>
                  <a:pt x="1296291" y="235976"/>
                </a:lnTo>
                <a:lnTo>
                  <a:pt x="1251091" y="255100"/>
                </a:lnTo>
                <a:lnTo>
                  <a:pt x="1206480" y="274889"/>
                </a:lnTo>
                <a:lnTo>
                  <a:pt x="1162473" y="295333"/>
                </a:lnTo>
                <a:lnTo>
                  <a:pt x="1119079" y="316423"/>
                </a:lnTo>
                <a:lnTo>
                  <a:pt x="1076313" y="338150"/>
                </a:lnTo>
                <a:lnTo>
                  <a:pt x="1034186" y="360505"/>
                </a:lnTo>
                <a:lnTo>
                  <a:pt x="992710" y="383478"/>
                </a:lnTo>
                <a:lnTo>
                  <a:pt x="951899" y="407062"/>
                </a:lnTo>
                <a:lnTo>
                  <a:pt x="911764" y="431245"/>
                </a:lnTo>
                <a:lnTo>
                  <a:pt x="872317" y="456020"/>
                </a:lnTo>
                <a:lnTo>
                  <a:pt x="833571" y="481378"/>
                </a:lnTo>
                <a:lnTo>
                  <a:pt x="795538" y="507308"/>
                </a:lnTo>
                <a:lnTo>
                  <a:pt x="758231" y="533802"/>
                </a:lnTo>
                <a:lnTo>
                  <a:pt x="721662" y="560852"/>
                </a:lnTo>
                <a:lnTo>
                  <a:pt x="685843" y="588447"/>
                </a:lnTo>
                <a:lnTo>
                  <a:pt x="650787" y="616579"/>
                </a:lnTo>
                <a:lnTo>
                  <a:pt x="616506" y="645238"/>
                </a:lnTo>
                <a:lnTo>
                  <a:pt x="583011" y="674416"/>
                </a:lnTo>
                <a:lnTo>
                  <a:pt x="550316" y="704103"/>
                </a:lnTo>
                <a:lnTo>
                  <a:pt x="518433" y="734290"/>
                </a:lnTo>
                <a:lnTo>
                  <a:pt x="487375" y="764968"/>
                </a:lnTo>
                <a:lnTo>
                  <a:pt x="457152" y="796128"/>
                </a:lnTo>
                <a:lnTo>
                  <a:pt x="427779" y="827761"/>
                </a:lnTo>
                <a:lnTo>
                  <a:pt x="399267" y="859858"/>
                </a:lnTo>
                <a:lnTo>
                  <a:pt x="371628" y="892409"/>
                </a:lnTo>
                <a:lnTo>
                  <a:pt x="344875" y="925406"/>
                </a:lnTo>
                <a:lnTo>
                  <a:pt x="319020" y="958839"/>
                </a:lnTo>
                <a:lnTo>
                  <a:pt x="294076" y="992700"/>
                </a:lnTo>
                <a:lnTo>
                  <a:pt x="270054" y="1026978"/>
                </a:lnTo>
                <a:lnTo>
                  <a:pt x="246968" y="1061665"/>
                </a:lnTo>
                <a:lnTo>
                  <a:pt x="224829" y="1096753"/>
                </a:lnTo>
                <a:lnTo>
                  <a:pt x="203650" y="1132231"/>
                </a:lnTo>
                <a:lnTo>
                  <a:pt x="183443" y="1168090"/>
                </a:lnTo>
                <a:lnTo>
                  <a:pt x="164220" y="1204322"/>
                </a:lnTo>
                <a:lnTo>
                  <a:pt x="145994" y="1240918"/>
                </a:lnTo>
                <a:lnTo>
                  <a:pt x="128777" y="1277867"/>
                </a:lnTo>
                <a:lnTo>
                  <a:pt x="112582" y="1315162"/>
                </a:lnTo>
                <a:lnTo>
                  <a:pt x="97421" y="1352793"/>
                </a:lnTo>
                <a:lnTo>
                  <a:pt x="83305" y="1390751"/>
                </a:lnTo>
                <a:lnTo>
                  <a:pt x="70248" y="1429027"/>
                </a:lnTo>
                <a:lnTo>
                  <a:pt x="58261" y="1467611"/>
                </a:lnTo>
                <a:lnTo>
                  <a:pt x="47358" y="1506495"/>
                </a:lnTo>
                <a:lnTo>
                  <a:pt x="37550" y="1545669"/>
                </a:lnTo>
                <a:lnTo>
                  <a:pt x="28850" y="1585124"/>
                </a:lnTo>
                <a:lnTo>
                  <a:pt x="21270" y="1624852"/>
                </a:lnTo>
                <a:lnTo>
                  <a:pt x="14822" y="1664843"/>
                </a:lnTo>
                <a:lnTo>
                  <a:pt x="9519" y="1705088"/>
                </a:lnTo>
                <a:lnTo>
                  <a:pt x="5373" y="1745577"/>
                </a:lnTo>
                <a:lnTo>
                  <a:pt x="2396" y="1786302"/>
                </a:lnTo>
                <a:lnTo>
                  <a:pt x="601" y="1827254"/>
                </a:lnTo>
                <a:lnTo>
                  <a:pt x="0" y="1868424"/>
                </a:lnTo>
                <a:lnTo>
                  <a:pt x="601" y="1909594"/>
                </a:lnTo>
                <a:lnTo>
                  <a:pt x="2396" y="1950547"/>
                </a:lnTo>
                <a:lnTo>
                  <a:pt x="5373" y="1991273"/>
                </a:lnTo>
                <a:lnTo>
                  <a:pt x="9519" y="2031763"/>
                </a:lnTo>
                <a:lnTo>
                  <a:pt x="14822" y="2072009"/>
                </a:lnTo>
                <a:lnTo>
                  <a:pt x="21270" y="2112000"/>
                </a:lnTo>
                <a:lnTo>
                  <a:pt x="28850" y="2151728"/>
                </a:lnTo>
                <a:lnTo>
                  <a:pt x="37550" y="2191185"/>
                </a:lnTo>
                <a:lnTo>
                  <a:pt x="47358" y="2230359"/>
                </a:lnTo>
                <a:lnTo>
                  <a:pt x="58261" y="2269244"/>
                </a:lnTo>
                <a:lnTo>
                  <a:pt x="70248" y="2307829"/>
                </a:lnTo>
                <a:lnTo>
                  <a:pt x="83305" y="2346105"/>
                </a:lnTo>
                <a:lnTo>
                  <a:pt x="97421" y="2384063"/>
                </a:lnTo>
                <a:lnTo>
                  <a:pt x="112582" y="2421694"/>
                </a:lnTo>
                <a:lnTo>
                  <a:pt x="128778" y="2458989"/>
                </a:lnTo>
                <a:lnTo>
                  <a:pt x="145994" y="2495939"/>
                </a:lnTo>
                <a:lnTo>
                  <a:pt x="164220" y="2532535"/>
                </a:lnTo>
                <a:lnTo>
                  <a:pt x="183443" y="2568767"/>
                </a:lnTo>
                <a:lnTo>
                  <a:pt x="203650" y="2604627"/>
                </a:lnTo>
                <a:lnTo>
                  <a:pt x="224829" y="2640105"/>
                </a:lnTo>
                <a:lnTo>
                  <a:pt x="246968" y="2675193"/>
                </a:lnTo>
                <a:lnTo>
                  <a:pt x="270054" y="2709880"/>
                </a:lnTo>
                <a:lnTo>
                  <a:pt x="294076" y="2744159"/>
                </a:lnTo>
                <a:lnTo>
                  <a:pt x="319020" y="2778019"/>
                </a:lnTo>
                <a:lnTo>
                  <a:pt x="344875" y="2811452"/>
                </a:lnTo>
                <a:lnTo>
                  <a:pt x="371628" y="2844449"/>
                </a:lnTo>
                <a:lnTo>
                  <a:pt x="399267" y="2877000"/>
                </a:lnTo>
                <a:lnTo>
                  <a:pt x="427779" y="2909097"/>
                </a:lnTo>
                <a:lnTo>
                  <a:pt x="457152" y="2940730"/>
                </a:lnTo>
                <a:lnTo>
                  <a:pt x="487375" y="2971890"/>
                </a:lnTo>
                <a:lnTo>
                  <a:pt x="518433" y="3002568"/>
                </a:lnTo>
                <a:lnTo>
                  <a:pt x="550316" y="3032755"/>
                </a:lnTo>
                <a:lnTo>
                  <a:pt x="583011" y="3062442"/>
                </a:lnTo>
                <a:lnTo>
                  <a:pt x="616506" y="3091619"/>
                </a:lnTo>
                <a:lnTo>
                  <a:pt x="650787" y="3120278"/>
                </a:lnTo>
                <a:lnTo>
                  <a:pt x="685843" y="3148410"/>
                </a:lnTo>
                <a:lnTo>
                  <a:pt x="721662" y="3176005"/>
                </a:lnTo>
                <a:lnTo>
                  <a:pt x="758231" y="3203054"/>
                </a:lnTo>
                <a:lnTo>
                  <a:pt x="795538" y="3229548"/>
                </a:lnTo>
                <a:lnTo>
                  <a:pt x="833571" y="3255478"/>
                </a:lnTo>
                <a:lnTo>
                  <a:pt x="872317" y="3280835"/>
                </a:lnTo>
                <a:lnTo>
                  <a:pt x="911764" y="3305610"/>
                </a:lnTo>
                <a:lnTo>
                  <a:pt x="951899" y="3329793"/>
                </a:lnTo>
                <a:lnTo>
                  <a:pt x="992710" y="3353376"/>
                </a:lnTo>
                <a:lnTo>
                  <a:pt x="1034186" y="3376350"/>
                </a:lnTo>
                <a:lnTo>
                  <a:pt x="1076313" y="3398704"/>
                </a:lnTo>
                <a:lnTo>
                  <a:pt x="1119079" y="3420431"/>
                </a:lnTo>
                <a:lnTo>
                  <a:pt x="1162473" y="3441520"/>
                </a:lnTo>
                <a:lnTo>
                  <a:pt x="1206480" y="3461964"/>
                </a:lnTo>
                <a:lnTo>
                  <a:pt x="1251091" y="3481752"/>
                </a:lnTo>
                <a:lnTo>
                  <a:pt x="1296291" y="3500877"/>
                </a:lnTo>
                <a:lnTo>
                  <a:pt x="1342068" y="3519327"/>
                </a:lnTo>
                <a:lnTo>
                  <a:pt x="1388412" y="3537095"/>
                </a:lnTo>
                <a:lnTo>
                  <a:pt x="1435308" y="3554172"/>
                </a:lnTo>
                <a:lnTo>
                  <a:pt x="1482744" y="3570547"/>
                </a:lnTo>
                <a:lnTo>
                  <a:pt x="1530709" y="3586213"/>
                </a:lnTo>
                <a:lnTo>
                  <a:pt x="1579190" y="3601159"/>
                </a:lnTo>
                <a:lnTo>
                  <a:pt x="1628175" y="3615378"/>
                </a:lnTo>
                <a:lnTo>
                  <a:pt x="1677651" y="3628859"/>
                </a:lnTo>
                <a:lnTo>
                  <a:pt x="1727606" y="3641594"/>
                </a:lnTo>
                <a:lnTo>
                  <a:pt x="1778028" y="3653573"/>
                </a:lnTo>
                <a:lnTo>
                  <a:pt x="1828904" y="3664788"/>
                </a:lnTo>
                <a:lnTo>
                  <a:pt x="1880222" y="3675229"/>
                </a:lnTo>
                <a:lnTo>
                  <a:pt x="1931969" y="3684887"/>
                </a:lnTo>
                <a:lnTo>
                  <a:pt x="1984135" y="3693753"/>
                </a:lnTo>
                <a:lnTo>
                  <a:pt x="2036705" y="3701818"/>
                </a:lnTo>
                <a:lnTo>
                  <a:pt x="2089668" y="3709072"/>
                </a:lnTo>
                <a:lnTo>
                  <a:pt x="2143011" y="3715508"/>
                </a:lnTo>
                <a:lnTo>
                  <a:pt x="2196722" y="3721115"/>
                </a:lnTo>
                <a:lnTo>
                  <a:pt x="2250789" y="3725884"/>
                </a:lnTo>
                <a:lnTo>
                  <a:pt x="2305200" y="3729806"/>
                </a:lnTo>
                <a:lnTo>
                  <a:pt x="2359942" y="3732873"/>
                </a:lnTo>
                <a:lnTo>
                  <a:pt x="2415002" y="3735075"/>
                </a:lnTo>
                <a:lnTo>
                  <a:pt x="2470369" y="3736403"/>
                </a:lnTo>
                <a:lnTo>
                  <a:pt x="2526029" y="3736848"/>
                </a:lnTo>
                <a:lnTo>
                  <a:pt x="2581690" y="3736403"/>
                </a:lnTo>
                <a:lnTo>
                  <a:pt x="2637057" y="3735075"/>
                </a:lnTo>
                <a:lnTo>
                  <a:pt x="2692117" y="3732873"/>
                </a:lnTo>
                <a:lnTo>
                  <a:pt x="2746859" y="3729806"/>
                </a:lnTo>
                <a:lnTo>
                  <a:pt x="2801270" y="3725884"/>
                </a:lnTo>
                <a:lnTo>
                  <a:pt x="2855337" y="3721115"/>
                </a:lnTo>
                <a:lnTo>
                  <a:pt x="2909048" y="3715508"/>
                </a:lnTo>
                <a:lnTo>
                  <a:pt x="2962391" y="3709072"/>
                </a:lnTo>
                <a:lnTo>
                  <a:pt x="3015354" y="3701818"/>
                </a:lnTo>
                <a:lnTo>
                  <a:pt x="3067924" y="3693753"/>
                </a:lnTo>
                <a:lnTo>
                  <a:pt x="3120090" y="3684887"/>
                </a:lnTo>
                <a:lnTo>
                  <a:pt x="3171837" y="3675229"/>
                </a:lnTo>
                <a:lnTo>
                  <a:pt x="3223155" y="3664788"/>
                </a:lnTo>
                <a:lnTo>
                  <a:pt x="3274031" y="3653573"/>
                </a:lnTo>
                <a:lnTo>
                  <a:pt x="3324453" y="3641594"/>
                </a:lnTo>
                <a:lnTo>
                  <a:pt x="3374408" y="3628859"/>
                </a:lnTo>
                <a:lnTo>
                  <a:pt x="3423884" y="3615378"/>
                </a:lnTo>
                <a:lnTo>
                  <a:pt x="3472869" y="3601159"/>
                </a:lnTo>
                <a:lnTo>
                  <a:pt x="3521350" y="3586213"/>
                </a:lnTo>
                <a:lnTo>
                  <a:pt x="3569315" y="3570547"/>
                </a:lnTo>
                <a:lnTo>
                  <a:pt x="3616751" y="3554172"/>
                </a:lnTo>
                <a:lnTo>
                  <a:pt x="3663647" y="3537095"/>
                </a:lnTo>
                <a:lnTo>
                  <a:pt x="3709991" y="3519327"/>
                </a:lnTo>
                <a:lnTo>
                  <a:pt x="3755768" y="3500877"/>
                </a:lnTo>
                <a:lnTo>
                  <a:pt x="3800968" y="3481752"/>
                </a:lnTo>
                <a:lnTo>
                  <a:pt x="3845579" y="3461964"/>
                </a:lnTo>
                <a:lnTo>
                  <a:pt x="3889586" y="3441520"/>
                </a:lnTo>
                <a:lnTo>
                  <a:pt x="3932980" y="3420431"/>
                </a:lnTo>
                <a:lnTo>
                  <a:pt x="3975746" y="3398704"/>
                </a:lnTo>
                <a:lnTo>
                  <a:pt x="4017873" y="3376350"/>
                </a:lnTo>
                <a:lnTo>
                  <a:pt x="4059349" y="3353376"/>
                </a:lnTo>
                <a:lnTo>
                  <a:pt x="4100160" y="3329793"/>
                </a:lnTo>
                <a:lnTo>
                  <a:pt x="4140295" y="3305610"/>
                </a:lnTo>
                <a:lnTo>
                  <a:pt x="4179742" y="3280835"/>
                </a:lnTo>
                <a:lnTo>
                  <a:pt x="4218488" y="3255478"/>
                </a:lnTo>
                <a:lnTo>
                  <a:pt x="4256521" y="3229548"/>
                </a:lnTo>
                <a:lnTo>
                  <a:pt x="4293828" y="3203054"/>
                </a:lnTo>
                <a:lnTo>
                  <a:pt x="4330397" y="3176005"/>
                </a:lnTo>
                <a:lnTo>
                  <a:pt x="4366216" y="3148410"/>
                </a:lnTo>
                <a:lnTo>
                  <a:pt x="4401272" y="3120278"/>
                </a:lnTo>
                <a:lnTo>
                  <a:pt x="4435553" y="3091619"/>
                </a:lnTo>
                <a:lnTo>
                  <a:pt x="4469048" y="3062442"/>
                </a:lnTo>
                <a:lnTo>
                  <a:pt x="4501743" y="3032755"/>
                </a:lnTo>
                <a:lnTo>
                  <a:pt x="4533626" y="3002568"/>
                </a:lnTo>
                <a:lnTo>
                  <a:pt x="4564684" y="2971890"/>
                </a:lnTo>
                <a:lnTo>
                  <a:pt x="4594907" y="2940730"/>
                </a:lnTo>
                <a:lnTo>
                  <a:pt x="4624280" y="2909097"/>
                </a:lnTo>
                <a:lnTo>
                  <a:pt x="4652792" y="2877000"/>
                </a:lnTo>
                <a:lnTo>
                  <a:pt x="4680431" y="2844449"/>
                </a:lnTo>
                <a:lnTo>
                  <a:pt x="4707184" y="2811452"/>
                </a:lnTo>
                <a:lnTo>
                  <a:pt x="4733039" y="2778019"/>
                </a:lnTo>
                <a:lnTo>
                  <a:pt x="4757983" y="2744159"/>
                </a:lnTo>
                <a:lnTo>
                  <a:pt x="4782005" y="2709880"/>
                </a:lnTo>
                <a:lnTo>
                  <a:pt x="4805091" y="2675193"/>
                </a:lnTo>
                <a:lnTo>
                  <a:pt x="4827230" y="2640105"/>
                </a:lnTo>
                <a:lnTo>
                  <a:pt x="4848409" y="2604627"/>
                </a:lnTo>
                <a:lnTo>
                  <a:pt x="4868616" y="2568767"/>
                </a:lnTo>
                <a:lnTo>
                  <a:pt x="4887839" y="2532535"/>
                </a:lnTo>
                <a:lnTo>
                  <a:pt x="4906065" y="2495939"/>
                </a:lnTo>
                <a:lnTo>
                  <a:pt x="4923281" y="2458989"/>
                </a:lnTo>
                <a:lnTo>
                  <a:pt x="4939477" y="2421694"/>
                </a:lnTo>
                <a:lnTo>
                  <a:pt x="4954638" y="2384063"/>
                </a:lnTo>
                <a:lnTo>
                  <a:pt x="4968754" y="2346105"/>
                </a:lnTo>
                <a:lnTo>
                  <a:pt x="4981811" y="2307829"/>
                </a:lnTo>
                <a:lnTo>
                  <a:pt x="4993798" y="2269244"/>
                </a:lnTo>
                <a:lnTo>
                  <a:pt x="5004701" y="2230359"/>
                </a:lnTo>
                <a:lnTo>
                  <a:pt x="5014509" y="2191185"/>
                </a:lnTo>
                <a:lnTo>
                  <a:pt x="5023209" y="2151728"/>
                </a:lnTo>
                <a:lnTo>
                  <a:pt x="5030789" y="2112000"/>
                </a:lnTo>
                <a:lnTo>
                  <a:pt x="5037237" y="2072009"/>
                </a:lnTo>
                <a:lnTo>
                  <a:pt x="5042540" y="2031763"/>
                </a:lnTo>
                <a:lnTo>
                  <a:pt x="5046686" y="1991273"/>
                </a:lnTo>
                <a:lnTo>
                  <a:pt x="5049663" y="1950547"/>
                </a:lnTo>
                <a:lnTo>
                  <a:pt x="5051458" y="1909594"/>
                </a:lnTo>
                <a:lnTo>
                  <a:pt x="5052059" y="1868424"/>
                </a:lnTo>
                <a:lnTo>
                  <a:pt x="5051458" y="1827254"/>
                </a:lnTo>
                <a:lnTo>
                  <a:pt x="5049663" y="1786302"/>
                </a:lnTo>
                <a:lnTo>
                  <a:pt x="5046686" y="1745577"/>
                </a:lnTo>
                <a:lnTo>
                  <a:pt x="5042540" y="1705088"/>
                </a:lnTo>
                <a:lnTo>
                  <a:pt x="5037237" y="1664843"/>
                </a:lnTo>
                <a:lnTo>
                  <a:pt x="5030789" y="1624852"/>
                </a:lnTo>
                <a:lnTo>
                  <a:pt x="5023209" y="1585124"/>
                </a:lnTo>
                <a:lnTo>
                  <a:pt x="5014509" y="1545669"/>
                </a:lnTo>
                <a:lnTo>
                  <a:pt x="5004701" y="1506495"/>
                </a:lnTo>
                <a:lnTo>
                  <a:pt x="4993798" y="1467611"/>
                </a:lnTo>
                <a:lnTo>
                  <a:pt x="4981811" y="1429027"/>
                </a:lnTo>
                <a:lnTo>
                  <a:pt x="4968754" y="1390751"/>
                </a:lnTo>
                <a:lnTo>
                  <a:pt x="4954638" y="1352793"/>
                </a:lnTo>
                <a:lnTo>
                  <a:pt x="4939477" y="1315162"/>
                </a:lnTo>
                <a:lnTo>
                  <a:pt x="4923282" y="1277867"/>
                </a:lnTo>
                <a:lnTo>
                  <a:pt x="4906065" y="1240918"/>
                </a:lnTo>
                <a:lnTo>
                  <a:pt x="4887839" y="1204322"/>
                </a:lnTo>
                <a:lnTo>
                  <a:pt x="4868616" y="1168090"/>
                </a:lnTo>
                <a:lnTo>
                  <a:pt x="4848409" y="1132231"/>
                </a:lnTo>
                <a:lnTo>
                  <a:pt x="4827230" y="1096753"/>
                </a:lnTo>
                <a:lnTo>
                  <a:pt x="4805091" y="1061665"/>
                </a:lnTo>
                <a:lnTo>
                  <a:pt x="4782005" y="1026978"/>
                </a:lnTo>
                <a:lnTo>
                  <a:pt x="4757983" y="992700"/>
                </a:lnTo>
                <a:lnTo>
                  <a:pt x="4733039" y="958839"/>
                </a:lnTo>
                <a:lnTo>
                  <a:pt x="4707184" y="925406"/>
                </a:lnTo>
                <a:lnTo>
                  <a:pt x="4680431" y="892409"/>
                </a:lnTo>
                <a:lnTo>
                  <a:pt x="4652792" y="859858"/>
                </a:lnTo>
                <a:lnTo>
                  <a:pt x="4624280" y="827761"/>
                </a:lnTo>
                <a:lnTo>
                  <a:pt x="4594907" y="796128"/>
                </a:lnTo>
                <a:lnTo>
                  <a:pt x="4564684" y="764968"/>
                </a:lnTo>
                <a:lnTo>
                  <a:pt x="4533626" y="734290"/>
                </a:lnTo>
                <a:lnTo>
                  <a:pt x="4501743" y="704103"/>
                </a:lnTo>
                <a:lnTo>
                  <a:pt x="4469048" y="674416"/>
                </a:lnTo>
                <a:lnTo>
                  <a:pt x="4435553" y="645238"/>
                </a:lnTo>
                <a:lnTo>
                  <a:pt x="4401272" y="616579"/>
                </a:lnTo>
                <a:lnTo>
                  <a:pt x="4366216" y="588447"/>
                </a:lnTo>
                <a:lnTo>
                  <a:pt x="4330397" y="560852"/>
                </a:lnTo>
                <a:lnTo>
                  <a:pt x="4293828" y="533802"/>
                </a:lnTo>
                <a:lnTo>
                  <a:pt x="4256521" y="507308"/>
                </a:lnTo>
                <a:lnTo>
                  <a:pt x="4218488" y="481378"/>
                </a:lnTo>
                <a:lnTo>
                  <a:pt x="4179742" y="456020"/>
                </a:lnTo>
                <a:lnTo>
                  <a:pt x="4140295" y="431245"/>
                </a:lnTo>
                <a:lnTo>
                  <a:pt x="4100160" y="407062"/>
                </a:lnTo>
                <a:lnTo>
                  <a:pt x="4059349" y="383478"/>
                </a:lnTo>
                <a:lnTo>
                  <a:pt x="4017873" y="360505"/>
                </a:lnTo>
                <a:lnTo>
                  <a:pt x="3975746" y="338150"/>
                </a:lnTo>
                <a:lnTo>
                  <a:pt x="3932980" y="316423"/>
                </a:lnTo>
                <a:lnTo>
                  <a:pt x="3889586" y="295333"/>
                </a:lnTo>
                <a:lnTo>
                  <a:pt x="3845579" y="274889"/>
                </a:lnTo>
                <a:lnTo>
                  <a:pt x="3800968" y="255100"/>
                </a:lnTo>
                <a:lnTo>
                  <a:pt x="3755768" y="235976"/>
                </a:lnTo>
                <a:lnTo>
                  <a:pt x="3709991" y="217525"/>
                </a:lnTo>
                <a:lnTo>
                  <a:pt x="3663647" y="199756"/>
                </a:lnTo>
                <a:lnTo>
                  <a:pt x="3616751" y="182680"/>
                </a:lnTo>
                <a:lnTo>
                  <a:pt x="3569315" y="166304"/>
                </a:lnTo>
                <a:lnTo>
                  <a:pt x="3521350" y="150638"/>
                </a:lnTo>
                <a:lnTo>
                  <a:pt x="3472869" y="135691"/>
                </a:lnTo>
                <a:lnTo>
                  <a:pt x="3423884" y="121472"/>
                </a:lnTo>
                <a:lnTo>
                  <a:pt x="3374408" y="107991"/>
                </a:lnTo>
                <a:lnTo>
                  <a:pt x="3324453" y="95256"/>
                </a:lnTo>
                <a:lnTo>
                  <a:pt x="3274031" y="83276"/>
                </a:lnTo>
                <a:lnTo>
                  <a:pt x="3223155" y="72061"/>
                </a:lnTo>
                <a:lnTo>
                  <a:pt x="3171837" y="61620"/>
                </a:lnTo>
                <a:lnTo>
                  <a:pt x="3120090" y="51962"/>
                </a:lnTo>
                <a:lnTo>
                  <a:pt x="3067924" y="43096"/>
                </a:lnTo>
                <a:lnTo>
                  <a:pt x="3015354" y="35030"/>
                </a:lnTo>
                <a:lnTo>
                  <a:pt x="2962391" y="27775"/>
                </a:lnTo>
                <a:lnTo>
                  <a:pt x="2909048" y="21340"/>
                </a:lnTo>
                <a:lnTo>
                  <a:pt x="2855337" y="15733"/>
                </a:lnTo>
                <a:lnTo>
                  <a:pt x="2801270" y="10963"/>
                </a:lnTo>
                <a:lnTo>
                  <a:pt x="2746859" y="7041"/>
                </a:lnTo>
                <a:lnTo>
                  <a:pt x="2692117" y="3974"/>
                </a:lnTo>
                <a:lnTo>
                  <a:pt x="2637057" y="1772"/>
                </a:lnTo>
                <a:lnTo>
                  <a:pt x="2581690" y="444"/>
                </a:lnTo>
                <a:lnTo>
                  <a:pt x="2526029" y="0"/>
                </a:lnTo>
                <a:close/>
              </a:path>
            </a:pathLst>
          </a:custGeom>
          <a:solidFill>
            <a:srgbClr val="379C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>
            <a:spLocks noGrp="1"/>
          </p:cNvSpPr>
          <p:nvPr>
            <p:ph idx="3" sz="half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/>
              <a:t>DIGITALE</a:t>
            </a:r>
            <a:r>
              <a:rPr dirty="0" spc="-45"/>
              <a:t> </a:t>
            </a:r>
            <a:r>
              <a:rPr dirty="0" spc="-10"/>
              <a:t>COMPETENTIE</a:t>
            </a:r>
          </a:p>
          <a:p>
            <a:pPr algn="ctr" marL="12700" marR="5080" indent="-1270">
              <a:lnSpc>
                <a:spcPct val="100000"/>
              </a:lnSpc>
            </a:pPr>
            <a:r>
              <a:rPr dirty="0" b="0">
                <a:latin typeface="Arial"/>
                <a:cs typeface="Arial"/>
              </a:rPr>
              <a:t>is</a:t>
            </a:r>
            <a:r>
              <a:rPr dirty="0" spc="-3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een</a:t>
            </a:r>
            <a:r>
              <a:rPr dirty="0" spc="-3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combinatie</a:t>
            </a:r>
            <a:r>
              <a:rPr dirty="0" spc="-3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van</a:t>
            </a:r>
            <a:r>
              <a:rPr dirty="0" spc="-25" b="0">
                <a:latin typeface="Arial"/>
                <a:cs typeface="Arial"/>
              </a:rPr>
              <a:t> </a:t>
            </a:r>
            <a:r>
              <a:rPr dirty="0" spc="-10" b="0">
                <a:latin typeface="Arial"/>
                <a:cs typeface="Arial"/>
              </a:rPr>
              <a:t>kennis, vaardigheden</a:t>
            </a:r>
            <a:r>
              <a:rPr dirty="0" spc="-4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en</a:t>
            </a:r>
            <a:r>
              <a:rPr dirty="0" spc="-4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attitudes</a:t>
            </a:r>
            <a:r>
              <a:rPr dirty="0" spc="-25" b="0">
                <a:latin typeface="Arial"/>
                <a:cs typeface="Arial"/>
              </a:rPr>
              <a:t> met </a:t>
            </a:r>
            <a:r>
              <a:rPr dirty="0" b="0">
                <a:latin typeface="Arial"/>
                <a:cs typeface="Arial"/>
              </a:rPr>
              <a:t>betrekking</a:t>
            </a:r>
            <a:r>
              <a:rPr dirty="0" spc="-4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tot</a:t>
            </a:r>
            <a:r>
              <a:rPr dirty="0" spc="-4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het</a:t>
            </a:r>
            <a:r>
              <a:rPr dirty="0" spc="-4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gebruik</a:t>
            </a:r>
            <a:r>
              <a:rPr dirty="0" spc="-55" b="0">
                <a:latin typeface="Arial"/>
                <a:cs typeface="Arial"/>
              </a:rPr>
              <a:t> </a:t>
            </a:r>
            <a:r>
              <a:rPr dirty="0" spc="-25" b="0">
                <a:latin typeface="Arial"/>
                <a:cs typeface="Arial"/>
              </a:rPr>
              <a:t>van </a:t>
            </a:r>
            <a:r>
              <a:rPr dirty="0" b="0">
                <a:latin typeface="Arial"/>
                <a:cs typeface="Arial"/>
              </a:rPr>
              <a:t>technologie</a:t>
            </a:r>
            <a:r>
              <a:rPr dirty="0" spc="-4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om</a:t>
            </a:r>
            <a:r>
              <a:rPr dirty="0" spc="-5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taken</a:t>
            </a:r>
            <a:r>
              <a:rPr dirty="0" spc="-3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uit</a:t>
            </a:r>
            <a:r>
              <a:rPr dirty="0" spc="-5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te</a:t>
            </a:r>
            <a:r>
              <a:rPr dirty="0" spc="-30" b="0">
                <a:latin typeface="Arial"/>
                <a:cs typeface="Arial"/>
              </a:rPr>
              <a:t> </a:t>
            </a:r>
            <a:r>
              <a:rPr dirty="0" spc="-10" b="0">
                <a:latin typeface="Arial"/>
                <a:cs typeface="Arial"/>
              </a:rPr>
              <a:t>voeren, </a:t>
            </a:r>
            <a:r>
              <a:rPr dirty="0" b="0">
                <a:latin typeface="Arial"/>
                <a:cs typeface="Arial"/>
              </a:rPr>
              <a:t>problemen</a:t>
            </a:r>
            <a:r>
              <a:rPr dirty="0" spc="-3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op</a:t>
            </a:r>
            <a:r>
              <a:rPr dirty="0" spc="-3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te</a:t>
            </a:r>
            <a:r>
              <a:rPr dirty="0" spc="-2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lossen,</a:t>
            </a:r>
            <a:r>
              <a:rPr dirty="0" spc="-40" b="0">
                <a:latin typeface="Arial"/>
                <a:cs typeface="Arial"/>
              </a:rPr>
              <a:t> </a:t>
            </a:r>
            <a:r>
              <a:rPr dirty="0" spc="-25" b="0">
                <a:latin typeface="Arial"/>
                <a:cs typeface="Arial"/>
              </a:rPr>
              <a:t>te </a:t>
            </a:r>
            <a:r>
              <a:rPr dirty="0" b="0">
                <a:latin typeface="Arial"/>
                <a:cs typeface="Arial"/>
              </a:rPr>
              <a:t>communiceren,</a:t>
            </a:r>
            <a:r>
              <a:rPr dirty="0" spc="-9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informatie</a:t>
            </a:r>
            <a:r>
              <a:rPr dirty="0" spc="-70" b="0">
                <a:latin typeface="Arial"/>
                <a:cs typeface="Arial"/>
              </a:rPr>
              <a:t> </a:t>
            </a:r>
            <a:r>
              <a:rPr dirty="0" spc="-25" b="0">
                <a:latin typeface="Arial"/>
                <a:cs typeface="Arial"/>
              </a:rPr>
              <a:t>te </a:t>
            </a:r>
            <a:r>
              <a:rPr dirty="0" b="0">
                <a:latin typeface="Arial"/>
                <a:cs typeface="Arial"/>
              </a:rPr>
              <a:t>beheren,</a:t>
            </a:r>
            <a:r>
              <a:rPr dirty="0" spc="-3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samen</a:t>
            </a:r>
            <a:r>
              <a:rPr dirty="0" spc="-4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te</a:t>
            </a:r>
            <a:r>
              <a:rPr dirty="0" spc="-4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werken,</a:t>
            </a:r>
            <a:r>
              <a:rPr dirty="0" spc="-3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en</a:t>
            </a:r>
            <a:r>
              <a:rPr dirty="0" spc="-35" b="0">
                <a:latin typeface="Arial"/>
                <a:cs typeface="Arial"/>
              </a:rPr>
              <a:t> </a:t>
            </a:r>
            <a:r>
              <a:rPr dirty="0" spc="-25" b="0">
                <a:latin typeface="Arial"/>
                <a:cs typeface="Arial"/>
              </a:rPr>
              <a:t>ook </a:t>
            </a:r>
            <a:r>
              <a:rPr dirty="0" b="0">
                <a:latin typeface="Arial"/>
                <a:cs typeface="Arial"/>
              </a:rPr>
              <a:t>om</a:t>
            </a:r>
            <a:r>
              <a:rPr dirty="0" spc="-6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effectief,</a:t>
            </a:r>
            <a:r>
              <a:rPr dirty="0" spc="-2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passend,</a:t>
            </a:r>
            <a:r>
              <a:rPr dirty="0" spc="-45" b="0">
                <a:latin typeface="Arial"/>
                <a:cs typeface="Arial"/>
              </a:rPr>
              <a:t> </a:t>
            </a:r>
            <a:r>
              <a:rPr dirty="0" spc="-10" b="0">
                <a:latin typeface="Arial"/>
                <a:cs typeface="Arial"/>
              </a:rPr>
              <a:t>veilig, </a:t>
            </a:r>
            <a:r>
              <a:rPr dirty="0" b="0">
                <a:latin typeface="Arial"/>
                <a:cs typeface="Arial"/>
              </a:rPr>
              <a:t>kritisch,</a:t>
            </a:r>
            <a:r>
              <a:rPr dirty="0" spc="-7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creatief,</a:t>
            </a:r>
            <a:r>
              <a:rPr dirty="0" spc="-4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onafhankelijk</a:t>
            </a:r>
            <a:r>
              <a:rPr dirty="0" spc="-70" b="0">
                <a:latin typeface="Arial"/>
                <a:cs typeface="Arial"/>
              </a:rPr>
              <a:t> </a:t>
            </a:r>
            <a:r>
              <a:rPr dirty="0" spc="-25" b="0">
                <a:latin typeface="Arial"/>
                <a:cs typeface="Arial"/>
              </a:rPr>
              <a:t>en </a:t>
            </a:r>
            <a:r>
              <a:rPr dirty="0" b="0">
                <a:latin typeface="Arial"/>
                <a:cs typeface="Arial"/>
              </a:rPr>
              <a:t>ethisch</a:t>
            </a:r>
            <a:r>
              <a:rPr dirty="0" spc="-3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inhoud</a:t>
            </a:r>
            <a:r>
              <a:rPr dirty="0" spc="-3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te</a:t>
            </a:r>
            <a:r>
              <a:rPr dirty="0" spc="-2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creëren</a:t>
            </a:r>
            <a:r>
              <a:rPr dirty="0" spc="-3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en</a:t>
            </a:r>
            <a:r>
              <a:rPr dirty="0" spc="-35" b="0">
                <a:latin typeface="Arial"/>
                <a:cs typeface="Arial"/>
              </a:rPr>
              <a:t> </a:t>
            </a:r>
            <a:r>
              <a:rPr dirty="0" spc="-25" b="0">
                <a:latin typeface="Arial"/>
                <a:cs typeface="Arial"/>
              </a:rPr>
              <a:t>te </a:t>
            </a:r>
            <a:r>
              <a:rPr dirty="0" spc="-10" b="0">
                <a:latin typeface="Arial"/>
                <a:cs typeface="Arial"/>
              </a:rPr>
              <a:t>delen.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186309"/>
            <a:ext cx="6708140" cy="853440"/>
          </a:xfrm>
          <a:prstGeom prst="rect"/>
        </p:spPr>
        <p:txBody>
          <a:bodyPr wrap="square" lIns="0" tIns="7620" rIns="0" bIns="0" rtlCol="0" vert="horz">
            <a:spAutoFit/>
          </a:bodyPr>
          <a:lstStyle/>
          <a:p>
            <a:pPr marL="12700" marR="5080">
              <a:lnSpc>
                <a:spcPct val="101200"/>
              </a:lnSpc>
              <a:spcBef>
                <a:spcPts val="60"/>
              </a:spcBef>
            </a:pPr>
            <a:r>
              <a:rPr dirty="0" sz="2700" spc="-229">
                <a:solidFill>
                  <a:srgbClr val="379C73"/>
                </a:solidFill>
              </a:rPr>
              <a:t>Surfen</a:t>
            </a:r>
            <a:r>
              <a:rPr dirty="0" sz="2700" spc="-135">
                <a:solidFill>
                  <a:srgbClr val="379C73"/>
                </a:solidFill>
              </a:rPr>
              <a:t> </a:t>
            </a:r>
            <a:r>
              <a:rPr dirty="0" sz="2700" spc="-225">
                <a:solidFill>
                  <a:srgbClr val="379C73"/>
                </a:solidFill>
              </a:rPr>
              <a:t>op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200">
                <a:solidFill>
                  <a:srgbClr val="379C73"/>
                </a:solidFill>
              </a:rPr>
              <a:t>internet,</a:t>
            </a:r>
            <a:r>
              <a:rPr dirty="0" sz="2700" spc="-95">
                <a:solidFill>
                  <a:srgbClr val="379C73"/>
                </a:solidFill>
              </a:rPr>
              <a:t> </a:t>
            </a:r>
            <a:r>
              <a:rPr dirty="0" sz="2700" spc="-245">
                <a:solidFill>
                  <a:srgbClr val="379C73"/>
                </a:solidFill>
              </a:rPr>
              <a:t>zoeken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270">
                <a:solidFill>
                  <a:srgbClr val="379C73"/>
                </a:solidFill>
              </a:rPr>
              <a:t>en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204">
                <a:solidFill>
                  <a:srgbClr val="379C73"/>
                </a:solidFill>
              </a:rPr>
              <a:t>filteren</a:t>
            </a:r>
            <a:r>
              <a:rPr dirty="0" sz="2700" spc="-114">
                <a:solidFill>
                  <a:srgbClr val="379C73"/>
                </a:solidFill>
              </a:rPr>
              <a:t> </a:t>
            </a:r>
            <a:r>
              <a:rPr dirty="0" sz="2700" spc="-325">
                <a:solidFill>
                  <a:srgbClr val="379C73"/>
                </a:solidFill>
              </a:rPr>
              <a:t>van </a:t>
            </a:r>
            <a:r>
              <a:rPr dirty="0" sz="2700" spc="-100">
                <a:solidFill>
                  <a:srgbClr val="379C73"/>
                </a:solidFill>
              </a:rPr>
              <a:t>informatie</a:t>
            </a:r>
            <a:endParaRPr sz="2700"/>
          </a:p>
        </p:txBody>
      </p:sp>
      <p:sp>
        <p:nvSpPr>
          <p:cNvPr id="4" name="object 4" descr=""/>
          <p:cNvSpPr txBox="1"/>
          <p:nvPr/>
        </p:nvSpPr>
        <p:spPr>
          <a:xfrm>
            <a:off x="604519" y="1203477"/>
            <a:ext cx="7846695" cy="2952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50000"/>
              </a:lnSpc>
              <a:spcBef>
                <a:spcPts val="100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600" spc="3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meeste</a:t>
            </a:r>
            <a:r>
              <a:rPr dirty="0" sz="1600" spc="3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informatie</a:t>
            </a:r>
            <a:r>
              <a:rPr dirty="0" sz="1600" spc="3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600" spc="3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internet</a:t>
            </a:r>
            <a:r>
              <a:rPr dirty="0" sz="1600" spc="3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staat</a:t>
            </a:r>
            <a:r>
              <a:rPr dirty="0" sz="1600" spc="3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600" spc="3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548773"/>
                </a:solidFill>
                <a:latin typeface="Arial"/>
                <a:cs typeface="Arial"/>
              </a:rPr>
              <a:t>websites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.</a:t>
            </a:r>
            <a:r>
              <a:rPr dirty="0" sz="1600" spc="3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Zodra</a:t>
            </a:r>
            <a:r>
              <a:rPr dirty="0" sz="1600" spc="3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u</a:t>
            </a:r>
            <a:r>
              <a:rPr dirty="0" sz="1600" spc="3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verbinding</a:t>
            </a:r>
            <a:r>
              <a:rPr dirty="0" sz="1600" spc="3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hebt</a:t>
            </a:r>
            <a:r>
              <a:rPr dirty="0" sz="1600" spc="3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met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internet,</a:t>
            </a:r>
            <a:r>
              <a:rPr dirty="0" sz="1600" spc="1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kunt</a:t>
            </a:r>
            <a:r>
              <a:rPr dirty="0" sz="1600" spc="1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u</a:t>
            </a:r>
            <a:r>
              <a:rPr dirty="0" sz="1600" spc="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toegang</a:t>
            </a:r>
            <a:r>
              <a:rPr dirty="0" sz="1600" spc="1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krijgen</a:t>
            </a:r>
            <a:r>
              <a:rPr dirty="0" sz="1600" spc="1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tot</a:t>
            </a:r>
            <a:r>
              <a:rPr dirty="0" sz="1600" spc="1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websites</a:t>
            </a:r>
            <a:r>
              <a:rPr dirty="0" sz="1600" spc="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1600" spc="1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behulp</a:t>
            </a:r>
            <a:r>
              <a:rPr dirty="0" sz="1600" spc="1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600" spc="1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600" spc="1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soort</a:t>
            </a:r>
            <a:r>
              <a:rPr dirty="0" sz="1600" spc="1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applicatie</a:t>
            </a:r>
            <a:r>
              <a:rPr dirty="0" sz="1600" spc="1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die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600" spc="2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webbrowser</a:t>
            </a:r>
            <a:r>
              <a:rPr dirty="0" sz="1600" spc="25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wordt</a:t>
            </a:r>
            <a:r>
              <a:rPr dirty="0" sz="1600" spc="2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genoemd.</a:t>
            </a:r>
            <a:r>
              <a:rPr dirty="0" sz="1600" spc="240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1600" spc="2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600" spc="22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548773"/>
                </a:solidFill>
                <a:latin typeface="Arial"/>
                <a:cs typeface="Arial"/>
              </a:rPr>
              <a:t>webbrowser</a:t>
            </a:r>
            <a:r>
              <a:rPr dirty="0" sz="1600" spc="250" b="1">
                <a:solidFill>
                  <a:srgbClr val="548773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kunt</a:t>
            </a:r>
            <a:r>
              <a:rPr dirty="0" sz="1600" spc="2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u</a:t>
            </a:r>
            <a:r>
              <a:rPr dirty="0" sz="1600" spc="2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verbinding</a:t>
            </a:r>
            <a:r>
              <a:rPr dirty="0" sz="1600" spc="2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maken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1600" spc="2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websites</a:t>
            </a:r>
            <a:r>
              <a:rPr dirty="0" sz="1600" spc="2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600" spc="2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deze</a:t>
            </a:r>
            <a:r>
              <a:rPr dirty="0" sz="1600" spc="2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bekijken.</a:t>
            </a:r>
            <a:r>
              <a:rPr dirty="0" sz="1600" spc="2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600" spc="2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webbrowser</a:t>
            </a:r>
            <a:r>
              <a:rPr dirty="0" sz="1600" spc="2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zelf</a:t>
            </a:r>
            <a:r>
              <a:rPr dirty="0" sz="1600" spc="2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1600" spc="2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niet</a:t>
            </a:r>
            <a:r>
              <a:rPr dirty="0" sz="1600" spc="2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600" spc="2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internet,</a:t>
            </a:r>
            <a:r>
              <a:rPr dirty="0" sz="1600" spc="2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maar</a:t>
            </a:r>
            <a:r>
              <a:rPr dirty="0" sz="1600" spc="2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geeft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pagina's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internet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weer.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40"/>
              </a:spcBef>
            </a:pPr>
            <a:endParaRPr sz="1600">
              <a:latin typeface="Arial"/>
              <a:cs typeface="Arial"/>
            </a:endParaRPr>
          </a:p>
          <a:p>
            <a:pPr algn="just" marL="12700" marR="6350">
              <a:lnSpc>
                <a:spcPct val="150000"/>
              </a:lnSpc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Elke</a:t>
            </a:r>
            <a:r>
              <a:rPr dirty="0" sz="16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website</a:t>
            </a:r>
            <a:r>
              <a:rPr dirty="0" sz="16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heeft</a:t>
            </a:r>
            <a:r>
              <a:rPr dirty="0" sz="16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6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uniek</a:t>
            </a:r>
            <a:r>
              <a:rPr dirty="0" sz="16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adres.</a:t>
            </a:r>
            <a:r>
              <a:rPr dirty="0" sz="16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Door</a:t>
            </a:r>
            <a:r>
              <a:rPr dirty="0" sz="16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dit</a:t>
            </a:r>
            <a:r>
              <a:rPr dirty="0" sz="16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adres</a:t>
            </a:r>
            <a:r>
              <a:rPr dirty="0" sz="16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6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uw</a:t>
            </a:r>
            <a:r>
              <a:rPr dirty="0" sz="16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webbrowser</a:t>
            </a:r>
            <a:r>
              <a:rPr dirty="0" sz="16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6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6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typen,</a:t>
            </a:r>
            <a:r>
              <a:rPr dirty="0" sz="16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kunt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u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verbinding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maken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website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uw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webbrowser</a:t>
            </a:r>
            <a:r>
              <a:rPr dirty="0" sz="16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zal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weergeven.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604519" y="1229613"/>
            <a:ext cx="3525520" cy="32277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4737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latin typeface="Arial"/>
                <a:cs typeface="Arial"/>
              </a:rPr>
              <a:t>Beste</a:t>
            </a:r>
            <a:r>
              <a:rPr dirty="0" sz="1400" spc="-4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algemeen</a:t>
            </a:r>
            <a:r>
              <a:rPr dirty="0" sz="1400" spc="-5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—</a:t>
            </a:r>
            <a:r>
              <a:rPr dirty="0" sz="1400" spc="-20" b="1"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79C73"/>
                </a:solidFill>
                <a:latin typeface="Arial"/>
                <a:cs typeface="Arial"/>
              </a:rPr>
              <a:t>Google</a:t>
            </a:r>
            <a:r>
              <a:rPr dirty="0" sz="1400" spc="-4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379C73"/>
                </a:solidFill>
                <a:latin typeface="Arial"/>
                <a:cs typeface="Arial"/>
              </a:rPr>
              <a:t>Chrome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Ondersteunt</a:t>
            </a:r>
            <a:r>
              <a:rPr dirty="0" sz="14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Google-services</a:t>
            </a:r>
            <a:r>
              <a:rPr dirty="0" sz="1400" spc="5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Inclusief</a:t>
            </a:r>
            <a:r>
              <a:rPr dirty="0" sz="14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tabbladgroepsbeheer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Presteert</a:t>
            </a:r>
            <a:r>
              <a:rPr dirty="0" sz="14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beter</a:t>
            </a:r>
            <a:r>
              <a:rPr dirty="0" sz="14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dan</a:t>
            </a:r>
            <a:r>
              <a:rPr dirty="0" sz="14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andere</a:t>
            </a:r>
            <a:r>
              <a:rPr dirty="0" sz="14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browsers</a:t>
            </a:r>
            <a:r>
              <a:rPr dirty="0" sz="14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4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tests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400" b="1">
                <a:latin typeface="Arial"/>
                <a:cs typeface="Arial"/>
              </a:rPr>
              <a:t>Beste</a:t>
            </a:r>
            <a:r>
              <a:rPr dirty="0" sz="1400" spc="-5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voor</a:t>
            </a:r>
            <a:r>
              <a:rPr dirty="0" sz="1400" spc="-3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beveiliging</a:t>
            </a:r>
            <a:r>
              <a:rPr dirty="0" sz="1400" spc="-7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—</a:t>
            </a:r>
            <a:r>
              <a:rPr dirty="0" sz="1400" spc="-35" b="1"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79C73"/>
                </a:solidFill>
                <a:latin typeface="Arial"/>
                <a:cs typeface="Arial"/>
              </a:rPr>
              <a:t>Mozilla</a:t>
            </a:r>
            <a:r>
              <a:rPr dirty="0" sz="1400" spc="-6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379C73"/>
                </a:solidFill>
                <a:latin typeface="Arial"/>
                <a:cs typeface="Arial"/>
              </a:rPr>
              <a:t>Firefox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Blokkeert</a:t>
            </a:r>
            <a:r>
              <a:rPr dirty="0" sz="14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cryptominers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Voorkomt</a:t>
            </a:r>
            <a:r>
              <a:rPr dirty="0" sz="14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fingerprinting</a:t>
            </a:r>
            <a:endParaRPr sz="1400">
              <a:latin typeface="Arial"/>
              <a:cs typeface="Arial"/>
            </a:endParaRPr>
          </a:p>
          <a:p>
            <a:pPr marL="12700" marR="603885">
              <a:lnSpc>
                <a:spcPct val="100000"/>
              </a:lnSpc>
            </a:pP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Slaat</a:t>
            </a:r>
            <a:r>
              <a:rPr dirty="0" sz="14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wachtwoorden</a:t>
            </a:r>
            <a:r>
              <a:rPr dirty="0" sz="14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lokaal</a:t>
            </a:r>
            <a:r>
              <a:rPr dirty="0" sz="14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400" spc="5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Scoort</a:t>
            </a:r>
            <a:r>
              <a:rPr dirty="0" sz="14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4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laagst</a:t>
            </a:r>
            <a:r>
              <a:rPr dirty="0" sz="14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4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snelheid</a:t>
            </a:r>
            <a:r>
              <a:rPr dirty="0" sz="14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585858"/>
                </a:solidFill>
                <a:latin typeface="Arial"/>
                <a:cs typeface="Arial"/>
              </a:rPr>
              <a:t>tests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1400">
              <a:latin typeface="Arial"/>
              <a:cs typeface="Arial"/>
            </a:endParaRPr>
          </a:p>
          <a:p>
            <a:pPr marL="12700" marR="464184">
              <a:lnSpc>
                <a:spcPct val="100000"/>
              </a:lnSpc>
              <a:spcBef>
                <a:spcPts val="5"/>
              </a:spcBef>
            </a:pPr>
            <a:r>
              <a:rPr dirty="0" sz="1400" b="1">
                <a:latin typeface="Arial"/>
                <a:cs typeface="Arial"/>
              </a:rPr>
              <a:t>Beste</a:t>
            </a:r>
            <a:r>
              <a:rPr dirty="0" sz="1400" spc="-3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voor</a:t>
            </a:r>
            <a:r>
              <a:rPr dirty="0" sz="1400" spc="-1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aanpassing</a:t>
            </a:r>
            <a:r>
              <a:rPr dirty="0" sz="1400" spc="-6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—</a:t>
            </a:r>
            <a:r>
              <a:rPr dirty="0" sz="1400" spc="-20" b="1"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379C73"/>
                </a:solidFill>
                <a:latin typeface="Arial"/>
                <a:cs typeface="Arial"/>
              </a:rPr>
              <a:t>Vivaldi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Biedt</a:t>
            </a:r>
            <a:r>
              <a:rPr dirty="0" sz="14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hoge</a:t>
            </a:r>
            <a:r>
              <a:rPr dirty="0" sz="14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aanpassingsmogelijkheden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Beschermt</a:t>
            </a:r>
            <a:r>
              <a:rPr dirty="0" sz="14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tegen</a:t>
            </a:r>
            <a:r>
              <a:rPr dirty="0" sz="14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phishing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Synchroniseert</a:t>
            </a:r>
            <a:r>
              <a:rPr dirty="0" sz="14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gegevens</a:t>
            </a:r>
            <a:r>
              <a:rPr dirty="0" sz="14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tussen</a:t>
            </a:r>
            <a:r>
              <a:rPr dirty="0" sz="14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apparaten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76600" y="1225296"/>
            <a:ext cx="1000658" cy="932687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52562" y="2513076"/>
            <a:ext cx="999591" cy="932688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490641" y="3800855"/>
            <a:ext cx="918672" cy="932688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43510" marR="5080">
              <a:lnSpc>
                <a:spcPct val="100000"/>
              </a:lnSpc>
              <a:spcBef>
                <a:spcPts val="100"/>
              </a:spcBef>
            </a:pPr>
            <a:r>
              <a:rPr dirty="0" sz="2700" spc="-204">
                <a:solidFill>
                  <a:srgbClr val="379C73"/>
                </a:solidFill>
              </a:rPr>
              <a:t>Internetten,</a:t>
            </a:r>
            <a:r>
              <a:rPr dirty="0" sz="2700" spc="-75">
                <a:solidFill>
                  <a:srgbClr val="379C73"/>
                </a:solidFill>
              </a:rPr>
              <a:t> </a:t>
            </a:r>
            <a:r>
              <a:rPr dirty="0" sz="2700" spc="-245">
                <a:solidFill>
                  <a:srgbClr val="379C73"/>
                </a:solidFill>
              </a:rPr>
              <a:t>zoeken</a:t>
            </a:r>
            <a:r>
              <a:rPr dirty="0" sz="2700" spc="-130">
                <a:solidFill>
                  <a:srgbClr val="379C73"/>
                </a:solidFill>
              </a:rPr>
              <a:t> </a:t>
            </a:r>
            <a:r>
              <a:rPr dirty="0" sz="2700" spc="-270">
                <a:solidFill>
                  <a:srgbClr val="379C73"/>
                </a:solidFill>
              </a:rPr>
              <a:t>en</a:t>
            </a:r>
            <a:r>
              <a:rPr dirty="0" sz="2700" spc="-110">
                <a:solidFill>
                  <a:srgbClr val="379C73"/>
                </a:solidFill>
              </a:rPr>
              <a:t> </a:t>
            </a:r>
            <a:r>
              <a:rPr dirty="0" sz="2700" spc="-204">
                <a:solidFill>
                  <a:srgbClr val="379C73"/>
                </a:solidFill>
              </a:rPr>
              <a:t>filteren</a:t>
            </a:r>
            <a:r>
              <a:rPr dirty="0" sz="2700" spc="-105">
                <a:solidFill>
                  <a:srgbClr val="379C73"/>
                </a:solidFill>
              </a:rPr>
              <a:t> </a:t>
            </a:r>
            <a:r>
              <a:rPr dirty="0" sz="2700" spc="-325">
                <a:solidFill>
                  <a:srgbClr val="379C73"/>
                </a:solidFill>
              </a:rPr>
              <a:t>van </a:t>
            </a:r>
            <a:r>
              <a:rPr dirty="0" sz="2700" spc="-190">
                <a:solidFill>
                  <a:srgbClr val="379C73"/>
                </a:solidFill>
              </a:rPr>
              <a:t>informatie:</a:t>
            </a:r>
            <a:r>
              <a:rPr dirty="0" sz="2700" spc="-140">
                <a:solidFill>
                  <a:srgbClr val="379C73"/>
                </a:solidFill>
              </a:rPr>
              <a:t> </a:t>
            </a:r>
            <a:r>
              <a:rPr dirty="0" sz="2700" spc="-270">
                <a:solidFill>
                  <a:srgbClr val="379C73"/>
                </a:solidFill>
              </a:rPr>
              <a:t>de</a:t>
            </a:r>
            <a:r>
              <a:rPr dirty="0" sz="2700" spc="-150">
                <a:solidFill>
                  <a:srgbClr val="379C73"/>
                </a:solidFill>
              </a:rPr>
              <a:t> </a:t>
            </a:r>
            <a:r>
              <a:rPr dirty="0" sz="2700" spc="-275">
                <a:solidFill>
                  <a:srgbClr val="379C73"/>
                </a:solidFill>
              </a:rPr>
              <a:t>meest</a:t>
            </a:r>
            <a:r>
              <a:rPr dirty="0" sz="2700" spc="-145">
                <a:solidFill>
                  <a:srgbClr val="379C73"/>
                </a:solidFill>
              </a:rPr>
              <a:t> </a:t>
            </a:r>
            <a:r>
              <a:rPr dirty="0" sz="2700" spc="-235">
                <a:solidFill>
                  <a:srgbClr val="379C73"/>
                </a:solidFill>
              </a:rPr>
              <a:t>gebruikte</a:t>
            </a:r>
            <a:r>
              <a:rPr dirty="0" sz="2700" spc="-160">
                <a:solidFill>
                  <a:srgbClr val="379C73"/>
                </a:solidFill>
              </a:rPr>
              <a:t> </a:t>
            </a:r>
            <a:r>
              <a:rPr dirty="0" sz="2700" spc="-290">
                <a:solidFill>
                  <a:srgbClr val="379C73"/>
                </a:solidFill>
              </a:rPr>
              <a:t>browsers</a:t>
            </a:r>
            <a:endParaRPr sz="270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490219" y="1080642"/>
            <a:ext cx="3999865" cy="39128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844550">
              <a:lnSpc>
                <a:spcPct val="100000"/>
              </a:lnSpc>
              <a:spcBef>
                <a:spcPts val="100"/>
              </a:spcBef>
            </a:pPr>
            <a:r>
              <a:rPr dirty="0" sz="1500" b="1">
                <a:latin typeface="Arial"/>
                <a:cs typeface="Arial"/>
              </a:rPr>
              <a:t>Beste</a:t>
            </a:r>
            <a:r>
              <a:rPr dirty="0" sz="1500" spc="-35" b="1">
                <a:latin typeface="Arial"/>
                <a:cs typeface="Arial"/>
              </a:rPr>
              <a:t> </a:t>
            </a:r>
            <a:r>
              <a:rPr dirty="0" sz="1500" b="1">
                <a:latin typeface="Arial"/>
                <a:cs typeface="Arial"/>
              </a:rPr>
              <a:t>voor</a:t>
            </a:r>
            <a:r>
              <a:rPr dirty="0" sz="1500" spc="-10" b="1">
                <a:latin typeface="Arial"/>
                <a:cs typeface="Arial"/>
              </a:rPr>
              <a:t> </a:t>
            </a:r>
            <a:r>
              <a:rPr dirty="0" sz="1500" b="1">
                <a:latin typeface="Arial"/>
                <a:cs typeface="Arial"/>
              </a:rPr>
              <a:t>sociale</a:t>
            </a:r>
            <a:r>
              <a:rPr dirty="0" sz="1500" spc="-45" b="1">
                <a:latin typeface="Arial"/>
                <a:cs typeface="Arial"/>
              </a:rPr>
              <a:t> </a:t>
            </a:r>
            <a:r>
              <a:rPr dirty="0" sz="1500" b="1">
                <a:latin typeface="Arial"/>
                <a:cs typeface="Arial"/>
              </a:rPr>
              <a:t>media</a:t>
            </a:r>
            <a:r>
              <a:rPr dirty="0" sz="1500" spc="-35" b="1">
                <a:latin typeface="Arial"/>
                <a:cs typeface="Arial"/>
              </a:rPr>
              <a:t> </a:t>
            </a:r>
            <a:r>
              <a:rPr dirty="0" sz="1500" b="1">
                <a:latin typeface="Arial"/>
                <a:cs typeface="Arial"/>
              </a:rPr>
              <a:t>—</a:t>
            </a:r>
            <a:r>
              <a:rPr dirty="0" sz="1500" spc="-30" b="1">
                <a:latin typeface="Arial"/>
                <a:cs typeface="Arial"/>
              </a:rPr>
              <a:t> </a:t>
            </a:r>
            <a:r>
              <a:rPr dirty="0" sz="1500" spc="-20" b="1">
                <a:solidFill>
                  <a:srgbClr val="548773"/>
                </a:solidFill>
                <a:latin typeface="Arial"/>
                <a:cs typeface="Arial"/>
              </a:rPr>
              <a:t>Opera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Bevat</a:t>
            </a:r>
            <a:r>
              <a:rPr dirty="0" sz="15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5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ingebouwde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VPN-client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Bevat</a:t>
            </a:r>
            <a:r>
              <a:rPr dirty="0" sz="15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sociale</a:t>
            </a:r>
            <a:r>
              <a:rPr dirty="0" sz="15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20">
                <a:solidFill>
                  <a:srgbClr val="585858"/>
                </a:solidFill>
                <a:latin typeface="Arial"/>
                <a:cs typeface="Arial"/>
              </a:rPr>
              <a:t>tools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Verifieert</a:t>
            </a:r>
            <a:r>
              <a:rPr dirty="0" sz="15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alle</a:t>
            </a:r>
            <a:r>
              <a:rPr dirty="0" sz="15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websites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500">
              <a:latin typeface="Arial"/>
              <a:cs typeface="Arial"/>
            </a:endParaRPr>
          </a:p>
          <a:p>
            <a:pPr marL="12700" marR="1162050">
              <a:lnSpc>
                <a:spcPct val="100000"/>
              </a:lnSpc>
            </a:pPr>
            <a:r>
              <a:rPr dirty="0" sz="1500" b="1">
                <a:latin typeface="Arial"/>
                <a:cs typeface="Arial"/>
              </a:rPr>
              <a:t>Beste</a:t>
            </a:r>
            <a:r>
              <a:rPr dirty="0" sz="1500" spc="-50" b="1">
                <a:latin typeface="Arial"/>
                <a:cs typeface="Arial"/>
              </a:rPr>
              <a:t> </a:t>
            </a:r>
            <a:r>
              <a:rPr dirty="0" sz="1500" b="1">
                <a:latin typeface="Arial"/>
                <a:cs typeface="Arial"/>
              </a:rPr>
              <a:t>voor</a:t>
            </a:r>
            <a:r>
              <a:rPr dirty="0" sz="1500" spc="-15" b="1">
                <a:latin typeface="Arial"/>
                <a:cs typeface="Arial"/>
              </a:rPr>
              <a:t> </a:t>
            </a:r>
            <a:r>
              <a:rPr dirty="0" sz="1500" b="1">
                <a:latin typeface="Arial"/>
                <a:cs typeface="Arial"/>
              </a:rPr>
              <a:t>Mac</a:t>
            </a:r>
            <a:r>
              <a:rPr dirty="0" sz="1500" spc="-40" b="1">
                <a:latin typeface="Arial"/>
                <a:cs typeface="Arial"/>
              </a:rPr>
              <a:t> </a:t>
            </a:r>
            <a:r>
              <a:rPr dirty="0" sz="1500" b="1">
                <a:latin typeface="Arial"/>
                <a:cs typeface="Arial"/>
              </a:rPr>
              <a:t>—</a:t>
            </a:r>
            <a:r>
              <a:rPr dirty="0" sz="1500" spc="-45" b="1"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548773"/>
                </a:solidFill>
                <a:latin typeface="Arial"/>
                <a:cs typeface="Arial"/>
              </a:rPr>
              <a:t>Apple </a:t>
            </a:r>
            <a:r>
              <a:rPr dirty="0" sz="1500" spc="-10" b="1">
                <a:solidFill>
                  <a:srgbClr val="548773"/>
                </a:solidFill>
                <a:latin typeface="Arial"/>
                <a:cs typeface="Arial"/>
              </a:rPr>
              <a:t>Safari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Biedt</a:t>
            </a:r>
            <a:r>
              <a:rPr dirty="0" sz="15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5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schoon</a:t>
            </a:r>
            <a:r>
              <a:rPr dirty="0" sz="15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privacyrapport Ondersteunt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extensies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Toont</a:t>
            </a:r>
            <a:r>
              <a:rPr dirty="0" sz="15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tabbladvoorbeelden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Concurrerend</a:t>
            </a:r>
            <a:r>
              <a:rPr dirty="0" sz="15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15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Chrome</a:t>
            </a:r>
            <a:r>
              <a:rPr dirty="0" sz="15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snelheid</a:t>
            </a:r>
            <a:r>
              <a:rPr dirty="0" sz="15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 Mac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500" b="1">
                <a:latin typeface="Arial"/>
                <a:cs typeface="Arial"/>
              </a:rPr>
              <a:t>Beste</a:t>
            </a:r>
            <a:r>
              <a:rPr dirty="0" sz="1500" spc="-35" b="1">
                <a:latin typeface="Arial"/>
                <a:cs typeface="Arial"/>
              </a:rPr>
              <a:t> </a:t>
            </a:r>
            <a:r>
              <a:rPr dirty="0" sz="1500" b="1">
                <a:latin typeface="Arial"/>
                <a:cs typeface="Arial"/>
              </a:rPr>
              <a:t>voor</a:t>
            </a:r>
            <a:r>
              <a:rPr dirty="0" sz="1500" spc="-10" b="1">
                <a:latin typeface="Arial"/>
                <a:cs typeface="Arial"/>
              </a:rPr>
              <a:t> </a:t>
            </a:r>
            <a:r>
              <a:rPr dirty="0" sz="1500" b="1">
                <a:latin typeface="Arial"/>
                <a:cs typeface="Arial"/>
              </a:rPr>
              <a:t>Windows</a:t>
            </a:r>
            <a:r>
              <a:rPr dirty="0" sz="1500" spc="-50" b="1">
                <a:latin typeface="Arial"/>
                <a:cs typeface="Arial"/>
              </a:rPr>
              <a:t> </a:t>
            </a:r>
            <a:r>
              <a:rPr dirty="0" sz="1500" b="1">
                <a:latin typeface="Arial"/>
                <a:cs typeface="Arial"/>
              </a:rPr>
              <a:t>—</a:t>
            </a:r>
            <a:r>
              <a:rPr dirty="0" sz="1500" spc="-45" b="1"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548773"/>
                </a:solidFill>
                <a:latin typeface="Arial"/>
                <a:cs typeface="Arial"/>
              </a:rPr>
              <a:t>Microsoft</a:t>
            </a:r>
            <a:r>
              <a:rPr dirty="0" sz="1500" spc="-50" b="1">
                <a:solidFill>
                  <a:srgbClr val="548773"/>
                </a:solidFill>
                <a:latin typeface="Arial"/>
                <a:cs typeface="Arial"/>
              </a:rPr>
              <a:t> </a:t>
            </a:r>
            <a:r>
              <a:rPr dirty="0" sz="1500" spc="-20" b="1">
                <a:solidFill>
                  <a:srgbClr val="548773"/>
                </a:solidFill>
                <a:latin typeface="Arial"/>
                <a:cs typeface="Arial"/>
              </a:rPr>
              <a:t>Edge</a:t>
            </a:r>
            <a:endParaRPr sz="1500">
              <a:latin typeface="Arial"/>
              <a:cs typeface="Arial"/>
            </a:endParaRPr>
          </a:p>
          <a:p>
            <a:pPr marL="12700" marR="1285875">
              <a:lnSpc>
                <a:spcPct val="100000"/>
              </a:lnSpc>
            </a:pP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Stapelt</a:t>
            </a:r>
            <a:r>
              <a:rPr dirty="0" sz="15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tabbladen</a:t>
            </a:r>
            <a:r>
              <a:rPr dirty="0" sz="15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verticaal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Groepeert</a:t>
            </a:r>
            <a:r>
              <a:rPr dirty="0" sz="15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websites</a:t>
            </a:r>
            <a:r>
              <a:rPr dirty="0" sz="15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5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collecties Ondersteunt</a:t>
            </a:r>
            <a:r>
              <a:rPr dirty="0" sz="15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Dolby</a:t>
            </a:r>
            <a:r>
              <a:rPr dirty="0" sz="15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Audio</a:t>
            </a:r>
            <a:r>
              <a:rPr dirty="0" sz="15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5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4K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Concurrerend</a:t>
            </a:r>
            <a:r>
              <a:rPr dirty="0" sz="15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15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Chrome</a:t>
            </a:r>
            <a:r>
              <a:rPr dirty="0" sz="15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5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snelheid</a:t>
            </a:r>
            <a:r>
              <a:rPr dirty="0" sz="15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op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Windows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43510" marR="5080">
              <a:lnSpc>
                <a:spcPct val="100000"/>
              </a:lnSpc>
              <a:spcBef>
                <a:spcPts val="100"/>
              </a:spcBef>
            </a:pPr>
            <a:r>
              <a:rPr dirty="0" sz="2700" spc="-204">
                <a:solidFill>
                  <a:srgbClr val="379C73"/>
                </a:solidFill>
              </a:rPr>
              <a:t>Internetten,</a:t>
            </a:r>
            <a:r>
              <a:rPr dirty="0" sz="2700" spc="-75">
                <a:solidFill>
                  <a:srgbClr val="379C73"/>
                </a:solidFill>
              </a:rPr>
              <a:t> </a:t>
            </a:r>
            <a:r>
              <a:rPr dirty="0" sz="2700" spc="-245">
                <a:solidFill>
                  <a:srgbClr val="379C73"/>
                </a:solidFill>
              </a:rPr>
              <a:t>zoeken</a:t>
            </a:r>
            <a:r>
              <a:rPr dirty="0" sz="2700" spc="-130">
                <a:solidFill>
                  <a:srgbClr val="379C73"/>
                </a:solidFill>
              </a:rPr>
              <a:t> </a:t>
            </a:r>
            <a:r>
              <a:rPr dirty="0" sz="2700" spc="-270">
                <a:solidFill>
                  <a:srgbClr val="379C73"/>
                </a:solidFill>
              </a:rPr>
              <a:t>en</a:t>
            </a:r>
            <a:r>
              <a:rPr dirty="0" sz="2700" spc="-110">
                <a:solidFill>
                  <a:srgbClr val="379C73"/>
                </a:solidFill>
              </a:rPr>
              <a:t> </a:t>
            </a:r>
            <a:r>
              <a:rPr dirty="0" sz="2700" spc="-204">
                <a:solidFill>
                  <a:srgbClr val="379C73"/>
                </a:solidFill>
              </a:rPr>
              <a:t>filteren</a:t>
            </a:r>
            <a:r>
              <a:rPr dirty="0" sz="2700" spc="-105">
                <a:solidFill>
                  <a:srgbClr val="379C73"/>
                </a:solidFill>
              </a:rPr>
              <a:t> </a:t>
            </a:r>
            <a:r>
              <a:rPr dirty="0" sz="2700" spc="-325">
                <a:solidFill>
                  <a:srgbClr val="379C73"/>
                </a:solidFill>
              </a:rPr>
              <a:t>van </a:t>
            </a:r>
            <a:r>
              <a:rPr dirty="0" sz="2700" spc="-190">
                <a:solidFill>
                  <a:srgbClr val="379C73"/>
                </a:solidFill>
              </a:rPr>
              <a:t>informatie:</a:t>
            </a:r>
            <a:r>
              <a:rPr dirty="0" sz="2700" spc="-140">
                <a:solidFill>
                  <a:srgbClr val="379C73"/>
                </a:solidFill>
              </a:rPr>
              <a:t> </a:t>
            </a:r>
            <a:r>
              <a:rPr dirty="0" sz="2700" spc="-270">
                <a:solidFill>
                  <a:srgbClr val="379C73"/>
                </a:solidFill>
              </a:rPr>
              <a:t>de</a:t>
            </a:r>
            <a:r>
              <a:rPr dirty="0" sz="2700" spc="-150">
                <a:solidFill>
                  <a:srgbClr val="379C73"/>
                </a:solidFill>
              </a:rPr>
              <a:t> </a:t>
            </a:r>
            <a:r>
              <a:rPr dirty="0" sz="2700" spc="-275">
                <a:solidFill>
                  <a:srgbClr val="379C73"/>
                </a:solidFill>
              </a:rPr>
              <a:t>meest</a:t>
            </a:r>
            <a:r>
              <a:rPr dirty="0" sz="2700" spc="-145">
                <a:solidFill>
                  <a:srgbClr val="379C73"/>
                </a:solidFill>
              </a:rPr>
              <a:t> </a:t>
            </a:r>
            <a:r>
              <a:rPr dirty="0" sz="2700" spc="-235">
                <a:solidFill>
                  <a:srgbClr val="379C73"/>
                </a:solidFill>
              </a:rPr>
              <a:t>gebruikte</a:t>
            </a:r>
            <a:r>
              <a:rPr dirty="0" sz="2700" spc="-160">
                <a:solidFill>
                  <a:srgbClr val="379C73"/>
                </a:solidFill>
              </a:rPr>
              <a:t> </a:t>
            </a:r>
            <a:r>
              <a:rPr dirty="0" sz="2700" spc="-290">
                <a:solidFill>
                  <a:srgbClr val="379C73"/>
                </a:solidFill>
              </a:rPr>
              <a:t>browsers</a:t>
            </a:r>
            <a:endParaRPr sz="2700"/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19846" y="1200911"/>
            <a:ext cx="929182" cy="932688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92917" y="2389632"/>
            <a:ext cx="923432" cy="932688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425368" y="3788664"/>
            <a:ext cx="957773" cy="919912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47725"/>
            </a:xfrm>
            <a:custGeom>
              <a:avLst/>
              <a:gdLst/>
              <a:ahLst/>
              <a:cxnLst/>
              <a:rect l="l" t="t" r="r" b="b"/>
              <a:pathLst>
                <a:path w="9144000" h="847725">
                  <a:moveTo>
                    <a:pt x="0" y="847344"/>
                  </a:moveTo>
                  <a:lnTo>
                    <a:pt x="9144000" y="847344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47344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47344"/>
              <a:ext cx="9144000" cy="4296410"/>
            </a:xfrm>
            <a:custGeom>
              <a:avLst/>
              <a:gdLst/>
              <a:ahLst/>
              <a:cxnLst/>
              <a:rect l="l" t="t" r="r" b="b"/>
              <a:pathLst>
                <a:path w="9144000" h="4296410">
                  <a:moveTo>
                    <a:pt x="9144000" y="0"/>
                  </a:moveTo>
                  <a:lnTo>
                    <a:pt x="0" y="0"/>
                  </a:lnTo>
                  <a:lnTo>
                    <a:pt x="0" y="4296154"/>
                  </a:lnTo>
                  <a:lnTo>
                    <a:pt x="9144000" y="429615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8536" rIns="0" bIns="0" rtlCol="0" vert="horz">
            <a:spAutoFit/>
          </a:bodyPr>
          <a:lstStyle/>
          <a:p>
            <a:pPr marL="201295">
              <a:lnSpc>
                <a:spcPct val="100000"/>
              </a:lnSpc>
              <a:spcBef>
                <a:spcPts val="95"/>
              </a:spcBef>
            </a:pPr>
            <a:r>
              <a:rPr dirty="0" spc="-90"/>
              <a:t>VIDEO</a:t>
            </a:r>
            <a:r>
              <a:rPr dirty="0" spc="-114"/>
              <a:t> </a:t>
            </a:r>
            <a:r>
              <a:rPr dirty="0" spc="-10"/>
              <a:t>INHOUD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3541903" y="4115206"/>
            <a:ext cx="1777364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Browser</a:t>
            </a:r>
            <a:r>
              <a:rPr dirty="0" sz="20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Basics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758823" y="1387551"/>
            <a:ext cx="5343525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Meer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informatie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over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basisprincipes</a:t>
            </a:r>
            <a:r>
              <a:rPr dirty="0" sz="16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gebruik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van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webbrowser</a:t>
            </a:r>
            <a:r>
              <a:rPr dirty="0" sz="16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vindt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u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onderstaande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video1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295656" y="2258567"/>
            <a:ext cx="5660390" cy="2382520"/>
            <a:chOff x="295656" y="2258567"/>
            <a:chExt cx="5660390" cy="2382520"/>
          </a:xfrm>
        </p:grpSpPr>
        <p:sp>
          <p:nvSpPr>
            <p:cNvPr id="10" name="object 10" descr=""/>
            <p:cNvSpPr/>
            <p:nvPr/>
          </p:nvSpPr>
          <p:spPr>
            <a:xfrm>
              <a:off x="295656" y="4636007"/>
              <a:ext cx="5086350" cy="0"/>
            </a:xfrm>
            <a:custGeom>
              <a:avLst/>
              <a:gdLst/>
              <a:ahLst/>
              <a:cxnLst/>
              <a:rect l="l" t="t" r="r" b="b"/>
              <a:pathLst>
                <a:path w="5086350" h="0">
                  <a:moveTo>
                    <a:pt x="0" y="0"/>
                  </a:moveTo>
                  <a:lnTo>
                    <a:pt x="5086350" y="0"/>
                  </a:lnTo>
                </a:path>
              </a:pathLst>
            </a:custGeom>
            <a:ln w="9525">
              <a:solidFill>
                <a:srgbClr val="33996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>
              <a:hlinkClick r:id="rId3"/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07791" y="2258567"/>
              <a:ext cx="3048000" cy="1714500"/>
            </a:xfrm>
            <a:prstGeom prst="rect">
              <a:avLst/>
            </a:prstGeom>
          </p:spPr>
        </p:pic>
      </p:grpSp>
      <p:sp>
        <p:nvSpPr>
          <p:cNvPr id="12" name="object 12" descr=""/>
          <p:cNvSpPr txBox="1"/>
          <p:nvPr/>
        </p:nvSpPr>
        <p:spPr>
          <a:xfrm>
            <a:off x="302971" y="4680305"/>
            <a:ext cx="556006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27777" sz="900" i="1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dirty="0" baseline="27777" sz="9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Basisprincipes</a:t>
            </a:r>
            <a:r>
              <a:rPr dirty="0" sz="9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browser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[online</a:t>
            </a:r>
            <a:r>
              <a:rPr dirty="0" sz="9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video],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@GCFLearnFree,</a:t>
            </a:r>
            <a:r>
              <a:rPr dirty="0" sz="9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16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juli</a:t>
            </a:r>
            <a:r>
              <a:rPr dirty="0" sz="9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2014,</a:t>
            </a:r>
            <a:r>
              <a:rPr dirty="0" u="sng" sz="9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https://youtu.be/FxirRVJWUTs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490219" y="1192225"/>
            <a:ext cx="8244840" cy="33185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800" spc="3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zoekmachine</a:t>
            </a:r>
            <a:r>
              <a:rPr dirty="0" sz="1800" spc="3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1800" spc="3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800" spc="3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systeem</a:t>
            </a:r>
            <a:r>
              <a:rPr dirty="0" sz="1800" spc="3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3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programma</a:t>
            </a:r>
            <a:r>
              <a:rPr dirty="0" sz="1800" spc="3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dat</a:t>
            </a:r>
            <a:r>
              <a:rPr dirty="0" sz="1800" spc="4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 spc="4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800" spc="4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alle</a:t>
            </a:r>
            <a:r>
              <a:rPr dirty="0" sz="1800" spc="3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mensen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gemakkelijk</a:t>
            </a:r>
            <a:r>
              <a:rPr dirty="0" sz="1800" spc="4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maakt</a:t>
            </a:r>
            <a:r>
              <a:rPr dirty="0" sz="1800" spc="4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800" spc="4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800" spc="4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internet</a:t>
            </a:r>
            <a:r>
              <a:rPr dirty="0" sz="1800" spc="45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800" spc="4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zoeken</a:t>
            </a:r>
            <a:r>
              <a:rPr dirty="0" sz="1800" spc="4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4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antwoorden</a:t>
            </a:r>
            <a:r>
              <a:rPr dirty="0" sz="1800" spc="45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800" spc="4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internet</a:t>
            </a:r>
            <a:r>
              <a:rPr dirty="0" sz="1800" spc="45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te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vinden</a:t>
            </a:r>
            <a:r>
              <a:rPr dirty="0" sz="1800" spc="1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1800" spc="1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1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trefwoorden</a:t>
            </a:r>
            <a:r>
              <a:rPr dirty="0" sz="1800" spc="1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1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woordgroepen</a:t>
            </a:r>
            <a:r>
              <a:rPr dirty="0" sz="1800" spc="1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waarnaar</a:t>
            </a:r>
            <a:r>
              <a:rPr dirty="0" sz="1800" spc="1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ze</a:t>
            </a:r>
            <a:r>
              <a:rPr dirty="0" sz="1800" spc="1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online</a:t>
            </a:r>
            <a:r>
              <a:rPr dirty="0" sz="1800" spc="1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zoeken.</a:t>
            </a:r>
            <a:r>
              <a:rPr dirty="0" sz="1800" spc="1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zoekmachine</a:t>
            </a:r>
            <a:r>
              <a:rPr dirty="0" sz="1800" spc="4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doorzoekt</a:t>
            </a:r>
            <a:r>
              <a:rPr dirty="0" sz="1800" spc="4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alle</a:t>
            </a:r>
            <a:r>
              <a:rPr dirty="0" sz="1800" spc="4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online</a:t>
            </a:r>
            <a:r>
              <a:rPr dirty="0" sz="1800" spc="43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pagina's</a:t>
            </a:r>
            <a:r>
              <a:rPr dirty="0" sz="1800" spc="45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wanneer</a:t>
            </a:r>
            <a:r>
              <a:rPr dirty="0" sz="1800" spc="4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iemand</a:t>
            </a:r>
            <a:r>
              <a:rPr dirty="0" sz="1800" spc="4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800" spc="4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trefwoord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intypt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resultaat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ontdekken,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proces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erg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snel.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1800">
              <a:latin typeface="Arial"/>
              <a:cs typeface="Arial"/>
            </a:endParaRPr>
          </a:p>
          <a:p>
            <a:pPr algn="just" marL="127000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top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5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zoekmachines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zijn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erg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populair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bruikbaar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iedereen:</a:t>
            </a:r>
            <a:endParaRPr sz="1800">
              <a:latin typeface="Arial"/>
              <a:cs typeface="Arial"/>
            </a:endParaRPr>
          </a:p>
          <a:p>
            <a:pPr marL="267970" indent="-255270">
              <a:lnSpc>
                <a:spcPct val="100000"/>
              </a:lnSpc>
              <a:buClr>
                <a:srgbClr val="000000"/>
              </a:buClr>
              <a:buSzPct val="88888"/>
              <a:buAutoNum type="arabicPeriod"/>
              <a:tabLst>
                <a:tab pos="267970" algn="l"/>
              </a:tabLst>
            </a:pPr>
            <a:r>
              <a:rPr dirty="0" u="sng" sz="18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GOOGLE</a:t>
            </a:r>
            <a:endParaRPr sz="1800">
              <a:latin typeface="Arial"/>
              <a:cs typeface="Arial"/>
            </a:endParaRPr>
          </a:p>
          <a:p>
            <a:pPr marL="267335" indent="-254635">
              <a:lnSpc>
                <a:spcPct val="100000"/>
              </a:lnSpc>
              <a:buClr>
                <a:srgbClr val="000000"/>
              </a:buClr>
              <a:buSzPct val="88888"/>
              <a:buAutoNum type="arabicPeriod"/>
              <a:tabLst>
                <a:tab pos="267335" algn="l"/>
              </a:tabLst>
            </a:pPr>
            <a:r>
              <a:rPr dirty="0" u="sng" sz="18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BING</a:t>
            </a:r>
            <a:endParaRPr sz="1800">
              <a:latin typeface="Arial"/>
              <a:cs typeface="Arial"/>
            </a:endParaRPr>
          </a:p>
          <a:p>
            <a:pPr marL="267970" indent="-255270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SzPct val="88888"/>
              <a:buAutoNum type="arabicPeriod"/>
              <a:tabLst>
                <a:tab pos="267970" algn="l"/>
              </a:tabLst>
            </a:pPr>
            <a:r>
              <a:rPr dirty="0" u="sng" sz="18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YAHOO!</a:t>
            </a:r>
            <a:endParaRPr sz="1800">
              <a:latin typeface="Arial"/>
              <a:cs typeface="Arial"/>
            </a:endParaRPr>
          </a:p>
          <a:p>
            <a:pPr marL="267970" indent="-255270">
              <a:lnSpc>
                <a:spcPct val="100000"/>
              </a:lnSpc>
              <a:buClr>
                <a:srgbClr val="000000"/>
              </a:buClr>
              <a:buSzPct val="88888"/>
              <a:buAutoNum type="arabicPeriod"/>
              <a:tabLst>
                <a:tab pos="267970" algn="l"/>
              </a:tabLst>
            </a:pPr>
            <a:r>
              <a:rPr dirty="0" u="sng" sz="18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6"/>
              </a:rPr>
              <a:t>DUCKDUCKGO</a:t>
            </a:r>
            <a:endParaRPr sz="1800">
              <a:latin typeface="Arial"/>
              <a:cs typeface="Arial"/>
            </a:endParaRPr>
          </a:p>
          <a:p>
            <a:pPr marL="267970" indent="-255270">
              <a:lnSpc>
                <a:spcPct val="100000"/>
              </a:lnSpc>
              <a:buClr>
                <a:srgbClr val="000000"/>
              </a:buClr>
              <a:buSzPct val="88888"/>
              <a:buAutoNum type="arabicPeriod"/>
              <a:tabLst>
                <a:tab pos="267970" algn="l"/>
              </a:tabLst>
            </a:pPr>
            <a:r>
              <a:rPr dirty="0" u="sng" sz="18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7"/>
              </a:rPr>
              <a:t>BAIDU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01802" y="186309"/>
            <a:ext cx="7090409" cy="84899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700" spc="-225">
                <a:solidFill>
                  <a:srgbClr val="379C73"/>
                </a:solidFill>
              </a:rPr>
              <a:t>Surfen,</a:t>
            </a:r>
            <a:r>
              <a:rPr dirty="0" sz="2700" spc="-130">
                <a:solidFill>
                  <a:srgbClr val="379C73"/>
                </a:solidFill>
              </a:rPr>
              <a:t> </a:t>
            </a:r>
            <a:r>
              <a:rPr dirty="0" sz="2700" spc="-245">
                <a:solidFill>
                  <a:srgbClr val="379C73"/>
                </a:solidFill>
              </a:rPr>
              <a:t>zoeken</a:t>
            </a:r>
            <a:r>
              <a:rPr dirty="0" sz="2700" spc="-145">
                <a:solidFill>
                  <a:srgbClr val="379C73"/>
                </a:solidFill>
              </a:rPr>
              <a:t> </a:t>
            </a:r>
            <a:r>
              <a:rPr dirty="0" sz="2700" spc="-270">
                <a:solidFill>
                  <a:srgbClr val="379C73"/>
                </a:solidFill>
              </a:rPr>
              <a:t>en</a:t>
            </a:r>
            <a:r>
              <a:rPr dirty="0" sz="2700" spc="-130">
                <a:solidFill>
                  <a:srgbClr val="379C73"/>
                </a:solidFill>
              </a:rPr>
              <a:t> </a:t>
            </a:r>
            <a:r>
              <a:rPr dirty="0" sz="2700" spc="-204">
                <a:solidFill>
                  <a:srgbClr val="379C73"/>
                </a:solidFill>
              </a:rPr>
              <a:t>filteren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300">
                <a:solidFill>
                  <a:srgbClr val="379C73"/>
                </a:solidFill>
              </a:rPr>
              <a:t>van</a:t>
            </a:r>
            <a:r>
              <a:rPr dirty="0" sz="2700" spc="-130">
                <a:solidFill>
                  <a:srgbClr val="379C73"/>
                </a:solidFill>
              </a:rPr>
              <a:t> </a:t>
            </a:r>
            <a:r>
              <a:rPr dirty="0" sz="2700" spc="-200">
                <a:solidFill>
                  <a:srgbClr val="379C73"/>
                </a:solidFill>
              </a:rPr>
              <a:t>informatie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90">
                <a:solidFill>
                  <a:srgbClr val="379C73"/>
                </a:solidFill>
              </a:rPr>
              <a:t>op </a:t>
            </a:r>
            <a:r>
              <a:rPr dirty="0" sz="2700" spc="-195">
                <a:solidFill>
                  <a:srgbClr val="379C73"/>
                </a:solidFill>
              </a:rPr>
              <a:t>internet:</a:t>
            </a:r>
            <a:r>
              <a:rPr dirty="0" sz="2700" spc="-70">
                <a:solidFill>
                  <a:srgbClr val="379C73"/>
                </a:solidFill>
              </a:rPr>
              <a:t> </a:t>
            </a:r>
            <a:r>
              <a:rPr dirty="0" sz="2700" spc="-295">
                <a:solidFill>
                  <a:srgbClr val="379C73"/>
                </a:solidFill>
              </a:rPr>
              <a:t>zoekmachines</a:t>
            </a:r>
            <a:endParaRPr sz="270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442976" y="1262634"/>
            <a:ext cx="82562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Als</a:t>
            </a:r>
            <a:r>
              <a:rPr dirty="0" sz="1800" spc="2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 spc="3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gaat</a:t>
            </a:r>
            <a:r>
              <a:rPr dirty="0" sz="1800" spc="3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800" spc="3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 spc="3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starten</a:t>
            </a:r>
            <a:r>
              <a:rPr dirty="0" sz="1800" spc="3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2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800" spc="3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zoekopdracht,</a:t>
            </a:r>
            <a:r>
              <a:rPr dirty="0" sz="1800" spc="3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zijn</a:t>
            </a:r>
            <a:r>
              <a:rPr dirty="0" sz="1800" spc="3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3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twee</a:t>
            </a:r>
            <a:r>
              <a:rPr dirty="0" sz="1800" spc="3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veelgebruikte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42976" y="1536953"/>
            <a:ext cx="825627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  <a:tabLst>
                <a:tab pos="1226820" algn="l"/>
                <a:tab pos="1743075" algn="l"/>
                <a:tab pos="2537460" algn="l"/>
                <a:tab pos="3942715" algn="l"/>
                <a:tab pos="4345305" algn="l"/>
                <a:tab pos="5227955" algn="l"/>
                <a:tab pos="5732145" algn="l"/>
                <a:tab pos="7825105" algn="l"/>
              </a:tabLst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methoden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zowel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gemakkelijk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vinden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als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gebruiksvriendelijk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zijn.</a:t>
            </a:r>
            <a:endParaRPr sz="18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</a:pP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de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42976" y="1811273"/>
            <a:ext cx="826262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793115" algn="l"/>
                <a:tab pos="1190625" algn="l"/>
                <a:tab pos="1677035" algn="l"/>
                <a:tab pos="2794000" algn="l"/>
                <a:tab pos="3077845" algn="l"/>
                <a:tab pos="3176905" algn="l"/>
                <a:tab pos="3577590" algn="l"/>
                <a:tab pos="3608070" algn="l"/>
                <a:tab pos="5001260" algn="l"/>
                <a:tab pos="5653405" algn="l"/>
                <a:tab pos="6099810" algn="l"/>
                <a:tab pos="7257415" algn="l"/>
                <a:tab pos="7427595" algn="l"/>
                <a:tab pos="7700645" algn="l"/>
                <a:tab pos="7955280" algn="l"/>
              </a:tabLst>
            </a:pPr>
            <a:r>
              <a:rPr dirty="0" sz="1800" spc="-10" b="1">
                <a:solidFill>
                  <a:srgbClr val="7E7E7E"/>
                </a:solidFill>
                <a:latin typeface="Arial"/>
                <a:cs typeface="Arial"/>
              </a:rPr>
              <a:t>Optie</a:t>
            </a:r>
            <a:r>
              <a:rPr dirty="0" sz="1800" b="1">
                <a:solidFill>
                  <a:srgbClr val="7E7E7E"/>
                </a:solidFill>
                <a:latin typeface="Arial"/>
                <a:cs typeface="Arial"/>
              </a:rPr>
              <a:t>	</a:t>
            </a:r>
            <a:r>
              <a:rPr dirty="0" sz="1800" spc="-25" b="1">
                <a:solidFill>
                  <a:srgbClr val="7E7E7E"/>
                </a:solidFill>
                <a:latin typeface="Arial"/>
                <a:cs typeface="Arial"/>
              </a:rPr>
              <a:t>1</a:t>
            </a:r>
            <a:r>
              <a:rPr dirty="0" sz="1800" spc="-25" b="1">
                <a:solidFill>
                  <a:srgbClr val="548773"/>
                </a:solidFill>
                <a:latin typeface="Arial"/>
                <a:cs typeface="Arial"/>
              </a:rPr>
              <a:t>:</a:t>
            </a:r>
            <a:r>
              <a:rPr dirty="0" sz="1800" b="1">
                <a:solidFill>
                  <a:srgbClr val="548773"/>
                </a:solidFill>
                <a:latin typeface="Arial"/>
                <a:cs typeface="Arial"/>
              </a:rPr>
              <a:t>	</a:t>
            </a:r>
            <a:r>
              <a:rPr dirty="0" sz="1800" spc="-25" b="1">
                <a:solidFill>
                  <a:srgbClr val="548773"/>
                </a:solidFill>
                <a:latin typeface="Arial"/>
                <a:cs typeface="Arial"/>
              </a:rPr>
              <a:t>De</a:t>
            </a:r>
            <a:r>
              <a:rPr dirty="0" sz="1800" b="1">
                <a:solidFill>
                  <a:srgbClr val="548773"/>
                </a:solidFill>
                <a:latin typeface="Arial"/>
                <a:cs typeface="Arial"/>
              </a:rPr>
              <a:t>	</a:t>
            </a:r>
            <a:r>
              <a:rPr dirty="0" sz="1800" spc="-10" b="1">
                <a:solidFill>
                  <a:srgbClr val="548773"/>
                </a:solidFill>
                <a:latin typeface="Arial"/>
                <a:cs typeface="Arial"/>
              </a:rPr>
              <a:t>homepage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.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Ga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bijvoorbeeld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naar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4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startpagina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van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zoekmachine</a:t>
            </a:r>
            <a:r>
              <a:rPr dirty="0" sz="1800" spc="4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google.com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typ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	uw</a:t>
            </a:r>
            <a:r>
              <a:rPr dirty="0" sz="1800" spc="4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zoektermen</a:t>
            </a:r>
            <a:r>
              <a:rPr dirty="0" sz="1800" spc="4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tekstvak.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Als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u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uw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442976" y="2360167"/>
            <a:ext cx="825690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resultaten</a:t>
            </a:r>
            <a:r>
              <a:rPr dirty="0" sz="1800" spc="25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wilt</a:t>
            </a:r>
            <a:r>
              <a:rPr dirty="0" sz="1800" spc="2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bekijken,</a:t>
            </a:r>
            <a:r>
              <a:rPr dirty="0" sz="1800" spc="25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kunt</a:t>
            </a:r>
            <a:r>
              <a:rPr dirty="0" sz="1800" spc="2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</a:t>
            </a:r>
            <a:r>
              <a:rPr dirty="0" sz="1800" spc="2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800" spc="2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2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Enter-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toets</a:t>
            </a:r>
            <a:r>
              <a:rPr dirty="0" sz="1800" spc="25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drukken</a:t>
            </a:r>
            <a:r>
              <a:rPr dirty="0" sz="1800" spc="2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1800" spc="25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800" spc="2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800" spc="2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pictogram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klikken,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zoals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Google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Zoeken-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knop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vergrootglas.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2284158" y="3203067"/>
            <a:ext cx="4370070" cy="1913889"/>
            <a:chOff x="2284158" y="3203067"/>
            <a:chExt cx="4370070" cy="1913889"/>
          </a:xfrm>
        </p:grpSpPr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93619" y="3212592"/>
              <a:ext cx="4351020" cy="1894332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2288920" y="3207829"/>
              <a:ext cx="4360545" cy="1904364"/>
            </a:xfrm>
            <a:custGeom>
              <a:avLst/>
              <a:gdLst/>
              <a:ahLst/>
              <a:cxnLst/>
              <a:rect l="l" t="t" r="r" b="b"/>
              <a:pathLst>
                <a:path w="4360545" h="1904364">
                  <a:moveTo>
                    <a:pt x="0" y="1903857"/>
                  </a:moveTo>
                  <a:lnTo>
                    <a:pt x="4360545" y="1903857"/>
                  </a:lnTo>
                  <a:lnTo>
                    <a:pt x="4360545" y="0"/>
                  </a:lnTo>
                  <a:lnTo>
                    <a:pt x="0" y="0"/>
                  </a:lnTo>
                  <a:lnTo>
                    <a:pt x="0" y="1903857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01802" y="186309"/>
            <a:ext cx="7090409" cy="84899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700" spc="-225">
                <a:solidFill>
                  <a:srgbClr val="379C73"/>
                </a:solidFill>
              </a:rPr>
              <a:t>Surfen,</a:t>
            </a:r>
            <a:r>
              <a:rPr dirty="0" sz="2700" spc="-130">
                <a:solidFill>
                  <a:srgbClr val="379C73"/>
                </a:solidFill>
              </a:rPr>
              <a:t> </a:t>
            </a:r>
            <a:r>
              <a:rPr dirty="0" sz="2700" spc="-245">
                <a:solidFill>
                  <a:srgbClr val="379C73"/>
                </a:solidFill>
              </a:rPr>
              <a:t>zoeken</a:t>
            </a:r>
            <a:r>
              <a:rPr dirty="0" sz="2700" spc="-145">
                <a:solidFill>
                  <a:srgbClr val="379C73"/>
                </a:solidFill>
              </a:rPr>
              <a:t> </a:t>
            </a:r>
            <a:r>
              <a:rPr dirty="0" sz="2700" spc="-270">
                <a:solidFill>
                  <a:srgbClr val="379C73"/>
                </a:solidFill>
              </a:rPr>
              <a:t>en</a:t>
            </a:r>
            <a:r>
              <a:rPr dirty="0" sz="2700" spc="-130">
                <a:solidFill>
                  <a:srgbClr val="379C73"/>
                </a:solidFill>
              </a:rPr>
              <a:t> </a:t>
            </a:r>
            <a:r>
              <a:rPr dirty="0" sz="2700" spc="-204">
                <a:solidFill>
                  <a:srgbClr val="379C73"/>
                </a:solidFill>
              </a:rPr>
              <a:t>filteren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300">
                <a:solidFill>
                  <a:srgbClr val="379C73"/>
                </a:solidFill>
              </a:rPr>
              <a:t>van</a:t>
            </a:r>
            <a:r>
              <a:rPr dirty="0" sz="2700" spc="-130">
                <a:solidFill>
                  <a:srgbClr val="379C73"/>
                </a:solidFill>
              </a:rPr>
              <a:t> </a:t>
            </a:r>
            <a:r>
              <a:rPr dirty="0" sz="2700" spc="-200">
                <a:solidFill>
                  <a:srgbClr val="379C73"/>
                </a:solidFill>
              </a:rPr>
              <a:t>informatie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90">
                <a:solidFill>
                  <a:srgbClr val="379C73"/>
                </a:solidFill>
              </a:rPr>
              <a:t>op </a:t>
            </a:r>
            <a:r>
              <a:rPr dirty="0" sz="2700" spc="-195">
                <a:solidFill>
                  <a:srgbClr val="379C73"/>
                </a:solidFill>
              </a:rPr>
              <a:t>internet:</a:t>
            </a:r>
            <a:r>
              <a:rPr dirty="0" sz="2700" spc="-70">
                <a:solidFill>
                  <a:srgbClr val="379C73"/>
                </a:solidFill>
              </a:rPr>
              <a:t> </a:t>
            </a:r>
            <a:r>
              <a:rPr dirty="0" sz="2700" spc="-295">
                <a:solidFill>
                  <a:srgbClr val="379C73"/>
                </a:solidFill>
              </a:rPr>
              <a:t>zoekmachines</a:t>
            </a:r>
            <a:endParaRPr sz="270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424078" y="1467103"/>
            <a:ext cx="8378825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Optie</a:t>
            </a:r>
            <a:r>
              <a:rPr dirty="0" sz="1800" spc="39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2:</a:t>
            </a:r>
            <a:r>
              <a:rPr dirty="0" sz="1800" spc="39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48773"/>
                </a:solidFill>
                <a:latin typeface="Arial"/>
                <a:cs typeface="Arial"/>
              </a:rPr>
              <a:t>De</a:t>
            </a:r>
            <a:r>
              <a:rPr dirty="0" sz="1800" spc="390" b="1">
                <a:solidFill>
                  <a:srgbClr val="5487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48773"/>
                </a:solidFill>
                <a:latin typeface="Arial"/>
                <a:cs typeface="Arial"/>
              </a:rPr>
              <a:t>adresbalk</a:t>
            </a:r>
            <a:r>
              <a:rPr dirty="0" sz="1800" spc="420" b="1">
                <a:solidFill>
                  <a:srgbClr val="5487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48773"/>
                </a:solidFill>
                <a:latin typeface="Arial"/>
                <a:cs typeface="Arial"/>
              </a:rPr>
              <a:t>van</a:t>
            </a:r>
            <a:r>
              <a:rPr dirty="0" sz="1800" spc="405" b="1">
                <a:solidFill>
                  <a:srgbClr val="5487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48773"/>
                </a:solidFill>
                <a:latin typeface="Arial"/>
                <a:cs typeface="Arial"/>
              </a:rPr>
              <a:t>uw</a:t>
            </a:r>
            <a:r>
              <a:rPr dirty="0" sz="1800" spc="425" b="1">
                <a:solidFill>
                  <a:srgbClr val="5487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48773"/>
                </a:solidFill>
                <a:latin typeface="Arial"/>
                <a:cs typeface="Arial"/>
              </a:rPr>
              <a:t>browser.</a:t>
            </a:r>
            <a:r>
              <a:rPr dirty="0" sz="1800" spc="390" b="1">
                <a:solidFill>
                  <a:srgbClr val="54877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Afhankelijk</a:t>
            </a:r>
            <a:r>
              <a:rPr dirty="0" sz="1800" spc="3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3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uw</a:t>
            </a:r>
            <a:r>
              <a:rPr dirty="0" sz="1800" spc="3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browser</a:t>
            </a:r>
            <a:r>
              <a:rPr dirty="0" sz="1800" spc="4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kunt</a:t>
            </a:r>
            <a:r>
              <a:rPr dirty="0" sz="1800" spc="4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u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mogelijk</a:t>
            </a:r>
            <a:r>
              <a:rPr dirty="0" sz="1800" spc="7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rechtstreeks</a:t>
            </a:r>
            <a:r>
              <a:rPr dirty="0" sz="1800" spc="7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vanuit</a:t>
            </a:r>
            <a:r>
              <a:rPr dirty="0" sz="1800" spc="8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7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interface</a:t>
            </a:r>
            <a:r>
              <a:rPr dirty="0" sz="1800" spc="8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7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7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browser</a:t>
            </a:r>
            <a:r>
              <a:rPr dirty="0" sz="1800" spc="7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800" spc="7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zoekopdracht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uitvoeren.</a:t>
            </a:r>
            <a:r>
              <a:rPr dirty="0" sz="1800" spc="295">
                <a:solidFill>
                  <a:srgbClr val="585858"/>
                </a:solidFill>
                <a:latin typeface="Arial"/>
                <a:cs typeface="Arial"/>
              </a:rPr>
              <a:t> 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800" spc="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Chrome</a:t>
            </a:r>
            <a:r>
              <a:rPr dirty="0" sz="1800" spc="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kunt</a:t>
            </a:r>
            <a:r>
              <a:rPr dirty="0" sz="1800" spc="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</a:t>
            </a:r>
            <a:r>
              <a:rPr dirty="0" sz="1800" spc="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bijvoorbeeld</a:t>
            </a:r>
            <a:r>
              <a:rPr dirty="0" sz="1800" spc="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uw</a:t>
            </a:r>
            <a:r>
              <a:rPr dirty="0" sz="1800" spc="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zoekterm</a:t>
            </a:r>
            <a:r>
              <a:rPr dirty="0" sz="1800" spc="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rechtstreeks</a:t>
            </a:r>
            <a:r>
              <a:rPr dirty="0" sz="1800" spc="3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800" spc="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adresbalk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invoeren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(hieronder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afgebeeld).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380618" y="3053651"/>
            <a:ext cx="8463915" cy="491490"/>
            <a:chOff x="380618" y="3053651"/>
            <a:chExt cx="8463915" cy="491490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0143" y="3063240"/>
              <a:ext cx="8444484" cy="472440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385381" y="3058414"/>
              <a:ext cx="8454390" cy="481965"/>
            </a:xfrm>
            <a:custGeom>
              <a:avLst/>
              <a:gdLst/>
              <a:ahLst/>
              <a:cxnLst/>
              <a:rect l="l" t="t" r="r" b="b"/>
              <a:pathLst>
                <a:path w="8454390" h="481964">
                  <a:moveTo>
                    <a:pt x="0" y="481965"/>
                  </a:moveTo>
                  <a:lnTo>
                    <a:pt x="8454009" y="481965"/>
                  </a:lnTo>
                  <a:lnTo>
                    <a:pt x="8454009" y="0"/>
                  </a:lnTo>
                  <a:lnTo>
                    <a:pt x="0" y="0"/>
                  </a:lnTo>
                  <a:lnTo>
                    <a:pt x="0" y="481965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01802" y="186309"/>
            <a:ext cx="7090409" cy="84899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700" spc="-225">
                <a:solidFill>
                  <a:srgbClr val="379C73"/>
                </a:solidFill>
              </a:rPr>
              <a:t>Surfen,</a:t>
            </a:r>
            <a:r>
              <a:rPr dirty="0" sz="2700" spc="-130">
                <a:solidFill>
                  <a:srgbClr val="379C73"/>
                </a:solidFill>
              </a:rPr>
              <a:t> </a:t>
            </a:r>
            <a:r>
              <a:rPr dirty="0" sz="2700" spc="-245">
                <a:solidFill>
                  <a:srgbClr val="379C73"/>
                </a:solidFill>
              </a:rPr>
              <a:t>zoeken</a:t>
            </a:r>
            <a:r>
              <a:rPr dirty="0" sz="2700" spc="-145">
                <a:solidFill>
                  <a:srgbClr val="379C73"/>
                </a:solidFill>
              </a:rPr>
              <a:t> </a:t>
            </a:r>
            <a:r>
              <a:rPr dirty="0" sz="2700" spc="-270">
                <a:solidFill>
                  <a:srgbClr val="379C73"/>
                </a:solidFill>
              </a:rPr>
              <a:t>en</a:t>
            </a:r>
            <a:r>
              <a:rPr dirty="0" sz="2700" spc="-130">
                <a:solidFill>
                  <a:srgbClr val="379C73"/>
                </a:solidFill>
              </a:rPr>
              <a:t> </a:t>
            </a:r>
            <a:r>
              <a:rPr dirty="0" sz="2700" spc="-204">
                <a:solidFill>
                  <a:srgbClr val="379C73"/>
                </a:solidFill>
              </a:rPr>
              <a:t>filteren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300">
                <a:solidFill>
                  <a:srgbClr val="379C73"/>
                </a:solidFill>
              </a:rPr>
              <a:t>van</a:t>
            </a:r>
            <a:r>
              <a:rPr dirty="0" sz="2700" spc="-130">
                <a:solidFill>
                  <a:srgbClr val="379C73"/>
                </a:solidFill>
              </a:rPr>
              <a:t> </a:t>
            </a:r>
            <a:r>
              <a:rPr dirty="0" sz="2700" spc="-200">
                <a:solidFill>
                  <a:srgbClr val="379C73"/>
                </a:solidFill>
              </a:rPr>
              <a:t>informatie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90">
                <a:solidFill>
                  <a:srgbClr val="379C73"/>
                </a:solidFill>
              </a:rPr>
              <a:t>op </a:t>
            </a:r>
            <a:r>
              <a:rPr dirty="0" sz="2700" spc="-195">
                <a:solidFill>
                  <a:srgbClr val="379C73"/>
                </a:solidFill>
              </a:rPr>
              <a:t>internet:</a:t>
            </a:r>
            <a:r>
              <a:rPr dirty="0" sz="2700" spc="-70">
                <a:solidFill>
                  <a:srgbClr val="379C73"/>
                </a:solidFill>
              </a:rPr>
              <a:t> </a:t>
            </a:r>
            <a:r>
              <a:rPr dirty="0" sz="2700" spc="-295">
                <a:solidFill>
                  <a:srgbClr val="379C73"/>
                </a:solidFill>
              </a:rPr>
              <a:t>zoekmachines</a:t>
            </a:r>
            <a:endParaRPr sz="270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282320"/>
            <a:ext cx="6331585" cy="3308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195">
                <a:solidFill>
                  <a:srgbClr val="379C73"/>
                </a:solidFill>
              </a:rPr>
              <a:t>Zoeken</a:t>
            </a:r>
            <a:r>
              <a:rPr dirty="0" sz="2000" spc="-125">
                <a:solidFill>
                  <a:srgbClr val="379C73"/>
                </a:solidFill>
              </a:rPr>
              <a:t> </a:t>
            </a:r>
            <a:r>
              <a:rPr dirty="0" sz="2000" spc="-170">
                <a:solidFill>
                  <a:srgbClr val="379C73"/>
                </a:solidFill>
              </a:rPr>
              <a:t>op</a:t>
            </a:r>
            <a:r>
              <a:rPr dirty="0" sz="2000" spc="-90">
                <a:solidFill>
                  <a:srgbClr val="379C73"/>
                </a:solidFill>
              </a:rPr>
              <a:t> </a:t>
            </a:r>
            <a:r>
              <a:rPr dirty="0" sz="2000" spc="-140">
                <a:solidFill>
                  <a:srgbClr val="379C73"/>
                </a:solidFill>
              </a:rPr>
              <a:t>internet</a:t>
            </a:r>
            <a:r>
              <a:rPr dirty="0" sz="2000" spc="-110">
                <a:solidFill>
                  <a:srgbClr val="379C73"/>
                </a:solidFill>
              </a:rPr>
              <a:t> </a:t>
            </a:r>
            <a:r>
              <a:rPr dirty="0" sz="2000" spc="-210">
                <a:solidFill>
                  <a:srgbClr val="379C73"/>
                </a:solidFill>
              </a:rPr>
              <a:t>en</a:t>
            </a:r>
            <a:r>
              <a:rPr dirty="0" sz="2000" spc="-85">
                <a:solidFill>
                  <a:srgbClr val="379C73"/>
                </a:solidFill>
              </a:rPr>
              <a:t> </a:t>
            </a:r>
            <a:r>
              <a:rPr dirty="0" sz="2000" spc="-155">
                <a:solidFill>
                  <a:srgbClr val="379C73"/>
                </a:solidFill>
              </a:rPr>
              <a:t>filteren</a:t>
            </a:r>
            <a:r>
              <a:rPr dirty="0" sz="2000" spc="-120">
                <a:solidFill>
                  <a:srgbClr val="379C73"/>
                </a:solidFill>
              </a:rPr>
              <a:t> </a:t>
            </a:r>
            <a:r>
              <a:rPr dirty="0" sz="2000" spc="-229">
                <a:solidFill>
                  <a:srgbClr val="379C73"/>
                </a:solidFill>
              </a:rPr>
              <a:t>van</a:t>
            </a:r>
            <a:r>
              <a:rPr dirty="0" sz="2000" spc="-85">
                <a:solidFill>
                  <a:srgbClr val="379C73"/>
                </a:solidFill>
              </a:rPr>
              <a:t> </a:t>
            </a:r>
            <a:r>
              <a:rPr dirty="0" sz="2000" spc="-155">
                <a:solidFill>
                  <a:srgbClr val="379C73"/>
                </a:solidFill>
              </a:rPr>
              <a:t>informatie</a:t>
            </a:r>
            <a:r>
              <a:rPr dirty="0" sz="2000" spc="-120">
                <a:solidFill>
                  <a:srgbClr val="379C73"/>
                </a:solidFill>
              </a:rPr>
              <a:t> </a:t>
            </a:r>
            <a:r>
              <a:rPr dirty="0" sz="2000">
                <a:solidFill>
                  <a:srgbClr val="379C73"/>
                </a:solidFill>
              </a:rPr>
              <a:t>–</a:t>
            </a:r>
            <a:r>
              <a:rPr dirty="0" sz="2000" spc="-85">
                <a:solidFill>
                  <a:srgbClr val="379C73"/>
                </a:solidFill>
              </a:rPr>
              <a:t> </a:t>
            </a:r>
            <a:r>
              <a:rPr dirty="0" sz="2000" spc="-50">
                <a:solidFill>
                  <a:srgbClr val="379C73"/>
                </a:solidFill>
              </a:rPr>
              <a:t>TIPS!</a:t>
            </a:r>
            <a:endParaRPr sz="2000"/>
          </a:p>
        </p:txBody>
      </p:sp>
      <p:sp>
        <p:nvSpPr>
          <p:cNvPr id="4" name="object 4" descr=""/>
          <p:cNvSpPr txBox="1"/>
          <p:nvPr/>
        </p:nvSpPr>
        <p:spPr>
          <a:xfrm>
            <a:off x="499973" y="970229"/>
            <a:ext cx="8345170" cy="27705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L="245745" marR="6350" indent="-245745">
              <a:lnSpc>
                <a:spcPts val="1575"/>
              </a:lnSpc>
              <a:buClr>
                <a:srgbClr val="000000"/>
              </a:buClr>
              <a:buSzPct val="125000"/>
              <a:buAutoNum type="arabicPeriod"/>
              <a:tabLst>
                <a:tab pos="245745" algn="l"/>
              </a:tabLst>
            </a:pPr>
            <a:r>
              <a:rPr dirty="0" sz="1200" b="1">
                <a:solidFill>
                  <a:srgbClr val="339966"/>
                </a:solidFill>
                <a:latin typeface="Arial"/>
                <a:cs typeface="Arial"/>
              </a:rPr>
              <a:t>KEEP</a:t>
            </a:r>
            <a:r>
              <a:rPr dirty="0" sz="1200" spc="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339966"/>
                </a:solidFill>
                <a:latin typeface="Arial"/>
                <a:cs typeface="Arial"/>
              </a:rPr>
              <a:t>THINGS</a:t>
            </a:r>
            <a:r>
              <a:rPr dirty="0" sz="1200" spc="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339966"/>
                </a:solidFill>
                <a:latin typeface="Arial"/>
                <a:cs typeface="Arial"/>
              </a:rPr>
              <a:t>SIMPLE.</a:t>
            </a:r>
            <a:r>
              <a:rPr dirty="0" sz="1200" spc="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Houd</a:t>
            </a:r>
            <a:r>
              <a:rPr dirty="0" sz="1200" spc="2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het</a:t>
            </a:r>
            <a:r>
              <a:rPr dirty="0" sz="1200" spc="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altijd</a:t>
            </a:r>
            <a:r>
              <a:rPr dirty="0" sz="1200" spc="2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eenvoudig</a:t>
            </a:r>
            <a:r>
              <a:rPr dirty="0" sz="1200" spc="2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wanneer</a:t>
            </a:r>
            <a:r>
              <a:rPr dirty="0" sz="1200" spc="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je</a:t>
            </a:r>
            <a:r>
              <a:rPr dirty="0" sz="1200" spc="4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iets</a:t>
            </a:r>
            <a:r>
              <a:rPr dirty="0" sz="1200" spc="2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zoekt.</a:t>
            </a:r>
            <a:r>
              <a:rPr dirty="0" sz="1200" spc="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Probeer</a:t>
            </a:r>
            <a:r>
              <a:rPr dirty="0" sz="1200" spc="2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alleen</a:t>
            </a:r>
            <a:r>
              <a:rPr dirty="0" sz="1200" spc="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te</a:t>
            </a:r>
            <a:r>
              <a:rPr dirty="0" sz="1200" spc="3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zoeken</a:t>
            </a:r>
            <a:r>
              <a:rPr dirty="0" sz="1200" spc="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op</a:t>
            </a:r>
            <a:r>
              <a:rPr dirty="0" sz="1200" spc="2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trefwoorden</a:t>
            </a:r>
            <a:r>
              <a:rPr dirty="0" sz="1200" spc="2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7E7E7E"/>
                </a:solidFill>
                <a:latin typeface="Arial"/>
                <a:cs typeface="Arial"/>
              </a:rPr>
              <a:t>en</a:t>
            </a:r>
            <a:endParaRPr sz="1200">
              <a:latin typeface="Arial"/>
              <a:cs typeface="Arial"/>
            </a:endParaRPr>
          </a:p>
          <a:p>
            <a:pPr algn="just" marL="260985">
              <a:lnSpc>
                <a:spcPts val="1260"/>
              </a:lnSpc>
            </a:pP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wees</a:t>
            </a:r>
            <a:r>
              <a:rPr dirty="0" sz="1200" spc="-2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specifiek</a:t>
            </a:r>
            <a:r>
              <a:rPr dirty="0" sz="1200" spc="-4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om</a:t>
            </a:r>
            <a:r>
              <a:rPr dirty="0" sz="1200" spc="-2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relevante</a:t>
            </a:r>
            <a:r>
              <a:rPr dirty="0" sz="1200" spc="-3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resultaten</a:t>
            </a:r>
            <a:r>
              <a:rPr dirty="0" sz="1200" spc="-3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te</a:t>
            </a:r>
            <a:r>
              <a:rPr dirty="0" sz="1200" spc="-1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7E7E7E"/>
                </a:solidFill>
                <a:latin typeface="Arial"/>
                <a:cs typeface="Arial"/>
              </a:rPr>
              <a:t>krijgen.</a:t>
            </a:r>
            <a:endParaRPr sz="1200">
              <a:latin typeface="Arial"/>
              <a:cs typeface="Arial"/>
            </a:endParaRPr>
          </a:p>
          <a:p>
            <a:pPr marL="259715" indent="-247015">
              <a:lnSpc>
                <a:spcPts val="1620"/>
              </a:lnSpc>
              <a:buClr>
                <a:srgbClr val="000000"/>
              </a:buClr>
              <a:buSzPct val="125000"/>
              <a:buAutoNum type="arabicPeriod" startAt="2"/>
              <a:tabLst>
                <a:tab pos="259715" algn="l"/>
              </a:tabLst>
            </a:pPr>
            <a:r>
              <a:rPr dirty="0" sz="1200" b="1">
                <a:solidFill>
                  <a:srgbClr val="339966"/>
                </a:solidFill>
                <a:latin typeface="Arial"/>
                <a:cs typeface="Arial"/>
              </a:rPr>
              <a:t>MAAK</a:t>
            </a:r>
            <a:r>
              <a:rPr dirty="0" sz="1200" spc="20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339966"/>
                </a:solidFill>
                <a:latin typeface="Arial"/>
                <a:cs typeface="Arial"/>
              </a:rPr>
              <a:t>GEBRUIK</a:t>
            </a:r>
            <a:r>
              <a:rPr dirty="0" sz="1200" spc="19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339966"/>
                </a:solidFill>
                <a:latin typeface="Arial"/>
                <a:cs typeface="Arial"/>
              </a:rPr>
              <a:t>VAN</a:t>
            </a:r>
            <a:r>
              <a:rPr dirty="0" sz="1200" spc="20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339966"/>
                </a:solidFill>
                <a:latin typeface="Arial"/>
                <a:cs typeface="Arial"/>
              </a:rPr>
              <a:t>AUTOCOMPLEET.</a:t>
            </a:r>
            <a:r>
              <a:rPr dirty="0" sz="1200" spc="204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Terwijl</a:t>
            </a:r>
            <a:r>
              <a:rPr dirty="0" sz="1200" spc="19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je</a:t>
            </a:r>
            <a:r>
              <a:rPr dirty="0" sz="1200" spc="19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typt</a:t>
            </a:r>
            <a:r>
              <a:rPr dirty="0" sz="1200" spc="19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in</a:t>
            </a:r>
            <a:r>
              <a:rPr dirty="0" sz="1200" spc="19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de</a:t>
            </a:r>
            <a:r>
              <a:rPr dirty="0" sz="1200" spc="19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zoekbalk,</a:t>
            </a:r>
            <a:r>
              <a:rPr dirty="0" sz="1200" spc="19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gebruikt</a:t>
            </a:r>
            <a:r>
              <a:rPr dirty="0" sz="1200" spc="19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Google</a:t>
            </a:r>
            <a:r>
              <a:rPr dirty="0" sz="1200" spc="19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automatisch</a:t>
            </a:r>
            <a:r>
              <a:rPr dirty="0" sz="1200" spc="20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een</a:t>
            </a:r>
            <a:r>
              <a:rPr dirty="0" sz="1200" spc="18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7E7E7E"/>
                </a:solidFill>
                <a:latin typeface="Arial"/>
                <a:cs typeface="Arial"/>
              </a:rPr>
              <a:t>functie</a:t>
            </a:r>
            <a:endParaRPr sz="1200">
              <a:latin typeface="Arial"/>
              <a:cs typeface="Arial"/>
            </a:endParaRPr>
          </a:p>
          <a:p>
            <a:pPr algn="just" marL="260985" marR="5080">
              <a:lnSpc>
                <a:spcPts val="1440"/>
              </a:lnSpc>
              <a:spcBef>
                <a:spcPts val="15"/>
              </a:spcBef>
            </a:pP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genaamd</a:t>
            </a:r>
            <a:r>
              <a:rPr dirty="0" sz="1200" spc="114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Autocomplete,</a:t>
            </a:r>
            <a:r>
              <a:rPr dirty="0" sz="1200" spc="12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die</a:t>
            </a:r>
            <a:r>
              <a:rPr dirty="0" sz="1200" spc="114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de</a:t>
            </a:r>
            <a:r>
              <a:rPr dirty="0" sz="1200" spc="114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meest</a:t>
            </a:r>
            <a:r>
              <a:rPr dirty="0" sz="1200" spc="114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populaire</a:t>
            </a:r>
            <a:r>
              <a:rPr dirty="0" sz="1200" spc="114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resultaten</a:t>
            </a:r>
            <a:r>
              <a:rPr dirty="0" sz="1200" spc="12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suggereert</a:t>
            </a:r>
            <a:r>
              <a:rPr dirty="0" sz="1200" spc="114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die</a:t>
            </a:r>
            <a:r>
              <a:rPr dirty="0" sz="1200" spc="114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verband</a:t>
            </a:r>
            <a:r>
              <a:rPr dirty="0" sz="1200" spc="10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houden</a:t>
            </a:r>
            <a:r>
              <a:rPr dirty="0" sz="1200" spc="10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met</a:t>
            </a:r>
            <a:r>
              <a:rPr dirty="0" sz="1200" spc="12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je</a:t>
            </a:r>
            <a:r>
              <a:rPr dirty="0" sz="1200" spc="114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zoekterm.</a:t>
            </a:r>
            <a:r>
              <a:rPr dirty="0" sz="1200" spc="11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Je</a:t>
            </a:r>
            <a:r>
              <a:rPr dirty="0" sz="1200" spc="114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7E7E7E"/>
                </a:solidFill>
                <a:latin typeface="Arial"/>
                <a:cs typeface="Arial"/>
              </a:rPr>
              <a:t>kunt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een van</a:t>
            </a:r>
            <a:r>
              <a:rPr dirty="0" sz="1200" spc="1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deze</a:t>
            </a:r>
            <a:r>
              <a:rPr dirty="0" sz="1200" spc="1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nieuwe</a:t>
            </a:r>
            <a:r>
              <a:rPr dirty="0" sz="1200" spc="2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ideeën</a:t>
            </a:r>
            <a:r>
              <a:rPr dirty="0" sz="1200" spc="1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selecteren</a:t>
            </a:r>
            <a:r>
              <a:rPr dirty="0" sz="1200" spc="2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met</a:t>
            </a:r>
            <a:r>
              <a:rPr dirty="0" sz="1200" spc="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de</a:t>
            </a:r>
            <a:r>
              <a:rPr dirty="0" sz="1200" spc="1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muis</a:t>
            </a:r>
            <a:r>
              <a:rPr dirty="0" sz="1200" spc="1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of</a:t>
            </a:r>
            <a:r>
              <a:rPr dirty="0" sz="1200" spc="2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pijltoetsen,</a:t>
            </a:r>
            <a:r>
              <a:rPr dirty="0" sz="1200" spc="1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of</a:t>
            </a:r>
            <a:r>
              <a:rPr dirty="0" sz="1200" spc="2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je</a:t>
            </a:r>
            <a:r>
              <a:rPr dirty="0" sz="1200" spc="1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kunt</a:t>
            </a:r>
            <a:r>
              <a:rPr dirty="0" sz="1200" spc="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blijven</a:t>
            </a:r>
            <a:r>
              <a:rPr dirty="0" sz="1200" spc="1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typen om</a:t>
            </a:r>
            <a:r>
              <a:rPr dirty="0" sz="1200" spc="2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verschillende</a:t>
            </a:r>
            <a:r>
              <a:rPr dirty="0" sz="1200" spc="2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7E7E7E"/>
                </a:solidFill>
                <a:latin typeface="Arial"/>
                <a:cs typeface="Arial"/>
              </a:rPr>
              <a:t>suggesties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te</a:t>
            </a:r>
            <a:r>
              <a:rPr dirty="0" sz="1200" spc="-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7E7E7E"/>
                </a:solidFill>
                <a:latin typeface="Arial"/>
                <a:cs typeface="Arial"/>
              </a:rPr>
              <a:t>krijgen.</a:t>
            </a:r>
            <a:endParaRPr sz="1200">
              <a:latin typeface="Arial"/>
              <a:cs typeface="Arial"/>
            </a:endParaRPr>
          </a:p>
          <a:p>
            <a:pPr algn="r" marL="245745" marR="5080" indent="-245745">
              <a:lnSpc>
                <a:spcPts val="1425"/>
              </a:lnSpc>
              <a:buClr>
                <a:srgbClr val="000000"/>
              </a:buClr>
              <a:buSzPct val="125000"/>
              <a:buAutoNum type="arabicPeriod" startAt="3"/>
              <a:tabLst>
                <a:tab pos="245745" algn="l"/>
              </a:tabLst>
            </a:pPr>
            <a:r>
              <a:rPr dirty="0" sz="1200" b="1">
                <a:solidFill>
                  <a:srgbClr val="339966"/>
                </a:solidFill>
                <a:latin typeface="Arial"/>
                <a:cs typeface="Arial"/>
              </a:rPr>
              <a:t>GEBRUIK</a:t>
            </a:r>
            <a:r>
              <a:rPr dirty="0" sz="1200" spc="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339966"/>
                </a:solidFill>
                <a:latin typeface="Arial"/>
                <a:cs typeface="Arial"/>
              </a:rPr>
              <a:t>DE</a:t>
            </a:r>
            <a:r>
              <a:rPr dirty="0" sz="1200" spc="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339966"/>
                </a:solidFill>
                <a:latin typeface="Arial"/>
                <a:cs typeface="Arial"/>
              </a:rPr>
              <a:t>FUNCTIE</a:t>
            </a:r>
            <a:r>
              <a:rPr dirty="0" sz="1200" spc="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339966"/>
                </a:solidFill>
                <a:latin typeface="Arial"/>
                <a:cs typeface="Arial"/>
              </a:rPr>
              <a:t>TOOLS.</a:t>
            </a:r>
            <a:r>
              <a:rPr dirty="0" sz="1200" spc="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Om</a:t>
            </a:r>
            <a:r>
              <a:rPr dirty="0" sz="1200" spc="4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je</a:t>
            </a:r>
            <a:r>
              <a:rPr dirty="0" sz="1200" spc="4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zoekresultaten</a:t>
            </a:r>
            <a:r>
              <a:rPr dirty="0" sz="1200" spc="4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te</a:t>
            </a:r>
            <a:r>
              <a:rPr dirty="0" sz="1200" spc="4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verfijnen,</a:t>
            </a:r>
            <a:r>
              <a:rPr dirty="0" sz="1200" spc="4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probeer</a:t>
            </a:r>
            <a:r>
              <a:rPr dirty="0" sz="1200" spc="3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de</a:t>
            </a:r>
            <a:r>
              <a:rPr dirty="0" sz="1200" spc="2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functie</a:t>
            </a:r>
            <a:r>
              <a:rPr dirty="0" sz="1200" spc="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Tools.</a:t>
            </a:r>
            <a:r>
              <a:rPr dirty="0" sz="1200" spc="3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Stel</a:t>
            </a:r>
            <a:r>
              <a:rPr dirty="0" sz="1200" spc="2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dat</a:t>
            </a:r>
            <a:r>
              <a:rPr dirty="0" sz="1200" spc="3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je</a:t>
            </a:r>
            <a:r>
              <a:rPr dirty="0" sz="1200" spc="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op</a:t>
            </a:r>
            <a:r>
              <a:rPr dirty="0" sz="1200" spc="4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zoek</a:t>
            </a:r>
            <a:r>
              <a:rPr dirty="0" sz="1200" spc="2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7E7E7E"/>
                </a:solidFill>
                <a:latin typeface="Arial"/>
                <a:cs typeface="Arial"/>
              </a:rPr>
              <a:t>bent</a:t>
            </a:r>
            <a:endParaRPr sz="1200">
              <a:latin typeface="Arial"/>
              <a:cs typeface="Arial"/>
            </a:endParaRPr>
          </a:p>
          <a:p>
            <a:pPr algn="just" marL="260985" marR="6350">
              <a:lnSpc>
                <a:spcPts val="1440"/>
              </a:lnSpc>
              <a:spcBef>
                <a:spcPts val="20"/>
              </a:spcBef>
            </a:pP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naar</a:t>
            </a:r>
            <a:r>
              <a:rPr dirty="0" sz="1200" spc="16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afbeeldingen</a:t>
            </a:r>
            <a:r>
              <a:rPr dirty="0" sz="1200" spc="19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van</a:t>
            </a:r>
            <a:r>
              <a:rPr dirty="0" sz="1200" spc="17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akoestische</a:t>
            </a:r>
            <a:r>
              <a:rPr dirty="0" sz="1200" spc="17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gitaren,</a:t>
            </a:r>
            <a:r>
              <a:rPr dirty="0" sz="1200" spc="17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maar</a:t>
            </a:r>
            <a:r>
              <a:rPr dirty="0" sz="1200" spc="18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je</a:t>
            </a:r>
            <a:r>
              <a:rPr dirty="0" sz="1200" spc="18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wilt</a:t>
            </a:r>
            <a:r>
              <a:rPr dirty="0" sz="1200" spc="18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alleen</a:t>
            </a:r>
            <a:r>
              <a:rPr dirty="0" sz="1200" spc="18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groene</a:t>
            </a:r>
            <a:r>
              <a:rPr dirty="0" sz="1200" spc="18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gitaren</a:t>
            </a:r>
            <a:r>
              <a:rPr dirty="0" sz="1200" spc="18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zien.</a:t>
            </a:r>
            <a:r>
              <a:rPr dirty="0" sz="1200" spc="18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Nadat</a:t>
            </a:r>
            <a:r>
              <a:rPr dirty="0" sz="1200" spc="18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je</a:t>
            </a:r>
            <a:r>
              <a:rPr dirty="0" sz="1200" spc="18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op</a:t>
            </a:r>
            <a:r>
              <a:rPr dirty="0" sz="1200" spc="18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Tools</a:t>
            </a:r>
            <a:r>
              <a:rPr dirty="0" sz="1200" spc="17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hebt</a:t>
            </a:r>
            <a:r>
              <a:rPr dirty="0" sz="1200" spc="17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7E7E7E"/>
                </a:solidFill>
                <a:latin typeface="Arial"/>
                <a:cs typeface="Arial"/>
              </a:rPr>
              <a:t>geklikt,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selecteer</a:t>
            </a:r>
            <a:r>
              <a:rPr dirty="0" sz="1200" spc="17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je</a:t>
            </a:r>
            <a:r>
              <a:rPr dirty="0" sz="1200" spc="18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Color</a:t>
            </a:r>
            <a:r>
              <a:rPr dirty="0" sz="1200" spc="18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en</a:t>
            </a:r>
            <a:r>
              <a:rPr dirty="0" sz="1200" spc="18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vervolgens</a:t>
            </a:r>
            <a:r>
              <a:rPr dirty="0" sz="1200" spc="19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het</a:t>
            </a:r>
            <a:r>
              <a:rPr dirty="0" sz="1200" spc="19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groene</a:t>
            </a:r>
            <a:r>
              <a:rPr dirty="0" sz="1200" spc="18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vierkant</a:t>
            </a:r>
            <a:r>
              <a:rPr dirty="0" sz="1200" spc="18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om</a:t>
            </a:r>
            <a:r>
              <a:rPr dirty="0" sz="1200" spc="19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de</a:t>
            </a:r>
            <a:r>
              <a:rPr dirty="0" sz="1200" spc="19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resultaten</a:t>
            </a:r>
            <a:r>
              <a:rPr dirty="0" sz="1200" spc="19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te</a:t>
            </a:r>
            <a:r>
              <a:rPr dirty="0" sz="1200" spc="18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filteren.</a:t>
            </a:r>
            <a:r>
              <a:rPr dirty="0" sz="1200" spc="19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Naast</a:t>
            </a:r>
            <a:r>
              <a:rPr dirty="0" sz="1200" spc="18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het</a:t>
            </a:r>
            <a:r>
              <a:rPr dirty="0" sz="1200" spc="19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sorteren</a:t>
            </a:r>
            <a:r>
              <a:rPr dirty="0" sz="1200" spc="17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op</a:t>
            </a:r>
            <a:r>
              <a:rPr dirty="0" sz="1200" spc="18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grootte</a:t>
            </a:r>
            <a:r>
              <a:rPr dirty="0" sz="1200" spc="17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7E7E7E"/>
                </a:solidFill>
                <a:latin typeface="Arial"/>
                <a:cs typeface="Arial"/>
              </a:rPr>
              <a:t>of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publicatiedatum,</a:t>
            </a:r>
            <a:r>
              <a:rPr dirty="0" sz="1200" spc="21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kun</a:t>
            </a:r>
            <a:r>
              <a:rPr dirty="0" sz="1200" spc="21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je</a:t>
            </a:r>
            <a:r>
              <a:rPr dirty="0" sz="1200" spc="204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op</a:t>
            </a:r>
            <a:r>
              <a:rPr dirty="0" sz="1200" spc="21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andere</a:t>
            </a:r>
            <a:r>
              <a:rPr dirty="0" sz="1200" spc="204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tabbladen</a:t>
            </a:r>
            <a:r>
              <a:rPr dirty="0" sz="1200" spc="21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klikken</a:t>
            </a:r>
            <a:r>
              <a:rPr dirty="0" sz="1200" spc="204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zoals</a:t>
            </a:r>
            <a:r>
              <a:rPr dirty="0" sz="1200" spc="20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Nieuws</a:t>
            </a:r>
            <a:r>
              <a:rPr dirty="0" sz="1200" spc="204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en</a:t>
            </a:r>
            <a:r>
              <a:rPr dirty="0" sz="1200" spc="204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Video's</a:t>
            </a:r>
            <a:r>
              <a:rPr dirty="0" sz="1200" spc="19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om</a:t>
            </a:r>
            <a:r>
              <a:rPr dirty="0" sz="1200" spc="21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deze</a:t>
            </a:r>
            <a:r>
              <a:rPr dirty="0" sz="1200" spc="21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resultaten</a:t>
            </a:r>
            <a:r>
              <a:rPr dirty="0" sz="1200" spc="204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op</a:t>
            </a:r>
            <a:r>
              <a:rPr dirty="0" sz="1200" spc="22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7E7E7E"/>
                </a:solidFill>
                <a:latin typeface="Arial"/>
                <a:cs typeface="Arial"/>
              </a:rPr>
              <a:t>vergelijkbare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manieren</a:t>
            </a:r>
            <a:r>
              <a:rPr dirty="0" sz="1200" spc="-4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te</a:t>
            </a:r>
            <a:r>
              <a:rPr dirty="0" sz="1200" spc="-2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7E7E7E"/>
                </a:solidFill>
                <a:latin typeface="Arial"/>
                <a:cs typeface="Arial"/>
              </a:rPr>
              <a:t>sorteren.</a:t>
            </a:r>
            <a:endParaRPr sz="1200">
              <a:latin typeface="Arial"/>
              <a:cs typeface="Arial"/>
            </a:endParaRPr>
          </a:p>
          <a:p>
            <a:pPr algn="r" marL="247015" marR="5715" indent="-247015">
              <a:lnSpc>
                <a:spcPts val="1420"/>
              </a:lnSpc>
              <a:buClr>
                <a:srgbClr val="000000"/>
              </a:buClr>
              <a:buSzPct val="125000"/>
              <a:buAutoNum type="arabicPeriod" startAt="4"/>
              <a:tabLst>
                <a:tab pos="247015" algn="l"/>
              </a:tabLst>
            </a:pPr>
            <a:r>
              <a:rPr dirty="0" sz="1200" b="1">
                <a:solidFill>
                  <a:srgbClr val="339966"/>
                </a:solidFill>
                <a:latin typeface="Arial"/>
                <a:cs typeface="Arial"/>
              </a:rPr>
              <a:t>LET</a:t>
            </a:r>
            <a:r>
              <a:rPr dirty="0" sz="1200" spc="1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339966"/>
                </a:solidFill>
                <a:latin typeface="Arial"/>
                <a:cs typeface="Arial"/>
              </a:rPr>
              <a:t>OP</a:t>
            </a:r>
            <a:r>
              <a:rPr dirty="0" sz="1200" spc="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339966"/>
                </a:solidFill>
                <a:latin typeface="Arial"/>
                <a:cs typeface="Arial"/>
              </a:rPr>
              <a:t>SPELLINGSFOUTEN.</a:t>
            </a:r>
            <a:r>
              <a:rPr dirty="0" sz="1200" spc="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Als</a:t>
            </a:r>
            <a:r>
              <a:rPr dirty="0" sz="1200" spc="1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je</a:t>
            </a:r>
            <a:r>
              <a:rPr dirty="0" sz="1200" spc="2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spelling</a:t>
            </a:r>
            <a:r>
              <a:rPr dirty="0" sz="1200" spc="1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niet</a:t>
            </a:r>
            <a:r>
              <a:rPr dirty="0" sz="1200" spc="2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perfect</a:t>
            </a:r>
            <a:r>
              <a:rPr dirty="0" sz="1200" spc="2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is,</a:t>
            </a:r>
            <a:r>
              <a:rPr dirty="0" sz="1200" spc="1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maak</a:t>
            </a:r>
            <a:r>
              <a:rPr dirty="0" sz="1200" spc="1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je</a:t>
            </a:r>
            <a:r>
              <a:rPr dirty="0" sz="1200" spc="1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geen</a:t>
            </a:r>
            <a:r>
              <a:rPr dirty="0" sz="1200" spc="2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zorgen.</a:t>
            </a:r>
            <a:r>
              <a:rPr dirty="0" sz="1200" spc="2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Zolang</a:t>
            </a:r>
            <a:r>
              <a:rPr dirty="0" sz="1200" spc="1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het</a:t>
            </a:r>
            <a:r>
              <a:rPr dirty="0" sz="1200" spc="1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in</a:t>
            </a:r>
            <a:r>
              <a:rPr dirty="0" sz="1200" spc="2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de</a:t>
            </a:r>
            <a:r>
              <a:rPr dirty="0" sz="1200" spc="2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buurt</a:t>
            </a:r>
            <a:r>
              <a:rPr dirty="0" sz="1200" spc="1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komt,</a:t>
            </a:r>
            <a:r>
              <a:rPr dirty="0" sz="1200" spc="3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7E7E7E"/>
                </a:solidFill>
                <a:latin typeface="Arial"/>
                <a:cs typeface="Arial"/>
              </a:rPr>
              <a:t>zullen</a:t>
            </a:r>
            <a:endParaRPr sz="1200">
              <a:latin typeface="Arial"/>
              <a:cs typeface="Arial"/>
            </a:endParaRPr>
          </a:p>
          <a:p>
            <a:pPr algn="just" marL="260985">
              <a:lnSpc>
                <a:spcPts val="1410"/>
              </a:lnSpc>
            </a:pP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zoekmachines</a:t>
            </a:r>
            <a:r>
              <a:rPr dirty="0" sz="1200" spc="6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proberen</a:t>
            </a:r>
            <a:r>
              <a:rPr dirty="0" sz="1200" spc="7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je</a:t>
            </a:r>
            <a:r>
              <a:rPr dirty="0" sz="1200" spc="6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fouten</a:t>
            </a:r>
            <a:r>
              <a:rPr dirty="0" sz="1200" spc="7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te</a:t>
            </a:r>
            <a:r>
              <a:rPr dirty="0" sz="1200" spc="7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corrigeren.</a:t>
            </a:r>
            <a:r>
              <a:rPr dirty="0" sz="1200" spc="7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Als</a:t>
            </a:r>
            <a:r>
              <a:rPr dirty="0" sz="1200" spc="5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je</a:t>
            </a:r>
            <a:r>
              <a:rPr dirty="0" sz="1200" spc="5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echter</a:t>
            </a:r>
            <a:r>
              <a:rPr dirty="0" sz="1200" spc="6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wilt</a:t>
            </a:r>
            <a:r>
              <a:rPr dirty="0" sz="1200" spc="7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zoeken</a:t>
            </a:r>
            <a:r>
              <a:rPr dirty="0" sz="1200" spc="5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naar</a:t>
            </a:r>
            <a:r>
              <a:rPr dirty="0" sz="1200" spc="5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een</a:t>
            </a:r>
            <a:r>
              <a:rPr dirty="0" sz="1200" spc="5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onjuiste</a:t>
            </a:r>
            <a:r>
              <a:rPr dirty="0" sz="1200" spc="6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of</a:t>
            </a:r>
            <a:r>
              <a:rPr dirty="0" sz="1200" spc="7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ongebruikelijke</a:t>
            </a:r>
            <a:r>
              <a:rPr dirty="0" sz="1200" spc="5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7E7E7E"/>
                </a:solidFill>
                <a:latin typeface="Arial"/>
                <a:cs typeface="Arial"/>
              </a:rPr>
              <a:t>spelling,</a:t>
            </a:r>
            <a:endParaRPr sz="1200">
              <a:latin typeface="Arial"/>
              <a:cs typeface="Arial"/>
            </a:endParaRPr>
          </a:p>
          <a:p>
            <a:pPr algn="just" marL="260985" marR="6350">
              <a:lnSpc>
                <a:spcPct val="100000"/>
              </a:lnSpc>
              <a:spcBef>
                <a:spcPts val="5"/>
              </a:spcBef>
            </a:pP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hoef</a:t>
            </a:r>
            <a:r>
              <a:rPr dirty="0" sz="1200" spc="13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je</a:t>
            </a:r>
            <a:r>
              <a:rPr dirty="0" sz="1200" spc="114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alleen</a:t>
            </a:r>
            <a:r>
              <a:rPr dirty="0" sz="1200" spc="12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maar</a:t>
            </a:r>
            <a:r>
              <a:rPr dirty="0" sz="1200" spc="12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op</a:t>
            </a:r>
            <a:r>
              <a:rPr dirty="0" sz="1200" spc="12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de</a:t>
            </a:r>
            <a:r>
              <a:rPr dirty="0" sz="1200" spc="12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verkeerd</a:t>
            </a:r>
            <a:r>
              <a:rPr dirty="0" sz="1200" spc="12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gespelde</a:t>
            </a:r>
            <a:r>
              <a:rPr dirty="0" sz="1200" spc="1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link</a:t>
            </a:r>
            <a:r>
              <a:rPr dirty="0" sz="1200" spc="12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onder</a:t>
            </a:r>
            <a:r>
              <a:rPr dirty="0" sz="1200" spc="12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de</a:t>
            </a:r>
            <a:r>
              <a:rPr dirty="0" sz="1200" spc="12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gecorrigeerde</a:t>
            </a:r>
            <a:r>
              <a:rPr dirty="0" sz="1200" spc="1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spelling</a:t>
            </a:r>
            <a:r>
              <a:rPr dirty="0" sz="1200" spc="114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te</a:t>
            </a:r>
            <a:r>
              <a:rPr dirty="0" sz="1200" spc="1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klikken.</a:t>
            </a:r>
            <a:r>
              <a:rPr dirty="0" sz="1200" spc="12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Bovendien</a:t>
            </a:r>
            <a:r>
              <a:rPr dirty="0" sz="1200" spc="114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negeren</a:t>
            </a:r>
            <a:r>
              <a:rPr dirty="0" sz="1200" spc="11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7E7E7E"/>
                </a:solidFill>
                <a:latin typeface="Arial"/>
                <a:cs typeface="Arial"/>
              </a:rPr>
              <a:t>de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meeste</a:t>
            </a:r>
            <a:r>
              <a:rPr dirty="0" sz="1200" spc="-4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zoekmachines</a:t>
            </a:r>
            <a:r>
              <a:rPr dirty="0" sz="1200" spc="-5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hoofdletters,</a:t>
            </a:r>
            <a:r>
              <a:rPr dirty="0" sz="1200" spc="-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leestekens</a:t>
            </a:r>
            <a:r>
              <a:rPr dirty="0" sz="1200" spc="-5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en</a:t>
            </a:r>
            <a:r>
              <a:rPr dirty="0" sz="1200" spc="-2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grammatica,</a:t>
            </a:r>
            <a:r>
              <a:rPr dirty="0" sz="1200" spc="-3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dus</a:t>
            </a:r>
            <a:r>
              <a:rPr dirty="0" sz="1200" spc="-4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je</a:t>
            </a:r>
            <a:r>
              <a:rPr dirty="0" sz="1200" spc="-2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hoeft</a:t>
            </a:r>
            <a:r>
              <a:rPr dirty="0" sz="1200" spc="-5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je</a:t>
            </a:r>
            <a:r>
              <a:rPr dirty="0" sz="1200" spc="-1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geen</a:t>
            </a:r>
            <a:r>
              <a:rPr dirty="0" sz="1200" spc="-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zorgen</a:t>
            </a:r>
            <a:r>
              <a:rPr dirty="0" sz="1200" spc="-2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te</a:t>
            </a:r>
            <a:r>
              <a:rPr dirty="0" sz="1200" spc="-2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maken</a:t>
            </a:r>
            <a:r>
              <a:rPr dirty="0" sz="1200" spc="-4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over</a:t>
            </a:r>
            <a:r>
              <a:rPr dirty="0" sz="1200" spc="-2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7E7E7E"/>
                </a:solidFill>
                <a:latin typeface="Arial"/>
                <a:cs typeface="Arial"/>
              </a:rPr>
              <a:t>perfectie.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0946" y="322579"/>
            <a:ext cx="639635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70">
                <a:solidFill>
                  <a:srgbClr val="379C73"/>
                </a:solidFill>
              </a:rPr>
              <a:t>Hoe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215">
                <a:solidFill>
                  <a:srgbClr val="379C73"/>
                </a:solidFill>
              </a:rPr>
              <a:t>beoordeel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225">
                <a:solidFill>
                  <a:srgbClr val="379C73"/>
                </a:solidFill>
              </a:rPr>
              <a:t>je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215">
                <a:solidFill>
                  <a:srgbClr val="379C73"/>
                </a:solidFill>
              </a:rPr>
              <a:t>online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195">
                <a:solidFill>
                  <a:srgbClr val="379C73"/>
                </a:solidFill>
              </a:rPr>
              <a:t>informatie</a:t>
            </a:r>
            <a:r>
              <a:rPr dirty="0" spc="-45">
                <a:solidFill>
                  <a:srgbClr val="379C73"/>
                </a:solidFill>
              </a:rPr>
              <a:t> </a:t>
            </a:r>
            <a:r>
              <a:rPr dirty="0">
                <a:solidFill>
                  <a:srgbClr val="379C73"/>
                </a:solidFill>
              </a:rPr>
              <a:t>–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105">
                <a:solidFill>
                  <a:srgbClr val="379C73"/>
                </a:solidFill>
              </a:rPr>
              <a:t>TIPS!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496316" y="1080642"/>
            <a:ext cx="8241030" cy="24034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9715" indent="-247015">
              <a:lnSpc>
                <a:spcPts val="1570"/>
              </a:lnSpc>
              <a:buClr>
                <a:srgbClr val="000000"/>
              </a:buClr>
              <a:buSzPct val="125000"/>
              <a:buAutoNum type="arabicPeriod"/>
              <a:tabLst>
                <a:tab pos="259715" algn="l"/>
              </a:tabLst>
            </a:pPr>
            <a:r>
              <a:rPr dirty="0" sz="1200" b="1">
                <a:solidFill>
                  <a:srgbClr val="339966"/>
                </a:solidFill>
                <a:latin typeface="Arial"/>
                <a:cs typeface="Arial"/>
              </a:rPr>
              <a:t>CHECK</a:t>
            </a:r>
            <a:r>
              <a:rPr dirty="0" sz="1200" spc="1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339966"/>
                </a:solidFill>
                <a:latin typeface="Arial"/>
                <a:cs typeface="Arial"/>
              </a:rPr>
              <a:t>DE</a:t>
            </a:r>
            <a:r>
              <a:rPr dirty="0" sz="1200" spc="1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339966"/>
                </a:solidFill>
                <a:latin typeface="Arial"/>
                <a:cs typeface="Arial"/>
              </a:rPr>
              <a:t>BRON</a:t>
            </a:r>
            <a:r>
              <a:rPr dirty="0" sz="1200" spc="1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339966"/>
                </a:solidFill>
                <a:latin typeface="Arial"/>
                <a:cs typeface="Arial"/>
              </a:rPr>
              <a:t>-</a:t>
            </a:r>
            <a:r>
              <a:rPr dirty="0" sz="1200" spc="114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evalueer</a:t>
            </a:r>
            <a:r>
              <a:rPr dirty="0" sz="1200" spc="12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online</a:t>
            </a:r>
            <a:r>
              <a:rPr dirty="0" sz="1200" spc="12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inhoud</a:t>
            </a:r>
            <a:r>
              <a:rPr dirty="0" sz="1200" spc="12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door</a:t>
            </a:r>
            <a:r>
              <a:rPr dirty="0" sz="1200" spc="114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de</a:t>
            </a:r>
            <a:r>
              <a:rPr dirty="0" sz="1200" spc="12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bron</a:t>
            </a:r>
            <a:r>
              <a:rPr dirty="0" sz="1200" spc="12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kritisch</a:t>
            </a:r>
            <a:r>
              <a:rPr dirty="0" sz="1200" spc="12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te</a:t>
            </a:r>
            <a:r>
              <a:rPr dirty="0" sz="1200" spc="114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bekijken.</a:t>
            </a:r>
            <a:r>
              <a:rPr dirty="0" sz="1200" spc="12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Onderzoek</a:t>
            </a:r>
            <a:r>
              <a:rPr dirty="0" sz="1200" spc="12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auteurschap,</a:t>
            </a:r>
            <a:r>
              <a:rPr dirty="0" sz="1200" spc="11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7E7E7E"/>
                </a:solidFill>
                <a:latin typeface="Arial"/>
                <a:cs typeface="Arial"/>
              </a:rPr>
              <a:t>referenties,</a:t>
            </a:r>
            <a:endParaRPr sz="1200">
              <a:latin typeface="Arial"/>
              <a:cs typeface="Arial"/>
            </a:endParaRPr>
          </a:p>
          <a:p>
            <a:pPr marL="260985">
              <a:lnSpc>
                <a:spcPts val="1260"/>
              </a:lnSpc>
            </a:pP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affiliaties</a:t>
            </a:r>
            <a:r>
              <a:rPr dirty="0" sz="1200" spc="-2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en</a:t>
            </a:r>
            <a:r>
              <a:rPr dirty="0" sz="1200" spc="-1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mogelijke</a:t>
            </a:r>
            <a:r>
              <a:rPr dirty="0" sz="1200" spc="-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7E7E7E"/>
                </a:solidFill>
                <a:latin typeface="Arial"/>
                <a:cs typeface="Arial"/>
              </a:rPr>
              <a:t>vooringenomenheid.</a:t>
            </a:r>
            <a:r>
              <a:rPr dirty="0" sz="1200" spc="-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Verken</a:t>
            </a:r>
            <a:r>
              <a:rPr dirty="0" sz="1200" spc="-1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7E7E7E"/>
                </a:solidFill>
                <a:latin typeface="Arial"/>
                <a:cs typeface="Arial"/>
              </a:rPr>
              <a:t>websitegedeelten</a:t>
            </a:r>
            <a:r>
              <a:rPr dirty="0" sz="1200" spc="-2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of voer</a:t>
            </a:r>
            <a:r>
              <a:rPr dirty="0" sz="1200" spc="-1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zoekopdrachten</a:t>
            </a:r>
            <a:r>
              <a:rPr dirty="0" sz="1200" spc="-3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uit</a:t>
            </a:r>
            <a:r>
              <a:rPr dirty="0" sz="1200" spc="-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voor </a:t>
            </a:r>
            <a:r>
              <a:rPr dirty="0" sz="1200" spc="-10">
                <a:solidFill>
                  <a:srgbClr val="7E7E7E"/>
                </a:solidFill>
                <a:latin typeface="Arial"/>
                <a:cs typeface="Arial"/>
              </a:rPr>
              <a:t>details.</a:t>
            </a:r>
            <a:endParaRPr sz="1200">
              <a:latin typeface="Arial"/>
              <a:cs typeface="Arial"/>
            </a:endParaRPr>
          </a:p>
          <a:p>
            <a:pPr marL="258445" indent="-245745">
              <a:lnSpc>
                <a:spcPts val="1620"/>
              </a:lnSpc>
              <a:buClr>
                <a:srgbClr val="000000"/>
              </a:buClr>
              <a:buSzPct val="125000"/>
              <a:buAutoNum type="arabicPeriod" startAt="2"/>
              <a:tabLst>
                <a:tab pos="258445" algn="l"/>
              </a:tabLst>
            </a:pPr>
            <a:r>
              <a:rPr dirty="0" sz="1200" b="1">
                <a:solidFill>
                  <a:srgbClr val="339966"/>
                </a:solidFill>
                <a:latin typeface="Arial"/>
                <a:cs typeface="Arial"/>
              </a:rPr>
              <a:t>CHECK</a:t>
            </a:r>
            <a:r>
              <a:rPr dirty="0" sz="1200" spc="2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339966"/>
                </a:solidFill>
                <a:latin typeface="Arial"/>
                <a:cs typeface="Arial"/>
              </a:rPr>
              <a:t>DE</a:t>
            </a:r>
            <a:r>
              <a:rPr dirty="0" sz="1200" spc="254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339966"/>
                </a:solidFill>
                <a:latin typeface="Arial"/>
                <a:cs typeface="Arial"/>
              </a:rPr>
              <a:t>DATUM</a:t>
            </a:r>
            <a:r>
              <a:rPr dirty="0" sz="1200" spc="27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339966"/>
                </a:solidFill>
                <a:latin typeface="Arial"/>
                <a:cs typeface="Arial"/>
              </a:rPr>
              <a:t>-</a:t>
            </a:r>
            <a:r>
              <a:rPr dirty="0" sz="1200" spc="25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controleer</a:t>
            </a:r>
            <a:r>
              <a:rPr dirty="0" sz="1200" spc="254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de</a:t>
            </a:r>
            <a:r>
              <a:rPr dirty="0" sz="1200" spc="24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datum,</a:t>
            </a:r>
            <a:r>
              <a:rPr dirty="0" sz="1200" spc="25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relevantie</a:t>
            </a:r>
            <a:r>
              <a:rPr dirty="0" sz="1200" spc="26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en</a:t>
            </a:r>
            <a:r>
              <a:rPr dirty="0" sz="1200" spc="254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geloofwaardigheid</a:t>
            </a:r>
            <a:r>
              <a:rPr dirty="0" sz="1200" spc="23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van</a:t>
            </a:r>
            <a:r>
              <a:rPr dirty="0" sz="1200" spc="26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de</a:t>
            </a:r>
            <a:r>
              <a:rPr dirty="0" sz="1200" spc="254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bron</a:t>
            </a:r>
            <a:r>
              <a:rPr dirty="0" sz="1200" spc="26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van</a:t>
            </a:r>
            <a:r>
              <a:rPr dirty="0" sz="1200" spc="25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online</a:t>
            </a:r>
            <a:r>
              <a:rPr dirty="0" sz="1200" spc="254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7E7E7E"/>
                </a:solidFill>
                <a:latin typeface="Arial"/>
                <a:cs typeface="Arial"/>
              </a:rPr>
              <a:t>informatie.</a:t>
            </a:r>
            <a:endParaRPr sz="1200">
              <a:latin typeface="Arial"/>
              <a:cs typeface="Arial"/>
            </a:endParaRPr>
          </a:p>
          <a:p>
            <a:pPr marL="260985">
              <a:lnSpc>
                <a:spcPts val="1260"/>
              </a:lnSpc>
            </a:pP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Onderzoek</a:t>
            </a:r>
            <a:r>
              <a:rPr dirty="0" sz="1200" spc="-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kop-</a:t>
            </a:r>
            <a:r>
              <a:rPr dirty="0" sz="1200" spc="-3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en</a:t>
            </a:r>
            <a:r>
              <a:rPr dirty="0" sz="1200" spc="-2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voetteksten,</a:t>
            </a:r>
            <a:r>
              <a:rPr dirty="0" sz="1200" spc="-2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metadata,</a:t>
            </a:r>
            <a:r>
              <a:rPr dirty="0" sz="1200" spc="-4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URL's</a:t>
            </a:r>
            <a:r>
              <a:rPr dirty="0" sz="1200" spc="-3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of</a:t>
            </a:r>
            <a:r>
              <a:rPr dirty="0" sz="1200" spc="-1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citaten</a:t>
            </a:r>
            <a:r>
              <a:rPr dirty="0" sz="1200" spc="-2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op</a:t>
            </a:r>
            <a:r>
              <a:rPr dirty="0" sz="1200" spc="-3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nauwkeurigheid</a:t>
            </a:r>
            <a:r>
              <a:rPr dirty="0" sz="1200" spc="-7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en</a:t>
            </a:r>
            <a:r>
              <a:rPr dirty="0" sz="1200" spc="-1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7E7E7E"/>
                </a:solidFill>
                <a:latin typeface="Arial"/>
                <a:cs typeface="Arial"/>
              </a:rPr>
              <a:t>actualiteit.</a:t>
            </a:r>
            <a:endParaRPr sz="1200">
              <a:latin typeface="Arial"/>
              <a:cs typeface="Arial"/>
            </a:endParaRPr>
          </a:p>
          <a:p>
            <a:pPr marL="259715" indent="-247015">
              <a:lnSpc>
                <a:spcPts val="1620"/>
              </a:lnSpc>
              <a:buClr>
                <a:srgbClr val="000000"/>
              </a:buClr>
              <a:buSzPct val="125000"/>
              <a:buAutoNum type="arabicPeriod" startAt="3"/>
              <a:tabLst>
                <a:tab pos="259715" algn="l"/>
              </a:tabLst>
            </a:pPr>
            <a:r>
              <a:rPr dirty="0" sz="1200" b="1">
                <a:solidFill>
                  <a:srgbClr val="339966"/>
                </a:solidFill>
                <a:latin typeface="Arial"/>
                <a:cs typeface="Arial"/>
              </a:rPr>
              <a:t>CHECK HET BEWIJS -</a:t>
            </a:r>
            <a:r>
              <a:rPr dirty="0" sz="1200" spc="-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controleer</a:t>
            </a:r>
            <a:r>
              <a:rPr dirty="0" sz="1200" spc="-1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de</a:t>
            </a:r>
            <a:r>
              <a:rPr dirty="0" sz="1200" spc="-1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nauwkeurigheid</a:t>
            </a:r>
            <a:r>
              <a:rPr dirty="0" sz="1200" spc="1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van</a:t>
            </a:r>
            <a:r>
              <a:rPr dirty="0" sz="1200" spc="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gegevens,</a:t>
            </a:r>
            <a:r>
              <a:rPr dirty="0" sz="1200" spc="1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de</a:t>
            </a:r>
            <a:r>
              <a:rPr dirty="0" sz="1200" spc="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7E7E7E"/>
                </a:solidFill>
                <a:latin typeface="Arial"/>
                <a:cs typeface="Arial"/>
              </a:rPr>
              <a:t>geloofwaardigheid</a:t>
            </a:r>
            <a:r>
              <a:rPr dirty="0" sz="1200" spc="1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van</a:t>
            </a:r>
            <a:r>
              <a:rPr dirty="0" sz="1200" spc="-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de</a:t>
            </a:r>
            <a:r>
              <a:rPr dirty="0" sz="1200" spc="-1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bron,</a:t>
            </a:r>
            <a:r>
              <a:rPr dirty="0" sz="1200" spc="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juiste</a:t>
            </a:r>
            <a:r>
              <a:rPr dirty="0" sz="1200" spc="1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7E7E7E"/>
                </a:solidFill>
                <a:latin typeface="Arial"/>
                <a:cs typeface="Arial"/>
              </a:rPr>
              <a:t>citaten</a:t>
            </a:r>
            <a:endParaRPr sz="1200">
              <a:latin typeface="Arial"/>
              <a:cs typeface="Arial"/>
            </a:endParaRPr>
          </a:p>
          <a:p>
            <a:pPr marL="260985">
              <a:lnSpc>
                <a:spcPts val="1260"/>
              </a:lnSpc>
            </a:pP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en</a:t>
            </a:r>
            <a:r>
              <a:rPr dirty="0" sz="1200" spc="-1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afstemming</a:t>
            </a:r>
            <a:r>
              <a:rPr dirty="0" sz="1200" spc="-4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met</a:t>
            </a:r>
            <a:r>
              <a:rPr dirty="0" sz="1200" spc="-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andere</a:t>
            </a:r>
            <a:r>
              <a:rPr dirty="0" sz="1200" spc="-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7E7E7E"/>
                </a:solidFill>
                <a:latin typeface="Arial"/>
                <a:cs typeface="Arial"/>
              </a:rPr>
              <a:t>betrouwbare</a:t>
            </a:r>
            <a:r>
              <a:rPr dirty="0" sz="1200" spc="-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7E7E7E"/>
                </a:solidFill>
                <a:latin typeface="Arial"/>
                <a:cs typeface="Arial"/>
              </a:rPr>
              <a:t>bronnen.</a:t>
            </a:r>
            <a:endParaRPr sz="1200">
              <a:latin typeface="Arial"/>
              <a:cs typeface="Arial"/>
            </a:endParaRPr>
          </a:p>
          <a:p>
            <a:pPr marL="259079" marR="5080" indent="-247015">
              <a:lnSpc>
                <a:spcPts val="1440"/>
              </a:lnSpc>
              <a:spcBef>
                <a:spcPts val="195"/>
              </a:spcBef>
              <a:buClr>
                <a:srgbClr val="000000"/>
              </a:buClr>
              <a:buSzPct val="125000"/>
              <a:buAutoNum type="arabicPeriod" startAt="4"/>
              <a:tabLst>
                <a:tab pos="260985" algn="l"/>
              </a:tabLst>
            </a:pPr>
            <a:r>
              <a:rPr dirty="0" sz="1200" b="1">
                <a:solidFill>
                  <a:srgbClr val="339966"/>
                </a:solidFill>
                <a:latin typeface="Arial"/>
                <a:cs typeface="Arial"/>
              </a:rPr>
              <a:t>CHECK</a:t>
            </a:r>
            <a:r>
              <a:rPr dirty="0" sz="1200" spc="19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339966"/>
                </a:solidFill>
                <a:latin typeface="Arial"/>
                <a:cs typeface="Arial"/>
              </a:rPr>
              <a:t>HET</a:t>
            </a:r>
            <a:r>
              <a:rPr dirty="0" sz="1200" spc="19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339966"/>
                </a:solidFill>
                <a:latin typeface="Arial"/>
                <a:cs typeface="Arial"/>
              </a:rPr>
              <a:t>DOEL</a:t>
            </a:r>
            <a:r>
              <a:rPr dirty="0" sz="1200" spc="19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339966"/>
                </a:solidFill>
                <a:latin typeface="Arial"/>
                <a:cs typeface="Arial"/>
              </a:rPr>
              <a:t>-</a:t>
            </a:r>
            <a:r>
              <a:rPr dirty="0" sz="1200" spc="18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controleer</a:t>
            </a:r>
            <a:r>
              <a:rPr dirty="0" sz="1200" spc="20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of</a:t>
            </a:r>
            <a:r>
              <a:rPr dirty="0" sz="1200" spc="19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de</a:t>
            </a:r>
            <a:r>
              <a:rPr dirty="0" sz="1200" spc="20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informatie</a:t>
            </a:r>
            <a:r>
              <a:rPr dirty="0" sz="1200" spc="19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informeert,</a:t>
            </a:r>
            <a:r>
              <a:rPr dirty="0" sz="1200" spc="20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onderwijst,</a:t>
            </a:r>
            <a:r>
              <a:rPr dirty="0" sz="1200" spc="20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overtuigt,</a:t>
            </a:r>
            <a:r>
              <a:rPr dirty="0" sz="1200" spc="204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vermaakt,</a:t>
            </a:r>
            <a:r>
              <a:rPr dirty="0" sz="1200" spc="204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verkoopt;</a:t>
            </a:r>
            <a:r>
              <a:rPr dirty="0" sz="1200" spc="18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7E7E7E"/>
                </a:solidFill>
                <a:latin typeface="Arial"/>
                <a:cs typeface="Arial"/>
              </a:rPr>
              <a:t>onderzoek </a:t>
            </a:r>
            <a:r>
              <a:rPr dirty="0" sz="1200" spc="-10">
                <a:solidFill>
                  <a:srgbClr val="7E7E7E"/>
                </a:solidFill>
                <a:latin typeface="Arial"/>
                <a:cs typeface="Arial"/>
              </a:rPr>
              <a:t>	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objectiviteit,</a:t>
            </a:r>
            <a:r>
              <a:rPr dirty="0" sz="1200" spc="-2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7E7E7E"/>
                </a:solidFill>
                <a:latin typeface="Arial"/>
                <a:cs typeface="Arial"/>
              </a:rPr>
              <a:t>vooringenomenheid</a:t>
            </a:r>
            <a:r>
              <a:rPr dirty="0" sz="1200" spc="-4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en</a:t>
            </a:r>
            <a:r>
              <a:rPr dirty="0" sz="1200" spc="-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geschiktheid</a:t>
            </a:r>
            <a:r>
              <a:rPr dirty="0" sz="1200" spc="-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voor</a:t>
            </a:r>
            <a:r>
              <a:rPr dirty="0" sz="1200" spc="-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7E7E7E"/>
                </a:solidFill>
                <a:latin typeface="Arial"/>
                <a:cs typeface="Arial"/>
              </a:rPr>
              <a:t>behoeften.</a:t>
            </a:r>
            <a:endParaRPr sz="1200">
              <a:latin typeface="Arial"/>
              <a:cs typeface="Arial"/>
            </a:endParaRPr>
          </a:p>
          <a:p>
            <a:pPr marL="257810" indent="-245745">
              <a:lnSpc>
                <a:spcPts val="1425"/>
              </a:lnSpc>
              <a:buClr>
                <a:srgbClr val="000000"/>
              </a:buClr>
              <a:buSzPct val="125000"/>
              <a:buAutoNum type="arabicPeriod" startAt="4"/>
              <a:tabLst>
                <a:tab pos="257810" algn="l"/>
                <a:tab pos="260985" algn="l"/>
              </a:tabLst>
            </a:pPr>
            <a:r>
              <a:rPr dirty="0" sz="1200" b="1">
                <a:solidFill>
                  <a:srgbClr val="339966"/>
                </a:solidFill>
                <a:latin typeface="Arial"/>
                <a:cs typeface="Arial"/>
              </a:rPr>
              <a:t>CHECK</a:t>
            </a:r>
            <a:r>
              <a:rPr dirty="0" sz="1200" spc="17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339966"/>
                </a:solidFill>
                <a:latin typeface="Arial"/>
                <a:cs typeface="Arial"/>
              </a:rPr>
              <a:t>DE</a:t>
            </a:r>
            <a:r>
              <a:rPr dirty="0" sz="1200" spc="17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339966"/>
                </a:solidFill>
                <a:latin typeface="Arial"/>
                <a:cs typeface="Arial"/>
              </a:rPr>
              <a:t>KWALITEIT</a:t>
            </a:r>
            <a:r>
              <a:rPr dirty="0" sz="1200" spc="17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339966"/>
                </a:solidFill>
                <a:latin typeface="Arial"/>
                <a:cs typeface="Arial"/>
              </a:rPr>
              <a:t>-</a:t>
            </a:r>
            <a:r>
              <a:rPr dirty="0" sz="1200" spc="17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beoordeel</a:t>
            </a:r>
            <a:r>
              <a:rPr dirty="0" sz="1200" spc="17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online</a:t>
            </a:r>
            <a:r>
              <a:rPr dirty="0" sz="1200" spc="18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informatie</a:t>
            </a:r>
            <a:r>
              <a:rPr dirty="0" sz="1200" spc="17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door</a:t>
            </a:r>
            <a:r>
              <a:rPr dirty="0" sz="1200" spc="16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de</a:t>
            </a:r>
            <a:r>
              <a:rPr dirty="0" sz="1200" spc="17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kwaliteit</a:t>
            </a:r>
            <a:r>
              <a:rPr dirty="0" sz="1200" spc="18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van</a:t>
            </a:r>
            <a:r>
              <a:rPr dirty="0" sz="1200" spc="18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de</a:t>
            </a:r>
            <a:r>
              <a:rPr dirty="0" sz="1200" spc="17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inhoud,</a:t>
            </a:r>
            <a:r>
              <a:rPr dirty="0" sz="1200" spc="17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duidelijkheid,</a:t>
            </a:r>
            <a:r>
              <a:rPr dirty="0" sz="1200" spc="19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7E7E7E"/>
                </a:solidFill>
                <a:latin typeface="Arial"/>
                <a:cs typeface="Arial"/>
              </a:rPr>
              <a:t>samenhang,</a:t>
            </a:r>
            <a:endParaRPr sz="1200">
              <a:latin typeface="Arial"/>
              <a:cs typeface="Arial"/>
            </a:endParaRPr>
          </a:p>
          <a:p>
            <a:pPr marL="260985" marR="5080">
              <a:lnSpc>
                <a:spcPts val="1440"/>
              </a:lnSpc>
              <a:spcBef>
                <a:spcPts val="20"/>
              </a:spcBef>
            </a:pP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organisatie,</a:t>
            </a:r>
            <a:r>
              <a:rPr dirty="0" sz="1200" spc="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grammatica,</a:t>
            </a:r>
            <a:r>
              <a:rPr dirty="0" sz="1200" spc="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visuele</a:t>
            </a:r>
            <a:r>
              <a:rPr dirty="0" sz="1200" spc="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aspecten</a:t>
            </a:r>
            <a:r>
              <a:rPr dirty="0" sz="1200" spc="-1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en</a:t>
            </a:r>
            <a:r>
              <a:rPr dirty="0" sz="1200" spc="-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naleving van</a:t>
            </a:r>
            <a:r>
              <a:rPr dirty="0" sz="1200" spc="-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normen</a:t>
            </a:r>
            <a:r>
              <a:rPr dirty="0" sz="1200" spc="1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te</a:t>
            </a:r>
            <a:r>
              <a:rPr dirty="0" sz="1200" spc="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controleren.</a:t>
            </a:r>
            <a:r>
              <a:rPr dirty="0" sz="1200" spc="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Onderzoek</a:t>
            </a:r>
            <a:r>
              <a:rPr dirty="0" sz="1200" spc="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structuur,</a:t>
            </a:r>
            <a:r>
              <a:rPr dirty="0" sz="1200" spc="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7E7E7E"/>
                </a:solidFill>
                <a:latin typeface="Arial"/>
                <a:cs typeface="Arial"/>
              </a:rPr>
              <a:t>functionaliteit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en</a:t>
            </a:r>
            <a:r>
              <a:rPr dirty="0" sz="1200" spc="-2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vergelijk</a:t>
            </a:r>
            <a:r>
              <a:rPr dirty="0" sz="1200" spc="-2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met</a:t>
            </a:r>
            <a:r>
              <a:rPr dirty="0" sz="1200" spc="-2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andere</a:t>
            </a:r>
            <a:r>
              <a:rPr dirty="0" sz="1200" spc="-2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7E7E7E"/>
                </a:solidFill>
                <a:latin typeface="Arial"/>
                <a:cs typeface="Arial"/>
              </a:rPr>
              <a:t>bronnen.</a:t>
            </a:r>
            <a:endParaRPr sz="1200">
              <a:latin typeface="Arial"/>
              <a:cs typeface="Arial"/>
            </a:endParaRPr>
          </a:p>
          <a:p>
            <a:pPr marL="259079" marR="6985" indent="-247015">
              <a:lnSpc>
                <a:spcPts val="1440"/>
              </a:lnSpc>
              <a:buClr>
                <a:srgbClr val="000000"/>
              </a:buClr>
              <a:buSzPct val="125000"/>
              <a:buAutoNum type="arabicPeriod" startAt="6"/>
              <a:tabLst>
                <a:tab pos="260985" algn="l"/>
              </a:tabLst>
            </a:pPr>
            <a:r>
              <a:rPr dirty="0" sz="1200" b="1">
                <a:solidFill>
                  <a:srgbClr val="339966"/>
                </a:solidFill>
                <a:latin typeface="Arial"/>
                <a:cs typeface="Arial"/>
              </a:rPr>
              <a:t>CHECK</a:t>
            </a:r>
            <a:r>
              <a:rPr dirty="0" sz="1200" spc="-1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339966"/>
                </a:solidFill>
                <a:latin typeface="Arial"/>
                <a:cs typeface="Arial"/>
              </a:rPr>
              <a:t>JE</a:t>
            </a:r>
            <a:r>
              <a:rPr dirty="0" sz="1200" spc="-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339966"/>
                </a:solidFill>
                <a:latin typeface="Arial"/>
                <a:cs typeface="Arial"/>
              </a:rPr>
              <a:t>EIGEN</a:t>
            </a:r>
            <a:r>
              <a:rPr dirty="0" sz="1200" spc="-1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339966"/>
                </a:solidFill>
                <a:latin typeface="Arial"/>
                <a:cs typeface="Arial"/>
              </a:rPr>
              <a:t>VOOROORDEEL -</a:t>
            </a:r>
            <a:r>
              <a:rPr dirty="0" sz="1200" spc="-1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reflecteer</a:t>
            </a:r>
            <a:r>
              <a:rPr dirty="0" sz="1200" spc="-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op</a:t>
            </a:r>
            <a:r>
              <a:rPr dirty="0" sz="1200" spc="-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vooroordelen, zoek</a:t>
            </a:r>
            <a:r>
              <a:rPr dirty="0" sz="1200" spc="-1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diverse perspectieven en</a:t>
            </a:r>
            <a:r>
              <a:rPr dirty="0" sz="1200" spc="-2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adresseer</a:t>
            </a:r>
            <a:r>
              <a:rPr dirty="0" sz="1200" spc="-1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hiaten</a:t>
            </a:r>
            <a:r>
              <a:rPr dirty="0" sz="1200" spc="-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7E7E7E"/>
                </a:solidFill>
                <a:latin typeface="Arial"/>
                <a:cs typeface="Arial"/>
              </a:rPr>
              <a:t>of </a:t>
            </a:r>
            <a:r>
              <a:rPr dirty="0" sz="1200" spc="-25">
                <a:solidFill>
                  <a:srgbClr val="7E7E7E"/>
                </a:solidFill>
                <a:latin typeface="Arial"/>
                <a:cs typeface="Arial"/>
              </a:rPr>
              <a:t>	</a:t>
            </a:r>
            <a:r>
              <a:rPr dirty="0" sz="1200" spc="-10">
                <a:solidFill>
                  <a:srgbClr val="7E7E7E"/>
                </a:solidFill>
                <a:latin typeface="Arial"/>
                <a:cs typeface="Arial"/>
              </a:rPr>
              <a:t>onzekerheden</a:t>
            </a:r>
            <a:r>
              <a:rPr dirty="0" sz="1200" spc="-2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in</a:t>
            </a:r>
            <a:r>
              <a:rPr dirty="0" sz="1200" spc="2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je</a:t>
            </a:r>
            <a:r>
              <a:rPr dirty="0" sz="1200" spc="2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7E7E7E"/>
                </a:solidFill>
                <a:latin typeface="Arial"/>
                <a:cs typeface="Arial"/>
              </a:rPr>
              <a:t>denkproces.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3177540"/>
            </a:xfrm>
            <a:custGeom>
              <a:avLst/>
              <a:gdLst/>
              <a:ahLst/>
              <a:cxnLst/>
              <a:rect l="l" t="t" r="r" b="b"/>
              <a:pathLst>
                <a:path w="9144000" h="3177540">
                  <a:moveTo>
                    <a:pt x="0" y="3177540"/>
                  </a:moveTo>
                  <a:lnTo>
                    <a:pt x="9144000" y="317754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317754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3177539"/>
              <a:ext cx="9144000" cy="1965960"/>
            </a:xfrm>
            <a:custGeom>
              <a:avLst/>
              <a:gdLst/>
              <a:ahLst/>
              <a:cxnLst/>
              <a:rect l="l" t="t" r="r" b="b"/>
              <a:pathLst>
                <a:path w="9144000" h="1965960">
                  <a:moveTo>
                    <a:pt x="9144000" y="0"/>
                  </a:moveTo>
                  <a:lnTo>
                    <a:pt x="0" y="0"/>
                  </a:lnTo>
                  <a:lnTo>
                    <a:pt x="0" y="1965960"/>
                  </a:lnTo>
                  <a:lnTo>
                    <a:pt x="9144000" y="19659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542645" y="894740"/>
            <a:ext cx="8060055" cy="19672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Deze</a:t>
            </a:r>
            <a:r>
              <a:rPr dirty="0" sz="1300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eenheid</a:t>
            </a:r>
            <a:r>
              <a:rPr dirty="0" sz="13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behandelt</a:t>
            </a:r>
            <a:r>
              <a:rPr dirty="0" sz="1300" spc="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digitale</a:t>
            </a:r>
            <a:r>
              <a:rPr dirty="0" sz="13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geletterdheid,</a:t>
            </a:r>
            <a:r>
              <a:rPr dirty="0" sz="1300" spc="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met</a:t>
            </a:r>
            <a:r>
              <a:rPr dirty="0" sz="13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3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nadruk</a:t>
            </a:r>
            <a:r>
              <a:rPr dirty="0" sz="1300" spc="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op</a:t>
            </a:r>
            <a:r>
              <a:rPr dirty="0" sz="13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het</a:t>
            </a:r>
            <a:r>
              <a:rPr dirty="0" sz="13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Digital</a:t>
            </a:r>
            <a:r>
              <a:rPr dirty="0" sz="1300" spc="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Literacy</a:t>
            </a:r>
            <a:r>
              <a:rPr dirty="0" sz="1300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Framework</a:t>
            </a:r>
            <a:r>
              <a:rPr dirty="0" sz="1300" spc="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Arial"/>
                <a:cs typeface="Arial"/>
              </a:rPr>
              <a:t>(DigComp)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300" spc="2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300" spc="2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belangrijkste</a:t>
            </a:r>
            <a:r>
              <a:rPr dirty="0" sz="1300" spc="2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onderdelen</a:t>
            </a:r>
            <a:r>
              <a:rPr dirty="0" sz="1300" spc="2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ervan.</a:t>
            </a:r>
            <a:r>
              <a:rPr dirty="0" sz="1300" spc="2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Bijzondere</a:t>
            </a:r>
            <a:r>
              <a:rPr dirty="0" sz="1300" spc="2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nadruk</a:t>
            </a:r>
            <a:r>
              <a:rPr dirty="0" sz="1300" spc="2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wordt</a:t>
            </a:r>
            <a:r>
              <a:rPr dirty="0" sz="1300" spc="2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gelegd</a:t>
            </a:r>
            <a:r>
              <a:rPr dirty="0" sz="1300" spc="2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op</a:t>
            </a:r>
            <a:r>
              <a:rPr dirty="0" sz="1300" spc="2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datageletterdheid</a:t>
            </a:r>
            <a:r>
              <a:rPr dirty="0" sz="1300" spc="229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vanwege</a:t>
            </a:r>
            <a:r>
              <a:rPr dirty="0" sz="1300" spc="229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25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cruciale</a:t>
            </a:r>
            <a:r>
              <a:rPr dirty="0" sz="1300" spc="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rol</a:t>
            </a:r>
            <a:r>
              <a:rPr dirty="0" sz="1300" spc="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die</a:t>
            </a:r>
            <a:r>
              <a:rPr dirty="0" sz="1300" spc="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het</a:t>
            </a:r>
            <a:r>
              <a:rPr dirty="0" sz="1300" spc="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speelt</a:t>
            </a:r>
            <a:r>
              <a:rPr dirty="0" sz="1300" spc="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300" spc="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het</a:t>
            </a:r>
            <a:r>
              <a:rPr dirty="0" sz="1300" spc="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dagelijks</a:t>
            </a:r>
            <a:r>
              <a:rPr dirty="0" sz="1300" spc="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leven</a:t>
            </a:r>
            <a:r>
              <a:rPr dirty="0" sz="1300" spc="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300" spc="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300" spc="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300" spc="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zorgsector.</a:t>
            </a:r>
            <a:r>
              <a:rPr dirty="0" sz="1300" spc="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Digitale</a:t>
            </a:r>
            <a:r>
              <a:rPr dirty="0" sz="1300" spc="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geletterdheid</a:t>
            </a:r>
            <a:r>
              <a:rPr dirty="0" sz="1300" spc="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omvat</a:t>
            </a:r>
            <a:r>
              <a:rPr dirty="0" sz="1300" spc="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inzicht</a:t>
            </a:r>
            <a:r>
              <a:rPr dirty="0" sz="1300" spc="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25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computers,</a:t>
            </a:r>
            <a:r>
              <a:rPr dirty="0" sz="1300" spc="2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mobiele</a:t>
            </a:r>
            <a:r>
              <a:rPr dirty="0" sz="1300" spc="25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apparaten,</a:t>
            </a:r>
            <a:r>
              <a:rPr dirty="0" sz="1300" spc="2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hardware,</a:t>
            </a:r>
            <a:r>
              <a:rPr dirty="0" sz="1300" spc="2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software</a:t>
            </a:r>
            <a:r>
              <a:rPr dirty="0" sz="1300" spc="2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300" spc="2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het</a:t>
            </a:r>
            <a:r>
              <a:rPr dirty="0" sz="1300" spc="25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proces</a:t>
            </a:r>
            <a:r>
              <a:rPr dirty="0" sz="1300" spc="2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van</a:t>
            </a:r>
            <a:r>
              <a:rPr dirty="0" sz="1300" spc="2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het</a:t>
            </a:r>
            <a:r>
              <a:rPr dirty="0" sz="1300" spc="2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instellen</a:t>
            </a:r>
            <a:r>
              <a:rPr dirty="0" sz="1300" spc="25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300" spc="2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beheren</a:t>
            </a:r>
            <a:r>
              <a:rPr dirty="0" sz="1300" spc="2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van</a:t>
            </a:r>
            <a:r>
              <a:rPr dirty="0" sz="1300" spc="2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25">
                <a:solidFill>
                  <a:srgbClr val="FFFFFF"/>
                </a:solidFill>
                <a:latin typeface="Arial"/>
                <a:cs typeface="Arial"/>
              </a:rPr>
              <a:t>een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computer.</a:t>
            </a:r>
            <a:r>
              <a:rPr dirty="0" sz="1300" spc="2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300" spc="2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basisprincipes</a:t>
            </a:r>
            <a:r>
              <a:rPr dirty="0" sz="1300" spc="2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van</a:t>
            </a:r>
            <a:r>
              <a:rPr dirty="0" sz="1300" spc="2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het</a:t>
            </a:r>
            <a:r>
              <a:rPr dirty="0" sz="1300" spc="25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gebruik</a:t>
            </a:r>
            <a:r>
              <a:rPr dirty="0" sz="1300" spc="2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van</a:t>
            </a:r>
            <a:r>
              <a:rPr dirty="0" sz="1300" spc="2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Windows</a:t>
            </a:r>
            <a:r>
              <a:rPr dirty="0" sz="1300" spc="2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300" spc="2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MacOS</a:t>
            </a:r>
            <a:r>
              <a:rPr dirty="0" sz="1300" spc="2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worden</a:t>
            </a:r>
            <a:r>
              <a:rPr dirty="0" sz="1300" spc="2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verkend,</a:t>
            </a:r>
            <a:r>
              <a:rPr dirty="0" sz="1300" spc="25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samen</a:t>
            </a:r>
            <a:r>
              <a:rPr dirty="0" sz="1300" spc="2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met</a:t>
            </a:r>
            <a:r>
              <a:rPr dirty="0" sz="1300" spc="25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25">
                <a:solidFill>
                  <a:srgbClr val="FFFFFF"/>
                </a:solidFill>
                <a:latin typeface="Arial"/>
                <a:cs typeface="Arial"/>
              </a:rPr>
              <a:t>het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installeren</a:t>
            </a:r>
            <a:r>
              <a:rPr dirty="0" sz="13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3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verwijderen</a:t>
            </a:r>
            <a:r>
              <a:rPr dirty="0" sz="13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van</a:t>
            </a:r>
            <a:r>
              <a:rPr dirty="0" sz="13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applicaties.</a:t>
            </a:r>
            <a:r>
              <a:rPr dirty="0" sz="13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Het</a:t>
            </a:r>
            <a:r>
              <a:rPr dirty="0" sz="13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apparaat</a:t>
            </a:r>
            <a:r>
              <a:rPr dirty="0" sz="13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kijkt</a:t>
            </a:r>
            <a:r>
              <a:rPr dirty="0" sz="13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ook</a:t>
            </a:r>
            <a:r>
              <a:rPr dirty="0" sz="13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naar</a:t>
            </a:r>
            <a:r>
              <a:rPr dirty="0" sz="13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het</a:t>
            </a:r>
            <a:r>
              <a:rPr dirty="0" sz="13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maken van</a:t>
            </a:r>
            <a:r>
              <a:rPr dirty="0" sz="13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verbinding</a:t>
            </a:r>
            <a:r>
              <a:rPr dirty="0" sz="13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met</a:t>
            </a:r>
            <a:r>
              <a:rPr dirty="0" sz="13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Arial"/>
                <a:cs typeface="Arial"/>
              </a:rPr>
              <a:t>internet,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het</a:t>
            </a:r>
            <a:r>
              <a:rPr dirty="0" sz="13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online</a:t>
            </a:r>
            <a:r>
              <a:rPr dirty="0" sz="13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zoeken</a:t>
            </a:r>
            <a:r>
              <a:rPr dirty="0" sz="1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3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filteren</a:t>
            </a:r>
            <a:r>
              <a:rPr dirty="0" sz="13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van</a:t>
            </a:r>
            <a:r>
              <a:rPr dirty="0" sz="13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Arial"/>
                <a:cs typeface="Arial"/>
              </a:rPr>
              <a:t>informatie.</a:t>
            </a:r>
            <a:endParaRPr sz="13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83183" y="351866"/>
            <a:ext cx="207518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29"/>
              <a:t>Samenvatting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501802" y="1430273"/>
            <a:ext cx="8305165" cy="2494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 spc="4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Digitaal</a:t>
            </a:r>
            <a:r>
              <a:rPr dirty="0" sz="1800" spc="48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Competentiekader</a:t>
            </a:r>
            <a:r>
              <a:rPr dirty="0" sz="1800" spc="45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800" spc="4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Burgers</a:t>
            </a:r>
            <a:r>
              <a:rPr dirty="0" sz="1800" spc="4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(DigComp),  ontwikkeld</a:t>
            </a:r>
            <a:r>
              <a:rPr dirty="0" sz="1800" spc="48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door</a:t>
            </a:r>
            <a:r>
              <a:rPr dirty="0" sz="1800" spc="4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het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Gemeenschappelijk</a:t>
            </a:r>
            <a:r>
              <a:rPr dirty="0" sz="1800" spc="40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Centrum</a:t>
            </a:r>
            <a:r>
              <a:rPr dirty="0" sz="1800" spc="40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800" spc="40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Onderzoek</a:t>
            </a:r>
            <a:r>
              <a:rPr dirty="0" sz="1800" spc="40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(JRC)</a:t>
            </a:r>
            <a:r>
              <a:rPr dirty="0" sz="1800" spc="409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40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40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Europese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Commissie,</a:t>
            </a:r>
            <a:r>
              <a:rPr dirty="0" sz="1800" spc="3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biedt</a:t>
            </a:r>
            <a:r>
              <a:rPr dirty="0" sz="1800" spc="3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800" spc="3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gemeenschappelijk</a:t>
            </a:r>
            <a:r>
              <a:rPr dirty="0" sz="1800" spc="3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begrip</a:t>
            </a:r>
            <a:r>
              <a:rPr dirty="0" sz="1800" spc="3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3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wat</a:t>
            </a:r>
            <a:r>
              <a:rPr dirty="0" sz="1800" spc="3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800" spc="3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competentie inhoudt.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1800" b="1" i="1">
                <a:solidFill>
                  <a:srgbClr val="379C73"/>
                </a:solidFill>
                <a:latin typeface="Arial"/>
                <a:cs typeface="Arial"/>
              </a:rPr>
              <a:t>Digitale</a:t>
            </a:r>
            <a:r>
              <a:rPr dirty="0" sz="1800" spc="220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379C73"/>
                </a:solidFill>
                <a:latin typeface="Arial"/>
                <a:cs typeface="Arial"/>
              </a:rPr>
              <a:t>competentie</a:t>
            </a:r>
            <a:r>
              <a:rPr dirty="0" sz="1800" spc="225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omvat</a:t>
            </a:r>
            <a:r>
              <a:rPr dirty="0" sz="1800" spc="24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 spc="2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"zelfverzekerde,</a:t>
            </a:r>
            <a:r>
              <a:rPr dirty="0" sz="1800" spc="2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kritische</a:t>
            </a:r>
            <a:r>
              <a:rPr dirty="0" sz="1800" spc="24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2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 i="1">
                <a:solidFill>
                  <a:srgbClr val="585858"/>
                </a:solidFill>
                <a:latin typeface="Arial"/>
                <a:cs typeface="Arial"/>
              </a:rPr>
              <a:t>verantwoordelijke</a:t>
            </a:r>
            <a:r>
              <a:rPr dirty="0" sz="1800" spc="-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gebruik</a:t>
            </a:r>
            <a:r>
              <a:rPr dirty="0" sz="18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betrokkenheid bij</a:t>
            </a:r>
            <a:r>
              <a:rPr dirty="0" sz="1800" spc="-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8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technologieën</a:t>
            </a:r>
            <a:r>
              <a:rPr dirty="0" sz="1800" spc="-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800" spc="-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leren, op</a:t>
            </a:r>
            <a:r>
              <a:rPr dirty="0" sz="1800" spc="-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werk</a:t>
            </a:r>
            <a:r>
              <a:rPr dirty="0" sz="1800" spc="-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 i="1">
                <a:solidFill>
                  <a:srgbClr val="585858"/>
                </a:solidFill>
                <a:latin typeface="Arial"/>
                <a:cs typeface="Arial"/>
              </a:rPr>
              <a:t>en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800" spc="17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deelname</a:t>
            </a:r>
            <a:r>
              <a:rPr dirty="0" sz="1800" spc="19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aan</a:t>
            </a:r>
            <a:r>
              <a:rPr dirty="0" sz="1800" spc="17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17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samenleving.</a:t>
            </a:r>
            <a:r>
              <a:rPr dirty="0" sz="1800" spc="18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 spc="18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wordt</a:t>
            </a:r>
            <a:r>
              <a:rPr dirty="0" sz="1800" spc="18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gedefinieerd</a:t>
            </a:r>
            <a:r>
              <a:rPr dirty="0" sz="1800" spc="18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als</a:t>
            </a:r>
            <a:r>
              <a:rPr dirty="0" sz="1800" spc="17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800" spc="18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 i="1">
                <a:solidFill>
                  <a:srgbClr val="585858"/>
                </a:solidFill>
                <a:latin typeface="Arial"/>
                <a:cs typeface="Arial"/>
              </a:rPr>
              <a:t>combinatie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-5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kennis,</a:t>
            </a:r>
            <a:r>
              <a:rPr dirty="0" sz="18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vaardigheden</a:t>
            </a:r>
            <a:r>
              <a:rPr dirty="0" sz="1800" spc="-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3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 i="1">
                <a:solidFill>
                  <a:srgbClr val="585858"/>
                </a:solidFill>
                <a:latin typeface="Arial"/>
                <a:cs typeface="Arial"/>
              </a:rPr>
              <a:t>attitudes."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56971" y="186309"/>
            <a:ext cx="6612255" cy="853440"/>
          </a:xfrm>
          <a:prstGeom prst="rect"/>
        </p:spPr>
        <p:txBody>
          <a:bodyPr wrap="square" lIns="0" tIns="7620" rIns="0" bIns="0" rtlCol="0" vert="horz">
            <a:spAutoFit/>
          </a:bodyPr>
          <a:lstStyle/>
          <a:p>
            <a:pPr marL="12700" marR="5080">
              <a:lnSpc>
                <a:spcPct val="101200"/>
              </a:lnSpc>
              <a:spcBef>
                <a:spcPts val="60"/>
              </a:spcBef>
            </a:pPr>
            <a:r>
              <a:rPr dirty="0" sz="2700" spc="-220">
                <a:solidFill>
                  <a:srgbClr val="379C73"/>
                </a:solidFill>
              </a:rPr>
              <a:t>Digitaal</a:t>
            </a:r>
            <a:r>
              <a:rPr dirty="0" sz="2700" spc="-90">
                <a:solidFill>
                  <a:srgbClr val="379C73"/>
                </a:solidFill>
              </a:rPr>
              <a:t> </a:t>
            </a:r>
            <a:r>
              <a:rPr dirty="0" sz="2700" spc="-220">
                <a:solidFill>
                  <a:srgbClr val="379C73"/>
                </a:solidFill>
              </a:rPr>
              <a:t>Competentiekader</a:t>
            </a:r>
            <a:r>
              <a:rPr dirty="0" sz="2700" spc="-80">
                <a:solidFill>
                  <a:srgbClr val="379C73"/>
                </a:solidFill>
              </a:rPr>
              <a:t> </a:t>
            </a:r>
            <a:r>
              <a:rPr dirty="0" sz="2700" spc="-180">
                <a:solidFill>
                  <a:srgbClr val="379C73"/>
                </a:solidFill>
              </a:rPr>
              <a:t>voor</a:t>
            </a:r>
            <a:r>
              <a:rPr dirty="0" sz="2700" spc="-140">
                <a:solidFill>
                  <a:srgbClr val="379C73"/>
                </a:solidFill>
              </a:rPr>
              <a:t> </a:t>
            </a:r>
            <a:r>
              <a:rPr dirty="0" sz="2700" spc="-190">
                <a:solidFill>
                  <a:srgbClr val="379C73"/>
                </a:solidFill>
              </a:rPr>
              <a:t>Burgers </a:t>
            </a:r>
            <a:r>
              <a:rPr dirty="0" sz="2700" spc="-150">
                <a:solidFill>
                  <a:srgbClr val="379C73"/>
                </a:solidFill>
              </a:rPr>
              <a:t>(DigComp</a:t>
            </a:r>
            <a:r>
              <a:rPr dirty="0" sz="2700" spc="-100">
                <a:solidFill>
                  <a:srgbClr val="379C73"/>
                </a:solidFill>
              </a:rPr>
              <a:t> </a:t>
            </a:r>
            <a:r>
              <a:rPr dirty="0" sz="2700" spc="-20">
                <a:solidFill>
                  <a:srgbClr val="379C73"/>
                </a:solidFill>
              </a:rPr>
              <a:t>2.2)</a:t>
            </a:r>
            <a:endParaRPr sz="2700"/>
          </a:p>
        </p:txBody>
      </p:sp>
      <p:sp>
        <p:nvSpPr>
          <p:cNvPr id="5" name="object 5" descr=""/>
          <p:cNvSpPr txBox="1"/>
          <p:nvPr/>
        </p:nvSpPr>
        <p:spPr>
          <a:xfrm>
            <a:off x="302971" y="4599533"/>
            <a:ext cx="7177405" cy="3213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 marR="30480">
              <a:lnSpc>
                <a:spcPct val="107800"/>
              </a:lnSpc>
              <a:spcBef>
                <a:spcPts val="100"/>
              </a:spcBef>
            </a:pPr>
            <a:r>
              <a:rPr dirty="0" baseline="27777" sz="90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r>
              <a:rPr dirty="0" baseline="27777" sz="900" spc="-15">
                <a:solidFill>
                  <a:srgbClr val="878787"/>
                </a:solidFill>
                <a:latin typeface="Carlito"/>
                <a:cs typeface="Carlito"/>
              </a:rPr>
              <a:t> </a:t>
            </a:r>
            <a:r>
              <a:rPr dirty="0" sz="900">
                <a:solidFill>
                  <a:srgbClr val="878787"/>
                </a:solidFill>
                <a:latin typeface="Carlito"/>
                <a:cs typeface="Carlito"/>
              </a:rPr>
              <a:t>DigComp,</a:t>
            </a:r>
            <a:r>
              <a:rPr dirty="0" sz="900" spc="20">
                <a:solidFill>
                  <a:srgbClr val="878787"/>
                </a:solidFill>
                <a:latin typeface="Carlito"/>
                <a:cs typeface="Carlito"/>
              </a:rPr>
              <a:t> </a:t>
            </a:r>
            <a:r>
              <a:rPr dirty="0" sz="900">
                <a:solidFill>
                  <a:srgbClr val="878787"/>
                </a:solidFill>
                <a:latin typeface="Carlito"/>
                <a:cs typeface="Carlito"/>
              </a:rPr>
              <a:t>EU</a:t>
            </a:r>
            <a:r>
              <a:rPr dirty="0" sz="900" spc="-10">
                <a:solidFill>
                  <a:srgbClr val="878787"/>
                </a:solidFill>
                <a:latin typeface="Carlito"/>
                <a:cs typeface="Carlito"/>
              </a:rPr>
              <a:t> </a:t>
            </a:r>
            <a:r>
              <a:rPr dirty="0" sz="900">
                <a:solidFill>
                  <a:srgbClr val="878787"/>
                </a:solidFill>
                <a:latin typeface="Carlito"/>
                <a:cs typeface="Carlito"/>
              </a:rPr>
              <a:t>Science</a:t>
            </a:r>
            <a:r>
              <a:rPr dirty="0" sz="900" spc="15">
                <a:solidFill>
                  <a:srgbClr val="878787"/>
                </a:solidFill>
                <a:latin typeface="Carlito"/>
                <a:cs typeface="Carlito"/>
              </a:rPr>
              <a:t> </a:t>
            </a:r>
            <a:r>
              <a:rPr dirty="0" sz="900">
                <a:solidFill>
                  <a:srgbClr val="878787"/>
                </a:solidFill>
                <a:latin typeface="Carlito"/>
                <a:cs typeface="Carlito"/>
              </a:rPr>
              <a:t>Hub,</a:t>
            </a:r>
            <a:r>
              <a:rPr dirty="0" sz="900" spc="10">
                <a:solidFill>
                  <a:srgbClr val="878787"/>
                </a:solidFill>
                <a:latin typeface="Carlito"/>
                <a:cs typeface="Carlito"/>
              </a:rPr>
              <a:t> </a:t>
            </a:r>
            <a:r>
              <a:rPr dirty="0" sz="900" spc="-10">
                <a:solidFill>
                  <a:srgbClr val="878787"/>
                </a:solidFill>
                <a:latin typeface="Carlito"/>
                <a:cs typeface="Carlito"/>
              </a:rPr>
              <a:t>Gemeenschappelijk</a:t>
            </a:r>
            <a:r>
              <a:rPr dirty="0" sz="900" spc="65">
                <a:solidFill>
                  <a:srgbClr val="878787"/>
                </a:solidFill>
                <a:latin typeface="Carlito"/>
                <a:cs typeface="Carlito"/>
              </a:rPr>
              <a:t> </a:t>
            </a:r>
            <a:r>
              <a:rPr dirty="0" sz="900">
                <a:solidFill>
                  <a:srgbClr val="878787"/>
                </a:solidFill>
                <a:latin typeface="Carlito"/>
                <a:cs typeface="Carlito"/>
              </a:rPr>
              <a:t>Centrum</a:t>
            </a:r>
            <a:r>
              <a:rPr dirty="0" sz="900" spc="15">
                <a:solidFill>
                  <a:srgbClr val="878787"/>
                </a:solidFill>
                <a:latin typeface="Carlito"/>
                <a:cs typeface="Carlito"/>
              </a:rPr>
              <a:t> </a:t>
            </a:r>
            <a:r>
              <a:rPr dirty="0" sz="900">
                <a:solidFill>
                  <a:srgbClr val="878787"/>
                </a:solidFill>
                <a:latin typeface="Carlito"/>
                <a:cs typeface="Carlito"/>
              </a:rPr>
              <a:t>voor</a:t>
            </a:r>
            <a:r>
              <a:rPr dirty="0" sz="900" spc="10">
                <a:solidFill>
                  <a:srgbClr val="878787"/>
                </a:solidFill>
                <a:latin typeface="Carlito"/>
                <a:cs typeface="Carlito"/>
              </a:rPr>
              <a:t> </a:t>
            </a:r>
            <a:r>
              <a:rPr dirty="0" sz="900">
                <a:solidFill>
                  <a:srgbClr val="878787"/>
                </a:solidFill>
                <a:latin typeface="Carlito"/>
                <a:cs typeface="Carlito"/>
              </a:rPr>
              <a:t>Onderzoek,</a:t>
            </a:r>
            <a:r>
              <a:rPr dirty="0" sz="900" spc="25">
                <a:solidFill>
                  <a:srgbClr val="878787"/>
                </a:solidFill>
                <a:latin typeface="Carlito"/>
                <a:cs typeface="Carlito"/>
              </a:rPr>
              <a:t> </a:t>
            </a:r>
            <a:r>
              <a:rPr dirty="0" u="sng" sz="9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3"/>
              </a:rPr>
              <a:t>https://joint-research-centre.ec.europa.eu/digcomp/digcomp-</a:t>
            </a:r>
            <a:r>
              <a:rPr dirty="0" u="sng" sz="9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3"/>
              </a:rPr>
              <a:t>framework_n</a:t>
            </a:r>
            <a:r>
              <a:rPr dirty="0" u="none" sz="900">
                <a:solidFill>
                  <a:srgbClr val="0000FF"/>
                </a:solidFill>
                <a:latin typeface="Carlito"/>
                <a:cs typeface="Carlito"/>
                <a:hlinkClick r:id="rId3"/>
              </a:rPr>
              <a:t>l</a:t>
            </a:r>
            <a:r>
              <a:rPr dirty="0" u="none" sz="900" spc="70">
                <a:solidFill>
                  <a:srgbClr val="0000FF"/>
                </a:solidFill>
                <a:latin typeface="Carlito"/>
                <a:cs typeface="Carlito"/>
              </a:rPr>
              <a:t> </a:t>
            </a:r>
            <a:r>
              <a:rPr dirty="0" u="none" sz="900" spc="-50">
                <a:solidFill>
                  <a:srgbClr val="878787"/>
                </a:solidFill>
                <a:latin typeface="Carlito"/>
                <a:cs typeface="Carlito"/>
              </a:rPr>
              <a:t>,</a:t>
            </a:r>
            <a:r>
              <a:rPr dirty="0" u="none" sz="900" spc="500">
                <a:solidFill>
                  <a:srgbClr val="878787"/>
                </a:solidFill>
                <a:latin typeface="Carlito"/>
                <a:cs typeface="Carlito"/>
              </a:rPr>
              <a:t> </a:t>
            </a:r>
            <a:r>
              <a:rPr dirty="0" u="none" sz="900" spc="-10">
                <a:solidFill>
                  <a:srgbClr val="878787"/>
                </a:solidFill>
                <a:latin typeface="Carlito"/>
                <a:cs typeface="Carlito"/>
              </a:rPr>
              <a:t>(geraadpleegd</a:t>
            </a:r>
            <a:r>
              <a:rPr dirty="0" u="none" sz="900" spc="35">
                <a:solidFill>
                  <a:srgbClr val="878787"/>
                </a:solidFill>
                <a:latin typeface="Carlito"/>
                <a:cs typeface="Carlito"/>
              </a:rPr>
              <a:t> </a:t>
            </a:r>
            <a:r>
              <a:rPr dirty="0" u="none" sz="900">
                <a:solidFill>
                  <a:srgbClr val="878787"/>
                </a:solidFill>
                <a:latin typeface="Carlito"/>
                <a:cs typeface="Carlito"/>
              </a:rPr>
              <a:t>op</a:t>
            </a:r>
            <a:r>
              <a:rPr dirty="0" u="none" sz="900" spc="5">
                <a:solidFill>
                  <a:srgbClr val="878787"/>
                </a:solidFill>
                <a:latin typeface="Carlito"/>
                <a:cs typeface="Carlito"/>
              </a:rPr>
              <a:t> </a:t>
            </a:r>
            <a:r>
              <a:rPr dirty="0" u="none" sz="900">
                <a:solidFill>
                  <a:srgbClr val="878787"/>
                </a:solidFill>
                <a:latin typeface="Carlito"/>
                <a:cs typeface="Carlito"/>
              </a:rPr>
              <a:t>11</a:t>
            </a:r>
            <a:r>
              <a:rPr dirty="0" u="none" sz="900" spc="-5">
                <a:solidFill>
                  <a:srgbClr val="878787"/>
                </a:solidFill>
                <a:latin typeface="Carlito"/>
                <a:cs typeface="Carlito"/>
              </a:rPr>
              <a:t> </a:t>
            </a:r>
            <a:r>
              <a:rPr dirty="0" u="none" sz="900">
                <a:solidFill>
                  <a:srgbClr val="878787"/>
                </a:solidFill>
                <a:latin typeface="Carlito"/>
                <a:cs typeface="Carlito"/>
              </a:rPr>
              <a:t>maart</a:t>
            </a:r>
            <a:r>
              <a:rPr dirty="0" u="none" sz="900" spc="-15">
                <a:solidFill>
                  <a:srgbClr val="878787"/>
                </a:solidFill>
                <a:latin typeface="Carlito"/>
                <a:cs typeface="Carlito"/>
              </a:rPr>
              <a:t> </a:t>
            </a:r>
            <a:r>
              <a:rPr dirty="0" u="none" sz="900" spc="-10">
                <a:solidFill>
                  <a:srgbClr val="878787"/>
                </a:solidFill>
                <a:latin typeface="Carlito"/>
                <a:cs typeface="Carlito"/>
              </a:rPr>
              <a:t>2024).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6" name="object 6" descr=""/>
          <p:cNvSpPr/>
          <p:nvPr/>
        </p:nvSpPr>
        <p:spPr>
          <a:xfrm>
            <a:off x="295656" y="4636008"/>
            <a:ext cx="5086350" cy="0"/>
          </a:xfrm>
          <a:custGeom>
            <a:avLst/>
            <a:gdLst/>
            <a:ahLst/>
            <a:cxnLst/>
            <a:rect l="l" t="t" r="r" b="b"/>
            <a:pathLst>
              <a:path w="5086350" h="0">
                <a:moveTo>
                  <a:pt x="0" y="0"/>
                </a:moveTo>
                <a:lnTo>
                  <a:pt x="5086350" y="0"/>
                </a:lnTo>
              </a:path>
            </a:pathLst>
          </a:custGeom>
          <a:ln w="9525">
            <a:solidFill>
              <a:srgbClr val="339966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22796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95"/>
              </a:spcBef>
            </a:pPr>
            <a:r>
              <a:rPr dirty="0" spc="-215"/>
              <a:t>Zelfreflectie</a:t>
            </a:r>
            <a:r>
              <a:rPr dirty="0" spc="-85"/>
              <a:t> </a:t>
            </a:r>
            <a:r>
              <a:rPr dirty="0" spc="-220"/>
              <a:t>oefening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798372" y="2065477"/>
            <a:ext cx="4078604" cy="17932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5800" b="1">
                <a:solidFill>
                  <a:srgbClr val="3E3E3E"/>
                </a:solidFill>
                <a:latin typeface="Arial"/>
                <a:cs typeface="Arial"/>
              </a:rPr>
              <a:t>Tijd </a:t>
            </a:r>
            <a:r>
              <a:rPr dirty="0" sz="5800" spc="-20" b="1">
                <a:solidFill>
                  <a:srgbClr val="3E3E3E"/>
                </a:solidFill>
                <a:latin typeface="Arial"/>
                <a:cs typeface="Arial"/>
              </a:rPr>
              <a:t>voor </a:t>
            </a:r>
            <a:r>
              <a:rPr dirty="0" sz="5800" spc="-10" b="1">
                <a:solidFill>
                  <a:srgbClr val="379C73"/>
                </a:solidFill>
                <a:latin typeface="Arial"/>
                <a:cs typeface="Arial"/>
              </a:rPr>
              <a:t>zelfreflectie</a:t>
            </a:r>
            <a:endParaRPr sz="58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3753611" y="0"/>
            <a:ext cx="5390515" cy="5143500"/>
            <a:chOff x="3753611" y="0"/>
            <a:chExt cx="5390515" cy="514350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53611" y="0"/>
              <a:ext cx="5390387" cy="5143497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6907657" y="1398777"/>
              <a:ext cx="673100" cy="3246120"/>
            </a:xfrm>
            <a:custGeom>
              <a:avLst/>
              <a:gdLst/>
              <a:ahLst/>
              <a:cxnLst/>
              <a:rect l="l" t="t" r="r" b="b"/>
              <a:pathLst>
                <a:path w="673100" h="3246120">
                  <a:moveTo>
                    <a:pt x="672973" y="0"/>
                  </a:moveTo>
                  <a:lnTo>
                    <a:pt x="0" y="0"/>
                  </a:lnTo>
                  <a:lnTo>
                    <a:pt x="0" y="761619"/>
                  </a:lnTo>
                  <a:lnTo>
                    <a:pt x="161671" y="2408682"/>
                  </a:lnTo>
                  <a:lnTo>
                    <a:pt x="513588" y="2408682"/>
                  </a:lnTo>
                  <a:lnTo>
                    <a:pt x="672973" y="761619"/>
                  </a:lnTo>
                  <a:lnTo>
                    <a:pt x="672973" y="0"/>
                  </a:lnTo>
                  <a:close/>
                </a:path>
                <a:path w="673100" h="3246120">
                  <a:moveTo>
                    <a:pt x="648716" y="2623413"/>
                  </a:moveTo>
                  <a:lnTo>
                    <a:pt x="26543" y="2623413"/>
                  </a:lnTo>
                  <a:lnTo>
                    <a:pt x="26543" y="3245497"/>
                  </a:lnTo>
                  <a:lnTo>
                    <a:pt x="648716" y="3245497"/>
                  </a:lnTo>
                  <a:lnTo>
                    <a:pt x="648716" y="2623413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8536" rIns="0" bIns="0" rtlCol="0" vert="horz">
            <a:spAutoFit/>
          </a:bodyPr>
          <a:lstStyle/>
          <a:p>
            <a:pPr marL="201295">
              <a:lnSpc>
                <a:spcPct val="100000"/>
              </a:lnSpc>
              <a:spcBef>
                <a:spcPts val="95"/>
              </a:spcBef>
            </a:pPr>
            <a:r>
              <a:rPr dirty="0" spc="-215"/>
              <a:t>Zelfreflectie</a:t>
            </a:r>
            <a:r>
              <a:rPr dirty="0" spc="-85"/>
              <a:t> </a:t>
            </a:r>
            <a:r>
              <a:rPr dirty="0" spc="-220"/>
              <a:t>oefening</a:t>
            </a:r>
          </a:p>
        </p:txBody>
      </p:sp>
      <p:sp>
        <p:nvSpPr>
          <p:cNvPr id="7" name="object 7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Vervolgens</a:t>
            </a:r>
            <a:r>
              <a:rPr dirty="0" spc="-45"/>
              <a:t> </a:t>
            </a:r>
            <a:r>
              <a:rPr dirty="0"/>
              <a:t>ziet</a:t>
            </a:r>
            <a:r>
              <a:rPr dirty="0" spc="-60"/>
              <a:t> </a:t>
            </a:r>
            <a:r>
              <a:rPr dirty="0"/>
              <a:t>u</a:t>
            </a:r>
            <a:r>
              <a:rPr dirty="0" spc="-70"/>
              <a:t> </a:t>
            </a:r>
            <a:r>
              <a:rPr dirty="0"/>
              <a:t>vragen</a:t>
            </a:r>
            <a:r>
              <a:rPr dirty="0" spc="-65"/>
              <a:t> </a:t>
            </a:r>
            <a:r>
              <a:rPr dirty="0"/>
              <a:t>met</a:t>
            </a:r>
            <a:r>
              <a:rPr dirty="0" spc="-65"/>
              <a:t> </a:t>
            </a:r>
            <a:r>
              <a:rPr dirty="0"/>
              <a:t>betrekking</a:t>
            </a:r>
            <a:r>
              <a:rPr dirty="0" spc="-55"/>
              <a:t> </a:t>
            </a:r>
            <a:r>
              <a:rPr dirty="0"/>
              <a:t>tot</a:t>
            </a:r>
            <a:r>
              <a:rPr dirty="0" spc="-80"/>
              <a:t> </a:t>
            </a:r>
            <a:r>
              <a:rPr dirty="0"/>
              <a:t>de</a:t>
            </a:r>
            <a:r>
              <a:rPr dirty="0" spc="-65"/>
              <a:t> </a:t>
            </a:r>
            <a:r>
              <a:rPr dirty="0"/>
              <a:t>inhoud</a:t>
            </a:r>
            <a:r>
              <a:rPr dirty="0" spc="-35"/>
              <a:t> </a:t>
            </a:r>
            <a:r>
              <a:rPr dirty="0" spc="-25"/>
              <a:t>van </a:t>
            </a:r>
            <a:r>
              <a:rPr dirty="0"/>
              <a:t>dit</a:t>
            </a:r>
            <a:r>
              <a:rPr dirty="0" spc="-30"/>
              <a:t> </a:t>
            </a:r>
            <a:r>
              <a:rPr dirty="0" spc="-10"/>
              <a:t>apparaat.</a:t>
            </a:r>
          </a:p>
          <a:p>
            <a:pPr>
              <a:lnSpc>
                <a:spcPct val="100000"/>
              </a:lnSpc>
              <a:spcBef>
                <a:spcPts val="120"/>
              </a:spcBef>
            </a:pPr>
          </a:p>
          <a:p>
            <a:pPr marL="12700" marR="36195">
              <a:lnSpc>
                <a:spcPct val="100000"/>
              </a:lnSpc>
            </a:pPr>
            <a:r>
              <a:rPr dirty="0">
                <a:solidFill>
                  <a:srgbClr val="FFC000"/>
                </a:solidFill>
              </a:rPr>
              <a:t>Reflecteer</a:t>
            </a:r>
            <a:r>
              <a:rPr dirty="0" spc="-55">
                <a:solidFill>
                  <a:srgbClr val="FFC000"/>
                </a:solidFill>
              </a:rPr>
              <a:t> </a:t>
            </a:r>
            <a:r>
              <a:rPr dirty="0">
                <a:solidFill>
                  <a:srgbClr val="FFC000"/>
                </a:solidFill>
              </a:rPr>
              <a:t>op</a:t>
            </a:r>
            <a:r>
              <a:rPr dirty="0" spc="-70">
                <a:solidFill>
                  <a:srgbClr val="FFC000"/>
                </a:solidFill>
              </a:rPr>
              <a:t> </a:t>
            </a:r>
            <a:r>
              <a:rPr dirty="0">
                <a:solidFill>
                  <a:srgbClr val="FFC000"/>
                </a:solidFill>
              </a:rPr>
              <a:t>de</a:t>
            </a:r>
            <a:r>
              <a:rPr dirty="0" spc="-65">
                <a:solidFill>
                  <a:srgbClr val="FFC000"/>
                </a:solidFill>
              </a:rPr>
              <a:t> </a:t>
            </a:r>
            <a:r>
              <a:rPr dirty="0">
                <a:solidFill>
                  <a:srgbClr val="FFC000"/>
                </a:solidFill>
              </a:rPr>
              <a:t>vragen</a:t>
            </a:r>
            <a:r>
              <a:rPr dirty="0" spc="-65">
                <a:solidFill>
                  <a:srgbClr val="FFC000"/>
                </a:solidFill>
              </a:rPr>
              <a:t> </a:t>
            </a:r>
            <a:r>
              <a:rPr dirty="0">
                <a:solidFill>
                  <a:srgbClr val="FFC000"/>
                </a:solidFill>
              </a:rPr>
              <a:t>en</a:t>
            </a:r>
            <a:r>
              <a:rPr dirty="0" spc="-70">
                <a:solidFill>
                  <a:srgbClr val="FFC000"/>
                </a:solidFill>
              </a:rPr>
              <a:t> </a:t>
            </a:r>
            <a:r>
              <a:rPr dirty="0">
                <a:solidFill>
                  <a:srgbClr val="FFC000"/>
                </a:solidFill>
              </a:rPr>
              <a:t>beantwoord</a:t>
            </a:r>
            <a:r>
              <a:rPr dirty="0" spc="-45">
                <a:solidFill>
                  <a:srgbClr val="FFC000"/>
                </a:solidFill>
              </a:rPr>
              <a:t> </a:t>
            </a:r>
            <a:r>
              <a:rPr dirty="0">
                <a:solidFill>
                  <a:srgbClr val="FFC000"/>
                </a:solidFill>
              </a:rPr>
              <a:t>ze</a:t>
            </a:r>
            <a:r>
              <a:rPr dirty="0" spc="-65">
                <a:solidFill>
                  <a:srgbClr val="FFC000"/>
                </a:solidFill>
              </a:rPr>
              <a:t> </a:t>
            </a:r>
            <a:r>
              <a:rPr dirty="0">
                <a:solidFill>
                  <a:srgbClr val="FFC000"/>
                </a:solidFill>
              </a:rPr>
              <a:t>schriftelijk</a:t>
            </a:r>
            <a:r>
              <a:rPr dirty="0" spc="-65">
                <a:solidFill>
                  <a:srgbClr val="FFC000"/>
                </a:solidFill>
              </a:rPr>
              <a:t> </a:t>
            </a:r>
            <a:r>
              <a:rPr dirty="0">
                <a:solidFill>
                  <a:srgbClr val="FFC000"/>
                </a:solidFill>
              </a:rPr>
              <a:t>in</a:t>
            </a:r>
            <a:r>
              <a:rPr dirty="0" spc="-75">
                <a:solidFill>
                  <a:srgbClr val="FFC000"/>
                </a:solidFill>
              </a:rPr>
              <a:t> </a:t>
            </a:r>
            <a:r>
              <a:rPr dirty="0" spc="-25">
                <a:solidFill>
                  <a:srgbClr val="FFC000"/>
                </a:solidFill>
              </a:rPr>
              <a:t>je </a:t>
            </a:r>
            <a:r>
              <a:rPr dirty="0">
                <a:solidFill>
                  <a:srgbClr val="FFC000"/>
                </a:solidFill>
              </a:rPr>
              <a:t>(digitale)</a:t>
            </a:r>
            <a:r>
              <a:rPr dirty="0" spc="-120">
                <a:solidFill>
                  <a:srgbClr val="FFC000"/>
                </a:solidFill>
              </a:rPr>
              <a:t> </a:t>
            </a:r>
            <a:r>
              <a:rPr dirty="0" spc="-10">
                <a:solidFill>
                  <a:srgbClr val="FFC000"/>
                </a:solidFill>
              </a:rPr>
              <a:t>dagboek!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3153155" y="0"/>
              <a:ext cx="5991225" cy="5143500"/>
            </a:xfrm>
            <a:custGeom>
              <a:avLst/>
              <a:gdLst/>
              <a:ahLst/>
              <a:cxnLst/>
              <a:rect l="l" t="t" r="r" b="b"/>
              <a:pathLst>
                <a:path w="5991225" h="5143500">
                  <a:moveTo>
                    <a:pt x="0" y="5143500"/>
                  </a:moveTo>
                  <a:lnTo>
                    <a:pt x="5990844" y="5143500"/>
                  </a:lnTo>
                  <a:lnTo>
                    <a:pt x="5990844" y="0"/>
                  </a:lnTo>
                  <a:lnTo>
                    <a:pt x="0" y="0"/>
                  </a:lnTo>
                  <a:lnTo>
                    <a:pt x="0" y="514350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0"/>
              <a:ext cx="3153410" cy="5143500"/>
            </a:xfrm>
            <a:custGeom>
              <a:avLst/>
              <a:gdLst/>
              <a:ahLst/>
              <a:cxnLst/>
              <a:rect l="l" t="t" r="r" b="b"/>
              <a:pathLst>
                <a:path w="3153410" h="5143500">
                  <a:moveTo>
                    <a:pt x="3153156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3153156" y="5143500"/>
                  </a:lnTo>
                  <a:lnTo>
                    <a:pt x="31531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475990" y="351866"/>
            <a:ext cx="317690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10"/>
              <a:t>Zelfreflectie</a:t>
            </a:r>
            <a:r>
              <a:rPr dirty="0" spc="-95"/>
              <a:t> </a:t>
            </a:r>
            <a:r>
              <a:rPr dirty="0" spc="-225"/>
              <a:t>oefening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3274314" y="941044"/>
            <a:ext cx="5568315" cy="35471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90500" marR="5080" indent="-178435">
              <a:lnSpc>
                <a:spcPct val="140000"/>
              </a:lnSpc>
              <a:spcBef>
                <a:spcPts val="100"/>
              </a:spcBef>
              <a:buSzPct val="163636"/>
              <a:buChar char="•"/>
              <a:tabLst>
                <a:tab pos="190500" algn="l"/>
              </a:tabLst>
            </a:pP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Hoe</a:t>
            </a:r>
            <a:r>
              <a:rPr dirty="0" sz="1100" spc="4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kunt</a:t>
            </a:r>
            <a:r>
              <a:rPr dirty="0" sz="1100" spc="4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z="1100" spc="4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100" spc="409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belangrijkste</a:t>
            </a:r>
            <a:r>
              <a:rPr dirty="0" sz="1100" spc="3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componenten</a:t>
            </a:r>
            <a:r>
              <a:rPr dirty="0" sz="1100" spc="4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van</a:t>
            </a:r>
            <a:r>
              <a:rPr dirty="0" sz="1100" spc="4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digitale</a:t>
            </a:r>
            <a:r>
              <a:rPr dirty="0" sz="1100" spc="4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competentie</a:t>
            </a:r>
            <a:r>
              <a:rPr dirty="0" sz="1100" spc="4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die</a:t>
            </a:r>
            <a:r>
              <a:rPr dirty="0" sz="1100" spc="4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100" spc="409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FFFFFF"/>
                </a:solidFill>
                <a:latin typeface="Arial"/>
                <a:cs typeface="Arial"/>
              </a:rPr>
              <a:t>het </a:t>
            </a:r>
            <a:r>
              <a:rPr dirty="0" sz="1100" spc="-10">
                <a:solidFill>
                  <a:srgbClr val="FFFFFF"/>
                </a:solidFill>
                <a:latin typeface="Arial"/>
                <a:cs typeface="Arial"/>
              </a:rPr>
              <a:t>DigComp-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raamwerk</a:t>
            </a:r>
            <a:r>
              <a:rPr dirty="0" sz="1100" spc="114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worden</a:t>
            </a:r>
            <a:r>
              <a:rPr dirty="0" sz="1100" spc="11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beschreven,</a:t>
            </a:r>
            <a:r>
              <a:rPr dirty="0" sz="1100" spc="114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integreren</a:t>
            </a:r>
            <a:r>
              <a:rPr dirty="0" sz="1100" spc="11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100" spc="11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uw</a:t>
            </a:r>
            <a:r>
              <a:rPr dirty="0" sz="1100" spc="10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dagelijkse</a:t>
            </a:r>
            <a:r>
              <a:rPr dirty="0" sz="1100" spc="11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werk</a:t>
            </a:r>
            <a:r>
              <a:rPr dirty="0" sz="1100" spc="114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100" spc="-25">
                <a:solidFill>
                  <a:srgbClr val="FFFFFF"/>
                </a:solidFill>
                <a:latin typeface="Arial"/>
                <a:cs typeface="Arial"/>
              </a:rPr>
              <a:t>als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zorgassistent?</a:t>
            </a:r>
            <a:r>
              <a:rPr dirty="0" sz="11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Denk</a:t>
            </a:r>
            <a:r>
              <a:rPr dirty="0" sz="11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na</a:t>
            </a:r>
            <a:r>
              <a:rPr dirty="0" sz="11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over</a:t>
            </a:r>
            <a:r>
              <a:rPr dirty="0" sz="11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een</a:t>
            </a:r>
            <a:r>
              <a:rPr dirty="0" sz="11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specifieke</a:t>
            </a:r>
            <a:r>
              <a:rPr dirty="0" sz="11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situatie</a:t>
            </a:r>
            <a:r>
              <a:rPr dirty="0" sz="11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waarin</a:t>
            </a:r>
            <a:r>
              <a:rPr dirty="0" sz="11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datageletterdheid</a:t>
            </a:r>
            <a:r>
              <a:rPr dirty="0" sz="11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Arial"/>
                <a:cs typeface="Arial"/>
              </a:rPr>
              <a:t>cruciaal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zou</a:t>
            </a:r>
            <a:r>
              <a:rPr dirty="0" sz="11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zijn</a:t>
            </a:r>
            <a:r>
              <a:rPr dirty="0" sz="11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1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uw</a:t>
            </a:r>
            <a:r>
              <a:rPr dirty="0" sz="11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rol.</a:t>
            </a:r>
            <a:r>
              <a:rPr dirty="0" sz="11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Hoe</a:t>
            </a:r>
            <a:r>
              <a:rPr dirty="0" sz="11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kun</a:t>
            </a:r>
            <a:r>
              <a:rPr dirty="0" sz="11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je</a:t>
            </a:r>
            <a:r>
              <a:rPr dirty="0" sz="11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datageletterdheid</a:t>
            </a:r>
            <a:r>
              <a:rPr dirty="0" sz="11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inzetten</a:t>
            </a:r>
            <a:r>
              <a:rPr dirty="0" sz="11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om</a:t>
            </a:r>
            <a:r>
              <a:rPr dirty="0" sz="11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1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kwaliteit</a:t>
            </a:r>
            <a:r>
              <a:rPr dirty="0" sz="11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van</a:t>
            </a:r>
            <a:r>
              <a:rPr dirty="0" sz="11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je</a:t>
            </a:r>
            <a:r>
              <a:rPr dirty="0" sz="11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zorg</a:t>
            </a:r>
            <a:r>
              <a:rPr dirty="0" sz="11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FFFFFF"/>
                </a:solidFill>
                <a:latin typeface="Arial"/>
                <a:cs typeface="Arial"/>
              </a:rPr>
              <a:t>te </a:t>
            </a:r>
            <a:r>
              <a:rPr dirty="0" sz="1100" spc="-10">
                <a:solidFill>
                  <a:srgbClr val="FFFFFF"/>
                </a:solidFill>
                <a:latin typeface="Arial"/>
                <a:cs typeface="Arial"/>
              </a:rPr>
              <a:t>verbeteren?</a:t>
            </a:r>
            <a:endParaRPr sz="1100">
              <a:latin typeface="Arial"/>
              <a:cs typeface="Arial"/>
            </a:endParaRPr>
          </a:p>
          <a:p>
            <a:pPr algn="just" marL="190500" marR="5080" indent="-178435">
              <a:lnSpc>
                <a:spcPct val="140000"/>
              </a:lnSpc>
              <a:buSzPct val="163636"/>
              <a:buChar char="•"/>
              <a:tabLst>
                <a:tab pos="190500" algn="l"/>
              </a:tabLst>
            </a:pP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Hoe</a:t>
            </a:r>
            <a:r>
              <a:rPr dirty="0" sz="1100" spc="2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kunt</a:t>
            </a:r>
            <a:r>
              <a:rPr dirty="0" sz="1100" spc="2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z="1100" spc="2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uw</a:t>
            </a:r>
            <a:r>
              <a:rPr dirty="0" sz="1100" spc="2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kennis</a:t>
            </a:r>
            <a:r>
              <a:rPr dirty="0" sz="1100" spc="2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van</a:t>
            </a:r>
            <a:r>
              <a:rPr dirty="0" sz="1100" spc="2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computers,</a:t>
            </a:r>
            <a:r>
              <a:rPr dirty="0" sz="1100" spc="25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mobiele</a:t>
            </a:r>
            <a:r>
              <a:rPr dirty="0" sz="1100" spc="2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apparaten,</a:t>
            </a:r>
            <a:r>
              <a:rPr dirty="0" sz="1100" spc="25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hardware</a:t>
            </a:r>
            <a:r>
              <a:rPr dirty="0" sz="1100" spc="2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100" spc="2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Arial"/>
                <a:cs typeface="Arial"/>
              </a:rPr>
              <a:t>software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gebruiken</a:t>
            </a:r>
            <a:r>
              <a:rPr dirty="0" sz="1100" spc="2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100" spc="3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uw</a:t>
            </a:r>
            <a:r>
              <a:rPr dirty="0" sz="1100" spc="2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dagelijkse</a:t>
            </a:r>
            <a:r>
              <a:rPr dirty="0" sz="1100" spc="2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zorgtaken</a:t>
            </a:r>
            <a:r>
              <a:rPr dirty="0" sz="1100" spc="2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100" spc="3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om</a:t>
            </a:r>
            <a:r>
              <a:rPr dirty="0" sz="1100" spc="2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100" spc="3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communicatie</a:t>
            </a:r>
            <a:r>
              <a:rPr dirty="0" sz="1100" spc="2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met</a:t>
            </a:r>
            <a:r>
              <a:rPr dirty="0" sz="1100" spc="3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patiënten</a:t>
            </a:r>
            <a:r>
              <a:rPr dirty="0" sz="1100" spc="2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FFFFFF"/>
                </a:solidFill>
                <a:latin typeface="Arial"/>
                <a:cs typeface="Arial"/>
              </a:rPr>
              <a:t>en</a:t>
            </a:r>
            <a:endParaRPr sz="1100">
              <a:latin typeface="Arial"/>
              <a:cs typeface="Arial"/>
            </a:endParaRPr>
          </a:p>
          <a:p>
            <a:pPr algn="just" marL="190500" marR="5715">
              <a:lnSpc>
                <a:spcPct val="140000"/>
              </a:lnSpc>
            </a:pP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collega's</a:t>
            </a:r>
            <a:r>
              <a:rPr dirty="0" sz="1100" spc="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te</a:t>
            </a:r>
            <a:r>
              <a:rPr dirty="0" sz="1100" spc="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verbeteren?</a:t>
            </a:r>
            <a:r>
              <a:rPr dirty="0" sz="1100" spc="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Denk</a:t>
            </a:r>
            <a:r>
              <a:rPr dirty="0" sz="1100" spc="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aan</a:t>
            </a:r>
            <a:r>
              <a:rPr dirty="0" sz="1100" spc="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een</a:t>
            </a:r>
            <a:r>
              <a:rPr dirty="0" sz="1100" spc="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scenario</a:t>
            </a:r>
            <a:r>
              <a:rPr dirty="0" sz="1100" spc="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waarin</a:t>
            </a:r>
            <a:r>
              <a:rPr dirty="0" sz="1100" spc="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een</a:t>
            </a:r>
            <a:r>
              <a:rPr dirty="0" sz="1100" spc="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computer</a:t>
            </a:r>
            <a:r>
              <a:rPr dirty="0" sz="1100" spc="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moet</a:t>
            </a:r>
            <a:r>
              <a:rPr dirty="0" sz="1100" spc="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Arial"/>
                <a:cs typeface="Arial"/>
              </a:rPr>
              <a:t>worden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ingesteld.</a:t>
            </a:r>
            <a:r>
              <a:rPr dirty="0" sz="11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Hoe</a:t>
            </a:r>
            <a:r>
              <a:rPr dirty="0" sz="11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kun</a:t>
            </a:r>
            <a:r>
              <a:rPr dirty="0" sz="11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je</a:t>
            </a:r>
            <a:r>
              <a:rPr dirty="0" sz="11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dit</a:t>
            </a:r>
            <a:r>
              <a:rPr dirty="0" sz="11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effectief</a:t>
            </a:r>
            <a:r>
              <a:rPr dirty="0" sz="11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doen,</a:t>
            </a:r>
            <a:r>
              <a:rPr dirty="0" sz="11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1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een</a:t>
            </a:r>
            <a:r>
              <a:rPr dirty="0" sz="11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patiënt</a:t>
            </a:r>
            <a:r>
              <a:rPr dirty="0" sz="11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bijstaan</a:t>
            </a:r>
            <a:r>
              <a:rPr dirty="0" sz="11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1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dit</a:t>
            </a:r>
            <a:r>
              <a:rPr dirty="0" sz="11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proces,</a:t>
            </a:r>
            <a:r>
              <a:rPr dirty="0" sz="11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gezien</a:t>
            </a:r>
            <a:r>
              <a:rPr dirty="0" sz="11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FFFFFF"/>
                </a:solidFill>
                <a:latin typeface="Arial"/>
                <a:cs typeface="Arial"/>
              </a:rPr>
              <a:t>je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digitale</a:t>
            </a:r>
            <a:r>
              <a:rPr dirty="0" sz="11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Arial"/>
                <a:cs typeface="Arial"/>
              </a:rPr>
              <a:t>geletterdheid?</a:t>
            </a:r>
            <a:endParaRPr sz="1100">
              <a:latin typeface="Arial"/>
              <a:cs typeface="Arial"/>
            </a:endParaRPr>
          </a:p>
          <a:p>
            <a:pPr marL="190500" indent="-177800">
              <a:lnSpc>
                <a:spcPct val="100000"/>
              </a:lnSpc>
              <a:spcBef>
                <a:spcPts val="530"/>
              </a:spcBef>
              <a:buSzPct val="163636"/>
              <a:buChar char="•"/>
              <a:tabLst>
                <a:tab pos="190500" algn="l"/>
              </a:tabLst>
            </a:pP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Denk</a:t>
            </a:r>
            <a:r>
              <a:rPr dirty="0" sz="11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aan</a:t>
            </a:r>
            <a:r>
              <a:rPr dirty="0" sz="11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een</a:t>
            </a:r>
            <a:r>
              <a:rPr dirty="0" sz="11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situatie</a:t>
            </a:r>
            <a:r>
              <a:rPr dirty="0" sz="11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waarin</a:t>
            </a:r>
            <a:r>
              <a:rPr dirty="0" sz="11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een</a:t>
            </a:r>
            <a:r>
              <a:rPr dirty="0" sz="11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patiënt</a:t>
            </a:r>
            <a:r>
              <a:rPr dirty="0" sz="11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hulp</a:t>
            </a:r>
            <a:r>
              <a:rPr dirty="0" sz="11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nodig</a:t>
            </a:r>
            <a:r>
              <a:rPr dirty="0" sz="11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heeft</a:t>
            </a:r>
            <a:r>
              <a:rPr dirty="0" sz="11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om</a:t>
            </a:r>
            <a:r>
              <a:rPr dirty="0" sz="11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verbinding</a:t>
            </a:r>
            <a:r>
              <a:rPr dirty="0" sz="11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te</a:t>
            </a:r>
            <a:r>
              <a:rPr dirty="0" sz="11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maken</a:t>
            </a:r>
            <a:r>
              <a:rPr dirty="0" sz="11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FFFFFF"/>
                </a:solidFill>
                <a:latin typeface="Arial"/>
                <a:cs typeface="Arial"/>
              </a:rPr>
              <a:t>met</a:t>
            </a:r>
            <a:endParaRPr sz="1100">
              <a:latin typeface="Arial"/>
              <a:cs typeface="Arial"/>
            </a:endParaRPr>
          </a:p>
          <a:p>
            <a:pPr algn="just" marL="190500" marR="5080">
              <a:lnSpc>
                <a:spcPts val="1850"/>
              </a:lnSpc>
              <a:spcBef>
                <a:spcPts val="145"/>
              </a:spcBef>
            </a:pP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internet. Hoe kun</a:t>
            </a:r>
            <a:r>
              <a:rPr dirty="0" sz="11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je hen</a:t>
            </a:r>
            <a:r>
              <a:rPr dirty="0" sz="11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effectief</a:t>
            </a:r>
            <a:r>
              <a:rPr dirty="0" sz="11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door</a:t>
            </a:r>
            <a:r>
              <a:rPr dirty="0" sz="11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het</a:t>
            </a:r>
            <a:r>
              <a:rPr dirty="0" sz="11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proces</a:t>
            </a:r>
            <a:r>
              <a:rPr dirty="0" sz="11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begeleiden?</a:t>
            </a:r>
            <a:r>
              <a:rPr dirty="0" sz="11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Hoe</a:t>
            </a:r>
            <a:r>
              <a:rPr dirty="0" sz="11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kan uw</a:t>
            </a:r>
            <a:r>
              <a:rPr dirty="0" sz="11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kennis</a:t>
            </a:r>
            <a:r>
              <a:rPr dirty="0" sz="11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FFFFFF"/>
                </a:solidFill>
                <a:latin typeface="Arial"/>
                <a:cs typeface="Arial"/>
              </a:rPr>
              <a:t>van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het</a:t>
            </a:r>
            <a:r>
              <a:rPr dirty="0" sz="1100" spc="2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browsen,</a:t>
            </a:r>
            <a:r>
              <a:rPr dirty="0" sz="1100" spc="2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zoeken</a:t>
            </a:r>
            <a:r>
              <a:rPr dirty="0" sz="1100" spc="2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100" spc="2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filteren</a:t>
            </a:r>
            <a:r>
              <a:rPr dirty="0" sz="1100" spc="2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van</a:t>
            </a:r>
            <a:r>
              <a:rPr dirty="0" sz="1100" spc="2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informatie</a:t>
            </a:r>
            <a:r>
              <a:rPr dirty="0" sz="1100" spc="2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op</a:t>
            </a:r>
            <a:r>
              <a:rPr dirty="0" sz="1100" spc="2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internet</a:t>
            </a:r>
            <a:r>
              <a:rPr dirty="0" sz="1100" spc="2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z="1100" spc="2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100" spc="2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100" spc="2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klant</a:t>
            </a:r>
            <a:r>
              <a:rPr dirty="0" sz="1100" spc="2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Arial"/>
                <a:cs typeface="Arial"/>
              </a:rPr>
              <a:t>helpen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relevante</a:t>
            </a:r>
            <a:r>
              <a:rPr dirty="0" sz="1100" spc="1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informatie</a:t>
            </a:r>
            <a:r>
              <a:rPr dirty="0" sz="1100" spc="1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te</a:t>
            </a:r>
            <a:r>
              <a:rPr dirty="0" sz="1100" spc="1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vinden</a:t>
            </a:r>
            <a:r>
              <a:rPr dirty="0" sz="1100" spc="1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100" spc="2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deel</a:t>
            </a:r>
            <a:r>
              <a:rPr dirty="0" sz="1100" spc="1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te</a:t>
            </a:r>
            <a:r>
              <a:rPr dirty="0" sz="1100" spc="1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nemen</a:t>
            </a:r>
            <a:r>
              <a:rPr dirty="0" sz="1100" spc="1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aan</a:t>
            </a:r>
            <a:r>
              <a:rPr dirty="0" sz="1100" spc="1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activiteiten</a:t>
            </a:r>
            <a:r>
              <a:rPr dirty="0" sz="1100" spc="1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die</a:t>
            </a:r>
            <a:r>
              <a:rPr dirty="0" sz="1100" spc="1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ze</a:t>
            </a:r>
            <a:r>
              <a:rPr dirty="0" sz="1100" spc="2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online</a:t>
            </a:r>
            <a:r>
              <a:rPr dirty="0" sz="1100" spc="1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FFFFFF"/>
                </a:solidFill>
                <a:latin typeface="Arial"/>
                <a:cs typeface="Arial"/>
              </a:rPr>
              <a:t>leuk</a:t>
            </a:r>
            <a:endParaRPr sz="1100">
              <a:latin typeface="Arial"/>
              <a:cs typeface="Arial"/>
            </a:endParaRPr>
          </a:p>
          <a:p>
            <a:pPr marL="190500">
              <a:lnSpc>
                <a:spcPct val="100000"/>
              </a:lnSpc>
              <a:spcBef>
                <a:spcPts val="380"/>
              </a:spcBef>
            </a:pPr>
            <a:r>
              <a:rPr dirty="0" sz="1100" spc="-10">
                <a:solidFill>
                  <a:srgbClr val="FFFFFF"/>
                </a:solidFill>
                <a:latin typeface="Arial"/>
                <a:cs typeface="Arial"/>
              </a:rPr>
              <a:t>vinden?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254123" y="3207511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723" y="1223772"/>
            <a:ext cx="2968752" cy="2966821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385942" y="1873453"/>
            <a:ext cx="2687955" cy="2135505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marL="12700" marR="5080" indent="332105">
              <a:lnSpc>
                <a:spcPct val="100600"/>
              </a:lnSpc>
              <a:spcBef>
                <a:spcPts val="50"/>
              </a:spcBef>
            </a:pPr>
            <a:r>
              <a:rPr dirty="0" sz="6900" spc="-320">
                <a:solidFill>
                  <a:srgbClr val="FFC000"/>
                </a:solidFill>
                <a:latin typeface="Arial"/>
                <a:cs typeface="Arial"/>
              </a:rPr>
              <a:t>Goed </a:t>
            </a:r>
            <a:r>
              <a:rPr dirty="0" sz="6900" spc="-605">
                <a:solidFill>
                  <a:srgbClr val="FFC000"/>
                </a:solidFill>
                <a:latin typeface="Arial"/>
                <a:cs typeface="Arial"/>
              </a:rPr>
              <a:t>gedaan!</a:t>
            </a:r>
            <a:endParaRPr sz="69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1743" y="2191650"/>
            <a:ext cx="3000687" cy="252954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33094" y="633806"/>
            <a:ext cx="6724650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528570" marR="5080" indent="-2516505">
              <a:lnSpc>
                <a:spcPct val="100000"/>
              </a:lnSpc>
              <a:spcBef>
                <a:spcPts val="100"/>
              </a:spcBef>
            </a:pPr>
            <a:r>
              <a:rPr dirty="0" sz="3000" spc="-95">
                <a:solidFill>
                  <a:srgbClr val="339966"/>
                </a:solidFill>
                <a:latin typeface="Arial"/>
                <a:cs typeface="Arial"/>
              </a:rPr>
              <a:t>Gefeliciteerd,</a:t>
            </a:r>
            <a:r>
              <a:rPr dirty="0" sz="3000" spc="-114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3000" spc="-20">
                <a:solidFill>
                  <a:srgbClr val="7E7E7E"/>
                </a:solidFill>
                <a:latin typeface="Arial"/>
                <a:cs typeface="Arial"/>
              </a:rPr>
              <a:t>je</a:t>
            </a:r>
            <a:r>
              <a:rPr dirty="0" sz="3000" spc="-19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0" spc="-70">
                <a:solidFill>
                  <a:srgbClr val="7E7E7E"/>
                </a:solidFill>
                <a:latin typeface="Arial"/>
                <a:cs typeface="Arial"/>
              </a:rPr>
              <a:t>hebt</a:t>
            </a:r>
            <a:r>
              <a:rPr dirty="0" sz="3000" spc="-12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7E7E7E"/>
                </a:solidFill>
                <a:latin typeface="Arial"/>
                <a:cs typeface="Arial"/>
              </a:rPr>
              <a:t>Unit</a:t>
            </a:r>
            <a:r>
              <a:rPr dirty="0" sz="3000" spc="-8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7E7E7E"/>
                </a:solidFill>
                <a:latin typeface="Arial"/>
                <a:cs typeface="Arial"/>
              </a:rPr>
              <a:t>1</a:t>
            </a:r>
            <a:r>
              <a:rPr dirty="0" sz="3000" spc="-9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0" spc="-260">
                <a:solidFill>
                  <a:srgbClr val="7E7E7E"/>
                </a:solidFill>
                <a:latin typeface="Arial"/>
                <a:cs typeface="Arial"/>
              </a:rPr>
              <a:t>van</a:t>
            </a:r>
            <a:r>
              <a:rPr dirty="0" sz="300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0" spc="-175">
                <a:solidFill>
                  <a:srgbClr val="7E7E7E"/>
                </a:solidFill>
                <a:latin typeface="Arial"/>
                <a:cs typeface="Arial"/>
              </a:rPr>
              <a:t>de</a:t>
            </a:r>
            <a:r>
              <a:rPr dirty="0" sz="3000" spc="-3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0" spc="-90">
                <a:solidFill>
                  <a:srgbClr val="7E7E7E"/>
                </a:solidFill>
                <a:latin typeface="Arial"/>
                <a:cs typeface="Arial"/>
              </a:rPr>
              <a:t>Module </a:t>
            </a:r>
            <a:r>
              <a:rPr dirty="0" sz="3000">
                <a:solidFill>
                  <a:srgbClr val="7E7E7E"/>
                </a:solidFill>
                <a:latin typeface="Arial"/>
                <a:cs typeface="Arial"/>
              </a:rPr>
              <a:t>1</a:t>
            </a:r>
            <a:r>
              <a:rPr dirty="0" sz="3000" spc="-17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7E7E7E"/>
                </a:solidFill>
                <a:latin typeface="Arial"/>
                <a:cs typeface="Arial"/>
              </a:rPr>
              <a:t>voltooid.</a:t>
            </a:r>
            <a:endParaRPr sz="30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324611" y="199644"/>
            <a:ext cx="8521065" cy="4765675"/>
          </a:xfrm>
          <a:custGeom>
            <a:avLst/>
            <a:gdLst/>
            <a:ahLst/>
            <a:cxnLst/>
            <a:rect l="l" t="t" r="r" b="b"/>
            <a:pathLst>
              <a:path w="8521065" h="4765675">
                <a:moveTo>
                  <a:pt x="8520684" y="0"/>
                </a:moveTo>
                <a:lnTo>
                  <a:pt x="0" y="0"/>
                </a:lnTo>
                <a:lnTo>
                  <a:pt x="0" y="4765548"/>
                </a:lnTo>
                <a:lnTo>
                  <a:pt x="8520684" y="4765548"/>
                </a:lnTo>
                <a:lnTo>
                  <a:pt x="8520684" y="0"/>
                </a:lnTo>
                <a:close/>
              </a:path>
            </a:pathLst>
          </a:custGeom>
          <a:solidFill>
            <a:srgbClr val="379C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978814" y="2159057"/>
            <a:ext cx="7276465" cy="11658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14999"/>
              </a:lnSpc>
              <a:spcBef>
                <a:spcPts val="100"/>
              </a:spcBef>
            </a:pPr>
            <a:r>
              <a:rPr dirty="0" sz="2000" spc="-100">
                <a:solidFill>
                  <a:srgbClr val="FFFFFF"/>
                </a:solidFill>
                <a:latin typeface="Arial"/>
                <a:cs typeface="Arial"/>
              </a:rPr>
              <a:t>Deze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0">
                <a:solidFill>
                  <a:srgbClr val="FFFFFF"/>
                </a:solidFill>
                <a:latin typeface="Arial"/>
                <a:cs typeface="Arial"/>
              </a:rPr>
              <a:t>leereenheid</a:t>
            </a:r>
            <a:r>
              <a:rPr dirty="0" sz="20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25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40">
                <a:solidFill>
                  <a:srgbClr val="FFFFFF"/>
                </a:solidFill>
                <a:latin typeface="Arial"/>
                <a:cs typeface="Arial"/>
              </a:rPr>
              <a:t>ontwikkeld</a:t>
            </a:r>
            <a:r>
              <a:rPr dirty="0" sz="20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80">
                <a:solidFill>
                  <a:srgbClr val="FFFFFF"/>
                </a:solidFill>
                <a:latin typeface="Arial"/>
                <a:cs typeface="Arial"/>
              </a:rPr>
              <a:t>als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75">
                <a:solidFill>
                  <a:srgbClr val="FFFFFF"/>
                </a:solidFill>
                <a:latin typeface="Arial"/>
                <a:cs typeface="Arial"/>
              </a:rPr>
              <a:t>onderdeel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70">
                <a:solidFill>
                  <a:srgbClr val="FFFFFF"/>
                </a:solidFill>
                <a:latin typeface="Arial"/>
                <a:cs typeface="Arial"/>
              </a:rPr>
              <a:t>van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50">
                <a:solidFill>
                  <a:srgbClr val="FFFFFF"/>
                </a:solidFill>
                <a:latin typeface="Arial"/>
                <a:cs typeface="Arial"/>
              </a:rPr>
              <a:t>een</a:t>
            </a:r>
            <a:r>
              <a:rPr dirty="0" sz="20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50">
                <a:solidFill>
                  <a:srgbClr val="FFFFFF"/>
                </a:solidFill>
                <a:latin typeface="Arial"/>
                <a:cs typeface="Arial"/>
              </a:rPr>
              <a:t>Erasmus+</a:t>
            </a:r>
            <a:r>
              <a:rPr dirty="0" sz="20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Arial"/>
                <a:cs typeface="Arial"/>
              </a:rPr>
              <a:t>KA2- project</a:t>
            </a:r>
            <a:r>
              <a:rPr dirty="0" sz="20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45">
                <a:solidFill>
                  <a:srgbClr val="FFFFFF"/>
                </a:solidFill>
                <a:latin typeface="Arial"/>
                <a:cs typeface="Arial"/>
              </a:rPr>
              <a:t>DiMiCare</a:t>
            </a:r>
            <a:r>
              <a:rPr dirty="0" sz="20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85">
                <a:solidFill>
                  <a:srgbClr val="FFFFFF"/>
                </a:solidFill>
                <a:latin typeface="Arial"/>
                <a:cs typeface="Arial"/>
              </a:rPr>
              <a:t>(2022-</a:t>
            </a:r>
            <a:r>
              <a:rPr dirty="0" sz="2000" spc="-70">
                <a:solidFill>
                  <a:srgbClr val="FFFFFF"/>
                </a:solidFill>
                <a:latin typeface="Arial"/>
                <a:cs typeface="Arial"/>
              </a:rPr>
              <a:t>1-</a:t>
            </a:r>
            <a:r>
              <a:rPr dirty="0" sz="2000" spc="-60">
                <a:solidFill>
                  <a:srgbClr val="FFFFFF"/>
                </a:solidFill>
                <a:latin typeface="Arial"/>
                <a:cs typeface="Arial"/>
              </a:rPr>
              <a:t>AT01-</a:t>
            </a:r>
            <a:r>
              <a:rPr dirty="0" sz="2000" spc="-80">
                <a:solidFill>
                  <a:srgbClr val="FFFFFF"/>
                </a:solidFill>
                <a:latin typeface="Arial"/>
                <a:cs typeface="Arial"/>
              </a:rPr>
              <a:t>KA220-</a:t>
            </a:r>
            <a:r>
              <a:rPr dirty="0" sz="2000" spc="-140">
                <a:solidFill>
                  <a:srgbClr val="FFFFFF"/>
                </a:solidFill>
                <a:latin typeface="Arial"/>
                <a:cs typeface="Arial"/>
              </a:rPr>
              <a:t>VET-</a:t>
            </a:r>
            <a:r>
              <a:rPr dirty="0" sz="2000" spc="-114">
                <a:solidFill>
                  <a:srgbClr val="FFFFFF"/>
                </a:solidFill>
                <a:latin typeface="Arial"/>
                <a:cs typeface="Arial"/>
              </a:rPr>
              <a:t>000085278)</a:t>
            </a:r>
            <a:r>
              <a:rPr dirty="0" sz="20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4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20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wordt </a:t>
            </a:r>
            <a:r>
              <a:rPr dirty="0" sz="2000" spc="-105">
                <a:solidFill>
                  <a:srgbClr val="FFFFFF"/>
                </a:solidFill>
                <a:latin typeface="Arial"/>
                <a:cs typeface="Arial"/>
              </a:rPr>
              <a:t>gefinancierd</a:t>
            </a:r>
            <a:r>
              <a:rPr dirty="0" sz="20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30">
                <a:solidFill>
                  <a:srgbClr val="FFFFFF"/>
                </a:solidFill>
                <a:latin typeface="Arial"/>
                <a:cs typeface="Arial"/>
              </a:rPr>
              <a:t>met</a:t>
            </a:r>
            <a:r>
              <a:rPr dirty="0" sz="20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2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20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95">
                <a:solidFill>
                  <a:srgbClr val="FFFFFF"/>
                </a:solidFill>
                <a:latin typeface="Arial"/>
                <a:cs typeface="Arial"/>
              </a:rPr>
              <a:t>steun</a:t>
            </a:r>
            <a:r>
              <a:rPr dirty="0" sz="20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80">
                <a:solidFill>
                  <a:srgbClr val="FFFFFF"/>
                </a:solidFill>
                <a:latin typeface="Arial"/>
                <a:cs typeface="Arial"/>
              </a:rPr>
              <a:t>van</a:t>
            </a:r>
            <a:r>
              <a:rPr dirty="0" sz="20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1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35">
                <a:solidFill>
                  <a:srgbClr val="FFFFFF"/>
                </a:solidFill>
                <a:latin typeface="Arial"/>
                <a:cs typeface="Arial"/>
              </a:rPr>
              <a:t>Europese</a:t>
            </a:r>
            <a:r>
              <a:rPr dirty="0" sz="20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Commissie.</a:t>
            </a:r>
            <a:endParaRPr sz="2000">
              <a:latin typeface="Arial"/>
              <a:cs typeface="Arial"/>
            </a:endParaRPr>
          </a:p>
          <a:p>
            <a:pPr marL="1287780">
              <a:lnSpc>
                <a:spcPts val="690"/>
              </a:lnSpc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3055620"/>
            </a:xfrm>
            <a:custGeom>
              <a:avLst/>
              <a:gdLst/>
              <a:ahLst/>
              <a:cxnLst/>
              <a:rect l="l" t="t" r="r" b="b"/>
              <a:pathLst>
                <a:path w="9144000" h="3055620">
                  <a:moveTo>
                    <a:pt x="0" y="3055620"/>
                  </a:moveTo>
                  <a:lnTo>
                    <a:pt x="9144000" y="305562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305562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11652" y="280415"/>
              <a:ext cx="2075688" cy="879348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0" y="3055620"/>
              <a:ext cx="9144000" cy="2087880"/>
            </a:xfrm>
            <a:custGeom>
              <a:avLst/>
              <a:gdLst/>
              <a:ahLst/>
              <a:cxnLst/>
              <a:rect l="l" t="t" r="r" b="b"/>
              <a:pathLst>
                <a:path w="9144000" h="2087879">
                  <a:moveTo>
                    <a:pt x="9144000" y="0"/>
                  </a:moveTo>
                  <a:lnTo>
                    <a:pt x="0" y="0"/>
                  </a:lnTo>
                  <a:lnTo>
                    <a:pt x="0" y="2087880"/>
                  </a:lnTo>
                  <a:lnTo>
                    <a:pt x="9144000" y="208788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300733" y="4086605"/>
              <a:ext cx="6543040" cy="9525"/>
            </a:xfrm>
            <a:custGeom>
              <a:avLst/>
              <a:gdLst/>
              <a:ahLst/>
              <a:cxnLst/>
              <a:rect l="l" t="t" r="r" b="b"/>
              <a:pathLst>
                <a:path w="6543040" h="9525">
                  <a:moveTo>
                    <a:pt x="0" y="0"/>
                  </a:moveTo>
                  <a:lnTo>
                    <a:pt x="654304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16979" y="4361688"/>
              <a:ext cx="2313431" cy="461772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94332" y="3462528"/>
              <a:ext cx="856488" cy="283464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41904" y="3377184"/>
              <a:ext cx="864107" cy="368808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83964" y="3316223"/>
              <a:ext cx="339851" cy="502919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77384" y="3377184"/>
              <a:ext cx="1240536" cy="379476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70320" y="3243072"/>
              <a:ext cx="958596" cy="502920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/>
          <p:nvPr/>
        </p:nvSpPr>
        <p:spPr>
          <a:xfrm>
            <a:off x="731621" y="4313631"/>
            <a:ext cx="5478145" cy="5378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12700" marR="5080" indent="208279">
              <a:lnSpc>
                <a:spcPct val="140000"/>
              </a:lnSpc>
              <a:spcBef>
                <a:spcPts val="100"/>
              </a:spcBef>
            </a:pPr>
            <a:r>
              <a:rPr dirty="0" sz="800" spc="-10">
                <a:latin typeface="Arial"/>
                <a:cs typeface="Arial"/>
              </a:rPr>
              <a:t>Gefinancierd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door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Europese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Unie.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geuite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standpunten</a:t>
            </a:r>
            <a:r>
              <a:rPr dirty="0" sz="800" spc="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en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meningen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zijn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echter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alleen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die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van de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auteur(s)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en</a:t>
            </a:r>
            <a:r>
              <a:rPr dirty="0" sz="800">
                <a:latin typeface="Arial"/>
                <a:cs typeface="Arial"/>
              </a:rPr>
              <a:t> komen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niet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noodzakelijkerwijs </a:t>
            </a:r>
            <a:r>
              <a:rPr dirty="0" sz="800">
                <a:latin typeface="Arial"/>
                <a:cs typeface="Arial"/>
              </a:rPr>
              <a:t>overeen</a:t>
            </a:r>
            <a:r>
              <a:rPr dirty="0" sz="800" spc="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met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die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van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Europese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Unie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of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het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Europees Uitvoerend</a:t>
            </a:r>
            <a:r>
              <a:rPr dirty="0" sz="800" spc="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Agentschap</a:t>
            </a:r>
            <a:r>
              <a:rPr dirty="0" sz="800" spc="-10">
                <a:latin typeface="Arial"/>
                <a:cs typeface="Arial"/>
              </a:rPr>
              <a:t> onderwijs </a:t>
            </a:r>
            <a:r>
              <a:rPr dirty="0" sz="800">
                <a:latin typeface="Arial"/>
                <a:cs typeface="Arial"/>
              </a:rPr>
              <a:t>en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cultuur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(EACEA).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Noch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Europese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Unie,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noch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het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EACEA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kunnen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hiervoor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verantwoordelijk</a:t>
            </a:r>
            <a:r>
              <a:rPr dirty="0" sz="800" spc="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worden </a:t>
            </a:r>
            <a:r>
              <a:rPr dirty="0" sz="800" spc="-10">
                <a:latin typeface="Arial"/>
                <a:cs typeface="Arial"/>
              </a:rPr>
              <a:t>gesteld.</a:t>
            </a:r>
            <a:endParaRPr sz="800">
              <a:latin typeface="Arial"/>
              <a:cs typeface="Arial"/>
            </a:endParaRPr>
          </a:p>
        </p:txBody>
      </p:sp>
      <p:pic>
        <p:nvPicPr>
          <p:cNvPr id="14" name="object 14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555491" y="2356104"/>
            <a:ext cx="1586484" cy="556260"/>
          </a:xfrm>
          <a:prstGeom prst="rect">
            <a:avLst/>
          </a:prstGeom>
        </p:spPr>
      </p:pic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53390" y="1295781"/>
            <a:ext cx="8743950" cy="87947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Arial"/>
                <a:cs typeface="Arial"/>
              </a:rPr>
              <a:t>Deze</a:t>
            </a:r>
            <a:r>
              <a:rPr dirty="0" sz="1400" spc="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leereenheid</a:t>
            </a:r>
            <a:r>
              <a:rPr dirty="0" sz="1400" spc="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is</a:t>
            </a:r>
            <a:r>
              <a:rPr dirty="0" sz="1400" spc="6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ontwikkeld</a:t>
            </a:r>
            <a:r>
              <a:rPr dirty="0" sz="1400" spc="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als</a:t>
            </a:r>
            <a:r>
              <a:rPr dirty="0" sz="1400" spc="6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onderdeel</a:t>
            </a:r>
            <a:r>
              <a:rPr dirty="0" sz="1400" spc="6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van</a:t>
            </a:r>
            <a:r>
              <a:rPr dirty="0" sz="1400" spc="7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het</a:t>
            </a:r>
            <a:r>
              <a:rPr dirty="0" sz="1400" spc="6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Erasmus+</a:t>
            </a:r>
            <a:r>
              <a:rPr dirty="0" sz="1400" spc="6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KA2</a:t>
            </a:r>
            <a:r>
              <a:rPr dirty="0" sz="1400" spc="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project</a:t>
            </a:r>
            <a:r>
              <a:rPr dirty="0" sz="1400" spc="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DiMiCare</a:t>
            </a:r>
            <a:r>
              <a:rPr dirty="0" sz="1400" spc="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en</a:t>
            </a:r>
            <a:r>
              <a:rPr dirty="0" sz="1400" spc="6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wordt</a:t>
            </a:r>
            <a:r>
              <a:rPr dirty="0" sz="1400" spc="6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gefinancierd </a:t>
            </a:r>
            <a:r>
              <a:rPr dirty="0" sz="1400">
                <a:latin typeface="Arial"/>
                <a:cs typeface="Arial"/>
              </a:rPr>
              <a:t>met</a:t>
            </a:r>
            <a:r>
              <a:rPr dirty="0" sz="1400" spc="16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steun</a:t>
            </a:r>
            <a:r>
              <a:rPr dirty="0" sz="1400" spc="17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van</a:t>
            </a:r>
            <a:r>
              <a:rPr dirty="0" sz="1400" spc="17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</a:t>
            </a:r>
            <a:r>
              <a:rPr dirty="0" sz="1400" spc="1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Europese</a:t>
            </a:r>
            <a:r>
              <a:rPr dirty="0" sz="1400" spc="16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Commissie.</a:t>
            </a:r>
            <a:r>
              <a:rPr dirty="0" sz="1400" spc="17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Het</a:t>
            </a:r>
            <a:r>
              <a:rPr dirty="0" sz="1400" spc="17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werk</a:t>
            </a:r>
            <a:r>
              <a:rPr dirty="0" sz="1400" spc="17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is</a:t>
            </a:r>
            <a:r>
              <a:rPr dirty="0" sz="1400" spc="17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bedoeld</a:t>
            </a:r>
            <a:r>
              <a:rPr dirty="0" sz="1400" spc="17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voor</a:t>
            </a:r>
            <a:r>
              <a:rPr dirty="0" sz="1400" spc="17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educatieve</a:t>
            </a:r>
            <a:r>
              <a:rPr dirty="0" sz="1400" spc="18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doeleinden</a:t>
            </a:r>
            <a:r>
              <a:rPr dirty="0" sz="1400" spc="17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en</a:t>
            </a:r>
            <a:r>
              <a:rPr dirty="0" sz="1400" spc="17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valt</a:t>
            </a:r>
            <a:r>
              <a:rPr dirty="0" sz="1400" spc="17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onder</a:t>
            </a:r>
            <a:r>
              <a:rPr dirty="0" sz="1400" spc="170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de </a:t>
            </a:r>
            <a:r>
              <a:rPr dirty="0" sz="1400">
                <a:latin typeface="Arial"/>
                <a:cs typeface="Arial"/>
              </a:rPr>
              <a:t>Creative</a:t>
            </a:r>
            <a:r>
              <a:rPr dirty="0" sz="1400" spc="185">
                <a:latin typeface="Arial"/>
                <a:cs typeface="Arial"/>
              </a:rPr>
              <a:t>  </a:t>
            </a:r>
            <a:r>
              <a:rPr dirty="0" sz="1400">
                <a:latin typeface="Arial"/>
                <a:cs typeface="Arial"/>
              </a:rPr>
              <a:t>Commons</a:t>
            </a:r>
            <a:r>
              <a:rPr dirty="0" sz="1400" spc="185">
                <a:latin typeface="Arial"/>
                <a:cs typeface="Arial"/>
              </a:rPr>
              <a:t>  </a:t>
            </a:r>
            <a:r>
              <a:rPr dirty="0" sz="1400" spc="-10">
                <a:latin typeface="Arial"/>
                <a:cs typeface="Arial"/>
              </a:rPr>
              <a:t>Naamsvermelding-NietCommercieel-</a:t>
            </a:r>
            <a:r>
              <a:rPr dirty="0" sz="1400">
                <a:latin typeface="Arial"/>
                <a:cs typeface="Arial"/>
              </a:rPr>
              <a:t>GelijkDelen</a:t>
            </a:r>
            <a:r>
              <a:rPr dirty="0" sz="1400" spc="180">
                <a:latin typeface="Arial"/>
                <a:cs typeface="Arial"/>
              </a:rPr>
              <a:t>  </a:t>
            </a:r>
            <a:r>
              <a:rPr dirty="0" sz="1400">
                <a:latin typeface="Arial"/>
                <a:cs typeface="Arial"/>
              </a:rPr>
              <a:t>4.0</a:t>
            </a:r>
            <a:r>
              <a:rPr dirty="0" sz="1400" spc="175">
                <a:latin typeface="Arial"/>
                <a:cs typeface="Arial"/>
              </a:rPr>
              <a:t>  </a:t>
            </a:r>
            <a:r>
              <a:rPr dirty="0" sz="1400">
                <a:latin typeface="Arial"/>
                <a:cs typeface="Arial"/>
              </a:rPr>
              <a:t>Internationale</a:t>
            </a:r>
            <a:r>
              <a:rPr dirty="0" sz="1400" spc="185">
                <a:latin typeface="Arial"/>
                <a:cs typeface="Arial"/>
              </a:rPr>
              <a:t>  </a:t>
            </a:r>
            <a:r>
              <a:rPr dirty="0" sz="1400">
                <a:latin typeface="Arial"/>
                <a:cs typeface="Arial"/>
              </a:rPr>
              <a:t>Licentie</a:t>
            </a:r>
            <a:r>
              <a:rPr dirty="0" sz="1400" spc="180">
                <a:latin typeface="Arial"/>
                <a:cs typeface="Arial"/>
              </a:rPr>
              <a:t>  </a:t>
            </a:r>
            <a:r>
              <a:rPr dirty="0" sz="1400">
                <a:latin typeface="Arial"/>
                <a:cs typeface="Arial"/>
              </a:rPr>
              <a:t>@</a:t>
            </a:r>
            <a:r>
              <a:rPr dirty="0" sz="1400" spc="185">
                <a:latin typeface="Arial"/>
                <a:cs typeface="Arial"/>
              </a:rPr>
              <a:t>  </a:t>
            </a:r>
            <a:r>
              <a:rPr dirty="0" sz="1400" spc="-25">
                <a:latin typeface="Arial"/>
                <a:cs typeface="Arial"/>
              </a:rPr>
              <a:t>Het </a:t>
            </a:r>
            <a:r>
              <a:rPr dirty="0" sz="1400">
                <a:latin typeface="Arial"/>
                <a:cs typeface="Arial"/>
              </a:rPr>
              <a:t>DiMiCare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Consortium</a:t>
            </a:r>
            <a:r>
              <a:rPr dirty="0" sz="1400" spc="-6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(met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uitzondering</a:t>
            </a:r>
            <a:r>
              <a:rPr dirty="0" sz="1400" spc="-6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van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screenshots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en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inhoud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waarnaar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wordt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verwezen).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5757" y="188722"/>
            <a:ext cx="304546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4"/>
              <a:t>Referenties/bronnen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341477" y="964463"/>
            <a:ext cx="8439785" cy="35471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dirty="0" sz="700">
                <a:latin typeface="Arial"/>
                <a:cs typeface="Arial"/>
              </a:rPr>
              <a:t>Skov,</a:t>
            </a:r>
            <a:r>
              <a:rPr dirty="0" sz="700" spc="-1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A.</a:t>
            </a:r>
            <a:r>
              <a:rPr dirty="0" sz="700" spc="-1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Center</a:t>
            </a:r>
            <a:r>
              <a:rPr dirty="0" sz="700" spc="1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for</a:t>
            </a:r>
            <a:r>
              <a:rPr dirty="0" sz="700" spc="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Digital Dannelse</a:t>
            </a:r>
            <a:r>
              <a:rPr dirty="0" sz="700" spc="-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2016.</a:t>
            </a:r>
            <a:r>
              <a:rPr dirty="0" sz="700" spc="2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What</a:t>
            </a:r>
            <a:r>
              <a:rPr dirty="0" sz="700" spc="-3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is</a:t>
            </a:r>
            <a:r>
              <a:rPr dirty="0" sz="700" spc="-1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Digital</a:t>
            </a:r>
            <a:r>
              <a:rPr dirty="0" sz="700" spc="-1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Competence?</a:t>
            </a:r>
            <a:r>
              <a:rPr dirty="0" sz="700" spc="2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The</a:t>
            </a:r>
            <a:r>
              <a:rPr dirty="0" sz="700" spc="-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digital</a:t>
            </a:r>
            <a:r>
              <a:rPr dirty="0" sz="700" spc="-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competence</a:t>
            </a:r>
            <a:r>
              <a:rPr dirty="0" sz="700" spc="2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wheel.</a:t>
            </a:r>
            <a:r>
              <a:rPr dirty="0" sz="700" spc="10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Digital-competence.eu.</a:t>
            </a:r>
            <a:r>
              <a:rPr dirty="0" sz="700" spc="50">
                <a:latin typeface="Arial"/>
                <a:cs typeface="Arial"/>
              </a:rPr>
              <a:t> 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https://digital-competence.eu/dc/en/front/what-is-digital-</a:t>
            </a:r>
            <a:r>
              <a:rPr dirty="0" u="sng" sz="7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competence</a:t>
            </a:r>
            <a:r>
              <a:rPr dirty="0" u="none" sz="70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/</a:t>
            </a:r>
            <a:r>
              <a:rPr dirty="0" u="none" sz="700" spc="4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(accessed</a:t>
            </a:r>
            <a:r>
              <a:rPr dirty="0" u="none" sz="700" spc="15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March</a:t>
            </a:r>
            <a:r>
              <a:rPr dirty="0" u="none" sz="700" spc="500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2024)</a:t>
            </a:r>
            <a:endParaRPr sz="700">
              <a:latin typeface="Arial"/>
              <a:cs typeface="Arial"/>
            </a:endParaRPr>
          </a:p>
          <a:p>
            <a:pPr marL="12700" marR="285750">
              <a:lnSpc>
                <a:spcPct val="150000"/>
              </a:lnSpc>
            </a:pPr>
            <a:r>
              <a:rPr dirty="0" sz="700">
                <a:latin typeface="Arial"/>
                <a:cs typeface="Arial"/>
              </a:rPr>
              <a:t>PMS</a:t>
            </a:r>
            <a:r>
              <a:rPr dirty="0" sz="700" spc="1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Consulting,</a:t>
            </a:r>
            <a:r>
              <a:rPr dirty="0" sz="700" spc="1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April 11,</a:t>
            </a:r>
            <a:r>
              <a:rPr dirty="0" sz="700" spc="1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2023.</a:t>
            </a:r>
            <a:r>
              <a:rPr dirty="0" sz="700" spc="2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Digital</a:t>
            </a:r>
            <a:r>
              <a:rPr dirty="0" sz="700" spc="-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Literacy</a:t>
            </a:r>
            <a:r>
              <a:rPr dirty="0" sz="700" spc="3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in</a:t>
            </a:r>
            <a:r>
              <a:rPr dirty="0" sz="700" spc="-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the</a:t>
            </a:r>
            <a:r>
              <a:rPr dirty="0" sz="700" spc="1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Workplace:</a:t>
            </a:r>
            <a:r>
              <a:rPr dirty="0" sz="700" spc="-2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Why</a:t>
            </a:r>
            <a:r>
              <a:rPr dirty="0" sz="700" spc="-1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It's</a:t>
            </a:r>
            <a:r>
              <a:rPr dirty="0" sz="700" spc="3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Crucial</a:t>
            </a:r>
            <a:r>
              <a:rPr dirty="0" sz="700" spc="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for</a:t>
            </a:r>
            <a:r>
              <a:rPr dirty="0" sz="700" spc="2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Success.</a:t>
            </a:r>
            <a:r>
              <a:rPr dirty="0" sz="700" spc="1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Linkedin.com.</a:t>
            </a:r>
            <a:r>
              <a:rPr dirty="0" sz="700" spc="35">
                <a:latin typeface="Arial"/>
                <a:cs typeface="Arial"/>
              </a:rPr>
              <a:t> 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https://www.linkedin.com/pulse/digital-literacy-workplace-why-</a:t>
            </a:r>
            <a:r>
              <a:rPr dirty="0" u="sng" sz="7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its-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crucial-success-pms-consulting</a:t>
            </a:r>
            <a:r>
              <a:rPr dirty="0" u="none" sz="700" spc="-10">
                <a:solidFill>
                  <a:srgbClr val="0000FF"/>
                </a:solidFill>
                <a:latin typeface="Arial"/>
                <a:cs typeface="Arial"/>
                <a:hlinkClick r:id="rId4"/>
              </a:rPr>
              <a:t>/</a:t>
            </a:r>
            <a:r>
              <a:rPr dirty="0" u="none" sz="700" spc="50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(accessed</a:t>
            </a:r>
            <a:r>
              <a:rPr dirty="0" u="none" sz="700" spc="-4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March</a:t>
            </a:r>
            <a:r>
              <a:rPr dirty="0" u="none" sz="700" spc="-35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2024).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700">
                <a:latin typeface="Arial"/>
                <a:cs typeface="Arial"/>
              </a:rPr>
              <a:t>DigComp.</a:t>
            </a:r>
            <a:r>
              <a:rPr dirty="0" sz="700" spc="1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EU</a:t>
            </a:r>
            <a:r>
              <a:rPr dirty="0" sz="700" spc="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Science</a:t>
            </a:r>
            <a:r>
              <a:rPr dirty="0" sz="700" spc="2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Hub.</a:t>
            </a:r>
            <a:r>
              <a:rPr dirty="0" sz="700" spc="1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Joint-research-centre.ec.europa.eu.</a:t>
            </a:r>
            <a:r>
              <a:rPr dirty="0" sz="700" spc="90">
                <a:latin typeface="Arial"/>
                <a:cs typeface="Arial"/>
              </a:rPr>
              <a:t> 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https://joint-research-centre.ec.europa.eu/digcomp_en</a:t>
            </a:r>
            <a:r>
              <a:rPr dirty="0" u="none" sz="700" spc="8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(accessed</a:t>
            </a:r>
            <a:r>
              <a:rPr dirty="0" u="none" sz="700" spc="4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March</a:t>
            </a:r>
            <a:r>
              <a:rPr dirty="0" u="none" sz="700" spc="55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2024).</a:t>
            </a:r>
            <a:endParaRPr sz="7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  <a:spcBef>
                <a:spcPts val="420"/>
              </a:spcBef>
            </a:pPr>
            <a:r>
              <a:rPr dirty="0" sz="700">
                <a:latin typeface="Arial"/>
                <a:cs typeface="Arial"/>
              </a:rPr>
              <a:t>Aparna,</a:t>
            </a:r>
            <a:r>
              <a:rPr dirty="0" sz="700" spc="1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Dec.</a:t>
            </a:r>
            <a:r>
              <a:rPr dirty="0" sz="700" spc="-1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15, 2023.</a:t>
            </a:r>
            <a:r>
              <a:rPr dirty="0" sz="700" spc="1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What</a:t>
            </a:r>
            <a:r>
              <a:rPr dirty="0" sz="700" spc="-3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is</a:t>
            </a:r>
            <a:r>
              <a:rPr dirty="0" sz="700" spc="-2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Computer?</a:t>
            </a:r>
            <a:r>
              <a:rPr dirty="0" sz="700" spc="1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Definition, </a:t>
            </a:r>
            <a:r>
              <a:rPr dirty="0" sz="700" spc="-10">
                <a:latin typeface="Arial"/>
                <a:cs typeface="Arial"/>
              </a:rPr>
              <a:t>Characteristics</a:t>
            </a:r>
            <a:r>
              <a:rPr dirty="0" sz="700" spc="2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and Classification. </a:t>
            </a:r>
            <a:r>
              <a:rPr dirty="0" sz="700" spc="-10">
                <a:latin typeface="Arial"/>
                <a:cs typeface="Arial"/>
              </a:rPr>
              <a:t>Careerpower.in.</a:t>
            </a:r>
            <a:r>
              <a:rPr dirty="0" sz="700" spc="40">
                <a:latin typeface="Arial"/>
                <a:cs typeface="Arial"/>
              </a:rPr>
              <a:t> 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6"/>
              </a:rPr>
              <a:t>https://www.careerpower.in/school/computer/what-is-a-</a:t>
            </a:r>
            <a:r>
              <a:rPr dirty="0" u="sng" sz="7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6"/>
              </a:rPr>
              <a:t>computer</a:t>
            </a:r>
            <a:r>
              <a:rPr dirty="0" u="none" sz="700" spc="5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(accessed</a:t>
            </a:r>
            <a:r>
              <a:rPr dirty="0" u="none" sz="700" spc="1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March</a:t>
            </a:r>
            <a:r>
              <a:rPr dirty="0" u="none" sz="700" spc="25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2024).</a:t>
            </a:r>
            <a:endParaRPr sz="700">
              <a:latin typeface="Arial"/>
              <a:cs typeface="Arial"/>
            </a:endParaRPr>
          </a:p>
          <a:p>
            <a:pPr algn="just" marL="12700" marR="233045">
              <a:lnSpc>
                <a:spcPct val="150000"/>
              </a:lnSpc>
            </a:pPr>
            <a:r>
              <a:rPr dirty="0" sz="700">
                <a:latin typeface="Arial"/>
                <a:cs typeface="Arial"/>
              </a:rPr>
              <a:t>Indeed</a:t>
            </a:r>
            <a:r>
              <a:rPr dirty="0" sz="700" spc="1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Editorial</a:t>
            </a:r>
            <a:r>
              <a:rPr dirty="0" sz="700" spc="-1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Team,</a:t>
            </a:r>
            <a:r>
              <a:rPr dirty="0" sz="700" spc="-1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Oct.</a:t>
            </a:r>
            <a:r>
              <a:rPr dirty="0" sz="700" spc="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1,</a:t>
            </a:r>
            <a:r>
              <a:rPr dirty="0" sz="700" spc="-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2022.</a:t>
            </a:r>
            <a:r>
              <a:rPr dirty="0" sz="700" spc="-1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What</a:t>
            </a:r>
            <a:r>
              <a:rPr dirty="0" sz="700" spc="-4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Is</a:t>
            </a:r>
            <a:r>
              <a:rPr dirty="0" sz="700" spc="1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a</a:t>
            </a:r>
            <a:r>
              <a:rPr dirty="0" sz="700" spc="-2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Software</a:t>
            </a:r>
            <a:r>
              <a:rPr dirty="0" sz="700" spc="1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Program?</a:t>
            </a:r>
            <a:r>
              <a:rPr dirty="0" sz="700" spc="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Definition,</a:t>
            </a:r>
            <a:r>
              <a:rPr dirty="0" sz="700" spc="-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Types</a:t>
            </a:r>
            <a:r>
              <a:rPr dirty="0" sz="700" spc="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and</a:t>
            </a:r>
            <a:r>
              <a:rPr dirty="0" sz="700" spc="-1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Benefits.</a:t>
            </a:r>
            <a:r>
              <a:rPr dirty="0" sz="700" spc="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Indeed.com.</a:t>
            </a:r>
            <a:r>
              <a:rPr dirty="0" sz="700" spc="40">
                <a:latin typeface="Arial"/>
                <a:cs typeface="Arial"/>
              </a:rPr>
              <a:t> 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7"/>
              </a:rPr>
              <a:t>https://www.indeed.com/career-advice/career-development/what-is-software-</a:t>
            </a:r>
            <a:r>
              <a:rPr dirty="0" u="sng" sz="7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7"/>
              </a:rPr>
              <a:t>program</a:t>
            </a:r>
            <a:r>
              <a:rPr dirty="0" u="none" sz="700" spc="3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(accessed</a:t>
            </a:r>
            <a:r>
              <a:rPr dirty="0" u="none" sz="700" spc="50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March</a:t>
            </a:r>
            <a:r>
              <a:rPr dirty="0" u="none" sz="700" spc="-30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2024).</a:t>
            </a:r>
            <a:endParaRPr sz="7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  <a:spcBef>
                <a:spcPts val="420"/>
              </a:spcBef>
            </a:pPr>
            <a:r>
              <a:rPr dirty="0" sz="700">
                <a:latin typeface="Arial"/>
                <a:cs typeface="Arial"/>
              </a:rPr>
              <a:t>Fingent,</a:t>
            </a:r>
            <a:r>
              <a:rPr dirty="0" sz="700" spc="1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January</a:t>
            </a:r>
            <a:r>
              <a:rPr dirty="0" sz="700" spc="1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2024.</a:t>
            </a:r>
            <a:r>
              <a:rPr dirty="0" sz="700" spc="1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Types</a:t>
            </a:r>
            <a:r>
              <a:rPr dirty="0" sz="700" spc="1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of</a:t>
            </a:r>
            <a:r>
              <a:rPr dirty="0" sz="700" spc="-10">
                <a:latin typeface="Arial"/>
                <a:cs typeface="Arial"/>
              </a:rPr>
              <a:t> Application</a:t>
            </a:r>
            <a:r>
              <a:rPr dirty="0" sz="700" spc="-1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Software:</a:t>
            </a:r>
            <a:r>
              <a:rPr dirty="0" sz="700" spc="3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Guide for</a:t>
            </a:r>
            <a:r>
              <a:rPr dirty="0" sz="700" spc="-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2024.</a:t>
            </a:r>
            <a:r>
              <a:rPr dirty="0" sz="700" spc="1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Fingent.com.</a:t>
            </a:r>
            <a:r>
              <a:rPr dirty="0" sz="700" spc="30">
                <a:latin typeface="Arial"/>
                <a:cs typeface="Arial"/>
              </a:rPr>
              <a:t> 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8"/>
              </a:rPr>
              <a:t>https://www.fingent.com/blog/a-detailed-guide-to-types-of-software-</a:t>
            </a:r>
            <a:r>
              <a:rPr dirty="0" u="sng" sz="7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8"/>
              </a:rPr>
              <a:t>applications</a:t>
            </a:r>
            <a:r>
              <a:rPr dirty="0" u="none" sz="700">
                <a:solidFill>
                  <a:srgbClr val="0000FF"/>
                </a:solidFill>
                <a:latin typeface="Arial"/>
                <a:cs typeface="Arial"/>
                <a:hlinkClick r:id="rId8"/>
              </a:rPr>
              <a:t>/</a:t>
            </a:r>
            <a:r>
              <a:rPr dirty="0" u="none" sz="700" spc="4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(accessed</a:t>
            </a:r>
            <a:r>
              <a:rPr dirty="0" u="none" sz="700" spc="1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March</a:t>
            </a:r>
            <a:r>
              <a:rPr dirty="0" u="none" sz="700" spc="20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2024).</a:t>
            </a:r>
            <a:endParaRPr sz="700">
              <a:latin typeface="Arial"/>
              <a:cs typeface="Arial"/>
            </a:endParaRPr>
          </a:p>
          <a:p>
            <a:pPr algn="just" marL="12700" marR="227329">
              <a:lnSpc>
                <a:spcPct val="150100"/>
              </a:lnSpc>
            </a:pPr>
            <a:r>
              <a:rPr dirty="0" sz="700">
                <a:latin typeface="Arial"/>
                <a:cs typeface="Arial"/>
              </a:rPr>
              <a:t>Sayantoni</a:t>
            </a:r>
            <a:r>
              <a:rPr dirty="0" sz="700" spc="4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Das,</a:t>
            </a:r>
            <a:r>
              <a:rPr dirty="0" sz="700" spc="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Oct.</a:t>
            </a:r>
            <a:r>
              <a:rPr dirty="0" sz="700" spc="2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19,</a:t>
            </a:r>
            <a:r>
              <a:rPr dirty="0" sz="700" spc="1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2023.</a:t>
            </a:r>
            <a:r>
              <a:rPr dirty="0" sz="700" spc="3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What</a:t>
            </a:r>
            <a:r>
              <a:rPr dirty="0" sz="700" spc="-2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is</a:t>
            </a:r>
            <a:r>
              <a:rPr dirty="0" sz="700" spc="-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Application</a:t>
            </a:r>
            <a:r>
              <a:rPr dirty="0" sz="700" spc="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Software?</a:t>
            </a:r>
            <a:r>
              <a:rPr dirty="0" sz="700" spc="4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(With</a:t>
            </a:r>
            <a:r>
              <a:rPr dirty="0" sz="700" spc="-2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Examples).</a:t>
            </a:r>
            <a:r>
              <a:rPr dirty="0" sz="700" spc="30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Simplilearn.com.</a:t>
            </a:r>
            <a:r>
              <a:rPr dirty="0" sz="700" spc="25">
                <a:latin typeface="Arial"/>
                <a:cs typeface="Arial"/>
              </a:rPr>
              <a:t> 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9"/>
              </a:rPr>
              <a:t>https://www.simplilearn.com/tutorials/programming-tutorial/what-is-application-</a:t>
            </a:r>
            <a:r>
              <a:rPr dirty="0" u="sng" sz="7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9"/>
              </a:rPr>
              <a:t>software</a:t>
            </a:r>
            <a:r>
              <a:rPr dirty="0" u="none" sz="700" spc="7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(accessed</a:t>
            </a:r>
            <a:r>
              <a:rPr dirty="0" u="none" sz="700" spc="3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March</a:t>
            </a:r>
            <a:r>
              <a:rPr dirty="0" u="none" sz="700" spc="35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2024).</a:t>
            </a:r>
            <a:r>
              <a:rPr dirty="0" u="none" sz="700" spc="50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Installing</a:t>
            </a:r>
            <a:r>
              <a:rPr dirty="0" u="none" sz="700" spc="-1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software on</a:t>
            </a:r>
            <a:r>
              <a:rPr dirty="0" u="none" sz="700" spc="-2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your Windows</a:t>
            </a:r>
            <a:r>
              <a:rPr dirty="0" u="none" sz="700" spc="-3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PC,</a:t>
            </a:r>
            <a:r>
              <a:rPr dirty="0" u="none" sz="700" spc="-4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Installing</a:t>
            </a:r>
            <a:r>
              <a:rPr dirty="0" u="none" sz="700" spc="-1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software</a:t>
            </a:r>
            <a:r>
              <a:rPr dirty="0" u="none" sz="700" spc="1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on</a:t>
            </a:r>
            <a:r>
              <a:rPr dirty="0" u="none" sz="700" spc="-3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your Mac, Uninstalling</a:t>
            </a:r>
            <a:r>
              <a:rPr dirty="0" u="none" sz="700" spc="-3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software from</a:t>
            </a:r>
            <a:r>
              <a:rPr dirty="0" u="none" sz="700" spc="-1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your</a:t>
            </a:r>
            <a:r>
              <a:rPr dirty="0" u="none" sz="700" spc="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Windows</a:t>
            </a:r>
            <a:r>
              <a:rPr dirty="0" u="none" sz="700" spc="-3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PC,</a:t>
            </a:r>
            <a:r>
              <a:rPr dirty="0" u="none" sz="700" spc="-4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Uninstalling</a:t>
            </a:r>
            <a:r>
              <a:rPr dirty="0" u="none" sz="700" spc="-3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software from</a:t>
            </a:r>
            <a:r>
              <a:rPr dirty="0" u="none" sz="700" spc="-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your Mac. GFC,</a:t>
            </a:r>
            <a:r>
              <a:rPr dirty="0" u="none" sz="700" spc="-2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Global,</a:t>
            </a:r>
            <a:r>
              <a:rPr dirty="0" u="none" sz="700" spc="-2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Creating</a:t>
            </a:r>
            <a:r>
              <a:rPr dirty="0" u="none" sz="700" spc="-1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Opportunity</a:t>
            </a:r>
            <a:r>
              <a:rPr dirty="0" u="none" sz="700" spc="-1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for</a:t>
            </a:r>
            <a:r>
              <a:rPr dirty="0" u="none" sz="700" spc="-1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a</a:t>
            </a:r>
            <a:r>
              <a:rPr dirty="0" u="none" sz="700" spc="-3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Better</a:t>
            </a:r>
            <a:r>
              <a:rPr dirty="0" u="none" sz="700" spc="-10">
                <a:latin typeface="Arial"/>
                <a:cs typeface="Arial"/>
              </a:rPr>
              <a:t> Life.</a:t>
            </a:r>
            <a:r>
              <a:rPr dirty="0" u="none" sz="700" spc="500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Edu.gcfglobal.org.</a:t>
            </a:r>
            <a:r>
              <a:rPr dirty="0" u="none" sz="700" spc="125">
                <a:latin typeface="Arial"/>
                <a:cs typeface="Arial"/>
              </a:rPr>
              <a:t> 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0"/>
              </a:rPr>
              <a:t>https://edu.gcfglobal.org/en/basic-computer-skills/installing-software-</a:t>
            </a:r>
            <a:r>
              <a:rPr dirty="0" u="sng" sz="7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0"/>
              </a:rPr>
              <a:t>on-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0"/>
              </a:rPr>
              <a:t>your-windows-</a:t>
            </a:r>
            <a:r>
              <a:rPr dirty="0" u="sng" sz="7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0"/>
              </a:rPr>
              <a:t>pc/1</a:t>
            </a:r>
            <a:r>
              <a:rPr dirty="0" u="none" sz="700">
                <a:solidFill>
                  <a:srgbClr val="0000FF"/>
                </a:solidFill>
                <a:latin typeface="Arial"/>
                <a:cs typeface="Arial"/>
                <a:hlinkClick r:id="rId10"/>
              </a:rPr>
              <a:t>/</a:t>
            </a:r>
            <a:r>
              <a:rPr dirty="0" u="none" sz="700" spc="12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(accessed</a:t>
            </a:r>
            <a:r>
              <a:rPr dirty="0" u="none" sz="700" spc="10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March</a:t>
            </a:r>
            <a:r>
              <a:rPr dirty="0" u="none" sz="700" spc="105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2024).</a:t>
            </a:r>
            <a:endParaRPr sz="7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  <a:spcBef>
                <a:spcPts val="420"/>
              </a:spcBef>
            </a:pPr>
            <a:r>
              <a:rPr dirty="0" sz="700">
                <a:latin typeface="Arial"/>
                <a:cs typeface="Arial"/>
              </a:rPr>
              <a:t>Setting</a:t>
            </a:r>
            <a:r>
              <a:rPr dirty="0" sz="700" spc="-1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up</a:t>
            </a:r>
            <a:r>
              <a:rPr dirty="0" sz="700" spc="-1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a</a:t>
            </a:r>
            <a:r>
              <a:rPr dirty="0" sz="700" spc="-2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computer.</a:t>
            </a:r>
            <a:r>
              <a:rPr dirty="0" sz="700" spc="1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GFC Global,</a:t>
            </a:r>
            <a:r>
              <a:rPr dirty="0" sz="700" spc="-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Creating</a:t>
            </a:r>
            <a:r>
              <a:rPr dirty="0" sz="700" spc="-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Opportunity</a:t>
            </a:r>
            <a:r>
              <a:rPr dirty="0" sz="700" spc="1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for</a:t>
            </a:r>
            <a:r>
              <a:rPr dirty="0" sz="700" spc="-1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a</a:t>
            </a:r>
            <a:r>
              <a:rPr dirty="0" sz="700" spc="-1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Better Life.</a:t>
            </a:r>
            <a:r>
              <a:rPr dirty="0" sz="700" spc="-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Edu.gcfglobal.org.</a:t>
            </a:r>
            <a:r>
              <a:rPr dirty="0" sz="700" spc="45">
                <a:latin typeface="Arial"/>
                <a:cs typeface="Arial"/>
              </a:rPr>
              <a:t> 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1"/>
              </a:rPr>
              <a:t>https://edu.gcfglobal.org/en/computerbasics/setting-up-a-</a:t>
            </a:r>
            <a:r>
              <a:rPr dirty="0" u="sng" sz="7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1"/>
              </a:rPr>
              <a:t>computer/1</a:t>
            </a:r>
            <a:r>
              <a:rPr dirty="0" u="none" sz="700">
                <a:solidFill>
                  <a:srgbClr val="0000FF"/>
                </a:solidFill>
                <a:latin typeface="Arial"/>
                <a:cs typeface="Arial"/>
                <a:hlinkClick r:id="rId11"/>
              </a:rPr>
              <a:t>/</a:t>
            </a:r>
            <a:r>
              <a:rPr dirty="0" u="none" sz="700" spc="4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(accessed</a:t>
            </a:r>
            <a:r>
              <a:rPr dirty="0" u="none" sz="700" spc="1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March</a:t>
            </a:r>
            <a:r>
              <a:rPr dirty="0" u="none" sz="700" spc="15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2024).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700">
                <a:latin typeface="Arial"/>
                <a:cs typeface="Arial"/>
              </a:rPr>
              <a:t>Dennis, M.</a:t>
            </a:r>
            <a:r>
              <a:rPr dirty="0" sz="700" spc="1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A.,</a:t>
            </a:r>
            <a:r>
              <a:rPr dirty="0" sz="700" spc="18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Kahn,</a:t>
            </a:r>
            <a:r>
              <a:rPr dirty="0" sz="700" spc="-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R.,</a:t>
            </a:r>
            <a:r>
              <a:rPr dirty="0" sz="700" spc="-1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Feb</a:t>
            </a:r>
            <a:r>
              <a:rPr dirty="0" sz="700" spc="-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5, 2024.</a:t>
            </a:r>
            <a:r>
              <a:rPr dirty="0" sz="700" spc="-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Internet,</a:t>
            </a:r>
            <a:r>
              <a:rPr dirty="0" sz="700" spc="4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computer</a:t>
            </a:r>
            <a:r>
              <a:rPr dirty="0" sz="700" spc="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network.</a:t>
            </a:r>
            <a:r>
              <a:rPr dirty="0" sz="700" spc="1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The</a:t>
            </a:r>
            <a:r>
              <a:rPr dirty="0" sz="700" spc="-1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Editors of</a:t>
            </a:r>
            <a:r>
              <a:rPr dirty="0" sz="700" spc="-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Encyclopaedia</a:t>
            </a:r>
            <a:r>
              <a:rPr dirty="0" sz="700" spc="1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Britannica.</a:t>
            </a:r>
            <a:r>
              <a:rPr dirty="0" sz="700" spc="10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Britannica.com.</a:t>
            </a:r>
            <a:r>
              <a:rPr dirty="0" sz="700" spc="35">
                <a:latin typeface="Arial"/>
                <a:cs typeface="Arial"/>
              </a:rPr>
              <a:t> 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2"/>
              </a:rPr>
              <a:t>https://www.britannica.com/technology/Interne</a:t>
            </a:r>
            <a:r>
              <a:rPr dirty="0" u="none" sz="700" spc="-10">
                <a:solidFill>
                  <a:srgbClr val="0000FF"/>
                </a:solidFill>
                <a:latin typeface="Arial"/>
                <a:cs typeface="Arial"/>
                <a:hlinkClick r:id="rId12"/>
              </a:rPr>
              <a:t>t</a:t>
            </a:r>
            <a:r>
              <a:rPr dirty="0" u="none" sz="700" spc="5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(accessed</a:t>
            </a:r>
            <a:r>
              <a:rPr dirty="0" u="none" sz="700" spc="1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March</a:t>
            </a:r>
            <a:r>
              <a:rPr dirty="0" u="none" sz="700" spc="20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2024).</a:t>
            </a:r>
            <a:endParaRPr sz="700">
              <a:latin typeface="Arial"/>
              <a:cs typeface="Arial"/>
            </a:endParaRPr>
          </a:p>
          <a:p>
            <a:pPr marL="12700" marR="175260">
              <a:lnSpc>
                <a:spcPct val="150000"/>
              </a:lnSpc>
            </a:pPr>
            <a:r>
              <a:rPr dirty="0" sz="700">
                <a:latin typeface="Arial"/>
                <a:cs typeface="Arial"/>
              </a:rPr>
              <a:t>How</a:t>
            </a:r>
            <a:r>
              <a:rPr dirty="0" sz="700" spc="-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to</a:t>
            </a:r>
            <a:r>
              <a:rPr dirty="0" sz="700" spc="2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Check</a:t>
            </a:r>
            <a:r>
              <a:rPr dirty="0" sz="700" spc="1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Connection</a:t>
            </a:r>
            <a:r>
              <a:rPr dirty="0" sz="700" spc="3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on</a:t>
            </a:r>
            <a:r>
              <a:rPr dirty="0" sz="700" spc="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Windows</a:t>
            </a:r>
            <a:r>
              <a:rPr dirty="0" sz="700" spc="-1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10.</a:t>
            </a:r>
            <a:r>
              <a:rPr dirty="0" sz="700" spc="2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RealDefense</a:t>
            </a:r>
            <a:r>
              <a:rPr dirty="0" sz="700" spc="1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LLC,</a:t>
            </a:r>
            <a:r>
              <a:rPr dirty="0" sz="700" spc="2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2023.</a:t>
            </a:r>
            <a:r>
              <a:rPr dirty="0" sz="700" spc="20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Techsolutions.support.com.</a:t>
            </a:r>
            <a:r>
              <a:rPr dirty="0" sz="700" spc="70">
                <a:latin typeface="Arial"/>
                <a:cs typeface="Arial"/>
              </a:rPr>
              <a:t> 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3"/>
              </a:rPr>
              <a:t>https://www.techsolutions.support.com/how-to/how-to-check-connection-on-windows-10-</a:t>
            </a:r>
            <a:r>
              <a:rPr dirty="0" u="sng" sz="7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3"/>
              </a:rPr>
              <a:t>10937</a:t>
            </a:r>
            <a:r>
              <a:rPr dirty="0" u="none" sz="700" spc="7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(accessed</a:t>
            </a:r>
            <a:r>
              <a:rPr dirty="0" u="none" sz="700" spc="35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March</a:t>
            </a:r>
            <a:r>
              <a:rPr dirty="0" u="none" sz="700" spc="500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2024).</a:t>
            </a:r>
            <a:endParaRPr sz="700">
              <a:latin typeface="Arial"/>
              <a:cs typeface="Arial"/>
            </a:endParaRPr>
          </a:p>
          <a:p>
            <a:pPr marL="12700" marR="469900">
              <a:lnSpc>
                <a:spcPts val="1260"/>
              </a:lnSpc>
              <a:spcBef>
                <a:spcPts val="115"/>
              </a:spcBef>
            </a:pPr>
            <a:r>
              <a:rPr dirty="0" sz="700">
                <a:latin typeface="Arial"/>
                <a:cs typeface="Arial"/>
              </a:rPr>
              <a:t>How</a:t>
            </a:r>
            <a:r>
              <a:rPr dirty="0" sz="700" spc="-2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do</a:t>
            </a:r>
            <a:r>
              <a:rPr dirty="0" sz="700" spc="-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I</a:t>
            </a:r>
            <a:r>
              <a:rPr dirty="0" sz="700" spc="-1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connect</a:t>
            </a:r>
            <a:r>
              <a:rPr dirty="0" sz="700" spc="1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to</a:t>
            </a:r>
            <a:r>
              <a:rPr dirty="0" sz="700" spc="-1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the</a:t>
            </a:r>
            <a:r>
              <a:rPr dirty="0" sz="700" spc="-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Internet?</a:t>
            </a:r>
            <a:r>
              <a:rPr dirty="0" sz="700" spc="4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GFC Global,</a:t>
            </a:r>
            <a:r>
              <a:rPr dirty="0" sz="700" spc="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Creating Opportunity</a:t>
            </a:r>
            <a:r>
              <a:rPr dirty="0" sz="700" spc="2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for a</a:t>
            </a:r>
            <a:r>
              <a:rPr dirty="0" sz="700" spc="-1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Better</a:t>
            </a:r>
            <a:r>
              <a:rPr dirty="0" sz="700" spc="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Life. </a:t>
            </a:r>
            <a:r>
              <a:rPr dirty="0" sz="700" spc="-10">
                <a:latin typeface="Arial"/>
                <a:cs typeface="Arial"/>
              </a:rPr>
              <a:t>Edu.gcfglobal.org.</a:t>
            </a:r>
            <a:r>
              <a:rPr dirty="0" sz="700" spc="60">
                <a:latin typeface="Arial"/>
                <a:cs typeface="Arial"/>
              </a:rPr>
              <a:t> 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4"/>
              </a:rPr>
              <a:t>https://edu.gcfglobal.org/en/computerbasics/connecting-to-the-</a:t>
            </a:r>
            <a:r>
              <a:rPr dirty="0" u="sng" sz="7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4"/>
              </a:rPr>
              <a:t>internet/1</a:t>
            </a:r>
            <a:r>
              <a:rPr dirty="0" u="none" sz="700">
                <a:solidFill>
                  <a:srgbClr val="0000FF"/>
                </a:solidFill>
                <a:latin typeface="Arial"/>
                <a:cs typeface="Arial"/>
                <a:hlinkClick r:id="rId14"/>
              </a:rPr>
              <a:t>/</a:t>
            </a:r>
            <a:r>
              <a:rPr dirty="0" u="none" sz="700" spc="5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(accessed</a:t>
            </a:r>
            <a:r>
              <a:rPr dirty="0" u="none" sz="700" spc="1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March</a:t>
            </a:r>
            <a:r>
              <a:rPr dirty="0" u="none" sz="700" spc="25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2024).</a:t>
            </a:r>
            <a:r>
              <a:rPr dirty="0" u="none" sz="700" spc="50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Using</a:t>
            </a:r>
            <a:r>
              <a:rPr dirty="0" u="none" sz="700" spc="-2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a</a:t>
            </a:r>
            <a:r>
              <a:rPr dirty="0" u="none" sz="700" spc="-1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web</a:t>
            </a:r>
            <a:r>
              <a:rPr dirty="0" u="none" sz="700" spc="-1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browser.</a:t>
            </a:r>
            <a:r>
              <a:rPr dirty="0" u="none" sz="700" spc="3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GFC</a:t>
            </a:r>
            <a:r>
              <a:rPr dirty="0" u="none" sz="700" spc="-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Global, Creating</a:t>
            </a:r>
            <a:r>
              <a:rPr dirty="0" u="none" sz="700" spc="-1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Opportunity</a:t>
            </a:r>
            <a:r>
              <a:rPr dirty="0" u="none" sz="700" spc="1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for</a:t>
            </a:r>
            <a:r>
              <a:rPr dirty="0" u="none" sz="700" spc="-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a</a:t>
            </a:r>
            <a:r>
              <a:rPr dirty="0" u="none" sz="700" spc="-1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Better Life.</a:t>
            </a:r>
            <a:r>
              <a:rPr dirty="0" u="none" sz="700" spc="-5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Edu.gcfglobal.org.</a:t>
            </a:r>
            <a:r>
              <a:rPr dirty="0" u="none" sz="700" spc="45">
                <a:latin typeface="Arial"/>
                <a:cs typeface="Arial"/>
              </a:rPr>
              <a:t> 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5"/>
              </a:rPr>
              <a:t>https://edu.gcfglobal.org/en/internetbasics/using-a-web-</a:t>
            </a:r>
            <a:r>
              <a:rPr dirty="0" u="sng" sz="7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5"/>
              </a:rPr>
              <a:t>browser/1</a:t>
            </a:r>
            <a:r>
              <a:rPr dirty="0" u="none" sz="700">
                <a:solidFill>
                  <a:srgbClr val="0000FF"/>
                </a:solidFill>
                <a:latin typeface="Arial"/>
                <a:cs typeface="Arial"/>
                <a:hlinkClick r:id="rId15"/>
              </a:rPr>
              <a:t>/</a:t>
            </a:r>
            <a:r>
              <a:rPr dirty="0" u="none" sz="700" spc="4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(accessed</a:t>
            </a:r>
            <a:r>
              <a:rPr dirty="0" u="none" sz="700" spc="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March</a:t>
            </a:r>
            <a:r>
              <a:rPr dirty="0" u="none" sz="700" spc="15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2024).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dirty="0" sz="700">
                <a:latin typeface="Arial"/>
                <a:cs typeface="Arial"/>
              </a:rPr>
              <a:t>Parrish,</a:t>
            </a:r>
            <a:r>
              <a:rPr dirty="0" sz="700" spc="1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K.,</a:t>
            </a:r>
            <a:r>
              <a:rPr dirty="0" sz="700" spc="-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Haynes,</a:t>
            </a:r>
            <a:r>
              <a:rPr dirty="0" sz="700" spc="2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C., Dec</a:t>
            </a:r>
            <a:r>
              <a:rPr dirty="0" sz="700" spc="-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19, 2023. The</a:t>
            </a:r>
            <a:r>
              <a:rPr dirty="0" sz="700" spc="-1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Best</a:t>
            </a:r>
            <a:r>
              <a:rPr dirty="0" sz="700" spc="-1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Web</a:t>
            </a:r>
            <a:r>
              <a:rPr dirty="0" sz="700" spc="-3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Browsers</a:t>
            </a:r>
            <a:r>
              <a:rPr dirty="0" sz="700" spc="1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of</a:t>
            </a:r>
            <a:r>
              <a:rPr dirty="0" sz="700" spc="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2024. </a:t>
            </a:r>
            <a:r>
              <a:rPr dirty="0" sz="700" spc="-10">
                <a:latin typeface="Arial"/>
                <a:cs typeface="Arial"/>
              </a:rPr>
              <a:t>HighSpeedInternet.com.</a:t>
            </a:r>
            <a:r>
              <a:rPr dirty="0" sz="700" spc="60">
                <a:latin typeface="Arial"/>
                <a:cs typeface="Arial"/>
              </a:rPr>
              <a:t> 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6"/>
              </a:rPr>
              <a:t>https://www.highspeedinternet.com/resources/best-web-</a:t>
            </a:r>
            <a:r>
              <a:rPr dirty="0" u="sng" sz="7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6"/>
              </a:rPr>
              <a:t>browsers</a:t>
            </a:r>
            <a:r>
              <a:rPr dirty="0" u="none" sz="700" spc="3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(accessed</a:t>
            </a:r>
            <a:r>
              <a:rPr dirty="0" u="none" sz="700" spc="2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March</a:t>
            </a:r>
            <a:r>
              <a:rPr dirty="0" u="none" sz="700" spc="25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2024).</a:t>
            </a:r>
            <a:endParaRPr sz="700">
              <a:latin typeface="Arial"/>
              <a:cs typeface="Arial"/>
            </a:endParaRPr>
          </a:p>
          <a:p>
            <a:pPr marL="12700" marR="165100">
              <a:lnSpc>
                <a:spcPct val="150000"/>
              </a:lnSpc>
            </a:pPr>
            <a:r>
              <a:rPr dirty="0" sz="700" spc="-10">
                <a:latin typeface="Arial"/>
                <a:cs typeface="Arial"/>
              </a:rPr>
              <a:t>Introduction</a:t>
            </a:r>
            <a:r>
              <a:rPr dirty="0" sz="700" spc="4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to</a:t>
            </a:r>
            <a:r>
              <a:rPr dirty="0" sz="700" spc="-1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searching</a:t>
            </a:r>
            <a:r>
              <a:rPr dirty="0" sz="700" spc="1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online. GFC</a:t>
            </a:r>
            <a:r>
              <a:rPr dirty="0" sz="700" spc="-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Global,</a:t>
            </a:r>
            <a:r>
              <a:rPr dirty="0" sz="700" spc="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Creating</a:t>
            </a:r>
            <a:r>
              <a:rPr dirty="0" sz="700" spc="1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Opportunity</a:t>
            </a:r>
            <a:r>
              <a:rPr dirty="0" sz="700" spc="2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for a</a:t>
            </a:r>
            <a:r>
              <a:rPr dirty="0" sz="700" spc="-1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Better</a:t>
            </a:r>
            <a:r>
              <a:rPr dirty="0" sz="700" spc="1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Life. </a:t>
            </a:r>
            <a:r>
              <a:rPr dirty="0" sz="700" spc="-10">
                <a:latin typeface="Arial"/>
                <a:cs typeface="Arial"/>
              </a:rPr>
              <a:t>Edu.gcfglobal.org.</a:t>
            </a:r>
            <a:r>
              <a:rPr dirty="0" sz="700" spc="45">
                <a:latin typeface="Arial"/>
                <a:cs typeface="Arial"/>
              </a:rPr>
              <a:t> 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7"/>
              </a:rPr>
              <a:t>https://edu.gcfglobal.org/en/search-better-2018/introduction-to-searching-</a:t>
            </a:r>
            <a:r>
              <a:rPr dirty="0" u="sng" sz="7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7"/>
              </a:rPr>
              <a:t>online/1</a:t>
            </a:r>
            <a:r>
              <a:rPr dirty="0" u="none" sz="700">
                <a:solidFill>
                  <a:srgbClr val="0000FF"/>
                </a:solidFill>
                <a:latin typeface="Arial"/>
                <a:cs typeface="Arial"/>
                <a:hlinkClick r:id="rId17"/>
              </a:rPr>
              <a:t>/</a:t>
            </a:r>
            <a:r>
              <a:rPr dirty="0" u="none" sz="700" spc="5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(accessed</a:t>
            </a:r>
            <a:r>
              <a:rPr dirty="0" u="none" sz="700" spc="1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March</a:t>
            </a:r>
            <a:r>
              <a:rPr dirty="0" u="none" sz="700" spc="25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2024).</a:t>
            </a:r>
            <a:r>
              <a:rPr dirty="0" u="none" sz="700" spc="50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Batool,</a:t>
            </a:r>
            <a:r>
              <a:rPr dirty="0" u="none" sz="700" spc="1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A., June</a:t>
            </a:r>
            <a:r>
              <a:rPr dirty="0" u="none" sz="700" spc="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12,</a:t>
            </a:r>
            <a:r>
              <a:rPr dirty="0" u="none" sz="700" spc="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2023.</a:t>
            </a:r>
            <a:r>
              <a:rPr dirty="0" u="none" sz="700" spc="2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Best</a:t>
            </a:r>
            <a:r>
              <a:rPr dirty="0" u="none" sz="700" spc="-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Top 5 Search</a:t>
            </a:r>
            <a:r>
              <a:rPr dirty="0" u="none" sz="700" spc="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Engines in</a:t>
            </a:r>
            <a:r>
              <a:rPr dirty="0" u="none" sz="700" spc="-15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2023.</a:t>
            </a:r>
            <a:r>
              <a:rPr dirty="0" u="none" sz="700" spc="25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LinkedIn.com.</a:t>
            </a:r>
            <a:r>
              <a:rPr dirty="0" u="none" sz="700" spc="45">
                <a:latin typeface="Arial"/>
                <a:cs typeface="Arial"/>
              </a:rPr>
              <a:t> 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8"/>
              </a:rPr>
              <a:t>https://www.linkedin.com/pulse/best-top-5-search-engines-2023-ayesha-</a:t>
            </a:r>
            <a:r>
              <a:rPr dirty="0" u="sng" sz="7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8"/>
              </a:rPr>
              <a:t>batool</a:t>
            </a:r>
            <a:r>
              <a:rPr dirty="0" u="none" sz="700">
                <a:solidFill>
                  <a:srgbClr val="0000FF"/>
                </a:solidFill>
                <a:latin typeface="Arial"/>
                <a:cs typeface="Arial"/>
                <a:hlinkClick r:id="rId18"/>
              </a:rPr>
              <a:t>/</a:t>
            </a:r>
            <a:r>
              <a:rPr dirty="0" u="none" sz="700" spc="4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(accessed</a:t>
            </a:r>
            <a:r>
              <a:rPr dirty="0" u="none" sz="700" spc="3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March</a:t>
            </a:r>
            <a:r>
              <a:rPr dirty="0" u="none" sz="700" spc="35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2024).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700">
                <a:latin typeface="Arial"/>
                <a:cs typeface="Arial"/>
              </a:rPr>
              <a:t>AI</a:t>
            </a:r>
            <a:r>
              <a:rPr dirty="0" sz="700" spc="1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and</a:t>
            </a:r>
            <a:r>
              <a:rPr dirty="0" sz="700" spc="1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the</a:t>
            </a:r>
            <a:r>
              <a:rPr dirty="0" sz="700" spc="2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LinkedIn</a:t>
            </a:r>
            <a:r>
              <a:rPr dirty="0" sz="700" spc="3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community,</a:t>
            </a:r>
            <a:r>
              <a:rPr dirty="0" sz="700" spc="5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How</a:t>
            </a:r>
            <a:r>
              <a:rPr dirty="0" sz="700" spc="1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do</a:t>
            </a:r>
            <a:r>
              <a:rPr dirty="0" sz="700" spc="1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you</a:t>
            </a:r>
            <a:r>
              <a:rPr dirty="0" sz="700" spc="3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assess</a:t>
            </a:r>
            <a:r>
              <a:rPr dirty="0" sz="700" spc="3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online</a:t>
            </a:r>
            <a:r>
              <a:rPr dirty="0" sz="700" spc="10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information?</a:t>
            </a:r>
            <a:r>
              <a:rPr dirty="0" sz="700" spc="50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LinkedIn.com.</a:t>
            </a:r>
            <a:r>
              <a:rPr dirty="0" sz="700" spc="60">
                <a:latin typeface="Arial"/>
                <a:cs typeface="Arial"/>
              </a:rPr>
              <a:t> 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9"/>
              </a:rPr>
              <a:t>https://www.linkedin.com/advice/0/how-do-you-assess-online-information-skills-critical-</a:t>
            </a:r>
            <a:r>
              <a:rPr dirty="0" u="sng" sz="7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9"/>
              </a:rPr>
              <a:t>thinking</a:t>
            </a:r>
            <a:r>
              <a:rPr dirty="0" u="none" sz="700" spc="6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(accessed</a:t>
            </a:r>
            <a:r>
              <a:rPr dirty="0" u="none" sz="700" spc="40">
                <a:latin typeface="Arial"/>
                <a:cs typeface="Arial"/>
              </a:rPr>
              <a:t> </a:t>
            </a:r>
            <a:r>
              <a:rPr dirty="0" u="none" sz="700">
                <a:latin typeface="Arial"/>
                <a:cs typeface="Arial"/>
              </a:rPr>
              <a:t>March</a:t>
            </a:r>
            <a:r>
              <a:rPr dirty="0" u="none" sz="700" spc="45">
                <a:latin typeface="Arial"/>
                <a:cs typeface="Arial"/>
              </a:rPr>
              <a:t> </a:t>
            </a:r>
            <a:r>
              <a:rPr dirty="0" u="none" sz="700" spc="-10">
                <a:latin typeface="Arial"/>
                <a:cs typeface="Arial"/>
              </a:rPr>
              <a:t>2024).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464563" y="853439"/>
            <a:ext cx="6215380" cy="3436620"/>
            <a:chOff x="1464563" y="853439"/>
            <a:chExt cx="6215380" cy="3436620"/>
          </a:xfrm>
        </p:grpSpPr>
        <p:sp>
          <p:nvSpPr>
            <p:cNvPr id="3" name="object 3" descr=""/>
            <p:cNvSpPr/>
            <p:nvPr/>
          </p:nvSpPr>
          <p:spPr>
            <a:xfrm>
              <a:off x="1464563" y="853439"/>
              <a:ext cx="6215380" cy="3436620"/>
            </a:xfrm>
            <a:custGeom>
              <a:avLst/>
              <a:gdLst/>
              <a:ahLst/>
              <a:cxnLst/>
              <a:rect l="l" t="t" r="r" b="b"/>
              <a:pathLst>
                <a:path w="6215380" h="3436620">
                  <a:moveTo>
                    <a:pt x="6154546" y="0"/>
                  </a:moveTo>
                  <a:lnTo>
                    <a:pt x="60325" y="0"/>
                  </a:lnTo>
                  <a:lnTo>
                    <a:pt x="36861" y="4746"/>
                  </a:lnTo>
                  <a:lnTo>
                    <a:pt x="17684" y="17684"/>
                  </a:lnTo>
                  <a:lnTo>
                    <a:pt x="4746" y="36861"/>
                  </a:lnTo>
                  <a:lnTo>
                    <a:pt x="0" y="60325"/>
                  </a:lnTo>
                  <a:lnTo>
                    <a:pt x="0" y="3376282"/>
                  </a:lnTo>
                  <a:lnTo>
                    <a:pt x="4746" y="3399768"/>
                  </a:lnTo>
                  <a:lnTo>
                    <a:pt x="17684" y="3418947"/>
                  </a:lnTo>
                  <a:lnTo>
                    <a:pt x="36861" y="3431878"/>
                  </a:lnTo>
                  <a:lnTo>
                    <a:pt x="60325" y="3436620"/>
                  </a:lnTo>
                  <a:lnTo>
                    <a:pt x="6154546" y="3436620"/>
                  </a:lnTo>
                  <a:lnTo>
                    <a:pt x="6178010" y="3431878"/>
                  </a:lnTo>
                  <a:lnTo>
                    <a:pt x="6197187" y="3418947"/>
                  </a:lnTo>
                  <a:lnTo>
                    <a:pt x="6210125" y="3399768"/>
                  </a:lnTo>
                  <a:lnTo>
                    <a:pt x="6214871" y="3376282"/>
                  </a:lnTo>
                  <a:lnTo>
                    <a:pt x="6214871" y="60325"/>
                  </a:lnTo>
                  <a:lnTo>
                    <a:pt x="6197219" y="17652"/>
                  </a:lnTo>
                  <a:lnTo>
                    <a:pt x="61545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75459" y="1083563"/>
              <a:ext cx="5599176" cy="305562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379C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82570" y="1503933"/>
            <a:ext cx="3578860" cy="42227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600" spc="-75">
                <a:latin typeface="Arial"/>
                <a:cs typeface="Arial"/>
              </a:rPr>
              <a:t>Digitale</a:t>
            </a:r>
            <a:r>
              <a:rPr dirty="0" sz="2600" spc="-110">
                <a:latin typeface="Arial"/>
                <a:cs typeface="Arial"/>
              </a:rPr>
              <a:t> </a:t>
            </a:r>
            <a:r>
              <a:rPr dirty="0" sz="2600" spc="-140">
                <a:latin typeface="Arial"/>
                <a:cs typeface="Arial"/>
              </a:rPr>
              <a:t>basiscompetenties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025646" y="811784"/>
            <a:ext cx="1090930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90">
                <a:solidFill>
                  <a:srgbClr val="FFFFFF"/>
                </a:solidFill>
                <a:latin typeface="Arial"/>
                <a:cs typeface="Arial"/>
              </a:rPr>
              <a:t>Module</a:t>
            </a:r>
            <a:r>
              <a:rPr dirty="0" sz="22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5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2543048" y="2782951"/>
            <a:ext cx="4064635" cy="1062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61594">
              <a:lnSpc>
                <a:spcPct val="100000"/>
              </a:lnSpc>
              <a:spcBef>
                <a:spcPts val="100"/>
              </a:spcBef>
            </a:pPr>
            <a:r>
              <a:rPr dirty="0" sz="1800" spc="-45">
                <a:solidFill>
                  <a:srgbClr val="FFFFFF"/>
                </a:solidFill>
                <a:latin typeface="Arial"/>
                <a:cs typeface="Arial"/>
              </a:rPr>
              <a:t>Hoofdstuk</a:t>
            </a:r>
            <a:r>
              <a:rPr dirty="0" sz="1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50"/>
              </a:spcBef>
            </a:pP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2400" spc="-105">
                <a:solidFill>
                  <a:srgbClr val="FFFFFF"/>
                </a:solidFill>
                <a:latin typeface="Arial"/>
                <a:cs typeface="Arial"/>
              </a:rPr>
              <a:t>Communicatie</a:t>
            </a:r>
            <a:r>
              <a:rPr dirty="0" sz="24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8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24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20">
                <a:solidFill>
                  <a:srgbClr val="FFFFFF"/>
                </a:solidFill>
                <a:latin typeface="Arial"/>
                <a:cs typeface="Arial"/>
              </a:rPr>
              <a:t>samenwerking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5725667" y="0"/>
            <a:ext cx="3418840" cy="5143500"/>
            <a:chOff x="5725667" y="0"/>
            <a:chExt cx="341884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5725667" y="0"/>
              <a:ext cx="3418840" cy="5143500"/>
            </a:xfrm>
            <a:custGeom>
              <a:avLst/>
              <a:gdLst/>
              <a:ahLst/>
              <a:cxnLst/>
              <a:rect l="l" t="t" r="r" b="b"/>
              <a:pathLst>
                <a:path w="3418840" h="5143500">
                  <a:moveTo>
                    <a:pt x="3418332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3418332" y="5143500"/>
                  </a:lnTo>
                  <a:lnTo>
                    <a:pt x="3418332" y="0"/>
                  </a:lnTo>
                  <a:close/>
                </a:path>
              </a:pathLst>
            </a:custGeom>
            <a:solidFill>
              <a:srgbClr val="339966">
                <a:alpha val="65881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62204" y="1168399"/>
            <a:ext cx="3472179" cy="2692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00">
                <a:solidFill>
                  <a:srgbClr val="FFC000"/>
                </a:solidFill>
              </a:rPr>
              <a:t>01</a:t>
            </a:r>
            <a:r>
              <a:rPr dirty="0" sz="1600" spc="-65">
                <a:solidFill>
                  <a:srgbClr val="FFC000"/>
                </a:solidFill>
              </a:rPr>
              <a:t> </a:t>
            </a:r>
            <a:r>
              <a:rPr dirty="0" sz="1600">
                <a:solidFill>
                  <a:srgbClr val="FFC000"/>
                </a:solidFill>
              </a:rPr>
              <a:t>Wat</a:t>
            </a:r>
            <a:r>
              <a:rPr dirty="0" sz="1600" spc="-65">
                <a:solidFill>
                  <a:srgbClr val="FFC000"/>
                </a:solidFill>
              </a:rPr>
              <a:t> </a:t>
            </a:r>
            <a:r>
              <a:rPr dirty="0" sz="1600" spc="-210">
                <a:solidFill>
                  <a:srgbClr val="FFC000"/>
                </a:solidFill>
              </a:rPr>
              <a:t>is</a:t>
            </a:r>
            <a:r>
              <a:rPr dirty="0" sz="1600" spc="-65">
                <a:solidFill>
                  <a:srgbClr val="FFC000"/>
                </a:solidFill>
              </a:rPr>
              <a:t> </a:t>
            </a:r>
            <a:r>
              <a:rPr dirty="0" sz="1600" spc="-170">
                <a:solidFill>
                  <a:srgbClr val="FFC000"/>
                </a:solidFill>
              </a:rPr>
              <a:t>de</a:t>
            </a:r>
            <a:r>
              <a:rPr dirty="0" sz="1600" spc="-60">
                <a:solidFill>
                  <a:srgbClr val="FFC000"/>
                </a:solidFill>
              </a:rPr>
              <a:t> </a:t>
            </a:r>
            <a:r>
              <a:rPr dirty="0" sz="1600" spc="-150">
                <a:solidFill>
                  <a:srgbClr val="FFC000"/>
                </a:solidFill>
              </a:rPr>
              <a:t>digitale</a:t>
            </a:r>
            <a:r>
              <a:rPr dirty="0" sz="1600" spc="-45">
                <a:solidFill>
                  <a:srgbClr val="FFC000"/>
                </a:solidFill>
              </a:rPr>
              <a:t> </a:t>
            </a:r>
            <a:r>
              <a:rPr dirty="0" sz="1600" spc="-160">
                <a:solidFill>
                  <a:srgbClr val="FFC000"/>
                </a:solidFill>
              </a:rPr>
              <a:t>communicatie?</a:t>
            </a:r>
            <a:endParaRPr sz="1600"/>
          </a:p>
        </p:txBody>
      </p:sp>
      <p:sp>
        <p:nvSpPr>
          <p:cNvPr id="6" name="object 6" descr=""/>
          <p:cNvSpPr txBox="1"/>
          <p:nvPr/>
        </p:nvSpPr>
        <p:spPr>
          <a:xfrm>
            <a:off x="362204" y="1416811"/>
            <a:ext cx="4667250" cy="2646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90500" indent="-177800">
              <a:lnSpc>
                <a:spcPct val="100000"/>
              </a:lnSpc>
              <a:spcBef>
                <a:spcPts val="95"/>
              </a:spcBef>
              <a:buClr>
                <a:srgbClr val="000000"/>
              </a:buClr>
              <a:buChar char="•"/>
              <a:tabLst>
                <a:tab pos="190500" algn="l"/>
              </a:tabLst>
            </a:pPr>
            <a:r>
              <a:rPr dirty="0" sz="1000" spc="-30">
                <a:solidFill>
                  <a:srgbClr val="585858"/>
                </a:solidFill>
                <a:latin typeface="Arial"/>
                <a:cs typeface="Arial"/>
              </a:rPr>
              <a:t>Voordelen</a:t>
            </a:r>
            <a:r>
              <a:rPr dirty="0" sz="1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95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0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40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0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communicatie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 spc="-200">
                <a:solidFill>
                  <a:srgbClr val="FFC000"/>
                </a:solidFill>
                <a:latin typeface="Arial Black"/>
                <a:cs typeface="Arial Black"/>
              </a:rPr>
              <a:t>02</a:t>
            </a:r>
            <a:r>
              <a:rPr dirty="0" sz="1600" spc="-6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55">
                <a:solidFill>
                  <a:srgbClr val="FFC000"/>
                </a:solidFill>
                <a:latin typeface="Arial Black"/>
                <a:cs typeface="Arial Black"/>
              </a:rPr>
              <a:t>Verschillende</a:t>
            </a:r>
            <a:r>
              <a:rPr dirty="0" sz="1600" spc="-2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35">
                <a:solidFill>
                  <a:srgbClr val="FFC000"/>
                </a:solidFill>
                <a:latin typeface="Arial Black"/>
                <a:cs typeface="Arial Black"/>
              </a:rPr>
              <a:t>soorten</a:t>
            </a:r>
            <a:r>
              <a:rPr dirty="0" sz="1600" spc="-6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05">
                <a:solidFill>
                  <a:srgbClr val="FFC000"/>
                </a:solidFill>
                <a:latin typeface="Arial Black"/>
                <a:cs typeface="Arial Black"/>
              </a:rPr>
              <a:t>communicatiekanalen</a:t>
            </a:r>
            <a:endParaRPr sz="1600">
              <a:latin typeface="Arial Black"/>
              <a:cs typeface="Arial Black"/>
            </a:endParaRPr>
          </a:p>
          <a:p>
            <a:pPr marL="190500" indent="-177800">
              <a:lnSpc>
                <a:spcPct val="100000"/>
              </a:lnSpc>
              <a:spcBef>
                <a:spcPts val="60"/>
              </a:spcBef>
              <a:buClr>
                <a:srgbClr val="000000"/>
              </a:buClr>
              <a:buChar char="•"/>
              <a:tabLst>
                <a:tab pos="190500" algn="l"/>
              </a:tabLst>
            </a:pPr>
            <a:r>
              <a:rPr dirty="0" sz="1000" spc="-95">
                <a:solidFill>
                  <a:srgbClr val="585858"/>
                </a:solidFill>
                <a:latin typeface="Arial"/>
                <a:cs typeface="Arial"/>
              </a:rPr>
              <a:t>E-</a:t>
            </a:r>
            <a:r>
              <a:rPr dirty="0" sz="1000" spc="-20">
                <a:solidFill>
                  <a:srgbClr val="585858"/>
                </a:solidFill>
                <a:latin typeface="Arial"/>
                <a:cs typeface="Arial"/>
              </a:rPr>
              <a:t>mail</a:t>
            </a:r>
            <a:endParaRPr sz="1000">
              <a:latin typeface="Arial"/>
              <a:cs typeface="Arial"/>
            </a:endParaRPr>
          </a:p>
          <a:p>
            <a:pPr marL="190500" indent="-177800">
              <a:lnSpc>
                <a:spcPct val="100000"/>
              </a:lnSpc>
              <a:buClr>
                <a:srgbClr val="000000"/>
              </a:buClr>
              <a:buChar char="•"/>
              <a:tabLst>
                <a:tab pos="190500" algn="l"/>
              </a:tabLst>
            </a:pPr>
            <a:r>
              <a:rPr dirty="0" sz="1000" spc="-35">
                <a:solidFill>
                  <a:srgbClr val="585858"/>
                </a:solidFill>
                <a:latin typeface="Arial"/>
                <a:cs typeface="Arial"/>
              </a:rPr>
              <a:t>Instant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Messaging</a:t>
            </a:r>
            <a:endParaRPr sz="1000">
              <a:latin typeface="Arial"/>
              <a:cs typeface="Arial"/>
            </a:endParaRPr>
          </a:p>
          <a:p>
            <a:pPr marL="190500" indent="-177800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Char char="•"/>
              <a:tabLst>
                <a:tab pos="190500" algn="l"/>
              </a:tabLst>
            </a:pPr>
            <a:r>
              <a:rPr dirty="0" sz="1000" spc="-35">
                <a:solidFill>
                  <a:srgbClr val="585858"/>
                </a:solidFill>
                <a:latin typeface="Arial"/>
                <a:cs typeface="Arial"/>
              </a:rPr>
              <a:t>Instant</a:t>
            </a:r>
            <a:r>
              <a:rPr dirty="0" sz="10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95">
                <a:solidFill>
                  <a:srgbClr val="585858"/>
                </a:solidFill>
                <a:latin typeface="Arial"/>
                <a:cs typeface="Arial"/>
              </a:rPr>
              <a:t>Messaging-</a:t>
            </a:r>
            <a:r>
              <a:rPr dirty="0" sz="1000" spc="-20">
                <a:solidFill>
                  <a:srgbClr val="585858"/>
                </a:solidFill>
                <a:latin typeface="Arial"/>
                <a:cs typeface="Arial"/>
              </a:rPr>
              <a:t>apps</a:t>
            </a:r>
            <a:endParaRPr sz="1000">
              <a:latin typeface="Arial"/>
              <a:cs typeface="Arial"/>
            </a:endParaRPr>
          </a:p>
          <a:p>
            <a:pPr marL="190500" indent="-177800">
              <a:lnSpc>
                <a:spcPct val="100000"/>
              </a:lnSpc>
              <a:buClr>
                <a:srgbClr val="000000"/>
              </a:buClr>
              <a:buChar char="•"/>
              <a:tabLst>
                <a:tab pos="190500" algn="l"/>
              </a:tabLst>
            </a:pP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Wat</a:t>
            </a:r>
            <a:r>
              <a:rPr dirty="0" sz="10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60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7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 videogesprek?</a:t>
            </a:r>
            <a:endParaRPr sz="1000">
              <a:latin typeface="Arial"/>
              <a:cs typeface="Arial"/>
            </a:endParaRPr>
          </a:p>
          <a:p>
            <a:pPr marL="190500" indent="-177800">
              <a:lnSpc>
                <a:spcPct val="100000"/>
              </a:lnSpc>
              <a:buClr>
                <a:srgbClr val="000000"/>
              </a:buClr>
              <a:buChar char="•"/>
              <a:tabLst>
                <a:tab pos="190500" algn="l"/>
              </a:tabLst>
            </a:pP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Videogesprek</a:t>
            </a:r>
            <a:endParaRPr sz="1000">
              <a:latin typeface="Arial"/>
              <a:cs typeface="Arial"/>
            </a:endParaRPr>
          </a:p>
          <a:p>
            <a:pPr marL="190500" indent="-177800">
              <a:lnSpc>
                <a:spcPct val="100000"/>
              </a:lnSpc>
              <a:buClr>
                <a:srgbClr val="000000"/>
              </a:buClr>
              <a:buChar char="•"/>
              <a:tabLst>
                <a:tab pos="190500" algn="l"/>
              </a:tabLst>
            </a:pPr>
            <a:r>
              <a:rPr dirty="0" sz="1000" spc="-20">
                <a:solidFill>
                  <a:srgbClr val="585858"/>
                </a:solidFill>
                <a:latin typeface="Arial"/>
                <a:cs typeface="Arial"/>
              </a:rPr>
              <a:t>Apps</a:t>
            </a:r>
            <a:endParaRPr sz="1000">
              <a:latin typeface="Arial"/>
              <a:cs typeface="Arial"/>
            </a:endParaRPr>
          </a:p>
          <a:p>
            <a:pPr marL="190500" indent="-177800">
              <a:lnSpc>
                <a:spcPts val="1195"/>
              </a:lnSpc>
              <a:buClr>
                <a:srgbClr val="000000"/>
              </a:buClr>
              <a:buChar char="•"/>
              <a:tabLst>
                <a:tab pos="190500" algn="l"/>
              </a:tabLst>
            </a:pP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Nieuwsbrief</a:t>
            </a:r>
            <a:endParaRPr sz="1000">
              <a:latin typeface="Arial"/>
              <a:cs typeface="Arial"/>
            </a:endParaRPr>
          </a:p>
          <a:p>
            <a:pPr marL="190500" indent="-177800">
              <a:lnSpc>
                <a:spcPts val="1180"/>
              </a:lnSpc>
              <a:buClr>
                <a:srgbClr val="000000"/>
              </a:buClr>
              <a:buChar char="•"/>
              <a:tabLst>
                <a:tab pos="190500" algn="l"/>
              </a:tabLst>
            </a:pP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Internetforum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905"/>
              </a:lnSpc>
            </a:pPr>
            <a:r>
              <a:rPr dirty="0" sz="1600" spc="-200">
                <a:solidFill>
                  <a:srgbClr val="FFC000"/>
                </a:solidFill>
                <a:latin typeface="Arial Black"/>
                <a:cs typeface="Arial Black"/>
              </a:rPr>
              <a:t>03</a:t>
            </a:r>
            <a:r>
              <a:rPr dirty="0" sz="1600" spc="-4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75">
                <a:solidFill>
                  <a:srgbClr val="FFC000"/>
                </a:solidFill>
                <a:latin typeface="Arial Black"/>
                <a:cs typeface="Arial Black"/>
              </a:rPr>
              <a:t>Gegevens,</a:t>
            </a:r>
            <a:r>
              <a:rPr dirty="0" sz="1600" spc="-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20">
                <a:solidFill>
                  <a:srgbClr val="FFC000"/>
                </a:solidFill>
                <a:latin typeface="Arial Black"/>
                <a:cs typeface="Arial Black"/>
              </a:rPr>
              <a:t>informatie</a:t>
            </a:r>
            <a:r>
              <a:rPr dirty="0" sz="1600" spc="-2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75">
                <a:solidFill>
                  <a:srgbClr val="FFC000"/>
                </a:solidFill>
                <a:latin typeface="Arial Black"/>
                <a:cs typeface="Arial Black"/>
              </a:rPr>
              <a:t>en</a:t>
            </a:r>
            <a:r>
              <a:rPr dirty="0" sz="1600" spc="-3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50">
                <a:solidFill>
                  <a:srgbClr val="FFC000"/>
                </a:solidFill>
                <a:latin typeface="Arial Black"/>
                <a:cs typeface="Arial Black"/>
              </a:rPr>
              <a:t>digitale</a:t>
            </a:r>
            <a:r>
              <a:rPr dirty="0" sz="1600" spc="-3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35">
                <a:solidFill>
                  <a:srgbClr val="FFC000"/>
                </a:solidFill>
                <a:latin typeface="Arial Black"/>
                <a:cs typeface="Arial Black"/>
              </a:rPr>
              <a:t>inhoud</a:t>
            </a:r>
            <a:r>
              <a:rPr dirty="0" sz="1600" spc="-5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05">
                <a:solidFill>
                  <a:srgbClr val="FFC000"/>
                </a:solidFill>
                <a:latin typeface="Arial Black"/>
                <a:cs typeface="Arial Black"/>
              </a:rPr>
              <a:t>delen</a:t>
            </a:r>
            <a:endParaRPr sz="1600">
              <a:latin typeface="Arial Black"/>
              <a:cs typeface="Arial Black"/>
            </a:endParaRPr>
          </a:p>
          <a:p>
            <a:pPr marL="190500" indent="-177800">
              <a:lnSpc>
                <a:spcPct val="100000"/>
              </a:lnSpc>
              <a:spcBef>
                <a:spcPts val="45"/>
              </a:spcBef>
              <a:buClr>
                <a:srgbClr val="000000"/>
              </a:buClr>
              <a:buChar char="•"/>
              <a:tabLst>
                <a:tab pos="190500" algn="l"/>
              </a:tabLst>
            </a:pP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Wat</a:t>
            </a:r>
            <a:r>
              <a:rPr dirty="0" sz="10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60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10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55">
                <a:solidFill>
                  <a:srgbClr val="585858"/>
                </a:solidFill>
                <a:latin typeface="Arial"/>
                <a:cs typeface="Arial"/>
              </a:rPr>
              <a:t>delen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95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0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gegevens?</a:t>
            </a:r>
            <a:endParaRPr sz="1000">
              <a:latin typeface="Arial"/>
              <a:cs typeface="Arial"/>
            </a:endParaRPr>
          </a:p>
          <a:p>
            <a:pPr marL="190500" indent="-177800">
              <a:lnSpc>
                <a:spcPct val="100000"/>
              </a:lnSpc>
              <a:buClr>
                <a:srgbClr val="000000"/>
              </a:buClr>
              <a:buChar char="•"/>
              <a:tabLst>
                <a:tab pos="190500" algn="l"/>
              </a:tabLst>
            </a:pP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Wat</a:t>
            </a:r>
            <a:r>
              <a:rPr dirty="0" sz="1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40">
                <a:solidFill>
                  <a:srgbClr val="585858"/>
                </a:solidFill>
                <a:latin typeface="Arial"/>
                <a:cs typeface="Arial"/>
              </a:rPr>
              <a:t>zijn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5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0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30">
                <a:solidFill>
                  <a:srgbClr val="585858"/>
                </a:solidFill>
                <a:latin typeface="Arial"/>
                <a:cs typeface="Arial"/>
              </a:rPr>
              <a:t>voordelen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95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0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55">
                <a:solidFill>
                  <a:srgbClr val="585858"/>
                </a:solidFill>
                <a:latin typeface="Arial"/>
                <a:cs typeface="Arial"/>
              </a:rPr>
              <a:t>delen</a:t>
            </a:r>
            <a:r>
              <a:rPr dirty="0" sz="10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95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0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65">
                <a:solidFill>
                  <a:srgbClr val="585858"/>
                </a:solidFill>
                <a:latin typeface="Arial"/>
                <a:cs typeface="Arial"/>
              </a:rPr>
              <a:t>data</a:t>
            </a:r>
            <a:r>
              <a:rPr dirty="0" sz="10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0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65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0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585858"/>
                </a:solidFill>
                <a:latin typeface="Arial"/>
                <a:cs typeface="Arial"/>
              </a:rPr>
              <a:t>zorg?</a:t>
            </a:r>
            <a:endParaRPr sz="1000">
              <a:latin typeface="Arial"/>
              <a:cs typeface="Arial"/>
            </a:endParaRPr>
          </a:p>
          <a:p>
            <a:pPr marL="190500" indent="-177800">
              <a:lnSpc>
                <a:spcPts val="1195"/>
              </a:lnSpc>
              <a:buClr>
                <a:srgbClr val="000000"/>
              </a:buClr>
              <a:buChar char="•"/>
              <a:tabLst>
                <a:tab pos="190500" algn="l"/>
              </a:tabLst>
            </a:pPr>
            <a:r>
              <a:rPr dirty="0" sz="1000" spc="-90">
                <a:solidFill>
                  <a:srgbClr val="585858"/>
                </a:solidFill>
                <a:latin typeface="Arial"/>
                <a:cs typeface="Arial"/>
              </a:rPr>
              <a:t>Gegevens</a:t>
            </a:r>
            <a:r>
              <a:rPr dirty="0" sz="10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55">
                <a:solidFill>
                  <a:srgbClr val="585858"/>
                </a:solidFill>
                <a:latin typeface="Arial"/>
                <a:cs typeface="Arial"/>
              </a:rPr>
              <a:t>delen</a:t>
            </a:r>
            <a:r>
              <a:rPr dirty="0" sz="10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10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75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0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internetverbinding</a:t>
            </a:r>
            <a:endParaRPr sz="1000">
              <a:latin typeface="Arial"/>
              <a:cs typeface="Arial"/>
            </a:endParaRPr>
          </a:p>
          <a:p>
            <a:pPr marL="190500" indent="-177800">
              <a:lnSpc>
                <a:spcPts val="1195"/>
              </a:lnSpc>
              <a:buClr>
                <a:srgbClr val="000000"/>
              </a:buClr>
              <a:buChar char="•"/>
              <a:tabLst>
                <a:tab pos="190500" algn="l"/>
              </a:tabLst>
            </a:pPr>
            <a:r>
              <a:rPr dirty="0" sz="1000" spc="-90">
                <a:solidFill>
                  <a:srgbClr val="585858"/>
                </a:solidFill>
                <a:latin typeface="Arial"/>
                <a:cs typeface="Arial"/>
              </a:rPr>
              <a:t>Gegevens</a:t>
            </a:r>
            <a:r>
              <a:rPr dirty="0" sz="10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55">
                <a:solidFill>
                  <a:srgbClr val="585858"/>
                </a:solidFill>
                <a:latin typeface="Arial"/>
                <a:cs typeface="Arial"/>
              </a:rPr>
              <a:t>delen</a:t>
            </a:r>
            <a:r>
              <a:rPr dirty="0" sz="10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30">
                <a:solidFill>
                  <a:srgbClr val="585858"/>
                </a:solidFill>
                <a:latin typeface="Arial"/>
                <a:cs typeface="Arial"/>
              </a:rPr>
              <a:t>zonder</a:t>
            </a:r>
            <a:r>
              <a:rPr dirty="0" sz="10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internetverbinding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6323457" y="2145919"/>
            <a:ext cx="246761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45">
                <a:solidFill>
                  <a:srgbClr val="FFFFFF"/>
                </a:solidFill>
                <a:latin typeface="Arial Black"/>
                <a:cs typeface="Arial Black"/>
              </a:rPr>
              <a:t>INHOUDSOPGAVE</a:t>
            </a:r>
            <a:endParaRPr sz="20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501802" y="1322592"/>
            <a:ext cx="8279130" cy="36810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24765" marR="5080">
              <a:lnSpc>
                <a:spcPct val="140000"/>
              </a:lnSpc>
              <a:spcBef>
                <a:spcPts val="10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DigComp</a:t>
            </a:r>
            <a:r>
              <a:rPr dirty="0" sz="1600" spc="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beschrijft</a:t>
            </a:r>
            <a:r>
              <a:rPr dirty="0" sz="1600" spc="1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welke</a:t>
            </a:r>
            <a:r>
              <a:rPr dirty="0" sz="1600" spc="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competenties</a:t>
            </a:r>
            <a:r>
              <a:rPr dirty="0" sz="1600" spc="1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nodig</a:t>
            </a:r>
            <a:r>
              <a:rPr dirty="0" sz="1600" spc="1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zijn</a:t>
            </a:r>
            <a:r>
              <a:rPr dirty="0" sz="1600" spc="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6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600" spc="1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burgers</a:t>
            </a:r>
            <a:r>
              <a:rPr dirty="0" sz="1600" spc="1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600" spc="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vandaag,</a:t>
            </a:r>
            <a:r>
              <a:rPr dirty="0" sz="1600" spc="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zodat</a:t>
            </a:r>
            <a:r>
              <a:rPr dirty="0" sz="1600" spc="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ze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technologieën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zelfverzekerd,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kritisch,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collaboratief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creatief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kunnen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gebruiken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om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doelen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bereiken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die verband</a:t>
            </a:r>
            <a:r>
              <a:rPr dirty="0" sz="16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houden</a:t>
            </a:r>
            <a:r>
              <a:rPr dirty="0" sz="16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16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werk,</a:t>
            </a:r>
            <a:r>
              <a:rPr dirty="0" sz="16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leren, vrije</a:t>
            </a:r>
            <a:r>
              <a:rPr dirty="0" sz="16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tijd,</a:t>
            </a:r>
            <a:r>
              <a:rPr dirty="0" sz="16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inclusie</a:t>
            </a:r>
            <a:r>
              <a:rPr dirty="0" sz="16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6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deelname</a:t>
            </a:r>
            <a:r>
              <a:rPr dirty="0" sz="16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aan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onze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samenleving.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620"/>
              </a:spcBef>
            </a:pPr>
            <a:endParaRPr sz="1600">
              <a:latin typeface="Arial"/>
              <a:cs typeface="Arial"/>
            </a:endParaRPr>
          </a:p>
          <a:p>
            <a:pPr marL="24765">
              <a:lnSpc>
                <a:spcPct val="100000"/>
              </a:lnSpc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600" spc="2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5</a:t>
            </a:r>
            <a:r>
              <a:rPr dirty="0" sz="1600" spc="25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belangrijke</a:t>
            </a:r>
            <a:r>
              <a:rPr dirty="0" sz="1600" spc="2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gebieden</a:t>
            </a:r>
            <a:r>
              <a:rPr dirty="0" sz="1600" spc="25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600" spc="2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600" spc="2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competentie</a:t>
            </a:r>
            <a:r>
              <a:rPr dirty="0" sz="1600" spc="2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volgens</a:t>
            </a:r>
            <a:r>
              <a:rPr dirty="0" sz="1600" spc="2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600" spc="25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DigComp-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kader</a:t>
            </a:r>
            <a:r>
              <a:rPr dirty="0" sz="1600" spc="2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zijn</a:t>
            </a:r>
            <a:r>
              <a:rPr dirty="0" sz="1600" spc="25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als</a:t>
            </a:r>
            <a:endParaRPr sz="1600">
              <a:latin typeface="Arial"/>
              <a:cs typeface="Arial"/>
            </a:endParaRPr>
          </a:p>
          <a:p>
            <a:pPr marL="24765">
              <a:lnSpc>
                <a:spcPct val="100000"/>
              </a:lnSpc>
              <a:spcBef>
                <a:spcPts val="765"/>
              </a:spcBef>
            </a:pP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volgt:</a:t>
            </a:r>
            <a:endParaRPr sz="1600">
              <a:latin typeface="Arial"/>
              <a:cs typeface="Arial"/>
            </a:endParaRPr>
          </a:p>
          <a:p>
            <a:pPr marL="202565" indent="-193675">
              <a:lnSpc>
                <a:spcPts val="2039"/>
              </a:lnSpc>
              <a:spcBef>
                <a:spcPts val="114"/>
              </a:spcBef>
              <a:buClr>
                <a:srgbClr val="000000"/>
              </a:buClr>
              <a:buSzPct val="106250"/>
              <a:buAutoNum type="arabicPeriod"/>
              <a:tabLst>
                <a:tab pos="202565" algn="l"/>
              </a:tabLst>
            </a:pP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INFORMATIE-</a:t>
            </a:r>
            <a:r>
              <a:rPr dirty="0" sz="1600" spc="-1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EN</a:t>
            </a:r>
            <a:r>
              <a:rPr dirty="0" sz="1600" spc="-6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339966"/>
                </a:solidFill>
                <a:latin typeface="Arial"/>
                <a:cs typeface="Arial"/>
              </a:rPr>
              <a:t>GEGEGEVENSGELETTERDHEID</a:t>
            </a:r>
            <a:endParaRPr sz="1600">
              <a:latin typeface="Arial"/>
              <a:cs typeface="Arial"/>
            </a:endParaRPr>
          </a:p>
          <a:p>
            <a:pPr marL="202565" indent="-193675">
              <a:lnSpc>
                <a:spcPts val="1920"/>
              </a:lnSpc>
              <a:buClr>
                <a:srgbClr val="000000"/>
              </a:buClr>
              <a:buSzPct val="106250"/>
              <a:buAutoNum type="arabicPeriod"/>
              <a:tabLst>
                <a:tab pos="202565" algn="l"/>
              </a:tabLst>
            </a:pP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COMMUNICATIE EN</a:t>
            </a:r>
            <a:r>
              <a:rPr dirty="0" sz="1600" spc="-7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339966"/>
                </a:solidFill>
                <a:latin typeface="Arial"/>
                <a:cs typeface="Arial"/>
              </a:rPr>
              <a:t>SAMENWERKING</a:t>
            </a:r>
            <a:endParaRPr sz="1600">
              <a:latin typeface="Arial"/>
              <a:cs typeface="Arial"/>
            </a:endParaRPr>
          </a:p>
          <a:p>
            <a:pPr marL="202565" indent="-193675">
              <a:lnSpc>
                <a:spcPts val="1920"/>
              </a:lnSpc>
              <a:buClr>
                <a:srgbClr val="000000"/>
              </a:buClr>
              <a:buSzPct val="106250"/>
              <a:buAutoNum type="arabicPeriod"/>
              <a:tabLst>
                <a:tab pos="202565" algn="l"/>
              </a:tabLst>
            </a:pP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CREATIE</a:t>
            </a:r>
            <a:r>
              <a:rPr dirty="0" sz="1600" spc="-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VAN</a:t>
            </a:r>
            <a:r>
              <a:rPr dirty="0" sz="1600" spc="-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DIGITALE</a:t>
            </a:r>
            <a:r>
              <a:rPr dirty="0" sz="1600" spc="-10" b="1">
                <a:solidFill>
                  <a:srgbClr val="339966"/>
                </a:solidFill>
                <a:latin typeface="Arial"/>
                <a:cs typeface="Arial"/>
              </a:rPr>
              <a:t> INHOUD</a:t>
            </a:r>
            <a:endParaRPr sz="1600">
              <a:latin typeface="Arial"/>
              <a:cs typeface="Arial"/>
            </a:endParaRPr>
          </a:p>
          <a:p>
            <a:pPr marL="202565" indent="-193675">
              <a:lnSpc>
                <a:spcPts val="1920"/>
              </a:lnSpc>
              <a:buClr>
                <a:srgbClr val="000000"/>
              </a:buClr>
              <a:buSzPct val="106250"/>
              <a:buAutoNum type="arabicPeriod"/>
              <a:tabLst>
                <a:tab pos="202565" algn="l"/>
              </a:tabLst>
            </a:pPr>
            <a:r>
              <a:rPr dirty="0" sz="1600" spc="-10" b="1">
                <a:solidFill>
                  <a:srgbClr val="339966"/>
                </a:solidFill>
                <a:latin typeface="Arial"/>
                <a:cs typeface="Arial"/>
              </a:rPr>
              <a:t>VEILIGHEID</a:t>
            </a:r>
            <a:endParaRPr sz="1600">
              <a:latin typeface="Arial"/>
              <a:cs typeface="Arial"/>
            </a:endParaRPr>
          </a:p>
          <a:p>
            <a:pPr marL="202565" indent="-193675">
              <a:lnSpc>
                <a:spcPts val="2039"/>
              </a:lnSpc>
              <a:buClr>
                <a:srgbClr val="000000"/>
              </a:buClr>
              <a:buSzPct val="106250"/>
              <a:buAutoNum type="arabicPeriod"/>
              <a:tabLst>
                <a:tab pos="202565" algn="l"/>
              </a:tabLst>
            </a:pPr>
            <a:r>
              <a:rPr dirty="0" sz="1600" spc="-10" b="1">
                <a:solidFill>
                  <a:srgbClr val="339966"/>
                </a:solidFill>
                <a:latin typeface="Arial"/>
                <a:cs typeface="Arial"/>
              </a:rPr>
              <a:t>PROBLEEMOPLOSSING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01802" y="56760"/>
            <a:ext cx="5283200" cy="11785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100"/>
              </a:lnSpc>
              <a:spcBef>
                <a:spcPts val="100"/>
              </a:spcBef>
            </a:pPr>
            <a:r>
              <a:rPr dirty="0" sz="2700" spc="-250">
                <a:solidFill>
                  <a:srgbClr val="379C73"/>
                </a:solidFill>
              </a:rPr>
              <a:t>Sleutelcomponenten</a:t>
            </a:r>
            <a:r>
              <a:rPr dirty="0" sz="2700" spc="-100">
                <a:solidFill>
                  <a:srgbClr val="379C73"/>
                </a:solidFill>
              </a:rPr>
              <a:t> </a:t>
            </a:r>
            <a:r>
              <a:rPr dirty="0" sz="2700" spc="-300">
                <a:solidFill>
                  <a:srgbClr val="379C73"/>
                </a:solidFill>
              </a:rPr>
              <a:t>van</a:t>
            </a:r>
            <a:r>
              <a:rPr dirty="0" sz="2700" spc="-110">
                <a:solidFill>
                  <a:srgbClr val="379C73"/>
                </a:solidFill>
              </a:rPr>
              <a:t> </a:t>
            </a:r>
            <a:r>
              <a:rPr dirty="0" sz="2700" spc="-210">
                <a:solidFill>
                  <a:srgbClr val="379C73"/>
                </a:solidFill>
              </a:rPr>
              <a:t>digitale </a:t>
            </a:r>
            <a:r>
              <a:rPr dirty="0" sz="2700" spc="-150">
                <a:solidFill>
                  <a:srgbClr val="379C73"/>
                </a:solidFill>
              </a:rPr>
              <a:t>competentie</a:t>
            </a:r>
            <a:endParaRPr sz="270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21114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0"/>
              <a:t>Digitale</a:t>
            </a:r>
            <a:r>
              <a:rPr dirty="0" spc="-65"/>
              <a:t> </a:t>
            </a:r>
            <a:r>
              <a:rPr dirty="0" spc="-225"/>
              <a:t>communicatie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3493008" y="0"/>
            <a:ext cx="5651500" cy="5143500"/>
            <a:chOff x="3493008" y="0"/>
            <a:chExt cx="5651500" cy="514350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93008" y="0"/>
              <a:ext cx="5650991" cy="5143497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6473698" y="110020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91" y="473710"/>
                  </a:moveTo>
                  <a:lnTo>
                    <a:pt x="1186560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40" y="603250"/>
                  </a:lnTo>
                  <a:lnTo>
                    <a:pt x="1615805" y="641319"/>
                  </a:lnTo>
                  <a:lnTo>
                    <a:pt x="1648358" y="681505"/>
                  </a:lnTo>
                  <a:lnTo>
                    <a:pt x="1674998" y="723811"/>
                  </a:lnTo>
                  <a:lnTo>
                    <a:pt x="1695721" y="768238"/>
                  </a:lnTo>
                  <a:lnTo>
                    <a:pt x="1710527" y="814790"/>
                  </a:lnTo>
                  <a:lnTo>
                    <a:pt x="1719411" y="863467"/>
                  </a:lnTo>
                  <a:lnTo>
                    <a:pt x="1722374" y="914273"/>
                  </a:lnTo>
                  <a:lnTo>
                    <a:pt x="1719097" y="965599"/>
                  </a:lnTo>
                  <a:lnTo>
                    <a:pt x="1709267" y="1015176"/>
                  </a:lnTo>
                  <a:lnTo>
                    <a:pt x="1692884" y="1062991"/>
                  </a:lnTo>
                  <a:lnTo>
                    <a:pt x="1669948" y="1109032"/>
                  </a:lnTo>
                  <a:lnTo>
                    <a:pt x="1640458" y="1153287"/>
                  </a:lnTo>
                  <a:lnTo>
                    <a:pt x="1606017" y="1191378"/>
                  </a:lnTo>
                  <a:lnTo>
                    <a:pt x="1549929" y="1244531"/>
                  </a:lnTo>
                  <a:lnTo>
                    <a:pt x="1513766" y="1276757"/>
                  </a:lnTo>
                  <a:lnTo>
                    <a:pt x="1472188" y="1312751"/>
                  </a:lnTo>
                  <a:lnTo>
                    <a:pt x="1425195" y="1352515"/>
                  </a:lnTo>
                  <a:lnTo>
                    <a:pt x="1372785" y="1396049"/>
                  </a:lnTo>
                  <a:lnTo>
                    <a:pt x="1314957" y="1443355"/>
                  </a:lnTo>
                  <a:lnTo>
                    <a:pt x="1266961" y="1483237"/>
                  </a:lnTo>
                  <a:lnTo>
                    <a:pt x="1221963" y="1522388"/>
                  </a:lnTo>
                  <a:lnTo>
                    <a:pt x="1179963" y="1560810"/>
                  </a:lnTo>
                  <a:lnTo>
                    <a:pt x="1140963" y="1598500"/>
                  </a:lnTo>
                  <a:lnTo>
                    <a:pt x="1104963" y="1635460"/>
                  </a:lnTo>
                  <a:lnTo>
                    <a:pt x="1071963" y="1671690"/>
                  </a:lnTo>
                  <a:lnTo>
                    <a:pt x="1041964" y="1707189"/>
                  </a:lnTo>
                  <a:lnTo>
                    <a:pt x="1014967" y="1741958"/>
                  </a:lnTo>
                  <a:lnTo>
                    <a:pt x="990972" y="1775996"/>
                  </a:lnTo>
                  <a:lnTo>
                    <a:pt x="969980" y="1809303"/>
                  </a:lnTo>
                  <a:lnTo>
                    <a:pt x="932923" y="1882417"/>
                  </a:lnTo>
                  <a:lnTo>
                    <a:pt x="916101" y="1925368"/>
                  </a:lnTo>
                  <a:lnTo>
                    <a:pt x="901525" y="1970734"/>
                  </a:lnTo>
                  <a:lnTo>
                    <a:pt x="889195" y="2018510"/>
                  </a:lnTo>
                  <a:lnTo>
                    <a:pt x="879109" y="2068697"/>
                  </a:lnTo>
                  <a:lnTo>
                    <a:pt x="871267" y="2121290"/>
                  </a:lnTo>
                  <a:lnTo>
                    <a:pt x="865666" y="2176288"/>
                  </a:lnTo>
                  <a:lnTo>
                    <a:pt x="862306" y="2233690"/>
                  </a:lnTo>
                  <a:lnTo>
                    <a:pt x="861186" y="2293493"/>
                  </a:lnTo>
                  <a:lnTo>
                    <a:pt x="861327" y="2312687"/>
                  </a:lnTo>
                  <a:lnTo>
                    <a:pt x="861742" y="2343800"/>
                  </a:lnTo>
                  <a:lnTo>
                    <a:pt x="862419" y="2386843"/>
                  </a:lnTo>
                  <a:lnTo>
                    <a:pt x="863346" y="2441829"/>
                  </a:lnTo>
                  <a:lnTo>
                    <a:pt x="1427860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567"/>
                  </a:lnTo>
                  <a:lnTo>
                    <a:pt x="1510447" y="2023179"/>
                  </a:lnTo>
                  <a:lnTo>
                    <a:pt x="1539294" y="1988175"/>
                  </a:lnTo>
                  <a:lnTo>
                    <a:pt x="1574237" y="1950551"/>
                  </a:lnTo>
                  <a:lnTo>
                    <a:pt x="1615276" y="1910305"/>
                  </a:lnTo>
                  <a:lnTo>
                    <a:pt x="1662411" y="1867436"/>
                  </a:lnTo>
                  <a:lnTo>
                    <a:pt x="1715643" y="1821942"/>
                  </a:lnTo>
                  <a:lnTo>
                    <a:pt x="1768695" y="1777390"/>
                  </a:lnTo>
                  <a:lnTo>
                    <a:pt x="1819049" y="1734194"/>
                  </a:lnTo>
                  <a:lnTo>
                    <a:pt x="1866704" y="1692356"/>
                  </a:lnTo>
                  <a:lnTo>
                    <a:pt x="1911660" y="1651873"/>
                  </a:lnTo>
                  <a:lnTo>
                    <a:pt x="1953917" y="1612745"/>
                  </a:lnTo>
                  <a:lnTo>
                    <a:pt x="1993475" y="1574974"/>
                  </a:lnTo>
                  <a:lnTo>
                    <a:pt x="2030333" y="1538557"/>
                  </a:lnTo>
                  <a:lnTo>
                    <a:pt x="2064490" y="1503495"/>
                  </a:lnTo>
                  <a:lnTo>
                    <a:pt x="2095948" y="1469788"/>
                  </a:lnTo>
                  <a:lnTo>
                    <a:pt x="2124705" y="1437435"/>
                  </a:lnTo>
                  <a:lnTo>
                    <a:pt x="2150761" y="1406436"/>
                  </a:lnTo>
                  <a:lnTo>
                    <a:pt x="2194769" y="1348500"/>
                  </a:lnTo>
                  <a:lnTo>
                    <a:pt x="2239956" y="1275300"/>
                  </a:lnTo>
                  <a:lnTo>
                    <a:pt x="2263560" y="1228338"/>
                  </a:lnTo>
                  <a:lnTo>
                    <a:pt x="2283533" y="1180676"/>
                  </a:lnTo>
                  <a:lnTo>
                    <a:pt x="2299874" y="1132316"/>
                  </a:lnTo>
                  <a:lnTo>
                    <a:pt x="2312584" y="1083259"/>
                  </a:lnTo>
                  <a:lnTo>
                    <a:pt x="2321663" y="1033508"/>
                  </a:lnTo>
                  <a:lnTo>
                    <a:pt x="2327110" y="983063"/>
                  </a:lnTo>
                  <a:lnTo>
                    <a:pt x="2328926" y="931926"/>
                  </a:lnTo>
                  <a:lnTo>
                    <a:pt x="2327518" y="882753"/>
                  </a:lnTo>
                  <a:lnTo>
                    <a:pt x="2323297" y="834396"/>
                  </a:lnTo>
                  <a:lnTo>
                    <a:pt x="2316261" y="786856"/>
                  </a:lnTo>
                  <a:lnTo>
                    <a:pt x="2306411" y="740132"/>
                  </a:lnTo>
                  <a:lnTo>
                    <a:pt x="2293747" y="694224"/>
                  </a:lnTo>
                  <a:lnTo>
                    <a:pt x="2278268" y="649132"/>
                  </a:lnTo>
                  <a:lnTo>
                    <a:pt x="2259975" y="604856"/>
                  </a:lnTo>
                  <a:lnTo>
                    <a:pt x="2238867" y="561397"/>
                  </a:lnTo>
                  <a:lnTo>
                    <a:pt x="2214946" y="518754"/>
                  </a:lnTo>
                  <a:lnTo>
                    <a:pt x="2188210" y="476927"/>
                  </a:lnTo>
                  <a:lnTo>
                    <a:pt x="2185891" y="473710"/>
                  </a:lnTo>
                  <a:close/>
                </a:path>
                <a:path w="2329179" h="3279140">
                  <a:moveTo>
                    <a:pt x="1160018" y="0"/>
                  </a:moveTo>
                  <a:lnTo>
                    <a:pt x="1104045" y="853"/>
                  </a:lnTo>
                  <a:lnTo>
                    <a:pt x="1049283" y="3415"/>
                  </a:lnTo>
                  <a:lnTo>
                    <a:pt x="995731" y="7684"/>
                  </a:lnTo>
                  <a:lnTo>
                    <a:pt x="943390" y="13660"/>
                  </a:lnTo>
                  <a:lnTo>
                    <a:pt x="892260" y="21345"/>
                  </a:lnTo>
                  <a:lnTo>
                    <a:pt x="842339" y="30738"/>
                  </a:lnTo>
                  <a:lnTo>
                    <a:pt x="793628" y="41839"/>
                  </a:lnTo>
                  <a:lnTo>
                    <a:pt x="746126" y="54649"/>
                  </a:lnTo>
                  <a:lnTo>
                    <a:pt x="699833" y="69167"/>
                  </a:lnTo>
                  <a:lnTo>
                    <a:pt x="654749" y="85393"/>
                  </a:lnTo>
                  <a:lnTo>
                    <a:pt x="610874" y="103329"/>
                  </a:lnTo>
                  <a:lnTo>
                    <a:pt x="568207" y="122973"/>
                  </a:lnTo>
                  <a:lnTo>
                    <a:pt x="526748" y="144326"/>
                  </a:lnTo>
                  <a:lnTo>
                    <a:pt x="486497" y="167389"/>
                  </a:lnTo>
                  <a:lnTo>
                    <a:pt x="447453" y="192160"/>
                  </a:lnTo>
                  <a:lnTo>
                    <a:pt x="409617" y="218642"/>
                  </a:lnTo>
                  <a:lnTo>
                    <a:pt x="372988" y="246832"/>
                  </a:lnTo>
                  <a:lnTo>
                    <a:pt x="337566" y="276733"/>
                  </a:lnTo>
                  <a:lnTo>
                    <a:pt x="299546" y="311777"/>
                  </a:lnTo>
                  <a:lnTo>
                    <a:pt x="263782" y="347759"/>
                  </a:lnTo>
                  <a:lnTo>
                    <a:pt x="230275" y="384677"/>
                  </a:lnTo>
                  <a:lnTo>
                    <a:pt x="199024" y="422532"/>
                  </a:lnTo>
                  <a:lnTo>
                    <a:pt x="170030" y="461324"/>
                  </a:lnTo>
                  <a:lnTo>
                    <a:pt x="143291" y="501051"/>
                  </a:lnTo>
                  <a:lnTo>
                    <a:pt x="118809" y="541713"/>
                  </a:lnTo>
                  <a:lnTo>
                    <a:pt x="96583" y="583311"/>
                  </a:lnTo>
                  <a:lnTo>
                    <a:pt x="76613" y="625843"/>
                  </a:lnTo>
                  <a:lnTo>
                    <a:pt x="58900" y="669309"/>
                  </a:lnTo>
                  <a:lnTo>
                    <a:pt x="43442" y="713709"/>
                  </a:lnTo>
                  <a:lnTo>
                    <a:pt x="30241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119" y="1020572"/>
                  </a:lnTo>
                  <a:lnTo>
                    <a:pt x="584076" y="966630"/>
                  </a:lnTo>
                  <a:lnTo>
                    <a:pt x="599024" y="915522"/>
                  </a:lnTo>
                  <a:lnTo>
                    <a:pt x="615962" y="867249"/>
                  </a:lnTo>
                  <a:lnTo>
                    <a:pt x="634891" y="821811"/>
                  </a:lnTo>
                  <a:lnTo>
                    <a:pt x="655812" y="779208"/>
                  </a:lnTo>
                  <a:lnTo>
                    <a:pt x="678725" y="739439"/>
                  </a:lnTo>
                  <a:lnTo>
                    <a:pt x="703632" y="702505"/>
                  </a:lnTo>
                  <a:lnTo>
                    <a:pt x="730533" y="668406"/>
                  </a:lnTo>
                  <a:lnTo>
                    <a:pt x="759429" y="637141"/>
                  </a:lnTo>
                  <a:lnTo>
                    <a:pt x="790321" y="608711"/>
                  </a:lnTo>
                  <a:lnTo>
                    <a:pt x="826708" y="580366"/>
                  </a:lnTo>
                  <a:lnTo>
                    <a:pt x="865006" y="555360"/>
                  </a:lnTo>
                  <a:lnTo>
                    <a:pt x="905213" y="533691"/>
                  </a:lnTo>
                  <a:lnTo>
                    <a:pt x="947330" y="515359"/>
                  </a:lnTo>
                  <a:lnTo>
                    <a:pt x="991357" y="500362"/>
                  </a:lnTo>
                  <a:lnTo>
                    <a:pt x="1037293" y="488700"/>
                  </a:lnTo>
                  <a:lnTo>
                    <a:pt x="1085139" y="480371"/>
                  </a:lnTo>
                  <a:lnTo>
                    <a:pt x="1134895" y="475375"/>
                  </a:lnTo>
                  <a:lnTo>
                    <a:pt x="1186560" y="473710"/>
                  </a:lnTo>
                  <a:lnTo>
                    <a:pt x="2185891" y="473710"/>
                  </a:lnTo>
                  <a:lnTo>
                    <a:pt x="2158659" y="435916"/>
                  </a:lnTo>
                  <a:lnTo>
                    <a:pt x="2126294" y="395721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5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60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8" y="0"/>
                  </a:lnTo>
                  <a:close/>
                </a:path>
                <a:path w="2329179" h="3279140">
                  <a:moveTo>
                    <a:pt x="1485519" y="2656586"/>
                  </a:moveTo>
                  <a:lnTo>
                    <a:pt x="863346" y="2656586"/>
                  </a:lnTo>
                  <a:lnTo>
                    <a:pt x="863346" y="3278606"/>
                  </a:lnTo>
                  <a:lnTo>
                    <a:pt x="1485519" y="3278606"/>
                  </a:lnTo>
                  <a:lnTo>
                    <a:pt x="1485519" y="2656586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436372" y="1910333"/>
            <a:ext cx="6118225" cy="17932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63500" marR="30480">
              <a:lnSpc>
                <a:spcPct val="100000"/>
              </a:lnSpc>
              <a:spcBef>
                <a:spcPts val="95"/>
              </a:spcBef>
              <a:tabLst>
                <a:tab pos="2230755" algn="l"/>
              </a:tabLst>
            </a:pPr>
            <a:r>
              <a:rPr dirty="0" sz="5800" b="1">
                <a:solidFill>
                  <a:srgbClr val="3E3E3E"/>
                </a:solidFill>
                <a:latin typeface="Arial"/>
                <a:cs typeface="Arial"/>
              </a:rPr>
              <a:t>Wat</a:t>
            </a:r>
            <a:r>
              <a:rPr dirty="0" sz="5800" spc="-4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5800" b="1">
                <a:solidFill>
                  <a:srgbClr val="3E3E3E"/>
                </a:solidFill>
                <a:latin typeface="Arial"/>
                <a:cs typeface="Arial"/>
              </a:rPr>
              <a:t>is</a:t>
            </a:r>
            <a:r>
              <a:rPr dirty="0" sz="5800" spc="-6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5800" b="1">
                <a:solidFill>
                  <a:srgbClr val="3E3E3E"/>
                </a:solidFill>
                <a:latin typeface="Arial"/>
                <a:cs typeface="Arial"/>
              </a:rPr>
              <a:t>de</a:t>
            </a:r>
            <a:r>
              <a:rPr dirty="0" sz="5800" spc="-5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5800" spc="-10" b="1">
                <a:solidFill>
                  <a:srgbClr val="3E3E3E"/>
                </a:solidFill>
                <a:latin typeface="Arial"/>
                <a:cs typeface="Arial"/>
              </a:rPr>
              <a:t>digitale </a:t>
            </a:r>
            <a:r>
              <a:rPr dirty="0" sz="5800" spc="-45" b="1">
                <a:solidFill>
                  <a:srgbClr val="3E3E3E"/>
                </a:solidFill>
                <a:latin typeface="Arial"/>
                <a:cs typeface="Arial"/>
              </a:rPr>
              <a:t>com</a:t>
            </a:r>
            <a:r>
              <a:rPr dirty="0" sz="5800" spc="-3229" b="1">
                <a:solidFill>
                  <a:srgbClr val="3E3E3E"/>
                </a:solidFill>
                <a:latin typeface="Arial"/>
                <a:cs typeface="Arial"/>
              </a:rPr>
              <a:t>m</a:t>
            </a:r>
            <a:r>
              <a:rPr dirty="0" baseline="180555" sz="900" spc="-52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r>
              <a:rPr dirty="0" baseline="180555" sz="900">
                <a:solidFill>
                  <a:srgbClr val="878787"/>
                </a:solidFill>
                <a:latin typeface="Carlito"/>
                <a:cs typeface="Carlito"/>
              </a:rPr>
              <a:t>	</a:t>
            </a:r>
            <a:r>
              <a:rPr dirty="0" sz="5800" spc="-10" b="1">
                <a:solidFill>
                  <a:srgbClr val="3E3E3E"/>
                </a:solidFill>
                <a:latin typeface="Arial"/>
                <a:cs typeface="Arial"/>
              </a:rPr>
              <a:t>unicatie</a:t>
            </a:r>
            <a:endParaRPr sz="5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571906" y="1237996"/>
            <a:ext cx="8041640" cy="34829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800" b="1">
                <a:solidFill>
                  <a:srgbClr val="7E7E7E"/>
                </a:solidFill>
                <a:latin typeface="Arial"/>
                <a:cs typeface="Arial"/>
              </a:rPr>
              <a:t>Digitale</a:t>
            </a:r>
            <a:r>
              <a:rPr dirty="0" sz="1800" spc="50" b="1">
                <a:solidFill>
                  <a:srgbClr val="7E7E7E"/>
                </a:solidFill>
                <a:latin typeface="Arial"/>
                <a:cs typeface="Arial"/>
              </a:rPr>
              <a:t>  </a:t>
            </a:r>
            <a:r>
              <a:rPr dirty="0" sz="1800" b="1">
                <a:solidFill>
                  <a:srgbClr val="7E7E7E"/>
                </a:solidFill>
                <a:latin typeface="Arial"/>
                <a:cs typeface="Arial"/>
              </a:rPr>
              <a:t>communicatie</a:t>
            </a:r>
            <a:r>
              <a:rPr dirty="0" sz="1800" spc="50" b="1">
                <a:solidFill>
                  <a:srgbClr val="7E7E7E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is</a:t>
            </a:r>
            <a:r>
              <a:rPr dirty="0" sz="1800" spc="50">
                <a:solidFill>
                  <a:srgbClr val="7E7E7E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de</a:t>
            </a:r>
            <a:r>
              <a:rPr dirty="0" sz="1800" spc="50">
                <a:solidFill>
                  <a:srgbClr val="7E7E7E"/>
                </a:solidFill>
                <a:latin typeface="Arial"/>
                <a:cs typeface="Arial"/>
              </a:rPr>
              <a:t> 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elektronische</a:t>
            </a:r>
            <a:r>
              <a:rPr dirty="0" sz="1800" spc="55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uitwisseling</a:t>
            </a:r>
            <a:r>
              <a:rPr dirty="0" sz="1800" spc="50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van</a:t>
            </a:r>
            <a:r>
              <a:rPr dirty="0" sz="1800" spc="50">
                <a:solidFill>
                  <a:srgbClr val="7E7E7E"/>
                </a:solidFill>
                <a:latin typeface="Arial"/>
                <a:cs typeface="Arial"/>
              </a:rPr>
              <a:t>  </a:t>
            </a:r>
            <a:r>
              <a:rPr dirty="0" sz="1800" spc="-10">
                <a:solidFill>
                  <a:srgbClr val="7E7E7E"/>
                </a:solidFill>
                <a:latin typeface="Arial"/>
                <a:cs typeface="Arial"/>
              </a:rPr>
              <a:t>informatie,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gegevens</a:t>
            </a:r>
            <a:r>
              <a:rPr dirty="0" sz="1800" spc="65">
                <a:solidFill>
                  <a:srgbClr val="7E7E7E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of</a:t>
            </a:r>
            <a:r>
              <a:rPr dirty="0" sz="1800" spc="65">
                <a:solidFill>
                  <a:srgbClr val="7E7E7E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berichten.</a:t>
            </a:r>
            <a:r>
              <a:rPr dirty="0" sz="1800" spc="70">
                <a:solidFill>
                  <a:srgbClr val="7E7E7E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Het</a:t>
            </a:r>
            <a:r>
              <a:rPr dirty="0" sz="1800" spc="65">
                <a:solidFill>
                  <a:srgbClr val="7E7E7E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neemt</a:t>
            </a:r>
            <a:r>
              <a:rPr dirty="0" sz="1800" spc="65">
                <a:solidFill>
                  <a:srgbClr val="7E7E7E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vele</a:t>
            </a:r>
            <a:r>
              <a:rPr dirty="0" sz="1800" spc="65">
                <a:solidFill>
                  <a:srgbClr val="7E7E7E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vormen</a:t>
            </a:r>
            <a:r>
              <a:rPr dirty="0" sz="1800" spc="65">
                <a:solidFill>
                  <a:srgbClr val="7E7E7E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aan</a:t>
            </a:r>
            <a:r>
              <a:rPr dirty="0" sz="1800" spc="70">
                <a:solidFill>
                  <a:srgbClr val="7E7E7E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en</a:t>
            </a:r>
            <a:r>
              <a:rPr dirty="0" sz="1800" spc="60">
                <a:solidFill>
                  <a:srgbClr val="7E7E7E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is</a:t>
            </a:r>
            <a:r>
              <a:rPr dirty="0" sz="1800" spc="65">
                <a:solidFill>
                  <a:srgbClr val="7E7E7E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de</a:t>
            </a:r>
            <a:r>
              <a:rPr dirty="0" sz="1800" spc="65">
                <a:solidFill>
                  <a:srgbClr val="7E7E7E"/>
                </a:solidFill>
                <a:latin typeface="Arial"/>
                <a:cs typeface="Arial"/>
              </a:rPr>
              <a:t>  </a:t>
            </a:r>
            <a:r>
              <a:rPr dirty="0" sz="1800" spc="-10">
                <a:solidFill>
                  <a:srgbClr val="7E7E7E"/>
                </a:solidFill>
                <a:latin typeface="Arial"/>
                <a:cs typeface="Arial"/>
              </a:rPr>
              <a:t>afgelopen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decennia</a:t>
            </a:r>
            <a:r>
              <a:rPr dirty="0" sz="1800" spc="215">
                <a:solidFill>
                  <a:srgbClr val="7E7E7E"/>
                </a:solidFill>
                <a:latin typeface="Arial"/>
                <a:cs typeface="Arial"/>
              </a:rPr>
              <a:t>  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de</a:t>
            </a:r>
            <a:r>
              <a:rPr dirty="0" sz="1800" spc="225">
                <a:solidFill>
                  <a:srgbClr val="7E7E7E"/>
                </a:solidFill>
                <a:latin typeface="Arial"/>
                <a:cs typeface="Arial"/>
              </a:rPr>
              <a:t>  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communicatiestandaard</a:t>
            </a:r>
            <a:r>
              <a:rPr dirty="0" sz="1800" spc="225">
                <a:solidFill>
                  <a:srgbClr val="7E7E7E"/>
                </a:solidFill>
                <a:latin typeface="Arial"/>
                <a:cs typeface="Arial"/>
              </a:rPr>
              <a:t>  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geworden</a:t>
            </a:r>
            <a:r>
              <a:rPr dirty="0" sz="1800" spc="220">
                <a:solidFill>
                  <a:srgbClr val="7E7E7E"/>
                </a:solidFill>
                <a:latin typeface="Arial"/>
                <a:cs typeface="Arial"/>
              </a:rPr>
              <a:t>  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voor</a:t>
            </a:r>
            <a:r>
              <a:rPr dirty="0" sz="1800" spc="225">
                <a:solidFill>
                  <a:srgbClr val="7E7E7E"/>
                </a:solidFill>
                <a:latin typeface="Arial"/>
                <a:cs typeface="Arial"/>
              </a:rPr>
              <a:t>  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individuen</a:t>
            </a:r>
            <a:r>
              <a:rPr dirty="0" sz="1800" spc="225">
                <a:solidFill>
                  <a:srgbClr val="7E7E7E"/>
                </a:solidFill>
                <a:latin typeface="Arial"/>
                <a:cs typeface="Arial"/>
              </a:rPr>
              <a:t>   </a:t>
            </a:r>
            <a:r>
              <a:rPr dirty="0" sz="1800" spc="-25">
                <a:solidFill>
                  <a:srgbClr val="7E7E7E"/>
                </a:solidFill>
                <a:latin typeface="Arial"/>
                <a:cs typeface="Arial"/>
              </a:rPr>
              <a:t>en </a:t>
            </a:r>
            <a:r>
              <a:rPr dirty="0" sz="1800" spc="-10">
                <a:solidFill>
                  <a:srgbClr val="7E7E7E"/>
                </a:solidFill>
                <a:latin typeface="Arial"/>
                <a:cs typeface="Arial"/>
              </a:rPr>
              <a:t>organisaties.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5"/>
              </a:spcBef>
            </a:pPr>
            <a:endParaRPr sz="1800">
              <a:latin typeface="Arial"/>
              <a:cs typeface="Arial"/>
            </a:endParaRPr>
          </a:p>
          <a:p>
            <a:pPr algn="just" marL="12700" marR="6985">
              <a:lnSpc>
                <a:spcPct val="140000"/>
              </a:lnSpc>
            </a:pP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Wanneer</a:t>
            </a:r>
            <a:r>
              <a:rPr dirty="0" sz="1800" spc="49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u</a:t>
            </a:r>
            <a:r>
              <a:rPr dirty="0" sz="1800" spc="47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een</a:t>
            </a:r>
            <a:r>
              <a:rPr dirty="0" sz="1800" spc="47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7E7E7E"/>
                </a:solidFill>
                <a:latin typeface="Arial"/>
                <a:cs typeface="Arial"/>
              </a:rPr>
              <a:t>e-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mail</a:t>
            </a:r>
            <a:r>
              <a:rPr dirty="0" sz="1800" spc="47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stuurt,</a:t>
            </a:r>
            <a:r>
              <a:rPr dirty="0" sz="1800" spc="49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een</a:t>
            </a:r>
            <a:r>
              <a:rPr dirty="0" sz="1800" spc="47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vriend</a:t>
            </a:r>
            <a:r>
              <a:rPr dirty="0" sz="1800" spc="47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sms't</a:t>
            </a:r>
            <a:r>
              <a:rPr dirty="0" sz="1800" spc="49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of</a:t>
            </a:r>
            <a:r>
              <a:rPr dirty="0" sz="1800" spc="48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op</a:t>
            </a:r>
            <a:r>
              <a:rPr dirty="0" sz="1800" spc="48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sociale</a:t>
            </a:r>
            <a:r>
              <a:rPr dirty="0" sz="1800" spc="48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media</a:t>
            </a:r>
            <a:r>
              <a:rPr dirty="0" sz="1800" spc="484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7E7E7E"/>
                </a:solidFill>
                <a:latin typeface="Arial"/>
                <a:cs typeface="Arial"/>
              </a:rPr>
              <a:t>post,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gebruikt</a:t>
            </a:r>
            <a:r>
              <a:rPr dirty="0" sz="1800" spc="280">
                <a:solidFill>
                  <a:srgbClr val="7E7E7E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u</a:t>
            </a:r>
            <a:r>
              <a:rPr dirty="0" sz="1800" spc="275">
                <a:solidFill>
                  <a:srgbClr val="7E7E7E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digitale</a:t>
            </a:r>
            <a:r>
              <a:rPr dirty="0" sz="1800" spc="280">
                <a:solidFill>
                  <a:srgbClr val="7E7E7E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communicatie.</a:t>
            </a:r>
            <a:r>
              <a:rPr dirty="0" sz="1800" spc="280">
                <a:solidFill>
                  <a:srgbClr val="7E7E7E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En</a:t>
            </a:r>
            <a:r>
              <a:rPr dirty="0" sz="1800" spc="275">
                <a:solidFill>
                  <a:srgbClr val="7E7E7E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met</a:t>
            </a:r>
            <a:r>
              <a:rPr dirty="0" sz="1800" spc="285">
                <a:solidFill>
                  <a:srgbClr val="7E7E7E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de</a:t>
            </a:r>
            <a:r>
              <a:rPr dirty="0" sz="1800" spc="280">
                <a:solidFill>
                  <a:srgbClr val="7E7E7E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introductie</a:t>
            </a:r>
            <a:r>
              <a:rPr dirty="0" sz="1800" spc="275">
                <a:solidFill>
                  <a:srgbClr val="7E7E7E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van</a:t>
            </a:r>
            <a:r>
              <a:rPr dirty="0" sz="1800" spc="280">
                <a:solidFill>
                  <a:srgbClr val="7E7E7E"/>
                </a:solidFill>
                <a:latin typeface="Arial"/>
                <a:cs typeface="Arial"/>
              </a:rPr>
              <a:t>  </a:t>
            </a:r>
            <a:r>
              <a:rPr dirty="0" sz="1800" spc="-10">
                <a:solidFill>
                  <a:srgbClr val="7E7E7E"/>
                </a:solidFill>
                <a:latin typeface="Arial"/>
                <a:cs typeface="Arial"/>
              </a:rPr>
              <a:t>nieuwe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technologieën</a:t>
            </a:r>
            <a:r>
              <a:rPr dirty="0" sz="1800" spc="305">
                <a:solidFill>
                  <a:srgbClr val="7E7E7E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is</a:t>
            </a:r>
            <a:r>
              <a:rPr dirty="0" sz="1800" spc="300">
                <a:solidFill>
                  <a:srgbClr val="7E7E7E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het</a:t>
            </a:r>
            <a:r>
              <a:rPr dirty="0" sz="1800" spc="300">
                <a:solidFill>
                  <a:srgbClr val="7E7E7E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een</a:t>
            </a:r>
            <a:r>
              <a:rPr dirty="0" sz="1800" spc="300">
                <a:solidFill>
                  <a:srgbClr val="7E7E7E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steunpilaar</a:t>
            </a:r>
            <a:r>
              <a:rPr dirty="0" sz="1800" spc="295">
                <a:solidFill>
                  <a:srgbClr val="7E7E7E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geworden</a:t>
            </a:r>
            <a:r>
              <a:rPr dirty="0" sz="1800" spc="300">
                <a:solidFill>
                  <a:srgbClr val="7E7E7E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voor</a:t>
            </a:r>
            <a:r>
              <a:rPr dirty="0" sz="1800" spc="300">
                <a:solidFill>
                  <a:srgbClr val="7E7E7E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onze</a:t>
            </a:r>
            <a:r>
              <a:rPr dirty="0" sz="1800" spc="300">
                <a:solidFill>
                  <a:srgbClr val="7E7E7E"/>
                </a:solidFill>
                <a:latin typeface="Arial"/>
                <a:cs typeface="Arial"/>
              </a:rPr>
              <a:t>  </a:t>
            </a:r>
            <a:r>
              <a:rPr dirty="0" sz="1800" spc="-10">
                <a:solidFill>
                  <a:srgbClr val="7E7E7E"/>
                </a:solidFill>
                <a:latin typeface="Arial"/>
                <a:cs typeface="Arial"/>
              </a:rPr>
              <a:t>dagelijkse interacties.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1871" rIns="0" bIns="0" rtlCol="0" vert="horz">
            <a:spAutoFit/>
          </a:bodyPr>
          <a:lstStyle/>
          <a:p>
            <a:pPr marL="354330">
              <a:lnSpc>
                <a:spcPct val="100000"/>
              </a:lnSpc>
              <a:spcBef>
                <a:spcPts val="95"/>
              </a:spcBef>
            </a:pPr>
            <a:r>
              <a:rPr dirty="0" spc="-300"/>
              <a:t>01</a:t>
            </a:r>
            <a:r>
              <a:rPr dirty="0" spc="-140"/>
              <a:t> </a:t>
            </a:r>
            <a:r>
              <a:rPr dirty="0"/>
              <a:t>Wat</a:t>
            </a:r>
            <a:r>
              <a:rPr dirty="0" spc="-150"/>
              <a:t> </a:t>
            </a:r>
            <a:r>
              <a:rPr dirty="0" spc="-320"/>
              <a:t>is</a:t>
            </a:r>
            <a:r>
              <a:rPr dirty="0" spc="-140"/>
              <a:t> </a:t>
            </a:r>
            <a:r>
              <a:rPr dirty="0" spc="-254"/>
              <a:t>de</a:t>
            </a:r>
            <a:r>
              <a:rPr dirty="0" spc="-130"/>
              <a:t> </a:t>
            </a:r>
            <a:r>
              <a:rPr dirty="0" spc="-229"/>
              <a:t>digitale</a:t>
            </a:r>
            <a:r>
              <a:rPr dirty="0" spc="-120"/>
              <a:t> </a:t>
            </a:r>
            <a:r>
              <a:rPr dirty="0" spc="-280"/>
              <a:t>communicatie?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468274" y="910223"/>
            <a:ext cx="8252459" cy="34410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6350">
              <a:lnSpc>
                <a:spcPct val="140100"/>
              </a:lnSpc>
              <a:spcBef>
                <a:spcPts val="100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600" spc="2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tools</a:t>
            </a:r>
            <a:r>
              <a:rPr dirty="0" sz="1600" spc="2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hebben</a:t>
            </a:r>
            <a:r>
              <a:rPr dirty="0" sz="1600" spc="2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600" spc="2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revolutie</a:t>
            </a:r>
            <a:r>
              <a:rPr dirty="0" sz="1600" spc="2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teweeggebracht</a:t>
            </a:r>
            <a:r>
              <a:rPr dirty="0" sz="1600" spc="2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600" spc="2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600" spc="2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manier</a:t>
            </a:r>
            <a:r>
              <a:rPr dirty="0" sz="1600" spc="2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waarop</a:t>
            </a:r>
            <a:r>
              <a:rPr dirty="0" sz="1600" spc="2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we</a:t>
            </a:r>
            <a:r>
              <a:rPr dirty="0" sz="1600" spc="2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verbinding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maken,</a:t>
            </a:r>
            <a:r>
              <a:rPr dirty="0" sz="1600" spc="20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waardoor</a:t>
            </a:r>
            <a:r>
              <a:rPr dirty="0" sz="1600" spc="1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600" spc="20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sneller,</a:t>
            </a:r>
            <a:r>
              <a:rPr dirty="0" sz="1600" spc="1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efficiënter</a:t>
            </a:r>
            <a:r>
              <a:rPr dirty="0" sz="1600" spc="1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600" spc="20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toegankelijker</a:t>
            </a:r>
            <a:r>
              <a:rPr dirty="0" sz="1600" spc="1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1600" spc="1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geworden</a:t>
            </a:r>
            <a:r>
              <a:rPr dirty="0" sz="1600" spc="1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600" spc="20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1600" spc="2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elkaar</a:t>
            </a:r>
            <a:r>
              <a:rPr dirty="0" sz="1600" spc="20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te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praten.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Hier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zijn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enkele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belangrijkste</a:t>
            </a:r>
            <a:r>
              <a:rPr dirty="0" sz="1600" spc="-1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voordelen</a:t>
            </a:r>
            <a:r>
              <a:rPr dirty="0" sz="1600" spc="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6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communicatie: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55"/>
              </a:spcBef>
            </a:pPr>
            <a:endParaRPr sz="1600">
              <a:latin typeface="Arial"/>
              <a:cs typeface="Arial"/>
            </a:endParaRPr>
          </a:p>
          <a:p>
            <a:pPr algn="just" marL="12700" marR="5080">
              <a:lnSpc>
                <a:spcPct val="140000"/>
              </a:lnSpc>
            </a:pP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Sneller:</a:t>
            </a:r>
            <a:r>
              <a:rPr dirty="0" sz="1600" spc="3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600" spc="3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1600" spc="3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bijna</a:t>
            </a:r>
            <a:r>
              <a:rPr dirty="0" sz="1600" spc="3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onmiddellijk.</a:t>
            </a:r>
            <a:r>
              <a:rPr dirty="0" sz="1600" spc="3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E-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mails,</a:t>
            </a:r>
            <a:r>
              <a:rPr dirty="0" sz="1600" spc="3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instant</a:t>
            </a:r>
            <a:r>
              <a:rPr dirty="0" sz="1600" spc="3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messages</a:t>
            </a:r>
            <a:r>
              <a:rPr dirty="0" sz="1600" spc="3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600" spc="3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sms-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berichten</a:t>
            </a:r>
            <a:r>
              <a:rPr dirty="0" sz="1600" spc="3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kunnen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binnen</a:t>
            </a:r>
            <a:r>
              <a:rPr dirty="0" sz="1600" spc="3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enkele</a:t>
            </a:r>
            <a:r>
              <a:rPr dirty="0" sz="1600" spc="3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seconden</a:t>
            </a:r>
            <a:r>
              <a:rPr dirty="0" sz="1600" spc="3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worden</a:t>
            </a:r>
            <a:r>
              <a:rPr dirty="0" sz="1600" spc="3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verzonden</a:t>
            </a:r>
            <a:r>
              <a:rPr dirty="0" sz="1600" spc="3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600" spc="3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ontvangen,</a:t>
            </a:r>
            <a:r>
              <a:rPr dirty="0" sz="1600" spc="3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waardoor</a:t>
            </a:r>
            <a:r>
              <a:rPr dirty="0" sz="1600" spc="3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600" spc="3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communicatie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sneller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efficiënter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wordt.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614"/>
              </a:spcBef>
            </a:pPr>
            <a:endParaRPr sz="16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</a:pP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Toegankelijk:</a:t>
            </a:r>
            <a:r>
              <a:rPr dirty="0" sz="1600" spc="1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1600" spc="1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600" spc="1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internetverbinding</a:t>
            </a:r>
            <a:r>
              <a:rPr dirty="0" sz="1600" spc="1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1600" spc="1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600" spc="1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mobiel</a:t>
            </a:r>
            <a:r>
              <a:rPr dirty="0" sz="1600" spc="1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apparaat</a:t>
            </a:r>
            <a:r>
              <a:rPr dirty="0" sz="1600" spc="1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kunnen</a:t>
            </a:r>
            <a:r>
              <a:rPr dirty="0" sz="1600" spc="1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mensen</a:t>
            </a:r>
            <a:r>
              <a:rPr dirty="0" sz="1600" spc="1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elkaar</a:t>
            </a:r>
            <a:endParaRPr sz="16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  <a:spcBef>
                <a:spcPts val="770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altijd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en overal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bereiken.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0595" y="303352"/>
            <a:ext cx="6312535" cy="4375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00">
                <a:solidFill>
                  <a:srgbClr val="379C73"/>
                </a:solidFill>
              </a:rPr>
              <a:t>Voordelen</a:t>
            </a:r>
            <a:r>
              <a:rPr dirty="0" sz="2700" spc="-140">
                <a:solidFill>
                  <a:srgbClr val="379C73"/>
                </a:solidFill>
              </a:rPr>
              <a:t> </a:t>
            </a:r>
            <a:r>
              <a:rPr dirty="0" sz="2700" spc="-300">
                <a:solidFill>
                  <a:srgbClr val="379C73"/>
                </a:solidFill>
              </a:rPr>
              <a:t>van</a:t>
            </a:r>
            <a:r>
              <a:rPr dirty="0" sz="2700" spc="-135">
                <a:solidFill>
                  <a:srgbClr val="379C73"/>
                </a:solidFill>
              </a:rPr>
              <a:t> </a:t>
            </a:r>
            <a:r>
              <a:rPr dirty="0" sz="2700" spc="-250">
                <a:solidFill>
                  <a:srgbClr val="379C73"/>
                </a:solidFill>
              </a:rPr>
              <a:t>digitale</a:t>
            </a:r>
            <a:r>
              <a:rPr dirty="0" sz="2700" spc="-105">
                <a:solidFill>
                  <a:srgbClr val="379C73"/>
                </a:solidFill>
              </a:rPr>
              <a:t> </a:t>
            </a:r>
            <a:r>
              <a:rPr dirty="0" sz="2700" spc="-220">
                <a:solidFill>
                  <a:srgbClr val="379C73"/>
                </a:solidFill>
              </a:rPr>
              <a:t>communicatie/1</a:t>
            </a:r>
            <a:endParaRPr sz="270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539597" y="932840"/>
            <a:ext cx="8105775" cy="344042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715">
              <a:lnSpc>
                <a:spcPct val="140100"/>
              </a:lnSpc>
              <a:spcBef>
                <a:spcPts val="95"/>
              </a:spcBef>
            </a:pP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Kosteneffectief:</a:t>
            </a:r>
            <a:r>
              <a:rPr dirty="0" sz="1600" spc="275" b="1">
                <a:solidFill>
                  <a:srgbClr val="339966"/>
                </a:solidFill>
                <a:latin typeface="Arial"/>
                <a:cs typeface="Arial"/>
              </a:rPr>
              <a:t>  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Het</a:t>
            </a:r>
            <a:r>
              <a:rPr dirty="0" sz="1600" spc="270">
                <a:solidFill>
                  <a:srgbClr val="7E7E7E"/>
                </a:solidFill>
                <a:latin typeface="Arial"/>
                <a:cs typeface="Arial"/>
              </a:rPr>
              <a:t>  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is</a:t>
            </a:r>
            <a:r>
              <a:rPr dirty="0" sz="1600" spc="275">
                <a:solidFill>
                  <a:srgbClr val="7E7E7E"/>
                </a:solidFill>
                <a:latin typeface="Arial"/>
                <a:cs typeface="Arial"/>
              </a:rPr>
              <a:t>  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over</a:t>
            </a:r>
            <a:r>
              <a:rPr dirty="0" sz="1600" spc="275">
                <a:solidFill>
                  <a:srgbClr val="7E7E7E"/>
                </a:solidFill>
                <a:latin typeface="Arial"/>
                <a:cs typeface="Arial"/>
              </a:rPr>
              <a:t>  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het</a:t>
            </a:r>
            <a:r>
              <a:rPr dirty="0" sz="1600" spc="275">
                <a:solidFill>
                  <a:srgbClr val="7E7E7E"/>
                </a:solidFill>
                <a:latin typeface="Arial"/>
                <a:cs typeface="Arial"/>
              </a:rPr>
              <a:t>  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algemeen</a:t>
            </a:r>
            <a:r>
              <a:rPr dirty="0" sz="1600" spc="275">
                <a:solidFill>
                  <a:srgbClr val="7E7E7E"/>
                </a:solidFill>
                <a:latin typeface="Arial"/>
                <a:cs typeface="Arial"/>
              </a:rPr>
              <a:t>  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goedkoper</a:t>
            </a:r>
            <a:r>
              <a:rPr dirty="0" sz="1600" spc="275">
                <a:solidFill>
                  <a:srgbClr val="7E7E7E"/>
                </a:solidFill>
                <a:latin typeface="Arial"/>
                <a:cs typeface="Arial"/>
              </a:rPr>
              <a:t>  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dan</a:t>
            </a:r>
            <a:r>
              <a:rPr dirty="0" sz="1600" spc="270">
                <a:solidFill>
                  <a:srgbClr val="7E7E7E"/>
                </a:solidFill>
                <a:latin typeface="Arial"/>
                <a:cs typeface="Arial"/>
              </a:rPr>
              <a:t>   </a:t>
            </a:r>
            <a:r>
              <a:rPr dirty="0" sz="1600" spc="-10">
                <a:solidFill>
                  <a:srgbClr val="7E7E7E"/>
                </a:solidFill>
                <a:latin typeface="Arial"/>
                <a:cs typeface="Arial"/>
              </a:rPr>
              <a:t>traditionele communicatiemethoden.</a:t>
            </a:r>
            <a:r>
              <a:rPr dirty="0" sz="1600" spc="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VoIP</a:t>
            </a:r>
            <a:r>
              <a:rPr dirty="0" sz="1600" spc="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en</a:t>
            </a:r>
            <a:r>
              <a:rPr dirty="0" sz="1600" spc="2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7E7E7E"/>
                </a:solidFill>
                <a:latin typeface="Arial"/>
                <a:cs typeface="Arial"/>
              </a:rPr>
              <a:t>videoconferenties</a:t>
            </a:r>
            <a:r>
              <a:rPr dirty="0" sz="1600" spc="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zijn</a:t>
            </a:r>
            <a:r>
              <a:rPr dirty="0" sz="1600" spc="-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bijvoorbeeld vaak</a:t>
            </a:r>
            <a:r>
              <a:rPr dirty="0" sz="1600" spc="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goedkoper</a:t>
            </a:r>
            <a:r>
              <a:rPr dirty="0" sz="1600" spc="1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7E7E7E"/>
                </a:solidFill>
                <a:latin typeface="Arial"/>
                <a:cs typeface="Arial"/>
              </a:rPr>
              <a:t>dan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interlokale</a:t>
            </a:r>
            <a:r>
              <a:rPr dirty="0" sz="1600" spc="-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7E7E7E"/>
                </a:solidFill>
                <a:latin typeface="Arial"/>
                <a:cs typeface="Arial"/>
              </a:rPr>
              <a:t>telefoongesprekken</a:t>
            </a:r>
            <a:r>
              <a:rPr dirty="0" sz="1600" spc="-1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en</a:t>
            </a:r>
            <a:r>
              <a:rPr dirty="0" sz="1600" spc="-2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persoonlijke</a:t>
            </a:r>
            <a:r>
              <a:rPr dirty="0" sz="1600" spc="-3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7E7E7E"/>
                </a:solidFill>
                <a:latin typeface="Arial"/>
                <a:cs typeface="Arial"/>
              </a:rPr>
              <a:t>vergaderingen.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50"/>
              </a:spcBef>
            </a:pPr>
            <a:endParaRPr sz="1600">
              <a:latin typeface="Arial"/>
              <a:cs typeface="Arial"/>
            </a:endParaRPr>
          </a:p>
          <a:p>
            <a:pPr algn="just" marL="12700" marR="5080">
              <a:lnSpc>
                <a:spcPct val="140100"/>
              </a:lnSpc>
            </a:pP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Verhoogde</a:t>
            </a:r>
            <a:r>
              <a:rPr dirty="0" sz="1600" spc="4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productiviteit:</a:t>
            </a:r>
            <a:r>
              <a:rPr dirty="0" sz="1600" spc="4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Digitale</a:t>
            </a:r>
            <a:r>
              <a:rPr dirty="0" sz="1600" spc="434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communicatie</a:t>
            </a:r>
            <a:r>
              <a:rPr dirty="0" sz="1600" spc="4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stelt</a:t>
            </a:r>
            <a:r>
              <a:rPr dirty="0" sz="1600" spc="4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mensen</a:t>
            </a:r>
            <a:r>
              <a:rPr dirty="0" sz="1600" spc="42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in</a:t>
            </a:r>
            <a:r>
              <a:rPr dirty="0" sz="1600" spc="42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staat</a:t>
            </a:r>
            <a:r>
              <a:rPr dirty="0" sz="1600" spc="4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om</a:t>
            </a:r>
            <a:r>
              <a:rPr dirty="0" sz="1600" spc="4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snel</a:t>
            </a:r>
            <a:r>
              <a:rPr dirty="0" sz="1600" spc="4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7E7E7E"/>
                </a:solidFill>
                <a:latin typeface="Arial"/>
                <a:cs typeface="Arial"/>
              </a:rPr>
              <a:t>en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efficiënt</a:t>
            </a:r>
            <a:r>
              <a:rPr dirty="0" sz="1600" spc="145">
                <a:solidFill>
                  <a:srgbClr val="7E7E7E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samen</a:t>
            </a:r>
            <a:r>
              <a:rPr dirty="0" sz="1600" spc="155">
                <a:solidFill>
                  <a:srgbClr val="7E7E7E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te</a:t>
            </a:r>
            <a:r>
              <a:rPr dirty="0" sz="1600" spc="150">
                <a:solidFill>
                  <a:srgbClr val="7E7E7E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werken.</a:t>
            </a:r>
            <a:r>
              <a:rPr dirty="0" sz="1600" spc="150">
                <a:solidFill>
                  <a:srgbClr val="7E7E7E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Het</a:t>
            </a:r>
            <a:r>
              <a:rPr dirty="0" sz="1600" spc="150">
                <a:solidFill>
                  <a:srgbClr val="7E7E7E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is</a:t>
            </a:r>
            <a:r>
              <a:rPr dirty="0" sz="1600" spc="150">
                <a:solidFill>
                  <a:srgbClr val="7E7E7E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handig</a:t>
            </a:r>
            <a:r>
              <a:rPr dirty="0" sz="1600" spc="150">
                <a:solidFill>
                  <a:srgbClr val="7E7E7E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voor</a:t>
            </a:r>
            <a:r>
              <a:rPr dirty="0" sz="1600" spc="145">
                <a:solidFill>
                  <a:srgbClr val="7E7E7E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bedrijven</a:t>
            </a:r>
            <a:r>
              <a:rPr dirty="0" sz="1600" spc="150">
                <a:solidFill>
                  <a:srgbClr val="7E7E7E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en</a:t>
            </a:r>
            <a:r>
              <a:rPr dirty="0" sz="1600" spc="150">
                <a:solidFill>
                  <a:srgbClr val="7E7E7E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organisaties</a:t>
            </a:r>
            <a:r>
              <a:rPr dirty="0" sz="1600" spc="145">
                <a:solidFill>
                  <a:srgbClr val="7E7E7E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die</a:t>
            </a:r>
            <a:r>
              <a:rPr dirty="0" sz="1600" spc="150">
                <a:solidFill>
                  <a:srgbClr val="7E7E7E"/>
                </a:solidFill>
                <a:latin typeface="Arial"/>
                <a:cs typeface="Arial"/>
              </a:rPr>
              <a:t>  </a:t>
            </a:r>
            <a:r>
              <a:rPr dirty="0" sz="1600" spc="-25">
                <a:solidFill>
                  <a:srgbClr val="7E7E7E"/>
                </a:solidFill>
                <a:latin typeface="Arial"/>
                <a:cs typeface="Arial"/>
              </a:rPr>
              <a:t>in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verschillende</a:t>
            </a:r>
            <a:r>
              <a:rPr dirty="0" sz="1600" spc="-6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tijdzones</a:t>
            </a:r>
            <a:r>
              <a:rPr dirty="0" sz="1600" spc="-7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7E7E7E"/>
                </a:solidFill>
                <a:latin typeface="Arial"/>
                <a:cs typeface="Arial"/>
              </a:rPr>
              <a:t>werken.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614"/>
              </a:spcBef>
            </a:pPr>
            <a:endParaRPr sz="16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</a:pP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Milieuvriendelijk:</a:t>
            </a:r>
            <a:r>
              <a:rPr dirty="0" sz="1600" spc="75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Digitaal</a:t>
            </a:r>
            <a:r>
              <a:rPr dirty="0" sz="1600" spc="85">
                <a:solidFill>
                  <a:srgbClr val="7E7E7E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gaan</a:t>
            </a:r>
            <a:r>
              <a:rPr dirty="0" sz="1600" spc="75">
                <a:solidFill>
                  <a:srgbClr val="7E7E7E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vermindert</a:t>
            </a:r>
            <a:r>
              <a:rPr dirty="0" sz="1600" spc="95">
                <a:solidFill>
                  <a:srgbClr val="7E7E7E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het</a:t>
            </a:r>
            <a:r>
              <a:rPr dirty="0" sz="1600" spc="80">
                <a:solidFill>
                  <a:srgbClr val="7E7E7E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papierverbruik</a:t>
            </a:r>
            <a:r>
              <a:rPr dirty="0" sz="1600" spc="85">
                <a:solidFill>
                  <a:srgbClr val="7E7E7E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en</a:t>
            </a:r>
            <a:r>
              <a:rPr dirty="0" sz="1600" spc="80">
                <a:solidFill>
                  <a:srgbClr val="7E7E7E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minimaliseert</a:t>
            </a:r>
            <a:r>
              <a:rPr dirty="0" sz="1600" spc="85">
                <a:solidFill>
                  <a:srgbClr val="7E7E7E"/>
                </a:solidFill>
                <a:latin typeface="Arial"/>
                <a:cs typeface="Arial"/>
              </a:rPr>
              <a:t>  </a:t>
            </a:r>
            <a:r>
              <a:rPr dirty="0" sz="1600" spc="-25">
                <a:solidFill>
                  <a:srgbClr val="7E7E7E"/>
                </a:solidFill>
                <a:latin typeface="Arial"/>
                <a:cs typeface="Arial"/>
              </a:rPr>
              <a:t>de</a:t>
            </a:r>
            <a:endParaRPr sz="16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  <a:spcBef>
                <a:spcPts val="770"/>
              </a:spcBef>
            </a:pP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koolstofuitstoot,</a:t>
            </a:r>
            <a:r>
              <a:rPr dirty="0" sz="1600" spc="-1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waardoor</a:t>
            </a:r>
            <a:r>
              <a:rPr dirty="0" sz="1600" spc="-1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het</a:t>
            </a:r>
            <a:r>
              <a:rPr dirty="0" sz="1600" spc="-1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een</a:t>
            </a:r>
            <a:r>
              <a:rPr dirty="0" sz="1600" spc="-2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7E7E7E"/>
                </a:solidFill>
                <a:latin typeface="Arial"/>
                <a:cs typeface="Arial"/>
              </a:rPr>
              <a:t>milieuvriendelijkere</a:t>
            </a:r>
            <a:r>
              <a:rPr dirty="0" sz="1600" spc="-4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optie</a:t>
            </a:r>
            <a:r>
              <a:rPr dirty="0" sz="1600" spc="-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7E7E7E"/>
                </a:solidFill>
                <a:latin typeface="Arial"/>
                <a:cs typeface="Arial"/>
              </a:rPr>
              <a:t>wordt.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0595" y="303352"/>
            <a:ext cx="6312535" cy="4375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00">
                <a:solidFill>
                  <a:srgbClr val="379C73"/>
                </a:solidFill>
              </a:rPr>
              <a:t>Voordelen</a:t>
            </a:r>
            <a:r>
              <a:rPr dirty="0" sz="2700" spc="-140">
                <a:solidFill>
                  <a:srgbClr val="379C73"/>
                </a:solidFill>
              </a:rPr>
              <a:t> </a:t>
            </a:r>
            <a:r>
              <a:rPr dirty="0" sz="2700" spc="-300">
                <a:solidFill>
                  <a:srgbClr val="379C73"/>
                </a:solidFill>
              </a:rPr>
              <a:t>van</a:t>
            </a:r>
            <a:r>
              <a:rPr dirty="0" sz="2700" spc="-135">
                <a:solidFill>
                  <a:srgbClr val="379C73"/>
                </a:solidFill>
              </a:rPr>
              <a:t> </a:t>
            </a:r>
            <a:r>
              <a:rPr dirty="0" sz="2700" spc="-250">
                <a:solidFill>
                  <a:srgbClr val="379C73"/>
                </a:solidFill>
              </a:rPr>
              <a:t>digitale</a:t>
            </a:r>
            <a:r>
              <a:rPr dirty="0" sz="2700" spc="-105">
                <a:solidFill>
                  <a:srgbClr val="379C73"/>
                </a:solidFill>
              </a:rPr>
              <a:t> </a:t>
            </a:r>
            <a:r>
              <a:rPr dirty="0" sz="2700" spc="-220">
                <a:solidFill>
                  <a:srgbClr val="379C73"/>
                </a:solidFill>
              </a:rPr>
              <a:t>communicatie/2</a:t>
            </a:r>
            <a:endParaRPr sz="270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613359" y="1328870"/>
            <a:ext cx="7645400" cy="15614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40000"/>
              </a:lnSpc>
              <a:spcBef>
                <a:spcPts val="9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Deze</a:t>
            </a:r>
            <a:r>
              <a:rPr dirty="0" sz="1800" spc="11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sessie</a:t>
            </a:r>
            <a:r>
              <a:rPr dirty="0" sz="1800" spc="114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introduceert</a:t>
            </a:r>
            <a:r>
              <a:rPr dirty="0" sz="1800" spc="114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enkele</a:t>
            </a:r>
            <a:r>
              <a:rPr dirty="0" sz="1800" spc="11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soorten</a:t>
            </a:r>
            <a:r>
              <a:rPr dirty="0" sz="1800" spc="1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communicatiekanalen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,</a:t>
            </a:r>
            <a:r>
              <a:rPr dirty="0" sz="1800" spc="114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met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name:</a:t>
            </a:r>
            <a:r>
              <a:rPr dirty="0" sz="1800" spc="3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e-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mail,</a:t>
            </a:r>
            <a:r>
              <a:rPr dirty="0" sz="1800" spc="3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instant</a:t>
            </a:r>
            <a:r>
              <a:rPr dirty="0" sz="1800" spc="3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messaging</a:t>
            </a:r>
            <a:r>
              <a:rPr dirty="0" sz="1800" spc="2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1800" spc="3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voorbeelden</a:t>
            </a:r>
            <a:r>
              <a:rPr dirty="0" sz="1800" spc="2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2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apps,</a:t>
            </a:r>
            <a:r>
              <a:rPr dirty="0" sz="1800" spc="3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wat</a:t>
            </a:r>
            <a:r>
              <a:rPr dirty="0" sz="1800" spc="3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1800" spc="3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videogesprek</a:t>
            </a:r>
            <a:r>
              <a:rPr dirty="0" sz="1800" spc="2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1800" spc="2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voorbeelden</a:t>
            </a:r>
            <a:r>
              <a:rPr dirty="0" sz="1800" spc="2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2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enkele</a:t>
            </a:r>
            <a:r>
              <a:rPr dirty="0" sz="1800" spc="2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apps,</a:t>
            </a:r>
            <a:r>
              <a:rPr dirty="0" sz="1800" spc="2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wat</a:t>
            </a:r>
            <a:r>
              <a:rPr dirty="0" sz="1800" spc="2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zijn</a:t>
            </a:r>
            <a:r>
              <a:rPr dirty="0" sz="1800" spc="2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nieuwsbrief</a:t>
            </a:r>
            <a:r>
              <a:rPr dirty="0" sz="1800" spc="2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internetforum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hun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mogelijke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toepassingen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zorgassistenten.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51840" y="215595"/>
            <a:ext cx="705485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00"/>
              <a:t>02</a:t>
            </a:r>
            <a:r>
              <a:rPr dirty="0" spc="-95"/>
              <a:t> </a:t>
            </a:r>
            <a:r>
              <a:rPr dirty="0" spc="-250"/>
              <a:t>Verschillende</a:t>
            </a:r>
            <a:r>
              <a:rPr dirty="0" spc="-45"/>
              <a:t> </a:t>
            </a:r>
            <a:r>
              <a:rPr dirty="0" spc="-215"/>
              <a:t>soorten</a:t>
            </a:r>
            <a:r>
              <a:rPr dirty="0" spc="-65"/>
              <a:t> </a:t>
            </a:r>
            <a:r>
              <a:rPr dirty="0" spc="-229"/>
              <a:t>communicatiekanalen</a:t>
            </a: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15911" y="2869692"/>
            <a:ext cx="1894331" cy="1801368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7478394" y="4686706"/>
            <a:ext cx="1029969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Ontworpen</a:t>
            </a:r>
            <a:r>
              <a:rPr dirty="0" sz="700" spc="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door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Freeepik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535330" y="697839"/>
            <a:ext cx="7862570" cy="3013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400" spc="6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1400" spc="6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een</a:t>
            </a:r>
            <a:r>
              <a:rPr dirty="0" sz="1400" spc="65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bericht</a:t>
            </a:r>
            <a:r>
              <a:rPr dirty="0" sz="1400" spc="70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dat</a:t>
            </a:r>
            <a:r>
              <a:rPr dirty="0" sz="1400" spc="60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via</a:t>
            </a:r>
            <a:r>
              <a:rPr dirty="0" sz="1400" spc="55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een</a:t>
            </a:r>
            <a:r>
              <a:rPr dirty="0" sz="1400" spc="49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netwerk</a:t>
            </a:r>
            <a:r>
              <a:rPr dirty="0" sz="1400" spc="60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door</a:t>
            </a:r>
            <a:r>
              <a:rPr dirty="0" sz="1400" spc="65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digitale</a:t>
            </a:r>
            <a:r>
              <a:rPr dirty="0" sz="1400" spc="60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computers</a:t>
            </a:r>
            <a:r>
              <a:rPr dirty="0" sz="1400" spc="484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wordt</a:t>
            </a:r>
            <a:r>
              <a:rPr dirty="0" sz="1400" spc="60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verzonden</a:t>
            </a:r>
            <a:r>
              <a:rPr dirty="0" sz="1400" spc="60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1400" spc="-25" b="1">
                <a:solidFill>
                  <a:srgbClr val="339966"/>
                </a:solidFill>
                <a:latin typeface="Arial"/>
                <a:cs typeface="Arial"/>
              </a:rPr>
              <a:t>en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ontvangen.</a:t>
            </a:r>
            <a:r>
              <a:rPr dirty="0" sz="1400" spc="254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1400" spc="254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400" spc="254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e-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mailsysteem</a:t>
            </a:r>
            <a:r>
              <a:rPr dirty="0" sz="1400" spc="254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kunnen</a:t>
            </a:r>
            <a:r>
              <a:rPr dirty="0" sz="1400" spc="25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computergebruikers</a:t>
            </a:r>
            <a:r>
              <a:rPr dirty="0" sz="1400" spc="26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400" spc="25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400" spc="26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netwerk</a:t>
            </a:r>
            <a:r>
              <a:rPr dirty="0" sz="1400" spc="254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tekst,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afbeeldingen,</a:t>
            </a:r>
            <a:r>
              <a:rPr dirty="0" sz="1400" spc="434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geluiden</a:t>
            </a:r>
            <a:r>
              <a:rPr dirty="0" sz="1400" spc="434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400" spc="434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bewegende</a:t>
            </a:r>
            <a:r>
              <a:rPr dirty="0" sz="1400" spc="434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beelden</a:t>
            </a:r>
            <a:r>
              <a:rPr dirty="0" sz="1400" spc="4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naar</a:t>
            </a:r>
            <a:r>
              <a:rPr dirty="0" sz="1400" spc="44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andere</a:t>
            </a:r>
            <a:r>
              <a:rPr dirty="0" sz="1400" spc="434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gebruikers</a:t>
            </a:r>
            <a:r>
              <a:rPr dirty="0" sz="1400" spc="44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verzenden. Netwerkgebruikers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hebben</a:t>
            </a:r>
            <a:r>
              <a:rPr dirty="0" sz="14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doorgaans</a:t>
            </a:r>
            <a:r>
              <a:rPr dirty="0" sz="14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4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elektronische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mailbox</a:t>
            </a:r>
            <a:r>
              <a:rPr dirty="0" sz="14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hun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 correspondentie ontvangt,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opslaat</a:t>
            </a:r>
            <a:r>
              <a:rPr dirty="0" sz="14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4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beheert.</a:t>
            </a:r>
            <a:r>
              <a:rPr dirty="0" sz="14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Ontvangers</a:t>
            </a:r>
            <a:r>
              <a:rPr dirty="0" sz="14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kunnen</a:t>
            </a:r>
            <a:r>
              <a:rPr dirty="0" sz="14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ervoor</a:t>
            </a:r>
            <a:r>
              <a:rPr dirty="0" sz="14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kiezen</a:t>
            </a:r>
            <a:r>
              <a:rPr dirty="0" sz="14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4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communicatie</a:t>
            </a:r>
            <a:r>
              <a:rPr dirty="0" sz="14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4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bekijken,</a:t>
            </a:r>
            <a:r>
              <a:rPr dirty="0" sz="14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4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4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drukken,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400" spc="2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400" spc="2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slaan,</a:t>
            </a:r>
            <a:r>
              <a:rPr dirty="0" sz="1400" spc="2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400" spc="2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bewerken,</a:t>
            </a:r>
            <a:r>
              <a:rPr dirty="0" sz="1400" spc="2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400" spc="2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beantwoorden,</a:t>
            </a:r>
            <a:r>
              <a:rPr dirty="0" sz="1400" spc="2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door</a:t>
            </a:r>
            <a:r>
              <a:rPr dirty="0" sz="1400" spc="2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400" spc="2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sturen</a:t>
            </a:r>
            <a:r>
              <a:rPr dirty="0" sz="1400" spc="2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1400" spc="2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400" spc="2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400" spc="2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400" spc="2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andere</a:t>
            </a:r>
            <a:r>
              <a:rPr dirty="0" sz="1400" spc="2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manier</a:t>
            </a:r>
            <a:r>
              <a:rPr dirty="0" sz="1400" spc="2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400" spc="2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te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reageren.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40"/>
              </a:spcBef>
            </a:pPr>
            <a:endParaRPr sz="1400">
              <a:latin typeface="Arial"/>
              <a:cs typeface="Arial"/>
            </a:endParaRPr>
          </a:p>
          <a:p>
            <a:pPr algn="just" marL="12700" marR="5080">
              <a:lnSpc>
                <a:spcPct val="140000"/>
              </a:lnSpc>
            </a:pPr>
            <a:r>
              <a:rPr dirty="0" sz="1400" i="1">
                <a:solidFill>
                  <a:srgbClr val="585858"/>
                </a:solidFill>
                <a:latin typeface="Arial"/>
                <a:cs typeface="Arial"/>
              </a:rPr>
              <a:t>Voorbeelden</a:t>
            </a:r>
            <a:r>
              <a:rPr dirty="0" sz="1400" spc="-5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i="1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4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20" i="1">
                <a:solidFill>
                  <a:srgbClr val="585858"/>
                </a:solidFill>
                <a:latin typeface="Arial"/>
                <a:cs typeface="Arial"/>
              </a:rPr>
              <a:t>e-</a:t>
            </a:r>
            <a:r>
              <a:rPr dirty="0" sz="1400" i="1">
                <a:solidFill>
                  <a:srgbClr val="585858"/>
                </a:solidFill>
                <a:latin typeface="Arial"/>
                <a:cs typeface="Arial"/>
              </a:rPr>
              <a:t>mailproviders:</a:t>
            </a:r>
            <a:r>
              <a:rPr dirty="0" sz="1400" spc="-3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i="1">
                <a:solidFill>
                  <a:srgbClr val="585858"/>
                </a:solidFill>
                <a:latin typeface="Arial"/>
                <a:cs typeface="Arial"/>
              </a:rPr>
              <a:t>Gmail</a:t>
            </a:r>
            <a:r>
              <a:rPr dirty="0" sz="1400" spc="-3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i="1">
                <a:solidFill>
                  <a:srgbClr val="585858"/>
                </a:solidFill>
                <a:latin typeface="Arial"/>
                <a:cs typeface="Arial"/>
              </a:rPr>
              <a:t>(Google),</a:t>
            </a:r>
            <a:r>
              <a:rPr dirty="0" sz="14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i="1">
                <a:solidFill>
                  <a:srgbClr val="585858"/>
                </a:solidFill>
                <a:latin typeface="Arial"/>
                <a:cs typeface="Arial"/>
              </a:rPr>
              <a:t>Yahoo!</a:t>
            </a:r>
            <a:r>
              <a:rPr dirty="0" sz="1400" spc="-4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i="1">
                <a:solidFill>
                  <a:srgbClr val="585858"/>
                </a:solidFill>
                <a:latin typeface="Arial"/>
                <a:cs typeface="Arial"/>
              </a:rPr>
              <a:t>Mail</a:t>
            </a:r>
            <a:r>
              <a:rPr dirty="0" sz="14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i="1">
                <a:solidFill>
                  <a:srgbClr val="585858"/>
                </a:solidFill>
                <a:latin typeface="Arial"/>
                <a:cs typeface="Arial"/>
              </a:rPr>
              <a:t>(Yahoo),</a:t>
            </a:r>
            <a:r>
              <a:rPr dirty="0" sz="14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i="1">
                <a:solidFill>
                  <a:srgbClr val="585858"/>
                </a:solidFill>
                <a:latin typeface="Arial"/>
                <a:cs typeface="Arial"/>
              </a:rPr>
              <a:t>Outlook</a:t>
            </a:r>
            <a:r>
              <a:rPr dirty="0" sz="1400" spc="-4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i="1">
                <a:solidFill>
                  <a:srgbClr val="585858"/>
                </a:solidFill>
                <a:latin typeface="Arial"/>
                <a:cs typeface="Arial"/>
              </a:rPr>
              <a:t>(Microsoft),</a:t>
            </a:r>
            <a:r>
              <a:rPr dirty="0" sz="14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 i="1">
                <a:solidFill>
                  <a:srgbClr val="585858"/>
                </a:solidFill>
                <a:latin typeface="Arial"/>
                <a:cs typeface="Arial"/>
              </a:rPr>
              <a:t>iCloud</a:t>
            </a:r>
            <a:r>
              <a:rPr dirty="0" sz="1400" spc="-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i="1">
                <a:solidFill>
                  <a:srgbClr val="585858"/>
                </a:solidFill>
                <a:latin typeface="Arial"/>
                <a:cs typeface="Arial"/>
              </a:rPr>
              <a:t>Mail</a:t>
            </a:r>
            <a:r>
              <a:rPr dirty="0" sz="14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 i="1">
                <a:solidFill>
                  <a:srgbClr val="585858"/>
                </a:solidFill>
                <a:latin typeface="Arial"/>
                <a:cs typeface="Arial"/>
              </a:rPr>
              <a:t>(Apple)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35330" y="4367885"/>
            <a:ext cx="501332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Klik</a:t>
            </a:r>
            <a:r>
              <a:rPr dirty="0" sz="14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hier</a:t>
            </a:r>
            <a:r>
              <a:rPr dirty="0" sz="14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meer</a:t>
            </a:r>
            <a:r>
              <a:rPr dirty="0" sz="14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informatie:</a:t>
            </a:r>
            <a:r>
              <a:rPr dirty="0" sz="14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140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How</a:t>
            </a:r>
            <a:r>
              <a:rPr dirty="0" u="sng" sz="1400" spc="-25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40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to</a:t>
            </a:r>
            <a:r>
              <a:rPr dirty="0" u="sng" sz="1400" spc="-3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40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create</a:t>
            </a:r>
            <a:r>
              <a:rPr dirty="0" u="sng" sz="1400" spc="-4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40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a</a:t>
            </a:r>
            <a:r>
              <a:rPr dirty="0" u="sng" sz="1400" spc="-25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40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Gmail</a:t>
            </a:r>
            <a:r>
              <a:rPr dirty="0" u="sng" sz="1400" spc="-4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400" spc="-1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account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01802" y="182956"/>
            <a:ext cx="1054735" cy="4375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140">
                <a:solidFill>
                  <a:srgbClr val="379C73"/>
                </a:solidFill>
              </a:rPr>
              <a:t>E-</a:t>
            </a:r>
            <a:r>
              <a:rPr dirty="0" sz="2700" spc="-190">
                <a:solidFill>
                  <a:srgbClr val="379C73"/>
                </a:solidFill>
              </a:rPr>
              <a:t>mail</a:t>
            </a:r>
            <a:endParaRPr sz="2700"/>
          </a:p>
        </p:txBody>
      </p:sp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85771" y="3850004"/>
            <a:ext cx="1284343" cy="958116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7849616" y="4854651"/>
            <a:ext cx="1029969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Ontworpen</a:t>
            </a:r>
            <a:r>
              <a:rPr dirty="0" sz="700" spc="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door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Freeepik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72628" y="144779"/>
            <a:ext cx="943355" cy="53797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3161" rIns="0" bIns="0" rtlCol="0" vert="horz">
            <a:spAutoFit/>
          </a:bodyPr>
          <a:lstStyle/>
          <a:p>
            <a:pPr marL="201295">
              <a:lnSpc>
                <a:spcPct val="100000"/>
              </a:lnSpc>
              <a:spcBef>
                <a:spcPts val="100"/>
              </a:spcBef>
            </a:pPr>
            <a:r>
              <a:rPr dirty="0" sz="2700" spc="-254">
                <a:solidFill>
                  <a:srgbClr val="379C73"/>
                </a:solidFill>
              </a:rPr>
              <a:t>Instant</a:t>
            </a:r>
            <a:r>
              <a:rPr dirty="0" sz="2700" spc="-125">
                <a:solidFill>
                  <a:srgbClr val="379C73"/>
                </a:solidFill>
              </a:rPr>
              <a:t> </a:t>
            </a:r>
            <a:r>
              <a:rPr dirty="0" sz="2700" spc="-335">
                <a:solidFill>
                  <a:srgbClr val="379C73"/>
                </a:solidFill>
              </a:rPr>
              <a:t>messaging</a:t>
            </a:r>
            <a:endParaRPr sz="2700"/>
          </a:p>
        </p:txBody>
      </p:sp>
      <p:sp>
        <p:nvSpPr>
          <p:cNvPr id="4" name="object 4" descr=""/>
          <p:cNvSpPr txBox="1"/>
          <p:nvPr/>
        </p:nvSpPr>
        <p:spPr>
          <a:xfrm>
            <a:off x="535330" y="1535039"/>
            <a:ext cx="7862570" cy="271526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8255">
              <a:lnSpc>
                <a:spcPct val="140000"/>
              </a:lnSpc>
              <a:spcBef>
                <a:spcPts val="105"/>
              </a:spcBef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Instant</a:t>
            </a:r>
            <a:r>
              <a:rPr dirty="0" sz="1800" spc="10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Messaging</a:t>
            </a:r>
            <a:r>
              <a:rPr dirty="0" sz="1800" spc="1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is</a:t>
            </a:r>
            <a:r>
              <a:rPr dirty="0" sz="1800" spc="114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een</a:t>
            </a:r>
            <a:r>
              <a:rPr dirty="0" sz="1800" spc="114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vorm</a:t>
            </a:r>
            <a:r>
              <a:rPr dirty="0" sz="1800" spc="114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van</a:t>
            </a:r>
            <a:r>
              <a:rPr dirty="0" sz="1800" spc="11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tekstgebaseerde</a:t>
            </a:r>
            <a:r>
              <a:rPr dirty="0" sz="1800" spc="11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communicatie</a:t>
            </a:r>
            <a:r>
              <a:rPr dirty="0" sz="1800" spc="13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7E7E7E"/>
                </a:solidFill>
                <a:latin typeface="Arial"/>
                <a:cs typeface="Arial"/>
              </a:rPr>
              <a:t>waarbij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twee</a:t>
            </a:r>
            <a:r>
              <a:rPr dirty="0" sz="1800" spc="4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personen</a:t>
            </a:r>
            <a:r>
              <a:rPr dirty="0" sz="1800" spc="44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deelnemen</a:t>
            </a:r>
            <a:r>
              <a:rPr dirty="0" sz="1800" spc="44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aan</a:t>
            </a:r>
            <a:r>
              <a:rPr dirty="0" sz="1800" spc="42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een</a:t>
            </a:r>
            <a:r>
              <a:rPr dirty="0" sz="1800" spc="44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enkel</a:t>
            </a:r>
            <a:r>
              <a:rPr dirty="0" sz="1800" spc="4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gesprek</a:t>
            </a:r>
            <a:r>
              <a:rPr dirty="0" sz="1800" spc="434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via</a:t>
            </a:r>
            <a:r>
              <a:rPr dirty="0" sz="1800" spc="4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hun</a:t>
            </a:r>
            <a:r>
              <a:rPr dirty="0" sz="1800" spc="42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computers</a:t>
            </a:r>
            <a:r>
              <a:rPr dirty="0" sz="1800" spc="45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7E7E7E"/>
                </a:solidFill>
                <a:latin typeface="Arial"/>
                <a:cs typeface="Arial"/>
              </a:rPr>
              <a:t>of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mobiele</a:t>
            </a:r>
            <a:r>
              <a:rPr dirty="0" sz="1800" spc="-3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apparaten</a:t>
            </a:r>
            <a:r>
              <a:rPr dirty="0" sz="1800" spc="-2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binnen</a:t>
            </a:r>
            <a:r>
              <a:rPr dirty="0" sz="1800" spc="-2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een</a:t>
            </a:r>
            <a:r>
              <a:rPr dirty="0" sz="1800" spc="-2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op</a:t>
            </a:r>
            <a:r>
              <a:rPr dirty="0" sz="1800" spc="-4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internet</a:t>
            </a:r>
            <a:r>
              <a:rPr dirty="0" sz="1800" spc="-2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gebaseerde</a:t>
            </a:r>
            <a:r>
              <a:rPr dirty="0" sz="1800" spc="-2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7E7E7E"/>
                </a:solidFill>
                <a:latin typeface="Arial"/>
                <a:cs typeface="Arial"/>
              </a:rPr>
              <a:t>chatroom.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5"/>
              </a:spcBef>
            </a:pPr>
            <a:endParaRPr sz="1800">
              <a:latin typeface="Arial"/>
              <a:cs typeface="Arial"/>
            </a:endParaRPr>
          </a:p>
          <a:p>
            <a:pPr algn="just" marL="12700" marR="5080">
              <a:lnSpc>
                <a:spcPct val="140000"/>
              </a:lnSpc>
            </a:pP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Instant</a:t>
            </a:r>
            <a:r>
              <a:rPr dirty="0" sz="1800" spc="114">
                <a:solidFill>
                  <a:srgbClr val="7E7E7E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Messaging</a:t>
            </a:r>
            <a:r>
              <a:rPr dirty="0" sz="1800" spc="110">
                <a:solidFill>
                  <a:srgbClr val="7E7E7E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kan</a:t>
            </a:r>
            <a:r>
              <a:rPr dirty="0" sz="1800" spc="114">
                <a:solidFill>
                  <a:srgbClr val="7E7E7E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in</a:t>
            </a:r>
            <a:r>
              <a:rPr dirty="0" sz="1800" spc="114">
                <a:solidFill>
                  <a:srgbClr val="7E7E7E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de</a:t>
            </a:r>
            <a:r>
              <a:rPr dirty="0" sz="1800" spc="114">
                <a:solidFill>
                  <a:srgbClr val="7E7E7E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gezondheidszorg</a:t>
            </a:r>
            <a:r>
              <a:rPr dirty="0" sz="1800" spc="130">
                <a:solidFill>
                  <a:srgbClr val="7E7E7E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worden</a:t>
            </a:r>
            <a:r>
              <a:rPr dirty="0" sz="1800" spc="105">
                <a:solidFill>
                  <a:srgbClr val="7E7E7E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gebruikt</a:t>
            </a:r>
            <a:r>
              <a:rPr dirty="0" sz="1800" spc="114">
                <a:solidFill>
                  <a:srgbClr val="7E7E7E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om</a:t>
            </a:r>
            <a:r>
              <a:rPr dirty="0" sz="1800" spc="120">
                <a:solidFill>
                  <a:srgbClr val="7E7E7E"/>
                </a:solidFill>
                <a:latin typeface="Arial"/>
                <a:cs typeface="Arial"/>
              </a:rPr>
              <a:t>  </a:t>
            </a:r>
            <a:r>
              <a:rPr dirty="0" sz="1800" spc="-25">
                <a:solidFill>
                  <a:srgbClr val="7E7E7E"/>
                </a:solidFill>
                <a:latin typeface="Arial"/>
                <a:cs typeface="Arial"/>
              </a:rPr>
              <a:t>te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overleggen</a:t>
            </a:r>
            <a:r>
              <a:rPr dirty="0" sz="1800" spc="36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met</a:t>
            </a:r>
            <a:r>
              <a:rPr dirty="0" sz="1800" spc="37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medische</a:t>
            </a:r>
            <a:r>
              <a:rPr dirty="0" sz="1800" spc="37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specialisten,</a:t>
            </a:r>
            <a:r>
              <a:rPr dirty="0" sz="1800" spc="38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tests</a:t>
            </a:r>
            <a:r>
              <a:rPr dirty="0" sz="1800" spc="38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en</a:t>
            </a:r>
            <a:r>
              <a:rPr dirty="0" sz="1800" spc="36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onderzoeken</a:t>
            </a:r>
            <a:r>
              <a:rPr dirty="0" sz="1800" spc="36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te</a:t>
            </a:r>
            <a:r>
              <a:rPr dirty="0" sz="1800" spc="37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delen</a:t>
            </a:r>
            <a:r>
              <a:rPr dirty="0" sz="1800" spc="38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7E7E7E"/>
                </a:solidFill>
                <a:latin typeface="Arial"/>
                <a:cs typeface="Arial"/>
              </a:rPr>
              <a:t>en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samen</a:t>
            </a:r>
            <a:r>
              <a:rPr dirty="0" sz="1800" spc="-2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te</a:t>
            </a:r>
            <a:r>
              <a:rPr dirty="0" sz="1800" spc="-4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werken</a:t>
            </a:r>
            <a:r>
              <a:rPr dirty="0" sz="1800" spc="1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met</a:t>
            </a:r>
            <a:r>
              <a:rPr dirty="0" sz="1800" spc="-2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7E7E7E"/>
                </a:solidFill>
                <a:latin typeface="Arial"/>
                <a:cs typeface="Arial"/>
              </a:rPr>
              <a:t>collega's.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72628" y="144779"/>
            <a:ext cx="943355" cy="537972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2041398" y="1146810"/>
            <a:ext cx="6537959" cy="928369"/>
          </a:xfrm>
          <a:custGeom>
            <a:avLst/>
            <a:gdLst/>
            <a:ahLst/>
            <a:cxnLst/>
            <a:rect l="l" t="t" r="r" b="b"/>
            <a:pathLst>
              <a:path w="6537959" h="928369">
                <a:moveTo>
                  <a:pt x="6537959" y="0"/>
                </a:moveTo>
                <a:lnTo>
                  <a:pt x="464057" y="0"/>
                </a:lnTo>
                <a:lnTo>
                  <a:pt x="0" y="464057"/>
                </a:lnTo>
                <a:lnTo>
                  <a:pt x="464057" y="928115"/>
                </a:lnTo>
                <a:lnTo>
                  <a:pt x="6537959" y="928115"/>
                </a:lnTo>
                <a:lnTo>
                  <a:pt x="6537959" y="0"/>
                </a:lnTo>
                <a:close/>
              </a:path>
            </a:pathLst>
          </a:custGeom>
          <a:solidFill>
            <a:srgbClr val="379C73">
              <a:alpha val="79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2570479" y="1370837"/>
            <a:ext cx="5830570" cy="589280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algn="just" marL="12700" marR="5080">
              <a:lnSpc>
                <a:spcPts val="1080"/>
              </a:lnSpc>
              <a:spcBef>
                <a:spcPts val="229"/>
              </a:spcBef>
            </a:pP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Met</a:t>
            </a:r>
            <a:r>
              <a:rPr dirty="0" sz="1000" spc="11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000" b="1">
                <a:solidFill>
                  <a:srgbClr val="FFFFFF"/>
                </a:solidFill>
                <a:latin typeface="Arial"/>
                <a:cs typeface="Arial"/>
              </a:rPr>
              <a:t>WhatsApp</a:t>
            </a:r>
            <a:r>
              <a:rPr dirty="0" sz="1000" spc="120" b="1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kunnen</a:t>
            </a:r>
            <a:r>
              <a:rPr dirty="0" sz="1000" spc="11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gebruikers</a:t>
            </a:r>
            <a:r>
              <a:rPr dirty="0" sz="1000" spc="12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tekst-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dirty="0" sz="1000" spc="4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spraak-</a:t>
            </a:r>
            <a:r>
              <a:rPr dirty="0" sz="1000" spc="114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000" spc="12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videoberichten</a:t>
            </a:r>
            <a:r>
              <a:rPr dirty="0" sz="1000" spc="114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verzenden,</a:t>
            </a:r>
            <a:r>
              <a:rPr dirty="0" sz="1000" spc="114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spraak-</a:t>
            </a:r>
            <a:r>
              <a:rPr dirty="0" sz="1000" spc="114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000" spc="-25">
                <a:solidFill>
                  <a:srgbClr val="FFFFFF"/>
                </a:solidFill>
                <a:latin typeface="Arial"/>
                <a:cs typeface="Arial"/>
              </a:rPr>
              <a:t>en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videogesprekken voeren</a:t>
            </a:r>
            <a:r>
              <a:rPr dirty="0" sz="10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0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afbeeldingen, documenten, gebruikerslocaties</a:t>
            </a:r>
            <a:r>
              <a:rPr dirty="0" sz="10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0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andere inhoud delen. </a:t>
            </a:r>
            <a:r>
              <a:rPr dirty="0" sz="1000" spc="-25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service</a:t>
            </a:r>
            <a:r>
              <a:rPr dirty="0" sz="10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vereist</a:t>
            </a:r>
            <a:r>
              <a:rPr dirty="0" sz="10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een</a:t>
            </a:r>
            <a:r>
              <a:rPr dirty="0" sz="10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mobiel</a:t>
            </a:r>
            <a:r>
              <a:rPr dirty="0" sz="10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mobiel</a:t>
            </a:r>
            <a:r>
              <a:rPr dirty="0" sz="10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telefoonnummer</a:t>
            </a:r>
            <a:r>
              <a:rPr dirty="0" sz="10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om</a:t>
            </a:r>
            <a:r>
              <a:rPr dirty="0" sz="10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z="10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aan</a:t>
            </a:r>
            <a:r>
              <a:rPr dirty="0" sz="10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te</a:t>
            </a:r>
            <a:r>
              <a:rPr dirty="0" sz="10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melden.</a:t>
            </a:r>
            <a:r>
              <a:rPr dirty="0" sz="10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u="sng" sz="10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How</a:t>
            </a:r>
            <a:r>
              <a:rPr dirty="0" u="sng" sz="1000" spc="4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0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to</a:t>
            </a:r>
            <a:r>
              <a:rPr dirty="0" u="sng" sz="1000" spc="5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0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download</a:t>
            </a:r>
            <a:r>
              <a:rPr dirty="0" u="sng" sz="1000" spc="5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0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or</a:t>
            </a:r>
            <a:r>
              <a:rPr dirty="0" u="sng" sz="1000" spc="6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0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uninstall</a:t>
            </a:r>
            <a:r>
              <a:rPr dirty="0" u="none" sz="1000" spc="-1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sng" sz="10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WhatsApp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698245" y="983233"/>
            <a:ext cx="1356360" cy="1151890"/>
            <a:chOff x="698245" y="983233"/>
            <a:chExt cx="1356360" cy="1151890"/>
          </a:xfrm>
        </p:grpSpPr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1158" y="1142436"/>
              <a:ext cx="885438" cy="952264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710945" y="995933"/>
              <a:ext cx="1330960" cy="1126490"/>
            </a:xfrm>
            <a:custGeom>
              <a:avLst/>
              <a:gdLst/>
              <a:ahLst/>
              <a:cxnLst/>
              <a:rect l="l" t="t" r="r" b="b"/>
              <a:pathLst>
                <a:path w="1330960" h="1126489">
                  <a:moveTo>
                    <a:pt x="0" y="1126236"/>
                  </a:moveTo>
                  <a:lnTo>
                    <a:pt x="1330452" y="1126236"/>
                  </a:lnTo>
                  <a:lnTo>
                    <a:pt x="1330452" y="0"/>
                  </a:lnTo>
                  <a:lnTo>
                    <a:pt x="0" y="0"/>
                  </a:lnTo>
                  <a:lnTo>
                    <a:pt x="0" y="1126236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/>
          <p:nvPr/>
        </p:nvSpPr>
        <p:spPr>
          <a:xfrm>
            <a:off x="2041398" y="2391917"/>
            <a:ext cx="6537959" cy="928369"/>
          </a:xfrm>
          <a:custGeom>
            <a:avLst/>
            <a:gdLst/>
            <a:ahLst/>
            <a:cxnLst/>
            <a:rect l="l" t="t" r="r" b="b"/>
            <a:pathLst>
              <a:path w="6537959" h="928370">
                <a:moveTo>
                  <a:pt x="6537959" y="0"/>
                </a:moveTo>
                <a:lnTo>
                  <a:pt x="464057" y="0"/>
                </a:lnTo>
                <a:lnTo>
                  <a:pt x="0" y="464057"/>
                </a:lnTo>
                <a:lnTo>
                  <a:pt x="464057" y="928115"/>
                </a:lnTo>
                <a:lnTo>
                  <a:pt x="6537959" y="928115"/>
                </a:lnTo>
                <a:lnTo>
                  <a:pt x="6537959" y="0"/>
                </a:lnTo>
                <a:close/>
              </a:path>
            </a:pathLst>
          </a:custGeom>
          <a:solidFill>
            <a:srgbClr val="379C73">
              <a:alpha val="79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2703067" y="2550922"/>
            <a:ext cx="5704840" cy="589280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algn="just" marL="12700" marR="5080">
              <a:lnSpc>
                <a:spcPts val="1080"/>
              </a:lnSpc>
              <a:spcBef>
                <a:spcPts val="229"/>
              </a:spcBef>
            </a:pP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Met</a:t>
            </a:r>
            <a:r>
              <a:rPr dirty="0" sz="10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FFFFFF"/>
                </a:solidFill>
                <a:latin typeface="Arial"/>
                <a:cs typeface="Arial"/>
              </a:rPr>
              <a:t>Telegram</a:t>
            </a:r>
            <a:r>
              <a:rPr dirty="0" sz="1000" spc="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kunt</a:t>
            </a:r>
            <a:r>
              <a:rPr dirty="0" sz="10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z="10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berichten,</a:t>
            </a:r>
            <a:r>
              <a:rPr dirty="0" sz="10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foto's,</a:t>
            </a:r>
            <a:r>
              <a:rPr dirty="0" sz="10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video's</a:t>
            </a:r>
            <a:r>
              <a:rPr dirty="0" sz="10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0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bestanden</a:t>
            </a:r>
            <a:r>
              <a:rPr dirty="0" sz="10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van</a:t>
            </a:r>
            <a:r>
              <a:rPr dirty="0" sz="10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elk</a:t>
            </a:r>
            <a:r>
              <a:rPr dirty="0" sz="10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type</a:t>
            </a:r>
            <a:r>
              <a:rPr dirty="0" sz="10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verzenden</a:t>
            </a:r>
            <a:r>
              <a:rPr dirty="0" sz="10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(doc,</a:t>
            </a:r>
            <a:r>
              <a:rPr dirty="0" sz="10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zip,</a:t>
            </a:r>
            <a:r>
              <a:rPr dirty="0" sz="10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FFFFFF"/>
                </a:solidFill>
                <a:latin typeface="Arial"/>
                <a:cs typeface="Arial"/>
              </a:rPr>
              <a:t>mp3,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enz.).</a:t>
            </a:r>
            <a:r>
              <a:rPr dirty="0" sz="1000" spc="3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z="1000" spc="3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kunt</a:t>
            </a:r>
            <a:r>
              <a:rPr dirty="0" sz="1000" spc="3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uw</a:t>
            </a:r>
            <a:r>
              <a:rPr dirty="0" sz="1000" spc="3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berichten</a:t>
            </a:r>
            <a:r>
              <a:rPr dirty="0" sz="1000" spc="3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vanaf</a:t>
            </a:r>
            <a:r>
              <a:rPr dirty="0" sz="1000" spc="3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meerdere</a:t>
            </a:r>
            <a:r>
              <a:rPr dirty="0" sz="1000" spc="3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apparaten</a:t>
            </a:r>
            <a:r>
              <a:rPr dirty="0" sz="1000" spc="3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tegelijk</a:t>
            </a:r>
            <a:r>
              <a:rPr dirty="0" sz="1000" spc="3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openen,</a:t>
            </a:r>
            <a:r>
              <a:rPr dirty="0" sz="1000" spc="3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waaronder</a:t>
            </a:r>
            <a:r>
              <a:rPr dirty="0" sz="1000" spc="3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tablets</a:t>
            </a:r>
            <a:r>
              <a:rPr dirty="0" sz="1000" spc="3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FFFFFF"/>
                </a:solidFill>
                <a:latin typeface="Arial"/>
                <a:cs typeface="Arial"/>
              </a:rPr>
              <a:t>en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computers,</a:t>
            </a:r>
            <a:r>
              <a:rPr dirty="0" sz="1000" spc="2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000" spc="2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een</a:t>
            </a:r>
            <a:r>
              <a:rPr dirty="0" sz="1000" spc="2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onbeperkt</a:t>
            </a:r>
            <a:r>
              <a:rPr dirty="0" sz="1000" spc="2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aantal</a:t>
            </a:r>
            <a:r>
              <a:rPr dirty="0" sz="1000" spc="2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foto's,</a:t>
            </a:r>
            <a:r>
              <a:rPr dirty="0" sz="1000" spc="2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video's</a:t>
            </a:r>
            <a:r>
              <a:rPr dirty="0" sz="1000" spc="2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000" spc="2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bestanden</a:t>
            </a:r>
            <a:r>
              <a:rPr dirty="0" sz="1000" spc="2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(doc,</a:t>
            </a:r>
            <a:r>
              <a:rPr dirty="0" sz="1000" spc="2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zip,</a:t>
            </a:r>
            <a:r>
              <a:rPr dirty="0" sz="1000" spc="229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mp3,</a:t>
            </a:r>
            <a:r>
              <a:rPr dirty="0" sz="1000" spc="2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enz.)</a:t>
            </a:r>
            <a:r>
              <a:rPr dirty="0" sz="1000" spc="2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van</a:t>
            </a:r>
            <a:r>
              <a:rPr dirty="0" sz="1000" spc="2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FFFFFF"/>
                </a:solidFill>
                <a:latin typeface="Arial"/>
                <a:cs typeface="Arial"/>
              </a:rPr>
              <a:t>elk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maximaal</a:t>
            </a:r>
            <a:r>
              <a:rPr dirty="0" sz="10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GB</a:t>
            </a:r>
            <a:r>
              <a:rPr dirty="0" sz="10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delen.</a:t>
            </a:r>
            <a:r>
              <a:rPr dirty="0" u="sng" sz="10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How </a:t>
            </a:r>
            <a:r>
              <a:rPr dirty="0" u="sng" sz="10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to</a:t>
            </a:r>
            <a:r>
              <a:rPr dirty="0" u="sng" sz="10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dirty="0" u="sng" sz="10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download </a:t>
            </a:r>
            <a:r>
              <a:rPr dirty="0" u="sng" sz="10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Telegram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39546" y="2352294"/>
            <a:ext cx="822960" cy="755904"/>
          </a:xfrm>
          <a:prstGeom prst="rect">
            <a:avLst/>
          </a:prstGeom>
        </p:spPr>
      </p:pic>
      <p:sp>
        <p:nvSpPr>
          <p:cNvPr id="11" name="object 11" descr=""/>
          <p:cNvSpPr/>
          <p:nvPr/>
        </p:nvSpPr>
        <p:spPr>
          <a:xfrm>
            <a:off x="2041398" y="3637026"/>
            <a:ext cx="6537959" cy="981710"/>
          </a:xfrm>
          <a:custGeom>
            <a:avLst/>
            <a:gdLst/>
            <a:ahLst/>
            <a:cxnLst/>
            <a:rect l="l" t="t" r="r" b="b"/>
            <a:pathLst>
              <a:path w="6537959" h="981710">
                <a:moveTo>
                  <a:pt x="6537959" y="0"/>
                </a:moveTo>
                <a:lnTo>
                  <a:pt x="490727" y="0"/>
                </a:lnTo>
                <a:lnTo>
                  <a:pt x="0" y="490728"/>
                </a:lnTo>
                <a:lnTo>
                  <a:pt x="490727" y="981456"/>
                </a:lnTo>
                <a:lnTo>
                  <a:pt x="6537959" y="981456"/>
                </a:lnTo>
                <a:lnTo>
                  <a:pt x="6537959" y="0"/>
                </a:lnTo>
                <a:close/>
              </a:path>
            </a:pathLst>
          </a:custGeom>
          <a:solidFill>
            <a:srgbClr val="379C73">
              <a:alpha val="79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 txBox="1"/>
          <p:nvPr/>
        </p:nvSpPr>
        <p:spPr>
          <a:xfrm>
            <a:off x="2718054" y="3685794"/>
            <a:ext cx="5690870" cy="863600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algn="just" marL="12700" marR="5080">
              <a:lnSpc>
                <a:spcPct val="90000"/>
              </a:lnSpc>
              <a:spcBef>
                <a:spcPts val="215"/>
              </a:spcBef>
            </a:pPr>
            <a:r>
              <a:rPr dirty="0" sz="1000" b="1">
                <a:solidFill>
                  <a:srgbClr val="FFFFFF"/>
                </a:solidFill>
                <a:latin typeface="Arial"/>
                <a:cs typeface="Arial"/>
              </a:rPr>
              <a:t>Facebook</a:t>
            </a:r>
            <a:r>
              <a:rPr dirty="0" sz="1000" spc="1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FFFFFF"/>
                </a:solidFill>
                <a:latin typeface="Arial"/>
                <a:cs typeface="Arial"/>
              </a:rPr>
              <a:t>Messenger</a:t>
            </a:r>
            <a:r>
              <a:rPr dirty="0" sz="1000" spc="1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dirty="0" sz="1000" spc="1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een</a:t>
            </a:r>
            <a:r>
              <a:rPr dirty="0" sz="1000" spc="1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instant</a:t>
            </a:r>
            <a:r>
              <a:rPr dirty="0" sz="1000" spc="1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messaging-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functie</a:t>
            </a:r>
            <a:r>
              <a:rPr dirty="0" sz="1000" spc="1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die</a:t>
            </a:r>
            <a:r>
              <a:rPr dirty="0" sz="1000" spc="1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000" spc="1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Facebook</a:t>
            </a:r>
            <a:r>
              <a:rPr dirty="0" sz="1000" spc="1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dirty="0" sz="1000" spc="1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ingebouwd.</a:t>
            </a:r>
            <a:r>
              <a:rPr dirty="0" sz="1000" spc="1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Hiermee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kunnen</a:t>
            </a:r>
            <a:r>
              <a:rPr dirty="0" sz="1000" spc="2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Facebook-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gebruikers</a:t>
            </a:r>
            <a:r>
              <a:rPr dirty="0" sz="1000" spc="2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met</a:t>
            </a:r>
            <a:r>
              <a:rPr dirty="0" sz="1000" spc="2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elkaar</a:t>
            </a:r>
            <a:r>
              <a:rPr dirty="0" sz="1000" spc="2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000" spc="2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contact</a:t>
            </a:r>
            <a:r>
              <a:rPr dirty="0" sz="1000" spc="229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komen</a:t>
            </a:r>
            <a:r>
              <a:rPr dirty="0" sz="1000" spc="25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000" spc="2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instant</a:t>
            </a:r>
            <a:r>
              <a:rPr dirty="0" sz="1000" spc="229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messages,</a:t>
            </a:r>
            <a:r>
              <a:rPr dirty="0" sz="1000" spc="2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foto's,</a:t>
            </a:r>
            <a:r>
              <a:rPr dirty="0" sz="1000" spc="2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video's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verzenden</a:t>
            </a:r>
            <a:r>
              <a:rPr dirty="0" sz="10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0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andere</a:t>
            </a:r>
            <a:r>
              <a:rPr dirty="0" sz="10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taken</a:t>
            </a:r>
            <a:r>
              <a:rPr dirty="0" sz="10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uitvoeren.</a:t>
            </a:r>
            <a:r>
              <a:rPr dirty="0" sz="10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Om</a:t>
            </a:r>
            <a:r>
              <a:rPr dirty="0" sz="10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Facebook</a:t>
            </a:r>
            <a:r>
              <a:rPr dirty="0" sz="10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Messenger</a:t>
            </a:r>
            <a:r>
              <a:rPr dirty="0" sz="10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te</a:t>
            </a:r>
            <a:r>
              <a:rPr dirty="0" sz="10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kunnen</a:t>
            </a:r>
            <a:r>
              <a:rPr dirty="0" sz="10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gebruiken</a:t>
            </a:r>
            <a:r>
              <a:rPr dirty="0" sz="10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moet</a:t>
            </a:r>
            <a:r>
              <a:rPr dirty="0" sz="10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je</a:t>
            </a:r>
            <a:r>
              <a:rPr dirty="0" sz="10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eerst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een</a:t>
            </a:r>
            <a:r>
              <a:rPr dirty="0" sz="1000" spc="43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Facebook-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account</a:t>
            </a:r>
            <a:r>
              <a:rPr dirty="0" sz="1000" spc="43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hebben.</a:t>
            </a:r>
            <a:r>
              <a:rPr dirty="0" sz="1000" spc="4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Als</a:t>
            </a:r>
            <a:r>
              <a:rPr dirty="0" sz="1000" spc="4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je</a:t>
            </a:r>
            <a:r>
              <a:rPr dirty="0" sz="1000" spc="4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al</a:t>
            </a:r>
            <a:r>
              <a:rPr dirty="0" sz="1000" spc="4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een</a:t>
            </a:r>
            <a:r>
              <a:rPr dirty="0" sz="1000" spc="43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Facebook-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account</a:t>
            </a:r>
            <a:r>
              <a:rPr dirty="0" sz="1000" spc="4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hebt,</a:t>
            </a:r>
            <a:r>
              <a:rPr dirty="0" sz="1000" spc="4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000" spc="4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dirty="0" sz="1000" spc="4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net</a:t>
            </a:r>
            <a:r>
              <a:rPr dirty="0" sz="1000" spc="43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een</a:t>
            </a:r>
            <a:r>
              <a:rPr dirty="0" sz="1000" spc="4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FFFFFF"/>
                </a:solidFill>
                <a:latin typeface="Arial"/>
                <a:cs typeface="Arial"/>
              </a:rPr>
              <a:t>hebt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aangemaakt,</a:t>
            </a:r>
            <a:r>
              <a:rPr dirty="0" sz="1000" spc="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kun</a:t>
            </a:r>
            <a:r>
              <a:rPr dirty="0" sz="1000" spc="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je</a:t>
            </a:r>
            <a:r>
              <a:rPr dirty="0" sz="1000" spc="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doorgaan</a:t>
            </a:r>
            <a:r>
              <a:rPr dirty="0" sz="1000" spc="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door</a:t>
            </a:r>
            <a:r>
              <a:rPr dirty="0" sz="1000" spc="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000" spc="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Facebook</a:t>
            </a:r>
            <a:r>
              <a:rPr dirty="0" sz="1000" spc="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Messenger-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applicatie</a:t>
            </a:r>
            <a:r>
              <a:rPr dirty="0" sz="1000" spc="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te</a:t>
            </a:r>
            <a:r>
              <a:rPr dirty="0" sz="1000" spc="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downloaden</a:t>
            </a:r>
            <a:r>
              <a:rPr dirty="0" sz="1000" spc="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van</a:t>
            </a:r>
            <a:r>
              <a:rPr dirty="0" sz="1000" spc="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u="sng" sz="10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7"/>
              </a:rPr>
              <a:t>Google</a:t>
            </a:r>
            <a:r>
              <a:rPr dirty="0" u="none" sz="1000" spc="-1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sng" sz="10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7"/>
              </a:rPr>
              <a:t>Play</a:t>
            </a:r>
            <a:r>
              <a:rPr dirty="0" u="none" sz="100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dirty="0" u="sng" sz="10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8"/>
              </a:rPr>
              <a:t>App</a:t>
            </a:r>
            <a:r>
              <a:rPr dirty="0" u="sng" sz="1000" spc="-3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8"/>
              </a:rPr>
              <a:t> </a:t>
            </a:r>
            <a:r>
              <a:rPr dirty="0" u="sng" sz="10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8"/>
              </a:rPr>
              <a:t>Store</a:t>
            </a:r>
            <a:r>
              <a:rPr dirty="0" u="none" sz="100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dirty="0" u="none" sz="10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u="sng" sz="10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9"/>
              </a:rPr>
              <a:t>Windows</a:t>
            </a:r>
            <a:r>
              <a:rPr dirty="0" u="sng" sz="1000" spc="-4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9"/>
              </a:rPr>
              <a:t> </a:t>
            </a:r>
            <a:r>
              <a:rPr dirty="0" u="sng" sz="10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9"/>
              </a:rPr>
              <a:t>Phone</a:t>
            </a:r>
            <a:r>
              <a:rPr dirty="0" u="sng" sz="1000" spc="-3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9"/>
              </a:rPr>
              <a:t> </a:t>
            </a:r>
            <a:r>
              <a:rPr dirty="0" u="sng" sz="10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9"/>
              </a:rPr>
              <a:t>Store</a:t>
            </a:r>
            <a:r>
              <a:rPr dirty="0" u="none" sz="100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dirty="0" u="none" sz="10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u="none" sz="10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u="none" sz="10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u="none" sz="1000">
                <a:solidFill>
                  <a:srgbClr val="FFFFFF"/>
                </a:solidFill>
                <a:latin typeface="Arial"/>
                <a:cs typeface="Arial"/>
              </a:rPr>
              <a:t>door</a:t>
            </a:r>
            <a:r>
              <a:rPr dirty="0" u="none" sz="10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u="none" sz="1000">
                <a:solidFill>
                  <a:srgbClr val="FFFFFF"/>
                </a:solidFill>
                <a:latin typeface="Arial"/>
                <a:cs typeface="Arial"/>
              </a:rPr>
              <a:t>een</a:t>
            </a:r>
            <a:r>
              <a:rPr dirty="0" u="none" sz="10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u="none" sz="1000">
                <a:solidFill>
                  <a:srgbClr val="FFFFFF"/>
                </a:solidFill>
                <a:latin typeface="Arial"/>
                <a:cs typeface="Arial"/>
              </a:rPr>
              <a:t>bezoek</a:t>
            </a:r>
            <a:r>
              <a:rPr dirty="0" u="none" sz="10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u="none" sz="1000">
                <a:solidFill>
                  <a:srgbClr val="FFFFFF"/>
                </a:solidFill>
                <a:latin typeface="Arial"/>
                <a:cs typeface="Arial"/>
              </a:rPr>
              <a:t>te</a:t>
            </a:r>
            <a:r>
              <a:rPr dirty="0" u="none" sz="10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u="none" sz="1000">
                <a:solidFill>
                  <a:srgbClr val="FFFFFF"/>
                </a:solidFill>
                <a:latin typeface="Arial"/>
                <a:cs typeface="Arial"/>
              </a:rPr>
              <a:t>brengen</a:t>
            </a:r>
            <a:r>
              <a:rPr dirty="0" u="none" sz="10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u="none" sz="1000" spc="-10">
                <a:solidFill>
                  <a:srgbClr val="FFFFFF"/>
                </a:solidFill>
                <a:latin typeface="Arial"/>
                <a:cs typeface="Arial"/>
              </a:rPr>
              <a:t>aan</a:t>
            </a:r>
            <a:r>
              <a:rPr dirty="0" u="sng" sz="10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0"/>
              </a:rPr>
              <a:t>Messenger.com</a:t>
            </a:r>
            <a:r>
              <a:rPr dirty="0" u="none" sz="1000" spc="-1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13" name="object 13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46582" y="3687317"/>
            <a:ext cx="1066800" cy="714755"/>
          </a:xfrm>
          <a:prstGeom prst="rect">
            <a:avLst/>
          </a:prstGeom>
        </p:spPr>
      </p:pic>
      <p:sp>
        <p:nvSpPr>
          <p:cNvPr id="14" name="object 14" descr=""/>
          <p:cNvSpPr txBox="1"/>
          <p:nvPr/>
        </p:nvSpPr>
        <p:spPr>
          <a:xfrm>
            <a:off x="865428" y="4428845"/>
            <a:ext cx="1029969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Ontworpen</a:t>
            </a:r>
            <a:r>
              <a:rPr dirty="0" sz="700" spc="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door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Freeepik</a:t>
            </a:r>
            <a:endParaRPr sz="7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864819" y="3113912"/>
            <a:ext cx="1029969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Ontworpen</a:t>
            </a:r>
            <a:r>
              <a:rPr dirty="0" sz="700" spc="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door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Freeepik</a:t>
            </a:r>
            <a:endParaRPr sz="700">
              <a:latin typeface="Arial"/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3161" rIns="0" bIns="0" rtlCol="0" vert="horz">
            <a:spAutoFit/>
          </a:bodyPr>
          <a:lstStyle/>
          <a:p>
            <a:pPr marL="201295">
              <a:lnSpc>
                <a:spcPct val="100000"/>
              </a:lnSpc>
              <a:spcBef>
                <a:spcPts val="100"/>
              </a:spcBef>
            </a:pPr>
            <a:r>
              <a:rPr dirty="0" sz="2700" spc="-254">
                <a:solidFill>
                  <a:srgbClr val="379C73"/>
                </a:solidFill>
              </a:rPr>
              <a:t>Instant</a:t>
            </a:r>
            <a:r>
              <a:rPr dirty="0" sz="2700" spc="-125">
                <a:solidFill>
                  <a:srgbClr val="379C73"/>
                </a:solidFill>
              </a:rPr>
              <a:t> </a:t>
            </a:r>
            <a:r>
              <a:rPr dirty="0" sz="2700" spc="-345">
                <a:solidFill>
                  <a:srgbClr val="379C73"/>
                </a:solidFill>
              </a:rPr>
              <a:t>Messaging</a:t>
            </a:r>
            <a:endParaRPr sz="270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390905"/>
            <a:ext cx="4380230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>
                <a:solidFill>
                  <a:srgbClr val="379C73"/>
                </a:solidFill>
              </a:rPr>
              <a:t>Wat</a:t>
            </a:r>
            <a:r>
              <a:rPr dirty="0" sz="2700" spc="-200">
                <a:solidFill>
                  <a:srgbClr val="379C73"/>
                </a:solidFill>
              </a:rPr>
              <a:t> </a:t>
            </a:r>
            <a:r>
              <a:rPr dirty="0" sz="2700" spc="-345">
                <a:solidFill>
                  <a:srgbClr val="379C73"/>
                </a:solidFill>
              </a:rPr>
              <a:t>is</a:t>
            </a:r>
            <a:r>
              <a:rPr dirty="0" sz="2700" spc="-150">
                <a:solidFill>
                  <a:srgbClr val="379C73"/>
                </a:solidFill>
              </a:rPr>
              <a:t> </a:t>
            </a:r>
            <a:r>
              <a:rPr dirty="0" sz="2700" spc="-290">
                <a:solidFill>
                  <a:srgbClr val="379C73"/>
                </a:solidFill>
              </a:rPr>
              <a:t>een</a:t>
            </a:r>
            <a:r>
              <a:rPr dirty="0" sz="2700" spc="-150">
                <a:solidFill>
                  <a:srgbClr val="379C73"/>
                </a:solidFill>
              </a:rPr>
              <a:t> </a:t>
            </a:r>
            <a:r>
              <a:rPr dirty="0" sz="2700" spc="-300">
                <a:solidFill>
                  <a:srgbClr val="379C73"/>
                </a:solidFill>
              </a:rPr>
              <a:t>videogesprek?/1</a:t>
            </a:r>
            <a:endParaRPr sz="2700"/>
          </a:p>
        </p:txBody>
      </p:sp>
      <p:sp>
        <p:nvSpPr>
          <p:cNvPr id="4" name="object 4" descr=""/>
          <p:cNvSpPr txBox="1"/>
          <p:nvPr/>
        </p:nvSpPr>
        <p:spPr>
          <a:xfrm>
            <a:off x="629513" y="1007586"/>
            <a:ext cx="7665084" cy="10496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40100"/>
              </a:lnSpc>
              <a:spcBef>
                <a:spcPts val="9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6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videogesprek</a:t>
            </a:r>
            <a:r>
              <a:rPr dirty="0" sz="1600" spc="7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16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6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telefoongesprek</a:t>
            </a:r>
            <a:r>
              <a:rPr dirty="0" sz="16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via</a:t>
            </a:r>
            <a:r>
              <a:rPr dirty="0" sz="16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6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internetverbinding,</a:t>
            </a:r>
            <a:r>
              <a:rPr dirty="0" sz="16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ook</a:t>
            </a:r>
            <a:r>
              <a:rPr dirty="0" sz="16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wel</a:t>
            </a:r>
            <a:r>
              <a:rPr dirty="0" sz="16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VoIP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(Voice</a:t>
            </a:r>
            <a:r>
              <a:rPr dirty="0" sz="1600" spc="22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over</a:t>
            </a:r>
            <a:r>
              <a:rPr dirty="0" sz="1600" spc="2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Internet</a:t>
            </a:r>
            <a:r>
              <a:rPr dirty="0" sz="1600" spc="22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Protocol)</a:t>
            </a:r>
            <a:r>
              <a:rPr dirty="0" sz="1600" spc="2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genoemd,</a:t>
            </a:r>
            <a:r>
              <a:rPr dirty="0" sz="1600" spc="2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waarbij</a:t>
            </a:r>
            <a:r>
              <a:rPr dirty="0" sz="1600" spc="2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video</a:t>
            </a:r>
            <a:r>
              <a:rPr dirty="0" sz="1600" spc="2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wordt</a:t>
            </a:r>
            <a:r>
              <a:rPr dirty="0" sz="1600" spc="2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gebruikt</a:t>
            </a:r>
            <a:r>
              <a:rPr dirty="0" sz="1600" spc="2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600" spc="22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600" spc="2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live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beeld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verzenden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persoon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gesprek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voert.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31236" y="2397470"/>
            <a:ext cx="2060084" cy="1762851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6645402" y="4149648"/>
            <a:ext cx="1029969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Ontworpen</a:t>
            </a:r>
            <a:r>
              <a:rPr dirty="0" sz="700" spc="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door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Freeepik</a:t>
            </a:r>
            <a:endParaRPr sz="7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629513" y="2400452"/>
            <a:ext cx="5016500" cy="20745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Videogesprekken</a:t>
            </a:r>
            <a:r>
              <a:rPr dirty="0" sz="1600" spc="20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worden</a:t>
            </a:r>
            <a:r>
              <a:rPr dirty="0" sz="1600" spc="20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gevoerd</a:t>
            </a:r>
            <a:r>
              <a:rPr dirty="0" sz="1600" spc="1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1600" spc="20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behulp</a:t>
            </a:r>
            <a:r>
              <a:rPr dirty="0" sz="1600" spc="20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600" spc="2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de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webcam</a:t>
            </a:r>
            <a:r>
              <a:rPr dirty="0" sz="1600" spc="4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600" spc="4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600" spc="4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computer</a:t>
            </a:r>
            <a:r>
              <a:rPr dirty="0" sz="1600" spc="4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1600" spc="4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andere</a:t>
            </a:r>
            <a:r>
              <a:rPr dirty="0" sz="1600" spc="4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elektronische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hardwareapparaten</a:t>
            </a:r>
            <a:r>
              <a:rPr dirty="0" sz="1600" spc="4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1600" spc="45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600" spc="45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camera</a:t>
            </a:r>
            <a:r>
              <a:rPr dirty="0" sz="1600" spc="45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600" spc="4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geschikt</a:t>
            </a:r>
            <a:r>
              <a:rPr dirty="0" sz="1600" spc="4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is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600" spc="47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video,</a:t>
            </a:r>
            <a:r>
              <a:rPr dirty="0" sz="1600" spc="49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zoals</a:t>
            </a:r>
            <a:r>
              <a:rPr dirty="0" sz="1600" spc="484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600" spc="484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smartphone,</a:t>
            </a:r>
            <a:r>
              <a:rPr dirty="0" sz="1600" spc="49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tablet</a:t>
            </a:r>
            <a:r>
              <a:rPr dirty="0" sz="1600" spc="48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of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telefoonsysteem</a:t>
            </a:r>
            <a:r>
              <a:rPr dirty="0" sz="16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16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videofunctionaliteit.</a:t>
            </a:r>
            <a:r>
              <a:rPr dirty="0" sz="16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Mogelijk</a:t>
            </a:r>
            <a:r>
              <a:rPr dirty="0" sz="16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hebt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u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ook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koptelefoon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microfoon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nodig.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306400"/>
            <a:ext cx="4378960" cy="4375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>
                <a:solidFill>
                  <a:srgbClr val="379C73"/>
                </a:solidFill>
              </a:rPr>
              <a:t>Wat</a:t>
            </a:r>
            <a:r>
              <a:rPr dirty="0" sz="2700" spc="-210">
                <a:solidFill>
                  <a:srgbClr val="379C73"/>
                </a:solidFill>
              </a:rPr>
              <a:t> </a:t>
            </a:r>
            <a:r>
              <a:rPr dirty="0" sz="2700" spc="-345">
                <a:solidFill>
                  <a:srgbClr val="379C73"/>
                </a:solidFill>
              </a:rPr>
              <a:t>is</a:t>
            </a:r>
            <a:r>
              <a:rPr dirty="0" sz="2700" spc="-150">
                <a:solidFill>
                  <a:srgbClr val="379C73"/>
                </a:solidFill>
              </a:rPr>
              <a:t> </a:t>
            </a:r>
            <a:r>
              <a:rPr dirty="0" sz="2700" spc="-290">
                <a:solidFill>
                  <a:srgbClr val="379C73"/>
                </a:solidFill>
              </a:rPr>
              <a:t>een</a:t>
            </a:r>
            <a:r>
              <a:rPr dirty="0" sz="2700" spc="-150">
                <a:solidFill>
                  <a:srgbClr val="379C73"/>
                </a:solidFill>
              </a:rPr>
              <a:t> </a:t>
            </a:r>
            <a:r>
              <a:rPr dirty="0" sz="2700" spc="-295">
                <a:solidFill>
                  <a:srgbClr val="379C73"/>
                </a:solidFill>
              </a:rPr>
              <a:t>videogesprek?/2</a:t>
            </a:r>
            <a:endParaRPr sz="2700"/>
          </a:p>
        </p:txBody>
      </p:sp>
      <p:sp>
        <p:nvSpPr>
          <p:cNvPr id="4" name="object 4" descr=""/>
          <p:cNvSpPr txBox="1"/>
          <p:nvPr/>
        </p:nvSpPr>
        <p:spPr>
          <a:xfrm>
            <a:off x="593851" y="896874"/>
            <a:ext cx="7754620" cy="3867150"/>
          </a:xfrm>
          <a:prstGeom prst="rect">
            <a:avLst/>
          </a:prstGeom>
        </p:spPr>
        <p:txBody>
          <a:bodyPr wrap="square" lIns="0" tIns="121920" rIns="0" bIns="0" rtlCol="0" vert="horz">
            <a:spAutoFit/>
          </a:bodyPr>
          <a:lstStyle/>
          <a:p>
            <a:pPr marL="304800" indent="-292100">
              <a:lnSpc>
                <a:spcPct val="100000"/>
              </a:lnSpc>
              <a:spcBef>
                <a:spcPts val="960"/>
              </a:spcBef>
              <a:buClr>
                <a:srgbClr val="000000"/>
              </a:buClr>
              <a:buFont typeface="Arial"/>
              <a:buChar char="•"/>
              <a:tabLst>
                <a:tab pos="304800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Videogesprek</a:t>
            </a:r>
            <a:r>
              <a:rPr dirty="0" sz="18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op</a:t>
            </a:r>
            <a:r>
              <a:rPr dirty="0" sz="18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een</a:t>
            </a:r>
            <a:r>
              <a:rPr dirty="0" sz="1800" spc="-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computer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Vaak</a:t>
            </a:r>
            <a:r>
              <a:rPr dirty="0" sz="1800" spc="4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1800" spc="4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4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extra</a:t>
            </a:r>
            <a:r>
              <a:rPr dirty="0" sz="1800" spc="4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software</a:t>
            </a:r>
            <a:r>
              <a:rPr dirty="0" sz="1800" spc="4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nodig.</a:t>
            </a:r>
            <a:r>
              <a:rPr dirty="0" sz="1800" spc="45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Sommige</a:t>
            </a:r>
            <a:r>
              <a:rPr dirty="0" sz="1800" spc="45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programma's</a:t>
            </a:r>
            <a:r>
              <a:rPr dirty="0" sz="1800" spc="4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4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apps</a:t>
            </a:r>
            <a:r>
              <a:rPr dirty="0" sz="1800" spc="4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staan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videogesprekken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toe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via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internetverbinding.</a:t>
            </a: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865"/>
              </a:spcBef>
              <a:buClr>
                <a:srgbClr val="000000"/>
              </a:buClr>
              <a:buFont typeface="Arial"/>
              <a:buChar char="•"/>
              <a:tabLst>
                <a:tab pos="304800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Videobellen</a:t>
            </a:r>
            <a:r>
              <a:rPr dirty="0" sz="18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op</a:t>
            </a:r>
            <a:r>
              <a:rPr dirty="0" sz="1800" spc="-1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een</a:t>
            </a:r>
            <a:r>
              <a:rPr dirty="0" sz="1800" spc="-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smartphone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  <a:tabLst>
                <a:tab pos="507365" algn="l"/>
                <a:tab pos="926465" algn="l"/>
                <a:tab pos="1359535" algn="l"/>
                <a:tab pos="2504440" algn="l"/>
                <a:tab pos="3508375" algn="l"/>
                <a:tab pos="4447540" algn="l"/>
                <a:tab pos="5947410" algn="l"/>
                <a:tab pos="6506845" algn="l"/>
              </a:tabLst>
            </a:pP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Als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ze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capaciteit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hebben,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hebben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smartphones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ingebouwde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applicatie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videogesprekken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merk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tot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merk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verschillen.</a:t>
            </a: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865"/>
              </a:spcBef>
              <a:buClr>
                <a:srgbClr val="000000"/>
              </a:buClr>
              <a:buFont typeface="Arial"/>
              <a:buChar char="•"/>
              <a:tabLst>
                <a:tab pos="304800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Videogesprek</a:t>
            </a:r>
            <a:r>
              <a:rPr dirty="0" sz="18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op</a:t>
            </a:r>
            <a:r>
              <a:rPr dirty="0" sz="18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een</a:t>
            </a:r>
            <a:r>
              <a:rPr dirty="0" sz="1800" spc="-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tablet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Tablets</a:t>
            </a:r>
            <a:r>
              <a:rPr dirty="0" sz="1800" spc="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require</a:t>
            </a:r>
            <a:r>
              <a:rPr dirty="0" sz="1800" spc="1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an</a:t>
            </a:r>
            <a:r>
              <a:rPr dirty="0" sz="1800" spc="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application</a:t>
            </a:r>
            <a:r>
              <a:rPr dirty="0" sz="1800" spc="1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making</a:t>
            </a:r>
            <a:r>
              <a:rPr dirty="0" sz="1800" spc="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video</a:t>
            </a:r>
            <a:r>
              <a:rPr dirty="0" sz="1800" spc="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calls.</a:t>
            </a:r>
            <a:r>
              <a:rPr dirty="0" sz="1800" spc="1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Not</a:t>
            </a:r>
            <a:r>
              <a:rPr dirty="0" sz="1800" spc="1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all</a:t>
            </a:r>
            <a:r>
              <a:rPr dirty="0" sz="1800" spc="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tablets</a:t>
            </a:r>
            <a:r>
              <a:rPr dirty="0" sz="1800" spc="1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include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</a:t>
            </a:r>
            <a:r>
              <a:rPr dirty="0" sz="18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built-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800" spc="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camera,</a:t>
            </a:r>
            <a:r>
              <a:rPr dirty="0" sz="1800" spc="1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</a:t>
            </a:r>
            <a:r>
              <a:rPr dirty="0" sz="1800" spc="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make</a:t>
            </a:r>
            <a:r>
              <a:rPr dirty="0" sz="1800" spc="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sure</a:t>
            </a:r>
            <a:r>
              <a:rPr dirty="0" sz="1800" spc="1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your</a:t>
            </a:r>
            <a:r>
              <a:rPr dirty="0" sz="1800" spc="1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tablet</a:t>
            </a:r>
            <a:r>
              <a:rPr dirty="0" sz="1800" spc="1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has</a:t>
            </a:r>
            <a:r>
              <a:rPr dirty="0" sz="1800" spc="1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this</a:t>
            </a:r>
            <a:r>
              <a:rPr dirty="0" sz="1800" spc="1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feature</a:t>
            </a:r>
            <a:r>
              <a:rPr dirty="0" sz="1800" spc="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before</a:t>
            </a:r>
            <a:r>
              <a:rPr dirty="0" sz="1800" spc="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trying</a:t>
            </a:r>
            <a:r>
              <a:rPr dirty="0" sz="1800" spc="1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to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make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video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call.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501802" y="1448180"/>
            <a:ext cx="7762240" cy="31794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78765" indent="-2540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278765" algn="l"/>
              </a:tabLst>
            </a:pP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INFORMATIE-</a:t>
            </a: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4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GEGEGEVENSGELETTERDHEID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585858"/>
              </a:buClr>
              <a:buFont typeface="Arial"/>
              <a:buAutoNum type="arabicPeriod"/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0"/>
              </a:spcBef>
              <a:buClr>
                <a:srgbClr val="585858"/>
              </a:buClr>
              <a:buFont typeface="Arial"/>
              <a:buAutoNum type="arabicPeriod"/>
            </a:pPr>
            <a:endParaRPr sz="1800">
              <a:latin typeface="Arial"/>
              <a:cs typeface="Arial"/>
            </a:endParaRPr>
          </a:p>
          <a:p>
            <a:pPr lvl="1" marL="91440" indent="-88900">
              <a:lnSpc>
                <a:spcPct val="100000"/>
              </a:lnSpc>
              <a:buClr>
                <a:srgbClr val="000000"/>
              </a:buClr>
              <a:buSzPct val="94444"/>
              <a:buChar char="•"/>
              <a:tabLst>
                <a:tab pos="9144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bekijken,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zoeken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filteren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gegevens,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informatie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inhoud</a:t>
            </a:r>
            <a:endParaRPr sz="1800">
              <a:latin typeface="Arial"/>
              <a:cs typeface="Arial"/>
            </a:endParaRPr>
          </a:p>
          <a:p>
            <a:pPr lvl="1" marL="91440" indent="-88900">
              <a:lnSpc>
                <a:spcPct val="100000"/>
              </a:lnSpc>
              <a:buClr>
                <a:srgbClr val="000000"/>
              </a:buClr>
              <a:buSzPct val="94444"/>
              <a:buChar char="•"/>
              <a:tabLst>
                <a:tab pos="9144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evalueren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gegevens, informatie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inhoud</a:t>
            </a:r>
            <a:endParaRPr sz="1800">
              <a:latin typeface="Arial"/>
              <a:cs typeface="Arial"/>
            </a:endParaRPr>
          </a:p>
          <a:p>
            <a:pPr lvl="1" marL="91440" indent="-88900">
              <a:lnSpc>
                <a:spcPct val="100000"/>
              </a:lnSpc>
              <a:buClr>
                <a:srgbClr val="000000"/>
              </a:buClr>
              <a:buSzPct val="94444"/>
              <a:buChar char="•"/>
              <a:tabLst>
                <a:tab pos="9144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beheren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gegevens,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informatie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inhoud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50"/>
              </a:spcBef>
            </a:pPr>
            <a:endParaRPr sz="1800">
              <a:latin typeface="Arial"/>
              <a:cs typeface="Arial"/>
            </a:endParaRPr>
          </a:p>
          <a:p>
            <a:pPr algn="just" marL="70485" marR="56515">
              <a:lnSpc>
                <a:spcPct val="100000"/>
              </a:lnSpc>
            </a:pP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800" spc="135" i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nuttige</a:t>
            </a:r>
            <a:r>
              <a:rPr dirty="0" sz="1800" spc="150" i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aspecten</a:t>
            </a:r>
            <a:r>
              <a:rPr dirty="0" sz="1800" spc="150" i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150" i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informatie-</a:t>
            </a:r>
            <a:r>
              <a:rPr dirty="0" sz="1800" spc="150" i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155" i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gegevensgeletterdheid</a:t>
            </a:r>
            <a:r>
              <a:rPr dirty="0" sz="1800" spc="150" i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20" i="1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8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zorgassistenten</a:t>
            </a:r>
            <a:r>
              <a:rPr dirty="0" sz="1800" spc="4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434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thuiszorgmedewerkers</a:t>
            </a:r>
            <a:r>
              <a:rPr dirty="0" sz="1800" spc="45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800" spc="434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verkennen,</a:t>
            </a:r>
            <a:r>
              <a:rPr dirty="0" sz="1800" spc="44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zie</a:t>
            </a:r>
            <a:r>
              <a:rPr dirty="0" sz="1800" spc="434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585858"/>
                </a:solidFill>
                <a:latin typeface="Arial"/>
                <a:cs typeface="Arial"/>
              </a:rPr>
              <a:t>Module</a:t>
            </a:r>
            <a:r>
              <a:rPr dirty="0" sz="1800" spc="440" b="1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 b="1" i="1">
                <a:solidFill>
                  <a:srgbClr val="585858"/>
                </a:solidFill>
                <a:latin typeface="Arial"/>
                <a:cs typeface="Arial"/>
              </a:rPr>
              <a:t>1,</a:t>
            </a:r>
            <a:r>
              <a:rPr dirty="0" sz="1800" spc="-25" b="1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585858"/>
                </a:solidFill>
                <a:latin typeface="Arial"/>
                <a:cs typeface="Arial"/>
              </a:rPr>
              <a:t>Hoofdstuk</a:t>
            </a:r>
            <a:r>
              <a:rPr dirty="0" sz="1800" spc="-75" b="1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 b="1" i="1">
                <a:solidFill>
                  <a:srgbClr val="585858"/>
                </a:solidFill>
                <a:latin typeface="Arial"/>
                <a:cs typeface="Arial"/>
              </a:rPr>
              <a:t>1.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01802" y="56760"/>
            <a:ext cx="5283200" cy="11785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100"/>
              </a:lnSpc>
              <a:spcBef>
                <a:spcPts val="100"/>
              </a:spcBef>
            </a:pPr>
            <a:r>
              <a:rPr dirty="0" sz="2700" spc="-250">
                <a:solidFill>
                  <a:srgbClr val="379C73"/>
                </a:solidFill>
              </a:rPr>
              <a:t>Sleutelcomponenten</a:t>
            </a:r>
            <a:r>
              <a:rPr dirty="0" sz="2700" spc="-100">
                <a:solidFill>
                  <a:srgbClr val="379C73"/>
                </a:solidFill>
              </a:rPr>
              <a:t> </a:t>
            </a:r>
            <a:r>
              <a:rPr dirty="0" sz="2700" spc="-300">
                <a:solidFill>
                  <a:srgbClr val="379C73"/>
                </a:solidFill>
              </a:rPr>
              <a:t>van</a:t>
            </a:r>
            <a:r>
              <a:rPr dirty="0" sz="2700" spc="-110">
                <a:solidFill>
                  <a:srgbClr val="379C73"/>
                </a:solidFill>
              </a:rPr>
              <a:t> </a:t>
            </a:r>
            <a:r>
              <a:rPr dirty="0" sz="2700" spc="-210">
                <a:solidFill>
                  <a:srgbClr val="379C73"/>
                </a:solidFill>
              </a:rPr>
              <a:t>digitale </a:t>
            </a:r>
            <a:r>
              <a:rPr dirty="0" sz="2700" spc="-150">
                <a:solidFill>
                  <a:srgbClr val="379C73"/>
                </a:solidFill>
              </a:rPr>
              <a:t>competentie</a:t>
            </a:r>
            <a:endParaRPr sz="270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25475" rIns="0" bIns="0" rtlCol="0" vert="horz">
            <a:spAutoFit/>
          </a:bodyPr>
          <a:lstStyle/>
          <a:p>
            <a:pPr marL="141605">
              <a:lnSpc>
                <a:spcPct val="100000"/>
              </a:lnSpc>
              <a:spcBef>
                <a:spcPts val="100"/>
              </a:spcBef>
            </a:pPr>
            <a:r>
              <a:rPr dirty="0" sz="2700" spc="-245">
                <a:solidFill>
                  <a:srgbClr val="379C73"/>
                </a:solidFill>
              </a:rPr>
              <a:t>Apps</a:t>
            </a:r>
            <a:r>
              <a:rPr dirty="0" sz="2700" spc="-130">
                <a:solidFill>
                  <a:srgbClr val="379C73"/>
                </a:solidFill>
              </a:rPr>
              <a:t> </a:t>
            </a:r>
            <a:r>
              <a:rPr dirty="0" sz="2700" spc="-180">
                <a:solidFill>
                  <a:srgbClr val="379C73"/>
                </a:solidFill>
              </a:rPr>
              <a:t>voor</a:t>
            </a:r>
            <a:r>
              <a:rPr dirty="0" sz="2700" spc="-140">
                <a:solidFill>
                  <a:srgbClr val="379C73"/>
                </a:solidFill>
              </a:rPr>
              <a:t> </a:t>
            </a:r>
            <a:r>
              <a:rPr dirty="0" sz="2700" spc="-285">
                <a:solidFill>
                  <a:srgbClr val="379C73"/>
                </a:solidFill>
              </a:rPr>
              <a:t>videogesprekken</a:t>
            </a:r>
            <a:r>
              <a:rPr dirty="0" sz="2700" spc="-140">
                <a:solidFill>
                  <a:srgbClr val="379C73"/>
                </a:solidFill>
              </a:rPr>
              <a:t> </a:t>
            </a:r>
            <a:r>
              <a:rPr dirty="0" sz="2700">
                <a:solidFill>
                  <a:srgbClr val="379C73"/>
                </a:solidFill>
              </a:rPr>
              <a:t>-</a:t>
            </a:r>
            <a:r>
              <a:rPr dirty="0" sz="2700" spc="-130">
                <a:solidFill>
                  <a:srgbClr val="379C73"/>
                </a:solidFill>
              </a:rPr>
              <a:t> </a:t>
            </a:r>
            <a:r>
              <a:rPr dirty="0" sz="2700" spc="-300">
                <a:solidFill>
                  <a:srgbClr val="379C73"/>
                </a:solidFill>
              </a:rPr>
              <a:t>Skype</a:t>
            </a:r>
            <a:endParaRPr sz="2700"/>
          </a:p>
        </p:txBody>
      </p:sp>
      <p:sp>
        <p:nvSpPr>
          <p:cNvPr id="4" name="object 4" descr=""/>
          <p:cNvSpPr txBox="1"/>
          <p:nvPr/>
        </p:nvSpPr>
        <p:spPr>
          <a:xfrm>
            <a:off x="467359" y="1173606"/>
            <a:ext cx="8129905" cy="27146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Skype</a:t>
            </a:r>
            <a:r>
              <a:rPr dirty="0" sz="1800" spc="2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1800" spc="2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800" spc="2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instant</a:t>
            </a:r>
            <a:r>
              <a:rPr dirty="0" sz="1800" spc="28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messaging-</a:t>
            </a:r>
            <a:r>
              <a:rPr dirty="0" sz="1800" spc="26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en</a:t>
            </a:r>
            <a:r>
              <a:rPr dirty="0" sz="1800" spc="29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videogesprekservice,</a:t>
            </a:r>
            <a:r>
              <a:rPr dirty="0" sz="1800" spc="28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800" spc="2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divisie</a:t>
            </a:r>
            <a:r>
              <a:rPr dirty="0" sz="1800" spc="2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van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Microsoft.</a:t>
            </a:r>
            <a:r>
              <a:rPr dirty="0" sz="1800" spc="3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 spc="3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1800" spc="3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gebouwd</a:t>
            </a:r>
            <a:r>
              <a:rPr dirty="0" sz="1800" spc="3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800" spc="3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zowel</a:t>
            </a:r>
            <a:r>
              <a:rPr dirty="0" sz="1800" spc="3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één-op-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één-</a:t>
            </a:r>
            <a:r>
              <a:rPr dirty="0" sz="1800" spc="3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als</a:t>
            </a:r>
            <a:r>
              <a:rPr dirty="0" sz="1800" spc="3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groepsgesprekken</a:t>
            </a:r>
            <a:r>
              <a:rPr dirty="0" sz="1800" spc="3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werkt waar</a:t>
            </a:r>
            <a:r>
              <a:rPr dirty="0" sz="18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ook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bent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-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via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mobiel,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pc.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0"/>
              </a:spcBef>
            </a:pPr>
            <a:endParaRPr sz="1800">
              <a:latin typeface="Arial"/>
              <a:cs typeface="Arial"/>
            </a:endParaRPr>
          </a:p>
          <a:p>
            <a:pPr algn="just" marL="12700" marR="5080">
              <a:lnSpc>
                <a:spcPct val="1401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1800" spc="2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Skype</a:t>
            </a:r>
            <a:r>
              <a:rPr dirty="0" sz="1800" spc="2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kunt</a:t>
            </a:r>
            <a:r>
              <a:rPr dirty="0" sz="1800" spc="2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</a:t>
            </a:r>
            <a:r>
              <a:rPr dirty="0" sz="1800" spc="2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vergaderen.</a:t>
            </a:r>
            <a:r>
              <a:rPr dirty="0" sz="1800" spc="2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 spc="2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is</a:t>
            </a:r>
            <a:r>
              <a:rPr dirty="0" sz="1800" spc="27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gratis</a:t>
            </a:r>
            <a:r>
              <a:rPr dirty="0" sz="1800" spc="27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te</a:t>
            </a:r>
            <a:r>
              <a:rPr dirty="0" sz="1800" spc="27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gebruiken</a:t>
            </a:r>
            <a:r>
              <a:rPr dirty="0" sz="1800" spc="28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-</a:t>
            </a:r>
            <a:r>
              <a:rPr dirty="0" sz="1800" spc="2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800" spc="2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berichten</a:t>
            </a:r>
            <a:r>
              <a:rPr dirty="0" sz="1800" spc="2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te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verzenden</a:t>
            </a:r>
            <a:r>
              <a:rPr dirty="0" sz="18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audio-</a:t>
            </a:r>
            <a:r>
              <a:rPr dirty="0" sz="18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videogesprekken</a:t>
            </a:r>
            <a:r>
              <a:rPr dirty="0" sz="18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8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voeren</a:t>
            </a:r>
            <a:r>
              <a:rPr dirty="0" sz="18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18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groepen</a:t>
            </a:r>
            <a:r>
              <a:rPr dirty="0" sz="18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maximaal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100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personen.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22692" y="3739896"/>
            <a:ext cx="1080516" cy="1080516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7849616" y="4830267"/>
            <a:ext cx="1029969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Ontworpen</a:t>
            </a:r>
            <a:r>
              <a:rPr dirty="0" sz="700" spc="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door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Freeepik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40105"/>
            </a:xfrm>
            <a:custGeom>
              <a:avLst/>
              <a:gdLst/>
              <a:ahLst/>
              <a:cxnLst/>
              <a:rect l="l" t="t" r="r" b="b"/>
              <a:pathLst>
                <a:path w="9144000" h="840105">
                  <a:moveTo>
                    <a:pt x="0" y="839724"/>
                  </a:moveTo>
                  <a:lnTo>
                    <a:pt x="9144000" y="839724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39724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39723"/>
              <a:ext cx="9144000" cy="4304030"/>
            </a:xfrm>
            <a:custGeom>
              <a:avLst/>
              <a:gdLst/>
              <a:ahLst/>
              <a:cxnLst/>
              <a:rect l="l" t="t" r="r" b="b"/>
              <a:pathLst>
                <a:path w="9144000" h="4304030">
                  <a:moveTo>
                    <a:pt x="9144000" y="0"/>
                  </a:moveTo>
                  <a:lnTo>
                    <a:pt x="0" y="0"/>
                  </a:lnTo>
                  <a:lnTo>
                    <a:pt x="0" y="4303776"/>
                  </a:lnTo>
                  <a:lnTo>
                    <a:pt x="9144000" y="430377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6431" rIns="0" bIns="0" rtlCol="0" vert="horz">
            <a:spAutoFit/>
          </a:bodyPr>
          <a:lstStyle/>
          <a:p>
            <a:pPr marL="201295">
              <a:lnSpc>
                <a:spcPct val="100000"/>
              </a:lnSpc>
              <a:spcBef>
                <a:spcPts val="95"/>
              </a:spcBef>
            </a:pPr>
            <a:r>
              <a:rPr dirty="0" spc="-85"/>
              <a:t>VIDEO-</a:t>
            </a:r>
            <a:r>
              <a:rPr dirty="0" spc="-10"/>
              <a:t>INHOUD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2025523" y="4059732"/>
            <a:ext cx="485267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Hoe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Skype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downloaden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installeren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254123" y="3207511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599691" y="1587754"/>
            <a:ext cx="5705475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367280" marR="5080" indent="-2355215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Leer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hoe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u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Skype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kunt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gebruiken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door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onderstaande video1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bekijken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185928" y="4651247"/>
            <a:ext cx="5086350" cy="0"/>
          </a:xfrm>
          <a:custGeom>
            <a:avLst/>
            <a:gdLst/>
            <a:ahLst/>
            <a:cxnLst/>
            <a:rect l="l" t="t" r="r" b="b"/>
            <a:pathLst>
              <a:path w="5086350" h="0">
                <a:moveTo>
                  <a:pt x="0" y="0"/>
                </a:moveTo>
                <a:lnTo>
                  <a:pt x="5086350" y="0"/>
                </a:lnTo>
              </a:path>
            </a:pathLst>
          </a:custGeom>
          <a:ln w="9525">
            <a:solidFill>
              <a:srgbClr val="3399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/>
          <p:nvPr/>
        </p:nvSpPr>
        <p:spPr>
          <a:xfrm>
            <a:off x="302971" y="4690973"/>
            <a:ext cx="666051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27777" sz="900" i="1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dirty="0" baseline="27777" sz="9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Skype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downloaden</a:t>
            </a:r>
            <a:r>
              <a:rPr dirty="0" sz="9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installeren</a:t>
            </a:r>
            <a:r>
              <a:rPr dirty="0" sz="9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[online</a:t>
            </a:r>
            <a:r>
              <a:rPr dirty="0" sz="9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video],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Technoboomers,</a:t>
            </a:r>
            <a:r>
              <a:rPr dirty="0" sz="9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15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april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2017,</a:t>
            </a:r>
            <a:r>
              <a:rPr dirty="0" sz="9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9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https://www.youtube.com/watch?v=lb31wbnoz_c</a:t>
            </a:r>
            <a:endParaRPr sz="900">
              <a:latin typeface="Arial"/>
              <a:cs typeface="Arial"/>
            </a:endParaRPr>
          </a:p>
        </p:txBody>
      </p:sp>
      <p:pic>
        <p:nvPicPr>
          <p:cNvPr id="12" name="object 12" descr="">
            <a:hlinkClick r:id="rId4"/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50820" y="2231135"/>
            <a:ext cx="3048000" cy="1714500"/>
          </a:xfrm>
          <a:prstGeom prst="rect">
            <a:avLst/>
          </a:prstGeom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306400"/>
            <a:ext cx="6833234" cy="4375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45">
                <a:solidFill>
                  <a:srgbClr val="379C73"/>
                </a:solidFill>
              </a:rPr>
              <a:t>Apps</a:t>
            </a:r>
            <a:r>
              <a:rPr dirty="0" sz="2700" spc="-135">
                <a:solidFill>
                  <a:srgbClr val="379C73"/>
                </a:solidFill>
              </a:rPr>
              <a:t> </a:t>
            </a:r>
            <a:r>
              <a:rPr dirty="0" sz="2700" spc="-190">
                <a:solidFill>
                  <a:srgbClr val="379C73"/>
                </a:solidFill>
              </a:rPr>
              <a:t>voor</a:t>
            </a:r>
            <a:r>
              <a:rPr dirty="0" sz="2700" spc="-145">
                <a:solidFill>
                  <a:srgbClr val="379C73"/>
                </a:solidFill>
              </a:rPr>
              <a:t> </a:t>
            </a:r>
            <a:r>
              <a:rPr dirty="0" sz="2700" spc="-275">
                <a:solidFill>
                  <a:srgbClr val="379C73"/>
                </a:solidFill>
              </a:rPr>
              <a:t>videogesprekken</a:t>
            </a:r>
            <a:r>
              <a:rPr dirty="0" sz="2700" spc="-150">
                <a:solidFill>
                  <a:srgbClr val="379C73"/>
                </a:solidFill>
              </a:rPr>
              <a:t> </a:t>
            </a:r>
            <a:r>
              <a:rPr dirty="0" sz="2700">
                <a:solidFill>
                  <a:srgbClr val="379C73"/>
                </a:solidFill>
              </a:rPr>
              <a:t>-</a:t>
            </a:r>
            <a:r>
              <a:rPr dirty="0" sz="2700" spc="-140">
                <a:solidFill>
                  <a:srgbClr val="379C73"/>
                </a:solidFill>
              </a:rPr>
              <a:t> </a:t>
            </a:r>
            <a:r>
              <a:rPr dirty="0" sz="2700" spc="-229">
                <a:solidFill>
                  <a:srgbClr val="379C73"/>
                </a:solidFill>
              </a:rPr>
              <a:t>Google</a:t>
            </a:r>
            <a:r>
              <a:rPr dirty="0" sz="2700" spc="-130">
                <a:solidFill>
                  <a:srgbClr val="379C73"/>
                </a:solidFill>
              </a:rPr>
              <a:t> </a:t>
            </a:r>
            <a:r>
              <a:rPr dirty="0" sz="2700" spc="-135">
                <a:solidFill>
                  <a:srgbClr val="379C73"/>
                </a:solidFill>
              </a:rPr>
              <a:t>Meet</a:t>
            </a:r>
            <a:endParaRPr sz="2700"/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03235" y="3669791"/>
            <a:ext cx="1281683" cy="1078992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503631" y="1006602"/>
            <a:ext cx="7473950" cy="347535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Google</a:t>
            </a:r>
            <a:r>
              <a:rPr dirty="0" sz="1800" spc="95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Meet</a:t>
            </a:r>
            <a:r>
              <a:rPr dirty="0" sz="1800" spc="120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is</a:t>
            </a:r>
            <a:r>
              <a:rPr dirty="0" sz="1800" spc="114">
                <a:solidFill>
                  <a:srgbClr val="7E7E7E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de</a:t>
            </a:r>
            <a:r>
              <a:rPr dirty="0" sz="1800" spc="114">
                <a:solidFill>
                  <a:srgbClr val="7E7E7E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app</a:t>
            </a:r>
            <a:r>
              <a:rPr dirty="0" sz="1800" spc="120">
                <a:solidFill>
                  <a:srgbClr val="7E7E7E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voor</a:t>
            </a:r>
            <a:r>
              <a:rPr dirty="0" sz="1800" spc="130">
                <a:solidFill>
                  <a:srgbClr val="7E7E7E"/>
                </a:solidFill>
                <a:latin typeface="Arial"/>
                <a:cs typeface="Arial"/>
              </a:rPr>
              <a:t>  </a:t>
            </a:r>
            <a:r>
              <a:rPr dirty="0" sz="1800" b="1">
                <a:solidFill>
                  <a:srgbClr val="7E7E7E"/>
                </a:solidFill>
                <a:latin typeface="Arial"/>
                <a:cs typeface="Arial"/>
              </a:rPr>
              <a:t>videoconferenties</a:t>
            </a:r>
            <a:r>
              <a:rPr dirty="0" sz="1800" spc="125" b="1">
                <a:solidFill>
                  <a:srgbClr val="7E7E7E"/>
                </a:solidFill>
                <a:latin typeface="Arial"/>
                <a:cs typeface="Arial"/>
              </a:rPr>
              <a:t>  </a:t>
            </a:r>
            <a:r>
              <a:rPr dirty="0" sz="1800" b="1">
                <a:solidFill>
                  <a:srgbClr val="7E7E7E"/>
                </a:solidFill>
                <a:latin typeface="Arial"/>
                <a:cs typeface="Arial"/>
              </a:rPr>
              <a:t>van</a:t>
            </a:r>
            <a:r>
              <a:rPr dirty="0" sz="1800" spc="120" b="1">
                <a:solidFill>
                  <a:srgbClr val="7E7E7E"/>
                </a:solidFill>
                <a:latin typeface="Arial"/>
                <a:cs typeface="Arial"/>
              </a:rPr>
              <a:t>  </a:t>
            </a:r>
            <a:r>
              <a:rPr dirty="0" sz="1800" b="1">
                <a:solidFill>
                  <a:srgbClr val="7E7E7E"/>
                </a:solidFill>
                <a:latin typeface="Arial"/>
                <a:cs typeface="Arial"/>
              </a:rPr>
              <a:t>Google</a:t>
            </a:r>
            <a:r>
              <a:rPr dirty="0" sz="1800" spc="120" b="1">
                <a:solidFill>
                  <a:srgbClr val="7E7E7E"/>
                </a:solidFill>
                <a:latin typeface="Arial"/>
                <a:cs typeface="Arial"/>
              </a:rPr>
              <a:t>  </a:t>
            </a:r>
            <a:r>
              <a:rPr dirty="0" sz="1800" spc="-25">
                <a:solidFill>
                  <a:srgbClr val="7E7E7E"/>
                </a:solidFill>
                <a:latin typeface="Arial"/>
                <a:cs typeface="Arial"/>
              </a:rPr>
              <a:t>die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beschikbaar</a:t>
            </a:r>
            <a:r>
              <a:rPr dirty="0" sz="1800" spc="48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is</a:t>
            </a:r>
            <a:r>
              <a:rPr dirty="0" sz="1800" spc="49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voor</a:t>
            </a:r>
            <a:r>
              <a:rPr dirty="0" sz="1800" spc="48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iedereen</a:t>
            </a:r>
            <a:r>
              <a:rPr dirty="0" sz="1800" spc="484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met</a:t>
            </a:r>
            <a:r>
              <a:rPr dirty="0" sz="1800" spc="47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een</a:t>
            </a:r>
            <a:r>
              <a:rPr dirty="0" sz="1800" spc="47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7E7E7E"/>
                </a:solidFill>
                <a:latin typeface="Arial"/>
                <a:cs typeface="Arial"/>
              </a:rPr>
              <a:t>Google-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account.</a:t>
            </a:r>
            <a:r>
              <a:rPr dirty="0" sz="1800" spc="480">
                <a:solidFill>
                  <a:srgbClr val="7E7E7E"/>
                </a:solidFill>
                <a:latin typeface="Arial"/>
                <a:cs typeface="Arial"/>
              </a:rPr>
              <a:t>  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Een</a:t>
            </a:r>
            <a:r>
              <a:rPr dirty="0" sz="1800" spc="484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7E7E7E"/>
                </a:solidFill>
                <a:latin typeface="Arial"/>
                <a:cs typeface="Arial"/>
              </a:rPr>
              <a:t>online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vergadering</a:t>
            </a:r>
            <a:r>
              <a:rPr dirty="0" sz="1800" spc="40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is</a:t>
            </a:r>
            <a:r>
              <a:rPr dirty="0" sz="1800" spc="42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eenvoudig</a:t>
            </a:r>
            <a:r>
              <a:rPr dirty="0" sz="1800" spc="40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op</a:t>
            </a:r>
            <a:r>
              <a:rPr dirty="0" sz="1800" spc="41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te</a:t>
            </a:r>
            <a:r>
              <a:rPr dirty="0" sz="1800" spc="40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zetten,</a:t>
            </a:r>
            <a:r>
              <a:rPr dirty="0" sz="1800" spc="409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of</a:t>
            </a:r>
            <a:r>
              <a:rPr dirty="0" sz="1800" spc="40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u</a:t>
            </a:r>
            <a:r>
              <a:rPr dirty="0" sz="1800" spc="39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nu</a:t>
            </a:r>
            <a:r>
              <a:rPr dirty="0" sz="1800" spc="40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een</a:t>
            </a:r>
            <a:r>
              <a:rPr dirty="0" sz="1800" spc="40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individu</a:t>
            </a:r>
            <a:r>
              <a:rPr dirty="0" sz="1800" spc="40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bent</a:t>
            </a:r>
            <a:r>
              <a:rPr dirty="0" sz="1800" spc="40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7E7E7E"/>
                </a:solidFill>
                <a:latin typeface="Arial"/>
                <a:cs typeface="Arial"/>
              </a:rPr>
              <a:t>dat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samenkomt</a:t>
            </a:r>
            <a:r>
              <a:rPr dirty="0" sz="1800" spc="145">
                <a:solidFill>
                  <a:srgbClr val="7E7E7E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met</a:t>
            </a:r>
            <a:r>
              <a:rPr dirty="0" sz="1800" spc="155">
                <a:solidFill>
                  <a:srgbClr val="7E7E7E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een</a:t>
            </a:r>
            <a:r>
              <a:rPr dirty="0" sz="1800" spc="155">
                <a:solidFill>
                  <a:srgbClr val="7E7E7E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patiënt,</a:t>
            </a:r>
            <a:r>
              <a:rPr dirty="0" sz="1800" spc="160">
                <a:solidFill>
                  <a:srgbClr val="7E7E7E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medisch</a:t>
            </a:r>
            <a:r>
              <a:rPr dirty="0" sz="1800" spc="145">
                <a:solidFill>
                  <a:srgbClr val="7E7E7E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expert</a:t>
            </a:r>
            <a:r>
              <a:rPr dirty="0" sz="1800" spc="155">
                <a:solidFill>
                  <a:srgbClr val="7E7E7E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of</a:t>
            </a:r>
            <a:r>
              <a:rPr dirty="0" sz="1800" spc="160">
                <a:solidFill>
                  <a:srgbClr val="7E7E7E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collega's.</a:t>
            </a:r>
            <a:r>
              <a:rPr dirty="0" sz="1800" spc="150">
                <a:solidFill>
                  <a:srgbClr val="7E7E7E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U</a:t>
            </a:r>
            <a:r>
              <a:rPr dirty="0" sz="1800" spc="155">
                <a:solidFill>
                  <a:srgbClr val="7E7E7E"/>
                </a:solidFill>
                <a:latin typeface="Arial"/>
                <a:cs typeface="Arial"/>
              </a:rPr>
              <a:t>  </a:t>
            </a:r>
            <a:r>
              <a:rPr dirty="0" sz="1800" spc="-25">
                <a:solidFill>
                  <a:srgbClr val="7E7E7E"/>
                </a:solidFill>
                <a:latin typeface="Arial"/>
                <a:cs typeface="Arial"/>
              </a:rPr>
              <a:t>mag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maximaal</a:t>
            </a:r>
            <a:r>
              <a:rPr dirty="0" sz="1800" spc="229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100</a:t>
            </a:r>
            <a:r>
              <a:rPr dirty="0" sz="1800" spc="24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deelnemers</a:t>
            </a:r>
            <a:r>
              <a:rPr dirty="0" sz="1800" spc="22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hebben</a:t>
            </a:r>
            <a:r>
              <a:rPr dirty="0" sz="1800" spc="24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en</a:t>
            </a:r>
            <a:r>
              <a:rPr dirty="0" sz="1800" spc="23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kunt</a:t>
            </a:r>
            <a:r>
              <a:rPr dirty="0" sz="1800" spc="24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maximaal</a:t>
            </a:r>
            <a:r>
              <a:rPr dirty="0" sz="1800" spc="25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60</a:t>
            </a:r>
            <a:r>
              <a:rPr dirty="0" sz="1800" spc="25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minuten</a:t>
            </a:r>
            <a:r>
              <a:rPr dirty="0" sz="1800" spc="23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in</a:t>
            </a:r>
            <a:r>
              <a:rPr dirty="0" sz="1800" spc="24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7E7E7E"/>
                </a:solidFill>
                <a:latin typeface="Arial"/>
                <a:cs typeface="Arial"/>
              </a:rPr>
              <a:t>de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vergadering</a:t>
            </a:r>
            <a:r>
              <a:rPr dirty="0" sz="1800" spc="-4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7E7E7E"/>
                </a:solidFill>
                <a:latin typeface="Arial"/>
                <a:cs typeface="Arial"/>
              </a:rPr>
              <a:t>zijn.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755"/>
              </a:spcBef>
            </a:pPr>
            <a:endParaRPr sz="18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Klik</a:t>
            </a:r>
            <a:r>
              <a:rPr dirty="0" sz="1800" spc="21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hier</a:t>
            </a:r>
            <a:r>
              <a:rPr dirty="0" sz="1800" spc="229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800" spc="2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meer</a:t>
            </a:r>
            <a:r>
              <a:rPr dirty="0" sz="1800" spc="2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informatie</a:t>
            </a:r>
            <a:r>
              <a:rPr dirty="0" sz="1800" spc="23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u="sng" sz="1800" b="1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Arial"/>
                <a:cs typeface="Arial"/>
              </a:rPr>
              <a:t>video-</a:t>
            </a:r>
            <a:r>
              <a:rPr dirty="0" u="sng" sz="1800" spc="225" b="1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Arial"/>
                <a:cs typeface="Arial"/>
              </a:rPr>
              <a:t>  </a:t>
            </a:r>
            <a:r>
              <a:rPr dirty="0" u="sng" sz="1800" b="1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Arial"/>
                <a:cs typeface="Arial"/>
              </a:rPr>
              <a:t>of</a:t>
            </a:r>
            <a:r>
              <a:rPr dirty="0" u="sng" sz="1800" spc="229" b="1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Arial"/>
                <a:cs typeface="Arial"/>
              </a:rPr>
              <a:t>  </a:t>
            </a:r>
            <a:r>
              <a:rPr dirty="0" u="sng" sz="1800" spc="-10" b="1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Arial"/>
                <a:cs typeface="Arial"/>
              </a:rPr>
              <a:t>spraakoproepen</a:t>
            </a:r>
            <a:endParaRPr sz="18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  <a:spcBef>
                <a:spcPts val="865"/>
              </a:spcBef>
            </a:pPr>
            <a:r>
              <a:rPr dirty="0" u="sng" sz="1800" b="1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Arial"/>
                <a:cs typeface="Arial"/>
              </a:rPr>
              <a:t>plaatsen</a:t>
            </a:r>
            <a:r>
              <a:rPr dirty="0" u="sng" sz="1800" spc="-35" b="1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b="1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Arial"/>
                <a:cs typeface="Arial"/>
              </a:rPr>
              <a:t>met</a:t>
            </a:r>
            <a:r>
              <a:rPr dirty="0" u="sng" sz="1800" spc="-40" b="1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b="1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Arial"/>
                <a:cs typeface="Arial"/>
              </a:rPr>
              <a:t>Google</a:t>
            </a:r>
            <a:r>
              <a:rPr dirty="0" u="sng" sz="1800" spc="-50" b="1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20" b="1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Arial"/>
                <a:cs typeface="Arial"/>
              </a:rPr>
              <a:t>Meet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730490" y="4759248"/>
            <a:ext cx="1029969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Ontworpen</a:t>
            </a:r>
            <a:r>
              <a:rPr dirty="0" sz="700" spc="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door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Freeepik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306400"/>
            <a:ext cx="5737860" cy="4375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45">
                <a:solidFill>
                  <a:srgbClr val="379C73"/>
                </a:solidFill>
              </a:rPr>
              <a:t>Apps</a:t>
            </a:r>
            <a:r>
              <a:rPr dirty="0" sz="2700" spc="-135">
                <a:solidFill>
                  <a:srgbClr val="379C73"/>
                </a:solidFill>
              </a:rPr>
              <a:t> </a:t>
            </a:r>
            <a:r>
              <a:rPr dirty="0" sz="2700" spc="-190">
                <a:solidFill>
                  <a:srgbClr val="379C73"/>
                </a:solidFill>
              </a:rPr>
              <a:t>voor</a:t>
            </a:r>
            <a:r>
              <a:rPr dirty="0" sz="2700" spc="-150">
                <a:solidFill>
                  <a:srgbClr val="379C73"/>
                </a:solidFill>
              </a:rPr>
              <a:t> </a:t>
            </a:r>
            <a:r>
              <a:rPr dirty="0" sz="2700" spc="-275">
                <a:solidFill>
                  <a:srgbClr val="379C73"/>
                </a:solidFill>
              </a:rPr>
              <a:t>videogesprekken</a:t>
            </a:r>
            <a:r>
              <a:rPr dirty="0" sz="2700" spc="-155">
                <a:solidFill>
                  <a:srgbClr val="379C73"/>
                </a:solidFill>
              </a:rPr>
              <a:t> </a:t>
            </a:r>
            <a:r>
              <a:rPr dirty="0" sz="2700">
                <a:solidFill>
                  <a:srgbClr val="379C73"/>
                </a:solidFill>
              </a:rPr>
              <a:t>-</a:t>
            </a:r>
            <a:r>
              <a:rPr dirty="0" sz="2700" spc="-145">
                <a:solidFill>
                  <a:srgbClr val="379C73"/>
                </a:solidFill>
              </a:rPr>
              <a:t> </a:t>
            </a:r>
            <a:r>
              <a:rPr dirty="0" sz="2700" spc="-75">
                <a:solidFill>
                  <a:srgbClr val="379C73"/>
                </a:solidFill>
              </a:rPr>
              <a:t>Zoom</a:t>
            </a:r>
            <a:endParaRPr sz="2700"/>
          </a:p>
        </p:txBody>
      </p:sp>
      <p:sp>
        <p:nvSpPr>
          <p:cNvPr id="4" name="object 4" descr=""/>
          <p:cNvSpPr txBox="1"/>
          <p:nvPr/>
        </p:nvSpPr>
        <p:spPr>
          <a:xfrm>
            <a:off x="608177" y="906906"/>
            <a:ext cx="7603490" cy="38671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715">
              <a:lnSpc>
                <a:spcPct val="14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Zoom</a:t>
            </a:r>
            <a:r>
              <a:rPr dirty="0" sz="1800" spc="1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1800" spc="1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800" spc="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videoconferentieplatform</a:t>
            </a:r>
            <a:r>
              <a:rPr dirty="0" sz="1800" spc="15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dat</a:t>
            </a:r>
            <a:r>
              <a:rPr dirty="0" sz="1800" spc="1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1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worden</a:t>
            </a:r>
            <a:r>
              <a:rPr dirty="0" sz="1800" spc="1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gebruikt</a:t>
            </a:r>
            <a:r>
              <a:rPr dirty="0" sz="1800" spc="1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via</a:t>
            </a:r>
            <a:r>
              <a:rPr dirty="0" sz="1800" spc="1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computer,</a:t>
            </a:r>
            <a:r>
              <a:rPr dirty="0" sz="1800" spc="204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desktop</a:t>
            </a:r>
            <a:r>
              <a:rPr dirty="0" sz="1800" spc="204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1800" spc="204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mobiele</a:t>
            </a:r>
            <a:r>
              <a:rPr dirty="0" sz="1800" spc="20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app,</a:t>
            </a:r>
            <a:r>
              <a:rPr dirty="0" sz="1800" spc="21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21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waarmee</a:t>
            </a:r>
            <a:r>
              <a:rPr dirty="0" sz="1800" spc="19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gebruikers</a:t>
            </a:r>
            <a:r>
              <a:rPr dirty="0" sz="1800" spc="204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online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verbinding</a:t>
            </a:r>
            <a:r>
              <a:rPr dirty="0" sz="1800" spc="260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kunnen</a:t>
            </a:r>
            <a:r>
              <a:rPr dirty="0" sz="1800" spc="260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maken</a:t>
            </a:r>
            <a:r>
              <a:rPr dirty="0" sz="1800" spc="260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800" spc="265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videoconferentievergaderingen,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webinars</a:t>
            </a:r>
            <a:r>
              <a:rPr dirty="0" sz="1800" spc="-3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en </a:t>
            </a: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livechat.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0"/>
              </a:spcBef>
            </a:pPr>
            <a:endParaRPr sz="1800">
              <a:latin typeface="Arial"/>
              <a:cs typeface="Arial"/>
            </a:endParaRPr>
          </a:p>
          <a:p>
            <a:pPr algn="just" marL="12700" marR="5080">
              <a:lnSpc>
                <a:spcPct val="1401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app</a:t>
            </a:r>
            <a:r>
              <a:rPr dirty="0" sz="18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18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gratis</a:t>
            </a:r>
            <a:r>
              <a:rPr dirty="0" sz="18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8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downloaden.</a:t>
            </a:r>
            <a:r>
              <a:rPr dirty="0" sz="18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18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gratis</a:t>
            </a:r>
            <a:r>
              <a:rPr dirty="0" sz="18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services</a:t>
            </a:r>
            <a:r>
              <a:rPr dirty="0" sz="18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kunnen</a:t>
            </a:r>
            <a:r>
              <a:rPr dirty="0" sz="18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gebruikers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onbeperkt</a:t>
            </a:r>
            <a:r>
              <a:rPr dirty="0" sz="1800" spc="25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vergaderingen</a:t>
            </a:r>
            <a:r>
              <a:rPr dirty="0" sz="1800" spc="2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maken</a:t>
            </a:r>
            <a:r>
              <a:rPr dirty="0" sz="1800" spc="2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1800" spc="2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maximaal</a:t>
            </a:r>
            <a:r>
              <a:rPr dirty="0" sz="1800" spc="2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100</a:t>
            </a:r>
            <a:r>
              <a:rPr dirty="0" sz="1800" spc="2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deelnemers,</a:t>
            </a:r>
            <a:r>
              <a:rPr dirty="0" sz="1800" spc="2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hoewel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tijdslimiet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groepsvergaderingen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40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minuten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is.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20"/>
              </a:spcBef>
            </a:pPr>
            <a:endParaRPr sz="18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Klik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hier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informatie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1800" b="1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Arial"/>
                <a:cs typeface="Arial"/>
              </a:rPr>
              <a:t>hoe</a:t>
            </a:r>
            <a:r>
              <a:rPr dirty="0" u="sng" sz="1800" spc="-35" b="1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b="1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Arial"/>
                <a:cs typeface="Arial"/>
              </a:rPr>
              <a:t>Zoom</a:t>
            </a:r>
            <a:r>
              <a:rPr dirty="0" u="sng" sz="1800" spc="-40" b="1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b="1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Arial"/>
                <a:cs typeface="Arial"/>
              </a:rPr>
              <a:t>te</a:t>
            </a:r>
            <a:r>
              <a:rPr dirty="0" u="sng" sz="1800" spc="-30" b="1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0" b="1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Arial"/>
                <a:cs typeface="Arial"/>
              </a:rPr>
              <a:t>gebruiken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7576566" y="4700422"/>
            <a:ext cx="1029969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Ontworpen</a:t>
            </a:r>
            <a:r>
              <a:rPr dirty="0" sz="700" spc="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door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Freeepik</a:t>
            </a:r>
            <a:endParaRPr sz="70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97495" y="3322320"/>
            <a:ext cx="1385316" cy="1385316"/>
          </a:xfrm>
          <a:prstGeom prst="rect">
            <a:avLst/>
          </a:prstGeom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578612" y="1028923"/>
            <a:ext cx="7902575" cy="30746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55244" marR="5080">
              <a:lnSpc>
                <a:spcPct val="140100"/>
              </a:lnSpc>
              <a:spcBef>
                <a:spcPts val="9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600" spc="2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nieuwsbrief</a:t>
            </a:r>
            <a:r>
              <a:rPr dirty="0" sz="1600" spc="2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1600" spc="20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600" spc="1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elektronisch</a:t>
            </a:r>
            <a:r>
              <a:rPr dirty="0" sz="1600" spc="20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rapport</a:t>
            </a:r>
            <a:r>
              <a:rPr dirty="0" sz="1600" spc="2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met</a:t>
            </a:r>
            <a:r>
              <a:rPr dirty="0" sz="1600" spc="204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nieuws</a:t>
            </a:r>
            <a:r>
              <a:rPr dirty="0" sz="1600" spc="19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over</a:t>
            </a:r>
            <a:r>
              <a:rPr dirty="0" sz="1600" spc="2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de</a:t>
            </a:r>
            <a:r>
              <a:rPr dirty="0" sz="1600" spc="19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activiteiten</a:t>
            </a:r>
            <a:r>
              <a:rPr dirty="0" sz="1600" spc="2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van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600" spc="1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bedrijf</a:t>
            </a:r>
            <a:r>
              <a:rPr dirty="0" sz="1600" spc="1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1600" spc="13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600" spc="1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organisatie</a:t>
            </a:r>
            <a:r>
              <a:rPr dirty="0" sz="1600" spc="1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dat</a:t>
            </a:r>
            <a:r>
              <a:rPr dirty="0" sz="1600" spc="13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wordt</a:t>
            </a:r>
            <a:r>
              <a:rPr dirty="0" sz="1600" spc="1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verzonden</a:t>
            </a:r>
            <a:r>
              <a:rPr dirty="0" sz="1600" spc="1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naar</a:t>
            </a:r>
            <a:r>
              <a:rPr dirty="0" sz="1600" spc="1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haar</a:t>
            </a:r>
            <a:r>
              <a:rPr dirty="0" sz="1600" spc="1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leden,</a:t>
            </a:r>
            <a:r>
              <a:rPr dirty="0" sz="1600" spc="1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klanten,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werknemers</a:t>
            </a:r>
            <a:r>
              <a:rPr dirty="0" sz="1600" spc="3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1600" spc="3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andere</a:t>
            </a:r>
            <a:r>
              <a:rPr dirty="0" sz="1600" spc="3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abonnees.</a:t>
            </a:r>
            <a:r>
              <a:rPr dirty="0" sz="1600" spc="3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Nieuwsbrieven</a:t>
            </a:r>
            <a:r>
              <a:rPr dirty="0" sz="1600" spc="3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bevatten</a:t>
            </a:r>
            <a:r>
              <a:rPr dirty="0" sz="1600" spc="3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over</a:t>
            </a:r>
            <a:r>
              <a:rPr dirty="0" sz="1600" spc="3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600" spc="3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algemeen</a:t>
            </a:r>
            <a:r>
              <a:rPr dirty="0" sz="1600" spc="3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één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hoofdonderwerp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dat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belang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ontvangers.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sz="1600">
              <a:latin typeface="Arial"/>
              <a:cs typeface="Arial"/>
            </a:endParaRPr>
          </a:p>
          <a:p>
            <a:pPr algn="just" marL="12700" marR="2429510">
              <a:lnSpc>
                <a:spcPct val="140000"/>
              </a:lnSpc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Abonneren</a:t>
            </a:r>
            <a:r>
              <a:rPr dirty="0" sz="1600" spc="29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600" spc="30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600" spc="29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nieuwsbrief</a:t>
            </a:r>
            <a:r>
              <a:rPr dirty="0" sz="1600" spc="30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600" spc="30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nuttig</a:t>
            </a:r>
            <a:r>
              <a:rPr dirty="0" sz="1600" spc="30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zijn</a:t>
            </a:r>
            <a:r>
              <a:rPr dirty="0" sz="1600" spc="30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voor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zorgassistenten</a:t>
            </a:r>
            <a:r>
              <a:rPr dirty="0" sz="1600" spc="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600" spc="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600" spc="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600" spc="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hoogte</a:t>
            </a:r>
            <a:r>
              <a:rPr dirty="0" sz="1600" spc="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600" spc="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blijven</a:t>
            </a:r>
            <a:r>
              <a:rPr dirty="0" sz="16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600" spc="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nieuws</a:t>
            </a:r>
            <a:r>
              <a:rPr dirty="0" sz="1600" spc="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van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600" spc="295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ministerie</a:t>
            </a:r>
            <a:r>
              <a:rPr dirty="0" sz="1600" spc="300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600" spc="295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Volksgezondheid,</a:t>
            </a:r>
            <a:r>
              <a:rPr dirty="0" sz="1600" spc="300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verenigingen,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apotheken,</a:t>
            </a:r>
            <a:r>
              <a:rPr dirty="0" sz="16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medische</a:t>
            </a:r>
            <a:r>
              <a:rPr dirty="0" sz="16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groepen,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enz.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3161" rIns="0" bIns="0" rtlCol="0" vert="horz">
            <a:spAutoFit/>
          </a:bodyPr>
          <a:lstStyle/>
          <a:p>
            <a:pPr marL="201295">
              <a:lnSpc>
                <a:spcPct val="100000"/>
              </a:lnSpc>
              <a:spcBef>
                <a:spcPts val="100"/>
              </a:spcBef>
            </a:pPr>
            <a:r>
              <a:rPr dirty="0" sz="2700" spc="-235">
                <a:solidFill>
                  <a:srgbClr val="379C73"/>
                </a:solidFill>
              </a:rPr>
              <a:t>Nieuwsbrief</a:t>
            </a:r>
            <a:endParaRPr sz="2700"/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77267" y="2330322"/>
            <a:ext cx="2114838" cy="1694454"/>
          </a:xfrm>
          <a:prstGeom prst="rect">
            <a:avLst/>
          </a:prstGeom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532891" y="1255013"/>
            <a:ext cx="7860030" cy="27146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abonneren</a:t>
            </a:r>
            <a:r>
              <a:rPr dirty="0" sz="1800" spc="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op een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nieuwsbrief</a:t>
            </a:r>
            <a:r>
              <a:rPr dirty="0" sz="1800" spc="1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dient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formulier in te vullen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dat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</a:t>
            </a:r>
            <a:r>
              <a:rPr dirty="0" sz="1800" spc="43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vindt</a:t>
            </a:r>
            <a:r>
              <a:rPr dirty="0" sz="1800" spc="4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800" spc="4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4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website</a:t>
            </a:r>
            <a:r>
              <a:rPr dirty="0" sz="1800" spc="4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4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4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organisatie</a:t>
            </a:r>
            <a:r>
              <a:rPr dirty="0" sz="1800" spc="4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waarover</a:t>
            </a:r>
            <a:r>
              <a:rPr dirty="0" sz="1800" spc="4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</a:t>
            </a:r>
            <a:r>
              <a:rPr dirty="0" sz="1800" spc="45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800" spc="4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4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hoogte</a:t>
            </a:r>
            <a:r>
              <a:rPr dirty="0" sz="1800" spc="4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wilt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blijven:</a:t>
            </a:r>
            <a:endParaRPr sz="1800">
              <a:latin typeface="Arial"/>
              <a:cs typeface="Arial"/>
            </a:endParaRPr>
          </a:p>
          <a:p>
            <a:pPr marL="393065" indent="-380365">
              <a:lnSpc>
                <a:spcPct val="100000"/>
              </a:lnSpc>
              <a:spcBef>
                <a:spcPts val="860"/>
              </a:spcBef>
              <a:buClr>
                <a:srgbClr val="000000"/>
              </a:buClr>
              <a:buAutoNum type="arabicPeriod"/>
              <a:tabLst>
                <a:tab pos="3930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Vul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verplichte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velden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uw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naam,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achternaam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e-mailadres</a:t>
            </a:r>
            <a:endParaRPr sz="1800">
              <a:latin typeface="Arial"/>
              <a:cs typeface="Arial"/>
            </a:endParaRPr>
          </a:p>
          <a:p>
            <a:pPr marL="393065" indent="-380365">
              <a:lnSpc>
                <a:spcPct val="100000"/>
              </a:lnSpc>
              <a:spcBef>
                <a:spcPts val="865"/>
              </a:spcBef>
              <a:buClr>
                <a:srgbClr val="000000"/>
              </a:buClr>
              <a:buAutoNum type="arabicPeriod"/>
              <a:tabLst>
                <a:tab pos="3930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Vink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optie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privacybeleid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aan</a:t>
            </a:r>
            <a:endParaRPr sz="1800">
              <a:latin typeface="Arial"/>
              <a:cs typeface="Arial"/>
            </a:endParaRPr>
          </a:p>
          <a:p>
            <a:pPr marL="393065" indent="-380365">
              <a:lnSpc>
                <a:spcPct val="100000"/>
              </a:lnSpc>
              <a:spcBef>
                <a:spcPts val="865"/>
              </a:spcBef>
              <a:buClr>
                <a:srgbClr val="000000"/>
              </a:buClr>
              <a:buAutoNum type="arabicPeriod"/>
              <a:tabLst>
                <a:tab pos="3930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Klik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"Registreren/Aanmelden“</a:t>
            </a:r>
            <a:endParaRPr sz="1800">
              <a:latin typeface="Arial"/>
              <a:cs typeface="Arial"/>
            </a:endParaRPr>
          </a:p>
          <a:p>
            <a:pPr marL="393065" indent="-380365">
              <a:lnSpc>
                <a:spcPct val="100000"/>
              </a:lnSpc>
              <a:spcBef>
                <a:spcPts val="865"/>
              </a:spcBef>
              <a:buClr>
                <a:srgbClr val="000000"/>
              </a:buClr>
              <a:buAutoNum type="arabicPeriod"/>
              <a:tabLst>
                <a:tab pos="3930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Bevestig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uw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inschrijving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e-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mail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ontvangt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3161" rIns="0" bIns="0" rtlCol="0" vert="horz">
            <a:spAutoFit/>
          </a:bodyPr>
          <a:lstStyle/>
          <a:p>
            <a:pPr marL="201295">
              <a:lnSpc>
                <a:spcPct val="100000"/>
              </a:lnSpc>
              <a:spcBef>
                <a:spcPts val="100"/>
              </a:spcBef>
            </a:pPr>
            <a:r>
              <a:rPr dirty="0" sz="2700" spc="-185">
                <a:solidFill>
                  <a:srgbClr val="379C73"/>
                </a:solidFill>
              </a:rPr>
              <a:t>Hoe</a:t>
            </a:r>
            <a:r>
              <a:rPr dirty="0" sz="2700" spc="-145">
                <a:solidFill>
                  <a:srgbClr val="379C73"/>
                </a:solidFill>
              </a:rPr>
              <a:t> </a:t>
            </a:r>
            <a:r>
              <a:rPr dirty="0" sz="2700" spc="-254">
                <a:solidFill>
                  <a:srgbClr val="379C73"/>
                </a:solidFill>
              </a:rPr>
              <a:t>abonneer</a:t>
            </a:r>
            <a:r>
              <a:rPr dirty="0" sz="2700" spc="-114">
                <a:solidFill>
                  <a:srgbClr val="379C73"/>
                </a:solidFill>
              </a:rPr>
              <a:t> </a:t>
            </a:r>
            <a:r>
              <a:rPr dirty="0" sz="2700" spc="-250">
                <a:solidFill>
                  <a:srgbClr val="379C73"/>
                </a:solidFill>
              </a:rPr>
              <a:t>je</a:t>
            </a:r>
            <a:r>
              <a:rPr dirty="0" sz="2700" spc="-130">
                <a:solidFill>
                  <a:srgbClr val="379C73"/>
                </a:solidFill>
              </a:rPr>
              <a:t> </a:t>
            </a:r>
            <a:r>
              <a:rPr dirty="0" sz="2700" spc="-250">
                <a:solidFill>
                  <a:srgbClr val="379C73"/>
                </a:solidFill>
              </a:rPr>
              <a:t>je</a:t>
            </a:r>
            <a:r>
              <a:rPr dirty="0" sz="2700" spc="-135">
                <a:solidFill>
                  <a:srgbClr val="379C73"/>
                </a:solidFill>
              </a:rPr>
              <a:t> </a:t>
            </a:r>
            <a:r>
              <a:rPr dirty="0" sz="2700" spc="-225">
                <a:solidFill>
                  <a:srgbClr val="379C73"/>
                </a:solidFill>
              </a:rPr>
              <a:t>op</a:t>
            </a:r>
            <a:r>
              <a:rPr dirty="0" sz="2700" spc="-130">
                <a:solidFill>
                  <a:srgbClr val="379C73"/>
                </a:solidFill>
              </a:rPr>
              <a:t> </a:t>
            </a:r>
            <a:r>
              <a:rPr dirty="0" sz="2700" spc="-290">
                <a:solidFill>
                  <a:srgbClr val="379C73"/>
                </a:solidFill>
              </a:rPr>
              <a:t>een</a:t>
            </a:r>
            <a:r>
              <a:rPr dirty="0" sz="2700" spc="-145">
                <a:solidFill>
                  <a:srgbClr val="379C73"/>
                </a:solidFill>
              </a:rPr>
              <a:t> </a:t>
            </a:r>
            <a:r>
              <a:rPr dirty="0" sz="2700" spc="-300">
                <a:solidFill>
                  <a:srgbClr val="379C73"/>
                </a:solidFill>
              </a:rPr>
              <a:t>nieuwsbrief?</a:t>
            </a:r>
            <a:endParaRPr sz="2700"/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60562" y="3106046"/>
            <a:ext cx="1832586" cy="1475079"/>
          </a:xfrm>
          <a:prstGeom prst="rect">
            <a:avLst/>
          </a:prstGeom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614578" y="930773"/>
            <a:ext cx="7860030" cy="15633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401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Internetforum</a:t>
            </a:r>
            <a:r>
              <a:rPr dirty="0" sz="1800" spc="3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1800" spc="3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800" spc="3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website</a:t>
            </a:r>
            <a:r>
              <a:rPr dirty="0" sz="1800" spc="3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3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zorgt</a:t>
            </a:r>
            <a:r>
              <a:rPr dirty="0" sz="1800" spc="3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800" spc="3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800" spc="3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online</a:t>
            </a:r>
            <a:r>
              <a:rPr dirty="0" sz="1800" spc="35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uitwisseling</a:t>
            </a:r>
            <a:r>
              <a:rPr dirty="0" sz="1800" spc="39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339966"/>
                </a:solidFill>
                <a:latin typeface="Arial"/>
                <a:cs typeface="Arial"/>
              </a:rPr>
              <a:t>van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informatie</a:t>
            </a:r>
            <a:r>
              <a:rPr dirty="0" sz="1800" spc="25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tussen</a:t>
            </a:r>
            <a:r>
              <a:rPr dirty="0" sz="1800" spc="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mensen</a:t>
            </a:r>
            <a:r>
              <a:rPr dirty="0" sz="1800" spc="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over</a:t>
            </a:r>
            <a:r>
              <a:rPr dirty="0" sz="1800" spc="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bepaald</a:t>
            </a:r>
            <a:r>
              <a:rPr dirty="0" sz="1800" spc="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onderwerp.</a:t>
            </a:r>
            <a:r>
              <a:rPr dirty="0" sz="1800" spc="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 spc="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biedt</a:t>
            </a:r>
            <a:r>
              <a:rPr dirty="0" sz="1800" spc="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plaats  voor</a:t>
            </a:r>
            <a:r>
              <a:rPr dirty="0" sz="1800" spc="4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vragen</a:t>
            </a:r>
            <a:r>
              <a:rPr dirty="0" sz="1800" spc="48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4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antwoorden</a:t>
            </a:r>
            <a:r>
              <a:rPr dirty="0" sz="1800" spc="4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48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  worden</a:t>
            </a:r>
            <a:r>
              <a:rPr dirty="0" sz="1800" spc="4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gecontroleerd</a:t>
            </a:r>
            <a:r>
              <a:rPr dirty="0" sz="1800" spc="4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 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inhoud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geschikt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houden.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01802" y="306400"/>
            <a:ext cx="2339975" cy="4375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170">
                <a:solidFill>
                  <a:srgbClr val="379C73"/>
                </a:solidFill>
              </a:rPr>
              <a:t>Internetforum</a:t>
            </a:r>
            <a:endParaRPr sz="2700"/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90359" y="2555748"/>
            <a:ext cx="2065020" cy="1812036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7208901" y="4406595"/>
            <a:ext cx="1029969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Ontworpen</a:t>
            </a:r>
            <a:r>
              <a:rPr dirty="0" sz="700" spc="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door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Freeepik</a:t>
            </a:r>
            <a:endParaRPr sz="7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660298" y="2665222"/>
            <a:ext cx="5680710" cy="1946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Deelnemen</a:t>
            </a:r>
            <a:r>
              <a:rPr dirty="0" sz="1800" spc="11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aan</a:t>
            </a:r>
            <a:r>
              <a:rPr dirty="0" sz="1800" spc="1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800" spc="11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online</a:t>
            </a:r>
            <a:r>
              <a:rPr dirty="0" sz="1800" spc="11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forum</a:t>
            </a:r>
            <a:r>
              <a:rPr dirty="0" sz="1800" spc="1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1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nuttig</a:t>
            </a:r>
            <a:r>
              <a:rPr dirty="0" sz="1800" spc="114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zijn</a:t>
            </a:r>
            <a:r>
              <a:rPr dirty="0" sz="1800" spc="1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339966"/>
                </a:solidFill>
                <a:latin typeface="Arial"/>
                <a:cs typeface="Arial"/>
              </a:rPr>
              <a:t>voor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zorgverleners</a:t>
            </a:r>
            <a:r>
              <a:rPr dirty="0" sz="1800" spc="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8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online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bij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8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werken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18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collega's</a:t>
            </a:r>
            <a:r>
              <a:rPr dirty="0" sz="18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op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afstand,</a:t>
            </a:r>
            <a:r>
              <a:rPr dirty="0" sz="1800" spc="210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medische</a:t>
            </a:r>
            <a:r>
              <a:rPr dirty="0" sz="1800" spc="210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consulten</a:t>
            </a:r>
            <a:r>
              <a:rPr dirty="0" sz="1800" spc="210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800" spc="210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ontvangen</a:t>
            </a:r>
            <a:r>
              <a:rPr dirty="0" sz="1800" spc="210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praktische</a:t>
            </a:r>
            <a:r>
              <a:rPr dirty="0" sz="1800" spc="1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informatie</a:t>
            </a:r>
            <a:r>
              <a:rPr dirty="0" sz="1800" spc="1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800" spc="1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krijgen</a:t>
            </a:r>
            <a:r>
              <a:rPr dirty="0" sz="1800" spc="1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over</a:t>
            </a:r>
            <a:r>
              <a:rPr dirty="0" sz="1800" spc="1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bureaucratisch</a:t>
            </a:r>
            <a:r>
              <a:rPr dirty="0" sz="1800" spc="1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administratief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papierwerk voor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cliënt.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40105"/>
            </a:xfrm>
            <a:custGeom>
              <a:avLst/>
              <a:gdLst/>
              <a:ahLst/>
              <a:cxnLst/>
              <a:rect l="l" t="t" r="r" b="b"/>
              <a:pathLst>
                <a:path w="9144000" h="840105">
                  <a:moveTo>
                    <a:pt x="0" y="839724"/>
                  </a:moveTo>
                  <a:lnTo>
                    <a:pt x="9144000" y="839724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39724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39723"/>
              <a:ext cx="9144000" cy="4304030"/>
            </a:xfrm>
            <a:custGeom>
              <a:avLst/>
              <a:gdLst/>
              <a:ahLst/>
              <a:cxnLst/>
              <a:rect l="l" t="t" r="r" b="b"/>
              <a:pathLst>
                <a:path w="9144000" h="4304030">
                  <a:moveTo>
                    <a:pt x="9144000" y="0"/>
                  </a:moveTo>
                  <a:lnTo>
                    <a:pt x="0" y="0"/>
                  </a:lnTo>
                  <a:lnTo>
                    <a:pt x="0" y="4303776"/>
                  </a:lnTo>
                  <a:lnTo>
                    <a:pt x="9144000" y="430377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6431" rIns="0" bIns="0" rtlCol="0" vert="horz">
            <a:spAutoFit/>
          </a:bodyPr>
          <a:lstStyle/>
          <a:p>
            <a:pPr marL="201295">
              <a:lnSpc>
                <a:spcPct val="100000"/>
              </a:lnSpc>
              <a:spcBef>
                <a:spcPts val="95"/>
              </a:spcBef>
            </a:pPr>
            <a:r>
              <a:rPr dirty="0" spc="-85"/>
              <a:t>VIDEO-</a:t>
            </a:r>
            <a:r>
              <a:rPr dirty="0" spc="-10"/>
              <a:t>INHOUD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2793619" y="4078935"/>
            <a:ext cx="355536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Hoe</a:t>
            </a:r>
            <a:r>
              <a:rPr dirty="0" sz="2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online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forums</a:t>
            </a:r>
            <a:r>
              <a:rPr dirty="0" sz="20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2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gebruiken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254123" y="3207511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790445" y="1454023"/>
            <a:ext cx="5118100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096645" marR="5080" indent="-1083945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Leer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hoe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u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lid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kunt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worden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online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forum</a:t>
            </a:r>
            <a:r>
              <a:rPr dirty="0" sz="16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door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de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onderstaande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 video1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te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bekijken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185928" y="4651247"/>
            <a:ext cx="5086350" cy="0"/>
          </a:xfrm>
          <a:custGeom>
            <a:avLst/>
            <a:gdLst/>
            <a:ahLst/>
            <a:cxnLst/>
            <a:rect l="l" t="t" r="r" b="b"/>
            <a:pathLst>
              <a:path w="5086350" h="0">
                <a:moveTo>
                  <a:pt x="0" y="0"/>
                </a:moveTo>
                <a:lnTo>
                  <a:pt x="5086350" y="0"/>
                </a:lnTo>
              </a:path>
            </a:pathLst>
          </a:custGeom>
          <a:ln w="9525">
            <a:solidFill>
              <a:srgbClr val="3399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/>
          <p:nvPr/>
        </p:nvSpPr>
        <p:spPr>
          <a:xfrm>
            <a:off x="302971" y="4690973"/>
            <a:ext cx="60071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27777" sz="900" i="1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dirty="0" baseline="27777" sz="900" spc="-7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Online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forums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gebruiken</a:t>
            </a:r>
            <a:r>
              <a:rPr dirty="0" sz="9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[online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video],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Cyber-Seniors,</a:t>
            </a:r>
            <a:r>
              <a:rPr dirty="0" sz="9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5</a:t>
            </a:r>
            <a:r>
              <a:rPr dirty="0" sz="9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okt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2022,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900" spc="-10" i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https://www.youtube.com/watch?v=PsYfFfqV20c</a:t>
            </a:r>
            <a:endParaRPr sz="900">
              <a:latin typeface="Arial"/>
              <a:cs typeface="Arial"/>
            </a:endParaRPr>
          </a:p>
        </p:txBody>
      </p:sp>
      <p:pic>
        <p:nvPicPr>
          <p:cNvPr id="12" name="object 12" descr="">
            <a:hlinkClick r:id="rId4"/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27020" y="2107692"/>
            <a:ext cx="3048000" cy="1714500"/>
          </a:xfrm>
          <a:prstGeom prst="rect">
            <a:avLst/>
          </a:prstGeom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72967" y="0"/>
              <a:ext cx="5971032" cy="5143497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6154165" y="136563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88" y="473710"/>
                  </a:moveTo>
                  <a:lnTo>
                    <a:pt x="1186561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39" y="603250"/>
                  </a:lnTo>
                  <a:lnTo>
                    <a:pt x="1615805" y="641319"/>
                  </a:lnTo>
                  <a:lnTo>
                    <a:pt x="1648358" y="681505"/>
                  </a:lnTo>
                  <a:lnTo>
                    <a:pt x="1674998" y="723811"/>
                  </a:lnTo>
                  <a:lnTo>
                    <a:pt x="1695721" y="768238"/>
                  </a:lnTo>
                  <a:lnTo>
                    <a:pt x="1710527" y="814790"/>
                  </a:lnTo>
                  <a:lnTo>
                    <a:pt x="1719411" y="863467"/>
                  </a:lnTo>
                  <a:lnTo>
                    <a:pt x="1722374" y="914273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9" y="1153414"/>
                  </a:lnTo>
                  <a:lnTo>
                    <a:pt x="1606017" y="1191438"/>
                  </a:lnTo>
                  <a:lnTo>
                    <a:pt x="1549929" y="1244552"/>
                  </a:lnTo>
                  <a:lnTo>
                    <a:pt x="1513766" y="1276768"/>
                  </a:lnTo>
                  <a:lnTo>
                    <a:pt x="1472188" y="1312756"/>
                  </a:lnTo>
                  <a:lnTo>
                    <a:pt x="1425195" y="1352517"/>
                  </a:lnTo>
                  <a:lnTo>
                    <a:pt x="1372785" y="1396049"/>
                  </a:lnTo>
                  <a:lnTo>
                    <a:pt x="1314958" y="1443355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50"/>
                  </a:lnTo>
                  <a:lnTo>
                    <a:pt x="916041" y="1925420"/>
                  </a:lnTo>
                  <a:lnTo>
                    <a:pt x="901488" y="1970790"/>
                  </a:lnTo>
                  <a:lnTo>
                    <a:pt x="889174" y="2018563"/>
                  </a:lnTo>
                  <a:lnTo>
                    <a:pt x="879098" y="2068738"/>
                  </a:lnTo>
                  <a:lnTo>
                    <a:pt x="871262" y="2121318"/>
                  </a:lnTo>
                  <a:lnTo>
                    <a:pt x="865664" y="2176303"/>
                  </a:lnTo>
                  <a:lnTo>
                    <a:pt x="862306" y="2233694"/>
                  </a:lnTo>
                  <a:lnTo>
                    <a:pt x="861187" y="2293493"/>
                  </a:lnTo>
                  <a:lnTo>
                    <a:pt x="861327" y="2312759"/>
                  </a:lnTo>
                  <a:lnTo>
                    <a:pt x="861742" y="2343896"/>
                  </a:lnTo>
                  <a:lnTo>
                    <a:pt x="862419" y="2386915"/>
                  </a:lnTo>
                  <a:lnTo>
                    <a:pt x="863345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607"/>
                  </a:lnTo>
                  <a:lnTo>
                    <a:pt x="1510447" y="2023235"/>
                  </a:lnTo>
                  <a:lnTo>
                    <a:pt x="1539294" y="1988228"/>
                  </a:lnTo>
                  <a:lnTo>
                    <a:pt x="1574237" y="1950591"/>
                  </a:lnTo>
                  <a:lnTo>
                    <a:pt x="1615276" y="1910328"/>
                  </a:lnTo>
                  <a:lnTo>
                    <a:pt x="1662411" y="1867443"/>
                  </a:lnTo>
                  <a:lnTo>
                    <a:pt x="1715642" y="1821942"/>
                  </a:lnTo>
                  <a:lnTo>
                    <a:pt x="1768695" y="1777390"/>
                  </a:lnTo>
                  <a:lnTo>
                    <a:pt x="1819049" y="1734195"/>
                  </a:lnTo>
                  <a:lnTo>
                    <a:pt x="1866704" y="1692357"/>
                  </a:lnTo>
                  <a:lnTo>
                    <a:pt x="1911660" y="1651876"/>
                  </a:lnTo>
                  <a:lnTo>
                    <a:pt x="1953917" y="1612751"/>
                  </a:lnTo>
                  <a:lnTo>
                    <a:pt x="1993475" y="1574984"/>
                  </a:lnTo>
                  <a:lnTo>
                    <a:pt x="2030333" y="1538573"/>
                  </a:lnTo>
                  <a:lnTo>
                    <a:pt x="2064490" y="1503519"/>
                  </a:lnTo>
                  <a:lnTo>
                    <a:pt x="2095948" y="1469822"/>
                  </a:lnTo>
                  <a:lnTo>
                    <a:pt x="2124705" y="1437481"/>
                  </a:lnTo>
                  <a:lnTo>
                    <a:pt x="2150761" y="1406498"/>
                  </a:lnTo>
                  <a:lnTo>
                    <a:pt x="2194769" y="1348601"/>
                  </a:lnTo>
                  <a:lnTo>
                    <a:pt x="2239956" y="1275385"/>
                  </a:lnTo>
                  <a:lnTo>
                    <a:pt x="2263560" y="1228393"/>
                  </a:lnTo>
                  <a:lnTo>
                    <a:pt x="2283533" y="1180713"/>
                  </a:lnTo>
                  <a:lnTo>
                    <a:pt x="2299874" y="1132347"/>
                  </a:lnTo>
                  <a:lnTo>
                    <a:pt x="2312584" y="1083297"/>
                  </a:lnTo>
                  <a:lnTo>
                    <a:pt x="2321663" y="1033563"/>
                  </a:lnTo>
                  <a:lnTo>
                    <a:pt x="2327110" y="983148"/>
                  </a:lnTo>
                  <a:lnTo>
                    <a:pt x="2328926" y="932053"/>
                  </a:lnTo>
                  <a:lnTo>
                    <a:pt x="2327518" y="882856"/>
                  </a:lnTo>
                  <a:lnTo>
                    <a:pt x="2323297" y="834479"/>
                  </a:lnTo>
                  <a:lnTo>
                    <a:pt x="2316261" y="786921"/>
                  </a:lnTo>
                  <a:lnTo>
                    <a:pt x="2306411" y="740182"/>
                  </a:lnTo>
                  <a:lnTo>
                    <a:pt x="2293746" y="694261"/>
                  </a:lnTo>
                  <a:lnTo>
                    <a:pt x="2278268" y="649159"/>
                  </a:lnTo>
                  <a:lnTo>
                    <a:pt x="2259975" y="604876"/>
                  </a:lnTo>
                  <a:lnTo>
                    <a:pt x="2238867" y="561410"/>
                  </a:lnTo>
                  <a:lnTo>
                    <a:pt x="2214946" y="518762"/>
                  </a:lnTo>
                  <a:lnTo>
                    <a:pt x="2188210" y="476932"/>
                  </a:lnTo>
                  <a:lnTo>
                    <a:pt x="2185888" y="473710"/>
                  </a:lnTo>
                  <a:close/>
                </a:path>
                <a:path w="2329179" h="3279140">
                  <a:moveTo>
                    <a:pt x="1160017" y="0"/>
                  </a:moveTo>
                  <a:lnTo>
                    <a:pt x="1104045" y="853"/>
                  </a:lnTo>
                  <a:lnTo>
                    <a:pt x="1049283" y="3415"/>
                  </a:lnTo>
                  <a:lnTo>
                    <a:pt x="995731" y="7684"/>
                  </a:lnTo>
                  <a:lnTo>
                    <a:pt x="943390" y="13660"/>
                  </a:lnTo>
                  <a:lnTo>
                    <a:pt x="892260" y="21345"/>
                  </a:lnTo>
                  <a:lnTo>
                    <a:pt x="842339" y="30738"/>
                  </a:lnTo>
                  <a:lnTo>
                    <a:pt x="793628" y="41839"/>
                  </a:lnTo>
                  <a:lnTo>
                    <a:pt x="746126" y="54649"/>
                  </a:lnTo>
                  <a:lnTo>
                    <a:pt x="699833" y="69167"/>
                  </a:lnTo>
                  <a:lnTo>
                    <a:pt x="654749" y="85393"/>
                  </a:lnTo>
                  <a:lnTo>
                    <a:pt x="610874" y="103329"/>
                  </a:lnTo>
                  <a:lnTo>
                    <a:pt x="568207" y="122973"/>
                  </a:lnTo>
                  <a:lnTo>
                    <a:pt x="526748" y="144326"/>
                  </a:lnTo>
                  <a:lnTo>
                    <a:pt x="486497" y="167389"/>
                  </a:lnTo>
                  <a:lnTo>
                    <a:pt x="447453" y="192160"/>
                  </a:lnTo>
                  <a:lnTo>
                    <a:pt x="409617" y="218642"/>
                  </a:lnTo>
                  <a:lnTo>
                    <a:pt x="372988" y="246832"/>
                  </a:lnTo>
                  <a:lnTo>
                    <a:pt x="337566" y="276733"/>
                  </a:lnTo>
                  <a:lnTo>
                    <a:pt x="299546" y="311777"/>
                  </a:lnTo>
                  <a:lnTo>
                    <a:pt x="263782" y="347759"/>
                  </a:lnTo>
                  <a:lnTo>
                    <a:pt x="230275" y="384677"/>
                  </a:lnTo>
                  <a:lnTo>
                    <a:pt x="199024" y="422532"/>
                  </a:lnTo>
                  <a:lnTo>
                    <a:pt x="170030" y="461324"/>
                  </a:lnTo>
                  <a:lnTo>
                    <a:pt x="143291" y="501051"/>
                  </a:lnTo>
                  <a:lnTo>
                    <a:pt x="118809" y="541713"/>
                  </a:lnTo>
                  <a:lnTo>
                    <a:pt x="96583" y="583310"/>
                  </a:lnTo>
                  <a:lnTo>
                    <a:pt x="76613" y="625843"/>
                  </a:lnTo>
                  <a:lnTo>
                    <a:pt x="58900" y="669309"/>
                  </a:lnTo>
                  <a:lnTo>
                    <a:pt x="43442" y="713709"/>
                  </a:lnTo>
                  <a:lnTo>
                    <a:pt x="30241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118" y="1020572"/>
                  </a:lnTo>
                  <a:lnTo>
                    <a:pt x="584076" y="966630"/>
                  </a:lnTo>
                  <a:lnTo>
                    <a:pt x="599024" y="915523"/>
                  </a:lnTo>
                  <a:lnTo>
                    <a:pt x="615962" y="867253"/>
                  </a:lnTo>
                  <a:lnTo>
                    <a:pt x="634891" y="821820"/>
                  </a:lnTo>
                  <a:lnTo>
                    <a:pt x="655812" y="779224"/>
                  </a:lnTo>
                  <a:lnTo>
                    <a:pt x="678725" y="739467"/>
                  </a:lnTo>
                  <a:lnTo>
                    <a:pt x="703632" y="702549"/>
                  </a:lnTo>
                  <a:lnTo>
                    <a:pt x="730533" y="668471"/>
                  </a:lnTo>
                  <a:lnTo>
                    <a:pt x="759429" y="637233"/>
                  </a:lnTo>
                  <a:lnTo>
                    <a:pt x="790320" y="608838"/>
                  </a:lnTo>
                  <a:lnTo>
                    <a:pt x="826708" y="580488"/>
                  </a:lnTo>
                  <a:lnTo>
                    <a:pt x="865006" y="555471"/>
                  </a:lnTo>
                  <a:lnTo>
                    <a:pt x="905213" y="533785"/>
                  </a:lnTo>
                  <a:lnTo>
                    <a:pt x="947330" y="515433"/>
                  </a:lnTo>
                  <a:lnTo>
                    <a:pt x="991357" y="500415"/>
                  </a:lnTo>
                  <a:lnTo>
                    <a:pt x="1037293" y="488733"/>
                  </a:lnTo>
                  <a:lnTo>
                    <a:pt x="1085139" y="480387"/>
                  </a:lnTo>
                  <a:lnTo>
                    <a:pt x="1134895" y="475379"/>
                  </a:lnTo>
                  <a:lnTo>
                    <a:pt x="1186561" y="473710"/>
                  </a:lnTo>
                  <a:lnTo>
                    <a:pt x="2185888" y="473710"/>
                  </a:lnTo>
                  <a:lnTo>
                    <a:pt x="2158659" y="435918"/>
                  </a:lnTo>
                  <a:lnTo>
                    <a:pt x="2126294" y="395722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4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60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7" y="0"/>
                  </a:lnTo>
                  <a:close/>
                </a:path>
                <a:path w="2329179" h="3279140">
                  <a:moveTo>
                    <a:pt x="1485391" y="2656560"/>
                  </a:moveTo>
                  <a:lnTo>
                    <a:pt x="863345" y="2656560"/>
                  </a:lnTo>
                  <a:lnTo>
                    <a:pt x="863345" y="3278644"/>
                  </a:lnTo>
                  <a:lnTo>
                    <a:pt x="1485391" y="3278644"/>
                  </a:lnTo>
                  <a:lnTo>
                    <a:pt x="1485391" y="265656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 txBox="1"/>
          <p:nvPr/>
        </p:nvSpPr>
        <p:spPr>
          <a:xfrm>
            <a:off x="461772" y="2029155"/>
            <a:ext cx="5687695" cy="17938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95"/>
              </a:spcBef>
            </a:pPr>
            <a:r>
              <a:rPr dirty="0" sz="5800" b="1">
                <a:solidFill>
                  <a:srgbClr val="3E3E3E"/>
                </a:solidFill>
                <a:latin typeface="Arial"/>
                <a:cs typeface="Arial"/>
              </a:rPr>
              <a:t>Wat</a:t>
            </a:r>
            <a:r>
              <a:rPr dirty="0" sz="5800" spc="-7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5800" b="1">
                <a:solidFill>
                  <a:srgbClr val="3E3E3E"/>
                </a:solidFill>
                <a:latin typeface="Arial"/>
                <a:cs typeface="Arial"/>
              </a:rPr>
              <a:t>is</a:t>
            </a:r>
            <a:r>
              <a:rPr dirty="0" sz="5800" spc="-8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5800" b="1">
                <a:solidFill>
                  <a:srgbClr val="3E3E3E"/>
                </a:solidFill>
                <a:latin typeface="Arial"/>
                <a:cs typeface="Arial"/>
              </a:rPr>
              <a:t>het</a:t>
            </a:r>
            <a:r>
              <a:rPr dirty="0" sz="5800" spc="-7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5800" spc="-10" b="1">
                <a:solidFill>
                  <a:srgbClr val="3E3E3E"/>
                </a:solidFill>
                <a:latin typeface="Arial"/>
                <a:cs typeface="Arial"/>
              </a:rPr>
              <a:t>delen </a:t>
            </a:r>
            <a:r>
              <a:rPr dirty="0" sz="5800" b="1">
                <a:solidFill>
                  <a:srgbClr val="3E3E3E"/>
                </a:solidFill>
                <a:latin typeface="Arial"/>
                <a:cs typeface="Arial"/>
              </a:rPr>
              <a:t>van </a:t>
            </a:r>
            <a:r>
              <a:rPr dirty="0" sz="5800" spc="-1240" b="1">
                <a:solidFill>
                  <a:srgbClr val="3E3E3E"/>
                </a:solidFill>
                <a:latin typeface="Arial"/>
                <a:cs typeface="Arial"/>
              </a:rPr>
              <a:t>g</a:t>
            </a:r>
            <a:r>
              <a:rPr dirty="0" baseline="268518" sz="90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r>
              <a:rPr dirty="0" baseline="268518" sz="900" spc="502">
                <a:solidFill>
                  <a:srgbClr val="878787"/>
                </a:solidFill>
                <a:latin typeface="Carlito"/>
                <a:cs typeface="Carlito"/>
              </a:rPr>
              <a:t>  </a:t>
            </a:r>
            <a:r>
              <a:rPr dirty="0" sz="5800" spc="-10" b="1">
                <a:solidFill>
                  <a:srgbClr val="3E3E3E"/>
                </a:solidFill>
                <a:latin typeface="Arial"/>
                <a:cs typeface="Arial"/>
              </a:rPr>
              <a:t>egevens?</a:t>
            </a:r>
            <a:endParaRPr sz="5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6938" y="16510"/>
            <a:ext cx="7258684" cy="406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300">
                <a:solidFill>
                  <a:srgbClr val="FFFFFF"/>
                </a:solidFill>
                <a:latin typeface="Arial Black"/>
                <a:cs typeface="Arial Black"/>
              </a:rPr>
              <a:t>03</a:t>
            </a:r>
            <a:r>
              <a:rPr dirty="0" sz="2500" spc="-114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500" spc="-270">
                <a:solidFill>
                  <a:srgbClr val="FFFFFF"/>
                </a:solidFill>
                <a:latin typeface="Arial Black"/>
                <a:cs typeface="Arial Black"/>
              </a:rPr>
              <a:t>Gegevens,</a:t>
            </a:r>
            <a:r>
              <a:rPr dirty="0" sz="2500" spc="-11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500" spc="-195">
                <a:solidFill>
                  <a:srgbClr val="FFFFFF"/>
                </a:solidFill>
                <a:latin typeface="Arial Black"/>
                <a:cs typeface="Arial Black"/>
              </a:rPr>
              <a:t>informatie</a:t>
            </a:r>
            <a:r>
              <a:rPr dirty="0" sz="2500" spc="-7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500" spc="-254">
                <a:solidFill>
                  <a:srgbClr val="FFFFFF"/>
                </a:solidFill>
                <a:latin typeface="Arial Black"/>
                <a:cs typeface="Arial Black"/>
              </a:rPr>
              <a:t>en</a:t>
            </a:r>
            <a:r>
              <a:rPr dirty="0" sz="2500" spc="-10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500" spc="-229">
                <a:solidFill>
                  <a:srgbClr val="FFFFFF"/>
                </a:solidFill>
                <a:latin typeface="Arial Black"/>
                <a:cs typeface="Arial Black"/>
              </a:rPr>
              <a:t>digitale</a:t>
            </a:r>
            <a:r>
              <a:rPr dirty="0" sz="2500" spc="-9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500" spc="-215">
                <a:solidFill>
                  <a:srgbClr val="FFFFFF"/>
                </a:solidFill>
                <a:latin typeface="Arial Black"/>
                <a:cs typeface="Arial Black"/>
              </a:rPr>
              <a:t>inhoud</a:t>
            </a:r>
            <a:r>
              <a:rPr dirty="0" sz="2500" spc="-7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500" spc="-150">
                <a:solidFill>
                  <a:srgbClr val="FFFFFF"/>
                </a:solidFill>
                <a:latin typeface="Arial Black"/>
                <a:cs typeface="Arial Black"/>
              </a:rPr>
              <a:t>delen</a:t>
            </a:r>
            <a:endParaRPr sz="25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6938" y="21462"/>
            <a:ext cx="7258684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00"/>
              <a:t>03</a:t>
            </a:r>
            <a:r>
              <a:rPr dirty="0" spc="-114"/>
              <a:t> </a:t>
            </a:r>
            <a:r>
              <a:rPr dirty="0" spc="-270"/>
              <a:t>Gegevens,</a:t>
            </a:r>
            <a:r>
              <a:rPr dirty="0" spc="-110"/>
              <a:t> </a:t>
            </a:r>
            <a:r>
              <a:rPr dirty="0" spc="-195"/>
              <a:t>informatie</a:t>
            </a:r>
            <a:r>
              <a:rPr dirty="0" spc="-75"/>
              <a:t> </a:t>
            </a:r>
            <a:r>
              <a:rPr dirty="0" spc="-254"/>
              <a:t>en</a:t>
            </a:r>
            <a:r>
              <a:rPr dirty="0" spc="-105"/>
              <a:t> </a:t>
            </a:r>
            <a:r>
              <a:rPr dirty="0" spc="-229"/>
              <a:t>digitale</a:t>
            </a:r>
            <a:r>
              <a:rPr dirty="0" spc="-90"/>
              <a:t> </a:t>
            </a:r>
            <a:r>
              <a:rPr dirty="0" spc="-215"/>
              <a:t>inhoud</a:t>
            </a:r>
            <a:r>
              <a:rPr dirty="0" spc="-70"/>
              <a:t> </a:t>
            </a:r>
            <a:r>
              <a:rPr dirty="0" spc="-150"/>
              <a:t>delen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573735" y="915441"/>
            <a:ext cx="7858125" cy="29737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40100"/>
              </a:lnSpc>
              <a:spcBef>
                <a:spcPts val="95"/>
              </a:spcBef>
            </a:pP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Het</a:t>
            </a:r>
            <a:r>
              <a:rPr dirty="0" sz="1600" spc="105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delen</a:t>
            </a:r>
            <a:r>
              <a:rPr dirty="0" sz="1600" spc="120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van</a:t>
            </a:r>
            <a:r>
              <a:rPr dirty="0" sz="1600" spc="114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gegevens</a:t>
            </a:r>
            <a:r>
              <a:rPr dirty="0" sz="1600" spc="110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1600" spc="11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600" spc="11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opzettelijk</a:t>
            </a:r>
            <a:r>
              <a:rPr dirty="0" sz="1600" spc="114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toegankelijk</a:t>
            </a:r>
            <a:r>
              <a:rPr dirty="0" sz="1600" spc="114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maken</a:t>
            </a:r>
            <a:r>
              <a:rPr dirty="0" sz="1600" spc="10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600" spc="11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specifieke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datasets,</a:t>
            </a:r>
            <a:r>
              <a:rPr dirty="0" sz="16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hetzij</a:t>
            </a:r>
            <a:r>
              <a:rPr dirty="0" sz="16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intern</a:t>
            </a:r>
            <a:r>
              <a:rPr dirty="0" sz="16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binnen</a:t>
            </a:r>
            <a:r>
              <a:rPr dirty="0" sz="16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6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bedrijf,</a:t>
            </a:r>
            <a:r>
              <a:rPr dirty="0" sz="16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hetzij</a:t>
            </a:r>
            <a:r>
              <a:rPr dirty="0" sz="16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extern</a:t>
            </a:r>
            <a:r>
              <a:rPr dirty="0" sz="16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aan</a:t>
            </a:r>
            <a:r>
              <a:rPr dirty="0" sz="16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andere</a:t>
            </a:r>
            <a:r>
              <a:rPr dirty="0" sz="16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collega's,</a:t>
            </a:r>
            <a:r>
              <a:rPr dirty="0" sz="16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medische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experts,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patiënten,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enz.</a:t>
            </a:r>
            <a:endParaRPr sz="1600">
              <a:latin typeface="Arial"/>
              <a:cs typeface="Arial"/>
            </a:endParaRPr>
          </a:p>
          <a:p>
            <a:pPr algn="just" marL="58419" marR="3255645">
              <a:lnSpc>
                <a:spcPct val="140000"/>
              </a:lnSpc>
              <a:spcBef>
                <a:spcPts val="1710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600" spc="3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soorten</a:t>
            </a:r>
            <a:r>
              <a:rPr dirty="0" sz="1600" spc="33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gegevens</a:t>
            </a:r>
            <a:r>
              <a:rPr dirty="0" sz="1600" spc="33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600" spc="3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worden</a:t>
            </a:r>
            <a:r>
              <a:rPr dirty="0" sz="1600" spc="3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gedeeld,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kunnen</a:t>
            </a:r>
            <a:r>
              <a:rPr dirty="0" sz="1600" spc="2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sterk</a:t>
            </a:r>
            <a:r>
              <a:rPr dirty="0" sz="1600" spc="2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variëren,</a:t>
            </a:r>
            <a:r>
              <a:rPr dirty="0" sz="1600" spc="2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zoals</a:t>
            </a:r>
            <a:r>
              <a:rPr dirty="0" sz="1600" spc="2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foto's,</a:t>
            </a:r>
            <a:r>
              <a:rPr dirty="0" sz="1600" spc="2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documenten,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medische</a:t>
            </a:r>
            <a:r>
              <a:rPr dirty="0" sz="1600" spc="4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onderzoeken,</a:t>
            </a:r>
            <a:r>
              <a:rPr dirty="0" sz="1600" spc="4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medische</a:t>
            </a:r>
            <a:r>
              <a:rPr dirty="0" sz="1600" spc="5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voorschriften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enz.</a:t>
            </a:r>
            <a:r>
              <a:rPr dirty="0" sz="1600" spc="3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600" spc="3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1600" spc="3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600" spc="3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cruciaal</a:t>
            </a:r>
            <a:r>
              <a:rPr dirty="0" sz="1600" spc="3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belang</a:t>
            </a:r>
            <a:r>
              <a:rPr dirty="0" sz="1600" spc="30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om</a:t>
            </a:r>
            <a:r>
              <a:rPr dirty="0" sz="1600" spc="3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339966"/>
                </a:solidFill>
                <a:latin typeface="Arial"/>
                <a:cs typeface="Arial"/>
              </a:rPr>
              <a:t>gegevens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op</a:t>
            </a:r>
            <a:r>
              <a:rPr dirty="0" sz="1600" spc="15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verantwoorde</a:t>
            </a:r>
            <a:r>
              <a:rPr dirty="0" sz="1600" spc="1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wijze</a:t>
            </a:r>
            <a:r>
              <a:rPr dirty="0" sz="1600" spc="1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te</a:t>
            </a:r>
            <a:r>
              <a:rPr dirty="0" sz="1600" spc="15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beheren</a:t>
            </a:r>
            <a:r>
              <a:rPr dirty="0" sz="1600" spc="1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en</a:t>
            </a:r>
            <a:r>
              <a:rPr dirty="0" sz="1600" spc="15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te</a:t>
            </a:r>
            <a:r>
              <a:rPr dirty="0" sz="1600" spc="1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339966"/>
                </a:solidFill>
                <a:latin typeface="Arial"/>
                <a:cs typeface="Arial"/>
              </a:rPr>
              <a:t>delen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19455" y="3864051"/>
            <a:ext cx="4562475" cy="10496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600" spc="4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ervoor</a:t>
            </a:r>
            <a:r>
              <a:rPr dirty="0" sz="1600" spc="4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600" spc="4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zorgen</a:t>
            </a:r>
            <a:r>
              <a:rPr dirty="0" sz="1600" spc="4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dat</a:t>
            </a:r>
            <a:r>
              <a:rPr dirty="0" sz="1600" spc="45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ze</a:t>
            </a:r>
            <a:r>
              <a:rPr dirty="0" sz="1600" spc="4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600" spc="45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beoogde</a:t>
            </a:r>
            <a:r>
              <a:rPr dirty="0" sz="1600" spc="4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doel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dienen</a:t>
            </a:r>
            <a:r>
              <a:rPr dirty="0" sz="1600" spc="6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zonder</a:t>
            </a:r>
            <a:r>
              <a:rPr dirty="0" sz="1600" spc="6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600" spc="6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belangen</a:t>
            </a:r>
            <a:r>
              <a:rPr dirty="0" sz="1600" spc="7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600" spc="6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600" spc="6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patiënt</a:t>
            </a:r>
            <a:r>
              <a:rPr dirty="0" sz="1600" spc="6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in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gevaar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brengen.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6558788" y="4058818"/>
            <a:ext cx="1029969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Ontworpen</a:t>
            </a:r>
            <a:r>
              <a:rPr dirty="0" sz="700" spc="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door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Freeepik</a:t>
            </a:r>
            <a:endParaRPr sz="700">
              <a:latin typeface="Arial"/>
              <a:cs typeface="Arial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60364" y="2189988"/>
            <a:ext cx="2065019" cy="181203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501802" y="1308353"/>
            <a:ext cx="7900034" cy="33191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78765" indent="-254000">
              <a:lnSpc>
                <a:spcPct val="100000"/>
              </a:lnSpc>
              <a:spcBef>
                <a:spcPts val="100"/>
              </a:spcBef>
              <a:buAutoNum type="arabicPeriod" startAt="2"/>
              <a:tabLst>
                <a:tab pos="278765" algn="l"/>
              </a:tabLst>
            </a:pP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COMMUNICATIE</a:t>
            </a:r>
            <a:r>
              <a:rPr dirty="0" sz="1800" spc="-4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8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SAMENWERKING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  <a:buClr>
                <a:srgbClr val="585858"/>
              </a:buClr>
              <a:buFont typeface="Arial"/>
              <a:buAutoNum type="arabicPeriod" startAt="2"/>
            </a:pPr>
            <a:endParaRPr sz="1800">
              <a:latin typeface="Arial"/>
              <a:cs typeface="Arial"/>
            </a:endParaRPr>
          </a:p>
          <a:p>
            <a:pPr lvl="1" marL="91440" indent="-88900">
              <a:lnSpc>
                <a:spcPct val="100000"/>
              </a:lnSpc>
              <a:buClr>
                <a:srgbClr val="000000"/>
              </a:buClr>
              <a:buSzPct val="94444"/>
              <a:buChar char="•"/>
              <a:tabLst>
                <a:tab pos="9144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Interactie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via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technologieën</a:t>
            </a:r>
            <a:endParaRPr sz="1800">
              <a:latin typeface="Arial"/>
              <a:cs typeface="Arial"/>
            </a:endParaRPr>
          </a:p>
          <a:p>
            <a:pPr lvl="1" marL="91440" indent="-88900">
              <a:lnSpc>
                <a:spcPct val="100000"/>
              </a:lnSpc>
              <a:buClr>
                <a:srgbClr val="000000"/>
              </a:buClr>
              <a:buSzPct val="94444"/>
              <a:buChar char="•"/>
              <a:tabLst>
                <a:tab pos="9144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Delen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via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technologieën</a:t>
            </a:r>
            <a:endParaRPr sz="1800">
              <a:latin typeface="Arial"/>
              <a:cs typeface="Arial"/>
            </a:endParaRPr>
          </a:p>
          <a:p>
            <a:pPr lvl="1" marL="91440" indent="-88900">
              <a:lnSpc>
                <a:spcPct val="100000"/>
              </a:lnSpc>
              <a:buClr>
                <a:srgbClr val="000000"/>
              </a:buClr>
              <a:buSzPct val="94444"/>
              <a:buChar char="•"/>
              <a:tabLst>
                <a:tab pos="9144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Deelnemen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aan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burgerschap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via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technologieën</a:t>
            </a:r>
            <a:endParaRPr sz="1800">
              <a:latin typeface="Arial"/>
              <a:cs typeface="Arial"/>
            </a:endParaRPr>
          </a:p>
          <a:p>
            <a:pPr lvl="1" marL="91440" indent="-88900">
              <a:lnSpc>
                <a:spcPct val="100000"/>
              </a:lnSpc>
              <a:buClr>
                <a:srgbClr val="000000"/>
              </a:buClr>
              <a:buSzPct val="94444"/>
              <a:buChar char="•"/>
              <a:tabLst>
                <a:tab pos="9144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Samenwerken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via</a:t>
            </a:r>
            <a:r>
              <a:rPr dirty="0" sz="18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technologieën</a:t>
            </a:r>
            <a:endParaRPr sz="1800">
              <a:latin typeface="Arial"/>
              <a:cs typeface="Arial"/>
            </a:endParaRPr>
          </a:p>
          <a:p>
            <a:pPr lvl="1" marL="91440" indent="-88900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SzPct val="94444"/>
              <a:buChar char="•"/>
              <a:tabLst>
                <a:tab pos="9144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Netiquette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(de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correcte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aanvaardbare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manier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internet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gebruiken)</a:t>
            </a:r>
            <a:endParaRPr sz="1800">
              <a:latin typeface="Arial"/>
              <a:cs typeface="Arial"/>
            </a:endParaRPr>
          </a:p>
          <a:p>
            <a:pPr lvl="1" marL="91440" indent="-88900">
              <a:lnSpc>
                <a:spcPct val="100000"/>
              </a:lnSpc>
              <a:buClr>
                <a:srgbClr val="000000"/>
              </a:buClr>
              <a:buSzPct val="94444"/>
              <a:buChar char="•"/>
              <a:tabLst>
                <a:tab pos="9144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Beheren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identiteit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1800">
              <a:latin typeface="Arial"/>
              <a:cs typeface="Arial"/>
            </a:endParaRPr>
          </a:p>
          <a:p>
            <a:pPr algn="just" marL="70485" marR="194310">
              <a:lnSpc>
                <a:spcPct val="100000"/>
              </a:lnSpc>
            </a:pP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800" spc="425" i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nuttige</a:t>
            </a:r>
            <a:r>
              <a:rPr dirty="0" sz="1800" spc="440" i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aspecten</a:t>
            </a:r>
            <a:r>
              <a:rPr dirty="0" sz="1800" spc="440" i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445" i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communicatie</a:t>
            </a:r>
            <a:r>
              <a:rPr dirty="0" sz="1800" spc="430" i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434" i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samenwerking</a:t>
            </a:r>
            <a:r>
              <a:rPr dirty="0" sz="1800" spc="430" i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20" i="1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8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zorgassistenten</a:t>
            </a:r>
            <a:r>
              <a:rPr dirty="0" sz="1800" spc="4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434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thuiszorgmedewerkers</a:t>
            </a:r>
            <a:r>
              <a:rPr dirty="0" sz="1800" spc="45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800" spc="434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verkennen,</a:t>
            </a:r>
            <a:r>
              <a:rPr dirty="0" sz="1800" spc="44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zie</a:t>
            </a:r>
            <a:r>
              <a:rPr dirty="0" sz="1800" spc="434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585858"/>
                </a:solidFill>
                <a:latin typeface="Arial"/>
                <a:cs typeface="Arial"/>
              </a:rPr>
              <a:t>Module</a:t>
            </a:r>
            <a:r>
              <a:rPr dirty="0" sz="1800" spc="440" b="1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 b="1" i="1">
                <a:solidFill>
                  <a:srgbClr val="585858"/>
                </a:solidFill>
                <a:latin typeface="Arial"/>
                <a:cs typeface="Arial"/>
              </a:rPr>
              <a:t>1,</a:t>
            </a:r>
            <a:r>
              <a:rPr dirty="0" sz="1800" spc="-25" b="1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585858"/>
                </a:solidFill>
                <a:latin typeface="Arial"/>
                <a:cs typeface="Arial"/>
              </a:rPr>
              <a:t>Hoofdstuk</a:t>
            </a:r>
            <a:r>
              <a:rPr dirty="0" sz="1800" spc="-75" b="1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 b="1" i="1">
                <a:solidFill>
                  <a:srgbClr val="585858"/>
                </a:solidFill>
                <a:latin typeface="Arial"/>
                <a:cs typeface="Arial"/>
              </a:rPr>
              <a:t>2.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01802" y="56760"/>
            <a:ext cx="5283200" cy="11785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100"/>
              </a:lnSpc>
              <a:spcBef>
                <a:spcPts val="100"/>
              </a:spcBef>
            </a:pPr>
            <a:r>
              <a:rPr dirty="0" sz="2700" spc="-250">
                <a:solidFill>
                  <a:srgbClr val="379C73"/>
                </a:solidFill>
              </a:rPr>
              <a:t>Sleutelcomponenten</a:t>
            </a:r>
            <a:r>
              <a:rPr dirty="0" sz="2700" spc="-100">
                <a:solidFill>
                  <a:srgbClr val="379C73"/>
                </a:solidFill>
              </a:rPr>
              <a:t> </a:t>
            </a:r>
            <a:r>
              <a:rPr dirty="0" sz="2700" spc="-300">
                <a:solidFill>
                  <a:srgbClr val="379C73"/>
                </a:solidFill>
              </a:rPr>
              <a:t>van</a:t>
            </a:r>
            <a:r>
              <a:rPr dirty="0" sz="2700" spc="-110">
                <a:solidFill>
                  <a:srgbClr val="379C73"/>
                </a:solidFill>
              </a:rPr>
              <a:t> </a:t>
            </a:r>
            <a:r>
              <a:rPr dirty="0" sz="2700" spc="-210">
                <a:solidFill>
                  <a:srgbClr val="379C73"/>
                </a:solidFill>
              </a:rPr>
              <a:t>digitale </a:t>
            </a:r>
            <a:r>
              <a:rPr dirty="0" sz="2700" spc="-150">
                <a:solidFill>
                  <a:srgbClr val="379C73"/>
                </a:solidFill>
              </a:rPr>
              <a:t>competentie</a:t>
            </a:r>
            <a:endParaRPr sz="2700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453644" y="1547647"/>
            <a:ext cx="2874645" cy="10502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100"/>
              </a:lnSpc>
              <a:spcBef>
                <a:spcPts val="100"/>
              </a:spcBef>
              <a:tabLst>
                <a:tab pos="1466215" algn="l"/>
                <a:tab pos="1914525" algn="l"/>
              </a:tabLst>
            </a:pP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patiëntenzorg,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onderzoek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aanzienlijk</a:t>
            </a:r>
            <a:r>
              <a:rPr dirty="0" sz="1600" spc="-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worden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verbeterd.</a:t>
            </a:r>
            <a:endParaRPr sz="1600">
              <a:latin typeface="Arial"/>
              <a:cs typeface="Arial"/>
            </a:endParaRPr>
          </a:p>
          <a:p>
            <a:pPr marL="68580">
              <a:lnSpc>
                <a:spcPct val="100000"/>
              </a:lnSpc>
              <a:spcBef>
                <a:spcPts val="765"/>
              </a:spcBef>
            </a:pPr>
            <a:r>
              <a:rPr dirty="0" sz="1600" spc="-10" b="1">
                <a:solidFill>
                  <a:srgbClr val="339966"/>
                </a:solidFill>
                <a:latin typeface="Arial"/>
                <a:cs typeface="Arial"/>
              </a:rPr>
              <a:t>Bijvoorbeeld: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471417" y="1646047"/>
            <a:ext cx="508571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04495" algn="l"/>
                <a:tab pos="796290" algn="l"/>
                <a:tab pos="1730375" algn="l"/>
                <a:tab pos="2754630" algn="l"/>
                <a:tab pos="3246755" algn="l"/>
              </a:tabLst>
            </a:pP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algehele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efficiëntie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gezondheidsstelsels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53644" y="2572735"/>
            <a:ext cx="8105140" cy="2073910"/>
          </a:xfrm>
          <a:prstGeom prst="rect">
            <a:avLst/>
          </a:prstGeom>
        </p:spPr>
        <p:txBody>
          <a:bodyPr wrap="square" lIns="0" tIns="109855" rIns="0" bIns="0" rtlCol="0" vert="horz">
            <a:spAutoFit/>
          </a:bodyPr>
          <a:lstStyle/>
          <a:p>
            <a:pPr marL="304800" indent="-292100">
              <a:lnSpc>
                <a:spcPct val="100000"/>
              </a:lnSpc>
              <a:spcBef>
                <a:spcPts val="865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vollediger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beeld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geven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gezondheidsgeschiedenis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 van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patiënt,</a:t>
            </a:r>
            <a:r>
              <a:rPr dirty="0" sz="16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wat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leidt</a:t>
            </a:r>
            <a:endParaRPr sz="1600">
              <a:latin typeface="Arial"/>
              <a:cs typeface="Arial"/>
            </a:endParaRPr>
          </a:p>
          <a:p>
            <a:pPr marL="304800">
              <a:lnSpc>
                <a:spcPct val="100000"/>
              </a:lnSpc>
              <a:spcBef>
                <a:spcPts val="76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tot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beter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geïnformeerde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uitgebreidere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beslissingen;</a:t>
            </a:r>
            <a:endParaRPr sz="1600">
              <a:latin typeface="Arial"/>
              <a:cs typeface="Arial"/>
            </a:endParaRPr>
          </a:p>
          <a:p>
            <a:pPr marL="304800" marR="8255" indent="-292735">
              <a:lnSpc>
                <a:spcPct val="140000"/>
              </a:lnSpc>
              <a:spcBef>
                <a:spcPts val="5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meer</a:t>
            </a:r>
            <a:r>
              <a:rPr dirty="0" sz="1600" spc="1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gepersonaliseerde</a:t>
            </a:r>
            <a:r>
              <a:rPr dirty="0" sz="1600" spc="1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gezondheidszorg</a:t>
            </a:r>
            <a:r>
              <a:rPr dirty="0" sz="1600" spc="1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mogelijk</a:t>
            </a:r>
            <a:r>
              <a:rPr dirty="0" sz="1600" spc="1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600" spc="1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maken,</a:t>
            </a:r>
            <a:r>
              <a:rPr dirty="0" sz="1600" spc="1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waarbij</a:t>
            </a:r>
            <a:r>
              <a:rPr dirty="0" sz="1600" spc="1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behandelingen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kunnen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worden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afgestemd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specifieke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kenmerken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individuele</a:t>
            </a:r>
            <a:r>
              <a:rPr dirty="0" sz="16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patiënt;</a:t>
            </a:r>
            <a:endParaRPr sz="16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770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patiënten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hebben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toegang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tot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hun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eigen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gezondheidsgegevens;</a:t>
            </a:r>
            <a:endParaRPr sz="16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770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Verminder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tijd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kosten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medische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consulten.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63256" y="3934967"/>
            <a:ext cx="1072896" cy="1014984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01802" y="295732"/>
            <a:ext cx="7252970" cy="3917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379C73"/>
                </a:solidFill>
              </a:rPr>
              <a:t>Wat</a:t>
            </a:r>
            <a:r>
              <a:rPr dirty="0" sz="2400" spc="-130">
                <a:solidFill>
                  <a:srgbClr val="379C73"/>
                </a:solidFill>
              </a:rPr>
              <a:t> </a:t>
            </a:r>
            <a:r>
              <a:rPr dirty="0" sz="2400" spc="-160">
                <a:solidFill>
                  <a:srgbClr val="379C73"/>
                </a:solidFill>
              </a:rPr>
              <a:t>zijn</a:t>
            </a:r>
            <a:r>
              <a:rPr dirty="0" sz="2400" spc="-135">
                <a:solidFill>
                  <a:srgbClr val="379C73"/>
                </a:solidFill>
              </a:rPr>
              <a:t> </a:t>
            </a:r>
            <a:r>
              <a:rPr dirty="0" sz="2400" spc="-240">
                <a:solidFill>
                  <a:srgbClr val="379C73"/>
                </a:solidFill>
              </a:rPr>
              <a:t>de</a:t>
            </a:r>
            <a:r>
              <a:rPr dirty="0" sz="2400" spc="-130">
                <a:solidFill>
                  <a:srgbClr val="379C73"/>
                </a:solidFill>
              </a:rPr>
              <a:t> </a:t>
            </a:r>
            <a:r>
              <a:rPr dirty="0" sz="2400" spc="-195">
                <a:solidFill>
                  <a:srgbClr val="379C73"/>
                </a:solidFill>
              </a:rPr>
              <a:t>voordelen</a:t>
            </a:r>
            <a:r>
              <a:rPr dirty="0" sz="2400" spc="-150">
                <a:solidFill>
                  <a:srgbClr val="379C73"/>
                </a:solidFill>
              </a:rPr>
              <a:t> </a:t>
            </a:r>
            <a:r>
              <a:rPr dirty="0" sz="2400" spc="-265">
                <a:solidFill>
                  <a:srgbClr val="379C73"/>
                </a:solidFill>
              </a:rPr>
              <a:t>van</a:t>
            </a:r>
            <a:r>
              <a:rPr dirty="0" sz="2400" spc="-125">
                <a:solidFill>
                  <a:srgbClr val="379C73"/>
                </a:solidFill>
              </a:rPr>
              <a:t> </a:t>
            </a:r>
            <a:r>
              <a:rPr dirty="0" sz="2400" spc="-204">
                <a:solidFill>
                  <a:srgbClr val="379C73"/>
                </a:solidFill>
              </a:rPr>
              <a:t>het</a:t>
            </a:r>
            <a:r>
              <a:rPr dirty="0" sz="2400" spc="-140">
                <a:solidFill>
                  <a:srgbClr val="379C73"/>
                </a:solidFill>
              </a:rPr>
              <a:t> </a:t>
            </a:r>
            <a:r>
              <a:rPr dirty="0" sz="2400" spc="-235">
                <a:solidFill>
                  <a:srgbClr val="379C73"/>
                </a:solidFill>
              </a:rPr>
              <a:t>delen</a:t>
            </a:r>
            <a:r>
              <a:rPr dirty="0" sz="2400" spc="-125">
                <a:solidFill>
                  <a:srgbClr val="379C73"/>
                </a:solidFill>
              </a:rPr>
              <a:t> </a:t>
            </a:r>
            <a:r>
              <a:rPr dirty="0" sz="2400" spc="-265">
                <a:solidFill>
                  <a:srgbClr val="379C73"/>
                </a:solidFill>
              </a:rPr>
              <a:t>van</a:t>
            </a:r>
            <a:r>
              <a:rPr dirty="0" sz="2400" spc="-140">
                <a:solidFill>
                  <a:srgbClr val="379C73"/>
                </a:solidFill>
              </a:rPr>
              <a:t> </a:t>
            </a:r>
            <a:r>
              <a:rPr dirty="0" sz="2400" spc="-240">
                <a:solidFill>
                  <a:srgbClr val="379C73"/>
                </a:solidFill>
              </a:rPr>
              <a:t>data</a:t>
            </a:r>
            <a:r>
              <a:rPr dirty="0" sz="2400" spc="-135">
                <a:solidFill>
                  <a:srgbClr val="379C73"/>
                </a:solidFill>
              </a:rPr>
              <a:t> </a:t>
            </a:r>
            <a:r>
              <a:rPr dirty="0" sz="2400" spc="-180">
                <a:solidFill>
                  <a:srgbClr val="379C73"/>
                </a:solidFill>
              </a:rPr>
              <a:t>in</a:t>
            </a:r>
            <a:r>
              <a:rPr dirty="0" sz="2400" spc="-125">
                <a:solidFill>
                  <a:srgbClr val="379C73"/>
                </a:solidFill>
              </a:rPr>
              <a:t> </a:t>
            </a:r>
            <a:r>
              <a:rPr dirty="0" sz="2400" spc="-60">
                <a:solidFill>
                  <a:srgbClr val="379C73"/>
                </a:solidFill>
              </a:rPr>
              <a:t>de</a:t>
            </a:r>
            <a:endParaRPr sz="2400"/>
          </a:p>
        </p:txBody>
      </p:sp>
      <p:sp>
        <p:nvSpPr>
          <p:cNvPr id="8" name="object 8" descr=""/>
          <p:cNvSpPr txBox="1"/>
          <p:nvPr/>
        </p:nvSpPr>
        <p:spPr>
          <a:xfrm>
            <a:off x="453644" y="612348"/>
            <a:ext cx="8102600" cy="961390"/>
          </a:xfrm>
          <a:prstGeom prst="rect">
            <a:avLst/>
          </a:prstGeom>
        </p:spPr>
        <p:txBody>
          <a:bodyPr wrap="square" lIns="0" tIns="208915" rIns="0" bIns="0" rtlCol="0" vert="horz">
            <a:spAutoFit/>
          </a:bodyPr>
          <a:lstStyle/>
          <a:p>
            <a:pPr marL="60325">
              <a:lnSpc>
                <a:spcPct val="100000"/>
              </a:lnSpc>
              <a:spcBef>
                <a:spcPts val="1645"/>
              </a:spcBef>
            </a:pPr>
            <a:r>
              <a:rPr dirty="0" sz="2400" spc="-40">
                <a:solidFill>
                  <a:srgbClr val="379C73"/>
                </a:solidFill>
                <a:latin typeface="Arial Black"/>
                <a:cs typeface="Arial Black"/>
              </a:rPr>
              <a:t>zorg?</a:t>
            </a:r>
            <a:endParaRPr sz="24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1019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600" spc="25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delen</a:t>
            </a:r>
            <a:r>
              <a:rPr dirty="0" sz="1600" spc="2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600" spc="2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gegevens</a:t>
            </a:r>
            <a:r>
              <a:rPr dirty="0" sz="1600" spc="2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600" spc="25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600" spc="25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gezondheidszorg</a:t>
            </a:r>
            <a:r>
              <a:rPr dirty="0" sz="1600" spc="2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heeft</a:t>
            </a:r>
            <a:r>
              <a:rPr dirty="0" sz="1600" spc="2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tal</a:t>
            </a:r>
            <a:r>
              <a:rPr dirty="0" sz="1600" spc="2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600" spc="2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voordelen,</a:t>
            </a:r>
            <a:r>
              <a:rPr dirty="0" sz="1600" spc="2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waardoor</a:t>
            </a:r>
            <a:r>
              <a:rPr dirty="0" sz="1600" spc="2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de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7785861" y="4843068"/>
            <a:ext cx="1029969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Ontworpen</a:t>
            </a:r>
            <a:r>
              <a:rPr dirty="0" sz="700" spc="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door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Freeepik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301828"/>
            <a:ext cx="6800215" cy="422909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600" spc="-285">
                <a:solidFill>
                  <a:srgbClr val="379C73"/>
                </a:solidFill>
              </a:rPr>
              <a:t>Gegevens</a:t>
            </a:r>
            <a:r>
              <a:rPr dirty="0" sz="2600" spc="-145">
                <a:solidFill>
                  <a:srgbClr val="379C73"/>
                </a:solidFill>
              </a:rPr>
              <a:t> </a:t>
            </a:r>
            <a:r>
              <a:rPr dirty="0" sz="2600" spc="-254">
                <a:solidFill>
                  <a:srgbClr val="379C73"/>
                </a:solidFill>
              </a:rPr>
              <a:t>delen</a:t>
            </a:r>
            <a:r>
              <a:rPr dirty="0" sz="2600" spc="-160">
                <a:solidFill>
                  <a:srgbClr val="379C73"/>
                </a:solidFill>
              </a:rPr>
              <a:t> </a:t>
            </a:r>
            <a:r>
              <a:rPr dirty="0" sz="2600" spc="-190">
                <a:solidFill>
                  <a:srgbClr val="379C73"/>
                </a:solidFill>
              </a:rPr>
              <a:t>met</a:t>
            </a:r>
            <a:r>
              <a:rPr dirty="0" sz="2600" spc="-145">
                <a:solidFill>
                  <a:srgbClr val="379C73"/>
                </a:solidFill>
              </a:rPr>
              <a:t> </a:t>
            </a:r>
            <a:r>
              <a:rPr dirty="0" sz="2600" spc="-280">
                <a:solidFill>
                  <a:srgbClr val="379C73"/>
                </a:solidFill>
              </a:rPr>
              <a:t>een</a:t>
            </a:r>
            <a:r>
              <a:rPr dirty="0" sz="2600" spc="-135">
                <a:solidFill>
                  <a:srgbClr val="379C73"/>
                </a:solidFill>
              </a:rPr>
              <a:t> </a:t>
            </a:r>
            <a:r>
              <a:rPr dirty="0" sz="2600" spc="-185">
                <a:solidFill>
                  <a:srgbClr val="379C73"/>
                </a:solidFill>
              </a:rPr>
              <a:t>internetverbinding</a:t>
            </a:r>
            <a:endParaRPr sz="2600"/>
          </a:p>
        </p:txBody>
      </p:sp>
      <p:sp>
        <p:nvSpPr>
          <p:cNvPr id="4" name="object 4" descr=""/>
          <p:cNvSpPr txBox="1"/>
          <p:nvPr/>
        </p:nvSpPr>
        <p:spPr>
          <a:xfrm>
            <a:off x="3458971" y="1815464"/>
            <a:ext cx="129095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24510" algn="l"/>
                <a:tab pos="895985" algn="l"/>
              </a:tabLst>
            </a:pP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Als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een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919217" y="1815464"/>
            <a:ext cx="34810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24380" algn="l"/>
                <a:tab pos="2726690" algn="l"/>
                <a:tab pos="3290570" algn="l"/>
              </a:tabLst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internetverbinding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hebt,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kun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je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4664455" y="2199513"/>
            <a:ext cx="237807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20495" algn="l"/>
                <a:tab pos="1827530" algn="l"/>
              </a:tabLst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documenten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foto's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458971" y="2090235"/>
            <a:ext cx="4941570" cy="793115"/>
          </a:xfrm>
          <a:prstGeom prst="rect">
            <a:avLst/>
          </a:prstGeom>
        </p:spPr>
        <p:txBody>
          <a:bodyPr wrap="square" lIns="0" tIns="1219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60"/>
              </a:spcBef>
              <a:tabLst>
                <a:tab pos="3723640" algn="l"/>
                <a:tab pos="4674870" algn="l"/>
              </a:tabLst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gegevens,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opslaan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en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  <a:tabLst>
                <a:tab pos="766445" algn="l"/>
                <a:tab pos="1254125" algn="l"/>
                <a:tab pos="1946275" algn="l"/>
                <a:tab pos="2865755" algn="l"/>
                <a:tab pos="3608070" algn="l"/>
              </a:tabLst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delen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via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deze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tools: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WeTransfer,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458971" y="2967989"/>
            <a:ext cx="25800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Google</a:t>
            </a:r>
            <a:r>
              <a:rPr dirty="0" sz="1800" spc="-5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Drive,</a:t>
            </a:r>
            <a:r>
              <a:rPr dirty="0" sz="1800" spc="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Dropbox.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8204" y="1309116"/>
            <a:ext cx="2901696" cy="2765679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990701" y="4157573"/>
            <a:ext cx="1029969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Ontworpen</a:t>
            </a:r>
            <a:r>
              <a:rPr dirty="0" sz="700" spc="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door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Freeepik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504850" y="910209"/>
            <a:ext cx="7859395" cy="27146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WeTransfer</a:t>
            </a:r>
            <a:r>
              <a:rPr dirty="0" sz="1800" spc="35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is</a:t>
            </a:r>
            <a:r>
              <a:rPr dirty="0" sz="1800" spc="37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een</a:t>
            </a:r>
            <a:r>
              <a:rPr dirty="0" sz="1800" spc="34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7E7E7E"/>
                </a:solidFill>
                <a:latin typeface="Arial"/>
                <a:cs typeface="Arial"/>
              </a:rPr>
              <a:t>Nederlands</a:t>
            </a:r>
            <a:r>
              <a:rPr dirty="0" sz="1800" spc="360" b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7E7E7E"/>
                </a:solidFill>
                <a:latin typeface="Arial"/>
                <a:cs typeface="Arial"/>
              </a:rPr>
              <a:t>internetbedrijf</a:t>
            </a:r>
            <a:r>
              <a:rPr dirty="0" sz="1800" spc="370" b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7E7E7E"/>
                </a:solidFill>
                <a:latin typeface="Arial"/>
                <a:cs typeface="Arial"/>
              </a:rPr>
              <a:t>voor</a:t>
            </a:r>
            <a:r>
              <a:rPr dirty="0" sz="1800" spc="355" b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7E7E7E"/>
                </a:solidFill>
                <a:latin typeface="Arial"/>
                <a:cs typeface="Arial"/>
              </a:rPr>
              <a:t>de</a:t>
            </a:r>
            <a:r>
              <a:rPr dirty="0" sz="1800" spc="360" b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7E7E7E"/>
                </a:solidFill>
                <a:latin typeface="Arial"/>
                <a:cs typeface="Arial"/>
              </a:rPr>
              <a:t>overdracht</a:t>
            </a:r>
            <a:r>
              <a:rPr dirty="0" sz="1800" spc="385" b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7E7E7E"/>
                </a:solidFill>
                <a:latin typeface="Arial"/>
                <a:cs typeface="Arial"/>
              </a:rPr>
              <a:t>van </a:t>
            </a:r>
            <a:r>
              <a:rPr dirty="0" sz="1800" b="1">
                <a:solidFill>
                  <a:srgbClr val="7E7E7E"/>
                </a:solidFill>
                <a:latin typeface="Arial"/>
                <a:cs typeface="Arial"/>
              </a:rPr>
              <a:t>computerbestanden</a:t>
            </a:r>
            <a:r>
              <a:rPr dirty="0" sz="1800" spc="280" b="1">
                <a:solidFill>
                  <a:srgbClr val="7E7E7E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dat</a:t>
            </a:r>
            <a:r>
              <a:rPr dirty="0" sz="1800" spc="275">
                <a:solidFill>
                  <a:srgbClr val="7E7E7E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is</a:t>
            </a:r>
            <a:r>
              <a:rPr dirty="0" sz="1800" spc="280">
                <a:solidFill>
                  <a:srgbClr val="7E7E7E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opgericht</a:t>
            </a:r>
            <a:r>
              <a:rPr dirty="0" sz="1800" spc="275">
                <a:solidFill>
                  <a:srgbClr val="7E7E7E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in</a:t>
            </a:r>
            <a:r>
              <a:rPr dirty="0" sz="1800" spc="280">
                <a:solidFill>
                  <a:srgbClr val="7E7E7E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2009.</a:t>
            </a:r>
            <a:r>
              <a:rPr dirty="0" sz="1800" spc="285">
                <a:solidFill>
                  <a:srgbClr val="7E7E7E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Het</a:t>
            </a:r>
            <a:r>
              <a:rPr dirty="0" sz="1800" spc="275">
                <a:solidFill>
                  <a:srgbClr val="7E7E7E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is</a:t>
            </a:r>
            <a:r>
              <a:rPr dirty="0" sz="1800" spc="280">
                <a:solidFill>
                  <a:srgbClr val="7E7E7E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gevestigd</a:t>
            </a:r>
            <a:r>
              <a:rPr dirty="0" sz="1800" spc="280">
                <a:solidFill>
                  <a:srgbClr val="7E7E7E"/>
                </a:solidFill>
                <a:latin typeface="Arial"/>
                <a:cs typeface="Arial"/>
              </a:rPr>
              <a:t>  </a:t>
            </a:r>
            <a:r>
              <a:rPr dirty="0" sz="1800" spc="-25">
                <a:solidFill>
                  <a:srgbClr val="7E7E7E"/>
                </a:solidFill>
                <a:latin typeface="Arial"/>
                <a:cs typeface="Arial"/>
              </a:rPr>
              <a:t>in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Amsterdam,</a:t>
            </a:r>
            <a:r>
              <a:rPr dirty="0" sz="1800" spc="36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Nederland.</a:t>
            </a:r>
            <a:r>
              <a:rPr dirty="0" sz="1800" spc="365">
                <a:solidFill>
                  <a:srgbClr val="7E7E7E"/>
                </a:solidFill>
                <a:latin typeface="Arial"/>
                <a:cs typeface="Arial"/>
              </a:rPr>
              <a:t>  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WeTransfer</a:t>
            </a:r>
            <a:r>
              <a:rPr dirty="0" sz="1800" spc="37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valt</a:t>
            </a:r>
            <a:r>
              <a:rPr dirty="0" sz="1800" spc="36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ook</a:t>
            </a:r>
            <a:r>
              <a:rPr dirty="0" sz="1800" spc="36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in</a:t>
            </a:r>
            <a:r>
              <a:rPr dirty="0" sz="1800" spc="35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het</a:t>
            </a:r>
            <a:r>
              <a:rPr dirty="0" sz="1800" spc="36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7E7E7E"/>
                </a:solidFill>
                <a:latin typeface="Arial"/>
                <a:cs typeface="Arial"/>
              </a:rPr>
              <a:t>basis-gratis-en-snel-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kamp,</a:t>
            </a:r>
            <a:r>
              <a:rPr dirty="0" sz="1800" spc="21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tenminste</a:t>
            </a:r>
            <a:r>
              <a:rPr dirty="0" sz="1800" spc="21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als</a:t>
            </a:r>
            <a:r>
              <a:rPr dirty="0" sz="1800" spc="21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je</a:t>
            </a:r>
            <a:r>
              <a:rPr dirty="0" sz="1800" spc="204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bestanden</a:t>
            </a:r>
            <a:r>
              <a:rPr dirty="0" sz="1800" spc="204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kleiner</a:t>
            </a:r>
            <a:r>
              <a:rPr dirty="0" sz="1800" spc="21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dan</a:t>
            </a:r>
            <a:r>
              <a:rPr dirty="0" sz="1800" spc="204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2</a:t>
            </a:r>
            <a:r>
              <a:rPr dirty="0" sz="1800" spc="204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GB</a:t>
            </a:r>
            <a:r>
              <a:rPr dirty="0" sz="1800" spc="23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wilt</a:t>
            </a:r>
            <a:r>
              <a:rPr dirty="0" sz="1800" spc="21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verzenden.</a:t>
            </a:r>
            <a:r>
              <a:rPr dirty="0" sz="1800" spc="21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U</a:t>
            </a:r>
            <a:r>
              <a:rPr dirty="0" sz="1800" spc="204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7E7E7E"/>
                </a:solidFill>
                <a:latin typeface="Arial"/>
                <a:cs typeface="Arial"/>
              </a:rPr>
              <a:t>kunt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upgraden</a:t>
            </a:r>
            <a:r>
              <a:rPr dirty="0" sz="1800" spc="55">
                <a:solidFill>
                  <a:srgbClr val="7E7E7E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naar</a:t>
            </a:r>
            <a:r>
              <a:rPr dirty="0" sz="1800" spc="60">
                <a:solidFill>
                  <a:srgbClr val="7E7E7E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WeTransfer</a:t>
            </a:r>
            <a:r>
              <a:rPr dirty="0" sz="1800" spc="50">
                <a:solidFill>
                  <a:srgbClr val="7E7E7E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Pro,</a:t>
            </a:r>
            <a:r>
              <a:rPr dirty="0" sz="1800" spc="60">
                <a:solidFill>
                  <a:srgbClr val="7E7E7E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dat</a:t>
            </a:r>
            <a:r>
              <a:rPr dirty="0" sz="1800" spc="55">
                <a:solidFill>
                  <a:srgbClr val="7E7E7E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tot</a:t>
            </a:r>
            <a:r>
              <a:rPr dirty="0" sz="1800" spc="60">
                <a:solidFill>
                  <a:srgbClr val="7E7E7E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200</a:t>
            </a:r>
            <a:r>
              <a:rPr dirty="0" sz="1800" spc="55">
                <a:solidFill>
                  <a:srgbClr val="7E7E7E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GB</a:t>
            </a:r>
            <a:r>
              <a:rPr dirty="0" sz="1800" spc="55">
                <a:solidFill>
                  <a:srgbClr val="7E7E7E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aan</a:t>
            </a:r>
            <a:r>
              <a:rPr dirty="0" sz="1800" spc="60">
                <a:solidFill>
                  <a:srgbClr val="7E7E7E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gegevens</a:t>
            </a:r>
            <a:r>
              <a:rPr dirty="0" sz="1800" spc="55">
                <a:solidFill>
                  <a:srgbClr val="7E7E7E"/>
                </a:solidFill>
                <a:latin typeface="Arial"/>
                <a:cs typeface="Arial"/>
              </a:rPr>
              <a:t>  </a:t>
            </a:r>
            <a:r>
              <a:rPr dirty="0" sz="1800" spc="-10">
                <a:solidFill>
                  <a:srgbClr val="7E7E7E"/>
                </a:solidFill>
                <a:latin typeface="Arial"/>
                <a:cs typeface="Arial"/>
              </a:rPr>
              <a:t>tegelijk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verzendt,</a:t>
            </a:r>
            <a:r>
              <a:rPr dirty="0" sz="1800" spc="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de</a:t>
            </a:r>
            <a:r>
              <a:rPr dirty="0" sz="1800" spc="2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gedeelde</a:t>
            </a:r>
            <a:r>
              <a:rPr dirty="0" sz="1800" spc="2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bestanden</a:t>
            </a:r>
            <a:r>
              <a:rPr dirty="0" sz="1800" spc="2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met</a:t>
            </a:r>
            <a:r>
              <a:rPr dirty="0" sz="1800" spc="2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een</a:t>
            </a:r>
            <a:r>
              <a:rPr dirty="0" sz="1800" spc="2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wachtwoord</a:t>
            </a:r>
            <a:r>
              <a:rPr dirty="0" sz="1800" spc="2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beveiligt</a:t>
            </a:r>
            <a:r>
              <a:rPr dirty="0" sz="1800" spc="2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en</a:t>
            </a:r>
            <a:r>
              <a:rPr dirty="0" sz="1800" spc="2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u</a:t>
            </a:r>
            <a:r>
              <a:rPr dirty="0" sz="1800" spc="2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in</a:t>
            </a:r>
            <a:r>
              <a:rPr dirty="0" sz="1800" spc="2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7E7E7E"/>
                </a:solidFill>
                <a:latin typeface="Arial"/>
                <a:cs typeface="Arial"/>
              </a:rPr>
              <a:t>staat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stelt</a:t>
            </a:r>
            <a:r>
              <a:rPr dirty="0" sz="1800" spc="-2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aangepaste</a:t>
            </a:r>
            <a:r>
              <a:rPr dirty="0" sz="1800" spc="-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vervaldatums</a:t>
            </a:r>
            <a:r>
              <a:rPr dirty="0" sz="1800" spc="-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in</a:t>
            </a:r>
            <a:r>
              <a:rPr dirty="0" sz="1800" spc="-2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te</a:t>
            </a:r>
            <a:r>
              <a:rPr dirty="0" sz="1800" spc="-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stellen</a:t>
            </a:r>
            <a:r>
              <a:rPr dirty="0" sz="1800" spc="-1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op</a:t>
            </a:r>
            <a:r>
              <a:rPr dirty="0" sz="1800" spc="-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de</a:t>
            </a:r>
            <a:r>
              <a:rPr dirty="0" sz="1800" spc="-10">
                <a:solidFill>
                  <a:srgbClr val="7E7E7E"/>
                </a:solidFill>
                <a:latin typeface="Arial"/>
                <a:cs typeface="Arial"/>
              </a:rPr>
              <a:t> downloadlinks.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7570089" y="4819903"/>
            <a:ext cx="1029969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Ontworpen</a:t>
            </a:r>
            <a:r>
              <a:rPr dirty="0" sz="700" spc="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door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Freeepik</a:t>
            </a:r>
            <a:endParaRPr sz="7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22592" y="3602735"/>
            <a:ext cx="2121407" cy="1252727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01802" y="301828"/>
            <a:ext cx="6800215" cy="422909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600" spc="-285">
                <a:solidFill>
                  <a:srgbClr val="379C73"/>
                </a:solidFill>
              </a:rPr>
              <a:t>Gegevens</a:t>
            </a:r>
            <a:r>
              <a:rPr dirty="0" sz="2600" spc="-145">
                <a:solidFill>
                  <a:srgbClr val="379C73"/>
                </a:solidFill>
              </a:rPr>
              <a:t> </a:t>
            </a:r>
            <a:r>
              <a:rPr dirty="0" sz="2600" spc="-254">
                <a:solidFill>
                  <a:srgbClr val="379C73"/>
                </a:solidFill>
              </a:rPr>
              <a:t>delen</a:t>
            </a:r>
            <a:r>
              <a:rPr dirty="0" sz="2600" spc="-160">
                <a:solidFill>
                  <a:srgbClr val="379C73"/>
                </a:solidFill>
              </a:rPr>
              <a:t> </a:t>
            </a:r>
            <a:r>
              <a:rPr dirty="0" sz="2600" spc="-190">
                <a:solidFill>
                  <a:srgbClr val="379C73"/>
                </a:solidFill>
              </a:rPr>
              <a:t>met</a:t>
            </a:r>
            <a:r>
              <a:rPr dirty="0" sz="2600" spc="-145">
                <a:solidFill>
                  <a:srgbClr val="379C73"/>
                </a:solidFill>
              </a:rPr>
              <a:t> </a:t>
            </a:r>
            <a:r>
              <a:rPr dirty="0" sz="2600" spc="-280">
                <a:solidFill>
                  <a:srgbClr val="379C73"/>
                </a:solidFill>
              </a:rPr>
              <a:t>een</a:t>
            </a:r>
            <a:r>
              <a:rPr dirty="0" sz="2600" spc="-135">
                <a:solidFill>
                  <a:srgbClr val="379C73"/>
                </a:solidFill>
              </a:rPr>
              <a:t> </a:t>
            </a:r>
            <a:r>
              <a:rPr dirty="0" sz="2600" spc="-185">
                <a:solidFill>
                  <a:srgbClr val="379C73"/>
                </a:solidFill>
              </a:rPr>
              <a:t>internetverbinding</a:t>
            </a:r>
            <a:endParaRPr sz="2600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43280"/>
            </a:xfrm>
            <a:custGeom>
              <a:avLst/>
              <a:gdLst/>
              <a:ahLst/>
              <a:cxnLst/>
              <a:rect l="l" t="t" r="r" b="b"/>
              <a:pathLst>
                <a:path w="9144000" h="843280">
                  <a:moveTo>
                    <a:pt x="0" y="842771"/>
                  </a:moveTo>
                  <a:lnTo>
                    <a:pt x="9144000" y="842771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42771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42771"/>
              <a:ext cx="9144000" cy="4300855"/>
            </a:xfrm>
            <a:custGeom>
              <a:avLst/>
              <a:gdLst/>
              <a:ahLst/>
              <a:cxnLst/>
              <a:rect l="l" t="t" r="r" b="b"/>
              <a:pathLst>
                <a:path w="9144000" h="4300855">
                  <a:moveTo>
                    <a:pt x="9144000" y="0"/>
                  </a:moveTo>
                  <a:lnTo>
                    <a:pt x="0" y="0"/>
                  </a:lnTo>
                  <a:lnTo>
                    <a:pt x="0" y="4300726"/>
                  </a:lnTo>
                  <a:lnTo>
                    <a:pt x="9144000" y="430072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6431" rIns="0" bIns="0" rtlCol="0" vert="horz">
            <a:spAutoFit/>
          </a:bodyPr>
          <a:lstStyle/>
          <a:p>
            <a:pPr marL="201295">
              <a:lnSpc>
                <a:spcPct val="100000"/>
              </a:lnSpc>
              <a:spcBef>
                <a:spcPts val="95"/>
              </a:spcBef>
            </a:pPr>
            <a:r>
              <a:rPr dirty="0" spc="-95"/>
              <a:t>VIDEO</a:t>
            </a:r>
            <a:r>
              <a:rPr dirty="0" spc="-100"/>
              <a:t> </a:t>
            </a:r>
            <a:r>
              <a:rPr dirty="0" spc="-10"/>
              <a:t>INHOUD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2254123" y="3207511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696592" y="1447927"/>
            <a:ext cx="5591810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954530" marR="5080" indent="-1942464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Leer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hoe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WeTransfer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kunt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gebruiken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door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onderstaande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video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bekijken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47828" y="4078935"/>
            <a:ext cx="7586345" cy="9118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99845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Hoe</a:t>
            </a:r>
            <a:r>
              <a:rPr dirty="0" sz="2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 WeTransfer-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service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bestandsoverdracht</a:t>
            </a:r>
            <a:r>
              <a:rPr dirty="0" sz="20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te</a:t>
            </a:r>
            <a:endParaRPr sz="20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tabLst>
                <a:tab pos="3863340" algn="l"/>
                <a:tab pos="5123815" algn="l"/>
              </a:tabLst>
            </a:pPr>
            <a:r>
              <a:rPr dirty="0" u="sng" sz="2000">
                <a:solidFill>
                  <a:srgbClr val="585858"/>
                </a:solidFill>
                <a:uFill>
                  <a:solidFill>
                    <a:srgbClr val="339966"/>
                  </a:solidFill>
                </a:uFill>
                <a:latin typeface="Arial"/>
                <a:cs typeface="Arial"/>
              </a:rPr>
              <a:t>	</a:t>
            </a:r>
            <a:r>
              <a:rPr dirty="0" u="sng" sz="2000" spc="-10">
                <a:solidFill>
                  <a:srgbClr val="585858"/>
                </a:solidFill>
                <a:uFill>
                  <a:solidFill>
                    <a:srgbClr val="339966"/>
                  </a:solidFill>
                </a:uFill>
                <a:latin typeface="Arial"/>
                <a:cs typeface="Arial"/>
              </a:rPr>
              <a:t>gebruiken</a:t>
            </a:r>
            <a:r>
              <a:rPr dirty="0" u="sng" sz="2000">
                <a:solidFill>
                  <a:srgbClr val="585858"/>
                </a:solidFill>
                <a:uFill>
                  <a:solidFill>
                    <a:srgbClr val="339966"/>
                  </a:solidFill>
                </a:uFill>
                <a:latin typeface="Arial"/>
                <a:cs typeface="Arial"/>
              </a:rPr>
              <a:t>	</a:t>
            </a:r>
            <a:endParaRPr sz="2000">
              <a:latin typeface="Arial"/>
              <a:cs typeface="Arial"/>
            </a:endParaRPr>
          </a:p>
          <a:p>
            <a:pPr marL="193040">
              <a:lnSpc>
                <a:spcPct val="100000"/>
              </a:lnSpc>
              <a:spcBef>
                <a:spcPts val="20"/>
              </a:spcBef>
            </a:pPr>
            <a:r>
              <a:rPr dirty="0" baseline="27777" sz="900" i="1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dirty="0" baseline="27777" sz="900" spc="37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Hoe</a:t>
            </a:r>
            <a:r>
              <a:rPr dirty="0" sz="9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9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WeTransfer-service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9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bestandsoverdracht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 te</a:t>
            </a:r>
            <a:r>
              <a:rPr dirty="0" sz="9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gebruiken [online</a:t>
            </a:r>
            <a:r>
              <a:rPr dirty="0" sz="9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video],</a:t>
            </a:r>
            <a:r>
              <a:rPr dirty="0" sz="9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Marketingexpert</a:t>
            </a:r>
            <a:r>
              <a:rPr dirty="0" sz="9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9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verzorgingstehuizen,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 13</a:t>
            </a:r>
            <a:r>
              <a:rPr dirty="0" sz="9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december 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2018,</a:t>
            </a:r>
            <a:endParaRPr sz="900">
              <a:latin typeface="Arial"/>
              <a:cs typeface="Arial"/>
            </a:endParaRPr>
          </a:p>
          <a:p>
            <a:pPr marL="193040">
              <a:lnSpc>
                <a:spcPct val="100000"/>
              </a:lnSpc>
            </a:pPr>
            <a:r>
              <a:rPr dirty="0" u="sng" sz="900" spc="-10" i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https://www.youtube.com/watch?v=gmzMsSCKj4E</a:t>
            </a:r>
            <a:endParaRPr sz="900">
              <a:latin typeface="Arial"/>
              <a:cs typeface="Arial"/>
            </a:endParaRPr>
          </a:p>
        </p:txBody>
      </p:sp>
      <p:pic>
        <p:nvPicPr>
          <p:cNvPr id="10" name="object 10" descr="">
            <a:hlinkClick r:id="rId4"/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83407" y="2129027"/>
            <a:ext cx="3047999" cy="1714500"/>
          </a:xfrm>
          <a:prstGeom prst="rect">
            <a:avLst/>
          </a:prstGeom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7422098" y="3372930"/>
            <a:ext cx="937894" cy="2559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989"/>
              </a:lnSpc>
            </a:pP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unt</a:t>
            </a:r>
            <a:r>
              <a:rPr dirty="0" sz="1800" spc="26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u</a:t>
            </a:r>
            <a:r>
              <a:rPr dirty="0" sz="1800" spc="24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7E7E7E"/>
                </a:solidFill>
                <a:latin typeface="Arial"/>
                <a:cs typeface="Arial"/>
              </a:rPr>
              <a:t>uw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04850" y="923925"/>
            <a:ext cx="7860030" cy="3098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Google</a:t>
            </a:r>
            <a:r>
              <a:rPr dirty="0" sz="1800" spc="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Drive</a:t>
            </a:r>
            <a:r>
              <a:rPr dirty="0" sz="1800" spc="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stelt</a:t>
            </a:r>
            <a:r>
              <a:rPr dirty="0" sz="1800" spc="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gebruikers</a:t>
            </a:r>
            <a:r>
              <a:rPr dirty="0" sz="1800" spc="4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in</a:t>
            </a:r>
            <a:r>
              <a:rPr dirty="0" sz="1800" spc="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staat</a:t>
            </a:r>
            <a:r>
              <a:rPr dirty="0" sz="1800" spc="3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om</a:t>
            </a:r>
            <a:r>
              <a:rPr dirty="0" sz="1800" spc="2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7E7E7E"/>
                </a:solidFill>
                <a:latin typeface="Arial"/>
                <a:cs typeface="Arial"/>
              </a:rPr>
              <a:t>bestanden</a:t>
            </a:r>
            <a:r>
              <a:rPr dirty="0" sz="1800" spc="35" b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7E7E7E"/>
                </a:solidFill>
                <a:latin typeface="Arial"/>
                <a:cs typeface="Arial"/>
              </a:rPr>
              <a:t>online</a:t>
            </a:r>
            <a:r>
              <a:rPr dirty="0" sz="1800" spc="25" b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7E7E7E"/>
                </a:solidFill>
                <a:latin typeface="Arial"/>
                <a:cs typeface="Arial"/>
              </a:rPr>
              <a:t>op</a:t>
            </a:r>
            <a:r>
              <a:rPr dirty="0" sz="1800" spc="25" b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7E7E7E"/>
                </a:solidFill>
                <a:latin typeface="Arial"/>
                <a:cs typeface="Arial"/>
              </a:rPr>
              <a:t>te</a:t>
            </a:r>
            <a:r>
              <a:rPr dirty="0" sz="1800" spc="25" b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7E7E7E"/>
                </a:solidFill>
                <a:latin typeface="Arial"/>
                <a:cs typeface="Arial"/>
              </a:rPr>
              <a:t>slaan</a:t>
            </a:r>
            <a:r>
              <a:rPr dirty="0" sz="1800" spc="20" b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7E7E7E"/>
                </a:solidFill>
                <a:latin typeface="Arial"/>
                <a:cs typeface="Arial"/>
              </a:rPr>
              <a:t>en </a:t>
            </a:r>
            <a:r>
              <a:rPr dirty="0" sz="1800" b="1">
                <a:solidFill>
                  <a:srgbClr val="7E7E7E"/>
                </a:solidFill>
                <a:latin typeface="Arial"/>
                <a:cs typeface="Arial"/>
              </a:rPr>
              <a:t>te</a:t>
            </a:r>
            <a:r>
              <a:rPr dirty="0" sz="1800" spc="409" b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7E7E7E"/>
                </a:solidFill>
                <a:latin typeface="Arial"/>
                <a:cs typeface="Arial"/>
              </a:rPr>
              <a:t>openen.</a:t>
            </a:r>
            <a:r>
              <a:rPr dirty="0" sz="1800" spc="409" b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De</a:t>
            </a:r>
            <a:r>
              <a:rPr dirty="0" sz="1800" spc="409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service</a:t>
            </a:r>
            <a:r>
              <a:rPr dirty="0" sz="1800" spc="409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synchroniseert</a:t>
            </a:r>
            <a:r>
              <a:rPr dirty="0" sz="1800" spc="42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opgeslagen</a:t>
            </a:r>
            <a:r>
              <a:rPr dirty="0" sz="1800" spc="409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documenten,</a:t>
            </a:r>
            <a:r>
              <a:rPr dirty="0" sz="1800" spc="42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foto's</a:t>
            </a:r>
            <a:r>
              <a:rPr dirty="0" sz="1800" spc="409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7E7E7E"/>
                </a:solidFill>
                <a:latin typeface="Arial"/>
                <a:cs typeface="Arial"/>
              </a:rPr>
              <a:t>en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meer</a:t>
            </a:r>
            <a:r>
              <a:rPr dirty="0" sz="1800" spc="-1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op</a:t>
            </a:r>
            <a:r>
              <a:rPr dirty="0" sz="1800" spc="-2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alle</a:t>
            </a:r>
            <a:r>
              <a:rPr dirty="0" sz="1800" spc="-2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apparaten</a:t>
            </a:r>
            <a:r>
              <a:rPr dirty="0" sz="1800" spc="-2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van</a:t>
            </a:r>
            <a:r>
              <a:rPr dirty="0" sz="1800" spc="-2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de</a:t>
            </a:r>
            <a:r>
              <a:rPr dirty="0" sz="1800" spc="-1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gebruiker,</a:t>
            </a:r>
            <a:r>
              <a:rPr dirty="0" sz="1800" spc="-1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inclusief</a:t>
            </a:r>
            <a:r>
              <a:rPr dirty="0" sz="1800" spc="-1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mobiele</a:t>
            </a:r>
            <a:r>
              <a:rPr dirty="0" sz="1800" spc="-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apparaten,</a:t>
            </a:r>
            <a:r>
              <a:rPr dirty="0" sz="1800" spc="-2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7E7E7E"/>
                </a:solidFill>
                <a:latin typeface="Arial"/>
                <a:cs typeface="Arial"/>
              </a:rPr>
              <a:t>tablets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en</a:t>
            </a:r>
            <a:r>
              <a:rPr dirty="0" sz="1800" spc="-2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7E7E7E"/>
                </a:solidFill>
                <a:latin typeface="Arial"/>
                <a:cs typeface="Arial"/>
              </a:rPr>
              <a:t>pc's.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14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In</a:t>
            </a:r>
            <a:r>
              <a:rPr dirty="0" sz="1800" spc="3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Google</a:t>
            </a:r>
            <a:r>
              <a:rPr dirty="0" sz="1800" spc="5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Drive</a:t>
            </a:r>
            <a:r>
              <a:rPr dirty="0" sz="1800" spc="5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heb</a:t>
            </a:r>
            <a:r>
              <a:rPr dirty="0" sz="1800" spc="5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je</a:t>
            </a:r>
            <a:r>
              <a:rPr dirty="0" sz="1800" spc="5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15</a:t>
            </a:r>
            <a:r>
              <a:rPr dirty="0" sz="1800" spc="5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GB</a:t>
            </a:r>
            <a:r>
              <a:rPr dirty="0" sz="1800" spc="5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vrije</a:t>
            </a:r>
            <a:r>
              <a:rPr dirty="0" sz="1800" spc="5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ruimte</a:t>
            </a:r>
            <a:r>
              <a:rPr dirty="0" sz="1800" spc="5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in</a:t>
            </a:r>
            <a:r>
              <a:rPr dirty="0" sz="1800" spc="5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Drive,</a:t>
            </a:r>
            <a:r>
              <a:rPr dirty="0" sz="1800" spc="6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Gmail</a:t>
            </a:r>
            <a:r>
              <a:rPr dirty="0" sz="1800" spc="6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en</a:t>
            </a:r>
            <a:r>
              <a:rPr dirty="0" sz="1800" spc="5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de</a:t>
            </a:r>
            <a:r>
              <a:rPr dirty="0" sz="1800" spc="5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andere</a:t>
            </a:r>
            <a:r>
              <a:rPr dirty="0" sz="1800" spc="6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7E7E7E"/>
                </a:solidFill>
                <a:latin typeface="Arial"/>
                <a:cs typeface="Arial"/>
              </a:rPr>
              <a:t>apps</a:t>
            </a:r>
            <a:endParaRPr sz="1800">
              <a:latin typeface="Arial"/>
              <a:cs typeface="Arial"/>
            </a:endParaRPr>
          </a:p>
          <a:p>
            <a:pPr marL="12700" marR="934719">
              <a:lnSpc>
                <a:spcPct val="140000"/>
              </a:lnSpc>
              <a:spcBef>
                <a:spcPts val="5"/>
              </a:spcBef>
            </a:pP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van</a:t>
            </a:r>
            <a:r>
              <a:rPr dirty="0" sz="1800" spc="23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Google.</a:t>
            </a:r>
            <a:r>
              <a:rPr dirty="0" sz="1800" spc="25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Als</a:t>
            </a:r>
            <a:r>
              <a:rPr dirty="0" sz="1800" spc="24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deze</a:t>
            </a:r>
            <a:r>
              <a:rPr dirty="0" sz="1800" spc="24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ruimte</a:t>
            </a:r>
            <a:r>
              <a:rPr dirty="0" sz="1800" spc="254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niet</a:t>
            </a:r>
            <a:r>
              <a:rPr dirty="0" sz="1800" spc="24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genoeg</a:t>
            </a:r>
            <a:r>
              <a:rPr dirty="0" sz="1800" spc="24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is</a:t>
            </a:r>
            <a:r>
              <a:rPr dirty="0" sz="1800" spc="24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voor</a:t>
            </a:r>
            <a:r>
              <a:rPr dirty="0" sz="1800" spc="24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uw</a:t>
            </a:r>
            <a:r>
              <a:rPr dirty="0" sz="1800" spc="22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behoeften,</a:t>
            </a:r>
            <a:r>
              <a:rPr dirty="0" sz="1800" spc="25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7E7E7E"/>
                </a:solidFill>
                <a:latin typeface="Arial"/>
                <a:cs typeface="Arial"/>
              </a:rPr>
              <a:t>k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account</a:t>
            </a:r>
            <a:r>
              <a:rPr dirty="0" sz="1800" spc="-1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upgraden</a:t>
            </a:r>
            <a:r>
              <a:rPr dirty="0" sz="1800" spc="-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voor</a:t>
            </a:r>
            <a:r>
              <a:rPr dirty="0" sz="1800" spc="-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meer</a:t>
            </a:r>
            <a:r>
              <a:rPr dirty="0" sz="1800" spc="-2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GB</a:t>
            </a:r>
            <a:r>
              <a:rPr dirty="0" sz="1800" spc="-2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met</a:t>
            </a:r>
            <a:r>
              <a:rPr dirty="0" sz="1800" spc="-3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een</a:t>
            </a:r>
            <a:r>
              <a:rPr dirty="0" sz="1800" spc="-1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betaalde</a:t>
            </a:r>
            <a:r>
              <a:rPr dirty="0" sz="1800" spc="-10">
                <a:solidFill>
                  <a:srgbClr val="7E7E7E"/>
                </a:solidFill>
                <a:latin typeface="Arial"/>
                <a:cs typeface="Arial"/>
              </a:rPr>
              <a:t> service.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7730490" y="4859832"/>
            <a:ext cx="1029969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Ontworpen</a:t>
            </a:r>
            <a:r>
              <a:rPr dirty="0" sz="700" spc="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door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Freeepik</a:t>
            </a:r>
            <a:endParaRPr sz="70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91939" y="3456432"/>
            <a:ext cx="1108858" cy="1252728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57606" y="311657"/>
            <a:ext cx="6798309" cy="42227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600" spc="-285">
                <a:solidFill>
                  <a:srgbClr val="379C73"/>
                </a:solidFill>
              </a:rPr>
              <a:t>Gegevens</a:t>
            </a:r>
            <a:r>
              <a:rPr dirty="0" sz="2600" spc="-145">
                <a:solidFill>
                  <a:srgbClr val="379C73"/>
                </a:solidFill>
              </a:rPr>
              <a:t> </a:t>
            </a:r>
            <a:r>
              <a:rPr dirty="0" sz="2600" spc="-250">
                <a:solidFill>
                  <a:srgbClr val="379C73"/>
                </a:solidFill>
              </a:rPr>
              <a:t>delen</a:t>
            </a:r>
            <a:r>
              <a:rPr dirty="0" sz="2600" spc="-150">
                <a:solidFill>
                  <a:srgbClr val="379C73"/>
                </a:solidFill>
              </a:rPr>
              <a:t> </a:t>
            </a:r>
            <a:r>
              <a:rPr dirty="0" sz="2600" spc="-190">
                <a:solidFill>
                  <a:srgbClr val="379C73"/>
                </a:solidFill>
              </a:rPr>
              <a:t>met</a:t>
            </a:r>
            <a:r>
              <a:rPr dirty="0" sz="2600" spc="-135">
                <a:solidFill>
                  <a:srgbClr val="379C73"/>
                </a:solidFill>
              </a:rPr>
              <a:t> </a:t>
            </a:r>
            <a:r>
              <a:rPr dirty="0" sz="2600" spc="-280">
                <a:solidFill>
                  <a:srgbClr val="379C73"/>
                </a:solidFill>
              </a:rPr>
              <a:t>een</a:t>
            </a:r>
            <a:r>
              <a:rPr dirty="0" sz="2600" spc="-130">
                <a:solidFill>
                  <a:srgbClr val="379C73"/>
                </a:solidFill>
              </a:rPr>
              <a:t> </a:t>
            </a:r>
            <a:r>
              <a:rPr dirty="0" sz="2600" spc="-190">
                <a:solidFill>
                  <a:srgbClr val="379C73"/>
                </a:solidFill>
              </a:rPr>
              <a:t>internetverbinding</a:t>
            </a:r>
            <a:endParaRPr sz="2600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40105"/>
            </a:xfrm>
            <a:custGeom>
              <a:avLst/>
              <a:gdLst/>
              <a:ahLst/>
              <a:cxnLst/>
              <a:rect l="l" t="t" r="r" b="b"/>
              <a:pathLst>
                <a:path w="9144000" h="840105">
                  <a:moveTo>
                    <a:pt x="0" y="839724"/>
                  </a:moveTo>
                  <a:lnTo>
                    <a:pt x="9144000" y="839724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39724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39723"/>
              <a:ext cx="9144000" cy="4304030"/>
            </a:xfrm>
            <a:custGeom>
              <a:avLst/>
              <a:gdLst/>
              <a:ahLst/>
              <a:cxnLst/>
              <a:rect l="l" t="t" r="r" b="b"/>
              <a:pathLst>
                <a:path w="9144000" h="4304030">
                  <a:moveTo>
                    <a:pt x="9144000" y="0"/>
                  </a:moveTo>
                  <a:lnTo>
                    <a:pt x="0" y="0"/>
                  </a:lnTo>
                  <a:lnTo>
                    <a:pt x="0" y="4303776"/>
                  </a:lnTo>
                  <a:lnTo>
                    <a:pt x="9144000" y="430377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6431" rIns="0" bIns="0" rtlCol="0" vert="horz">
            <a:spAutoFit/>
          </a:bodyPr>
          <a:lstStyle/>
          <a:p>
            <a:pPr marL="201295">
              <a:lnSpc>
                <a:spcPct val="100000"/>
              </a:lnSpc>
              <a:spcBef>
                <a:spcPts val="95"/>
              </a:spcBef>
            </a:pPr>
            <a:r>
              <a:rPr dirty="0" spc="-95"/>
              <a:t>VIDEO</a:t>
            </a:r>
            <a:r>
              <a:rPr dirty="0" spc="-100"/>
              <a:t> </a:t>
            </a:r>
            <a:r>
              <a:rPr dirty="0" spc="-10"/>
              <a:t>INHOUD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2254123" y="3207511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185928" y="4651247"/>
            <a:ext cx="5086350" cy="0"/>
          </a:xfrm>
          <a:custGeom>
            <a:avLst/>
            <a:gdLst/>
            <a:ahLst/>
            <a:cxnLst/>
            <a:rect l="l" t="t" r="r" b="b"/>
            <a:pathLst>
              <a:path w="5086350" h="0">
                <a:moveTo>
                  <a:pt x="0" y="0"/>
                </a:moveTo>
                <a:lnTo>
                  <a:pt x="5086350" y="0"/>
                </a:lnTo>
              </a:path>
            </a:pathLst>
          </a:custGeom>
          <a:ln w="9525">
            <a:solidFill>
              <a:srgbClr val="3399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2653029" y="4133799"/>
            <a:ext cx="3837304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Bestanden</a:t>
            </a:r>
            <a:r>
              <a:rPr dirty="0" sz="20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delen</a:t>
            </a:r>
            <a:r>
              <a:rPr dirty="0" sz="2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Google</a:t>
            </a:r>
            <a:r>
              <a:rPr dirty="0" sz="20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Drive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814322" y="1499361"/>
            <a:ext cx="5512435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Bekijk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onderstaande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video1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meer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informatie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over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het</a:t>
            </a:r>
            <a:endParaRPr sz="1600">
              <a:latin typeface="Arial"/>
              <a:cs typeface="Arial"/>
            </a:endParaRPr>
          </a:p>
          <a:p>
            <a:pPr algn="ctr" marL="3175">
              <a:lnSpc>
                <a:spcPct val="100000"/>
              </a:lnSpc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delen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bestanden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Google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Drive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302971" y="4690973"/>
            <a:ext cx="691959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27777" sz="900" i="1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dirty="0" baseline="27777" sz="900" spc="-7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Bestanden</a:t>
            </a:r>
            <a:r>
              <a:rPr dirty="0" sz="9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delen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Google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Drive</a:t>
            </a:r>
            <a:r>
              <a:rPr dirty="0" sz="9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[online</a:t>
            </a:r>
            <a:r>
              <a:rPr dirty="0" sz="9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video],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WebPro</a:t>
            </a:r>
            <a:r>
              <a:rPr dirty="0" sz="9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Education,</a:t>
            </a:r>
            <a:r>
              <a:rPr dirty="0" sz="9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29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maart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2019,</a:t>
            </a:r>
            <a:r>
              <a:rPr dirty="0" sz="9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900" spc="-10" i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https://www.youtube.com/watch?v=6yYvvZSz5XI</a:t>
            </a:r>
            <a:endParaRPr sz="900">
              <a:latin typeface="Arial"/>
              <a:cs typeface="Arial"/>
            </a:endParaRPr>
          </a:p>
        </p:txBody>
      </p:sp>
      <p:pic>
        <p:nvPicPr>
          <p:cNvPr id="12" name="object 12" descr="">
            <a:hlinkClick r:id="rId4"/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48000" y="2162555"/>
            <a:ext cx="3048000" cy="1714500"/>
          </a:xfrm>
          <a:prstGeom prst="rect">
            <a:avLst/>
          </a:prstGeom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504850" y="1268349"/>
            <a:ext cx="8195945" cy="1946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Dropbox</a:t>
            </a:r>
            <a:r>
              <a:rPr dirty="0" sz="1800" spc="15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is</a:t>
            </a:r>
            <a:r>
              <a:rPr dirty="0" sz="1800" spc="20">
                <a:solidFill>
                  <a:srgbClr val="7E7E7E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een</a:t>
            </a:r>
            <a:r>
              <a:rPr dirty="0" sz="1800" spc="15">
                <a:solidFill>
                  <a:srgbClr val="7E7E7E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opslagservice</a:t>
            </a:r>
            <a:r>
              <a:rPr dirty="0" sz="1800" spc="25">
                <a:solidFill>
                  <a:srgbClr val="7E7E7E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waarmee</a:t>
            </a:r>
            <a:r>
              <a:rPr dirty="0" sz="1800" spc="25">
                <a:solidFill>
                  <a:srgbClr val="7E7E7E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gebruikers</a:t>
            </a:r>
            <a:r>
              <a:rPr dirty="0" sz="1800" spc="15">
                <a:solidFill>
                  <a:srgbClr val="7E7E7E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bestanden</a:t>
            </a:r>
            <a:r>
              <a:rPr dirty="0" sz="1800" spc="20">
                <a:solidFill>
                  <a:srgbClr val="7E7E7E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veilig</a:t>
            </a:r>
            <a:r>
              <a:rPr dirty="0" sz="1800" spc="25">
                <a:solidFill>
                  <a:srgbClr val="7E7E7E"/>
                </a:solidFill>
                <a:latin typeface="Arial"/>
                <a:cs typeface="Arial"/>
              </a:rPr>
              <a:t>  </a:t>
            </a:r>
            <a:r>
              <a:rPr dirty="0" sz="1800" spc="-10">
                <a:solidFill>
                  <a:srgbClr val="7E7E7E"/>
                </a:solidFill>
                <a:latin typeface="Arial"/>
                <a:cs typeface="Arial"/>
              </a:rPr>
              <a:t>online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kunnen</a:t>
            </a:r>
            <a:r>
              <a:rPr dirty="0" sz="1800" spc="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opslaan</a:t>
            </a:r>
            <a:r>
              <a:rPr dirty="0" sz="1800" spc="3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en</a:t>
            </a:r>
            <a:r>
              <a:rPr dirty="0" sz="1800" spc="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ze</a:t>
            </a:r>
            <a:r>
              <a:rPr dirty="0" sz="1800" spc="2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vrijwel</a:t>
            </a:r>
            <a:r>
              <a:rPr dirty="0" sz="1800" spc="4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overal</a:t>
            </a:r>
            <a:r>
              <a:rPr dirty="0" sz="1800" spc="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met</a:t>
            </a:r>
            <a:r>
              <a:rPr dirty="0" sz="1800" spc="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een</a:t>
            </a:r>
            <a:r>
              <a:rPr dirty="0" sz="1800" spc="4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internetverbinding</a:t>
            </a:r>
            <a:r>
              <a:rPr dirty="0" sz="1800" spc="3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kunnen</a:t>
            </a:r>
            <a:r>
              <a:rPr dirty="0" sz="1800" spc="2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7E7E7E"/>
                </a:solidFill>
                <a:latin typeface="Arial"/>
                <a:cs typeface="Arial"/>
              </a:rPr>
              <a:t>openen.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De</a:t>
            </a:r>
            <a:r>
              <a:rPr dirty="0" sz="1800" spc="10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functionaliteit</a:t>
            </a:r>
            <a:r>
              <a:rPr dirty="0" sz="1800" spc="12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gaat</a:t>
            </a:r>
            <a:r>
              <a:rPr dirty="0" sz="1800" spc="11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verder</a:t>
            </a:r>
            <a:r>
              <a:rPr dirty="0" sz="1800" spc="10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dan</a:t>
            </a:r>
            <a:r>
              <a:rPr dirty="0" sz="1800" spc="10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alleen</a:t>
            </a:r>
            <a:r>
              <a:rPr dirty="0" sz="1800" spc="10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opslag</a:t>
            </a:r>
            <a:r>
              <a:rPr dirty="0" sz="1800" spc="10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en</a:t>
            </a:r>
            <a:r>
              <a:rPr dirty="0" sz="1800" spc="10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biedt</a:t>
            </a:r>
            <a:r>
              <a:rPr dirty="0" sz="1800" spc="114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een</a:t>
            </a:r>
            <a:r>
              <a:rPr dirty="0" sz="1800" spc="10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scala</a:t>
            </a:r>
            <a:r>
              <a:rPr dirty="0" sz="1800" spc="11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aan</a:t>
            </a:r>
            <a:r>
              <a:rPr dirty="0" sz="1800" spc="10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7E7E7E"/>
                </a:solidFill>
                <a:latin typeface="Arial"/>
                <a:cs typeface="Arial"/>
              </a:rPr>
              <a:t>functies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die</a:t>
            </a:r>
            <a:r>
              <a:rPr dirty="0" sz="1800" spc="175">
                <a:solidFill>
                  <a:srgbClr val="7E7E7E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zijn</a:t>
            </a:r>
            <a:r>
              <a:rPr dirty="0" sz="1800" spc="190">
                <a:solidFill>
                  <a:srgbClr val="7E7E7E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ontworpen</a:t>
            </a:r>
            <a:r>
              <a:rPr dirty="0" sz="1800" spc="195">
                <a:solidFill>
                  <a:srgbClr val="7E7E7E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om</a:t>
            </a:r>
            <a:r>
              <a:rPr dirty="0" sz="1800" spc="190">
                <a:solidFill>
                  <a:srgbClr val="7E7E7E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het</a:t>
            </a:r>
            <a:r>
              <a:rPr dirty="0" sz="1800" spc="195">
                <a:solidFill>
                  <a:srgbClr val="7E7E7E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synchroniseren,</a:t>
            </a:r>
            <a:r>
              <a:rPr dirty="0" sz="1800" spc="180">
                <a:solidFill>
                  <a:srgbClr val="7E7E7E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delen</a:t>
            </a:r>
            <a:r>
              <a:rPr dirty="0" sz="1800" spc="190">
                <a:solidFill>
                  <a:srgbClr val="7E7E7E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en</a:t>
            </a:r>
            <a:r>
              <a:rPr dirty="0" sz="1800" spc="195">
                <a:solidFill>
                  <a:srgbClr val="7E7E7E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samenwerken</a:t>
            </a:r>
            <a:r>
              <a:rPr dirty="0" sz="1800" spc="195">
                <a:solidFill>
                  <a:srgbClr val="7E7E7E"/>
                </a:solidFill>
                <a:latin typeface="Arial"/>
                <a:cs typeface="Arial"/>
              </a:rPr>
              <a:t>  </a:t>
            </a:r>
            <a:r>
              <a:rPr dirty="0" sz="1800" spc="-25">
                <a:solidFill>
                  <a:srgbClr val="7E7E7E"/>
                </a:solidFill>
                <a:latin typeface="Arial"/>
                <a:cs typeface="Arial"/>
              </a:rPr>
              <a:t>van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bestanden</a:t>
            </a:r>
            <a:r>
              <a:rPr dirty="0" sz="1800" spc="-1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te</a:t>
            </a:r>
            <a:r>
              <a:rPr dirty="0" sz="1800" spc="-3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7E7E7E"/>
                </a:solidFill>
                <a:latin typeface="Arial"/>
                <a:cs typeface="Arial"/>
              </a:rPr>
              <a:t>stroomlijnen.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7447533" y="4923231"/>
            <a:ext cx="1029969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Ontworpen</a:t>
            </a:r>
            <a:r>
              <a:rPr dirty="0" sz="700" spc="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door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Freeepik</a:t>
            </a:r>
            <a:endParaRPr sz="7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44283" y="3232404"/>
            <a:ext cx="2109216" cy="1560576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01802" y="301828"/>
            <a:ext cx="6800215" cy="422909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600" spc="-285">
                <a:solidFill>
                  <a:srgbClr val="379C73"/>
                </a:solidFill>
              </a:rPr>
              <a:t>Gegevens</a:t>
            </a:r>
            <a:r>
              <a:rPr dirty="0" sz="2600" spc="-145">
                <a:solidFill>
                  <a:srgbClr val="379C73"/>
                </a:solidFill>
              </a:rPr>
              <a:t> </a:t>
            </a:r>
            <a:r>
              <a:rPr dirty="0" sz="2600" spc="-254">
                <a:solidFill>
                  <a:srgbClr val="379C73"/>
                </a:solidFill>
              </a:rPr>
              <a:t>delen</a:t>
            </a:r>
            <a:r>
              <a:rPr dirty="0" sz="2600" spc="-160">
                <a:solidFill>
                  <a:srgbClr val="379C73"/>
                </a:solidFill>
              </a:rPr>
              <a:t> </a:t>
            </a:r>
            <a:r>
              <a:rPr dirty="0" sz="2600" spc="-190">
                <a:solidFill>
                  <a:srgbClr val="379C73"/>
                </a:solidFill>
              </a:rPr>
              <a:t>met</a:t>
            </a:r>
            <a:r>
              <a:rPr dirty="0" sz="2600" spc="-145">
                <a:solidFill>
                  <a:srgbClr val="379C73"/>
                </a:solidFill>
              </a:rPr>
              <a:t> </a:t>
            </a:r>
            <a:r>
              <a:rPr dirty="0" sz="2600" spc="-280">
                <a:solidFill>
                  <a:srgbClr val="379C73"/>
                </a:solidFill>
              </a:rPr>
              <a:t>een</a:t>
            </a:r>
            <a:r>
              <a:rPr dirty="0" sz="2600" spc="-135">
                <a:solidFill>
                  <a:srgbClr val="379C73"/>
                </a:solidFill>
              </a:rPr>
              <a:t> </a:t>
            </a:r>
            <a:r>
              <a:rPr dirty="0" sz="2600" spc="-185">
                <a:solidFill>
                  <a:srgbClr val="379C73"/>
                </a:solidFill>
              </a:rPr>
              <a:t>internetverbinding</a:t>
            </a:r>
            <a:endParaRPr sz="2600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1270000"/>
            </a:xfrm>
            <a:custGeom>
              <a:avLst/>
              <a:gdLst/>
              <a:ahLst/>
              <a:cxnLst/>
              <a:rect l="l" t="t" r="r" b="b"/>
              <a:pathLst>
                <a:path w="9144000" h="1270000">
                  <a:moveTo>
                    <a:pt x="0" y="1269492"/>
                  </a:moveTo>
                  <a:lnTo>
                    <a:pt x="9144000" y="1269492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269492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1269491"/>
              <a:ext cx="9144000" cy="3874135"/>
            </a:xfrm>
            <a:custGeom>
              <a:avLst/>
              <a:gdLst/>
              <a:ahLst/>
              <a:cxnLst/>
              <a:rect l="l" t="t" r="r" b="b"/>
              <a:pathLst>
                <a:path w="9144000" h="3874135">
                  <a:moveTo>
                    <a:pt x="9144000" y="0"/>
                  </a:moveTo>
                  <a:lnTo>
                    <a:pt x="0" y="0"/>
                  </a:lnTo>
                  <a:lnTo>
                    <a:pt x="0" y="3874006"/>
                  </a:lnTo>
                  <a:lnTo>
                    <a:pt x="9144000" y="387400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6431" rIns="0" bIns="0" rtlCol="0" vert="horz">
            <a:spAutoFit/>
          </a:bodyPr>
          <a:lstStyle/>
          <a:p>
            <a:pPr marL="201295">
              <a:lnSpc>
                <a:spcPct val="100000"/>
              </a:lnSpc>
              <a:spcBef>
                <a:spcPts val="95"/>
              </a:spcBef>
            </a:pPr>
            <a:r>
              <a:rPr dirty="0" spc="-95"/>
              <a:t>VIDEO</a:t>
            </a:r>
            <a:r>
              <a:rPr dirty="0" spc="-100"/>
              <a:t> </a:t>
            </a:r>
            <a:r>
              <a:rPr dirty="0" spc="-10"/>
              <a:t>INHOUD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2254123" y="3207511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185928" y="4651247"/>
            <a:ext cx="5086350" cy="0"/>
          </a:xfrm>
          <a:custGeom>
            <a:avLst/>
            <a:gdLst/>
            <a:ahLst/>
            <a:cxnLst/>
            <a:rect l="l" t="t" r="r" b="b"/>
            <a:pathLst>
              <a:path w="5086350" h="0">
                <a:moveTo>
                  <a:pt x="0" y="0"/>
                </a:moveTo>
                <a:lnTo>
                  <a:pt x="5086350" y="0"/>
                </a:lnTo>
              </a:path>
            </a:pathLst>
          </a:custGeom>
          <a:ln w="9525">
            <a:solidFill>
              <a:srgbClr val="3399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3075558" y="4200245"/>
            <a:ext cx="2994025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Hoe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Dropbox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2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gebruiken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695704" y="1618868"/>
            <a:ext cx="5512435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821814" marR="5080" indent="-180975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Bekijk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onderstaande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video1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meer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informatie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over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het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gebruik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Dropbox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302971" y="4690973"/>
            <a:ext cx="59823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27777" sz="900" i="1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dirty="0" baseline="27777" sz="9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Dropbox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gebruiken</a:t>
            </a:r>
            <a:r>
              <a:rPr dirty="0" sz="9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[online</a:t>
            </a:r>
            <a:r>
              <a:rPr dirty="0" sz="9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video],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Insider</a:t>
            </a:r>
            <a:r>
              <a:rPr dirty="0" sz="9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Tech,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12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februari</a:t>
            </a:r>
            <a:r>
              <a:rPr dirty="0" sz="9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2021,</a:t>
            </a:r>
            <a:r>
              <a:rPr dirty="0" u="sng" sz="900" spc="-10" i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https://www.youtube.com/watch?v=Bp_BHX4ZbOI</a:t>
            </a:r>
            <a:endParaRPr sz="900">
              <a:latin typeface="Arial"/>
              <a:cs typeface="Arial"/>
            </a:endParaRPr>
          </a:p>
        </p:txBody>
      </p:sp>
      <p:pic>
        <p:nvPicPr>
          <p:cNvPr id="12" name="object 12" descr="">
            <a:hlinkClick r:id="rId4"/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74264" y="2246376"/>
            <a:ext cx="3048000" cy="1714500"/>
          </a:xfrm>
          <a:prstGeom prst="rect">
            <a:avLst/>
          </a:prstGeom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298652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105"/>
              </a:spcBef>
            </a:pPr>
            <a:r>
              <a:rPr dirty="0" sz="2600" spc="-285">
                <a:solidFill>
                  <a:srgbClr val="379C73"/>
                </a:solidFill>
              </a:rPr>
              <a:t>Gegevens</a:t>
            </a:r>
            <a:r>
              <a:rPr dirty="0" sz="2600" spc="-145">
                <a:solidFill>
                  <a:srgbClr val="379C73"/>
                </a:solidFill>
              </a:rPr>
              <a:t> </a:t>
            </a:r>
            <a:r>
              <a:rPr dirty="0" sz="2600" spc="-254">
                <a:solidFill>
                  <a:srgbClr val="379C73"/>
                </a:solidFill>
              </a:rPr>
              <a:t>delen</a:t>
            </a:r>
            <a:r>
              <a:rPr dirty="0" sz="2600" spc="-160">
                <a:solidFill>
                  <a:srgbClr val="379C73"/>
                </a:solidFill>
              </a:rPr>
              <a:t> </a:t>
            </a:r>
            <a:r>
              <a:rPr dirty="0" sz="2600" spc="-180">
                <a:solidFill>
                  <a:srgbClr val="379C73"/>
                </a:solidFill>
              </a:rPr>
              <a:t>zonder</a:t>
            </a:r>
            <a:r>
              <a:rPr dirty="0" sz="2600" spc="-155">
                <a:solidFill>
                  <a:srgbClr val="379C73"/>
                </a:solidFill>
              </a:rPr>
              <a:t> </a:t>
            </a:r>
            <a:r>
              <a:rPr dirty="0" sz="2600" spc="-185">
                <a:solidFill>
                  <a:srgbClr val="379C73"/>
                </a:solidFill>
              </a:rPr>
              <a:t>internetverbinding</a:t>
            </a:r>
            <a:endParaRPr sz="2600"/>
          </a:p>
        </p:txBody>
      </p:sp>
      <p:sp>
        <p:nvSpPr>
          <p:cNvPr id="4" name="object 4" descr=""/>
          <p:cNvSpPr txBox="1"/>
          <p:nvPr/>
        </p:nvSpPr>
        <p:spPr>
          <a:xfrm>
            <a:off x="3451605" y="2070804"/>
            <a:ext cx="4941570" cy="11779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40000"/>
              </a:lnSpc>
              <a:spcBef>
                <a:spcPts val="9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Als</a:t>
            </a:r>
            <a:r>
              <a:rPr dirty="0" sz="1800" spc="17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800" spc="17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geen</a:t>
            </a:r>
            <a:r>
              <a:rPr dirty="0" sz="1800" spc="17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internetverbinding</a:t>
            </a:r>
            <a:r>
              <a:rPr dirty="0" sz="1800" spc="17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hebt,</a:t>
            </a:r>
            <a:r>
              <a:rPr dirty="0" sz="1800" spc="17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kun</a:t>
            </a:r>
            <a:r>
              <a:rPr dirty="0" sz="1800" spc="17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je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gegevens,</a:t>
            </a:r>
            <a:r>
              <a:rPr dirty="0" sz="1800" spc="3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documenten</a:t>
            </a:r>
            <a:r>
              <a:rPr dirty="0" sz="1800" spc="3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3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foto's</a:t>
            </a:r>
            <a:r>
              <a:rPr dirty="0" sz="1800" spc="4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delen</a:t>
            </a:r>
            <a:r>
              <a:rPr dirty="0" sz="1800" spc="3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via</a:t>
            </a:r>
            <a:r>
              <a:rPr dirty="0" sz="1800" spc="3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de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Bluetooth-technologie.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8204" y="1309116"/>
            <a:ext cx="2901696" cy="2765679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990701" y="4157573"/>
            <a:ext cx="1029969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Ontworpen</a:t>
            </a:r>
            <a:r>
              <a:rPr dirty="0" sz="700" spc="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door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Freeepik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7377570" y="3819751"/>
            <a:ext cx="1205230" cy="2266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764"/>
              </a:lnSpc>
            </a:pPr>
            <a:r>
              <a:rPr dirty="0" sz="1600" b="1">
                <a:solidFill>
                  <a:srgbClr val="0000FF"/>
                </a:solidFill>
                <a:latin typeface="Arial"/>
                <a:cs typeface="Arial"/>
                <a:hlinkClick r:id="rId3"/>
              </a:rPr>
              <a:t>n</a:t>
            </a:r>
            <a:r>
              <a:rPr dirty="0" sz="1600" spc="380" b="1">
                <a:solidFill>
                  <a:srgbClr val="0000FF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sz="1600" b="1">
                <a:solidFill>
                  <a:srgbClr val="0000FF"/>
                </a:solidFill>
                <a:latin typeface="Arial"/>
                <a:cs typeface="Arial"/>
                <a:hlinkClick r:id="rId3"/>
              </a:rPr>
              <a:t>en</a:t>
            </a:r>
            <a:r>
              <a:rPr dirty="0" sz="1600" spc="380" b="1">
                <a:solidFill>
                  <a:srgbClr val="0000FF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sz="1600" b="1">
                <a:solidFill>
                  <a:srgbClr val="0000FF"/>
                </a:solidFill>
                <a:latin typeface="Arial"/>
                <a:cs typeface="Arial"/>
                <a:hlinkClick r:id="rId3"/>
              </a:rPr>
              <a:t>aan</a:t>
            </a:r>
            <a:r>
              <a:rPr dirty="0" sz="1600" spc="395" b="1">
                <a:solidFill>
                  <a:srgbClr val="0000FF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sz="1600" spc="-45" b="1">
                <a:solidFill>
                  <a:srgbClr val="0000FF"/>
                </a:solidFill>
                <a:latin typeface="Arial"/>
                <a:cs typeface="Arial"/>
                <a:hlinkClick r:id="rId3"/>
              </a:rPr>
              <a:t>te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737412" y="958184"/>
            <a:ext cx="7859395" cy="34397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40000"/>
              </a:lnSpc>
              <a:spcBef>
                <a:spcPts val="95"/>
              </a:spcBef>
            </a:pP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Bluetooth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16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6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draadloze</a:t>
            </a:r>
            <a:r>
              <a:rPr dirty="0" sz="1600" spc="1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radiotechnologie</a:t>
            </a:r>
            <a:r>
              <a:rPr dirty="0" sz="1600" spc="1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waarmee</a:t>
            </a:r>
            <a:r>
              <a:rPr dirty="0" sz="16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veel</a:t>
            </a:r>
            <a:r>
              <a:rPr dirty="0" sz="16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verschillende</a:t>
            </a:r>
            <a:r>
              <a:rPr dirty="0" sz="16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apparaten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1600" spc="11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elkaar</a:t>
            </a:r>
            <a:r>
              <a:rPr dirty="0" sz="1600" spc="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kunnen</a:t>
            </a:r>
            <a:r>
              <a:rPr dirty="0" sz="1600" spc="1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verbinden</a:t>
            </a:r>
            <a:r>
              <a:rPr dirty="0" sz="1600" spc="1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600" spc="1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samenwerken.</a:t>
            </a:r>
            <a:r>
              <a:rPr dirty="0" sz="1600" spc="1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600" spc="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1600" spc="1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oorspronkelijk</a:t>
            </a:r>
            <a:r>
              <a:rPr dirty="0" sz="1600" spc="1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uitgevonden</a:t>
            </a:r>
            <a:r>
              <a:rPr dirty="0" sz="16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als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600" spc="11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betaalbaar</a:t>
            </a:r>
            <a:r>
              <a:rPr dirty="0" sz="1600" spc="11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draadloos</a:t>
            </a:r>
            <a:r>
              <a:rPr dirty="0" sz="1600" spc="1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alternatief</a:t>
            </a:r>
            <a:r>
              <a:rPr dirty="0" sz="1600" spc="11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600" spc="114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bedrade</a:t>
            </a:r>
            <a:r>
              <a:rPr dirty="0" sz="1600" spc="11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toetsenborden,</a:t>
            </a:r>
            <a:r>
              <a:rPr dirty="0" sz="1600" spc="114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koptelefoons,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luidsprekers</a:t>
            </a:r>
            <a:r>
              <a:rPr dirty="0" sz="1600" spc="18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600" spc="17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andere</a:t>
            </a:r>
            <a:r>
              <a:rPr dirty="0" sz="1600" spc="18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randapparatuur.</a:t>
            </a:r>
            <a:r>
              <a:rPr dirty="0" sz="1600" spc="18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Nu</a:t>
            </a:r>
            <a:r>
              <a:rPr dirty="0" sz="1600" spc="18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gebruiken</a:t>
            </a:r>
            <a:r>
              <a:rPr dirty="0" sz="1600" spc="17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veel</a:t>
            </a:r>
            <a:r>
              <a:rPr dirty="0" sz="1600" spc="17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soorten</a:t>
            </a:r>
            <a:r>
              <a:rPr dirty="0" sz="1600" spc="18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apparaten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Bluetooth,</a:t>
            </a:r>
            <a:r>
              <a:rPr dirty="0" sz="1600" spc="40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waaronder</a:t>
            </a:r>
            <a:r>
              <a:rPr dirty="0" sz="1600" spc="409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mobiele</a:t>
            </a:r>
            <a:r>
              <a:rPr dirty="0" sz="1600" spc="40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telefoons,</a:t>
            </a:r>
            <a:r>
              <a:rPr dirty="0" sz="1600" spc="40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stereo's,</a:t>
            </a:r>
            <a:r>
              <a:rPr dirty="0" sz="1600" spc="40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gezondheidsmonitoren</a:t>
            </a:r>
            <a:r>
              <a:rPr dirty="0" sz="1600" spc="409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en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veiligheidstrackers.</a:t>
            </a:r>
            <a:r>
              <a:rPr dirty="0" sz="1600" spc="4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Bijna</a:t>
            </a:r>
            <a:r>
              <a:rPr dirty="0" sz="1600" spc="43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elk</a:t>
            </a:r>
            <a:r>
              <a:rPr dirty="0" sz="1600" spc="4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draadloos</a:t>
            </a:r>
            <a:r>
              <a:rPr dirty="0" sz="1600" spc="4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apparaat</a:t>
            </a:r>
            <a:r>
              <a:rPr dirty="0" sz="1600" spc="43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dat</a:t>
            </a:r>
            <a:r>
              <a:rPr dirty="0" sz="1600" spc="43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u</a:t>
            </a:r>
            <a:r>
              <a:rPr dirty="0" sz="1600" spc="45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tegenkomt,</a:t>
            </a:r>
            <a:r>
              <a:rPr dirty="0" sz="1600" spc="4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600" spc="43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Bluetooth-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technologie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gebruiken.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50"/>
              </a:spcBef>
            </a:pPr>
            <a:endParaRPr sz="1600">
              <a:latin typeface="Arial"/>
              <a:cs typeface="Arial"/>
            </a:endParaRPr>
          </a:p>
          <a:p>
            <a:pPr algn="just" marL="12700" marR="5080">
              <a:lnSpc>
                <a:spcPct val="140000"/>
              </a:lnSpc>
              <a:tabLst>
                <a:tab pos="7845425" algn="l"/>
              </a:tabLst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Klik</a:t>
            </a:r>
            <a:r>
              <a:rPr dirty="0" sz="1600" spc="3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hier</a:t>
            </a:r>
            <a:r>
              <a:rPr dirty="0" sz="1600" spc="3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600" spc="3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meer</a:t>
            </a:r>
            <a:r>
              <a:rPr dirty="0" sz="1600" spc="3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informatie</a:t>
            </a:r>
            <a:r>
              <a:rPr dirty="0" sz="1600" spc="3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160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hoe</a:t>
            </a:r>
            <a:r>
              <a:rPr dirty="0" u="sng" sz="1600" spc="35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600" spc="-1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Bluetooth-</a:t>
            </a:r>
            <a:r>
              <a:rPr dirty="0" u="sng" sz="160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apparaten</a:t>
            </a:r>
            <a:r>
              <a:rPr dirty="0" u="sng" sz="1600" spc="37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60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te</a:t>
            </a:r>
            <a:r>
              <a:rPr dirty="0" u="sng" sz="1600" spc="355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600" spc="-1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gebruike</a:t>
            </a:r>
            <a:r>
              <a:rPr dirty="0" u="sng" sz="160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	</a:t>
            </a:r>
            <a:r>
              <a:rPr dirty="0" u="none" sz="160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sng" sz="1600" spc="-1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sluiten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7849616" y="4912867"/>
            <a:ext cx="1029969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Ontworpen</a:t>
            </a:r>
            <a:r>
              <a:rPr dirty="0" sz="700" spc="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door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Freeepik</a:t>
            </a:r>
            <a:endParaRPr sz="70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37119" y="3287267"/>
            <a:ext cx="1613916" cy="1615439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01802" y="301828"/>
            <a:ext cx="6602095" cy="422909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600" spc="-285">
                <a:solidFill>
                  <a:srgbClr val="379C73"/>
                </a:solidFill>
              </a:rPr>
              <a:t>Gegevens</a:t>
            </a:r>
            <a:r>
              <a:rPr dirty="0" sz="2600" spc="-145">
                <a:solidFill>
                  <a:srgbClr val="379C73"/>
                </a:solidFill>
              </a:rPr>
              <a:t> </a:t>
            </a:r>
            <a:r>
              <a:rPr dirty="0" sz="2600" spc="-254">
                <a:solidFill>
                  <a:srgbClr val="379C73"/>
                </a:solidFill>
              </a:rPr>
              <a:t>delen</a:t>
            </a:r>
            <a:r>
              <a:rPr dirty="0" sz="2600" spc="-160">
                <a:solidFill>
                  <a:srgbClr val="379C73"/>
                </a:solidFill>
              </a:rPr>
              <a:t> </a:t>
            </a:r>
            <a:r>
              <a:rPr dirty="0" sz="2600" spc="-180">
                <a:solidFill>
                  <a:srgbClr val="379C73"/>
                </a:solidFill>
              </a:rPr>
              <a:t>zonder</a:t>
            </a:r>
            <a:r>
              <a:rPr dirty="0" sz="2600" spc="-155">
                <a:solidFill>
                  <a:srgbClr val="379C73"/>
                </a:solidFill>
              </a:rPr>
              <a:t> </a:t>
            </a:r>
            <a:r>
              <a:rPr dirty="0" sz="2600" spc="-185">
                <a:solidFill>
                  <a:srgbClr val="379C73"/>
                </a:solidFill>
              </a:rPr>
              <a:t>internetverbinding</a:t>
            </a:r>
            <a:endParaRPr sz="2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2024-11-14T13:22:00Z</dcterms:created>
  <dcterms:modified xsi:type="dcterms:W3CDTF">2024-11-14T13:22:00Z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2024-11-14T00:00:00Z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2024-11-14T00:00:00Z</vt:filetime>
  </property>
  <property fmtid="{D5CDD505-2E9C-101B-9397-08002B2CF9AE}" pid="5" name="Producer">
    <vt:lpwstr>3-Heights(TM) PDF Security Shell 4.8.25.2 (http://www.pdf-tools.com)</vt:lpwstr>
  </property>
</Properties>
</file>