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5603900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755" y="2333244"/>
            <a:ext cx="1220724" cy="1220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5019" y="1242821"/>
            <a:ext cx="3199129" cy="305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787009" y="1244853"/>
            <a:ext cx="3016884" cy="270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055620"/>
          </a:xfrm>
          <a:custGeom>
            <a:avLst/>
            <a:gdLst/>
            <a:ahLst/>
            <a:cxnLst/>
            <a:rect l="l" t="t" r="r" b="b"/>
            <a:pathLst>
              <a:path w="9144000" h="3055620">
                <a:moveTo>
                  <a:pt x="0" y="3055620"/>
                </a:moveTo>
                <a:lnTo>
                  <a:pt x="9144000" y="3055620"/>
                </a:lnTo>
                <a:lnTo>
                  <a:pt x="9144000" y="0"/>
                </a:lnTo>
                <a:lnTo>
                  <a:pt x="0" y="0"/>
                </a:lnTo>
                <a:lnTo>
                  <a:pt x="0" y="3055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652" y="280415"/>
            <a:ext cx="2075688" cy="8793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055620"/>
            <a:ext cx="9144000" cy="2087880"/>
          </a:xfrm>
          <a:custGeom>
            <a:avLst/>
            <a:gdLst/>
            <a:ahLst/>
            <a:cxnLst/>
            <a:rect l="l" t="t" r="r" b="b"/>
            <a:pathLst>
              <a:path w="9144000" h="2087879">
                <a:moveTo>
                  <a:pt x="9144000" y="0"/>
                </a:moveTo>
                <a:lnTo>
                  <a:pt x="0" y="0"/>
                </a:lnTo>
                <a:lnTo>
                  <a:pt x="0" y="2087880"/>
                </a:lnTo>
                <a:lnTo>
                  <a:pt x="9144000" y="208788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00733" y="4086605"/>
            <a:ext cx="6543040" cy="9525"/>
          </a:xfrm>
          <a:custGeom>
            <a:avLst/>
            <a:gdLst/>
            <a:ahLst/>
            <a:cxnLst/>
            <a:rect l="l" t="t" r="r" b="b"/>
            <a:pathLst>
              <a:path w="6543040" h="9525">
                <a:moveTo>
                  <a:pt x="0" y="0"/>
                </a:moveTo>
                <a:lnTo>
                  <a:pt x="654304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79" y="4361688"/>
            <a:ext cx="2313431" cy="4617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4332" y="3462528"/>
            <a:ext cx="856488" cy="2834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1904" y="3377184"/>
            <a:ext cx="864107" cy="3688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4" y="3316223"/>
            <a:ext cx="339851" cy="50291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3377184"/>
            <a:ext cx="1240536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320" y="3243072"/>
            <a:ext cx="958596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545" y="204342"/>
            <a:ext cx="813490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7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8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9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0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1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2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3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8IwSrqjU_rU" TargetMode="External"/><Relationship Id="rId4" Type="http://schemas.openxmlformats.org/officeDocument/2006/relationships/image" Target="../media/image74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1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safewise.com/what-is-fall-detection/" TargetMode="External"/><Relationship Id="rId4" Type="http://schemas.openxmlformats.org/officeDocument/2006/relationships/hyperlink" Target="https://www.oesterreich.gv.at/en/themen/senior_innen/sicherheit_fuer_senioren/1.html" TargetMode="External"/><Relationship Id="rId5" Type="http://schemas.openxmlformats.org/officeDocument/2006/relationships/hyperlink" Target="https://www.input-consulting.de/files/inpcon-DATA/download/20170215_Digitalisierung%20und%20Technisierung%20der%20Pflege%20in%20Deutschland_INPUT.pdf" TargetMode="External"/><Relationship Id="rId6" Type="http://schemas.openxmlformats.org/officeDocument/2006/relationships/hyperlink" Target="https://www.alzheimers.org.uk/sites/default/files/migrate/downloads/factsheet_assistive_technology_%25E2%2580%2593_devices_to_help_with_everyday_living.pdf" TargetMode="External"/><Relationship Id="rId7" Type="http://schemas.openxmlformats.org/officeDocument/2006/relationships/hyperlink" Target="https://www.ecovacs.com/us/blog/smart-home-for-seniors" TargetMode="External"/><Relationship Id="rId8" Type="http://schemas.openxmlformats.org/officeDocument/2006/relationships/hyperlink" Target="http://www.ecovacs.com/us/blog/smart-home-for-seniors" TargetMode="Externa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5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12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7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8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9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80.pn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youtube.com/watch?v=e6Nyats33Gc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www.youtube.com/watch?v=e6Nyats33Gc" TargetMode="External"/><Relationship Id="rId6" Type="http://schemas.openxmlformats.org/officeDocument/2006/relationships/image" Target="../media/image19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12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12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3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Relationship Id="rId4" Type="http://schemas.openxmlformats.org/officeDocument/2006/relationships/image" Target="../media/image84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12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6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7.jpg"/><Relationship Id="rId4" Type="http://schemas.openxmlformats.org/officeDocument/2006/relationships/hyperlink" Target="https://play.google.com/store/apps/details?id=steptracker.healthandfitness.walkingtracker.pedometer&amp;hl=gsw&amp;gl=US" TargetMode="External"/><Relationship Id="rId5" Type="http://schemas.openxmlformats.org/officeDocument/2006/relationships/image" Target="../media/image88.jp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9.jpg"/><Relationship Id="rId4" Type="http://schemas.openxmlformats.org/officeDocument/2006/relationships/hyperlink" Target="https://waterminder.com/" TargetMode="Externa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12.jpg"/><Relationship Id="rId4" Type="http://schemas.openxmlformats.org/officeDocument/2006/relationships/image" Target="../media/image91.jpg"/><Relationship Id="rId5" Type="http://schemas.openxmlformats.org/officeDocument/2006/relationships/hyperlink" Target="https://apps.apple.com/de/app/diabetesconnect/id657225296" TargetMode="Externa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2.jpg"/><Relationship Id="rId4" Type="http://schemas.openxmlformats.org/officeDocument/2006/relationships/hyperlink" Target="https://apps.apple.com/us/app/lumosity-brain-training/id577232024" TargetMode="Externa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12.jpg"/><Relationship Id="rId4" Type="http://schemas.openxmlformats.org/officeDocument/2006/relationships/image" Target="../media/image94.jpg"/><Relationship Id="rId5" Type="http://schemas.openxmlformats.org/officeDocument/2006/relationships/hyperlink" Target="https://play.google.com/store/apps/details/Magnifying_Glass?id=com.binghuo.magnifyingglass&amp;hl=en_US" TargetMode="Externa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12.jpg"/><Relationship Id="rId4" Type="http://schemas.openxmlformats.org/officeDocument/2006/relationships/image" Target="../media/image96.jpg"/><Relationship Id="rId5" Type="http://schemas.openxmlformats.org/officeDocument/2006/relationships/hyperlink" Target="https://daylio.net/" TargetMode="Externa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7.jpg"/><Relationship Id="rId4" Type="http://schemas.openxmlformats.org/officeDocument/2006/relationships/image" Target="../media/image98.jpg"/><Relationship Id="rId5" Type="http://schemas.openxmlformats.org/officeDocument/2006/relationships/hyperlink" Target="https://apps.apple.com/de/app/wysa-mental-health-support/id1166585565" TargetMode="Externa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hyperlink" Target="https://play.google.com/store/apps/details?id=com.ada.app&amp;hl=en_US" TargetMode="Externa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2.jp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2.jp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0.jp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2.jp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8.jp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1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builtin.com/wearables" TargetMode="External"/><Relationship Id="rId4" Type="http://schemas.openxmlformats.org/officeDocument/2006/relationships/hyperlink" Target="http://www.ncbi.nlm.nih.gov/pmc/articles/PMC9664324/" TargetMode="External"/><Relationship Id="rId5" Type="http://schemas.openxmlformats.org/officeDocument/2006/relationships/hyperlink" Target="https://www.ncbi.nlm.nih.gov/pmc/articles/PMC10392281/" TargetMode="External"/><Relationship Id="rId6" Type="http://schemas.openxmlformats.org/officeDocument/2006/relationships/hyperlink" Target="https://ats.net/a-healthier-life-with-wearables-and-health-apps/" TargetMode="External"/><Relationship Id="rId7" Type="http://schemas.openxmlformats.org/officeDocument/2006/relationships/hyperlink" Target="https://www.verbraucherportal-bw.de/%2CLde/Startseite/Verbraucherschutz/Wearables%2Bund%2BGesundheits-Apps_%2BChancen%2Bund%2BRisiken" TargetMode="Externa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averio.co.uk/2023/06/15/the-role-of-technology-in-social-care/" TargetMode="External"/><Relationship Id="rId4" Type="http://schemas.openxmlformats.org/officeDocument/2006/relationships/hyperlink" Target="https://www.ncbi.nlm.nih.gov/pmc/articles/PMC9963556/" TargetMode="External"/><Relationship Id="rId5" Type="http://schemas.openxmlformats.org/officeDocument/2006/relationships/hyperlink" Target="https://www.ncbi.nlm.nih.gov/pmc/articles/PMC3622259/" TargetMode="External"/><Relationship Id="rId6" Type="http://schemas.openxmlformats.org/officeDocument/2006/relationships/hyperlink" Target="https://www.plymouth.ac.uk/discover/how-can-breaking-the-digital-divide-improve-the-health-and-wellbeing-of-older-people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36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Relationship Id="rId4" Type="http://schemas.openxmlformats.org/officeDocument/2006/relationships/image" Target="../media/image3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1.png"/><Relationship Id="rId4" Type="http://schemas.openxmlformats.org/officeDocument/2006/relationships/image" Target="../media/image45.jpg"/><Relationship Id="rId5" Type="http://schemas.openxmlformats.org/officeDocument/2006/relationships/image" Target="../media/image36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6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youtube.com/watch?v=cM4aep7VXb8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www.youtube.com/watch?v=cM4aep7VXb8" TargetMode="External"/><Relationship Id="rId6" Type="http://schemas.openxmlformats.org/officeDocument/2006/relationships/image" Target="../media/image1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1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1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track-pod.com/blog/route-planner-unlimited-stops/" TargetMode="External"/><Relationship Id="rId4" Type="http://schemas.openxmlformats.org/officeDocument/2006/relationships/hyperlink" Target="https://gesund.bund.de/en/telemonitoring#at-a-glance" TargetMode="External"/><Relationship Id="rId5" Type="http://schemas.openxmlformats.org/officeDocument/2006/relationships/hyperlink" Target="http://www.pflegeinformatik.at/digitalisierung-aspekt-pflegealltag/" TargetMode="External"/><Relationship Id="rId6" Type="http://schemas.openxmlformats.org/officeDocument/2006/relationships/hyperlink" Target="https://zeorouteplanner.com/healthcare/" TargetMode="Externa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697R3qL4fI" TargetMode="External"/><Relationship Id="rId4" Type="http://schemas.openxmlformats.org/officeDocument/2006/relationships/image" Target="../media/image51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youtube.com/watch?v=FCAsEGyNlsg" TargetMode="External"/><Relationship Id="rId4" Type="http://schemas.openxmlformats.org/officeDocument/2006/relationships/image" Target="../media/image15.jpg"/><Relationship Id="rId5" Type="http://schemas.openxmlformats.org/officeDocument/2006/relationships/hyperlink" Target="http://www.youtube.com/watch?v=FCAsEGyNlsg" TargetMode="External"/><Relationship Id="rId6" Type="http://schemas.openxmlformats.org/officeDocument/2006/relationships/image" Target="../media/image5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8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j_h5WWPtvwc" TargetMode="External"/><Relationship Id="rId4" Type="http://schemas.openxmlformats.org/officeDocument/2006/relationships/image" Target="../media/image5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NCixWY3eaOc" TargetMode="External"/><Relationship Id="rId4" Type="http://schemas.openxmlformats.org/officeDocument/2006/relationships/image" Target="../media/image60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1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2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P9dlRqRlMMw" TargetMode="External"/><Relationship Id="rId4" Type="http://schemas.openxmlformats.org/officeDocument/2006/relationships/image" Target="../media/image63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4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www.youtube.com/watch?v=aFsxHO4Nltk" TargetMode="External"/><Relationship Id="rId4" Type="http://schemas.openxmlformats.org/officeDocument/2006/relationships/image" Target="../media/image65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6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77265"/>
            </a:xfrm>
            <a:custGeom>
              <a:avLst/>
              <a:gdLst/>
              <a:ahLst/>
              <a:cxnLst/>
              <a:rect l="l" t="t" r="r" b="b"/>
              <a:pathLst>
                <a:path w="9144000" h="977265">
                  <a:moveTo>
                    <a:pt x="0" y="976884"/>
                  </a:moveTo>
                  <a:lnTo>
                    <a:pt x="9144000" y="976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768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76883"/>
              <a:ext cx="9144000" cy="4166870"/>
            </a:xfrm>
            <a:custGeom>
              <a:avLst/>
              <a:gdLst/>
              <a:ahLst/>
              <a:cxnLst/>
              <a:rect l="l" t="t" r="r" b="b"/>
              <a:pathLst>
                <a:path w="9144000" h="4166870">
                  <a:moveTo>
                    <a:pt x="9144000" y="0"/>
                  </a:moveTo>
                  <a:lnTo>
                    <a:pt x="0" y="0"/>
                  </a:lnTo>
                  <a:lnTo>
                    <a:pt x="0" y="4166614"/>
                  </a:lnTo>
                  <a:lnTo>
                    <a:pt x="9144000" y="41666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5046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Wat</a:t>
            </a:r>
            <a:r>
              <a:rPr dirty="0" spc="-165"/>
              <a:t> </a:t>
            </a:r>
            <a:r>
              <a:rPr dirty="0" spc="-320"/>
              <a:t>is</a:t>
            </a:r>
            <a:r>
              <a:rPr dirty="0" spc="-140"/>
              <a:t> </a:t>
            </a:r>
            <a:r>
              <a:rPr dirty="0" spc="-235"/>
              <a:t>technologie</a:t>
            </a:r>
            <a:r>
              <a:rPr dirty="0" spc="-120"/>
              <a:t> </a:t>
            </a:r>
            <a:r>
              <a:rPr dirty="0" spc="-195"/>
              <a:t>in</a:t>
            </a:r>
            <a:r>
              <a:rPr dirty="0" spc="-140"/>
              <a:t> </a:t>
            </a:r>
            <a:r>
              <a:rPr dirty="0" spc="-254"/>
              <a:t>de</a:t>
            </a:r>
            <a:r>
              <a:rPr dirty="0" spc="-135"/>
              <a:t> </a:t>
            </a:r>
            <a:r>
              <a:rPr dirty="0" spc="-195"/>
              <a:t>zorg?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70103" y="1171702"/>
            <a:ext cx="7094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definities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zorggerelateerde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89732" y="1586635"/>
            <a:ext cx="4953000" cy="3496310"/>
            <a:chOff x="3189732" y="1586635"/>
            <a:chExt cx="4953000" cy="34963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9732" y="3003804"/>
              <a:ext cx="2078736" cy="207873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1444492" y="0"/>
                  </a:moveTo>
                  <a:lnTo>
                    <a:pt x="1390575" y="232"/>
                  </a:lnTo>
                  <a:lnTo>
                    <a:pt x="1336814" y="1362"/>
                  </a:lnTo>
                  <a:lnTo>
                    <a:pt x="1283268" y="3382"/>
                  </a:lnTo>
                  <a:lnTo>
                    <a:pt x="1229995" y="6285"/>
                  </a:lnTo>
                  <a:lnTo>
                    <a:pt x="1177052" y="10064"/>
                  </a:lnTo>
                  <a:lnTo>
                    <a:pt x="1124499" y="14711"/>
                  </a:lnTo>
                  <a:lnTo>
                    <a:pt x="1072393" y="20220"/>
                  </a:lnTo>
                  <a:lnTo>
                    <a:pt x="1020793" y="26583"/>
                  </a:lnTo>
                  <a:lnTo>
                    <a:pt x="969758" y="33793"/>
                  </a:lnTo>
                  <a:lnTo>
                    <a:pt x="919344" y="41842"/>
                  </a:lnTo>
                  <a:lnTo>
                    <a:pt x="869611" y="50725"/>
                  </a:lnTo>
                  <a:lnTo>
                    <a:pt x="820617" y="60433"/>
                  </a:lnTo>
                  <a:lnTo>
                    <a:pt x="772419" y="70959"/>
                  </a:lnTo>
                  <a:lnTo>
                    <a:pt x="725077" y="82297"/>
                  </a:lnTo>
                  <a:lnTo>
                    <a:pt x="678649" y="94438"/>
                  </a:lnTo>
                  <a:lnTo>
                    <a:pt x="633192" y="107376"/>
                  </a:lnTo>
                  <a:lnTo>
                    <a:pt x="588765" y="121104"/>
                  </a:lnTo>
                  <a:lnTo>
                    <a:pt x="545426" y="135614"/>
                  </a:lnTo>
                  <a:lnTo>
                    <a:pt x="503234" y="150900"/>
                  </a:lnTo>
                  <a:lnTo>
                    <a:pt x="462246" y="166954"/>
                  </a:lnTo>
                  <a:lnTo>
                    <a:pt x="422522" y="183768"/>
                  </a:lnTo>
                  <a:lnTo>
                    <a:pt x="384118" y="201337"/>
                  </a:lnTo>
                  <a:lnTo>
                    <a:pt x="347094" y="219651"/>
                  </a:lnTo>
                  <a:lnTo>
                    <a:pt x="311508" y="238706"/>
                  </a:lnTo>
                  <a:lnTo>
                    <a:pt x="277418" y="258492"/>
                  </a:lnTo>
                  <a:lnTo>
                    <a:pt x="244882" y="279004"/>
                  </a:lnTo>
                  <a:lnTo>
                    <a:pt x="184705" y="322174"/>
                  </a:lnTo>
                  <a:lnTo>
                    <a:pt x="151144" y="350076"/>
                  </a:lnTo>
                  <a:lnTo>
                    <a:pt x="121031" y="378380"/>
                  </a:lnTo>
                  <a:lnTo>
                    <a:pt x="94334" y="407034"/>
                  </a:lnTo>
                  <a:lnTo>
                    <a:pt x="51063" y="465198"/>
                  </a:lnTo>
                  <a:lnTo>
                    <a:pt x="21083" y="524173"/>
                  </a:lnTo>
                  <a:lnTo>
                    <a:pt x="4145" y="583564"/>
                  </a:lnTo>
                  <a:lnTo>
                    <a:pt x="0" y="642976"/>
                  </a:lnTo>
                  <a:lnTo>
                    <a:pt x="2646" y="672565"/>
                  </a:lnTo>
                  <a:lnTo>
                    <a:pt x="17223" y="731266"/>
                  </a:lnTo>
                  <a:lnTo>
                    <a:pt x="43970" y="788998"/>
                  </a:lnTo>
                  <a:lnTo>
                    <a:pt x="82638" y="845367"/>
                  </a:lnTo>
                  <a:lnTo>
                    <a:pt x="132979" y="899977"/>
                  </a:lnTo>
                  <a:lnTo>
                    <a:pt x="162448" y="926499"/>
                  </a:lnTo>
                  <a:lnTo>
                    <a:pt x="194742" y="952432"/>
                  </a:lnTo>
                  <a:lnTo>
                    <a:pt x="229830" y="977729"/>
                  </a:lnTo>
                  <a:lnTo>
                    <a:pt x="267680" y="1002338"/>
                  </a:lnTo>
                  <a:lnTo>
                    <a:pt x="308261" y="1026211"/>
                  </a:lnTo>
                  <a:lnTo>
                    <a:pt x="351543" y="1049298"/>
                  </a:lnTo>
                  <a:lnTo>
                    <a:pt x="397493" y="1071551"/>
                  </a:lnTo>
                  <a:lnTo>
                    <a:pt x="446082" y="1092918"/>
                  </a:lnTo>
                  <a:lnTo>
                    <a:pt x="497277" y="1113352"/>
                  </a:lnTo>
                  <a:lnTo>
                    <a:pt x="551048" y="1132802"/>
                  </a:lnTo>
                  <a:lnTo>
                    <a:pt x="607363" y="1151219"/>
                  </a:lnTo>
                  <a:lnTo>
                    <a:pt x="666192" y="1168554"/>
                  </a:lnTo>
                  <a:lnTo>
                    <a:pt x="727503" y="1184758"/>
                  </a:lnTo>
                  <a:lnTo>
                    <a:pt x="834437" y="1424915"/>
                  </a:lnTo>
                  <a:lnTo>
                    <a:pt x="1245282" y="1261212"/>
                  </a:lnTo>
                  <a:lnTo>
                    <a:pt x="1303042" y="1264025"/>
                  </a:lnTo>
                  <a:lnTo>
                    <a:pt x="1360662" y="1265793"/>
                  </a:lnTo>
                  <a:lnTo>
                    <a:pt x="1418083" y="1266529"/>
                  </a:lnTo>
                  <a:lnTo>
                    <a:pt x="1475246" y="1266246"/>
                  </a:lnTo>
                  <a:lnTo>
                    <a:pt x="1532090" y="1264958"/>
                  </a:lnTo>
                  <a:lnTo>
                    <a:pt x="1588556" y="1262677"/>
                  </a:lnTo>
                  <a:lnTo>
                    <a:pt x="1644586" y="1259417"/>
                  </a:lnTo>
                  <a:lnTo>
                    <a:pt x="1700119" y="1255190"/>
                  </a:lnTo>
                  <a:lnTo>
                    <a:pt x="1755096" y="1250011"/>
                  </a:lnTo>
                  <a:lnTo>
                    <a:pt x="1809458" y="1243893"/>
                  </a:lnTo>
                  <a:lnTo>
                    <a:pt x="1863145" y="1236847"/>
                  </a:lnTo>
                  <a:lnTo>
                    <a:pt x="1916098" y="1228889"/>
                  </a:lnTo>
                  <a:lnTo>
                    <a:pt x="1968257" y="1220030"/>
                  </a:lnTo>
                  <a:lnTo>
                    <a:pt x="2019563" y="1210284"/>
                  </a:lnTo>
                  <a:lnTo>
                    <a:pt x="2069956" y="1199664"/>
                  </a:lnTo>
                  <a:lnTo>
                    <a:pt x="2119377" y="1188184"/>
                  </a:lnTo>
                  <a:lnTo>
                    <a:pt x="2167768" y="1175856"/>
                  </a:lnTo>
                  <a:lnTo>
                    <a:pt x="2215067" y="1162694"/>
                  </a:lnTo>
                  <a:lnTo>
                    <a:pt x="2261216" y="1148711"/>
                  </a:lnTo>
                  <a:lnTo>
                    <a:pt x="2306155" y="1133920"/>
                  </a:lnTo>
                  <a:lnTo>
                    <a:pt x="2349825" y="1118334"/>
                  </a:lnTo>
                  <a:lnTo>
                    <a:pt x="2392166" y="1101967"/>
                  </a:lnTo>
                  <a:lnTo>
                    <a:pt x="2433120" y="1084831"/>
                  </a:lnTo>
                  <a:lnTo>
                    <a:pt x="2472626" y="1066940"/>
                  </a:lnTo>
                  <a:lnTo>
                    <a:pt x="2510625" y="1048307"/>
                  </a:lnTo>
                  <a:lnTo>
                    <a:pt x="2547058" y="1028946"/>
                  </a:lnTo>
                  <a:lnTo>
                    <a:pt x="2581865" y="1008868"/>
                  </a:lnTo>
                  <a:lnTo>
                    <a:pt x="2614986" y="988088"/>
                  </a:lnTo>
                  <a:lnTo>
                    <a:pt x="2675937" y="944474"/>
                  </a:lnTo>
                  <a:lnTo>
                    <a:pt x="2709497" y="916571"/>
                  </a:lnTo>
                  <a:lnTo>
                    <a:pt x="2739610" y="888268"/>
                  </a:lnTo>
                  <a:lnTo>
                    <a:pt x="2766307" y="859613"/>
                  </a:lnTo>
                  <a:lnTo>
                    <a:pt x="2809578" y="801449"/>
                  </a:lnTo>
                  <a:lnTo>
                    <a:pt x="2839558" y="742474"/>
                  </a:lnTo>
                  <a:lnTo>
                    <a:pt x="2856496" y="683083"/>
                  </a:lnTo>
                  <a:lnTo>
                    <a:pt x="2860642" y="623672"/>
                  </a:lnTo>
                  <a:lnTo>
                    <a:pt x="2857995" y="594082"/>
                  </a:lnTo>
                  <a:lnTo>
                    <a:pt x="2843418" y="535381"/>
                  </a:lnTo>
                  <a:lnTo>
                    <a:pt x="2816671" y="477649"/>
                  </a:lnTo>
                  <a:lnTo>
                    <a:pt x="2778003" y="421280"/>
                  </a:lnTo>
                  <a:lnTo>
                    <a:pt x="2727662" y="366670"/>
                  </a:lnTo>
                  <a:lnTo>
                    <a:pt x="2698193" y="340149"/>
                  </a:lnTo>
                  <a:lnTo>
                    <a:pt x="2665899" y="314215"/>
                  </a:lnTo>
                  <a:lnTo>
                    <a:pt x="2630811" y="288919"/>
                  </a:lnTo>
                  <a:lnTo>
                    <a:pt x="2592961" y="264309"/>
                  </a:lnTo>
                  <a:lnTo>
                    <a:pt x="2552380" y="240436"/>
                  </a:lnTo>
                  <a:lnTo>
                    <a:pt x="2509098" y="217349"/>
                  </a:lnTo>
                  <a:lnTo>
                    <a:pt x="2463148" y="195097"/>
                  </a:lnTo>
                  <a:lnTo>
                    <a:pt x="2414560" y="173729"/>
                  </a:lnTo>
                  <a:lnTo>
                    <a:pt x="2363364" y="153296"/>
                  </a:lnTo>
                  <a:lnTo>
                    <a:pt x="2309594" y="133845"/>
                  </a:lnTo>
                  <a:lnTo>
                    <a:pt x="2253278" y="115428"/>
                  </a:lnTo>
                  <a:lnTo>
                    <a:pt x="2194450" y="98093"/>
                  </a:lnTo>
                  <a:lnTo>
                    <a:pt x="2133139" y="81890"/>
                  </a:lnTo>
                  <a:lnTo>
                    <a:pt x="2082490" y="69805"/>
                  </a:lnTo>
                  <a:lnTo>
                    <a:pt x="2031240" y="58711"/>
                  </a:lnTo>
                  <a:lnTo>
                    <a:pt x="1979447" y="48600"/>
                  </a:lnTo>
                  <a:lnTo>
                    <a:pt x="1927170" y="39466"/>
                  </a:lnTo>
                  <a:lnTo>
                    <a:pt x="1874467" y="31300"/>
                  </a:lnTo>
                  <a:lnTo>
                    <a:pt x="1821396" y="24096"/>
                  </a:lnTo>
                  <a:lnTo>
                    <a:pt x="1768016" y="17847"/>
                  </a:lnTo>
                  <a:lnTo>
                    <a:pt x="1714384" y="12546"/>
                  </a:lnTo>
                  <a:lnTo>
                    <a:pt x="1660559" y="8185"/>
                  </a:lnTo>
                  <a:lnTo>
                    <a:pt x="1606599" y="4757"/>
                  </a:lnTo>
                  <a:lnTo>
                    <a:pt x="1552562" y="2255"/>
                  </a:lnTo>
                  <a:lnTo>
                    <a:pt x="1498507" y="671"/>
                  </a:lnTo>
                  <a:lnTo>
                    <a:pt x="14444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69183" y="1599335"/>
              <a:ext cx="2860675" cy="1424940"/>
            </a:xfrm>
            <a:custGeom>
              <a:avLst/>
              <a:gdLst/>
              <a:ahLst/>
              <a:cxnLst/>
              <a:rect l="l" t="t" r="r" b="b"/>
              <a:pathLst>
                <a:path w="2860675" h="1424939">
                  <a:moveTo>
                    <a:pt x="834437" y="1424915"/>
                  </a:moveTo>
                  <a:lnTo>
                    <a:pt x="727503" y="1184758"/>
                  </a:lnTo>
                  <a:lnTo>
                    <a:pt x="666192" y="1168554"/>
                  </a:lnTo>
                  <a:lnTo>
                    <a:pt x="607363" y="1151219"/>
                  </a:lnTo>
                  <a:lnTo>
                    <a:pt x="551048" y="1132802"/>
                  </a:lnTo>
                  <a:lnTo>
                    <a:pt x="497277" y="1113352"/>
                  </a:lnTo>
                  <a:lnTo>
                    <a:pt x="446082" y="1092918"/>
                  </a:lnTo>
                  <a:lnTo>
                    <a:pt x="397493" y="1071551"/>
                  </a:lnTo>
                  <a:lnTo>
                    <a:pt x="351543" y="1049298"/>
                  </a:lnTo>
                  <a:lnTo>
                    <a:pt x="308261" y="1026211"/>
                  </a:lnTo>
                  <a:lnTo>
                    <a:pt x="267680" y="1002338"/>
                  </a:lnTo>
                  <a:lnTo>
                    <a:pt x="229830" y="977729"/>
                  </a:lnTo>
                  <a:lnTo>
                    <a:pt x="194742" y="952432"/>
                  </a:lnTo>
                  <a:lnTo>
                    <a:pt x="162448" y="926499"/>
                  </a:lnTo>
                  <a:lnTo>
                    <a:pt x="132979" y="899977"/>
                  </a:lnTo>
                  <a:lnTo>
                    <a:pt x="82638" y="845367"/>
                  </a:lnTo>
                  <a:lnTo>
                    <a:pt x="43970" y="788998"/>
                  </a:lnTo>
                  <a:lnTo>
                    <a:pt x="17223" y="731266"/>
                  </a:lnTo>
                  <a:lnTo>
                    <a:pt x="2646" y="672565"/>
                  </a:lnTo>
                  <a:lnTo>
                    <a:pt x="0" y="642976"/>
                  </a:lnTo>
                  <a:lnTo>
                    <a:pt x="489" y="613292"/>
                  </a:lnTo>
                  <a:lnTo>
                    <a:pt x="10999" y="553841"/>
                  </a:lnTo>
                  <a:lnTo>
                    <a:pt x="34427" y="494609"/>
                  </a:lnTo>
                  <a:lnTo>
                    <a:pt x="71021" y="435990"/>
                  </a:lnTo>
                  <a:lnTo>
                    <a:pt x="121031" y="378380"/>
                  </a:lnTo>
                  <a:lnTo>
                    <a:pt x="151144" y="350076"/>
                  </a:lnTo>
                  <a:lnTo>
                    <a:pt x="184705" y="322174"/>
                  </a:lnTo>
                  <a:lnTo>
                    <a:pt x="244882" y="279004"/>
                  </a:lnTo>
                  <a:lnTo>
                    <a:pt x="277418" y="258492"/>
                  </a:lnTo>
                  <a:lnTo>
                    <a:pt x="311508" y="238706"/>
                  </a:lnTo>
                  <a:lnTo>
                    <a:pt x="347094" y="219651"/>
                  </a:lnTo>
                  <a:lnTo>
                    <a:pt x="384118" y="201337"/>
                  </a:lnTo>
                  <a:lnTo>
                    <a:pt x="422522" y="183768"/>
                  </a:lnTo>
                  <a:lnTo>
                    <a:pt x="462246" y="166954"/>
                  </a:lnTo>
                  <a:lnTo>
                    <a:pt x="503234" y="150900"/>
                  </a:lnTo>
                  <a:lnTo>
                    <a:pt x="545426" y="135614"/>
                  </a:lnTo>
                  <a:lnTo>
                    <a:pt x="588765" y="121104"/>
                  </a:lnTo>
                  <a:lnTo>
                    <a:pt x="633192" y="107376"/>
                  </a:lnTo>
                  <a:lnTo>
                    <a:pt x="678649" y="94438"/>
                  </a:lnTo>
                  <a:lnTo>
                    <a:pt x="725077" y="82297"/>
                  </a:lnTo>
                  <a:lnTo>
                    <a:pt x="772419" y="70959"/>
                  </a:lnTo>
                  <a:lnTo>
                    <a:pt x="820617" y="60433"/>
                  </a:lnTo>
                  <a:lnTo>
                    <a:pt x="869611" y="50725"/>
                  </a:lnTo>
                  <a:lnTo>
                    <a:pt x="919344" y="41842"/>
                  </a:lnTo>
                  <a:lnTo>
                    <a:pt x="969758" y="33793"/>
                  </a:lnTo>
                  <a:lnTo>
                    <a:pt x="1020793" y="26583"/>
                  </a:lnTo>
                  <a:lnTo>
                    <a:pt x="1072393" y="20220"/>
                  </a:lnTo>
                  <a:lnTo>
                    <a:pt x="1124499" y="14711"/>
                  </a:lnTo>
                  <a:lnTo>
                    <a:pt x="1177052" y="10064"/>
                  </a:lnTo>
                  <a:lnTo>
                    <a:pt x="1229995" y="6285"/>
                  </a:lnTo>
                  <a:lnTo>
                    <a:pt x="1283268" y="3382"/>
                  </a:lnTo>
                  <a:lnTo>
                    <a:pt x="1336814" y="1362"/>
                  </a:lnTo>
                  <a:lnTo>
                    <a:pt x="1390575" y="232"/>
                  </a:lnTo>
                  <a:lnTo>
                    <a:pt x="1444492" y="0"/>
                  </a:lnTo>
                  <a:lnTo>
                    <a:pt x="1498507" y="671"/>
                  </a:lnTo>
                  <a:lnTo>
                    <a:pt x="1552562" y="2255"/>
                  </a:lnTo>
                  <a:lnTo>
                    <a:pt x="1606599" y="4757"/>
                  </a:lnTo>
                  <a:lnTo>
                    <a:pt x="1660559" y="8185"/>
                  </a:lnTo>
                  <a:lnTo>
                    <a:pt x="1714384" y="12546"/>
                  </a:lnTo>
                  <a:lnTo>
                    <a:pt x="1768016" y="17847"/>
                  </a:lnTo>
                  <a:lnTo>
                    <a:pt x="1821396" y="24096"/>
                  </a:lnTo>
                  <a:lnTo>
                    <a:pt x="1874467" y="31300"/>
                  </a:lnTo>
                  <a:lnTo>
                    <a:pt x="1927170" y="39466"/>
                  </a:lnTo>
                  <a:lnTo>
                    <a:pt x="1979447" y="48600"/>
                  </a:lnTo>
                  <a:lnTo>
                    <a:pt x="2031240" y="58711"/>
                  </a:lnTo>
                  <a:lnTo>
                    <a:pt x="2082490" y="69805"/>
                  </a:lnTo>
                  <a:lnTo>
                    <a:pt x="2133139" y="81890"/>
                  </a:lnTo>
                  <a:lnTo>
                    <a:pt x="2194450" y="98093"/>
                  </a:lnTo>
                  <a:lnTo>
                    <a:pt x="2253278" y="115428"/>
                  </a:lnTo>
                  <a:lnTo>
                    <a:pt x="2309594" y="133845"/>
                  </a:lnTo>
                  <a:lnTo>
                    <a:pt x="2363364" y="153296"/>
                  </a:lnTo>
                  <a:lnTo>
                    <a:pt x="2414560" y="173729"/>
                  </a:lnTo>
                  <a:lnTo>
                    <a:pt x="2463148" y="195097"/>
                  </a:lnTo>
                  <a:lnTo>
                    <a:pt x="2509098" y="217349"/>
                  </a:lnTo>
                  <a:lnTo>
                    <a:pt x="2552380" y="240436"/>
                  </a:lnTo>
                  <a:lnTo>
                    <a:pt x="2592961" y="264309"/>
                  </a:lnTo>
                  <a:lnTo>
                    <a:pt x="2630811" y="288919"/>
                  </a:lnTo>
                  <a:lnTo>
                    <a:pt x="2665899" y="314215"/>
                  </a:lnTo>
                  <a:lnTo>
                    <a:pt x="2698193" y="340149"/>
                  </a:lnTo>
                  <a:lnTo>
                    <a:pt x="2727662" y="366670"/>
                  </a:lnTo>
                  <a:lnTo>
                    <a:pt x="2778003" y="421280"/>
                  </a:lnTo>
                  <a:lnTo>
                    <a:pt x="2816671" y="477649"/>
                  </a:lnTo>
                  <a:lnTo>
                    <a:pt x="2843418" y="535381"/>
                  </a:lnTo>
                  <a:lnTo>
                    <a:pt x="2857995" y="594082"/>
                  </a:lnTo>
                  <a:lnTo>
                    <a:pt x="2860642" y="623672"/>
                  </a:lnTo>
                  <a:lnTo>
                    <a:pt x="2860152" y="653355"/>
                  </a:lnTo>
                  <a:lnTo>
                    <a:pt x="2849642" y="712806"/>
                  </a:lnTo>
                  <a:lnTo>
                    <a:pt x="2826214" y="772038"/>
                  </a:lnTo>
                  <a:lnTo>
                    <a:pt x="2789620" y="830657"/>
                  </a:lnTo>
                  <a:lnTo>
                    <a:pt x="2739610" y="888268"/>
                  </a:lnTo>
                  <a:lnTo>
                    <a:pt x="2709497" y="916571"/>
                  </a:lnTo>
                  <a:lnTo>
                    <a:pt x="2675937" y="944474"/>
                  </a:lnTo>
                  <a:lnTo>
                    <a:pt x="2614986" y="988088"/>
                  </a:lnTo>
                  <a:lnTo>
                    <a:pt x="2581865" y="1008868"/>
                  </a:lnTo>
                  <a:lnTo>
                    <a:pt x="2547058" y="1028946"/>
                  </a:lnTo>
                  <a:lnTo>
                    <a:pt x="2510625" y="1048307"/>
                  </a:lnTo>
                  <a:lnTo>
                    <a:pt x="2472626" y="1066940"/>
                  </a:lnTo>
                  <a:lnTo>
                    <a:pt x="2433120" y="1084831"/>
                  </a:lnTo>
                  <a:lnTo>
                    <a:pt x="2392166" y="1101967"/>
                  </a:lnTo>
                  <a:lnTo>
                    <a:pt x="2349825" y="1118334"/>
                  </a:lnTo>
                  <a:lnTo>
                    <a:pt x="2306155" y="1133920"/>
                  </a:lnTo>
                  <a:lnTo>
                    <a:pt x="2261216" y="1148711"/>
                  </a:lnTo>
                  <a:lnTo>
                    <a:pt x="2215067" y="1162694"/>
                  </a:lnTo>
                  <a:lnTo>
                    <a:pt x="2167768" y="1175856"/>
                  </a:lnTo>
                  <a:lnTo>
                    <a:pt x="2119377" y="1188184"/>
                  </a:lnTo>
                  <a:lnTo>
                    <a:pt x="2069956" y="1199664"/>
                  </a:lnTo>
                  <a:lnTo>
                    <a:pt x="2019563" y="1210284"/>
                  </a:lnTo>
                  <a:lnTo>
                    <a:pt x="1968257" y="1220030"/>
                  </a:lnTo>
                  <a:lnTo>
                    <a:pt x="1916098" y="1228889"/>
                  </a:lnTo>
                  <a:lnTo>
                    <a:pt x="1863145" y="1236847"/>
                  </a:lnTo>
                  <a:lnTo>
                    <a:pt x="1809458" y="1243893"/>
                  </a:lnTo>
                  <a:lnTo>
                    <a:pt x="1755096" y="1250011"/>
                  </a:lnTo>
                  <a:lnTo>
                    <a:pt x="1700119" y="1255190"/>
                  </a:lnTo>
                  <a:lnTo>
                    <a:pt x="1644586" y="1259417"/>
                  </a:lnTo>
                  <a:lnTo>
                    <a:pt x="1588556" y="1262677"/>
                  </a:lnTo>
                  <a:lnTo>
                    <a:pt x="1532090" y="1264958"/>
                  </a:lnTo>
                  <a:lnTo>
                    <a:pt x="1475246" y="1266246"/>
                  </a:lnTo>
                  <a:lnTo>
                    <a:pt x="1418083" y="1266529"/>
                  </a:lnTo>
                  <a:lnTo>
                    <a:pt x="1360662" y="1265793"/>
                  </a:lnTo>
                  <a:lnTo>
                    <a:pt x="1303042" y="1264025"/>
                  </a:lnTo>
                  <a:lnTo>
                    <a:pt x="1245282" y="1261212"/>
                  </a:lnTo>
                  <a:lnTo>
                    <a:pt x="834437" y="1424915"/>
                  </a:lnTo>
                  <a:close/>
                </a:path>
              </a:pathLst>
            </a:custGeom>
            <a:ln w="25400">
              <a:solidFill>
                <a:srgbClr val="5D47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744336" y="1772564"/>
            <a:ext cx="2056764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01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verwijst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naar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moderne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genetwerkte informatie-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communicatietechnologieën,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inclusief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hardware.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21993" y="1673363"/>
            <a:ext cx="3215640" cy="1966595"/>
            <a:chOff x="421993" y="1673363"/>
            <a:chExt cx="3215640" cy="1966595"/>
          </a:xfrm>
        </p:grpSpPr>
        <p:sp>
          <p:nvSpPr>
            <p:cNvPr id="14" name="object 14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1606276" y="0"/>
                  </a:moveTo>
                  <a:lnTo>
                    <a:pt x="1549044" y="315"/>
                  </a:lnTo>
                  <a:lnTo>
                    <a:pt x="1491605" y="1625"/>
                  </a:lnTo>
                  <a:lnTo>
                    <a:pt x="1434008" y="3945"/>
                  </a:lnTo>
                  <a:lnTo>
                    <a:pt x="1376299" y="7285"/>
                  </a:lnTo>
                  <a:lnTo>
                    <a:pt x="1318528" y="11658"/>
                  </a:lnTo>
                  <a:lnTo>
                    <a:pt x="1260741" y="17077"/>
                  </a:lnTo>
                  <a:lnTo>
                    <a:pt x="1202987" y="23555"/>
                  </a:lnTo>
                  <a:lnTo>
                    <a:pt x="1145313" y="31103"/>
                  </a:lnTo>
                  <a:lnTo>
                    <a:pt x="1081028" y="40822"/>
                  </a:lnTo>
                  <a:lnTo>
                    <a:pt x="1018208" y="51711"/>
                  </a:lnTo>
                  <a:lnTo>
                    <a:pt x="956888" y="63735"/>
                  </a:lnTo>
                  <a:lnTo>
                    <a:pt x="897106" y="76862"/>
                  </a:lnTo>
                  <a:lnTo>
                    <a:pt x="838900" y="91059"/>
                  </a:lnTo>
                  <a:lnTo>
                    <a:pt x="782308" y="106293"/>
                  </a:lnTo>
                  <a:lnTo>
                    <a:pt x="727366" y="122532"/>
                  </a:lnTo>
                  <a:lnTo>
                    <a:pt x="674113" y="139743"/>
                  </a:lnTo>
                  <a:lnTo>
                    <a:pt x="622585" y="157892"/>
                  </a:lnTo>
                  <a:lnTo>
                    <a:pt x="572821" y="176948"/>
                  </a:lnTo>
                  <a:lnTo>
                    <a:pt x="524858" y="196876"/>
                  </a:lnTo>
                  <a:lnTo>
                    <a:pt x="478733" y="217646"/>
                  </a:lnTo>
                  <a:lnTo>
                    <a:pt x="434483" y="239223"/>
                  </a:lnTo>
                  <a:lnTo>
                    <a:pt x="392147" y="261575"/>
                  </a:lnTo>
                  <a:lnTo>
                    <a:pt x="351762" y="284669"/>
                  </a:lnTo>
                  <a:lnTo>
                    <a:pt x="313365" y="308472"/>
                  </a:lnTo>
                  <a:lnTo>
                    <a:pt x="276993" y="332951"/>
                  </a:lnTo>
                  <a:lnTo>
                    <a:pt x="242685" y="358075"/>
                  </a:lnTo>
                  <a:lnTo>
                    <a:pt x="210478" y="383809"/>
                  </a:lnTo>
                  <a:lnTo>
                    <a:pt x="180408" y="410121"/>
                  </a:lnTo>
                  <a:lnTo>
                    <a:pt x="152515" y="436978"/>
                  </a:lnTo>
                  <a:lnTo>
                    <a:pt x="103404" y="492197"/>
                  </a:lnTo>
                  <a:lnTo>
                    <a:pt x="63446" y="549203"/>
                  </a:lnTo>
                  <a:lnTo>
                    <a:pt x="32941" y="607734"/>
                  </a:lnTo>
                  <a:lnTo>
                    <a:pt x="12188" y="667526"/>
                  </a:lnTo>
                  <a:lnTo>
                    <a:pt x="1487" y="728319"/>
                  </a:lnTo>
                  <a:lnTo>
                    <a:pt x="0" y="759008"/>
                  </a:lnTo>
                  <a:lnTo>
                    <a:pt x="1138" y="789849"/>
                  </a:lnTo>
                  <a:lnTo>
                    <a:pt x="11441" y="851853"/>
                  </a:lnTo>
                  <a:lnTo>
                    <a:pt x="32696" y="914070"/>
                  </a:lnTo>
                  <a:lnTo>
                    <a:pt x="65203" y="976237"/>
                  </a:lnTo>
                  <a:lnTo>
                    <a:pt x="102982" y="1030153"/>
                  </a:lnTo>
                  <a:lnTo>
                    <a:pt x="148286" y="1081830"/>
                  </a:lnTo>
                  <a:lnTo>
                    <a:pt x="200733" y="1131168"/>
                  </a:lnTo>
                  <a:lnTo>
                    <a:pt x="259940" y="1178068"/>
                  </a:lnTo>
                  <a:lnTo>
                    <a:pt x="291959" y="1200572"/>
                  </a:lnTo>
                  <a:lnTo>
                    <a:pt x="325525" y="1222429"/>
                  </a:lnTo>
                  <a:lnTo>
                    <a:pt x="360588" y="1243627"/>
                  </a:lnTo>
                  <a:lnTo>
                    <a:pt x="397103" y="1264153"/>
                  </a:lnTo>
                  <a:lnTo>
                    <a:pt x="435021" y="1283995"/>
                  </a:lnTo>
                  <a:lnTo>
                    <a:pt x="474294" y="1303140"/>
                  </a:lnTo>
                  <a:lnTo>
                    <a:pt x="514873" y="1321576"/>
                  </a:lnTo>
                  <a:lnTo>
                    <a:pt x="556713" y="1339290"/>
                  </a:lnTo>
                  <a:lnTo>
                    <a:pt x="599763" y="1356270"/>
                  </a:lnTo>
                  <a:lnTo>
                    <a:pt x="643978" y="1372503"/>
                  </a:lnTo>
                  <a:lnTo>
                    <a:pt x="689308" y="1387978"/>
                  </a:lnTo>
                  <a:lnTo>
                    <a:pt x="735706" y="1402681"/>
                  </a:lnTo>
                  <a:lnTo>
                    <a:pt x="783124" y="1416599"/>
                  </a:lnTo>
                  <a:lnTo>
                    <a:pt x="831515" y="1429722"/>
                  </a:lnTo>
                  <a:lnTo>
                    <a:pt x="880830" y="1442036"/>
                  </a:lnTo>
                  <a:lnTo>
                    <a:pt x="931021" y="1453528"/>
                  </a:lnTo>
                  <a:lnTo>
                    <a:pt x="982041" y="1464187"/>
                  </a:lnTo>
                  <a:lnTo>
                    <a:pt x="1033842" y="1473999"/>
                  </a:lnTo>
                  <a:lnTo>
                    <a:pt x="1086376" y="1482953"/>
                  </a:lnTo>
                  <a:lnTo>
                    <a:pt x="1139595" y="1491036"/>
                  </a:lnTo>
                  <a:lnTo>
                    <a:pt x="1193452" y="1498235"/>
                  </a:lnTo>
                  <a:lnTo>
                    <a:pt x="1247898" y="1504538"/>
                  </a:lnTo>
                  <a:lnTo>
                    <a:pt x="1302885" y="1509933"/>
                  </a:lnTo>
                  <a:lnTo>
                    <a:pt x="1358366" y="1514407"/>
                  </a:lnTo>
                  <a:lnTo>
                    <a:pt x="1414293" y="1517947"/>
                  </a:lnTo>
                  <a:lnTo>
                    <a:pt x="1470618" y="1520542"/>
                  </a:lnTo>
                  <a:lnTo>
                    <a:pt x="1527294" y="1522178"/>
                  </a:lnTo>
                  <a:lnTo>
                    <a:pt x="1584271" y="1522844"/>
                  </a:lnTo>
                  <a:lnTo>
                    <a:pt x="1641503" y="1522527"/>
                  </a:lnTo>
                  <a:lnTo>
                    <a:pt x="1698942" y="1521214"/>
                  </a:lnTo>
                  <a:lnTo>
                    <a:pt x="1756540" y="1518892"/>
                  </a:lnTo>
                  <a:lnTo>
                    <a:pt x="1814248" y="1515551"/>
                  </a:lnTo>
                  <a:lnTo>
                    <a:pt x="1872020" y="1511176"/>
                  </a:lnTo>
                  <a:lnTo>
                    <a:pt x="1929807" y="1505756"/>
                  </a:lnTo>
                  <a:lnTo>
                    <a:pt x="1987561" y="1499278"/>
                  </a:lnTo>
                  <a:lnTo>
                    <a:pt x="2045235" y="1491730"/>
                  </a:lnTo>
                  <a:lnTo>
                    <a:pt x="2875180" y="1940675"/>
                  </a:lnTo>
                  <a:lnTo>
                    <a:pt x="2585620" y="1358126"/>
                  </a:lnTo>
                  <a:lnTo>
                    <a:pt x="2645350" y="1334400"/>
                  </a:lnTo>
                  <a:lnTo>
                    <a:pt x="2702198" y="1309500"/>
                  </a:lnTo>
                  <a:lnTo>
                    <a:pt x="2756126" y="1283484"/>
                  </a:lnTo>
                  <a:lnTo>
                    <a:pt x="2807094" y="1256410"/>
                  </a:lnTo>
                  <a:lnTo>
                    <a:pt x="2855065" y="1228337"/>
                  </a:lnTo>
                  <a:lnTo>
                    <a:pt x="2899999" y="1199322"/>
                  </a:lnTo>
                  <a:lnTo>
                    <a:pt x="2941858" y="1169425"/>
                  </a:lnTo>
                  <a:lnTo>
                    <a:pt x="2980603" y="1138703"/>
                  </a:lnTo>
                  <a:lnTo>
                    <a:pt x="3016196" y="1107214"/>
                  </a:lnTo>
                  <a:lnTo>
                    <a:pt x="3048597" y="1075017"/>
                  </a:lnTo>
                  <a:lnTo>
                    <a:pt x="3077768" y="1042171"/>
                  </a:lnTo>
                  <a:lnTo>
                    <a:pt x="3103671" y="1008733"/>
                  </a:lnTo>
                  <a:lnTo>
                    <a:pt x="3126266" y="974761"/>
                  </a:lnTo>
                  <a:lnTo>
                    <a:pt x="3145516" y="940315"/>
                  </a:lnTo>
                  <a:lnTo>
                    <a:pt x="3161381" y="905452"/>
                  </a:lnTo>
                  <a:lnTo>
                    <a:pt x="3182802" y="834709"/>
                  </a:lnTo>
                  <a:lnTo>
                    <a:pt x="3190221" y="762998"/>
                  </a:lnTo>
                  <a:lnTo>
                    <a:pt x="3188583" y="726926"/>
                  </a:lnTo>
                  <a:lnTo>
                    <a:pt x="3174418" y="654638"/>
                  </a:lnTo>
                  <a:lnTo>
                    <a:pt x="3161814" y="618539"/>
                  </a:lnTo>
                  <a:lnTo>
                    <a:pt x="3145478" y="582548"/>
                  </a:lnTo>
                  <a:lnTo>
                    <a:pt x="3125370" y="546723"/>
                  </a:lnTo>
                  <a:lnTo>
                    <a:pt x="3087588" y="492806"/>
                  </a:lnTo>
                  <a:lnTo>
                    <a:pt x="3042281" y="441127"/>
                  </a:lnTo>
                  <a:lnTo>
                    <a:pt x="2989831" y="391785"/>
                  </a:lnTo>
                  <a:lnTo>
                    <a:pt x="2930621" y="344881"/>
                  </a:lnTo>
                  <a:lnTo>
                    <a:pt x="2898601" y="322374"/>
                  </a:lnTo>
                  <a:lnTo>
                    <a:pt x="2865035" y="300513"/>
                  </a:lnTo>
                  <a:lnTo>
                    <a:pt x="2829970" y="279312"/>
                  </a:lnTo>
                  <a:lnTo>
                    <a:pt x="2793454" y="258783"/>
                  </a:lnTo>
                  <a:lnTo>
                    <a:pt x="2755536" y="238938"/>
                  </a:lnTo>
                  <a:lnTo>
                    <a:pt x="2716262" y="219789"/>
                  </a:lnTo>
                  <a:lnTo>
                    <a:pt x="2675681" y="201349"/>
                  </a:lnTo>
                  <a:lnTo>
                    <a:pt x="2633841" y="183631"/>
                  </a:lnTo>
                  <a:lnTo>
                    <a:pt x="2590790" y="166647"/>
                  </a:lnTo>
                  <a:lnTo>
                    <a:pt x="2546575" y="150410"/>
                  </a:lnTo>
                  <a:lnTo>
                    <a:pt x="2501244" y="134931"/>
                  </a:lnTo>
                  <a:lnTo>
                    <a:pt x="2454846" y="120224"/>
                  </a:lnTo>
                  <a:lnTo>
                    <a:pt x="2407427" y="106301"/>
                  </a:lnTo>
                  <a:lnTo>
                    <a:pt x="2359036" y="93174"/>
                  </a:lnTo>
                  <a:lnTo>
                    <a:pt x="2309721" y="80856"/>
                  </a:lnTo>
                  <a:lnTo>
                    <a:pt x="2259529" y="69359"/>
                  </a:lnTo>
                  <a:lnTo>
                    <a:pt x="2208508" y="58696"/>
                  </a:lnTo>
                  <a:lnTo>
                    <a:pt x="2156707" y="48880"/>
                  </a:lnTo>
                  <a:lnTo>
                    <a:pt x="2104173" y="39922"/>
                  </a:lnTo>
                  <a:lnTo>
                    <a:pt x="2050953" y="31835"/>
                  </a:lnTo>
                  <a:lnTo>
                    <a:pt x="1997097" y="24632"/>
                  </a:lnTo>
                  <a:lnTo>
                    <a:pt x="1942651" y="18325"/>
                  </a:lnTo>
                  <a:lnTo>
                    <a:pt x="1887663" y="12926"/>
                  </a:lnTo>
                  <a:lnTo>
                    <a:pt x="1832182" y="8449"/>
                  </a:lnTo>
                  <a:lnTo>
                    <a:pt x="1776255" y="4905"/>
                  </a:lnTo>
                  <a:lnTo>
                    <a:pt x="1719930" y="2307"/>
                  </a:lnTo>
                  <a:lnTo>
                    <a:pt x="1663254" y="668"/>
                  </a:lnTo>
                  <a:lnTo>
                    <a:pt x="1606276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4693" y="1686063"/>
              <a:ext cx="3190240" cy="1941195"/>
            </a:xfrm>
            <a:custGeom>
              <a:avLst/>
              <a:gdLst/>
              <a:ahLst/>
              <a:cxnLst/>
              <a:rect l="l" t="t" r="r" b="b"/>
              <a:pathLst>
                <a:path w="3190240" h="1941195">
                  <a:moveTo>
                    <a:pt x="2875180" y="1940675"/>
                  </a:moveTo>
                  <a:lnTo>
                    <a:pt x="2045235" y="1491730"/>
                  </a:lnTo>
                  <a:lnTo>
                    <a:pt x="1987561" y="1499278"/>
                  </a:lnTo>
                  <a:lnTo>
                    <a:pt x="1929807" y="1505756"/>
                  </a:lnTo>
                  <a:lnTo>
                    <a:pt x="1872020" y="1511176"/>
                  </a:lnTo>
                  <a:lnTo>
                    <a:pt x="1814248" y="1515551"/>
                  </a:lnTo>
                  <a:lnTo>
                    <a:pt x="1756540" y="1518892"/>
                  </a:lnTo>
                  <a:lnTo>
                    <a:pt x="1698942" y="1521214"/>
                  </a:lnTo>
                  <a:lnTo>
                    <a:pt x="1641503" y="1522527"/>
                  </a:lnTo>
                  <a:lnTo>
                    <a:pt x="1584271" y="1522844"/>
                  </a:lnTo>
                  <a:lnTo>
                    <a:pt x="1527294" y="1522178"/>
                  </a:lnTo>
                  <a:lnTo>
                    <a:pt x="1470618" y="1520542"/>
                  </a:lnTo>
                  <a:lnTo>
                    <a:pt x="1414293" y="1517947"/>
                  </a:lnTo>
                  <a:lnTo>
                    <a:pt x="1358366" y="1514407"/>
                  </a:lnTo>
                  <a:lnTo>
                    <a:pt x="1302885" y="1509933"/>
                  </a:lnTo>
                  <a:lnTo>
                    <a:pt x="1247898" y="1504538"/>
                  </a:lnTo>
                  <a:lnTo>
                    <a:pt x="1193452" y="1498235"/>
                  </a:lnTo>
                  <a:lnTo>
                    <a:pt x="1139595" y="1491036"/>
                  </a:lnTo>
                  <a:lnTo>
                    <a:pt x="1086376" y="1482953"/>
                  </a:lnTo>
                  <a:lnTo>
                    <a:pt x="1033842" y="1473999"/>
                  </a:lnTo>
                  <a:lnTo>
                    <a:pt x="982041" y="1464187"/>
                  </a:lnTo>
                  <a:lnTo>
                    <a:pt x="931021" y="1453528"/>
                  </a:lnTo>
                  <a:lnTo>
                    <a:pt x="880830" y="1442036"/>
                  </a:lnTo>
                  <a:lnTo>
                    <a:pt x="831515" y="1429722"/>
                  </a:lnTo>
                  <a:lnTo>
                    <a:pt x="783124" y="1416599"/>
                  </a:lnTo>
                  <a:lnTo>
                    <a:pt x="735706" y="1402681"/>
                  </a:lnTo>
                  <a:lnTo>
                    <a:pt x="689308" y="1387978"/>
                  </a:lnTo>
                  <a:lnTo>
                    <a:pt x="643978" y="1372503"/>
                  </a:lnTo>
                  <a:lnTo>
                    <a:pt x="599763" y="1356270"/>
                  </a:lnTo>
                  <a:lnTo>
                    <a:pt x="556713" y="1339290"/>
                  </a:lnTo>
                  <a:lnTo>
                    <a:pt x="514873" y="1321576"/>
                  </a:lnTo>
                  <a:lnTo>
                    <a:pt x="474294" y="1303140"/>
                  </a:lnTo>
                  <a:lnTo>
                    <a:pt x="435021" y="1283995"/>
                  </a:lnTo>
                  <a:lnTo>
                    <a:pt x="397103" y="1264153"/>
                  </a:lnTo>
                  <a:lnTo>
                    <a:pt x="360588" y="1243627"/>
                  </a:lnTo>
                  <a:lnTo>
                    <a:pt x="325525" y="1222429"/>
                  </a:lnTo>
                  <a:lnTo>
                    <a:pt x="291959" y="1200572"/>
                  </a:lnTo>
                  <a:lnTo>
                    <a:pt x="259940" y="1178068"/>
                  </a:lnTo>
                  <a:lnTo>
                    <a:pt x="229516" y="1154929"/>
                  </a:lnTo>
                  <a:lnTo>
                    <a:pt x="173641" y="1106798"/>
                  </a:lnTo>
                  <a:lnTo>
                    <a:pt x="124717" y="1056278"/>
                  </a:lnTo>
                  <a:lnTo>
                    <a:pt x="83128" y="1003469"/>
                  </a:lnTo>
                  <a:lnTo>
                    <a:pt x="47524" y="945176"/>
                  </a:lnTo>
                  <a:lnTo>
                    <a:pt x="20681" y="882951"/>
                  </a:lnTo>
                  <a:lnTo>
                    <a:pt x="4939" y="820808"/>
                  </a:lnTo>
                  <a:lnTo>
                    <a:pt x="0" y="759008"/>
                  </a:lnTo>
                  <a:lnTo>
                    <a:pt x="1487" y="728319"/>
                  </a:lnTo>
                  <a:lnTo>
                    <a:pt x="12188" y="667526"/>
                  </a:lnTo>
                  <a:lnTo>
                    <a:pt x="32941" y="607734"/>
                  </a:lnTo>
                  <a:lnTo>
                    <a:pt x="63446" y="549203"/>
                  </a:lnTo>
                  <a:lnTo>
                    <a:pt x="103404" y="492197"/>
                  </a:lnTo>
                  <a:lnTo>
                    <a:pt x="152515" y="436978"/>
                  </a:lnTo>
                  <a:lnTo>
                    <a:pt x="180408" y="410121"/>
                  </a:lnTo>
                  <a:lnTo>
                    <a:pt x="210478" y="383809"/>
                  </a:lnTo>
                  <a:lnTo>
                    <a:pt x="242685" y="358075"/>
                  </a:lnTo>
                  <a:lnTo>
                    <a:pt x="276993" y="332951"/>
                  </a:lnTo>
                  <a:lnTo>
                    <a:pt x="313365" y="308472"/>
                  </a:lnTo>
                  <a:lnTo>
                    <a:pt x="351762" y="284669"/>
                  </a:lnTo>
                  <a:lnTo>
                    <a:pt x="392147" y="261575"/>
                  </a:lnTo>
                  <a:lnTo>
                    <a:pt x="434483" y="239223"/>
                  </a:lnTo>
                  <a:lnTo>
                    <a:pt x="478733" y="217646"/>
                  </a:lnTo>
                  <a:lnTo>
                    <a:pt x="524858" y="196876"/>
                  </a:lnTo>
                  <a:lnTo>
                    <a:pt x="572821" y="176948"/>
                  </a:lnTo>
                  <a:lnTo>
                    <a:pt x="622585" y="157892"/>
                  </a:lnTo>
                  <a:lnTo>
                    <a:pt x="674113" y="139743"/>
                  </a:lnTo>
                  <a:lnTo>
                    <a:pt x="727366" y="122532"/>
                  </a:lnTo>
                  <a:lnTo>
                    <a:pt x="782308" y="106293"/>
                  </a:lnTo>
                  <a:lnTo>
                    <a:pt x="838900" y="91059"/>
                  </a:lnTo>
                  <a:lnTo>
                    <a:pt x="897106" y="76862"/>
                  </a:lnTo>
                  <a:lnTo>
                    <a:pt x="956888" y="63735"/>
                  </a:lnTo>
                  <a:lnTo>
                    <a:pt x="1018208" y="51711"/>
                  </a:lnTo>
                  <a:lnTo>
                    <a:pt x="1081028" y="40822"/>
                  </a:lnTo>
                  <a:lnTo>
                    <a:pt x="1145313" y="31103"/>
                  </a:lnTo>
                  <a:lnTo>
                    <a:pt x="1202987" y="23555"/>
                  </a:lnTo>
                  <a:lnTo>
                    <a:pt x="1260741" y="17077"/>
                  </a:lnTo>
                  <a:lnTo>
                    <a:pt x="1318528" y="11658"/>
                  </a:lnTo>
                  <a:lnTo>
                    <a:pt x="1376299" y="7285"/>
                  </a:lnTo>
                  <a:lnTo>
                    <a:pt x="1434008" y="3945"/>
                  </a:lnTo>
                  <a:lnTo>
                    <a:pt x="1491605" y="1625"/>
                  </a:lnTo>
                  <a:lnTo>
                    <a:pt x="1549044" y="315"/>
                  </a:lnTo>
                  <a:lnTo>
                    <a:pt x="1606276" y="0"/>
                  </a:lnTo>
                  <a:lnTo>
                    <a:pt x="1663254" y="668"/>
                  </a:lnTo>
                  <a:lnTo>
                    <a:pt x="1719930" y="2307"/>
                  </a:lnTo>
                  <a:lnTo>
                    <a:pt x="1776255" y="4905"/>
                  </a:lnTo>
                  <a:lnTo>
                    <a:pt x="1832182" y="8449"/>
                  </a:lnTo>
                  <a:lnTo>
                    <a:pt x="1887663" y="12926"/>
                  </a:lnTo>
                  <a:lnTo>
                    <a:pt x="1942651" y="18325"/>
                  </a:lnTo>
                  <a:lnTo>
                    <a:pt x="1997097" y="24632"/>
                  </a:lnTo>
                  <a:lnTo>
                    <a:pt x="2050953" y="31835"/>
                  </a:lnTo>
                  <a:lnTo>
                    <a:pt x="2104173" y="39922"/>
                  </a:lnTo>
                  <a:lnTo>
                    <a:pt x="2156707" y="48880"/>
                  </a:lnTo>
                  <a:lnTo>
                    <a:pt x="2208508" y="58696"/>
                  </a:lnTo>
                  <a:lnTo>
                    <a:pt x="2259529" y="69359"/>
                  </a:lnTo>
                  <a:lnTo>
                    <a:pt x="2309721" y="80856"/>
                  </a:lnTo>
                  <a:lnTo>
                    <a:pt x="2359036" y="93174"/>
                  </a:lnTo>
                  <a:lnTo>
                    <a:pt x="2407427" y="106301"/>
                  </a:lnTo>
                  <a:lnTo>
                    <a:pt x="2454846" y="120224"/>
                  </a:lnTo>
                  <a:lnTo>
                    <a:pt x="2501244" y="134931"/>
                  </a:lnTo>
                  <a:lnTo>
                    <a:pt x="2546575" y="150410"/>
                  </a:lnTo>
                  <a:lnTo>
                    <a:pt x="2590790" y="166647"/>
                  </a:lnTo>
                  <a:lnTo>
                    <a:pt x="2633841" y="183631"/>
                  </a:lnTo>
                  <a:lnTo>
                    <a:pt x="2675681" y="201349"/>
                  </a:lnTo>
                  <a:lnTo>
                    <a:pt x="2716262" y="219789"/>
                  </a:lnTo>
                  <a:lnTo>
                    <a:pt x="2755536" y="238938"/>
                  </a:lnTo>
                  <a:lnTo>
                    <a:pt x="2793454" y="258783"/>
                  </a:lnTo>
                  <a:lnTo>
                    <a:pt x="2829970" y="279312"/>
                  </a:lnTo>
                  <a:lnTo>
                    <a:pt x="2865035" y="300513"/>
                  </a:lnTo>
                  <a:lnTo>
                    <a:pt x="2898601" y="322374"/>
                  </a:lnTo>
                  <a:lnTo>
                    <a:pt x="2930621" y="344881"/>
                  </a:lnTo>
                  <a:lnTo>
                    <a:pt x="2961047" y="368022"/>
                  </a:lnTo>
                  <a:lnTo>
                    <a:pt x="3016925" y="416157"/>
                  </a:lnTo>
                  <a:lnTo>
                    <a:pt x="3065851" y="466680"/>
                  </a:lnTo>
                  <a:lnTo>
                    <a:pt x="3107443" y="519491"/>
                  </a:lnTo>
                  <a:lnTo>
                    <a:pt x="3145478" y="582548"/>
                  </a:lnTo>
                  <a:lnTo>
                    <a:pt x="3161814" y="618539"/>
                  </a:lnTo>
                  <a:lnTo>
                    <a:pt x="3174418" y="654638"/>
                  </a:lnTo>
                  <a:lnTo>
                    <a:pt x="3188583" y="726926"/>
                  </a:lnTo>
                  <a:lnTo>
                    <a:pt x="3190221" y="762998"/>
                  </a:lnTo>
                  <a:lnTo>
                    <a:pt x="3188281" y="798945"/>
                  </a:lnTo>
                  <a:lnTo>
                    <a:pt x="3173823" y="870231"/>
                  </a:lnTo>
                  <a:lnTo>
                    <a:pt x="3145516" y="940315"/>
                  </a:lnTo>
                  <a:lnTo>
                    <a:pt x="3126266" y="974761"/>
                  </a:lnTo>
                  <a:lnTo>
                    <a:pt x="3103671" y="1008733"/>
                  </a:lnTo>
                  <a:lnTo>
                    <a:pt x="3077768" y="1042171"/>
                  </a:lnTo>
                  <a:lnTo>
                    <a:pt x="3048597" y="1075017"/>
                  </a:lnTo>
                  <a:lnTo>
                    <a:pt x="3016196" y="1107214"/>
                  </a:lnTo>
                  <a:lnTo>
                    <a:pt x="2980603" y="1138703"/>
                  </a:lnTo>
                  <a:lnTo>
                    <a:pt x="2941858" y="1169425"/>
                  </a:lnTo>
                  <a:lnTo>
                    <a:pt x="2899999" y="1199322"/>
                  </a:lnTo>
                  <a:lnTo>
                    <a:pt x="2855065" y="1228337"/>
                  </a:lnTo>
                  <a:lnTo>
                    <a:pt x="2807094" y="1256410"/>
                  </a:lnTo>
                  <a:lnTo>
                    <a:pt x="2756126" y="1283484"/>
                  </a:lnTo>
                  <a:lnTo>
                    <a:pt x="2702198" y="1309500"/>
                  </a:lnTo>
                  <a:lnTo>
                    <a:pt x="2645350" y="1334400"/>
                  </a:lnTo>
                  <a:lnTo>
                    <a:pt x="2585620" y="1358126"/>
                  </a:lnTo>
                  <a:lnTo>
                    <a:pt x="2875180" y="1940675"/>
                  </a:lnTo>
                  <a:close/>
                </a:path>
              </a:pathLst>
            </a:custGeom>
            <a:ln w="25399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26083" y="1844192"/>
            <a:ext cx="2124710" cy="1480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4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Zorggerelateerde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technologie is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mensen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langer,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gezonder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onafhankelijker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leven thuis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gemeenschapsomgeving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zoals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verzorgingstehuis.</a:t>
            </a:r>
            <a:endParaRPr sz="1000">
              <a:latin typeface="Arial"/>
              <a:cs typeface="Arial"/>
            </a:endParaRPr>
          </a:p>
          <a:p>
            <a:pPr algn="ctr" marL="595630">
              <a:lnSpc>
                <a:spcPct val="100000"/>
              </a:lnSpc>
              <a:spcBef>
                <a:spcPts val="65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102539" y="3182297"/>
            <a:ext cx="3215640" cy="1567815"/>
            <a:chOff x="5102539" y="3182297"/>
            <a:chExt cx="3215640" cy="1567815"/>
          </a:xfrm>
        </p:grpSpPr>
        <p:sp>
          <p:nvSpPr>
            <p:cNvPr id="18" name="object 18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1595282" y="0"/>
                  </a:moveTo>
                  <a:lnTo>
                    <a:pt x="1543054" y="379"/>
                  </a:lnTo>
                  <a:lnTo>
                    <a:pt x="1490822" y="1574"/>
                  </a:lnTo>
                  <a:lnTo>
                    <a:pt x="1438629" y="3588"/>
                  </a:lnTo>
                  <a:lnTo>
                    <a:pt x="1386519" y="6425"/>
                  </a:lnTo>
                  <a:lnTo>
                    <a:pt x="1334537" y="10088"/>
                  </a:lnTo>
                  <a:lnTo>
                    <a:pt x="1282727" y="14579"/>
                  </a:lnTo>
                  <a:lnTo>
                    <a:pt x="1231133" y="19901"/>
                  </a:lnTo>
                  <a:lnTo>
                    <a:pt x="1179799" y="26059"/>
                  </a:lnTo>
                  <a:lnTo>
                    <a:pt x="1128771" y="33055"/>
                  </a:lnTo>
                  <a:lnTo>
                    <a:pt x="1078091" y="40892"/>
                  </a:lnTo>
                  <a:lnTo>
                    <a:pt x="1027804" y="49573"/>
                  </a:lnTo>
                  <a:lnTo>
                    <a:pt x="977954" y="59102"/>
                  </a:lnTo>
                  <a:lnTo>
                    <a:pt x="928587" y="69482"/>
                  </a:lnTo>
                  <a:lnTo>
                    <a:pt x="879745" y="80716"/>
                  </a:lnTo>
                  <a:lnTo>
                    <a:pt x="831473" y="92806"/>
                  </a:lnTo>
                  <a:lnTo>
                    <a:pt x="783816" y="105757"/>
                  </a:lnTo>
                  <a:lnTo>
                    <a:pt x="736817" y="119571"/>
                  </a:lnTo>
                  <a:lnTo>
                    <a:pt x="690521" y="134251"/>
                  </a:lnTo>
                  <a:lnTo>
                    <a:pt x="644972" y="149801"/>
                  </a:lnTo>
                  <a:lnTo>
                    <a:pt x="588833" y="170596"/>
                  </a:lnTo>
                  <a:lnTo>
                    <a:pt x="535160" y="192340"/>
                  </a:lnTo>
                  <a:lnTo>
                    <a:pt x="483964" y="214989"/>
                  </a:lnTo>
                  <a:lnTo>
                    <a:pt x="435261" y="238501"/>
                  </a:lnTo>
                  <a:lnTo>
                    <a:pt x="389062" y="262831"/>
                  </a:lnTo>
                  <a:lnTo>
                    <a:pt x="345382" y="287937"/>
                  </a:lnTo>
                  <a:lnTo>
                    <a:pt x="304234" y="313776"/>
                  </a:lnTo>
                  <a:lnTo>
                    <a:pt x="265631" y="340303"/>
                  </a:lnTo>
                  <a:lnTo>
                    <a:pt x="229588" y="367476"/>
                  </a:lnTo>
                  <a:lnTo>
                    <a:pt x="196116" y="395252"/>
                  </a:lnTo>
                  <a:lnTo>
                    <a:pt x="165231" y="423586"/>
                  </a:lnTo>
                  <a:lnTo>
                    <a:pt x="136945" y="452437"/>
                  </a:lnTo>
                  <a:lnTo>
                    <a:pt x="111271" y="481760"/>
                  </a:lnTo>
                  <a:lnTo>
                    <a:pt x="67816" y="541651"/>
                  </a:lnTo>
                  <a:lnTo>
                    <a:pt x="34973" y="602913"/>
                  </a:lnTo>
                  <a:lnTo>
                    <a:pt x="12849" y="665200"/>
                  </a:lnTo>
                  <a:lnTo>
                    <a:pt x="1554" y="728165"/>
                  </a:lnTo>
                  <a:lnTo>
                    <a:pt x="0" y="759793"/>
                  </a:lnTo>
                  <a:lnTo>
                    <a:pt x="1193" y="791461"/>
                  </a:lnTo>
                  <a:lnTo>
                    <a:pt x="11874" y="854744"/>
                  </a:lnTo>
                  <a:lnTo>
                    <a:pt x="33706" y="917666"/>
                  </a:lnTo>
                  <a:lnTo>
                    <a:pt x="66795" y="979881"/>
                  </a:lnTo>
                  <a:lnTo>
                    <a:pt x="111250" y="1041043"/>
                  </a:lnTo>
                  <a:lnTo>
                    <a:pt x="137773" y="1071121"/>
                  </a:lnTo>
                  <a:lnTo>
                    <a:pt x="167178" y="1100806"/>
                  </a:lnTo>
                  <a:lnTo>
                    <a:pt x="199478" y="1130054"/>
                  </a:lnTo>
                  <a:lnTo>
                    <a:pt x="234686" y="1158822"/>
                  </a:lnTo>
                  <a:lnTo>
                    <a:pt x="272817" y="1187068"/>
                  </a:lnTo>
                  <a:lnTo>
                    <a:pt x="313883" y="1214747"/>
                  </a:lnTo>
                  <a:lnTo>
                    <a:pt x="98745" y="1542255"/>
                  </a:lnTo>
                  <a:lnTo>
                    <a:pt x="763082" y="1410784"/>
                  </a:lnTo>
                  <a:lnTo>
                    <a:pt x="809640" y="1423863"/>
                  </a:lnTo>
                  <a:lnTo>
                    <a:pt x="856852" y="1436124"/>
                  </a:lnTo>
                  <a:lnTo>
                    <a:pt x="904674" y="1447568"/>
                  </a:lnTo>
                  <a:lnTo>
                    <a:pt x="953064" y="1458195"/>
                  </a:lnTo>
                  <a:lnTo>
                    <a:pt x="1001978" y="1468008"/>
                  </a:lnTo>
                  <a:lnTo>
                    <a:pt x="1051375" y="1477005"/>
                  </a:lnTo>
                  <a:lnTo>
                    <a:pt x="1101210" y="1485189"/>
                  </a:lnTo>
                  <a:lnTo>
                    <a:pt x="1151442" y="1492561"/>
                  </a:lnTo>
                  <a:lnTo>
                    <a:pt x="1202027" y="1499121"/>
                  </a:lnTo>
                  <a:lnTo>
                    <a:pt x="1252923" y="1504870"/>
                  </a:lnTo>
                  <a:lnTo>
                    <a:pt x="1304087" y="1509809"/>
                  </a:lnTo>
                  <a:lnTo>
                    <a:pt x="1355476" y="1513939"/>
                  </a:lnTo>
                  <a:lnTo>
                    <a:pt x="1407046" y="1517261"/>
                  </a:lnTo>
                  <a:lnTo>
                    <a:pt x="1458756" y="1519776"/>
                  </a:lnTo>
                  <a:lnTo>
                    <a:pt x="1510562" y="1521485"/>
                  </a:lnTo>
                  <a:lnTo>
                    <a:pt x="1562422" y="1522389"/>
                  </a:lnTo>
                  <a:lnTo>
                    <a:pt x="1614293" y="1522488"/>
                  </a:lnTo>
                  <a:lnTo>
                    <a:pt x="1666131" y="1521784"/>
                  </a:lnTo>
                  <a:lnTo>
                    <a:pt x="1717894" y="1520277"/>
                  </a:lnTo>
                  <a:lnTo>
                    <a:pt x="1769540" y="1517968"/>
                  </a:lnTo>
                  <a:lnTo>
                    <a:pt x="1821025" y="1514859"/>
                  </a:lnTo>
                  <a:lnTo>
                    <a:pt x="1872307" y="1510950"/>
                  </a:lnTo>
                  <a:lnTo>
                    <a:pt x="1923342" y="1506243"/>
                  </a:lnTo>
                  <a:lnTo>
                    <a:pt x="1974088" y="1500737"/>
                  </a:lnTo>
                  <a:lnTo>
                    <a:pt x="2024502" y="1494434"/>
                  </a:lnTo>
                  <a:lnTo>
                    <a:pt x="2074541" y="1487335"/>
                  </a:lnTo>
                  <a:lnTo>
                    <a:pt x="2124162" y="1479441"/>
                  </a:lnTo>
                  <a:lnTo>
                    <a:pt x="2173323" y="1470752"/>
                  </a:lnTo>
                  <a:lnTo>
                    <a:pt x="2221981" y="1461271"/>
                  </a:lnTo>
                  <a:lnTo>
                    <a:pt x="2270092" y="1450996"/>
                  </a:lnTo>
                  <a:lnTo>
                    <a:pt x="2317615" y="1439931"/>
                  </a:lnTo>
                  <a:lnTo>
                    <a:pt x="2364505" y="1428074"/>
                  </a:lnTo>
                  <a:lnTo>
                    <a:pt x="2410721" y="1415428"/>
                  </a:lnTo>
                  <a:lnTo>
                    <a:pt x="2456219" y="1401993"/>
                  </a:lnTo>
                  <a:lnTo>
                    <a:pt x="2500957" y="1387770"/>
                  </a:lnTo>
                  <a:lnTo>
                    <a:pt x="2544892" y="1372760"/>
                  </a:lnTo>
                  <a:lnTo>
                    <a:pt x="2601030" y="1351966"/>
                  </a:lnTo>
                  <a:lnTo>
                    <a:pt x="2654704" y="1330224"/>
                  </a:lnTo>
                  <a:lnTo>
                    <a:pt x="2705899" y="1307576"/>
                  </a:lnTo>
                  <a:lnTo>
                    <a:pt x="2754603" y="1284067"/>
                  </a:lnTo>
                  <a:lnTo>
                    <a:pt x="2800801" y="1259739"/>
                  </a:lnTo>
                  <a:lnTo>
                    <a:pt x="2844481" y="1234635"/>
                  </a:lnTo>
                  <a:lnTo>
                    <a:pt x="2885629" y="1208799"/>
                  </a:lnTo>
                  <a:lnTo>
                    <a:pt x="2924232" y="1182274"/>
                  </a:lnTo>
                  <a:lnTo>
                    <a:pt x="2960276" y="1155104"/>
                  </a:lnTo>
                  <a:lnTo>
                    <a:pt x="2993747" y="1127332"/>
                  </a:lnTo>
                  <a:lnTo>
                    <a:pt x="3024632" y="1099000"/>
                  </a:lnTo>
                  <a:lnTo>
                    <a:pt x="3052919" y="1070153"/>
                  </a:lnTo>
                  <a:lnTo>
                    <a:pt x="3078592" y="1040833"/>
                  </a:lnTo>
                  <a:lnTo>
                    <a:pt x="3122048" y="980949"/>
                  </a:lnTo>
                  <a:lnTo>
                    <a:pt x="3154891" y="919694"/>
                  </a:lnTo>
                  <a:lnTo>
                    <a:pt x="3177014" y="857414"/>
                  </a:lnTo>
                  <a:lnTo>
                    <a:pt x="3188310" y="794457"/>
                  </a:lnTo>
                  <a:lnTo>
                    <a:pt x="3189864" y="762832"/>
                  </a:lnTo>
                  <a:lnTo>
                    <a:pt x="3188671" y="731167"/>
                  </a:lnTo>
                  <a:lnTo>
                    <a:pt x="3177989" y="667891"/>
                  </a:lnTo>
                  <a:lnTo>
                    <a:pt x="3156157" y="604975"/>
                  </a:lnTo>
                  <a:lnTo>
                    <a:pt x="3123068" y="542766"/>
                  </a:lnTo>
                  <a:lnTo>
                    <a:pt x="3078613" y="481609"/>
                  </a:lnTo>
                  <a:lnTo>
                    <a:pt x="3052090" y="451534"/>
                  </a:lnTo>
                  <a:lnTo>
                    <a:pt x="3022685" y="421851"/>
                  </a:lnTo>
                  <a:lnTo>
                    <a:pt x="2990385" y="392605"/>
                  </a:lnTo>
                  <a:lnTo>
                    <a:pt x="2955177" y="363838"/>
                  </a:lnTo>
                  <a:lnTo>
                    <a:pt x="2917047" y="335594"/>
                  </a:lnTo>
                  <a:lnTo>
                    <a:pt x="2875981" y="307916"/>
                  </a:lnTo>
                  <a:lnTo>
                    <a:pt x="2841857" y="286724"/>
                  </a:lnTo>
                  <a:lnTo>
                    <a:pt x="2806489" y="266260"/>
                  </a:lnTo>
                  <a:lnTo>
                    <a:pt x="2769921" y="246527"/>
                  </a:lnTo>
                  <a:lnTo>
                    <a:pt x="2732198" y="227528"/>
                  </a:lnTo>
                  <a:lnTo>
                    <a:pt x="2693364" y="209267"/>
                  </a:lnTo>
                  <a:lnTo>
                    <a:pt x="2653464" y="191746"/>
                  </a:lnTo>
                  <a:lnTo>
                    <a:pt x="2612540" y="174968"/>
                  </a:lnTo>
                  <a:lnTo>
                    <a:pt x="2570639" y="158938"/>
                  </a:lnTo>
                  <a:lnTo>
                    <a:pt x="2527803" y="143657"/>
                  </a:lnTo>
                  <a:lnTo>
                    <a:pt x="2484077" y="129129"/>
                  </a:lnTo>
                  <a:lnTo>
                    <a:pt x="2439506" y="115358"/>
                  </a:lnTo>
                  <a:lnTo>
                    <a:pt x="2394133" y="102346"/>
                  </a:lnTo>
                  <a:lnTo>
                    <a:pt x="2348003" y="90097"/>
                  </a:lnTo>
                  <a:lnTo>
                    <a:pt x="2301160" y="78613"/>
                  </a:lnTo>
                  <a:lnTo>
                    <a:pt x="2253649" y="67898"/>
                  </a:lnTo>
                  <a:lnTo>
                    <a:pt x="2205513" y="57955"/>
                  </a:lnTo>
                  <a:lnTo>
                    <a:pt x="2156797" y="48787"/>
                  </a:lnTo>
                  <a:lnTo>
                    <a:pt x="2107545" y="40398"/>
                  </a:lnTo>
                  <a:lnTo>
                    <a:pt x="2057801" y="32789"/>
                  </a:lnTo>
                  <a:lnTo>
                    <a:pt x="2007610" y="25966"/>
                  </a:lnTo>
                  <a:lnTo>
                    <a:pt x="1957016" y="19930"/>
                  </a:lnTo>
                  <a:lnTo>
                    <a:pt x="1906062" y="14685"/>
                  </a:lnTo>
                  <a:lnTo>
                    <a:pt x="1854794" y="10234"/>
                  </a:lnTo>
                  <a:lnTo>
                    <a:pt x="1803256" y="6580"/>
                  </a:lnTo>
                  <a:lnTo>
                    <a:pt x="1751491" y="3727"/>
                  </a:lnTo>
                  <a:lnTo>
                    <a:pt x="1699544" y="1677"/>
                  </a:lnTo>
                  <a:lnTo>
                    <a:pt x="1647460" y="433"/>
                  </a:lnTo>
                  <a:lnTo>
                    <a:pt x="1595282" y="0"/>
                  </a:lnTo>
                  <a:close/>
                </a:path>
              </a:pathLst>
            </a:custGeom>
            <a:solidFill>
              <a:srgbClr val="308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15239" y="3194997"/>
              <a:ext cx="3190240" cy="1542415"/>
            </a:xfrm>
            <a:custGeom>
              <a:avLst/>
              <a:gdLst/>
              <a:ahLst/>
              <a:cxnLst/>
              <a:rect l="l" t="t" r="r" b="b"/>
              <a:pathLst>
                <a:path w="3190240" h="1542414">
                  <a:moveTo>
                    <a:pt x="98745" y="1542255"/>
                  </a:moveTo>
                  <a:lnTo>
                    <a:pt x="313883" y="1214747"/>
                  </a:lnTo>
                  <a:lnTo>
                    <a:pt x="272817" y="1187068"/>
                  </a:lnTo>
                  <a:lnTo>
                    <a:pt x="234686" y="1158822"/>
                  </a:lnTo>
                  <a:lnTo>
                    <a:pt x="199478" y="1130054"/>
                  </a:lnTo>
                  <a:lnTo>
                    <a:pt x="167178" y="1100806"/>
                  </a:lnTo>
                  <a:lnTo>
                    <a:pt x="137773" y="1071121"/>
                  </a:lnTo>
                  <a:lnTo>
                    <a:pt x="111250" y="1041043"/>
                  </a:lnTo>
                  <a:lnTo>
                    <a:pt x="87596" y="1010616"/>
                  </a:lnTo>
                  <a:lnTo>
                    <a:pt x="48837" y="948884"/>
                  </a:lnTo>
                  <a:lnTo>
                    <a:pt x="21390" y="886272"/>
                  </a:lnTo>
                  <a:lnTo>
                    <a:pt x="5146" y="823126"/>
                  </a:lnTo>
                  <a:lnTo>
                    <a:pt x="0" y="759793"/>
                  </a:lnTo>
                  <a:lnTo>
                    <a:pt x="1554" y="728165"/>
                  </a:lnTo>
                  <a:lnTo>
                    <a:pt x="12849" y="665200"/>
                  </a:lnTo>
                  <a:lnTo>
                    <a:pt x="34973" y="602913"/>
                  </a:lnTo>
                  <a:lnTo>
                    <a:pt x="67816" y="541651"/>
                  </a:lnTo>
                  <a:lnTo>
                    <a:pt x="111271" y="481760"/>
                  </a:lnTo>
                  <a:lnTo>
                    <a:pt x="136945" y="452437"/>
                  </a:lnTo>
                  <a:lnTo>
                    <a:pt x="165231" y="423586"/>
                  </a:lnTo>
                  <a:lnTo>
                    <a:pt x="196116" y="395252"/>
                  </a:lnTo>
                  <a:lnTo>
                    <a:pt x="229588" y="367476"/>
                  </a:lnTo>
                  <a:lnTo>
                    <a:pt x="265631" y="340303"/>
                  </a:lnTo>
                  <a:lnTo>
                    <a:pt x="304234" y="313776"/>
                  </a:lnTo>
                  <a:lnTo>
                    <a:pt x="345382" y="287937"/>
                  </a:lnTo>
                  <a:lnTo>
                    <a:pt x="389062" y="262831"/>
                  </a:lnTo>
                  <a:lnTo>
                    <a:pt x="435261" y="238501"/>
                  </a:lnTo>
                  <a:lnTo>
                    <a:pt x="483964" y="214989"/>
                  </a:lnTo>
                  <a:lnTo>
                    <a:pt x="535160" y="192340"/>
                  </a:lnTo>
                  <a:lnTo>
                    <a:pt x="588833" y="170596"/>
                  </a:lnTo>
                  <a:lnTo>
                    <a:pt x="644972" y="149801"/>
                  </a:lnTo>
                  <a:lnTo>
                    <a:pt x="690521" y="134251"/>
                  </a:lnTo>
                  <a:lnTo>
                    <a:pt x="736817" y="119571"/>
                  </a:lnTo>
                  <a:lnTo>
                    <a:pt x="783816" y="105757"/>
                  </a:lnTo>
                  <a:lnTo>
                    <a:pt x="831473" y="92806"/>
                  </a:lnTo>
                  <a:lnTo>
                    <a:pt x="879745" y="80716"/>
                  </a:lnTo>
                  <a:lnTo>
                    <a:pt x="928587" y="69482"/>
                  </a:lnTo>
                  <a:lnTo>
                    <a:pt x="977954" y="59102"/>
                  </a:lnTo>
                  <a:lnTo>
                    <a:pt x="1027804" y="49573"/>
                  </a:lnTo>
                  <a:lnTo>
                    <a:pt x="1078091" y="40892"/>
                  </a:lnTo>
                  <a:lnTo>
                    <a:pt x="1128771" y="33055"/>
                  </a:lnTo>
                  <a:lnTo>
                    <a:pt x="1179799" y="26059"/>
                  </a:lnTo>
                  <a:lnTo>
                    <a:pt x="1231133" y="19901"/>
                  </a:lnTo>
                  <a:lnTo>
                    <a:pt x="1282727" y="14579"/>
                  </a:lnTo>
                  <a:lnTo>
                    <a:pt x="1334537" y="10088"/>
                  </a:lnTo>
                  <a:lnTo>
                    <a:pt x="1386519" y="6425"/>
                  </a:lnTo>
                  <a:lnTo>
                    <a:pt x="1438629" y="3588"/>
                  </a:lnTo>
                  <a:lnTo>
                    <a:pt x="1490822" y="1574"/>
                  </a:lnTo>
                  <a:lnTo>
                    <a:pt x="1543054" y="379"/>
                  </a:lnTo>
                  <a:lnTo>
                    <a:pt x="1595282" y="0"/>
                  </a:lnTo>
                  <a:lnTo>
                    <a:pt x="1647460" y="433"/>
                  </a:lnTo>
                  <a:lnTo>
                    <a:pt x="1699544" y="1677"/>
                  </a:lnTo>
                  <a:lnTo>
                    <a:pt x="1751491" y="3727"/>
                  </a:lnTo>
                  <a:lnTo>
                    <a:pt x="1803256" y="6580"/>
                  </a:lnTo>
                  <a:lnTo>
                    <a:pt x="1854794" y="10234"/>
                  </a:lnTo>
                  <a:lnTo>
                    <a:pt x="1906062" y="14685"/>
                  </a:lnTo>
                  <a:lnTo>
                    <a:pt x="1957016" y="19930"/>
                  </a:lnTo>
                  <a:lnTo>
                    <a:pt x="2007610" y="25966"/>
                  </a:lnTo>
                  <a:lnTo>
                    <a:pt x="2057801" y="32789"/>
                  </a:lnTo>
                  <a:lnTo>
                    <a:pt x="2107545" y="40398"/>
                  </a:lnTo>
                  <a:lnTo>
                    <a:pt x="2156797" y="48787"/>
                  </a:lnTo>
                  <a:lnTo>
                    <a:pt x="2205513" y="57955"/>
                  </a:lnTo>
                  <a:lnTo>
                    <a:pt x="2253649" y="67898"/>
                  </a:lnTo>
                  <a:lnTo>
                    <a:pt x="2301160" y="78613"/>
                  </a:lnTo>
                  <a:lnTo>
                    <a:pt x="2348003" y="90097"/>
                  </a:lnTo>
                  <a:lnTo>
                    <a:pt x="2394133" y="102346"/>
                  </a:lnTo>
                  <a:lnTo>
                    <a:pt x="2439506" y="115358"/>
                  </a:lnTo>
                  <a:lnTo>
                    <a:pt x="2484077" y="129129"/>
                  </a:lnTo>
                  <a:lnTo>
                    <a:pt x="2527803" y="143657"/>
                  </a:lnTo>
                  <a:lnTo>
                    <a:pt x="2570639" y="158938"/>
                  </a:lnTo>
                  <a:lnTo>
                    <a:pt x="2612540" y="174968"/>
                  </a:lnTo>
                  <a:lnTo>
                    <a:pt x="2653464" y="191746"/>
                  </a:lnTo>
                  <a:lnTo>
                    <a:pt x="2693364" y="209267"/>
                  </a:lnTo>
                  <a:lnTo>
                    <a:pt x="2732198" y="227528"/>
                  </a:lnTo>
                  <a:lnTo>
                    <a:pt x="2769921" y="246527"/>
                  </a:lnTo>
                  <a:lnTo>
                    <a:pt x="2806489" y="266260"/>
                  </a:lnTo>
                  <a:lnTo>
                    <a:pt x="2841857" y="286724"/>
                  </a:lnTo>
                  <a:lnTo>
                    <a:pt x="2875981" y="307916"/>
                  </a:lnTo>
                  <a:lnTo>
                    <a:pt x="2917047" y="335594"/>
                  </a:lnTo>
                  <a:lnTo>
                    <a:pt x="2955177" y="363838"/>
                  </a:lnTo>
                  <a:lnTo>
                    <a:pt x="2990385" y="392605"/>
                  </a:lnTo>
                  <a:lnTo>
                    <a:pt x="3022685" y="421851"/>
                  </a:lnTo>
                  <a:lnTo>
                    <a:pt x="3052090" y="451534"/>
                  </a:lnTo>
                  <a:lnTo>
                    <a:pt x="3078613" y="481609"/>
                  </a:lnTo>
                  <a:lnTo>
                    <a:pt x="3102268" y="512034"/>
                  </a:lnTo>
                  <a:lnTo>
                    <a:pt x="3141027" y="573761"/>
                  </a:lnTo>
                  <a:lnTo>
                    <a:pt x="3168474" y="636366"/>
                  </a:lnTo>
                  <a:lnTo>
                    <a:pt x="3184717" y="699505"/>
                  </a:lnTo>
                  <a:lnTo>
                    <a:pt x="3189864" y="762832"/>
                  </a:lnTo>
                  <a:lnTo>
                    <a:pt x="3188310" y="794457"/>
                  </a:lnTo>
                  <a:lnTo>
                    <a:pt x="3177014" y="857414"/>
                  </a:lnTo>
                  <a:lnTo>
                    <a:pt x="3154891" y="919694"/>
                  </a:lnTo>
                  <a:lnTo>
                    <a:pt x="3122048" y="980949"/>
                  </a:lnTo>
                  <a:lnTo>
                    <a:pt x="3078592" y="1040833"/>
                  </a:lnTo>
                  <a:lnTo>
                    <a:pt x="3052919" y="1070153"/>
                  </a:lnTo>
                  <a:lnTo>
                    <a:pt x="3024632" y="1099000"/>
                  </a:lnTo>
                  <a:lnTo>
                    <a:pt x="2993747" y="1127332"/>
                  </a:lnTo>
                  <a:lnTo>
                    <a:pt x="2960276" y="1155104"/>
                  </a:lnTo>
                  <a:lnTo>
                    <a:pt x="2924232" y="1182274"/>
                  </a:lnTo>
                  <a:lnTo>
                    <a:pt x="2885629" y="1208799"/>
                  </a:lnTo>
                  <a:lnTo>
                    <a:pt x="2844481" y="1234635"/>
                  </a:lnTo>
                  <a:lnTo>
                    <a:pt x="2800801" y="1259739"/>
                  </a:lnTo>
                  <a:lnTo>
                    <a:pt x="2754603" y="1284067"/>
                  </a:lnTo>
                  <a:lnTo>
                    <a:pt x="2705899" y="1307576"/>
                  </a:lnTo>
                  <a:lnTo>
                    <a:pt x="2654704" y="1330224"/>
                  </a:lnTo>
                  <a:lnTo>
                    <a:pt x="2601030" y="1351966"/>
                  </a:lnTo>
                  <a:lnTo>
                    <a:pt x="2544892" y="1372760"/>
                  </a:lnTo>
                  <a:lnTo>
                    <a:pt x="2500957" y="1387770"/>
                  </a:lnTo>
                  <a:lnTo>
                    <a:pt x="2456219" y="1401993"/>
                  </a:lnTo>
                  <a:lnTo>
                    <a:pt x="2410721" y="1415428"/>
                  </a:lnTo>
                  <a:lnTo>
                    <a:pt x="2364505" y="1428074"/>
                  </a:lnTo>
                  <a:lnTo>
                    <a:pt x="2317615" y="1439931"/>
                  </a:lnTo>
                  <a:lnTo>
                    <a:pt x="2270092" y="1450996"/>
                  </a:lnTo>
                  <a:lnTo>
                    <a:pt x="2221981" y="1461271"/>
                  </a:lnTo>
                  <a:lnTo>
                    <a:pt x="2173323" y="1470752"/>
                  </a:lnTo>
                  <a:lnTo>
                    <a:pt x="2124162" y="1479441"/>
                  </a:lnTo>
                  <a:lnTo>
                    <a:pt x="2074541" y="1487335"/>
                  </a:lnTo>
                  <a:lnTo>
                    <a:pt x="2024502" y="1494434"/>
                  </a:lnTo>
                  <a:lnTo>
                    <a:pt x="1974088" y="1500737"/>
                  </a:lnTo>
                  <a:lnTo>
                    <a:pt x="1923342" y="1506243"/>
                  </a:lnTo>
                  <a:lnTo>
                    <a:pt x="1872307" y="1510950"/>
                  </a:lnTo>
                  <a:lnTo>
                    <a:pt x="1821025" y="1514859"/>
                  </a:lnTo>
                  <a:lnTo>
                    <a:pt x="1769540" y="1517968"/>
                  </a:lnTo>
                  <a:lnTo>
                    <a:pt x="1717894" y="1520277"/>
                  </a:lnTo>
                  <a:lnTo>
                    <a:pt x="1666131" y="1521784"/>
                  </a:lnTo>
                  <a:lnTo>
                    <a:pt x="1614293" y="1522488"/>
                  </a:lnTo>
                  <a:lnTo>
                    <a:pt x="1562422" y="1522389"/>
                  </a:lnTo>
                  <a:lnTo>
                    <a:pt x="1510562" y="1521485"/>
                  </a:lnTo>
                  <a:lnTo>
                    <a:pt x="1458756" y="1519776"/>
                  </a:lnTo>
                  <a:lnTo>
                    <a:pt x="1407046" y="1517261"/>
                  </a:lnTo>
                  <a:lnTo>
                    <a:pt x="1355476" y="1513939"/>
                  </a:lnTo>
                  <a:lnTo>
                    <a:pt x="1304087" y="1509809"/>
                  </a:lnTo>
                  <a:lnTo>
                    <a:pt x="1252923" y="1504870"/>
                  </a:lnTo>
                  <a:lnTo>
                    <a:pt x="1202027" y="1499121"/>
                  </a:lnTo>
                  <a:lnTo>
                    <a:pt x="1151442" y="1492561"/>
                  </a:lnTo>
                  <a:lnTo>
                    <a:pt x="1101210" y="1485189"/>
                  </a:lnTo>
                  <a:lnTo>
                    <a:pt x="1051375" y="1477005"/>
                  </a:lnTo>
                  <a:lnTo>
                    <a:pt x="1001978" y="1468008"/>
                  </a:lnTo>
                  <a:lnTo>
                    <a:pt x="953064" y="1458195"/>
                  </a:lnTo>
                  <a:lnTo>
                    <a:pt x="904674" y="1447568"/>
                  </a:lnTo>
                  <a:lnTo>
                    <a:pt x="856852" y="1436124"/>
                  </a:lnTo>
                  <a:lnTo>
                    <a:pt x="809640" y="1423863"/>
                  </a:lnTo>
                  <a:lnTo>
                    <a:pt x="763082" y="1410784"/>
                  </a:lnTo>
                  <a:lnTo>
                    <a:pt x="98745" y="1542255"/>
                  </a:lnTo>
                  <a:close/>
                </a:path>
              </a:pathLst>
            </a:custGeom>
            <a:ln w="25400">
              <a:solidFill>
                <a:srgbClr val="E4B8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843778" y="3382868"/>
            <a:ext cx="192087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Zorgtechnologie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verwijst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naar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breed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scala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digitale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processen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producten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gebruikt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mobiele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zorg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stationaire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zorg.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zijn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slimme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huizen?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18971"/>
            <a:ext cx="429133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technisch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geavanceerde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leefruimte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waar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IoT-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Things),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elkaar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verbonden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internet.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gadgets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commando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eigenaar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taken uitvoeren.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115567"/>
            <a:ext cx="3486911" cy="2789872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zijn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slimme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huizen?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224788"/>
            <a:ext cx="63988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uitvoeren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commando: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596642"/>
            <a:ext cx="43307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binnentemperatuur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aanpassen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Kantel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bed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Verlichting/ventilatoren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aan-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uitzetten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Deuren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sluiten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stereo,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658111"/>
            <a:ext cx="3461004" cy="3266757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Een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slim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huis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besturen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8929" y="1320959"/>
            <a:ext cx="4609465" cy="323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4365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commando's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slimme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bedienen.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1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afstandsbediening: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status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huishoudelijke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rolluiken,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verlichting,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jaloezieën,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verwarming,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enz.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bedienen.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1353311"/>
            <a:ext cx="3377184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Een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slim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huis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besturen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0207" y="1111123"/>
            <a:ext cx="4711700" cy="216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Spraakgestuurde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bediening: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middel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spraakherkenning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verlichting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huishoudelijke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interactie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handen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handig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beperkte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motorische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vaardigheden.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115567"/>
            <a:ext cx="3543300" cy="23652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0207" y="4202683"/>
            <a:ext cx="693800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dia's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kennis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home-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installeren.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Slimme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beveiligingssystemen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479041"/>
            <a:ext cx="753935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beveiligingssystemen,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inclusief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camera's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bewegingssensoren,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24/7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bewaakt.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deurbellen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camera's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deur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opendoet,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sloten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familieleden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reddingsteams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geval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nood)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binnenkomen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wachtwoorden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codes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Slimme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verlichting/</a:t>
            </a:r>
            <a:r>
              <a:rPr dirty="0" spc="-25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Jaloezieën: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019" y="1714576"/>
            <a:ext cx="384111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verlichting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verlichting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in-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uitschakelen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aanwezig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dezelfde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jaloezieën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jaloezieën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openen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sluiten.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780032"/>
            <a:ext cx="3924300" cy="2615183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Smart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Home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Monitoring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55241"/>
            <a:ext cx="5307965" cy="16719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7500"/>
              </a:lnSpc>
              <a:spcBef>
                <a:spcPts val="155"/>
              </a:spcBef>
              <a:tabLst>
                <a:tab pos="1844675" algn="l"/>
                <a:tab pos="299085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handige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home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monitoring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40">
                <a:solidFill>
                  <a:srgbClr val="379C73"/>
                </a:solidFill>
                <a:latin typeface="Arial Black"/>
                <a:cs typeface="Arial Black"/>
              </a:rPr>
              <a:t>temperatuurregeling, </a:t>
            </a:r>
            <a:r>
              <a:rPr dirty="0" sz="1800" spc="-160">
                <a:solidFill>
                  <a:srgbClr val="379C73"/>
                </a:solidFill>
                <a:latin typeface="Arial Black"/>
                <a:cs typeface="Arial Black"/>
              </a:rPr>
              <a:t>lekdetectoren</a:t>
            </a:r>
            <a:r>
              <a:rPr dirty="0" sz="18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18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95">
                <a:solidFill>
                  <a:srgbClr val="379C73"/>
                </a:solidFill>
                <a:latin typeface="Arial Black"/>
                <a:cs typeface="Arial Black"/>
              </a:rPr>
              <a:t>sensoren</a:t>
            </a:r>
            <a:r>
              <a:rPr dirty="0" sz="1800" spc="-7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20">
                <a:solidFill>
                  <a:srgbClr val="379C73"/>
                </a:solidFill>
                <a:latin typeface="Arial Black"/>
                <a:cs typeface="Arial Black"/>
              </a:rPr>
              <a:t>voor</a:t>
            </a:r>
            <a:r>
              <a:rPr dirty="0" sz="1800" spc="-5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00">
                <a:solidFill>
                  <a:srgbClr val="379C73"/>
                </a:solidFill>
                <a:latin typeface="Arial Black"/>
                <a:cs typeface="Arial Black"/>
              </a:rPr>
              <a:t>luchtkwaliteit.</a:t>
            </a:r>
            <a:endParaRPr sz="18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22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geeft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veiligheidsmaatregel.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3475990"/>
            <a:ext cx="25901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4110" algn="l"/>
                <a:tab pos="1580515" algn="l"/>
                <a:tab pos="1689100" algn="l"/>
                <a:tab pos="21951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Gassensoren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 waarschuwen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situaties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automatisch hulpdiensten.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92907" y="3475990"/>
            <a:ext cx="2564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1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90798" y="3750361"/>
            <a:ext cx="26676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363980" algn="l"/>
                <a:tab pos="17145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gaslek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35050" algn="l"/>
                <a:tab pos="22713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opnemen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1217675"/>
            <a:ext cx="2728722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Slimme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keukenapparatuur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2119" y="1561033"/>
            <a:ext cx="513080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keukenapparatuur,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ovens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magnetrons,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79C73"/>
                </a:solidFill>
                <a:latin typeface="Arial Black"/>
                <a:cs typeface="Arial Black"/>
              </a:rPr>
              <a:t>de </a:t>
            </a:r>
            <a:r>
              <a:rPr dirty="0" sz="1800" spc="-155">
                <a:solidFill>
                  <a:srgbClr val="379C73"/>
                </a:solidFill>
                <a:latin typeface="Arial Black"/>
                <a:cs typeface="Arial Black"/>
              </a:rPr>
              <a:t>kooktijden</a:t>
            </a:r>
            <a:r>
              <a:rPr dirty="0" sz="18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50">
                <a:solidFill>
                  <a:srgbClr val="379C73"/>
                </a:solidFill>
                <a:latin typeface="Arial Black"/>
                <a:cs typeface="Arial Black"/>
              </a:rPr>
              <a:t>op</a:t>
            </a:r>
            <a:r>
              <a:rPr dirty="0" sz="1800" spc="-5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379C73"/>
                </a:solidFill>
                <a:latin typeface="Arial Black"/>
                <a:cs typeface="Arial Black"/>
              </a:rPr>
              <a:t>afstand</a:t>
            </a:r>
            <a:r>
              <a:rPr dirty="0" sz="18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65">
                <a:solidFill>
                  <a:srgbClr val="379C73"/>
                </a:solidFill>
                <a:latin typeface="Arial Black"/>
                <a:cs typeface="Arial Black"/>
              </a:rPr>
              <a:t>instellen,</a:t>
            </a:r>
            <a:r>
              <a:rPr dirty="0" sz="18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55">
                <a:solidFill>
                  <a:srgbClr val="379C73"/>
                </a:solidFill>
                <a:latin typeface="Arial Black"/>
                <a:cs typeface="Arial Black"/>
              </a:rPr>
              <a:t>het</a:t>
            </a:r>
            <a:r>
              <a:rPr dirty="0" sz="1800" spc="-8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25">
                <a:solidFill>
                  <a:srgbClr val="379C73"/>
                </a:solidFill>
                <a:latin typeface="Arial Black"/>
                <a:cs typeface="Arial Black"/>
              </a:rPr>
              <a:t>vermogen </a:t>
            </a:r>
            <a:r>
              <a:rPr dirty="0" sz="1800" spc="-160">
                <a:solidFill>
                  <a:srgbClr val="379C73"/>
                </a:solidFill>
                <a:latin typeface="Arial Black"/>
                <a:cs typeface="Arial Black"/>
              </a:rPr>
              <a:t>regelen</a:t>
            </a:r>
            <a:r>
              <a:rPr dirty="0" sz="18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80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18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200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18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30">
                <a:solidFill>
                  <a:srgbClr val="379C73"/>
                </a:solidFill>
                <a:latin typeface="Arial Black"/>
                <a:cs typeface="Arial Black"/>
              </a:rPr>
              <a:t>temperatuur</a:t>
            </a:r>
            <a:r>
              <a:rPr dirty="0" sz="18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220">
                <a:solidFill>
                  <a:srgbClr val="379C73"/>
                </a:solidFill>
                <a:latin typeface="Arial Black"/>
                <a:cs typeface="Arial Black"/>
              </a:rPr>
              <a:t>aanpassen</a:t>
            </a:r>
            <a:r>
              <a:rPr dirty="0" sz="1800" spc="-22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waardoor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ongelukken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afneemt.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9652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sturen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ingebouwde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koelkasten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waarschuwingen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koelkastdeur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staan.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1283206"/>
            <a:ext cx="2359152" cy="360233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0922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09598"/>
            <a:ext cx="7315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verhaal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Ray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koppel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onafhankelijker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ontspannen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leiden.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3268" y="4119473"/>
            <a:ext cx="815720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Zorgverlenersstress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Zelfstandig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thuistechnologie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360" y="2148839"/>
            <a:ext cx="2822448" cy="1586484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5191760" cy="1626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5"/>
              </a:spcBef>
            </a:pPr>
            <a:r>
              <a:rPr dirty="0" spc="-254"/>
              <a:t>Relevante</a:t>
            </a:r>
            <a:r>
              <a:rPr dirty="0" spc="-65"/>
              <a:t> </a:t>
            </a:r>
            <a:r>
              <a:rPr dirty="0" spc="-229"/>
              <a:t>digitale</a:t>
            </a:r>
            <a:r>
              <a:rPr dirty="0" spc="-45"/>
              <a:t> </a:t>
            </a:r>
            <a:r>
              <a:rPr dirty="0" spc="-160"/>
              <a:t>vaardigheden </a:t>
            </a:r>
            <a:r>
              <a:rPr dirty="0" spc="-155"/>
              <a:t>om</a:t>
            </a:r>
            <a:r>
              <a:rPr dirty="0" spc="-55"/>
              <a:t> </a:t>
            </a:r>
            <a:r>
              <a:rPr dirty="0" spc="-235"/>
              <a:t>ondersteunende</a:t>
            </a:r>
            <a:r>
              <a:rPr dirty="0" spc="-10"/>
              <a:t> </a:t>
            </a:r>
            <a:r>
              <a:rPr dirty="0" spc="-235"/>
              <a:t>technologieën </a:t>
            </a:r>
            <a:r>
              <a:rPr dirty="0" spc="-200"/>
              <a:t>te</a:t>
            </a:r>
            <a:r>
              <a:rPr dirty="0" spc="-130"/>
              <a:t> </a:t>
            </a:r>
            <a:r>
              <a:rPr dirty="0" spc="-105"/>
              <a:t>begrijpen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75990" y="2000504"/>
            <a:ext cx="4889500" cy="19462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downloaden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herinnering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plannen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ts val="3030"/>
              </a:lnSpc>
              <a:spcBef>
                <a:spcPts val="85"/>
              </a:spcBef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Bluetooth-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apparaat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(bijv.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elektronische pillenset)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896111"/>
            <a:ext cx="2894457" cy="3762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609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Soorten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05">
                <a:solidFill>
                  <a:srgbClr val="379C73"/>
                </a:solidFill>
              </a:rPr>
              <a:t> 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542538" y="2974085"/>
            <a:ext cx="1209040" cy="1506220"/>
            <a:chOff x="3542538" y="2974085"/>
            <a:chExt cx="1209040" cy="1506220"/>
          </a:xfrm>
        </p:grpSpPr>
        <p:sp>
          <p:nvSpPr>
            <p:cNvPr id="5" name="object 5" descr=""/>
            <p:cNvSpPr/>
            <p:nvPr/>
          </p:nvSpPr>
          <p:spPr>
            <a:xfrm>
              <a:off x="3542538" y="2974085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77" y="0"/>
                  </a:moveTo>
                  <a:lnTo>
                    <a:pt x="386323" y="2543"/>
                  </a:lnTo>
                  <a:lnTo>
                    <a:pt x="340546" y="9997"/>
                  </a:lnTo>
                  <a:lnTo>
                    <a:pt x="296509" y="22098"/>
                  </a:lnTo>
                  <a:lnTo>
                    <a:pt x="254477" y="38580"/>
                  </a:lnTo>
                  <a:lnTo>
                    <a:pt x="214714" y="59181"/>
                  </a:lnTo>
                  <a:lnTo>
                    <a:pt x="177485" y="83637"/>
                  </a:lnTo>
                  <a:lnTo>
                    <a:pt x="143052" y="111682"/>
                  </a:lnTo>
                  <a:lnTo>
                    <a:pt x="111682" y="143052"/>
                  </a:lnTo>
                  <a:lnTo>
                    <a:pt x="83637" y="177485"/>
                  </a:lnTo>
                  <a:lnTo>
                    <a:pt x="59182" y="214714"/>
                  </a:lnTo>
                  <a:lnTo>
                    <a:pt x="38580" y="254477"/>
                  </a:lnTo>
                  <a:lnTo>
                    <a:pt x="22098" y="296509"/>
                  </a:lnTo>
                  <a:lnTo>
                    <a:pt x="9997" y="340546"/>
                  </a:lnTo>
                  <a:lnTo>
                    <a:pt x="2543" y="386323"/>
                  </a:lnTo>
                  <a:lnTo>
                    <a:pt x="0" y="433577"/>
                  </a:lnTo>
                  <a:lnTo>
                    <a:pt x="2543" y="480810"/>
                  </a:lnTo>
                  <a:lnTo>
                    <a:pt x="9997" y="526571"/>
                  </a:lnTo>
                  <a:lnTo>
                    <a:pt x="22098" y="570597"/>
                  </a:lnTo>
                  <a:lnTo>
                    <a:pt x="38580" y="612623"/>
                  </a:lnTo>
                  <a:lnTo>
                    <a:pt x="59182" y="652384"/>
                  </a:lnTo>
                  <a:lnTo>
                    <a:pt x="83637" y="689616"/>
                  </a:lnTo>
                  <a:lnTo>
                    <a:pt x="111682" y="724052"/>
                  </a:lnTo>
                  <a:lnTo>
                    <a:pt x="143052" y="755429"/>
                  </a:lnTo>
                  <a:lnTo>
                    <a:pt x="177485" y="783482"/>
                  </a:lnTo>
                  <a:lnTo>
                    <a:pt x="214714" y="807945"/>
                  </a:lnTo>
                  <a:lnTo>
                    <a:pt x="254477" y="828555"/>
                  </a:lnTo>
                  <a:lnTo>
                    <a:pt x="296509" y="845045"/>
                  </a:lnTo>
                  <a:lnTo>
                    <a:pt x="340546" y="857152"/>
                  </a:lnTo>
                  <a:lnTo>
                    <a:pt x="386323" y="864611"/>
                  </a:lnTo>
                  <a:lnTo>
                    <a:pt x="433577" y="867155"/>
                  </a:lnTo>
                  <a:lnTo>
                    <a:pt x="480810" y="864611"/>
                  </a:lnTo>
                  <a:lnTo>
                    <a:pt x="526571" y="857152"/>
                  </a:lnTo>
                  <a:lnTo>
                    <a:pt x="570597" y="845045"/>
                  </a:lnTo>
                  <a:lnTo>
                    <a:pt x="612623" y="828555"/>
                  </a:lnTo>
                  <a:lnTo>
                    <a:pt x="652384" y="807945"/>
                  </a:lnTo>
                  <a:lnTo>
                    <a:pt x="689616" y="783482"/>
                  </a:lnTo>
                  <a:lnTo>
                    <a:pt x="724052" y="755429"/>
                  </a:lnTo>
                  <a:lnTo>
                    <a:pt x="755429" y="724052"/>
                  </a:lnTo>
                  <a:lnTo>
                    <a:pt x="783482" y="689616"/>
                  </a:lnTo>
                  <a:lnTo>
                    <a:pt x="807945" y="652384"/>
                  </a:lnTo>
                  <a:lnTo>
                    <a:pt x="828555" y="612623"/>
                  </a:lnTo>
                  <a:lnTo>
                    <a:pt x="845045" y="570597"/>
                  </a:lnTo>
                  <a:lnTo>
                    <a:pt x="857152" y="526571"/>
                  </a:lnTo>
                  <a:lnTo>
                    <a:pt x="864611" y="480810"/>
                  </a:lnTo>
                  <a:lnTo>
                    <a:pt x="867156" y="433577"/>
                  </a:lnTo>
                  <a:lnTo>
                    <a:pt x="864611" y="386323"/>
                  </a:lnTo>
                  <a:lnTo>
                    <a:pt x="857152" y="340546"/>
                  </a:lnTo>
                  <a:lnTo>
                    <a:pt x="845045" y="296509"/>
                  </a:lnTo>
                  <a:lnTo>
                    <a:pt x="828555" y="254477"/>
                  </a:lnTo>
                  <a:lnTo>
                    <a:pt x="807945" y="214714"/>
                  </a:lnTo>
                  <a:lnTo>
                    <a:pt x="783482" y="177485"/>
                  </a:lnTo>
                  <a:lnTo>
                    <a:pt x="755429" y="143052"/>
                  </a:lnTo>
                  <a:lnTo>
                    <a:pt x="724052" y="111682"/>
                  </a:lnTo>
                  <a:lnTo>
                    <a:pt x="689616" y="83637"/>
                  </a:lnTo>
                  <a:lnTo>
                    <a:pt x="652384" y="59181"/>
                  </a:lnTo>
                  <a:lnTo>
                    <a:pt x="612623" y="38580"/>
                  </a:lnTo>
                  <a:lnTo>
                    <a:pt x="570597" y="22097"/>
                  </a:lnTo>
                  <a:lnTo>
                    <a:pt x="526571" y="9997"/>
                  </a:lnTo>
                  <a:lnTo>
                    <a:pt x="480810" y="2543"/>
                  </a:lnTo>
                  <a:lnTo>
                    <a:pt x="433577" y="0"/>
                  </a:lnTo>
                  <a:close/>
                </a:path>
              </a:pathLst>
            </a:custGeom>
            <a:solidFill>
              <a:srgbClr val="BE504D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73246" y="3213353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432815" y="0"/>
                  </a:moveTo>
                  <a:lnTo>
                    <a:pt x="385660" y="2543"/>
                  </a:lnTo>
                  <a:lnTo>
                    <a:pt x="339973" y="9997"/>
                  </a:lnTo>
                  <a:lnTo>
                    <a:pt x="296021" y="22098"/>
                  </a:lnTo>
                  <a:lnTo>
                    <a:pt x="254067" y="38580"/>
                  </a:lnTo>
                  <a:lnTo>
                    <a:pt x="214375" y="59181"/>
                  </a:lnTo>
                  <a:lnTo>
                    <a:pt x="177210" y="83637"/>
                  </a:lnTo>
                  <a:lnTo>
                    <a:pt x="142836" y="111682"/>
                  </a:lnTo>
                  <a:lnTo>
                    <a:pt x="111516" y="143052"/>
                  </a:lnTo>
                  <a:lnTo>
                    <a:pt x="83515" y="177485"/>
                  </a:lnTo>
                  <a:lnTo>
                    <a:pt x="59097" y="214714"/>
                  </a:lnTo>
                  <a:lnTo>
                    <a:pt x="38526" y="254477"/>
                  </a:lnTo>
                  <a:lnTo>
                    <a:pt x="22067" y="296509"/>
                  </a:lnTo>
                  <a:lnTo>
                    <a:pt x="9983" y="340546"/>
                  </a:lnTo>
                  <a:lnTo>
                    <a:pt x="2539" y="386323"/>
                  </a:lnTo>
                  <a:lnTo>
                    <a:pt x="0" y="433577"/>
                  </a:lnTo>
                  <a:lnTo>
                    <a:pt x="2539" y="480821"/>
                  </a:lnTo>
                  <a:lnTo>
                    <a:pt x="9983" y="526590"/>
                  </a:lnTo>
                  <a:lnTo>
                    <a:pt x="22067" y="570622"/>
                  </a:lnTo>
                  <a:lnTo>
                    <a:pt x="38526" y="612651"/>
                  </a:lnTo>
                  <a:lnTo>
                    <a:pt x="59097" y="652413"/>
                  </a:lnTo>
                  <a:lnTo>
                    <a:pt x="83515" y="689643"/>
                  </a:lnTo>
                  <a:lnTo>
                    <a:pt x="111516" y="724077"/>
                  </a:lnTo>
                  <a:lnTo>
                    <a:pt x="142836" y="755451"/>
                  </a:lnTo>
                  <a:lnTo>
                    <a:pt x="177210" y="783500"/>
                  </a:lnTo>
                  <a:lnTo>
                    <a:pt x="214375" y="807959"/>
                  </a:lnTo>
                  <a:lnTo>
                    <a:pt x="254067" y="828565"/>
                  </a:lnTo>
                  <a:lnTo>
                    <a:pt x="296021" y="845051"/>
                  </a:lnTo>
                  <a:lnTo>
                    <a:pt x="339973" y="857155"/>
                  </a:lnTo>
                  <a:lnTo>
                    <a:pt x="385660" y="864611"/>
                  </a:lnTo>
                  <a:lnTo>
                    <a:pt x="432815" y="867155"/>
                  </a:lnTo>
                  <a:lnTo>
                    <a:pt x="479971" y="864611"/>
                  </a:lnTo>
                  <a:lnTo>
                    <a:pt x="525658" y="857155"/>
                  </a:lnTo>
                  <a:lnTo>
                    <a:pt x="569610" y="845051"/>
                  </a:lnTo>
                  <a:lnTo>
                    <a:pt x="611564" y="828565"/>
                  </a:lnTo>
                  <a:lnTo>
                    <a:pt x="651256" y="807959"/>
                  </a:lnTo>
                  <a:lnTo>
                    <a:pt x="688421" y="783500"/>
                  </a:lnTo>
                  <a:lnTo>
                    <a:pt x="722795" y="755451"/>
                  </a:lnTo>
                  <a:lnTo>
                    <a:pt x="754115" y="724077"/>
                  </a:lnTo>
                  <a:lnTo>
                    <a:pt x="782116" y="689643"/>
                  </a:lnTo>
                  <a:lnTo>
                    <a:pt x="806534" y="652413"/>
                  </a:lnTo>
                  <a:lnTo>
                    <a:pt x="827105" y="612651"/>
                  </a:lnTo>
                  <a:lnTo>
                    <a:pt x="843564" y="570622"/>
                  </a:lnTo>
                  <a:lnTo>
                    <a:pt x="855648" y="526590"/>
                  </a:lnTo>
                  <a:lnTo>
                    <a:pt x="863091" y="480821"/>
                  </a:lnTo>
                  <a:lnTo>
                    <a:pt x="865631" y="433577"/>
                  </a:lnTo>
                  <a:lnTo>
                    <a:pt x="863091" y="386323"/>
                  </a:lnTo>
                  <a:lnTo>
                    <a:pt x="855648" y="340546"/>
                  </a:lnTo>
                  <a:lnTo>
                    <a:pt x="843564" y="296509"/>
                  </a:lnTo>
                  <a:lnTo>
                    <a:pt x="827105" y="254477"/>
                  </a:lnTo>
                  <a:lnTo>
                    <a:pt x="806534" y="214714"/>
                  </a:lnTo>
                  <a:lnTo>
                    <a:pt x="782116" y="177485"/>
                  </a:lnTo>
                  <a:lnTo>
                    <a:pt x="754115" y="143052"/>
                  </a:lnTo>
                  <a:lnTo>
                    <a:pt x="722795" y="111682"/>
                  </a:lnTo>
                  <a:lnTo>
                    <a:pt x="688421" y="83637"/>
                  </a:lnTo>
                  <a:lnTo>
                    <a:pt x="651256" y="59181"/>
                  </a:lnTo>
                  <a:lnTo>
                    <a:pt x="611564" y="38580"/>
                  </a:lnTo>
                  <a:lnTo>
                    <a:pt x="569610" y="22097"/>
                  </a:lnTo>
                  <a:lnTo>
                    <a:pt x="525658" y="9997"/>
                  </a:lnTo>
                  <a:lnTo>
                    <a:pt x="479971" y="2543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C754F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73246" y="3213353"/>
              <a:ext cx="866140" cy="867410"/>
            </a:xfrm>
            <a:custGeom>
              <a:avLst/>
              <a:gdLst/>
              <a:ahLst/>
              <a:cxnLst/>
              <a:rect l="l" t="t" r="r" b="b"/>
              <a:pathLst>
                <a:path w="866139" h="867410">
                  <a:moveTo>
                    <a:pt x="0" y="433577"/>
                  </a:moveTo>
                  <a:lnTo>
                    <a:pt x="2539" y="386323"/>
                  </a:lnTo>
                  <a:lnTo>
                    <a:pt x="9983" y="340546"/>
                  </a:lnTo>
                  <a:lnTo>
                    <a:pt x="22067" y="296509"/>
                  </a:lnTo>
                  <a:lnTo>
                    <a:pt x="38526" y="254477"/>
                  </a:lnTo>
                  <a:lnTo>
                    <a:pt x="59097" y="214714"/>
                  </a:lnTo>
                  <a:lnTo>
                    <a:pt x="83515" y="177485"/>
                  </a:lnTo>
                  <a:lnTo>
                    <a:pt x="111516" y="143052"/>
                  </a:lnTo>
                  <a:lnTo>
                    <a:pt x="142836" y="111682"/>
                  </a:lnTo>
                  <a:lnTo>
                    <a:pt x="177210" y="83637"/>
                  </a:lnTo>
                  <a:lnTo>
                    <a:pt x="214375" y="59181"/>
                  </a:lnTo>
                  <a:lnTo>
                    <a:pt x="254067" y="38580"/>
                  </a:lnTo>
                  <a:lnTo>
                    <a:pt x="296021" y="22098"/>
                  </a:lnTo>
                  <a:lnTo>
                    <a:pt x="339973" y="9997"/>
                  </a:lnTo>
                  <a:lnTo>
                    <a:pt x="385660" y="2543"/>
                  </a:lnTo>
                  <a:lnTo>
                    <a:pt x="432815" y="0"/>
                  </a:lnTo>
                  <a:lnTo>
                    <a:pt x="479971" y="2543"/>
                  </a:lnTo>
                  <a:lnTo>
                    <a:pt x="525658" y="9997"/>
                  </a:lnTo>
                  <a:lnTo>
                    <a:pt x="569610" y="22097"/>
                  </a:lnTo>
                  <a:lnTo>
                    <a:pt x="611564" y="38580"/>
                  </a:lnTo>
                  <a:lnTo>
                    <a:pt x="651256" y="59181"/>
                  </a:lnTo>
                  <a:lnTo>
                    <a:pt x="688421" y="83637"/>
                  </a:lnTo>
                  <a:lnTo>
                    <a:pt x="722795" y="111682"/>
                  </a:lnTo>
                  <a:lnTo>
                    <a:pt x="754115" y="143052"/>
                  </a:lnTo>
                  <a:lnTo>
                    <a:pt x="782116" y="177485"/>
                  </a:lnTo>
                  <a:lnTo>
                    <a:pt x="806534" y="214714"/>
                  </a:lnTo>
                  <a:lnTo>
                    <a:pt x="827105" y="254477"/>
                  </a:lnTo>
                  <a:lnTo>
                    <a:pt x="843564" y="296509"/>
                  </a:lnTo>
                  <a:lnTo>
                    <a:pt x="855648" y="340546"/>
                  </a:lnTo>
                  <a:lnTo>
                    <a:pt x="863091" y="386323"/>
                  </a:lnTo>
                  <a:lnTo>
                    <a:pt x="865631" y="433577"/>
                  </a:lnTo>
                  <a:lnTo>
                    <a:pt x="863091" y="480821"/>
                  </a:lnTo>
                  <a:lnTo>
                    <a:pt x="855648" y="526590"/>
                  </a:lnTo>
                  <a:lnTo>
                    <a:pt x="843564" y="570622"/>
                  </a:lnTo>
                  <a:lnTo>
                    <a:pt x="827105" y="612651"/>
                  </a:lnTo>
                  <a:lnTo>
                    <a:pt x="806534" y="652413"/>
                  </a:lnTo>
                  <a:lnTo>
                    <a:pt x="782116" y="689643"/>
                  </a:lnTo>
                  <a:lnTo>
                    <a:pt x="754115" y="724077"/>
                  </a:lnTo>
                  <a:lnTo>
                    <a:pt x="722795" y="755451"/>
                  </a:lnTo>
                  <a:lnTo>
                    <a:pt x="688421" y="783500"/>
                  </a:lnTo>
                  <a:lnTo>
                    <a:pt x="651256" y="807959"/>
                  </a:lnTo>
                  <a:lnTo>
                    <a:pt x="611564" y="828565"/>
                  </a:lnTo>
                  <a:lnTo>
                    <a:pt x="569610" y="845051"/>
                  </a:lnTo>
                  <a:lnTo>
                    <a:pt x="525658" y="857155"/>
                  </a:lnTo>
                  <a:lnTo>
                    <a:pt x="479971" y="864611"/>
                  </a:lnTo>
                  <a:lnTo>
                    <a:pt x="432815" y="867155"/>
                  </a:lnTo>
                  <a:lnTo>
                    <a:pt x="385660" y="864611"/>
                  </a:lnTo>
                  <a:lnTo>
                    <a:pt x="339973" y="857155"/>
                  </a:lnTo>
                  <a:lnTo>
                    <a:pt x="296021" y="845051"/>
                  </a:lnTo>
                  <a:lnTo>
                    <a:pt x="254067" y="828565"/>
                  </a:lnTo>
                  <a:lnTo>
                    <a:pt x="214375" y="807959"/>
                  </a:lnTo>
                  <a:lnTo>
                    <a:pt x="177210" y="783500"/>
                  </a:lnTo>
                  <a:lnTo>
                    <a:pt x="142836" y="755451"/>
                  </a:lnTo>
                  <a:lnTo>
                    <a:pt x="111516" y="724077"/>
                  </a:lnTo>
                  <a:lnTo>
                    <a:pt x="83515" y="689643"/>
                  </a:lnTo>
                  <a:lnTo>
                    <a:pt x="59097" y="652413"/>
                  </a:lnTo>
                  <a:lnTo>
                    <a:pt x="38526" y="612651"/>
                  </a:lnTo>
                  <a:lnTo>
                    <a:pt x="22067" y="570622"/>
                  </a:lnTo>
                  <a:lnTo>
                    <a:pt x="9983" y="526590"/>
                  </a:lnTo>
                  <a:lnTo>
                    <a:pt x="2539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746754" y="3601973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433578" y="0"/>
                  </a:moveTo>
                  <a:lnTo>
                    <a:pt x="386323" y="2540"/>
                  </a:lnTo>
                  <a:lnTo>
                    <a:pt x="340546" y="9983"/>
                  </a:lnTo>
                  <a:lnTo>
                    <a:pt x="296509" y="22067"/>
                  </a:lnTo>
                  <a:lnTo>
                    <a:pt x="254477" y="38526"/>
                  </a:lnTo>
                  <a:lnTo>
                    <a:pt x="214714" y="59097"/>
                  </a:lnTo>
                  <a:lnTo>
                    <a:pt x="177485" y="83515"/>
                  </a:lnTo>
                  <a:lnTo>
                    <a:pt x="143052" y="111516"/>
                  </a:lnTo>
                  <a:lnTo>
                    <a:pt x="111682" y="142836"/>
                  </a:lnTo>
                  <a:lnTo>
                    <a:pt x="83637" y="177210"/>
                  </a:lnTo>
                  <a:lnTo>
                    <a:pt x="59182" y="214375"/>
                  </a:lnTo>
                  <a:lnTo>
                    <a:pt x="38580" y="254067"/>
                  </a:lnTo>
                  <a:lnTo>
                    <a:pt x="22098" y="296021"/>
                  </a:lnTo>
                  <a:lnTo>
                    <a:pt x="9997" y="339973"/>
                  </a:lnTo>
                  <a:lnTo>
                    <a:pt x="2543" y="385660"/>
                  </a:lnTo>
                  <a:lnTo>
                    <a:pt x="0" y="432816"/>
                  </a:lnTo>
                  <a:lnTo>
                    <a:pt x="2543" y="479976"/>
                  </a:lnTo>
                  <a:lnTo>
                    <a:pt x="9997" y="525665"/>
                  </a:lnTo>
                  <a:lnTo>
                    <a:pt x="22097" y="569619"/>
                  </a:lnTo>
                  <a:lnTo>
                    <a:pt x="38580" y="611575"/>
                  </a:lnTo>
                  <a:lnTo>
                    <a:pt x="59181" y="651267"/>
                  </a:lnTo>
                  <a:lnTo>
                    <a:pt x="83637" y="688432"/>
                  </a:lnTo>
                  <a:lnTo>
                    <a:pt x="111682" y="722806"/>
                  </a:lnTo>
                  <a:lnTo>
                    <a:pt x="143052" y="754124"/>
                  </a:lnTo>
                  <a:lnTo>
                    <a:pt x="177485" y="782124"/>
                  </a:lnTo>
                  <a:lnTo>
                    <a:pt x="214714" y="806540"/>
                  </a:lnTo>
                  <a:lnTo>
                    <a:pt x="254477" y="827109"/>
                  </a:lnTo>
                  <a:lnTo>
                    <a:pt x="296509" y="843566"/>
                  </a:lnTo>
                  <a:lnTo>
                    <a:pt x="340546" y="855649"/>
                  </a:lnTo>
                  <a:lnTo>
                    <a:pt x="386323" y="863092"/>
                  </a:lnTo>
                  <a:lnTo>
                    <a:pt x="433578" y="865632"/>
                  </a:lnTo>
                  <a:lnTo>
                    <a:pt x="480810" y="863092"/>
                  </a:lnTo>
                  <a:lnTo>
                    <a:pt x="526571" y="855649"/>
                  </a:lnTo>
                  <a:lnTo>
                    <a:pt x="570597" y="843566"/>
                  </a:lnTo>
                  <a:lnTo>
                    <a:pt x="612623" y="827109"/>
                  </a:lnTo>
                  <a:lnTo>
                    <a:pt x="652384" y="806540"/>
                  </a:lnTo>
                  <a:lnTo>
                    <a:pt x="689616" y="782124"/>
                  </a:lnTo>
                  <a:lnTo>
                    <a:pt x="724052" y="754124"/>
                  </a:lnTo>
                  <a:lnTo>
                    <a:pt x="755429" y="722806"/>
                  </a:lnTo>
                  <a:lnTo>
                    <a:pt x="783482" y="688432"/>
                  </a:lnTo>
                  <a:lnTo>
                    <a:pt x="807945" y="651267"/>
                  </a:lnTo>
                  <a:lnTo>
                    <a:pt x="828555" y="611575"/>
                  </a:lnTo>
                  <a:lnTo>
                    <a:pt x="845045" y="569619"/>
                  </a:lnTo>
                  <a:lnTo>
                    <a:pt x="857152" y="525665"/>
                  </a:lnTo>
                  <a:lnTo>
                    <a:pt x="864611" y="479976"/>
                  </a:lnTo>
                  <a:lnTo>
                    <a:pt x="867156" y="432816"/>
                  </a:lnTo>
                  <a:lnTo>
                    <a:pt x="864611" y="385660"/>
                  </a:lnTo>
                  <a:lnTo>
                    <a:pt x="857152" y="339973"/>
                  </a:lnTo>
                  <a:lnTo>
                    <a:pt x="845045" y="296021"/>
                  </a:lnTo>
                  <a:lnTo>
                    <a:pt x="828555" y="254067"/>
                  </a:lnTo>
                  <a:lnTo>
                    <a:pt x="807945" y="214376"/>
                  </a:lnTo>
                  <a:lnTo>
                    <a:pt x="783482" y="177210"/>
                  </a:lnTo>
                  <a:lnTo>
                    <a:pt x="755429" y="142836"/>
                  </a:lnTo>
                  <a:lnTo>
                    <a:pt x="724052" y="111516"/>
                  </a:lnTo>
                  <a:lnTo>
                    <a:pt x="689616" y="83515"/>
                  </a:lnTo>
                  <a:lnTo>
                    <a:pt x="652384" y="59097"/>
                  </a:lnTo>
                  <a:lnTo>
                    <a:pt x="612623" y="38526"/>
                  </a:lnTo>
                  <a:lnTo>
                    <a:pt x="570597" y="22067"/>
                  </a:lnTo>
                  <a:lnTo>
                    <a:pt x="526571" y="9983"/>
                  </a:lnTo>
                  <a:lnTo>
                    <a:pt x="480810" y="2540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BA9952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46754" y="3601973"/>
              <a:ext cx="867410" cy="866140"/>
            </a:xfrm>
            <a:custGeom>
              <a:avLst/>
              <a:gdLst/>
              <a:ahLst/>
              <a:cxnLst/>
              <a:rect l="l" t="t" r="r" b="b"/>
              <a:pathLst>
                <a:path w="867410" h="866139">
                  <a:moveTo>
                    <a:pt x="0" y="432816"/>
                  </a:moveTo>
                  <a:lnTo>
                    <a:pt x="2543" y="385660"/>
                  </a:lnTo>
                  <a:lnTo>
                    <a:pt x="9997" y="339973"/>
                  </a:lnTo>
                  <a:lnTo>
                    <a:pt x="22098" y="296021"/>
                  </a:lnTo>
                  <a:lnTo>
                    <a:pt x="38580" y="254067"/>
                  </a:lnTo>
                  <a:lnTo>
                    <a:pt x="59182" y="214375"/>
                  </a:lnTo>
                  <a:lnTo>
                    <a:pt x="83637" y="177210"/>
                  </a:lnTo>
                  <a:lnTo>
                    <a:pt x="111682" y="142836"/>
                  </a:lnTo>
                  <a:lnTo>
                    <a:pt x="143052" y="111516"/>
                  </a:lnTo>
                  <a:lnTo>
                    <a:pt x="177485" y="83515"/>
                  </a:lnTo>
                  <a:lnTo>
                    <a:pt x="214714" y="59097"/>
                  </a:lnTo>
                  <a:lnTo>
                    <a:pt x="254477" y="38526"/>
                  </a:lnTo>
                  <a:lnTo>
                    <a:pt x="296509" y="22067"/>
                  </a:lnTo>
                  <a:lnTo>
                    <a:pt x="340546" y="9983"/>
                  </a:lnTo>
                  <a:lnTo>
                    <a:pt x="386323" y="2540"/>
                  </a:lnTo>
                  <a:lnTo>
                    <a:pt x="433578" y="0"/>
                  </a:lnTo>
                  <a:lnTo>
                    <a:pt x="480810" y="2540"/>
                  </a:lnTo>
                  <a:lnTo>
                    <a:pt x="526571" y="9983"/>
                  </a:lnTo>
                  <a:lnTo>
                    <a:pt x="570597" y="22067"/>
                  </a:lnTo>
                  <a:lnTo>
                    <a:pt x="612623" y="38526"/>
                  </a:lnTo>
                  <a:lnTo>
                    <a:pt x="652384" y="59097"/>
                  </a:lnTo>
                  <a:lnTo>
                    <a:pt x="689616" y="83515"/>
                  </a:lnTo>
                  <a:lnTo>
                    <a:pt x="724052" y="111516"/>
                  </a:lnTo>
                  <a:lnTo>
                    <a:pt x="755429" y="142836"/>
                  </a:lnTo>
                  <a:lnTo>
                    <a:pt x="783482" y="177210"/>
                  </a:lnTo>
                  <a:lnTo>
                    <a:pt x="807945" y="214376"/>
                  </a:lnTo>
                  <a:lnTo>
                    <a:pt x="828555" y="254067"/>
                  </a:lnTo>
                  <a:lnTo>
                    <a:pt x="845045" y="296021"/>
                  </a:lnTo>
                  <a:lnTo>
                    <a:pt x="857152" y="339973"/>
                  </a:lnTo>
                  <a:lnTo>
                    <a:pt x="864611" y="385660"/>
                  </a:lnTo>
                  <a:lnTo>
                    <a:pt x="867156" y="432816"/>
                  </a:lnTo>
                  <a:lnTo>
                    <a:pt x="864611" y="479976"/>
                  </a:lnTo>
                  <a:lnTo>
                    <a:pt x="857152" y="525665"/>
                  </a:lnTo>
                  <a:lnTo>
                    <a:pt x="845045" y="569619"/>
                  </a:lnTo>
                  <a:lnTo>
                    <a:pt x="828555" y="611575"/>
                  </a:lnTo>
                  <a:lnTo>
                    <a:pt x="807945" y="651267"/>
                  </a:lnTo>
                  <a:lnTo>
                    <a:pt x="783482" y="688432"/>
                  </a:lnTo>
                  <a:lnTo>
                    <a:pt x="755429" y="722806"/>
                  </a:lnTo>
                  <a:lnTo>
                    <a:pt x="724052" y="754124"/>
                  </a:lnTo>
                  <a:lnTo>
                    <a:pt x="689616" y="782124"/>
                  </a:lnTo>
                  <a:lnTo>
                    <a:pt x="652384" y="806540"/>
                  </a:lnTo>
                  <a:lnTo>
                    <a:pt x="612623" y="827109"/>
                  </a:lnTo>
                  <a:lnTo>
                    <a:pt x="570597" y="843566"/>
                  </a:lnTo>
                  <a:lnTo>
                    <a:pt x="526571" y="855649"/>
                  </a:lnTo>
                  <a:lnTo>
                    <a:pt x="480810" y="863092"/>
                  </a:lnTo>
                  <a:lnTo>
                    <a:pt x="433578" y="865632"/>
                  </a:lnTo>
                  <a:lnTo>
                    <a:pt x="386323" y="863092"/>
                  </a:lnTo>
                  <a:lnTo>
                    <a:pt x="340546" y="855649"/>
                  </a:lnTo>
                  <a:lnTo>
                    <a:pt x="296509" y="843566"/>
                  </a:lnTo>
                  <a:lnTo>
                    <a:pt x="254477" y="827109"/>
                  </a:lnTo>
                  <a:lnTo>
                    <a:pt x="214714" y="806540"/>
                  </a:lnTo>
                  <a:lnTo>
                    <a:pt x="177485" y="782124"/>
                  </a:lnTo>
                  <a:lnTo>
                    <a:pt x="143052" y="754124"/>
                  </a:lnTo>
                  <a:lnTo>
                    <a:pt x="111682" y="722806"/>
                  </a:lnTo>
                  <a:lnTo>
                    <a:pt x="83637" y="688432"/>
                  </a:lnTo>
                  <a:lnTo>
                    <a:pt x="59181" y="651267"/>
                  </a:lnTo>
                  <a:lnTo>
                    <a:pt x="38580" y="611575"/>
                  </a:lnTo>
                  <a:lnTo>
                    <a:pt x="22097" y="569619"/>
                  </a:lnTo>
                  <a:lnTo>
                    <a:pt x="9997" y="525665"/>
                  </a:lnTo>
                  <a:lnTo>
                    <a:pt x="2543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30826" y="3074289"/>
            <a:ext cx="855344" cy="7518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12700" marR="5080" indent="-1270">
              <a:lnSpc>
                <a:spcPts val="1839"/>
              </a:lnSpc>
              <a:spcBef>
                <a:spcPts val="330"/>
              </a:spcBef>
            </a:pPr>
            <a:r>
              <a:rPr dirty="0" sz="1700" spc="-20">
                <a:latin typeface="Arial"/>
                <a:cs typeface="Arial"/>
              </a:rPr>
              <a:t>sche </a:t>
            </a:r>
            <a:r>
              <a:rPr dirty="0" sz="1700" spc="-10">
                <a:latin typeface="Arial"/>
                <a:cs typeface="Arial"/>
              </a:rPr>
              <a:t>zorgplan </a:t>
            </a:r>
            <a:r>
              <a:rPr dirty="0" sz="1700" spc="-20">
                <a:latin typeface="Arial"/>
                <a:cs typeface="Arial"/>
              </a:rPr>
              <a:t>ning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57802" y="4135628"/>
            <a:ext cx="1724660" cy="54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Ondersteunende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dirty="0" sz="1800" spc="-10"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327146" y="3589273"/>
            <a:ext cx="891540" cy="891540"/>
            <a:chOff x="3327146" y="3589273"/>
            <a:chExt cx="891540" cy="891540"/>
          </a:xfrm>
        </p:grpSpPr>
        <p:sp>
          <p:nvSpPr>
            <p:cNvPr id="13" name="object 13" descr=""/>
            <p:cNvSpPr/>
            <p:nvPr/>
          </p:nvSpPr>
          <p:spPr>
            <a:xfrm>
              <a:off x="3339846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432815" y="0"/>
                  </a:moveTo>
                  <a:lnTo>
                    <a:pt x="385660" y="2540"/>
                  </a:lnTo>
                  <a:lnTo>
                    <a:pt x="339973" y="9983"/>
                  </a:lnTo>
                  <a:lnTo>
                    <a:pt x="296021" y="22067"/>
                  </a:lnTo>
                  <a:lnTo>
                    <a:pt x="254067" y="38526"/>
                  </a:lnTo>
                  <a:lnTo>
                    <a:pt x="214375" y="59097"/>
                  </a:lnTo>
                  <a:lnTo>
                    <a:pt x="177210" y="83515"/>
                  </a:lnTo>
                  <a:lnTo>
                    <a:pt x="142836" y="111516"/>
                  </a:lnTo>
                  <a:lnTo>
                    <a:pt x="111516" y="142836"/>
                  </a:lnTo>
                  <a:lnTo>
                    <a:pt x="83515" y="177210"/>
                  </a:lnTo>
                  <a:lnTo>
                    <a:pt x="59097" y="214375"/>
                  </a:lnTo>
                  <a:lnTo>
                    <a:pt x="38526" y="254067"/>
                  </a:lnTo>
                  <a:lnTo>
                    <a:pt x="22067" y="296021"/>
                  </a:lnTo>
                  <a:lnTo>
                    <a:pt x="9983" y="339973"/>
                  </a:lnTo>
                  <a:lnTo>
                    <a:pt x="2539" y="385660"/>
                  </a:lnTo>
                  <a:lnTo>
                    <a:pt x="0" y="432816"/>
                  </a:lnTo>
                  <a:lnTo>
                    <a:pt x="2539" y="479976"/>
                  </a:lnTo>
                  <a:lnTo>
                    <a:pt x="9983" y="525665"/>
                  </a:lnTo>
                  <a:lnTo>
                    <a:pt x="22067" y="569619"/>
                  </a:lnTo>
                  <a:lnTo>
                    <a:pt x="38526" y="611575"/>
                  </a:lnTo>
                  <a:lnTo>
                    <a:pt x="59097" y="651267"/>
                  </a:lnTo>
                  <a:lnTo>
                    <a:pt x="83515" y="688432"/>
                  </a:lnTo>
                  <a:lnTo>
                    <a:pt x="111516" y="722806"/>
                  </a:lnTo>
                  <a:lnTo>
                    <a:pt x="142836" y="754124"/>
                  </a:lnTo>
                  <a:lnTo>
                    <a:pt x="177210" y="782124"/>
                  </a:lnTo>
                  <a:lnTo>
                    <a:pt x="214375" y="806540"/>
                  </a:lnTo>
                  <a:lnTo>
                    <a:pt x="254067" y="827109"/>
                  </a:lnTo>
                  <a:lnTo>
                    <a:pt x="296021" y="843566"/>
                  </a:lnTo>
                  <a:lnTo>
                    <a:pt x="339973" y="855649"/>
                  </a:lnTo>
                  <a:lnTo>
                    <a:pt x="385660" y="863092"/>
                  </a:lnTo>
                  <a:lnTo>
                    <a:pt x="432815" y="865632"/>
                  </a:lnTo>
                  <a:lnTo>
                    <a:pt x="479971" y="863092"/>
                  </a:lnTo>
                  <a:lnTo>
                    <a:pt x="525658" y="855649"/>
                  </a:lnTo>
                  <a:lnTo>
                    <a:pt x="569610" y="843566"/>
                  </a:lnTo>
                  <a:lnTo>
                    <a:pt x="611564" y="827109"/>
                  </a:lnTo>
                  <a:lnTo>
                    <a:pt x="651256" y="806540"/>
                  </a:lnTo>
                  <a:lnTo>
                    <a:pt x="688421" y="782124"/>
                  </a:lnTo>
                  <a:lnTo>
                    <a:pt x="722795" y="754124"/>
                  </a:lnTo>
                  <a:lnTo>
                    <a:pt x="754115" y="722806"/>
                  </a:lnTo>
                  <a:lnTo>
                    <a:pt x="782116" y="688432"/>
                  </a:lnTo>
                  <a:lnTo>
                    <a:pt x="806534" y="651267"/>
                  </a:lnTo>
                  <a:lnTo>
                    <a:pt x="827105" y="611575"/>
                  </a:lnTo>
                  <a:lnTo>
                    <a:pt x="843564" y="569619"/>
                  </a:lnTo>
                  <a:lnTo>
                    <a:pt x="855648" y="525665"/>
                  </a:lnTo>
                  <a:lnTo>
                    <a:pt x="863091" y="479976"/>
                  </a:lnTo>
                  <a:lnTo>
                    <a:pt x="865631" y="432816"/>
                  </a:lnTo>
                  <a:lnTo>
                    <a:pt x="863091" y="385660"/>
                  </a:lnTo>
                  <a:lnTo>
                    <a:pt x="855648" y="339973"/>
                  </a:lnTo>
                  <a:lnTo>
                    <a:pt x="843564" y="296021"/>
                  </a:lnTo>
                  <a:lnTo>
                    <a:pt x="827105" y="254067"/>
                  </a:lnTo>
                  <a:lnTo>
                    <a:pt x="806534" y="214376"/>
                  </a:lnTo>
                  <a:lnTo>
                    <a:pt x="782116" y="177210"/>
                  </a:lnTo>
                  <a:lnTo>
                    <a:pt x="754115" y="142836"/>
                  </a:lnTo>
                  <a:lnTo>
                    <a:pt x="722795" y="111516"/>
                  </a:lnTo>
                  <a:lnTo>
                    <a:pt x="688421" y="83515"/>
                  </a:lnTo>
                  <a:lnTo>
                    <a:pt x="651256" y="59097"/>
                  </a:lnTo>
                  <a:lnTo>
                    <a:pt x="611564" y="38526"/>
                  </a:lnTo>
                  <a:lnTo>
                    <a:pt x="569610" y="22067"/>
                  </a:lnTo>
                  <a:lnTo>
                    <a:pt x="525658" y="9983"/>
                  </a:lnTo>
                  <a:lnTo>
                    <a:pt x="479971" y="2540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B9B954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39846" y="3601973"/>
              <a:ext cx="866140" cy="866140"/>
            </a:xfrm>
            <a:custGeom>
              <a:avLst/>
              <a:gdLst/>
              <a:ahLst/>
              <a:cxnLst/>
              <a:rect l="l" t="t" r="r" b="b"/>
              <a:pathLst>
                <a:path w="866139" h="866139">
                  <a:moveTo>
                    <a:pt x="0" y="432816"/>
                  </a:moveTo>
                  <a:lnTo>
                    <a:pt x="2539" y="385660"/>
                  </a:lnTo>
                  <a:lnTo>
                    <a:pt x="9983" y="339973"/>
                  </a:lnTo>
                  <a:lnTo>
                    <a:pt x="22067" y="296021"/>
                  </a:lnTo>
                  <a:lnTo>
                    <a:pt x="38526" y="254067"/>
                  </a:lnTo>
                  <a:lnTo>
                    <a:pt x="59097" y="214375"/>
                  </a:lnTo>
                  <a:lnTo>
                    <a:pt x="83515" y="177210"/>
                  </a:lnTo>
                  <a:lnTo>
                    <a:pt x="111516" y="142836"/>
                  </a:lnTo>
                  <a:lnTo>
                    <a:pt x="142836" y="111516"/>
                  </a:lnTo>
                  <a:lnTo>
                    <a:pt x="177210" y="83515"/>
                  </a:lnTo>
                  <a:lnTo>
                    <a:pt x="214375" y="59097"/>
                  </a:lnTo>
                  <a:lnTo>
                    <a:pt x="254067" y="38526"/>
                  </a:lnTo>
                  <a:lnTo>
                    <a:pt x="296021" y="22067"/>
                  </a:lnTo>
                  <a:lnTo>
                    <a:pt x="339973" y="9983"/>
                  </a:lnTo>
                  <a:lnTo>
                    <a:pt x="385660" y="2540"/>
                  </a:lnTo>
                  <a:lnTo>
                    <a:pt x="432815" y="0"/>
                  </a:lnTo>
                  <a:lnTo>
                    <a:pt x="479971" y="2540"/>
                  </a:lnTo>
                  <a:lnTo>
                    <a:pt x="525658" y="9983"/>
                  </a:lnTo>
                  <a:lnTo>
                    <a:pt x="569610" y="22067"/>
                  </a:lnTo>
                  <a:lnTo>
                    <a:pt x="611564" y="38526"/>
                  </a:lnTo>
                  <a:lnTo>
                    <a:pt x="651256" y="59097"/>
                  </a:lnTo>
                  <a:lnTo>
                    <a:pt x="688421" y="83515"/>
                  </a:lnTo>
                  <a:lnTo>
                    <a:pt x="722795" y="111516"/>
                  </a:lnTo>
                  <a:lnTo>
                    <a:pt x="754115" y="142836"/>
                  </a:lnTo>
                  <a:lnTo>
                    <a:pt x="782116" y="177210"/>
                  </a:lnTo>
                  <a:lnTo>
                    <a:pt x="806534" y="214376"/>
                  </a:lnTo>
                  <a:lnTo>
                    <a:pt x="827105" y="254067"/>
                  </a:lnTo>
                  <a:lnTo>
                    <a:pt x="843564" y="296021"/>
                  </a:lnTo>
                  <a:lnTo>
                    <a:pt x="855648" y="339973"/>
                  </a:lnTo>
                  <a:lnTo>
                    <a:pt x="863091" y="385660"/>
                  </a:lnTo>
                  <a:lnTo>
                    <a:pt x="865631" y="432816"/>
                  </a:lnTo>
                  <a:lnTo>
                    <a:pt x="863091" y="479976"/>
                  </a:lnTo>
                  <a:lnTo>
                    <a:pt x="855648" y="525665"/>
                  </a:lnTo>
                  <a:lnTo>
                    <a:pt x="843564" y="569619"/>
                  </a:lnTo>
                  <a:lnTo>
                    <a:pt x="827105" y="611575"/>
                  </a:lnTo>
                  <a:lnTo>
                    <a:pt x="806534" y="651267"/>
                  </a:lnTo>
                  <a:lnTo>
                    <a:pt x="782116" y="688432"/>
                  </a:lnTo>
                  <a:lnTo>
                    <a:pt x="754115" y="722806"/>
                  </a:lnTo>
                  <a:lnTo>
                    <a:pt x="722795" y="754124"/>
                  </a:lnTo>
                  <a:lnTo>
                    <a:pt x="688421" y="782124"/>
                  </a:lnTo>
                  <a:lnTo>
                    <a:pt x="651256" y="806540"/>
                  </a:lnTo>
                  <a:lnTo>
                    <a:pt x="611564" y="827109"/>
                  </a:lnTo>
                  <a:lnTo>
                    <a:pt x="569610" y="843566"/>
                  </a:lnTo>
                  <a:lnTo>
                    <a:pt x="525658" y="855649"/>
                  </a:lnTo>
                  <a:lnTo>
                    <a:pt x="479971" y="863092"/>
                  </a:lnTo>
                  <a:lnTo>
                    <a:pt x="432815" y="865632"/>
                  </a:lnTo>
                  <a:lnTo>
                    <a:pt x="385660" y="863092"/>
                  </a:lnTo>
                  <a:lnTo>
                    <a:pt x="339973" y="855649"/>
                  </a:lnTo>
                  <a:lnTo>
                    <a:pt x="296021" y="843566"/>
                  </a:lnTo>
                  <a:lnTo>
                    <a:pt x="254067" y="827109"/>
                  </a:lnTo>
                  <a:lnTo>
                    <a:pt x="214375" y="806540"/>
                  </a:lnTo>
                  <a:lnTo>
                    <a:pt x="177210" y="782124"/>
                  </a:lnTo>
                  <a:lnTo>
                    <a:pt x="142836" y="754124"/>
                  </a:lnTo>
                  <a:lnTo>
                    <a:pt x="111516" y="722806"/>
                  </a:lnTo>
                  <a:lnTo>
                    <a:pt x="83515" y="688432"/>
                  </a:lnTo>
                  <a:lnTo>
                    <a:pt x="59097" y="651267"/>
                  </a:lnTo>
                  <a:lnTo>
                    <a:pt x="38526" y="611575"/>
                  </a:lnTo>
                  <a:lnTo>
                    <a:pt x="22067" y="569619"/>
                  </a:lnTo>
                  <a:lnTo>
                    <a:pt x="9983" y="525665"/>
                  </a:lnTo>
                  <a:lnTo>
                    <a:pt x="2539" y="479976"/>
                  </a:lnTo>
                  <a:lnTo>
                    <a:pt x="0" y="43281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395473" y="4012488"/>
            <a:ext cx="874394" cy="79438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ctr" marL="12700" marR="5080">
              <a:lnSpc>
                <a:spcPct val="90100"/>
              </a:lnSpc>
              <a:spcBef>
                <a:spcPts val="310"/>
              </a:spcBef>
            </a:pPr>
            <a:r>
              <a:rPr dirty="0" sz="1800" spc="-10">
                <a:latin typeface="Arial"/>
                <a:cs typeface="Arial"/>
              </a:rPr>
              <a:t>E-health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M- </a:t>
            </a:r>
            <a:r>
              <a:rPr dirty="0" sz="1800" spc="-1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200654" y="3200654"/>
            <a:ext cx="892810" cy="892810"/>
            <a:chOff x="3200654" y="3200654"/>
            <a:chExt cx="892810" cy="892810"/>
          </a:xfrm>
        </p:grpSpPr>
        <p:sp>
          <p:nvSpPr>
            <p:cNvPr id="17" name="object 17" descr=""/>
            <p:cNvSpPr/>
            <p:nvPr/>
          </p:nvSpPr>
          <p:spPr>
            <a:xfrm>
              <a:off x="3213354" y="321335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433578" y="0"/>
                  </a:moveTo>
                  <a:lnTo>
                    <a:pt x="386323" y="2543"/>
                  </a:lnTo>
                  <a:lnTo>
                    <a:pt x="340546" y="9997"/>
                  </a:lnTo>
                  <a:lnTo>
                    <a:pt x="296509" y="22098"/>
                  </a:lnTo>
                  <a:lnTo>
                    <a:pt x="254477" y="38580"/>
                  </a:lnTo>
                  <a:lnTo>
                    <a:pt x="214714" y="59181"/>
                  </a:lnTo>
                  <a:lnTo>
                    <a:pt x="177485" y="83637"/>
                  </a:lnTo>
                  <a:lnTo>
                    <a:pt x="143052" y="111682"/>
                  </a:lnTo>
                  <a:lnTo>
                    <a:pt x="111682" y="143052"/>
                  </a:lnTo>
                  <a:lnTo>
                    <a:pt x="83637" y="177485"/>
                  </a:lnTo>
                  <a:lnTo>
                    <a:pt x="59181" y="214714"/>
                  </a:lnTo>
                  <a:lnTo>
                    <a:pt x="38580" y="254477"/>
                  </a:lnTo>
                  <a:lnTo>
                    <a:pt x="22097" y="296509"/>
                  </a:lnTo>
                  <a:lnTo>
                    <a:pt x="9997" y="340546"/>
                  </a:lnTo>
                  <a:lnTo>
                    <a:pt x="2543" y="386323"/>
                  </a:lnTo>
                  <a:lnTo>
                    <a:pt x="0" y="433577"/>
                  </a:lnTo>
                  <a:lnTo>
                    <a:pt x="2543" y="480821"/>
                  </a:lnTo>
                  <a:lnTo>
                    <a:pt x="9997" y="526590"/>
                  </a:lnTo>
                  <a:lnTo>
                    <a:pt x="22098" y="570622"/>
                  </a:lnTo>
                  <a:lnTo>
                    <a:pt x="38580" y="612651"/>
                  </a:lnTo>
                  <a:lnTo>
                    <a:pt x="59182" y="652413"/>
                  </a:lnTo>
                  <a:lnTo>
                    <a:pt x="83637" y="689643"/>
                  </a:lnTo>
                  <a:lnTo>
                    <a:pt x="111682" y="724077"/>
                  </a:lnTo>
                  <a:lnTo>
                    <a:pt x="143052" y="755451"/>
                  </a:lnTo>
                  <a:lnTo>
                    <a:pt x="177485" y="783500"/>
                  </a:lnTo>
                  <a:lnTo>
                    <a:pt x="214714" y="807959"/>
                  </a:lnTo>
                  <a:lnTo>
                    <a:pt x="254477" y="828565"/>
                  </a:lnTo>
                  <a:lnTo>
                    <a:pt x="296509" y="845051"/>
                  </a:lnTo>
                  <a:lnTo>
                    <a:pt x="340546" y="857155"/>
                  </a:lnTo>
                  <a:lnTo>
                    <a:pt x="386323" y="864611"/>
                  </a:lnTo>
                  <a:lnTo>
                    <a:pt x="433578" y="867155"/>
                  </a:lnTo>
                  <a:lnTo>
                    <a:pt x="480810" y="864611"/>
                  </a:lnTo>
                  <a:lnTo>
                    <a:pt x="526571" y="857155"/>
                  </a:lnTo>
                  <a:lnTo>
                    <a:pt x="570597" y="845051"/>
                  </a:lnTo>
                  <a:lnTo>
                    <a:pt x="612623" y="828565"/>
                  </a:lnTo>
                  <a:lnTo>
                    <a:pt x="652384" y="807959"/>
                  </a:lnTo>
                  <a:lnTo>
                    <a:pt x="689616" y="783500"/>
                  </a:lnTo>
                  <a:lnTo>
                    <a:pt x="724052" y="755451"/>
                  </a:lnTo>
                  <a:lnTo>
                    <a:pt x="755429" y="724077"/>
                  </a:lnTo>
                  <a:lnTo>
                    <a:pt x="783482" y="689643"/>
                  </a:lnTo>
                  <a:lnTo>
                    <a:pt x="807945" y="652413"/>
                  </a:lnTo>
                  <a:lnTo>
                    <a:pt x="828555" y="612651"/>
                  </a:lnTo>
                  <a:lnTo>
                    <a:pt x="845045" y="570622"/>
                  </a:lnTo>
                  <a:lnTo>
                    <a:pt x="857152" y="526590"/>
                  </a:lnTo>
                  <a:lnTo>
                    <a:pt x="864611" y="480821"/>
                  </a:lnTo>
                  <a:lnTo>
                    <a:pt x="867156" y="433577"/>
                  </a:lnTo>
                  <a:lnTo>
                    <a:pt x="864611" y="386323"/>
                  </a:lnTo>
                  <a:lnTo>
                    <a:pt x="857152" y="340546"/>
                  </a:lnTo>
                  <a:lnTo>
                    <a:pt x="845045" y="296509"/>
                  </a:lnTo>
                  <a:lnTo>
                    <a:pt x="828555" y="254477"/>
                  </a:lnTo>
                  <a:lnTo>
                    <a:pt x="807945" y="214714"/>
                  </a:lnTo>
                  <a:lnTo>
                    <a:pt x="783482" y="177485"/>
                  </a:lnTo>
                  <a:lnTo>
                    <a:pt x="755429" y="143052"/>
                  </a:lnTo>
                  <a:lnTo>
                    <a:pt x="724052" y="111682"/>
                  </a:lnTo>
                  <a:lnTo>
                    <a:pt x="689616" y="83637"/>
                  </a:lnTo>
                  <a:lnTo>
                    <a:pt x="652384" y="59181"/>
                  </a:lnTo>
                  <a:lnTo>
                    <a:pt x="612623" y="38580"/>
                  </a:lnTo>
                  <a:lnTo>
                    <a:pt x="570597" y="22097"/>
                  </a:lnTo>
                  <a:lnTo>
                    <a:pt x="526571" y="9997"/>
                  </a:lnTo>
                  <a:lnTo>
                    <a:pt x="480810" y="2543"/>
                  </a:lnTo>
                  <a:lnTo>
                    <a:pt x="433578" y="0"/>
                  </a:lnTo>
                  <a:close/>
                </a:path>
              </a:pathLst>
            </a:custGeom>
            <a:solidFill>
              <a:srgbClr val="99B857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13354" y="321335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0" y="433577"/>
                  </a:moveTo>
                  <a:lnTo>
                    <a:pt x="2543" y="386323"/>
                  </a:lnTo>
                  <a:lnTo>
                    <a:pt x="9997" y="340546"/>
                  </a:lnTo>
                  <a:lnTo>
                    <a:pt x="22097" y="296509"/>
                  </a:lnTo>
                  <a:lnTo>
                    <a:pt x="38580" y="254477"/>
                  </a:lnTo>
                  <a:lnTo>
                    <a:pt x="59181" y="214714"/>
                  </a:lnTo>
                  <a:lnTo>
                    <a:pt x="83637" y="177485"/>
                  </a:lnTo>
                  <a:lnTo>
                    <a:pt x="111682" y="143052"/>
                  </a:lnTo>
                  <a:lnTo>
                    <a:pt x="143052" y="111682"/>
                  </a:lnTo>
                  <a:lnTo>
                    <a:pt x="177485" y="83637"/>
                  </a:lnTo>
                  <a:lnTo>
                    <a:pt x="214714" y="59181"/>
                  </a:lnTo>
                  <a:lnTo>
                    <a:pt x="254477" y="38580"/>
                  </a:lnTo>
                  <a:lnTo>
                    <a:pt x="296509" y="22098"/>
                  </a:lnTo>
                  <a:lnTo>
                    <a:pt x="340546" y="9997"/>
                  </a:lnTo>
                  <a:lnTo>
                    <a:pt x="386323" y="2543"/>
                  </a:lnTo>
                  <a:lnTo>
                    <a:pt x="433578" y="0"/>
                  </a:lnTo>
                  <a:lnTo>
                    <a:pt x="480810" y="2543"/>
                  </a:lnTo>
                  <a:lnTo>
                    <a:pt x="526571" y="9997"/>
                  </a:lnTo>
                  <a:lnTo>
                    <a:pt x="570597" y="22097"/>
                  </a:lnTo>
                  <a:lnTo>
                    <a:pt x="612623" y="38580"/>
                  </a:lnTo>
                  <a:lnTo>
                    <a:pt x="652384" y="59181"/>
                  </a:lnTo>
                  <a:lnTo>
                    <a:pt x="689616" y="83637"/>
                  </a:lnTo>
                  <a:lnTo>
                    <a:pt x="724052" y="111682"/>
                  </a:lnTo>
                  <a:lnTo>
                    <a:pt x="755429" y="143052"/>
                  </a:lnTo>
                  <a:lnTo>
                    <a:pt x="783482" y="177485"/>
                  </a:lnTo>
                  <a:lnTo>
                    <a:pt x="807945" y="214714"/>
                  </a:lnTo>
                  <a:lnTo>
                    <a:pt x="828555" y="254477"/>
                  </a:lnTo>
                  <a:lnTo>
                    <a:pt x="845045" y="296509"/>
                  </a:lnTo>
                  <a:lnTo>
                    <a:pt x="857152" y="340546"/>
                  </a:lnTo>
                  <a:lnTo>
                    <a:pt x="864611" y="386323"/>
                  </a:lnTo>
                  <a:lnTo>
                    <a:pt x="867156" y="433577"/>
                  </a:lnTo>
                  <a:lnTo>
                    <a:pt x="864611" y="480821"/>
                  </a:lnTo>
                  <a:lnTo>
                    <a:pt x="857152" y="526590"/>
                  </a:lnTo>
                  <a:lnTo>
                    <a:pt x="845045" y="570622"/>
                  </a:lnTo>
                  <a:lnTo>
                    <a:pt x="828555" y="612651"/>
                  </a:lnTo>
                  <a:lnTo>
                    <a:pt x="807945" y="652413"/>
                  </a:lnTo>
                  <a:lnTo>
                    <a:pt x="783482" y="689643"/>
                  </a:lnTo>
                  <a:lnTo>
                    <a:pt x="755429" y="724077"/>
                  </a:lnTo>
                  <a:lnTo>
                    <a:pt x="724052" y="755451"/>
                  </a:lnTo>
                  <a:lnTo>
                    <a:pt x="689616" y="783500"/>
                  </a:lnTo>
                  <a:lnTo>
                    <a:pt x="652384" y="807959"/>
                  </a:lnTo>
                  <a:lnTo>
                    <a:pt x="612623" y="828565"/>
                  </a:lnTo>
                  <a:lnTo>
                    <a:pt x="570597" y="845051"/>
                  </a:lnTo>
                  <a:lnTo>
                    <a:pt x="526571" y="857155"/>
                  </a:lnTo>
                  <a:lnTo>
                    <a:pt x="480810" y="864611"/>
                  </a:lnTo>
                  <a:lnTo>
                    <a:pt x="433578" y="867155"/>
                  </a:lnTo>
                  <a:lnTo>
                    <a:pt x="386323" y="864611"/>
                  </a:lnTo>
                  <a:lnTo>
                    <a:pt x="340546" y="857155"/>
                  </a:lnTo>
                  <a:lnTo>
                    <a:pt x="296509" y="845051"/>
                  </a:lnTo>
                  <a:lnTo>
                    <a:pt x="254477" y="828565"/>
                  </a:lnTo>
                  <a:lnTo>
                    <a:pt x="214714" y="807959"/>
                  </a:lnTo>
                  <a:lnTo>
                    <a:pt x="177485" y="783500"/>
                  </a:lnTo>
                  <a:lnTo>
                    <a:pt x="143052" y="755451"/>
                  </a:lnTo>
                  <a:lnTo>
                    <a:pt x="111682" y="724077"/>
                  </a:lnTo>
                  <a:lnTo>
                    <a:pt x="83637" y="689643"/>
                  </a:lnTo>
                  <a:lnTo>
                    <a:pt x="59182" y="652413"/>
                  </a:lnTo>
                  <a:lnTo>
                    <a:pt x="38580" y="612651"/>
                  </a:lnTo>
                  <a:lnTo>
                    <a:pt x="22098" y="570622"/>
                  </a:lnTo>
                  <a:lnTo>
                    <a:pt x="9997" y="526590"/>
                  </a:lnTo>
                  <a:lnTo>
                    <a:pt x="2543" y="480821"/>
                  </a:lnTo>
                  <a:lnTo>
                    <a:pt x="0" y="43357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1451" y="1176908"/>
            <a:ext cx="8238490" cy="2093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zorggerelateerde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categoriseren.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benadering 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classificeren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technologietypen:</a:t>
            </a:r>
            <a:endParaRPr sz="1800">
              <a:latin typeface="Arial"/>
              <a:cs typeface="Arial"/>
            </a:endParaRPr>
          </a:p>
          <a:p>
            <a:pPr algn="ctr" marL="2627630" marR="3789045">
              <a:lnSpc>
                <a:spcPts val="1939"/>
              </a:lnSpc>
              <a:spcBef>
                <a:spcPts val="1805"/>
              </a:spcBef>
            </a:pPr>
            <a:r>
              <a:rPr dirty="0" sz="1800" spc="-10">
                <a:latin typeface="Arial"/>
                <a:cs typeface="Arial"/>
              </a:rPr>
              <a:t>Telegeneeskunde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bewaking </a:t>
            </a:r>
            <a:r>
              <a:rPr dirty="0" sz="1800" spc="-25">
                <a:latin typeface="Arial"/>
                <a:cs typeface="Arial"/>
              </a:rPr>
              <a:t>op </a:t>
            </a:r>
            <a:r>
              <a:rPr dirty="0" sz="1800" spc="-10">
                <a:latin typeface="Arial"/>
                <a:cs typeface="Arial"/>
              </a:rPr>
              <a:t>afstand</a:t>
            </a:r>
            <a:endParaRPr sz="1800">
              <a:latin typeface="Arial"/>
              <a:cs typeface="Arial"/>
            </a:endParaRPr>
          </a:p>
          <a:p>
            <a:pPr algn="ctr" marL="1395730">
              <a:lnSpc>
                <a:spcPts val="1260"/>
              </a:lnSpc>
            </a:pPr>
            <a:r>
              <a:rPr dirty="0" sz="1700" spc="-10">
                <a:latin typeface="Arial"/>
                <a:cs typeface="Arial"/>
              </a:rPr>
              <a:t>Elektroni</a:t>
            </a:r>
            <a:endParaRPr sz="1700">
              <a:latin typeface="Arial"/>
              <a:cs typeface="Arial"/>
            </a:endParaRPr>
          </a:p>
          <a:p>
            <a:pPr marL="1811020">
              <a:lnSpc>
                <a:spcPts val="1350"/>
              </a:lnSpc>
            </a:pPr>
            <a:r>
              <a:rPr dirty="0" sz="1300">
                <a:latin typeface="Arial"/>
                <a:cs typeface="Arial"/>
              </a:rPr>
              <a:t>Robotica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en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36977" y="3225800"/>
            <a:ext cx="913130" cy="401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44450" marR="5080" indent="-32384">
              <a:lnSpc>
                <a:spcPts val="1400"/>
              </a:lnSpc>
              <a:spcBef>
                <a:spcPts val="275"/>
              </a:spcBef>
            </a:pPr>
            <a:r>
              <a:rPr dirty="0" sz="1300" spc="-10">
                <a:latin typeface="Arial"/>
                <a:cs typeface="Arial"/>
              </a:rPr>
              <a:t>kunstmatige intelligentie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335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>
                <a:solidFill>
                  <a:srgbClr val="379C73"/>
                </a:solidFill>
              </a:rPr>
              <a:t>Waar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310">
                <a:solidFill>
                  <a:srgbClr val="379C73"/>
                </a:solidFill>
              </a:rPr>
              <a:t>aan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moet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denken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35">
                <a:solidFill>
                  <a:srgbClr val="379C73"/>
                </a:solidFill>
              </a:rPr>
              <a:t>bij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6011" y="917193"/>
            <a:ext cx="6528434" cy="3985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379C73"/>
                </a:solidFill>
                <a:latin typeface="Arial Black"/>
                <a:cs typeface="Arial Black"/>
              </a:rPr>
              <a:t>ondersteunende</a:t>
            </a:r>
            <a:r>
              <a:rPr dirty="0" sz="2500" spc="4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379C73"/>
                </a:solidFill>
                <a:latin typeface="Arial Black"/>
                <a:cs typeface="Arial Black"/>
              </a:rPr>
              <a:t>technologieën</a:t>
            </a:r>
            <a:endParaRPr sz="2500">
              <a:latin typeface="Arial Black"/>
              <a:cs typeface="Arial Black"/>
            </a:endParaRPr>
          </a:p>
          <a:p>
            <a:pPr marL="240665" indent="-227965">
              <a:lnSpc>
                <a:spcPct val="100000"/>
              </a:lnSpc>
              <a:spcBef>
                <a:spcPts val="175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Hulptechnologieën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vervangen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nooit</a:t>
            </a:r>
            <a:r>
              <a:rPr dirty="0" sz="1800" spc="-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menselijk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contact</a:t>
            </a:r>
            <a:endParaRPr sz="1800">
              <a:latin typeface="Arial"/>
              <a:cs typeface="Arial"/>
            </a:endParaRPr>
          </a:p>
          <a:p>
            <a:pPr marL="241300" marR="337185" indent="-228600">
              <a:lnSpc>
                <a:spcPct val="130000"/>
              </a:lnSpc>
              <a:spcBef>
                <a:spcPts val="60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beseffen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risico's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wegnemen.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30000"/>
              </a:lnSpc>
              <a:spcBef>
                <a:spcPts val="605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Hulptechnologieën,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bijzonder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bepaalde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hoogtechnologische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vrij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duur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zijn.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huren.</a:t>
            </a:r>
            <a:endParaRPr sz="1800">
              <a:latin typeface="Arial"/>
              <a:cs typeface="Arial"/>
            </a:endParaRPr>
          </a:p>
          <a:p>
            <a:pPr marL="241300" marR="77470" indent="-228600">
              <a:lnSpc>
                <a:spcPct val="130000"/>
              </a:lnSpc>
              <a:spcBef>
                <a:spcPts val="600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rekening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gehouden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ethische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kwesties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context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Bekijk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uitgebreide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verkenning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onderwerp.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487420"/>
            </a:xfrm>
            <a:custGeom>
              <a:avLst/>
              <a:gdLst/>
              <a:ahLst/>
              <a:cxnLst/>
              <a:rect l="l" t="t" r="r" b="b"/>
              <a:pathLst>
                <a:path w="9144000" h="3487420">
                  <a:moveTo>
                    <a:pt x="0" y="3486912"/>
                  </a:moveTo>
                  <a:lnTo>
                    <a:pt x="9144000" y="3486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48691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486911"/>
              <a:ext cx="9144000" cy="1656714"/>
            </a:xfrm>
            <a:custGeom>
              <a:avLst/>
              <a:gdLst/>
              <a:ahLst/>
              <a:cxnLst/>
              <a:rect l="l" t="t" r="r" b="b"/>
              <a:pathLst>
                <a:path w="9144000" h="1656714">
                  <a:moveTo>
                    <a:pt x="9144000" y="0"/>
                  </a:moveTo>
                  <a:lnTo>
                    <a:pt x="0" y="0"/>
                  </a:lnTo>
                  <a:lnTo>
                    <a:pt x="0" y="1656586"/>
                  </a:lnTo>
                  <a:lnTo>
                    <a:pt x="9144000" y="16565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135" y="93040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5135" y="839876"/>
            <a:ext cx="8453120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Hulptechnologieën</a:t>
            </a:r>
            <a:r>
              <a:rPr dirty="0" sz="16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voor</a:t>
            </a:r>
            <a:r>
              <a:rPr dirty="0" sz="16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thuiswonende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FFFF"/>
                </a:solidFill>
                <a:latin typeface="Arial Black"/>
                <a:cs typeface="Arial Black"/>
              </a:rPr>
              <a:t>ouderen</a:t>
            </a:r>
            <a:r>
              <a:rPr dirty="0" sz="16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zijn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200">
                <a:solidFill>
                  <a:srgbClr val="FFFFFF"/>
                </a:solidFill>
                <a:latin typeface="Arial Black"/>
                <a:cs typeface="Arial Black"/>
              </a:rPr>
              <a:t>speciale</a:t>
            </a:r>
            <a:r>
              <a:rPr dirty="0" sz="1600" spc="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hulpmiddelen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FFFF"/>
                </a:solidFill>
                <a:latin typeface="Arial Black"/>
                <a:cs typeface="Arial Black"/>
              </a:rPr>
              <a:t>apparaten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die</a:t>
            </a:r>
            <a:r>
              <a:rPr dirty="0" sz="1600" spc="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ontworpen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zijn</a:t>
            </a:r>
            <a:r>
              <a:rPr dirty="0" sz="1600" spc="-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Black"/>
                <a:cs typeface="Arial Black"/>
              </a:rPr>
              <a:t>om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hen</a:t>
            </a:r>
            <a:r>
              <a:rPr dirty="0" sz="16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dirty="0" sz="1600" spc="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FFFF"/>
                </a:solidFill>
                <a:latin typeface="Arial Black"/>
                <a:cs typeface="Arial Black"/>
              </a:rPr>
              <a:t>helpen</a:t>
            </a:r>
            <a:r>
              <a:rPr dirty="0" sz="1600" spc="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met</a:t>
            </a:r>
            <a:r>
              <a:rPr dirty="0" sz="16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FFFF"/>
                </a:solidFill>
                <a:latin typeface="Arial Black"/>
                <a:cs typeface="Arial Black"/>
              </a:rPr>
              <a:t>alledaagse</a:t>
            </a:r>
            <a:r>
              <a:rPr dirty="0" sz="1600" spc="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taken.</a:t>
            </a:r>
            <a:r>
              <a:rPr dirty="0" sz="1600" spc="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Deze</a:t>
            </a:r>
            <a:r>
              <a:rPr dirty="0" sz="16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technologieën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maken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het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Arial Black"/>
                <a:cs typeface="Arial Black"/>
              </a:rPr>
              <a:t>makkelijker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voor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senioren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om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FFFF"/>
                </a:solidFill>
                <a:latin typeface="Arial Black"/>
                <a:cs typeface="Arial Black"/>
              </a:rPr>
              <a:t>dingen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zelf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dirty="0" sz="16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Black"/>
                <a:cs typeface="Arial Black"/>
              </a:rPr>
              <a:t>doen</a:t>
            </a:r>
            <a:r>
              <a:rPr dirty="0" sz="1600" spc="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FFFF"/>
                </a:solidFill>
                <a:latin typeface="Arial Black"/>
                <a:cs typeface="Arial Black"/>
              </a:rPr>
              <a:t>onafhankelijk</a:t>
            </a:r>
            <a:r>
              <a:rPr dirty="0" sz="16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te</a:t>
            </a:r>
            <a:r>
              <a:rPr dirty="0" sz="1600" spc="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FFFF"/>
                </a:solidFill>
                <a:latin typeface="Arial Black"/>
                <a:cs typeface="Arial Black"/>
              </a:rPr>
              <a:t>blijven.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Enkele</a:t>
            </a:r>
            <a:r>
              <a:rPr dirty="0" sz="1600" spc="459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voorbeelden</a:t>
            </a:r>
            <a:r>
              <a:rPr dirty="0" sz="1600" spc="47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zijn</a:t>
            </a:r>
            <a:r>
              <a:rPr dirty="0" sz="1600" spc="465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persoonlijke</a:t>
            </a:r>
            <a:r>
              <a:rPr dirty="0" sz="1600" spc="47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alarmen</a:t>
            </a:r>
            <a:r>
              <a:rPr dirty="0" sz="1600" spc="47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>
                <a:solidFill>
                  <a:srgbClr val="FFFFFF"/>
                </a:solidFill>
                <a:latin typeface="Arial Black"/>
                <a:cs typeface="Arial Black"/>
              </a:rPr>
              <a:t>en</a:t>
            </a:r>
            <a:r>
              <a:rPr dirty="0" sz="1600" spc="465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dirty="0" sz="1600" spc="-120">
                <a:solidFill>
                  <a:srgbClr val="FFFFFF"/>
                </a:solidFill>
                <a:latin typeface="Arial Black"/>
                <a:cs typeface="Arial Black"/>
              </a:rPr>
              <a:t>noodhulpmiddelen, </a:t>
            </a: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medicatieherinneringen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21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600" spc="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FFFF"/>
                </a:solidFill>
                <a:latin typeface="Arial Black"/>
                <a:cs typeface="Arial Black"/>
              </a:rPr>
              <a:t>verschillende</a:t>
            </a:r>
            <a:r>
              <a:rPr dirty="0" sz="1600" spc="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FFFF"/>
                </a:solidFill>
                <a:latin typeface="Arial Black"/>
                <a:cs typeface="Arial Black"/>
              </a:rPr>
              <a:t>slimme</a:t>
            </a:r>
            <a:r>
              <a:rPr dirty="0" sz="1600" spc="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FFFF"/>
                </a:solidFill>
                <a:latin typeface="Arial Black"/>
                <a:cs typeface="Arial Black"/>
              </a:rPr>
              <a:t>thuisapparaten</a:t>
            </a:r>
            <a:r>
              <a:rPr dirty="0" sz="1600" spc="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FFFF"/>
                </a:solidFill>
                <a:latin typeface="Arial Black"/>
                <a:cs typeface="Arial Black"/>
              </a:rPr>
              <a:t>zoals</a:t>
            </a:r>
            <a:r>
              <a:rPr dirty="0" sz="1600" spc="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FFFF"/>
                </a:solidFill>
                <a:latin typeface="Arial Black"/>
                <a:cs typeface="Arial Black"/>
              </a:rPr>
              <a:t>slimme</a:t>
            </a:r>
            <a:r>
              <a:rPr dirty="0" sz="1600" spc="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Arial Black"/>
                <a:cs typeface="Arial Black"/>
              </a:rPr>
              <a:t>verlichting </a:t>
            </a:r>
            <a:r>
              <a:rPr dirty="0" sz="1600" spc="-135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dirty="0" sz="16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FFFF"/>
                </a:solidFill>
                <a:latin typeface="Arial Black"/>
                <a:cs typeface="Arial Black"/>
              </a:rPr>
              <a:t>een</a:t>
            </a:r>
            <a:r>
              <a:rPr dirty="0" sz="16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FFFF"/>
                </a:solidFill>
                <a:latin typeface="Arial Black"/>
                <a:cs typeface="Arial Black"/>
              </a:rPr>
              <a:t>slimme</a:t>
            </a:r>
            <a:r>
              <a:rPr dirty="0" sz="1600" spc="-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Arial Black"/>
                <a:cs typeface="Arial Black"/>
              </a:rPr>
              <a:t>kachel.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9789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Oefening</a:t>
            </a:r>
            <a:r>
              <a:rPr dirty="0" spc="-95"/>
              <a:t> </a:t>
            </a:r>
            <a:r>
              <a:rPr dirty="0" spc="-175"/>
              <a:t>voor</a:t>
            </a:r>
            <a:r>
              <a:rPr dirty="0" spc="-90"/>
              <a:t> </a:t>
            </a:r>
            <a:r>
              <a:rPr dirty="0" spc="-195"/>
              <a:t>zelfreflectie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60"/>
              <a:t> </a:t>
            </a:r>
            <a:r>
              <a:rPr dirty="0"/>
              <a:t>zul</a:t>
            </a:r>
            <a:r>
              <a:rPr dirty="0" spc="-75"/>
              <a:t> </a:t>
            </a:r>
            <a:r>
              <a:rPr dirty="0"/>
              <a:t>je</a:t>
            </a:r>
            <a:r>
              <a:rPr dirty="0" spc="-90"/>
              <a:t> </a:t>
            </a:r>
            <a:r>
              <a:rPr dirty="0"/>
              <a:t>vragen</a:t>
            </a:r>
            <a:r>
              <a:rPr dirty="0" spc="-75"/>
              <a:t> </a:t>
            </a:r>
            <a:r>
              <a:rPr dirty="0"/>
              <a:t>zien</a:t>
            </a:r>
            <a:r>
              <a:rPr dirty="0" spc="-75"/>
              <a:t> </a:t>
            </a:r>
            <a:r>
              <a:rPr dirty="0"/>
              <a:t>die</a:t>
            </a:r>
            <a:r>
              <a:rPr dirty="0" spc="-70"/>
              <a:t> </a:t>
            </a:r>
            <a:r>
              <a:rPr dirty="0"/>
              <a:t>betrekking</a:t>
            </a:r>
            <a:r>
              <a:rPr dirty="0" spc="-75"/>
              <a:t> </a:t>
            </a:r>
            <a:r>
              <a:rPr dirty="0"/>
              <a:t>hebben</a:t>
            </a:r>
            <a:r>
              <a:rPr dirty="0" spc="-70"/>
              <a:t> </a:t>
            </a:r>
            <a:r>
              <a:rPr dirty="0"/>
              <a:t>op</a:t>
            </a:r>
            <a:r>
              <a:rPr dirty="0" spc="-80"/>
              <a:t> </a:t>
            </a:r>
            <a:r>
              <a:rPr dirty="0" spc="-25"/>
              <a:t>de </a:t>
            </a:r>
            <a:r>
              <a:rPr dirty="0"/>
              <a:t>inhoud</a:t>
            </a:r>
            <a:r>
              <a:rPr dirty="0" spc="-65"/>
              <a:t> </a:t>
            </a:r>
            <a:r>
              <a:rPr dirty="0"/>
              <a:t>van</a:t>
            </a:r>
            <a:r>
              <a:rPr dirty="0" spc="-80"/>
              <a:t> </a:t>
            </a:r>
            <a:r>
              <a:rPr dirty="0"/>
              <a:t>deze</a:t>
            </a:r>
            <a:r>
              <a:rPr dirty="0" spc="-70"/>
              <a:t> </a:t>
            </a:r>
            <a:r>
              <a:rPr dirty="0" spc="-20"/>
              <a:t>unit.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5990" y="351866"/>
            <a:ext cx="31927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2868"/>
            <a:ext cx="5568950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6350" indent="-254635">
              <a:lnSpc>
                <a:spcPct val="140000"/>
              </a:lnSpc>
              <a:spcBef>
                <a:spcPts val="100"/>
              </a:spcBef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6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ondersteunende</a:t>
            </a:r>
            <a:r>
              <a:rPr dirty="0" sz="16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r>
              <a:rPr dirty="0" sz="16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verschil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600" spc="1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1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zorgafhankelijk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persoon?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uit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waarom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hoe!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buSzPct val="112500"/>
              <a:buChar char="•"/>
              <a:tabLst>
                <a:tab pos="2667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6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r>
              <a:rPr dirty="0" sz="16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6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6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6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voorstelt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zorgafhankelijk</a:t>
            </a:r>
            <a:r>
              <a:rPr dirty="0" sz="16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persoon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bent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68953" y="2951759"/>
            <a:ext cx="5313045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600" spc="39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gezondheidsproblemen</a:t>
            </a:r>
            <a:r>
              <a:rPr dirty="0" sz="1600" spc="39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395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beperkte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mobiliteit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</a:t>
            </a:r>
            <a:r>
              <a:rPr dirty="0" sz="16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lang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mogelijk</a:t>
            </a:r>
            <a:r>
              <a:rPr dirty="0" sz="16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zelfstandig</a:t>
            </a:r>
            <a:r>
              <a:rPr dirty="0" sz="16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thuis</a:t>
            </a:r>
            <a:r>
              <a:rPr dirty="0" sz="16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dirty="0" sz="16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blijven wonen.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23010"/>
            <a:ext cx="7421880" cy="2912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Habas,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Cathay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valdetectie?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3"/>
              </a:rPr>
              <a:t>://www.safewise.com/what-is-fall-detection/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2592705">
              <a:lnSpc>
                <a:spcPct val="14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Oesterreich.gv.at</a:t>
            </a:r>
            <a:r>
              <a:rPr dirty="0" u="sng" sz="1000" spc="2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(2023):</a:t>
            </a:r>
            <a:r>
              <a:rPr dirty="0" u="sng" sz="1000" spc="5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Alarmsystemen</a:t>
            </a:r>
            <a:r>
              <a:rPr dirty="0" u="sng" sz="1000" spc="3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thuis:</a:t>
            </a:r>
            <a:r>
              <a:rPr dirty="0" u="none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https://www.oesterreich.gv.at/en/themen/senior_innen/sicherheit_fuer_senioren/1.html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7365">
              <a:lnSpc>
                <a:spcPct val="14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DAA-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Stiftung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Bildung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Beruf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Digitalisierung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Technisierung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Deutschland;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https://www.input-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consulting.de/files/inpcon-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DATA/download/20170215_Digitalisierung%20und%20Technisierung%20der%20Pflege%20in%20Deutschland_INPUT.pdf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Alzheimer's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Society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(2015):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Assistive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devices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help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everyday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living;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https://www.alzheimers.org.uk/sites/default/files/migrate/downloads/factsheet_assistive_technology_%25E2%2580%2593_devices_t</a:t>
            </a:r>
            <a:r>
              <a:rPr dirty="0" u="none" sz="10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o_help_with_everyday_living.pdf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Home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Assistant-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apparaten voor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ouderen 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senioren (2023):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8"/>
              </a:rPr>
              <a:t>//www.ecovacs.com/us/blog/smart-home-for-seniors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621" y="4313631"/>
            <a:ext cx="547814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279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Europees Uitvoerend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Agentschap</a:t>
            </a:r>
            <a:r>
              <a:rPr dirty="0" sz="800" spc="-10">
                <a:latin typeface="Arial"/>
                <a:cs typeface="Arial"/>
              </a:rPr>
              <a:t> onderwijs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cultuur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 </a:t>
            </a:r>
            <a:r>
              <a:rPr dirty="0" sz="800" spc="-10">
                <a:latin typeface="Arial"/>
                <a:cs typeface="Arial"/>
              </a:rPr>
              <a:t>gesteld.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1" y="2356104"/>
            <a:ext cx="1586484" cy="556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295781"/>
            <a:ext cx="8743950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leereenheid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ontwikkeld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onderdeel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Erasmus+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KA2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gefinancierd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steun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Commissie.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werk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bedoeld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educatieve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doeleinden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Commons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Naamsvermelding-NietCommercieel-</a:t>
            </a:r>
            <a:r>
              <a:rPr dirty="0" sz="1400">
                <a:latin typeface="Arial"/>
                <a:cs typeface="Arial"/>
              </a:rPr>
              <a:t>GelijkDelen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4.0</a:t>
            </a:r>
            <a:r>
              <a:rPr dirty="0" sz="1400" spc="1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Internationale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Licentie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@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Consortium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(met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uitzondering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screenshots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inhoud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waarnaar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verwezen).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432" y="1325067"/>
            <a:ext cx="3640454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14">
                <a:latin typeface="Arial"/>
                <a:cs typeface="Arial"/>
              </a:rPr>
              <a:t>Zorgspecifieke</a:t>
            </a:r>
            <a:r>
              <a:rPr dirty="0" sz="2600" spc="5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technologie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8402" y="768223"/>
            <a:ext cx="1090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58539" y="2482088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78379" y="3226047"/>
            <a:ext cx="3583940" cy="1177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17220" marR="5080" indent="-605155">
              <a:lnSpc>
                <a:spcPct val="140000"/>
              </a:lnSpc>
              <a:spcBef>
                <a:spcPts val="95"/>
              </a:spcBef>
            </a:pPr>
            <a:r>
              <a:rPr dirty="0" sz="2700" spc="-20">
                <a:solidFill>
                  <a:srgbClr val="FFFFFF"/>
                </a:solidFill>
                <a:latin typeface="Trebuchet MS"/>
                <a:cs typeface="Trebuchet MS"/>
              </a:rPr>
              <a:t>Apps</a:t>
            </a:r>
            <a:r>
              <a:rPr dirty="0" sz="27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Trebuchet MS"/>
                <a:cs typeface="Trebuchet MS"/>
              </a:rPr>
              <a:t>voor</a:t>
            </a:r>
            <a:r>
              <a:rPr dirty="0" sz="27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FFFFFF"/>
                </a:solidFill>
                <a:latin typeface="Trebuchet MS"/>
                <a:cs typeface="Trebuchet MS"/>
              </a:rPr>
              <a:t>ąezondheid 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en zelfmanaąement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609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Soorten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05">
                <a:solidFill>
                  <a:srgbClr val="379C73"/>
                </a:solidFill>
              </a:rPr>
              <a:t> 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176908"/>
            <a:ext cx="670369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benadering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groeperen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basis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functie: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3481832"/>
            <a:ext cx="543242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categorieën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meerdere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doelen.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37386" y="2618485"/>
            <a:ext cx="1057275" cy="35052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77470" rIns="0" bIns="0" rtlCol="0" vert="horz">
            <a:spAutoFit/>
          </a:bodyPr>
          <a:lstStyle/>
          <a:p>
            <a:pPr marL="95250" marR="87630" indent="141605">
              <a:lnSpc>
                <a:spcPts val="760"/>
              </a:lnSpc>
              <a:spcBef>
                <a:spcPts val="61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Bewakings-</a:t>
            </a:r>
            <a:r>
              <a:rPr dirty="0" sz="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bewakingstechnologie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450086" y="2955798"/>
            <a:ext cx="1031875" cy="295910"/>
          </a:xfrm>
          <a:custGeom>
            <a:avLst/>
            <a:gdLst/>
            <a:ahLst/>
            <a:cxnLst/>
            <a:rect l="l" t="t" r="r" b="b"/>
            <a:pathLst>
              <a:path w="1031875" h="295910">
                <a:moveTo>
                  <a:pt x="0" y="295656"/>
                </a:moveTo>
                <a:lnTo>
                  <a:pt x="1031748" y="295656"/>
                </a:lnTo>
                <a:lnTo>
                  <a:pt x="1031748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613914" y="2618485"/>
            <a:ext cx="1056005" cy="35052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700">
              <a:latin typeface="Times New Roman"/>
              <a:cs typeface="Times New Roman"/>
            </a:endParaRPr>
          </a:p>
          <a:p>
            <a:pPr marL="257810">
              <a:lnSpc>
                <a:spcPct val="100000"/>
              </a:lnSpc>
              <a:spcBef>
                <a:spcPts val="5"/>
              </a:spcBef>
            </a:pP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626614" y="2955798"/>
            <a:ext cx="1030605" cy="295910"/>
          </a:xfrm>
          <a:custGeom>
            <a:avLst/>
            <a:gdLst/>
            <a:ahLst/>
            <a:cxnLst/>
            <a:rect l="l" t="t" r="r" b="b"/>
            <a:pathLst>
              <a:path w="1030604" h="295910">
                <a:moveTo>
                  <a:pt x="0" y="295656"/>
                </a:moveTo>
                <a:lnTo>
                  <a:pt x="1030224" y="295656"/>
                </a:lnTo>
                <a:lnTo>
                  <a:pt x="1030224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788917" y="2618485"/>
            <a:ext cx="1057275" cy="35052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77470" rIns="0" bIns="0" rtlCol="0" vert="horz">
            <a:spAutoFit/>
          </a:bodyPr>
          <a:lstStyle/>
          <a:p>
            <a:pPr marL="200660" marR="193675" indent="53340">
              <a:lnSpc>
                <a:spcPts val="760"/>
              </a:lnSpc>
              <a:spcBef>
                <a:spcPts val="61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Onderwijs-</a:t>
            </a:r>
            <a:r>
              <a:rPr dirty="0" sz="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trainingsbronnen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801617" y="2955798"/>
            <a:ext cx="1031875" cy="295910"/>
          </a:xfrm>
          <a:custGeom>
            <a:avLst/>
            <a:gdLst/>
            <a:ahLst/>
            <a:cxnLst/>
            <a:rect l="l" t="t" r="r" b="b"/>
            <a:pathLst>
              <a:path w="1031875" h="295910">
                <a:moveTo>
                  <a:pt x="0" y="295656"/>
                </a:moveTo>
                <a:lnTo>
                  <a:pt x="1031748" y="295656"/>
                </a:lnTo>
                <a:lnTo>
                  <a:pt x="1031748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965446" y="2618485"/>
            <a:ext cx="1056005" cy="35052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7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voor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zorgbeheer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978146" y="2955798"/>
            <a:ext cx="1030605" cy="295910"/>
          </a:xfrm>
          <a:custGeom>
            <a:avLst/>
            <a:gdLst/>
            <a:ahLst/>
            <a:cxnLst/>
            <a:rect l="l" t="t" r="r" b="b"/>
            <a:pathLst>
              <a:path w="1030604" h="295910">
                <a:moveTo>
                  <a:pt x="0" y="295656"/>
                </a:moveTo>
                <a:lnTo>
                  <a:pt x="1030224" y="295656"/>
                </a:lnTo>
                <a:lnTo>
                  <a:pt x="1030224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140450" y="2618485"/>
            <a:ext cx="1057275" cy="350520"/>
          </a:xfrm>
          <a:prstGeom prst="rect">
            <a:avLst/>
          </a:prstGeom>
          <a:solidFill>
            <a:srgbClr val="BE504D"/>
          </a:solidFill>
        </p:spPr>
        <p:txBody>
          <a:bodyPr wrap="square" lIns="0" tIns="29845" rIns="0" bIns="0" rtlCol="0" vert="horz">
            <a:spAutoFit/>
          </a:bodyPr>
          <a:lstStyle/>
          <a:p>
            <a:pPr marL="193040" marR="184785" indent="129539">
              <a:lnSpc>
                <a:spcPts val="760"/>
              </a:lnSpc>
              <a:spcBef>
                <a:spcPts val="235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700" spc="-20">
                <a:solidFill>
                  <a:srgbClr val="FFFFFF"/>
                </a:solidFill>
                <a:latin typeface="Arial"/>
                <a:cs typeface="Arial"/>
              </a:rPr>
              <a:t> voor</a:t>
            </a:r>
            <a:r>
              <a:rPr dirty="0"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communicatie</a:t>
            </a:r>
            <a:r>
              <a:rPr dirty="0" sz="7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2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7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sociale</a:t>
            </a:r>
            <a:r>
              <a:rPr dirty="0" sz="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interactie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153150" y="2955798"/>
            <a:ext cx="1031875" cy="295910"/>
          </a:xfrm>
          <a:custGeom>
            <a:avLst/>
            <a:gdLst/>
            <a:ahLst/>
            <a:cxnLst/>
            <a:rect l="l" t="t" r="r" b="b"/>
            <a:pathLst>
              <a:path w="1031875" h="295910">
                <a:moveTo>
                  <a:pt x="0" y="295656"/>
                </a:moveTo>
                <a:lnTo>
                  <a:pt x="1031748" y="295656"/>
                </a:lnTo>
                <a:lnTo>
                  <a:pt x="1031748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25400">
            <a:solidFill>
              <a:srgbClr val="E7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450086" y="2943098"/>
            <a:ext cx="1031875" cy="321310"/>
          </a:xfrm>
          <a:prstGeom prst="rect">
            <a:avLst/>
          </a:prstGeom>
          <a:solidFill>
            <a:srgbClr val="E7CFCF">
              <a:alpha val="89802"/>
            </a:srgbClr>
          </a:solidFill>
        </p:spPr>
        <p:txBody>
          <a:bodyPr wrap="square" lIns="0" tIns="55880" rIns="0" bIns="0" rtlCol="0" vert="horz">
            <a:spAutoFit/>
          </a:bodyPr>
          <a:lstStyle/>
          <a:p>
            <a:pPr marL="161290" marR="41910">
              <a:lnSpc>
                <a:spcPct val="100000"/>
              </a:lnSpc>
              <a:spcBef>
                <a:spcPts val="440"/>
              </a:spcBef>
            </a:pPr>
            <a:r>
              <a:rPr dirty="0" sz="600">
                <a:latin typeface="Arial"/>
                <a:cs typeface="Arial"/>
              </a:rPr>
              <a:t>Voor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het</a:t>
            </a:r>
            <a:r>
              <a:rPr dirty="0" sz="600" spc="-10">
                <a:latin typeface="Arial"/>
                <a:cs typeface="Arial"/>
              </a:rPr>
              <a:t> bijhouden</a:t>
            </a:r>
            <a:r>
              <a:rPr dirty="0" sz="600" spc="1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van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gezondheidsparameters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01617" y="2943098"/>
            <a:ext cx="1031875" cy="321310"/>
          </a:xfrm>
          <a:prstGeom prst="rect">
            <a:avLst/>
          </a:prstGeom>
          <a:solidFill>
            <a:srgbClr val="E7CFCF">
              <a:alpha val="89802"/>
            </a:srgbClr>
          </a:solidFill>
        </p:spPr>
        <p:txBody>
          <a:bodyPr wrap="square" lIns="0" tIns="46355" rIns="0" bIns="0" rtlCol="0" vert="horz">
            <a:spAutoFit/>
          </a:bodyPr>
          <a:lstStyle/>
          <a:p>
            <a:pPr marL="88900" marR="330200">
              <a:lnSpc>
                <a:spcPct val="100000"/>
              </a:lnSpc>
              <a:spcBef>
                <a:spcPts val="365"/>
              </a:spcBef>
            </a:pPr>
            <a:r>
              <a:rPr dirty="0" sz="600">
                <a:latin typeface="Arial"/>
                <a:cs typeface="Arial"/>
              </a:rPr>
              <a:t>Voor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een</a:t>
            </a:r>
            <a:r>
              <a:rPr dirty="0" sz="600" spc="-2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betere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opleiding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van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zorgmedewerkers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626614" y="2943098"/>
            <a:ext cx="1030605" cy="321310"/>
          </a:xfrm>
          <a:prstGeom prst="rect">
            <a:avLst/>
          </a:prstGeom>
          <a:solidFill>
            <a:srgbClr val="E7CFCF">
              <a:alpha val="89802"/>
            </a:srgbClr>
          </a:solidFill>
        </p:spPr>
        <p:txBody>
          <a:bodyPr wrap="square" lIns="0" tIns="41910" rIns="0" bIns="0" rtlCol="0" vert="horz">
            <a:spAutoFit/>
          </a:bodyPr>
          <a:lstStyle/>
          <a:p>
            <a:pPr marL="74930" marR="21590">
              <a:lnSpc>
                <a:spcPct val="100000"/>
              </a:lnSpc>
              <a:spcBef>
                <a:spcPts val="330"/>
              </a:spcBef>
            </a:pPr>
            <a:r>
              <a:rPr dirty="0" sz="600">
                <a:latin typeface="Arial"/>
                <a:cs typeface="Arial"/>
              </a:rPr>
              <a:t>Voor het</a:t>
            </a:r>
            <a:r>
              <a:rPr dirty="0" sz="600" spc="-10">
                <a:latin typeface="Arial"/>
                <a:cs typeface="Arial"/>
              </a:rPr>
              <a:t> verbeteren </a:t>
            </a:r>
            <a:r>
              <a:rPr dirty="0" sz="600">
                <a:latin typeface="Arial"/>
                <a:cs typeface="Arial"/>
              </a:rPr>
              <a:t>van </a:t>
            </a:r>
            <a:r>
              <a:rPr dirty="0" sz="600" spc="-25">
                <a:latin typeface="Arial"/>
                <a:cs typeface="Arial"/>
              </a:rPr>
              <a:t>de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zelfstandigheid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en</a:t>
            </a:r>
            <a:r>
              <a:rPr dirty="0" sz="600" spc="5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het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welzijn</a:t>
            </a:r>
            <a:r>
              <a:rPr dirty="0" sz="600" spc="-1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van</a:t>
            </a:r>
            <a:r>
              <a:rPr dirty="0" sz="600" spc="-4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cliënten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78146" y="2943098"/>
            <a:ext cx="1030605" cy="321310"/>
          </a:xfrm>
          <a:prstGeom prst="rect">
            <a:avLst/>
          </a:prstGeom>
          <a:solidFill>
            <a:srgbClr val="E7CFCF">
              <a:alpha val="89802"/>
            </a:srgbClr>
          </a:solidFill>
        </p:spPr>
        <p:txBody>
          <a:bodyPr wrap="square" lIns="0" tIns="41910" rIns="0" bIns="0" rtlCol="0" vert="horz">
            <a:spAutoFit/>
          </a:bodyPr>
          <a:lstStyle/>
          <a:p>
            <a:pPr marL="88265" marR="90805">
              <a:lnSpc>
                <a:spcPct val="100000"/>
              </a:lnSpc>
              <a:spcBef>
                <a:spcPts val="330"/>
              </a:spcBef>
            </a:pPr>
            <a:r>
              <a:rPr dirty="0" sz="600">
                <a:latin typeface="Arial"/>
                <a:cs typeface="Arial"/>
              </a:rPr>
              <a:t>Voor</a:t>
            </a:r>
            <a:r>
              <a:rPr dirty="0" sz="600" spc="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het</a:t>
            </a:r>
            <a:r>
              <a:rPr dirty="0" sz="600" spc="-5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verbeteren</a:t>
            </a:r>
            <a:r>
              <a:rPr dirty="0" sz="60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en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vergemakkelijken</a:t>
            </a:r>
            <a:r>
              <a:rPr dirty="0" sz="600" spc="40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van</a:t>
            </a:r>
            <a:r>
              <a:rPr dirty="0" sz="600" spc="15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de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zorgverlening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53150" y="2943098"/>
            <a:ext cx="1031875" cy="321310"/>
          </a:xfrm>
          <a:prstGeom prst="rect">
            <a:avLst/>
          </a:prstGeom>
          <a:solidFill>
            <a:srgbClr val="E7CFCF">
              <a:alpha val="89802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72390" marR="362585">
              <a:lnSpc>
                <a:spcPct val="100000"/>
              </a:lnSpc>
              <a:spcBef>
                <a:spcPts val="250"/>
              </a:spcBef>
            </a:pPr>
            <a:r>
              <a:rPr dirty="0" sz="600" spc="-20">
                <a:latin typeface="Arial"/>
                <a:cs typeface="Arial"/>
              </a:rPr>
              <a:t>Voor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maatschappelijke</a:t>
            </a:r>
            <a:r>
              <a:rPr dirty="0" sz="600" spc="500">
                <a:latin typeface="Arial"/>
                <a:cs typeface="Arial"/>
              </a:rPr>
              <a:t> </a:t>
            </a:r>
            <a:r>
              <a:rPr dirty="0" sz="600" spc="-10">
                <a:latin typeface="Arial"/>
                <a:cs typeface="Arial"/>
              </a:rPr>
              <a:t>betrokkenheid</a:t>
            </a:r>
            <a:r>
              <a:rPr dirty="0" sz="600" spc="60">
                <a:latin typeface="Arial"/>
                <a:cs typeface="Arial"/>
              </a:rPr>
              <a:t> </a:t>
            </a:r>
            <a:r>
              <a:rPr dirty="0" sz="600" spc="-25">
                <a:latin typeface="Arial"/>
                <a:cs typeface="Arial"/>
              </a:rPr>
              <a:t>en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13094" y="3236467"/>
            <a:ext cx="51562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Arial"/>
                <a:cs typeface="Arial"/>
              </a:rPr>
              <a:t>samenwerking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17881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Definitie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85">
                <a:solidFill>
                  <a:srgbClr val="FFC000"/>
                </a:solidFill>
              </a:rPr>
              <a:t>van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gezondheidsapps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691766"/>
            <a:ext cx="2739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Soorten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gezondheidsapps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636900"/>
            <a:ext cx="3354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Voordelen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gezondheidsapps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599510"/>
            <a:ext cx="35871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Voorbeelden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gezondheidsapps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695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Gezondheidsapps</a:t>
            </a:r>
            <a:r>
              <a:rPr dirty="0" spc="40"/>
              <a:t> </a:t>
            </a:r>
            <a:r>
              <a:rPr dirty="0" spc="-190"/>
              <a:t>definiëren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413838"/>
            <a:ext cx="531749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gezondheidsapps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0" b="1">
                <a:solidFill>
                  <a:srgbClr val="3E3E3E"/>
                </a:solidFill>
                <a:latin typeface="Arial"/>
                <a:cs typeface="Arial"/>
              </a:rPr>
              <a:t>w</a:t>
            </a:r>
            <a:r>
              <a:rPr dirty="0" baseline="37037" sz="900" spc="-1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3300" spc="10" b="1">
                <a:solidFill>
                  <a:srgbClr val="3E3E3E"/>
                </a:solidFill>
                <a:latin typeface="Arial"/>
                <a:cs typeface="Arial"/>
              </a:rPr>
              <a:t>erken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ze?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65703" y="1143126"/>
            <a:ext cx="477139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toepassingen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(smartphones,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tablets,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smartwatches) 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geneeskunde.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endParaRPr sz="1800">
              <a:latin typeface="Arial"/>
              <a:cs typeface="Arial"/>
            </a:endParaRPr>
          </a:p>
          <a:p>
            <a:pPr marL="304800" marR="38989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gezondheidsthema's,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zelfmonitoring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ziekten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bewegings-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voedingsprogramma's.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Definitie</a:t>
            </a:r>
            <a:r>
              <a:rPr dirty="0" spc="-90"/>
              <a:t> </a:t>
            </a:r>
            <a:r>
              <a:rPr dirty="0" spc="-280"/>
              <a:t>van</a:t>
            </a:r>
            <a:r>
              <a:rPr dirty="0" spc="-80"/>
              <a:t> </a:t>
            </a:r>
            <a:r>
              <a:rPr dirty="0" spc="-280"/>
              <a:t>gezondheidsapps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29511"/>
            <a:ext cx="2700528" cy="2699004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790" y="1797323"/>
            <a:ext cx="2234711" cy="22392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Definitie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gezondheidsapps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038606"/>
            <a:ext cx="529463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beschikbaar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Stores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direct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endParaRPr sz="1800">
              <a:latin typeface="Arial"/>
              <a:cs typeface="Arial"/>
            </a:endParaRPr>
          </a:p>
          <a:p>
            <a:pPr marL="304800" marR="38100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Aanbieders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IT-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bedrijven,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farmaceutische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bedrijven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zorgverzekeraars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zijn.</a:t>
            </a:r>
            <a:endParaRPr sz="1800">
              <a:latin typeface="Arial"/>
              <a:cs typeface="Arial"/>
            </a:endParaRPr>
          </a:p>
          <a:p>
            <a:pPr marL="304800" marR="2349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gestandaardiseerde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kwaliteitscriteria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zorgverzekeringen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dragen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endParaRPr sz="1800">
              <a:latin typeface="Arial"/>
              <a:cs typeface="Arial"/>
            </a:endParaRPr>
          </a:p>
          <a:p>
            <a:pPr marL="304800" marR="9271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voorgeschreven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Apps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(bijv.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tinnitus)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643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Gezondheidsapps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13436" y="891935"/>
            <a:ext cx="4740275" cy="378269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gecombineerd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endParaRPr sz="1600">
              <a:latin typeface="Arial"/>
              <a:cs typeface="Arial"/>
            </a:endParaRPr>
          </a:p>
          <a:p>
            <a:pPr marL="304800" marR="233679" indent="-292735">
              <a:lnSpc>
                <a:spcPct val="140000"/>
              </a:lnSpc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lichaam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gedragen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endParaRPr sz="1600">
              <a:latin typeface="Arial"/>
              <a:cs typeface="Arial"/>
            </a:endParaRPr>
          </a:p>
          <a:p>
            <a:pPr marL="304800" marR="2540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horloges,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armbanden,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zelfklevende</a:t>
            </a:r>
            <a:r>
              <a:rPr dirty="0" sz="16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verbanden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kleding.</a:t>
            </a:r>
            <a:endParaRPr sz="1600">
              <a:latin typeface="Arial"/>
              <a:cs typeface="Arial"/>
            </a:endParaRPr>
          </a:p>
          <a:p>
            <a:pPr marL="304800" marR="259079" indent="-292735">
              <a:lnSpc>
                <a:spcPct val="140000"/>
              </a:lnSpc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items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geplaatst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geprogrammeerd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zaken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hartritme,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hartslag,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bloeddruk,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ademhaling,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bewegingen,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lichaamstemperatuur,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167" y="1086611"/>
            <a:ext cx="340766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Gezondheidsapps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wearables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99720" y="1160525"/>
            <a:ext cx="4378960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7307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activity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trackers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horloges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gevallen 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gemeten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realtime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gestuurd</a:t>
            </a:r>
            <a:endParaRPr sz="1800">
              <a:latin typeface="Arial"/>
              <a:cs typeface="Arial"/>
            </a:endParaRPr>
          </a:p>
          <a:p>
            <a:pPr marL="304800" marR="14604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lijkt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artsen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uitzoeken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beslissingen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nemen.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200911"/>
            <a:ext cx="3400044" cy="2266188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Gezondheidsapps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persoonlijke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gegevens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98625"/>
            <a:ext cx="570166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gebaseerd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verwerken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gevoelig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robuuste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privacymaatregelen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238" y="2787824"/>
            <a:ext cx="1635728" cy="1887378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225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Gezondheidsapps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privacy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Privacy</a:t>
            </a:r>
          </a:p>
          <a:p>
            <a:pPr>
              <a:lnSpc>
                <a:spcPct val="100000"/>
              </a:lnSpc>
              <a:spcBef>
                <a:spcPts val="1465"/>
              </a:spcBef>
            </a:pPr>
          </a:p>
          <a:p>
            <a:pPr marL="762635" marR="135255" indent="-292735">
              <a:lnSpc>
                <a:spcPct val="140100"/>
              </a:lnSpc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Onvoldoende gegevensbescherming</a:t>
            </a:r>
          </a:p>
          <a:p>
            <a:pPr marL="7626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Datalekken</a:t>
            </a:r>
          </a:p>
          <a:p>
            <a:pPr marL="762635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762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pc="-5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zonder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gebruiker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9157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Veiligheid </a:t>
            </a:r>
            <a:r>
              <a:rPr dirty="0" spc="-25"/>
              <a:t>van </a:t>
            </a:r>
            <a:r>
              <a:rPr dirty="0" spc="-10"/>
              <a:t>gegevens</a:t>
            </a:r>
          </a:p>
          <a:p>
            <a:pPr marL="381635" indent="-2921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gebruiker</a:t>
            </a:r>
          </a:p>
          <a:p>
            <a:pPr marL="381635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Transparant</a:t>
            </a:r>
            <a:r>
              <a:rPr dirty="0" spc="-6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privacybeleid</a:t>
            </a:r>
          </a:p>
          <a:p>
            <a:pPr marL="381635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81635" algn="l"/>
              </a:tabLst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</a:p>
          <a:p>
            <a:pPr marL="381635">
              <a:lnSpc>
                <a:spcPct val="100000"/>
              </a:lnSpc>
              <a:spcBef>
                <a:spcPts val="865"/>
              </a:spcBef>
            </a:pP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besluitvorming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619" y="2687344"/>
            <a:ext cx="747405" cy="660284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8227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FFFFFF"/>
                </a:solidFill>
                <a:latin typeface="Arial Black"/>
                <a:cs typeface="Arial Black"/>
              </a:rPr>
              <a:t>Soorten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gezondheidsapps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2245867"/>
            <a:ext cx="50063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verschillende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87172" y="2748483"/>
            <a:ext cx="382397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85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categorieën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endParaRPr sz="3300">
              <a:latin typeface="Arial"/>
              <a:cs typeface="Arial"/>
            </a:endParaRPr>
          </a:p>
          <a:p>
            <a:pPr algn="ctr" marR="217804">
              <a:lnSpc>
                <a:spcPts val="36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ts val="3775"/>
              </a:lnSpc>
            </a:pP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gezondheidsapps?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gezondheidsbeheer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582419"/>
            <a:ext cx="737806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eigen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gezondheidstoestand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bij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houden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hartaandoeningen,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diabetes,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chronische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ziekten,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geestelijke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800">
              <a:latin typeface="Arial"/>
              <a:cs typeface="Arial"/>
            </a:endParaRPr>
          </a:p>
          <a:p>
            <a:pPr marL="304800" marR="33655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Betrokken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parameters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bloeddruk,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glycemie/bloedglucose,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hoofdpijn,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slaappatronen,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activiteit,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287" y="230250"/>
            <a:ext cx="8253095" cy="1231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solidFill>
                  <a:srgbClr val="379C73"/>
                </a:solidFill>
              </a:rPr>
              <a:t>Video</a:t>
            </a:r>
          </a:p>
          <a:p>
            <a:pPr marL="12700" marR="5080">
              <a:lnSpc>
                <a:spcPct val="140000"/>
              </a:lnSpc>
              <a:spcBef>
                <a:spcPts val="45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vertelt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zorgmanager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geïmplementeerd.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9013" y="1713537"/>
            <a:ext cx="885073" cy="8977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9072" y="3138776"/>
            <a:ext cx="8115934" cy="1835150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52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toekomst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omarmen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zorgpersoneel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bewoners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vragen:</a:t>
            </a:r>
            <a:endParaRPr sz="15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apparatuur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kende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al?</a:t>
            </a:r>
            <a:endParaRPr sz="15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nieuw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je?</a:t>
            </a:r>
            <a:endParaRPr sz="1500">
              <a:latin typeface="Arial"/>
              <a:cs typeface="Arial"/>
            </a:endParaRPr>
          </a:p>
          <a:p>
            <a:pPr marL="304800" indent="-272415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Welk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technologieën?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7311" y="151028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442" y="1901976"/>
            <a:ext cx="3165132" cy="21998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Levensstijl-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7820" y="1544319"/>
            <a:ext cx="481076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keuzes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betrekking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fitness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voeding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feedback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motiveert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fitnesstrackers,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dieetbegeleiding,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calorieën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2077211"/>
            <a:ext cx="2494788" cy="2494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Toepassingen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telegeneeskunde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275276"/>
            <a:ext cx="5334635" cy="27139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professionals</a:t>
            </a:r>
            <a:endParaRPr sz="1800">
              <a:latin typeface="Arial"/>
              <a:cs typeface="Arial"/>
            </a:endParaRPr>
          </a:p>
          <a:p>
            <a:pPr marL="304800" marR="8191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bepaalde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parameters,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diabetici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glucosewaarden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sturen</a:t>
            </a:r>
            <a:endParaRPr sz="1800">
              <a:latin typeface="Arial"/>
              <a:cs typeface="Arial"/>
            </a:endParaRPr>
          </a:p>
          <a:p>
            <a:pPr marL="304800" marR="9461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Telegeneeskunde-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altijd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80">
                <a:solidFill>
                  <a:srgbClr val="379C73"/>
                </a:solidFill>
              </a:rPr>
              <a:t>Medische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242212"/>
            <a:ext cx="5137150" cy="3440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118110" indent="-292735">
              <a:lnSpc>
                <a:spcPct val="140100"/>
              </a:lnSpc>
              <a:spcBef>
                <a:spcPts val="95"/>
              </a:spcBef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diagnose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en/of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ziekte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behandelen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klinische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doeleinden.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marR="52705" indent="-292735">
              <a:lnSpc>
                <a:spcPct val="140100"/>
              </a:lnSpc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goedgekeurd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voldoen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kwaliteits-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veiligheidsnormen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SzPct val="112500"/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vallen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Verordening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betreffende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(MDR).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162811"/>
            <a:ext cx="2523236" cy="3785616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7809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Voordelen</a:t>
            </a:r>
            <a:r>
              <a:rPr dirty="0" spc="-90"/>
              <a:t> </a:t>
            </a:r>
            <a:r>
              <a:rPr dirty="0" spc="-280"/>
              <a:t>van</a:t>
            </a:r>
            <a:r>
              <a:rPr dirty="0" spc="-95"/>
              <a:t> </a:t>
            </a:r>
            <a:r>
              <a:rPr dirty="0" spc="-280"/>
              <a:t>gezondheidsapps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71246" y="1905711"/>
            <a:ext cx="502158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100"/>
              </a:spcBef>
              <a:tabLst>
                <a:tab pos="2099945" algn="l"/>
              </a:tabLst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Welke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voordelen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bieden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gezondheidsapps</a:t>
            </a:r>
            <a:r>
              <a:rPr dirty="0" sz="3300" spc="-1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aan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ouderen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639" b="1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dirty="0" baseline="32407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hun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gezondheid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welzijn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te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verbeteren?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47802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gezondheidsapps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70382" y="961771"/>
            <a:ext cx="4253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Eric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Topol,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Amerikaanse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ooit: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0382" y="4419091"/>
            <a:ext cx="5542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voordelen 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Apps?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Bewegen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6615" y="1955292"/>
            <a:ext cx="2453640" cy="196138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88277" y="1780375"/>
            <a:ext cx="2233930" cy="1168400"/>
            <a:chOff x="1588277" y="1780375"/>
            <a:chExt cx="2233930" cy="1168400"/>
          </a:xfrm>
        </p:grpSpPr>
        <p:sp>
          <p:nvSpPr>
            <p:cNvPr id="9" name="object 9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936172" y="0"/>
                  </a:moveTo>
                  <a:lnTo>
                    <a:pt x="885776" y="1309"/>
                  </a:lnTo>
                  <a:lnTo>
                    <a:pt x="835524" y="4212"/>
                  </a:lnTo>
                  <a:lnTo>
                    <a:pt x="785533" y="8708"/>
                  </a:lnTo>
                  <a:lnTo>
                    <a:pt x="735913" y="14798"/>
                  </a:lnTo>
                  <a:lnTo>
                    <a:pt x="686781" y="22482"/>
                  </a:lnTo>
                  <a:lnTo>
                    <a:pt x="638248" y="31761"/>
                  </a:lnTo>
                  <a:lnTo>
                    <a:pt x="590429" y="42637"/>
                  </a:lnTo>
                  <a:lnTo>
                    <a:pt x="543438" y="55108"/>
                  </a:lnTo>
                  <a:lnTo>
                    <a:pt x="497387" y="69176"/>
                  </a:lnTo>
                  <a:lnTo>
                    <a:pt x="452391" y="84841"/>
                  </a:lnTo>
                  <a:lnTo>
                    <a:pt x="408563" y="102104"/>
                  </a:lnTo>
                  <a:lnTo>
                    <a:pt x="366017" y="120965"/>
                  </a:lnTo>
                  <a:lnTo>
                    <a:pt x="324867" y="141426"/>
                  </a:lnTo>
                  <a:lnTo>
                    <a:pt x="285226" y="163486"/>
                  </a:lnTo>
                  <a:lnTo>
                    <a:pt x="240226" y="191837"/>
                  </a:lnTo>
                  <a:lnTo>
                    <a:pt x="199080" y="221534"/>
                  </a:lnTo>
                  <a:lnTo>
                    <a:pt x="161790" y="252456"/>
                  </a:lnTo>
                  <a:lnTo>
                    <a:pt x="128358" y="284482"/>
                  </a:lnTo>
                  <a:lnTo>
                    <a:pt x="98785" y="317493"/>
                  </a:lnTo>
                  <a:lnTo>
                    <a:pt x="73074" y="351369"/>
                  </a:lnTo>
                  <a:lnTo>
                    <a:pt x="51226" y="385988"/>
                  </a:lnTo>
                  <a:lnTo>
                    <a:pt x="33244" y="421230"/>
                  </a:lnTo>
                  <a:lnTo>
                    <a:pt x="19128" y="456976"/>
                  </a:lnTo>
                  <a:lnTo>
                    <a:pt x="2504" y="529495"/>
                  </a:lnTo>
                  <a:lnTo>
                    <a:pt x="0" y="566028"/>
                  </a:lnTo>
                  <a:lnTo>
                    <a:pt x="1369" y="602583"/>
                  </a:lnTo>
                  <a:lnTo>
                    <a:pt x="15739" y="675277"/>
                  </a:lnTo>
                  <a:lnTo>
                    <a:pt x="28742" y="711176"/>
                  </a:lnTo>
                  <a:lnTo>
                    <a:pt x="45627" y="746615"/>
                  </a:lnTo>
                  <a:lnTo>
                    <a:pt x="66395" y="781474"/>
                  </a:lnTo>
                  <a:lnTo>
                    <a:pt x="91048" y="815633"/>
                  </a:lnTo>
                  <a:lnTo>
                    <a:pt x="119588" y="848971"/>
                  </a:lnTo>
                  <a:lnTo>
                    <a:pt x="152016" y="881369"/>
                  </a:lnTo>
                  <a:lnTo>
                    <a:pt x="188335" y="912706"/>
                  </a:lnTo>
                  <a:lnTo>
                    <a:pt x="228547" y="942861"/>
                  </a:lnTo>
                  <a:lnTo>
                    <a:pt x="272653" y="971714"/>
                  </a:lnTo>
                  <a:lnTo>
                    <a:pt x="311596" y="994229"/>
                  </a:lnTo>
                  <a:lnTo>
                    <a:pt x="352099" y="1015159"/>
                  </a:lnTo>
                  <a:lnTo>
                    <a:pt x="394047" y="1034504"/>
                  </a:lnTo>
                  <a:lnTo>
                    <a:pt x="437326" y="1052264"/>
                  </a:lnTo>
                  <a:lnTo>
                    <a:pt x="481824" y="1068438"/>
                  </a:lnTo>
                  <a:lnTo>
                    <a:pt x="527426" y="1083025"/>
                  </a:lnTo>
                  <a:lnTo>
                    <a:pt x="574019" y="1096026"/>
                  </a:lnTo>
                  <a:lnTo>
                    <a:pt x="621489" y="1107438"/>
                  </a:lnTo>
                  <a:lnTo>
                    <a:pt x="669723" y="1117262"/>
                  </a:lnTo>
                  <a:lnTo>
                    <a:pt x="718606" y="1125497"/>
                  </a:lnTo>
                  <a:lnTo>
                    <a:pt x="768026" y="1132143"/>
                  </a:lnTo>
                  <a:lnTo>
                    <a:pt x="817868" y="1137199"/>
                  </a:lnTo>
                  <a:lnTo>
                    <a:pt x="868020" y="1140664"/>
                  </a:lnTo>
                  <a:lnTo>
                    <a:pt x="918367" y="1142538"/>
                  </a:lnTo>
                  <a:lnTo>
                    <a:pt x="968795" y="1142820"/>
                  </a:lnTo>
                  <a:lnTo>
                    <a:pt x="1019192" y="1141511"/>
                  </a:lnTo>
                  <a:lnTo>
                    <a:pt x="1069443" y="1138608"/>
                  </a:lnTo>
                  <a:lnTo>
                    <a:pt x="1119435" y="1134112"/>
                  </a:lnTo>
                  <a:lnTo>
                    <a:pt x="1169054" y="1128022"/>
                  </a:lnTo>
                  <a:lnTo>
                    <a:pt x="1218186" y="1120338"/>
                  </a:lnTo>
                  <a:lnTo>
                    <a:pt x="1266719" y="1111058"/>
                  </a:lnTo>
                  <a:lnTo>
                    <a:pt x="1314538" y="1100183"/>
                  </a:lnTo>
                  <a:lnTo>
                    <a:pt x="1361530" y="1087712"/>
                  </a:lnTo>
                  <a:lnTo>
                    <a:pt x="1407580" y="1073644"/>
                  </a:lnTo>
                  <a:lnTo>
                    <a:pt x="1452576" y="1057979"/>
                  </a:lnTo>
                  <a:lnTo>
                    <a:pt x="1496404" y="1040716"/>
                  </a:lnTo>
                  <a:lnTo>
                    <a:pt x="1538950" y="1021855"/>
                  </a:lnTo>
                  <a:lnTo>
                    <a:pt x="1580100" y="1001394"/>
                  </a:lnTo>
                  <a:lnTo>
                    <a:pt x="1619742" y="979334"/>
                  </a:lnTo>
                  <a:lnTo>
                    <a:pt x="2208006" y="1089824"/>
                  </a:lnTo>
                  <a:lnTo>
                    <a:pt x="1825736" y="799629"/>
                  </a:lnTo>
                  <a:lnTo>
                    <a:pt x="1850703" y="761592"/>
                  </a:lnTo>
                  <a:lnTo>
                    <a:pt x="1870906" y="722972"/>
                  </a:lnTo>
                  <a:lnTo>
                    <a:pt x="1886388" y="683910"/>
                  </a:lnTo>
                  <a:lnTo>
                    <a:pt x="1897193" y="644551"/>
                  </a:lnTo>
                  <a:lnTo>
                    <a:pt x="1903367" y="605038"/>
                  </a:lnTo>
                  <a:lnTo>
                    <a:pt x="1904954" y="565515"/>
                  </a:lnTo>
                  <a:lnTo>
                    <a:pt x="1901997" y="526125"/>
                  </a:lnTo>
                  <a:lnTo>
                    <a:pt x="1894541" y="487012"/>
                  </a:lnTo>
                  <a:lnTo>
                    <a:pt x="1882631" y="448318"/>
                  </a:lnTo>
                  <a:lnTo>
                    <a:pt x="1866311" y="410188"/>
                  </a:lnTo>
                  <a:lnTo>
                    <a:pt x="1845625" y="372765"/>
                  </a:lnTo>
                  <a:lnTo>
                    <a:pt x="1820618" y="336192"/>
                  </a:lnTo>
                  <a:lnTo>
                    <a:pt x="1791334" y="300613"/>
                  </a:lnTo>
                  <a:lnTo>
                    <a:pt x="1757817" y="266172"/>
                  </a:lnTo>
                  <a:lnTo>
                    <a:pt x="1720112" y="233011"/>
                  </a:lnTo>
                  <a:lnTo>
                    <a:pt x="1678263" y="201275"/>
                  </a:lnTo>
                  <a:lnTo>
                    <a:pt x="1632315" y="171106"/>
                  </a:lnTo>
                  <a:lnTo>
                    <a:pt x="1593371" y="148591"/>
                  </a:lnTo>
                  <a:lnTo>
                    <a:pt x="1552868" y="127661"/>
                  </a:lnTo>
                  <a:lnTo>
                    <a:pt x="1510920" y="108316"/>
                  </a:lnTo>
                  <a:lnTo>
                    <a:pt x="1467641" y="90556"/>
                  </a:lnTo>
                  <a:lnTo>
                    <a:pt x="1423143" y="74382"/>
                  </a:lnTo>
                  <a:lnTo>
                    <a:pt x="1377541" y="59794"/>
                  </a:lnTo>
                  <a:lnTo>
                    <a:pt x="1330948" y="46794"/>
                  </a:lnTo>
                  <a:lnTo>
                    <a:pt x="1283478" y="35382"/>
                  </a:lnTo>
                  <a:lnTo>
                    <a:pt x="1235244" y="25558"/>
                  </a:lnTo>
                  <a:lnTo>
                    <a:pt x="1186361" y="17323"/>
                  </a:lnTo>
                  <a:lnTo>
                    <a:pt x="1136941" y="10677"/>
                  </a:lnTo>
                  <a:lnTo>
                    <a:pt x="1087099" y="5621"/>
                  </a:lnTo>
                  <a:lnTo>
                    <a:pt x="1036947" y="2156"/>
                  </a:lnTo>
                  <a:lnTo>
                    <a:pt x="986601" y="282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0977" y="1793075"/>
              <a:ext cx="2208530" cy="1143000"/>
            </a:xfrm>
            <a:custGeom>
              <a:avLst/>
              <a:gdLst/>
              <a:ahLst/>
              <a:cxnLst/>
              <a:rect l="l" t="t" r="r" b="b"/>
              <a:pathLst>
                <a:path w="2208529" h="1143000">
                  <a:moveTo>
                    <a:pt x="2208006" y="1089824"/>
                  </a:moveTo>
                  <a:lnTo>
                    <a:pt x="1619742" y="979334"/>
                  </a:lnTo>
                  <a:lnTo>
                    <a:pt x="1580100" y="1001394"/>
                  </a:lnTo>
                  <a:lnTo>
                    <a:pt x="1538950" y="1021855"/>
                  </a:lnTo>
                  <a:lnTo>
                    <a:pt x="1496404" y="1040716"/>
                  </a:lnTo>
                  <a:lnTo>
                    <a:pt x="1452576" y="1057979"/>
                  </a:lnTo>
                  <a:lnTo>
                    <a:pt x="1407580" y="1073644"/>
                  </a:lnTo>
                  <a:lnTo>
                    <a:pt x="1361530" y="1087712"/>
                  </a:lnTo>
                  <a:lnTo>
                    <a:pt x="1314538" y="1100183"/>
                  </a:lnTo>
                  <a:lnTo>
                    <a:pt x="1266719" y="1111058"/>
                  </a:lnTo>
                  <a:lnTo>
                    <a:pt x="1218186" y="1120338"/>
                  </a:lnTo>
                  <a:lnTo>
                    <a:pt x="1169054" y="1128022"/>
                  </a:lnTo>
                  <a:lnTo>
                    <a:pt x="1119435" y="1134112"/>
                  </a:lnTo>
                  <a:lnTo>
                    <a:pt x="1069443" y="1138608"/>
                  </a:lnTo>
                  <a:lnTo>
                    <a:pt x="1019192" y="1141511"/>
                  </a:lnTo>
                  <a:lnTo>
                    <a:pt x="968795" y="1142820"/>
                  </a:lnTo>
                  <a:lnTo>
                    <a:pt x="918367" y="1142538"/>
                  </a:lnTo>
                  <a:lnTo>
                    <a:pt x="868020" y="1140664"/>
                  </a:lnTo>
                  <a:lnTo>
                    <a:pt x="817868" y="1137199"/>
                  </a:lnTo>
                  <a:lnTo>
                    <a:pt x="768026" y="1132143"/>
                  </a:lnTo>
                  <a:lnTo>
                    <a:pt x="718606" y="1125497"/>
                  </a:lnTo>
                  <a:lnTo>
                    <a:pt x="669723" y="1117262"/>
                  </a:lnTo>
                  <a:lnTo>
                    <a:pt x="621489" y="1107438"/>
                  </a:lnTo>
                  <a:lnTo>
                    <a:pt x="574019" y="1096026"/>
                  </a:lnTo>
                  <a:lnTo>
                    <a:pt x="527426" y="1083025"/>
                  </a:lnTo>
                  <a:lnTo>
                    <a:pt x="481824" y="1068438"/>
                  </a:lnTo>
                  <a:lnTo>
                    <a:pt x="437326" y="1052264"/>
                  </a:lnTo>
                  <a:lnTo>
                    <a:pt x="394047" y="1034504"/>
                  </a:lnTo>
                  <a:lnTo>
                    <a:pt x="352099" y="1015159"/>
                  </a:lnTo>
                  <a:lnTo>
                    <a:pt x="311596" y="994229"/>
                  </a:lnTo>
                  <a:lnTo>
                    <a:pt x="272653" y="971714"/>
                  </a:lnTo>
                  <a:lnTo>
                    <a:pt x="228547" y="942861"/>
                  </a:lnTo>
                  <a:lnTo>
                    <a:pt x="188335" y="912706"/>
                  </a:lnTo>
                  <a:lnTo>
                    <a:pt x="152016" y="881369"/>
                  </a:lnTo>
                  <a:lnTo>
                    <a:pt x="119588" y="848971"/>
                  </a:lnTo>
                  <a:lnTo>
                    <a:pt x="91048" y="815633"/>
                  </a:lnTo>
                  <a:lnTo>
                    <a:pt x="66395" y="781474"/>
                  </a:lnTo>
                  <a:lnTo>
                    <a:pt x="45627" y="746615"/>
                  </a:lnTo>
                  <a:lnTo>
                    <a:pt x="28742" y="711176"/>
                  </a:lnTo>
                  <a:lnTo>
                    <a:pt x="15739" y="675277"/>
                  </a:lnTo>
                  <a:lnTo>
                    <a:pt x="1369" y="602583"/>
                  </a:lnTo>
                  <a:lnTo>
                    <a:pt x="0" y="566028"/>
                  </a:lnTo>
                  <a:lnTo>
                    <a:pt x="2504" y="529495"/>
                  </a:lnTo>
                  <a:lnTo>
                    <a:pt x="19128" y="456976"/>
                  </a:lnTo>
                  <a:lnTo>
                    <a:pt x="33244" y="421230"/>
                  </a:lnTo>
                  <a:lnTo>
                    <a:pt x="51226" y="385988"/>
                  </a:lnTo>
                  <a:lnTo>
                    <a:pt x="73074" y="351369"/>
                  </a:lnTo>
                  <a:lnTo>
                    <a:pt x="98785" y="317493"/>
                  </a:lnTo>
                  <a:lnTo>
                    <a:pt x="128358" y="284482"/>
                  </a:lnTo>
                  <a:lnTo>
                    <a:pt x="161790" y="252456"/>
                  </a:lnTo>
                  <a:lnTo>
                    <a:pt x="199080" y="221534"/>
                  </a:lnTo>
                  <a:lnTo>
                    <a:pt x="240226" y="191837"/>
                  </a:lnTo>
                  <a:lnTo>
                    <a:pt x="285226" y="163486"/>
                  </a:lnTo>
                  <a:lnTo>
                    <a:pt x="324867" y="141426"/>
                  </a:lnTo>
                  <a:lnTo>
                    <a:pt x="366017" y="120965"/>
                  </a:lnTo>
                  <a:lnTo>
                    <a:pt x="408563" y="102104"/>
                  </a:lnTo>
                  <a:lnTo>
                    <a:pt x="452391" y="84841"/>
                  </a:lnTo>
                  <a:lnTo>
                    <a:pt x="497387" y="69176"/>
                  </a:lnTo>
                  <a:lnTo>
                    <a:pt x="543438" y="55108"/>
                  </a:lnTo>
                  <a:lnTo>
                    <a:pt x="590429" y="42637"/>
                  </a:lnTo>
                  <a:lnTo>
                    <a:pt x="638248" y="31761"/>
                  </a:lnTo>
                  <a:lnTo>
                    <a:pt x="686781" y="22482"/>
                  </a:lnTo>
                  <a:lnTo>
                    <a:pt x="735913" y="14798"/>
                  </a:lnTo>
                  <a:lnTo>
                    <a:pt x="785533" y="8708"/>
                  </a:lnTo>
                  <a:lnTo>
                    <a:pt x="835524" y="4212"/>
                  </a:lnTo>
                  <a:lnTo>
                    <a:pt x="885776" y="1309"/>
                  </a:lnTo>
                  <a:lnTo>
                    <a:pt x="936172" y="0"/>
                  </a:lnTo>
                  <a:lnTo>
                    <a:pt x="986601" y="282"/>
                  </a:lnTo>
                  <a:lnTo>
                    <a:pt x="1036947" y="2156"/>
                  </a:lnTo>
                  <a:lnTo>
                    <a:pt x="1087099" y="5621"/>
                  </a:lnTo>
                  <a:lnTo>
                    <a:pt x="1136941" y="10677"/>
                  </a:lnTo>
                  <a:lnTo>
                    <a:pt x="1186361" y="17323"/>
                  </a:lnTo>
                  <a:lnTo>
                    <a:pt x="1235244" y="25558"/>
                  </a:lnTo>
                  <a:lnTo>
                    <a:pt x="1283478" y="35382"/>
                  </a:lnTo>
                  <a:lnTo>
                    <a:pt x="1330948" y="46794"/>
                  </a:lnTo>
                  <a:lnTo>
                    <a:pt x="1377541" y="59794"/>
                  </a:lnTo>
                  <a:lnTo>
                    <a:pt x="1423143" y="74382"/>
                  </a:lnTo>
                  <a:lnTo>
                    <a:pt x="1467641" y="90556"/>
                  </a:lnTo>
                  <a:lnTo>
                    <a:pt x="1510920" y="108316"/>
                  </a:lnTo>
                  <a:lnTo>
                    <a:pt x="1552868" y="127661"/>
                  </a:lnTo>
                  <a:lnTo>
                    <a:pt x="1593371" y="148591"/>
                  </a:lnTo>
                  <a:lnTo>
                    <a:pt x="1632315" y="171106"/>
                  </a:lnTo>
                  <a:lnTo>
                    <a:pt x="1678263" y="201275"/>
                  </a:lnTo>
                  <a:lnTo>
                    <a:pt x="1720112" y="233011"/>
                  </a:lnTo>
                  <a:lnTo>
                    <a:pt x="1757817" y="266172"/>
                  </a:lnTo>
                  <a:lnTo>
                    <a:pt x="1791334" y="300613"/>
                  </a:lnTo>
                  <a:lnTo>
                    <a:pt x="1820618" y="336192"/>
                  </a:lnTo>
                  <a:lnTo>
                    <a:pt x="1845625" y="372765"/>
                  </a:lnTo>
                  <a:lnTo>
                    <a:pt x="1866311" y="410188"/>
                  </a:lnTo>
                  <a:lnTo>
                    <a:pt x="1882631" y="448318"/>
                  </a:lnTo>
                  <a:lnTo>
                    <a:pt x="1894541" y="487012"/>
                  </a:lnTo>
                  <a:lnTo>
                    <a:pt x="1901997" y="526125"/>
                  </a:lnTo>
                  <a:lnTo>
                    <a:pt x="1904954" y="565515"/>
                  </a:lnTo>
                  <a:lnTo>
                    <a:pt x="1903367" y="605038"/>
                  </a:lnTo>
                  <a:lnTo>
                    <a:pt x="1897193" y="644551"/>
                  </a:lnTo>
                  <a:lnTo>
                    <a:pt x="1886388" y="683910"/>
                  </a:lnTo>
                  <a:lnTo>
                    <a:pt x="1870906" y="722972"/>
                  </a:lnTo>
                  <a:lnTo>
                    <a:pt x="1850703" y="761592"/>
                  </a:lnTo>
                  <a:lnTo>
                    <a:pt x="1825736" y="799629"/>
                  </a:lnTo>
                  <a:lnTo>
                    <a:pt x="2208006" y="1089824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15489" y="1911172"/>
            <a:ext cx="1071245" cy="932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schrijf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endParaRPr sz="1000">
              <a:latin typeface="Arial"/>
              <a:cs typeface="Arial"/>
            </a:endParaRPr>
          </a:p>
          <a:p>
            <a:pPr algn="ctr" marL="12065" marR="5080" indent="3175">
              <a:lnSpc>
                <a:spcPct val="165000"/>
              </a:lnSpc>
              <a:spcBef>
                <a:spcPts val="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patiënten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geen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medicijnen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voor,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ik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schrijf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voor.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353311"/>
            <a:ext cx="3067811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gezondheidsapps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061465"/>
            <a:ext cx="487426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82575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Zelfzorg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ondersteunen: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actieve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spelen 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 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aandoening.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behandeling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preventie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van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chronische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ziekten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verbeteren: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behandelplannen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houden,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toestand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complicaties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voorkomen.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gezondheidsapps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4675" y="1080643"/>
            <a:ext cx="432689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973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levering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gezondheidszorg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verbeteren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Vergemakkelijken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gegevensverzameling</a:t>
            </a:r>
            <a:r>
              <a:rPr dirty="0" sz="18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gegevenskwaliteit.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1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werkdruk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zorg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verminderen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: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zorgmedewerkers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verminderen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behoefte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zorgdiensten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verminderen.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3079" y="1289303"/>
            <a:ext cx="2445766" cy="359664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Ethische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regelgevende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overwegingen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90219" y="1198625"/>
            <a:ext cx="727583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29539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verzamelen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bescherming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overweging,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waarvoor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regelgevende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normen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nageleefd.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wettelijke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belangrijk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weloverwogen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keuzes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aanbevelen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793235"/>
            <a:ext cx="1385316" cy="1225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Tips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een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veilig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gebruik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gezondheidsapps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603754" y="1392174"/>
            <a:ext cx="3185160" cy="3084830"/>
            <a:chOff x="2603754" y="1392174"/>
            <a:chExt cx="3185160" cy="3084830"/>
          </a:xfrm>
        </p:grpSpPr>
        <p:sp>
          <p:nvSpPr>
            <p:cNvPr id="6" name="object 6" descr=""/>
            <p:cNvSpPr/>
            <p:nvPr/>
          </p:nvSpPr>
          <p:spPr>
            <a:xfrm>
              <a:off x="2603754" y="1392174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5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03754" y="2015490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665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03754" y="2637282"/>
              <a:ext cx="3185160" cy="594360"/>
            </a:xfrm>
            <a:custGeom>
              <a:avLst/>
              <a:gdLst/>
              <a:ahLst/>
              <a:cxnLst/>
              <a:rect l="l" t="t" r="r" b="b"/>
              <a:pathLst>
                <a:path w="3185160" h="594360">
                  <a:moveTo>
                    <a:pt x="3086099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60"/>
                  </a:lnTo>
                  <a:lnTo>
                    <a:pt x="3086099" y="594360"/>
                  </a:lnTo>
                  <a:lnTo>
                    <a:pt x="3124670" y="586579"/>
                  </a:lnTo>
                  <a:lnTo>
                    <a:pt x="3156156" y="565356"/>
                  </a:lnTo>
                  <a:lnTo>
                    <a:pt x="3177379" y="533870"/>
                  </a:lnTo>
                  <a:lnTo>
                    <a:pt x="3185160" y="495300"/>
                  </a:lnTo>
                  <a:lnTo>
                    <a:pt x="3185160" y="99060"/>
                  </a:lnTo>
                  <a:lnTo>
                    <a:pt x="3177379" y="60489"/>
                  </a:lnTo>
                  <a:lnTo>
                    <a:pt x="3156156" y="29003"/>
                  </a:lnTo>
                  <a:lnTo>
                    <a:pt x="3124670" y="7780"/>
                  </a:lnTo>
                  <a:lnTo>
                    <a:pt x="3086099" y="0"/>
                  </a:lnTo>
                  <a:close/>
                </a:path>
              </a:pathLst>
            </a:custGeom>
            <a:solidFill>
              <a:srgbClr val="5564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03754" y="3260597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58"/>
                  </a:lnTo>
                  <a:lnTo>
                    <a:pt x="28924" y="28924"/>
                  </a:lnTo>
                  <a:lnTo>
                    <a:pt x="7758" y="60328"/>
                  </a:lnTo>
                  <a:lnTo>
                    <a:pt x="0" y="98806"/>
                  </a:lnTo>
                  <a:lnTo>
                    <a:pt x="0" y="494029"/>
                  </a:lnTo>
                  <a:lnTo>
                    <a:pt x="7758" y="532507"/>
                  </a:lnTo>
                  <a:lnTo>
                    <a:pt x="28924" y="563911"/>
                  </a:lnTo>
                  <a:lnTo>
                    <a:pt x="60328" y="585077"/>
                  </a:lnTo>
                  <a:lnTo>
                    <a:pt x="98806" y="592835"/>
                  </a:lnTo>
                  <a:lnTo>
                    <a:pt x="3086354" y="592835"/>
                  </a:lnTo>
                  <a:lnTo>
                    <a:pt x="3124831" y="585077"/>
                  </a:lnTo>
                  <a:lnTo>
                    <a:pt x="3156235" y="563911"/>
                  </a:lnTo>
                  <a:lnTo>
                    <a:pt x="3177401" y="532507"/>
                  </a:lnTo>
                  <a:lnTo>
                    <a:pt x="3185160" y="494029"/>
                  </a:lnTo>
                  <a:lnTo>
                    <a:pt x="3185160" y="98806"/>
                  </a:lnTo>
                  <a:lnTo>
                    <a:pt x="3177401" y="60328"/>
                  </a:lnTo>
                  <a:lnTo>
                    <a:pt x="3156235" y="28924"/>
                  </a:lnTo>
                  <a:lnTo>
                    <a:pt x="3124831" y="7758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F8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03754" y="3883913"/>
              <a:ext cx="3185160" cy="593090"/>
            </a:xfrm>
            <a:custGeom>
              <a:avLst/>
              <a:gdLst/>
              <a:ahLst/>
              <a:cxnLst/>
              <a:rect l="l" t="t" r="r" b="b"/>
              <a:pathLst>
                <a:path w="3185160" h="593089">
                  <a:moveTo>
                    <a:pt x="3086354" y="0"/>
                  </a:moveTo>
                  <a:lnTo>
                    <a:pt x="98806" y="0"/>
                  </a:lnTo>
                  <a:lnTo>
                    <a:pt x="60328" y="7764"/>
                  </a:lnTo>
                  <a:lnTo>
                    <a:pt x="28924" y="28938"/>
                  </a:lnTo>
                  <a:lnTo>
                    <a:pt x="7758" y="60345"/>
                  </a:lnTo>
                  <a:lnTo>
                    <a:pt x="0" y="98806"/>
                  </a:lnTo>
                  <a:lnTo>
                    <a:pt x="0" y="494030"/>
                  </a:lnTo>
                  <a:lnTo>
                    <a:pt x="7758" y="532490"/>
                  </a:lnTo>
                  <a:lnTo>
                    <a:pt x="28924" y="563897"/>
                  </a:lnTo>
                  <a:lnTo>
                    <a:pt x="60328" y="585071"/>
                  </a:lnTo>
                  <a:lnTo>
                    <a:pt x="98806" y="592836"/>
                  </a:lnTo>
                  <a:lnTo>
                    <a:pt x="3086354" y="592836"/>
                  </a:lnTo>
                  <a:lnTo>
                    <a:pt x="3124831" y="585071"/>
                  </a:lnTo>
                  <a:lnTo>
                    <a:pt x="3156235" y="563897"/>
                  </a:lnTo>
                  <a:lnTo>
                    <a:pt x="3177401" y="532490"/>
                  </a:lnTo>
                  <a:lnTo>
                    <a:pt x="3185160" y="494030"/>
                  </a:lnTo>
                  <a:lnTo>
                    <a:pt x="3185160" y="98806"/>
                  </a:lnTo>
                  <a:lnTo>
                    <a:pt x="3177401" y="60345"/>
                  </a:lnTo>
                  <a:lnTo>
                    <a:pt x="3156235" y="28938"/>
                  </a:lnTo>
                  <a:lnTo>
                    <a:pt x="3124831" y="7764"/>
                  </a:lnTo>
                  <a:lnTo>
                    <a:pt x="3086354" y="0"/>
                  </a:lnTo>
                  <a:close/>
                </a:path>
              </a:pathLst>
            </a:custGeom>
            <a:solidFill>
              <a:srgbClr val="49A9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768600" y="1403350"/>
            <a:ext cx="2852420" cy="3009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939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Controleer</a:t>
            </a:r>
            <a:r>
              <a:rPr dirty="0" sz="17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bron</a:t>
            </a:r>
            <a:r>
              <a:rPr dirty="0" sz="17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geloofwaardigheid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van</a:t>
            </a:r>
            <a:r>
              <a:rPr dirty="0" sz="1700" spc="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endParaRPr sz="1700">
              <a:latin typeface="Carlito"/>
              <a:cs typeface="Carlito"/>
            </a:endParaRPr>
          </a:p>
          <a:p>
            <a:pPr algn="ctr" marL="1905">
              <a:lnSpc>
                <a:spcPts val="1939"/>
              </a:lnSpc>
              <a:spcBef>
                <a:spcPts val="10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Lees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algemene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voorwaarden</a:t>
            </a:r>
            <a:endParaRPr sz="1700">
              <a:latin typeface="Carlito"/>
              <a:cs typeface="Carlito"/>
            </a:endParaRPr>
          </a:p>
          <a:p>
            <a:pPr algn="ctr" marL="635">
              <a:lnSpc>
                <a:spcPts val="1939"/>
              </a:lnSpc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het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privacybeleid</a:t>
            </a:r>
            <a:endParaRPr sz="1700">
              <a:latin typeface="Carlito"/>
              <a:cs typeface="Carlito"/>
            </a:endParaRPr>
          </a:p>
          <a:p>
            <a:pPr algn="ctr" marL="90170" marR="83185" indent="-1270">
              <a:lnSpc>
                <a:spcPts val="1839"/>
              </a:lnSpc>
              <a:spcBef>
                <a:spcPts val="125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Kies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het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beste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bij</a:t>
            </a:r>
            <a:r>
              <a:rPr dirty="0" sz="17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je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behoeften</a:t>
            </a:r>
            <a:r>
              <a:rPr dirty="0" sz="17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voorkeuren</a:t>
            </a:r>
            <a:r>
              <a:rPr dirty="0" sz="17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past</a:t>
            </a:r>
            <a:endParaRPr sz="1700">
              <a:latin typeface="Carlito"/>
              <a:cs typeface="Carlito"/>
            </a:endParaRPr>
          </a:p>
          <a:p>
            <a:pPr algn="ctr" marL="12065" marR="5080">
              <a:lnSpc>
                <a:spcPts val="1839"/>
              </a:lnSpc>
              <a:spcBef>
                <a:spcPts val="1225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Beschouw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als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een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aanvulling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op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professionele</a:t>
            </a:r>
            <a:r>
              <a:rPr dirty="0" sz="17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arlito"/>
                <a:cs typeface="Carlito"/>
              </a:rPr>
              <a:t>zorg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39"/>
              </a:lnSpc>
              <a:spcBef>
                <a:spcPts val="994"/>
              </a:spcBef>
            </a:pP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app</a:t>
            </a:r>
            <a:r>
              <a:rPr dirty="0" sz="17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regelmatig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FFFFFF"/>
                </a:solidFill>
                <a:latin typeface="Carlito"/>
                <a:cs typeface="Carlito"/>
              </a:rPr>
              <a:t>herzien</a:t>
            </a:r>
            <a:r>
              <a:rPr dirty="0" sz="17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endParaRPr sz="1700">
              <a:latin typeface="Carlito"/>
              <a:cs typeface="Carlito"/>
            </a:endParaRPr>
          </a:p>
          <a:p>
            <a:pPr algn="ctr" marL="2540">
              <a:lnSpc>
                <a:spcPts val="1939"/>
              </a:lnSpc>
            </a:pPr>
            <a:r>
              <a:rPr dirty="0" sz="1700" spc="-10">
                <a:solidFill>
                  <a:srgbClr val="FFFFFF"/>
                </a:solidFill>
                <a:latin typeface="Carlito"/>
                <a:cs typeface="Carlito"/>
              </a:rPr>
              <a:t>bijwerken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142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Voorbeelden</a:t>
            </a:r>
            <a:r>
              <a:rPr dirty="0" spc="-55"/>
              <a:t> </a:t>
            </a:r>
            <a:r>
              <a:rPr dirty="0" spc="-280"/>
              <a:t>van</a:t>
            </a:r>
            <a:r>
              <a:rPr dirty="0" spc="-75"/>
              <a:t> </a:t>
            </a:r>
            <a:r>
              <a:rPr dirty="0" spc="-280"/>
              <a:t>gezondheidsapps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87172" y="1942845"/>
            <a:ext cx="5220970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05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Gezondheidsapps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verschillende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doeleinden</a:t>
            </a:r>
            <a:endParaRPr sz="3300">
              <a:latin typeface="Arial"/>
              <a:cs typeface="Arial"/>
            </a:endParaRPr>
          </a:p>
          <a:p>
            <a:pPr algn="ctr" marR="1614805">
              <a:lnSpc>
                <a:spcPct val="100000"/>
              </a:lnSpc>
              <a:spcBef>
                <a:spcPts val="203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6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Belangrijkste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functies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app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1023"/>
            <a:ext cx="73342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Voordelen</a:t>
            </a:r>
            <a:r>
              <a:rPr dirty="0" spc="-80"/>
              <a:t> </a:t>
            </a:r>
            <a:r>
              <a:rPr dirty="0" spc="-280"/>
              <a:t>van</a:t>
            </a:r>
            <a:r>
              <a:rPr dirty="0" spc="-80"/>
              <a:t> </a:t>
            </a:r>
            <a:r>
              <a:rPr dirty="0" spc="-240"/>
              <a:t>technologie</a:t>
            </a:r>
            <a:r>
              <a:rPr dirty="0" spc="-80"/>
              <a:t> </a:t>
            </a:r>
            <a:r>
              <a:rPr dirty="0" spc="-195"/>
              <a:t>in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95"/>
              <a:t> </a:t>
            </a:r>
            <a:r>
              <a:rPr dirty="0" spc="-229"/>
              <a:t>langdurige</a:t>
            </a:r>
            <a:r>
              <a:rPr dirty="0" spc="-60"/>
              <a:t> </a:t>
            </a:r>
            <a:r>
              <a:rPr dirty="0" spc="-190"/>
              <a:t>zorg?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40232" y="1262329"/>
            <a:ext cx="537845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technologie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zorgverleners</a:t>
            </a:r>
            <a:r>
              <a:rPr dirty="0" sz="27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ondersteunen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arbeidsomstandigheden in</a:t>
            </a:r>
            <a:r>
              <a:rPr dirty="0" sz="27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sector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verbeteren?</a:t>
            </a:r>
            <a:endParaRPr sz="2700">
              <a:latin typeface="Arial"/>
              <a:cs typeface="Arial"/>
            </a:endParaRPr>
          </a:p>
          <a:p>
            <a:pPr algn="ctr" marR="1678305">
              <a:lnSpc>
                <a:spcPct val="100000"/>
              </a:lnSpc>
              <a:spcBef>
                <a:spcPts val="235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59055">
              <a:lnSpc>
                <a:spcPct val="100000"/>
              </a:lnSpc>
              <a:spcBef>
                <a:spcPts val="170"/>
              </a:spcBef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technologie de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kwaliteit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zorg</a:t>
            </a:r>
            <a:r>
              <a:rPr dirty="0" sz="27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kwaliteit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leven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ouderen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verbeteren?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Fitnessapps/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50">
                <a:solidFill>
                  <a:srgbClr val="379C73"/>
                </a:solidFill>
              </a:rPr>
              <a:t>coaches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219" y="1162007"/>
            <a:ext cx="5706745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Stappentracker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Stappenteller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lichaamsbeweging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willen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bijhouden,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name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stappen.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Lichaamsbeweging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bevorderen,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bewustwording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bewegingspatronen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vergroten</a:t>
            </a:r>
            <a:endParaRPr sz="16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gedeeld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endParaRPr sz="1600">
              <a:latin typeface="Arial"/>
              <a:cs typeface="Arial"/>
            </a:endParaRPr>
          </a:p>
          <a:p>
            <a:pPr marL="304800" marR="393065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externe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bedrijven,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versleuteld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tijdens verzending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Gratis/In-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andere?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363" y="1148945"/>
            <a:ext cx="1262209" cy="128183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25690" y="4750409"/>
            <a:ext cx="1152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Afbeelding</a:t>
            </a:r>
            <a:r>
              <a:rPr dirty="0" sz="600" spc="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Bron:</a:t>
            </a:r>
            <a:r>
              <a:rPr dirty="0" sz="600" spc="5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Google</a:t>
            </a:r>
            <a:r>
              <a:rPr dirty="0" u="sng" sz="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Play Store </a:t>
            </a:r>
            <a:r>
              <a:rPr dirty="0" u="none" sz="600" spc="-5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-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Stappentracker-Pedometer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455" y="2627034"/>
            <a:ext cx="1052034" cy="1823727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Drink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Herinnering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042543"/>
            <a:ext cx="4178935" cy="34829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WaterMinder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Tracker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Doelgroep: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hun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drinkgewoonten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willen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endParaRPr sz="1800">
              <a:latin typeface="Arial"/>
              <a:cs typeface="Arial"/>
            </a:endParaRPr>
          </a:p>
          <a:p>
            <a:pPr marL="304800" marR="399415" indent="-292735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herinneringen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gedurende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dag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Gegevensbescherming:</a:t>
            </a:r>
            <a:r>
              <a:rPr dirty="0" sz="1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Niet-kritieke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Gratis/In-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800">
              <a:latin typeface="Arial"/>
              <a:cs typeface="Arial"/>
            </a:endParaRPr>
          </a:p>
          <a:p>
            <a:pPr marL="304800" marR="45720" indent="-292735">
              <a:lnSpc>
                <a:spcPts val="3030"/>
              </a:lnSpc>
              <a:spcBef>
                <a:spcPts val="90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Engels, Duits,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Frans,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Italiaans,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Nederlands,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0" y="973638"/>
            <a:ext cx="3048000" cy="362389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006208" y="4293209"/>
            <a:ext cx="7664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Bron:</a:t>
            </a:r>
            <a:r>
              <a:rPr dirty="0" sz="600" spc="-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waterminder.com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2301028"/>
            <a:ext cx="1148515" cy="24995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Dagboek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bloedsuikerspiegel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1082124"/>
            <a:ext cx="4225290" cy="37528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DiabetesConnect</a:t>
            </a:r>
            <a:endParaRPr sz="1600">
              <a:latin typeface="Arial"/>
              <a:cs typeface="Arial"/>
            </a:endParaRPr>
          </a:p>
          <a:p>
            <a:pPr marL="304800" marR="1524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II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diabetesgegevens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(bloedsuiker,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maaltijden,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insuline,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medicatie,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enz.),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exporteren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waarden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pdf-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documenten.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Gratis/In-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Duits,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Frans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Ontwikkelaar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SquareMed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3700" y="1184999"/>
            <a:ext cx="1381125" cy="143384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54290" y="4864709"/>
            <a:ext cx="119761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rlito"/>
                <a:cs typeface="Carlito"/>
              </a:rPr>
              <a:t>Afbeelding</a:t>
            </a:r>
            <a:r>
              <a:rPr dirty="0" sz="500" spc="-25">
                <a:latin typeface="Carlito"/>
                <a:cs typeface="Carlito"/>
              </a:rPr>
              <a:t> </a:t>
            </a:r>
            <a:r>
              <a:rPr dirty="0" sz="500">
                <a:latin typeface="Carlito"/>
                <a:cs typeface="Carlito"/>
              </a:rPr>
              <a:t>Bron:</a:t>
            </a:r>
            <a:r>
              <a:rPr dirty="0" sz="500" spc="5">
                <a:latin typeface="Carlito"/>
                <a:cs typeface="Carlito"/>
              </a:rPr>
              <a:t> </a:t>
            </a:r>
            <a:r>
              <a:rPr dirty="0" u="sng" sz="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 Store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Diabetes</a:t>
            </a:r>
            <a:r>
              <a:rPr dirty="0" u="sng" sz="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5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Connec</a:t>
            </a:r>
            <a:r>
              <a:rPr dirty="0" u="none" sz="5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84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Geheugen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aandacht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186899"/>
            <a:ext cx="6086475" cy="169862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Hersentraining</a:t>
            </a:r>
            <a:endParaRPr sz="1600">
              <a:latin typeface="Arial"/>
              <a:cs typeface="Arial"/>
            </a:endParaRPr>
          </a:p>
          <a:p>
            <a:pPr marL="304800" marR="2032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geheugen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aandacht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willen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trainen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spelletjes</a:t>
            </a:r>
            <a:endParaRPr sz="16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Voordeel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Lumosity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cognitief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trainingsprogramma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interactieve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hersenen,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geheugen,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2859811"/>
            <a:ext cx="52209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snelheid,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flexibiliteit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probleemoplossing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trainen.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Platformen: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Android,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iPhone,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Watch,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Duits,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Frans,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Spaans,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Portugees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7725" y="1530096"/>
            <a:ext cx="1459346" cy="145877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082408" y="3040507"/>
            <a:ext cx="1188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Afbeelding</a:t>
            </a:r>
            <a:r>
              <a:rPr dirty="0" sz="600" spc="10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Bron:</a:t>
            </a:r>
            <a:r>
              <a:rPr dirty="0" sz="600" spc="5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App</a:t>
            </a:r>
            <a:r>
              <a:rPr dirty="0" sz="600" spc="-10">
                <a:latin typeface="Carlito"/>
                <a:cs typeface="Carlito"/>
              </a:rPr>
              <a:t> </a:t>
            </a:r>
            <a:r>
              <a:rPr dirty="0" sz="600">
                <a:latin typeface="Carlito"/>
                <a:cs typeface="Carlito"/>
              </a:rPr>
              <a:t>Store:</a:t>
            </a:r>
            <a:r>
              <a:rPr dirty="0" sz="600" spc="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Lumosity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Hersentraining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052" y="2388056"/>
            <a:ext cx="1421364" cy="2455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26574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Vergrootglas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75">
                <a:solidFill>
                  <a:srgbClr val="379C73"/>
                </a:solidFill>
              </a:rPr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162007"/>
            <a:ext cx="4375150" cy="341122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Vergrootglas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moeite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tekst</a:t>
            </a:r>
            <a:endParaRPr sz="1600">
              <a:latin typeface="Arial"/>
              <a:cs typeface="Arial"/>
            </a:endParaRPr>
          </a:p>
          <a:p>
            <a:pPr marL="304800" marR="68580" indent="-292735">
              <a:lnSpc>
                <a:spcPct val="140000"/>
              </a:lnSpc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tekst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lezen,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bijv.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kleine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lettertjes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op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medicijnflesjes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Gratis/In-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Platformen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Apple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Niet-kritieke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Engels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9292" y="1207240"/>
            <a:ext cx="1694425" cy="17965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501890" y="4845202"/>
            <a:ext cx="15551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Afbeeldingsbron:</a:t>
            </a:r>
            <a:r>
              <a:rPr dirty="0" sz="600" spc="25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sng" sz="600" spc="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 Store</a:t>
            </a:r>
            <a:r>
              <a:rPr dirty="0" u="none" sz="600">
                <a:latin typeface="Carlito"/>
                <a:cs typeface="Carlito"/>
              </a:rPr>
              <a:t>:</a:t>
            </a:r>
            <a:r>
              <a:rPr dirty="0" u="none" sz="600" spc="20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Vergrootglas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9235" y="906780"/>
            <a:ext cx="2895600" cy="24371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99561"/>
            <a:ext cx="587121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ondersteuning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bij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geestelijke </a:t>
            </a:r>
            <a:r>
              <a:rPr dirty="0" spc="-125">
                <a:solidFill>
                  <a:srgbClr val="379C73"/>
                </a:solidFill>
              </a:rPr>
              <a:t>gezondheid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64337" y="1537576"/>
            <a:ext cx="5930265" cy="296608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Daylio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Dagboek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Gewoonten</a:t>
            </a:r>
            <a:endParaRPr sz="1400">
              <a:latin typeface="Arial"/>
              <a:cs typeface="Arial"/>
            </a:endParaRPr>
          </a:p>
          <a:p>
            <a:pPr marL="304800" marR="149225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zelfzorg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willen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stemming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geluk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woorden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schrijven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stemmingen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ze</a:t>
            </a:r>
            <a:endParaRPr sz="14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67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gedurende</a:t>
            </a:r>
            <a:r>
              <a:rPr dirty="0" sz="14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gedaan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selecteren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400">
              <a:latin typeface="Arial"/>
              <a:cs typeface="Arial"/>
            </a:endParaRPr>
          </a:p>
          <a:p>
            <a:pPr marL="304800" marR="5080">
              <a:lnSpc>
                <a:spcPct val="140000"/>
              </a:lnSpc>
              <a:spcBef>
                <a:spcPts val="5"/>
              </a:spcBef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pictogrammen.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gedragspatronen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opmerken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statistieken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logboeken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bekijken.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Gratis/In-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Niet-kritieke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28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7035" y="3255264"/>
            <a:ext cx="1319783" cy="1257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11490" y="4674209"/>
            <a:ext cx="5264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Carlito"/>
                <a:cs typeface="Carlito"/>
              </a:rPr>
              <a:t>Bron:</a:t>
            </a:r>
            <a:r>
              <a:rPr dirty="0" sz="600" spc="-15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Daylio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.</a:t>
            </a:r>
            <a:r>
              <a:rPr dirty="0" u="none" sz="600" spc="-10">
                <a:latin typeface="Carlito"/>
                <a:cs typeface="Carlito"/>
              </a:rPr>
              <a:t>net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99561"/>
            <a:ext cx="5871210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ondersteuning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bij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geestelijke </a:t>
            </a:r>
            <a:r>
              <a:rPr dirty="0" spc="-125">
                <a:solidFill>
                  <a:srgbClr val="379C73"/>
                </a:solidFill>
              </a:rPr>
              <a:t>gezondheid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502221"/>
            <a:ext cx="5118735" cy="296608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Wysa: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Angst,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therapie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chatbot</a:t>
            </a:r>
            <a:endParaRPr sz="1400">
              <a:latin typeface="Arial"/>
              <a:cs typeface="Arial"/>
            </a:endParaRPr>
          </a:p>
          <a:p>
            <a:pPr marL="304800" marR="142240" indent="-292735">
              <a:lnSpc>
                <a:spcPct val="140000"/>
              </a:lnSpc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Doelgroep:</a:t>
            </a:r>
            <a:r>
              <a:rPr dirty="0" sz="14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mentale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emotionele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4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willen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middel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mindfulness,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meditatie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mood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tracking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Wysa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chatbot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omgaan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angst</a:t>
            </a:r>
            <a:endParaRPr sz="1400">
              <a:latin typeface="Arial"/>
              <a:cs typeface="Arial"/>
            </a:endParaRPr>
          </a:p>
          <a:p>
            <a:pPr marL="304800" marR="1955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stress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kalmerende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meditaties,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mindfulness-audio's,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vriendelijke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chats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trackingfuncties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Gratis/In-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Aankoop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Niet-kritieke</a:t>
            </a:r>
            <a:endParaRPr sz="14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128571"/>
              <a:buFont typeface="Arial"/>
              <a:buChar char="•"/>
              <a:tabLst>
                <a:tab pos="304800" algn="l"/>
              </a:tabLst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Engels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71388" y="1135380"/>
            <a:ext cx="2801620" cy="3502660"/>
            <a:chOff x="5771388" y="1135380"/>
            <a:chExt cx="2801620" cy="35026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1388" y="1653613"/>
              <a:ext cx="1447800" cy="2983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135380"/>
              <a:ext cx="1409700" cy="123444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730490" y="4758029"/>
            <a:ext cx="1066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Afbeeldingsbron:</a:t>
            </a:r>
            <a:r>
              <a:rPr dirty="0" sz="600" spc="30"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App Sore-</a:t>
            </a:r>
            <a:r>
              <a:rPr dirty="0" u="sng" sz="600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Wysa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Mental</a:t>
            </a:r>
            <a:r>
              <a:rPr dirty="0" u="sng" sz="6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Health</a:t>
            </a:r>
            <a:r>
              <a:rPr dirty="0" u="sng" sz="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Suppor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t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97135"/>
            <a:ext cx="6637655" cy="375221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Naam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Symptoom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Checker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Doelgroep: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anderen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Ada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ontwikkeld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artsen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wetenschappers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symptomen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beoordelen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een</a:t>
            </a:r>
            <a:endParaRPr sz="1600">
              <a:latin typeface="Arial"/>
              <a:cs typeface="Arial"/>
            </a:endParaRPr>
          </a:p>
          <a:p>
            <a:pPr marL="304800" marR="56515">
              <a:lnSpc>
                <a:spcPct val="14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gecentraliseerd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platform.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vraagt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meerdere geautomatiseerde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beantwoorden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toetst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ingebouwd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woordenboek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aandoeningen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condities.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Kosten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Gegevensbescherming:</a:t>
            </a:r>
            <a:r>
              <a:rPr dirty="0" sz="16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Niet-kritieke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04800" algn="l"/>
              </a:tabLst>
            </a:pP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Talen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Engels,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Duits,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Gecertificeerde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medische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90">
                <a:solidFill>
                  <a:srgbClr val="379C73"/>
                </a:solidFill>
              </a:rPr>
              <a:t>app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3857" y="1219921"/>
            <a:ext cx="1205187" cy="12520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2319" y="2685794"/>
            <a:ext cx="1165859" cy="186893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29143" y="4864709"/>
            <a:ext cx="793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Carlito"/>
                <a:cs typeface="Carlito"/>
              </a:rPr>
              <a:t>Afbeeldingsbron:</a:t>
            </a:r>
            <a:r>
              <a:rPr dirty="0" sz="600" spc="90">
                <a:latin typeface="Carlito"/>
                <a:cs typeface="Carlito"/>
              </a:rPr>
              <a:t> 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Google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Play</a:t>
            </a:r>
            <a:r>
              <a:rPr dirty="0" u="sng" sz="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Store</a:t>
            </a:r>
            <a:r>
              <a:rPr dirty="0" u="sng" sz="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Ada-</a:t>
            </a:r>
            <a:r>
              <a:rPr dirty="0" u="sng" sz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check</a:t>
            </a:r>
            <a:r>
              <a:rPr dirty="0" u="sng" sz="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dirty="0" u="sng" sz="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je</a:t>
            </a:r>
            <a:r>
              <a:rPr dirty="0" u="none" sz="600" spc="50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u="none" sz="600" spc="-10">
                <a:solidFill>
                  <a:srgbClr val="0000FF"/>
                </a:solidFill>
                <a:latin typeface="Carlito"/>
                <a:cs typeface="Carlito"/>
                <a:hlinkClick r:id="rId5"/>
              </a:rPr>
              <a:t>gezondheid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62862"/>
            <a:ext cx="4229100" cy="28193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01921" y="1040374"/>
            <a:ext cx="4100829" cy="32277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72-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jarige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vrouw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jaren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geleden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werd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vastgesteld.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marL="12700" marR="6223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aandoening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houden,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consequent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bloedsuikerspiegel, medicatietrouw,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voedingskeuzes</a:t>
            </a:r>
            <a:r>
              <a:rPr dirty="0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lichaamsbeweging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controleren.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moeite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houden,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leidt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inconsistent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haar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diabetes.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96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379C73"/>
                </a:solidFill>
              </a:rPr>
              <a:t>Casestudy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88841" y="1042543"/>
            <a:ext cx="4894580" cy="313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raadde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dagboekapp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diabetesbeheer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Mogelijke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functies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 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Bloedsuiker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Medicatielogboek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Tijdschrift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voeding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dieet</a:t>
            </a:r>
            <a:endParaRPr sz="1800">
              <a:latin typeface="Arial"/>
              <a:cs typeface="Arial"/>
            </a:endParaRPr>
          </a:p>
          <a:p>
            <a:pPr marL="305435" indent="-29273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activiteit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379C73"/>
                </a:solidFill>
              </a:rPr>
              <a:t>Casestudy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8" y="1632204"/>
            <a:ext cx="3218687" cy="21442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6634" y="2860548"/>
            <a:ext cx="560279" cy="684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0543" y="3765803"/>
            <a:ext cx="566928" cy="61569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1391" y="3642401"/>
            <a:ext cx="636665" cy="7923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6493" y="2863829"/>
            <a:ext cx="571066" cy="5664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Verbeterde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toegankelijkheid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242720"/>
            <a:ext cx="423291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mogelijkheid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directer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toegang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hebben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tot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consult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op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afstand.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22225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Telezorg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patiëntenzorg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consulten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houden.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afgelegen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gebieden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wonen,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gemakkelijker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toegankelijk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bewaking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9847" y="1300035"/>
            <a:ext cx="3965448" cy="2631884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658111"/>
            <a:ext cx="3221736" cy="21466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83634" y="1673469"/>
            <a:ext cx="4812030" cy="194691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zorgteam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holistisch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overzicht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diabetesbeheer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Patronen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geïdentificeerd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motiveert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voorgeschreven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behandelplan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379C73"/>
                </a:solidFill>
              </a:rPr>
              <a:t>Casestudy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75920" y="1052957"/>
            <a:ext cx="877569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Voordel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83634" y="1783537"/>
            <a:ext cx="4584065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Maria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helpen?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 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85">
                <a:solidFill>
                  <a:srgbClr val="379C73"/>
                </a:solidFill>
              </a:rPr>
              <a:t>Casestudy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52119" y="1162939"/>
            <a:ext cx="965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Jouw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rol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12" y="1844056"/>
            <a:ext cx="2965603" cy="2648403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571240"/>
            </a:xfrm>
            <a:custGeom>
              <a:avLst/>
              <a:gdLst/>
              <a:ahLst/>
              <a:cxnLst/>
              <a:rect l="l" t="t" r="r" b="b"/>
              <a:pathLst>
                <a:path w="9144000" h="3571240">
                  <a:moveTo>
                    <a:pt x="0" y="3570732"/>
                  </a:moveTo>
                  <a:lnTo>
                    <a:pt x="9144000" y="35707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5707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570732"/>
              <a:ext cx="9144000" cy="1572895"/>
            </a:xfrm>
            <a:custGeom>
              <a:avLst/>
              <a:gdLst/>
              <a:ahLst/>
              <a:cxnLst/>
              <a:rect l="l" t="t" r="r" b="b"/>
              <a:pathLst>
                <a:path w="9144000" h="1572895">
                  <a:moveTo>
                    <a:pt x="9144000" y="0"/>
                  </a:moveTo>
                  <a:lnTo>
                    <a:pt x="0" y="0"/>
                  </a:lnTo>
                  <a:lnTo>
                    <a:pt x="0" y="1572766"/>
                  </a:lnTo>
                  <a:lnTo>
                    <a:pt x="9144000" y="15727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588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42645" y="1055793"/>
            <a:ext cx="8061959" cy="2117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Health-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mobiele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toepassingen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ontworpen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mensen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helpen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gezondheid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beheren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behulp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tablets.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toepassingen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stellen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zorgafhankelijke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mensen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staat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welzijn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eigen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hand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nemen,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bieden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hulp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zelfzorg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verbeteren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behandeling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preventie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chronische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ziekten.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afgelopen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jaren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wereldwijd</a:t>
            </a:r>
            <a:r>
              <a:rPr dirty="0" sz="1400" spc="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veel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mHealth-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ontwikkeld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allerlei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gebieden,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levensstijl,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gezondheidsmanagement,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telegeneeskunde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medische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hulp.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context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moeten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dirty="0" sz="1400" spc="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beschouwd</a:t>
            </a:r>
            <a:r>
              <a:rPr dirty="0" sz="1400" spc="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aanvulling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professionele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zorg.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60"/>
              <a:t> </a:t>
            </a:r>
            <a:r>
              <a:rPr dirty="0"/>
              <a:t>zul</a:t>
            </a:r>
            <a:r>
              <a:rPr dirty="0" spc="-75"/>
              <a:t> </a:t>
            </a:r>
            <a:r>
              <a:rPr dirty="0"/>
              <a:t>je</a:t>
            </a:r>
            <a:r>
              <a:rPr dirty="0" spc="-90"/>
              <a:t> </a:t>
            </a:r>
            <a:r>
              <a:rPr dirty="0"/>
              <a:t>vragen</a:t>
            </a:r>
            <a:r>
              <a:rPr dirty="0" spc="-75"/>
              <a:t> </a:t>
            </a:r>
            <a:r>
              <a:rPr dirty="0"/>
              <a:t>zien</a:t>
            </a:r>
            <a:r>
              <a:rPr dirty="0" spc="-75"/>
              <a:t> </a:t>
            </a:r>
            <a:r>
              <a:rPr dirty="0"/>
              <a:t>die</a:t>
            </a:r>
            <a:r>
              <a:rPr dirty="0" spc="-70"/>
              <a:t> </a:t>
            </a:r>
            <a:r>
              <a:rPr dirty="0"/>
              <a:t>betrekking</a:t>
            </a:r>
            <a:r>
              <a:rPr dirty="0" spc="-75"/>
              <a:t> </a:t>
            </a:r>
            <a:r>
              <a:rPr dirty="0"/>
              <a:t>hebben</a:t>
            </a:r>
            <a:r>
              <a:rPr dirty="0" spc="-70"/>
              <a:t> </a:t>
            </a:r>
            <a:r>
              <a:rPr dirty="0"/>
              <a:t>op</a:t>
            </a:r>
            <a:r>
              <a:rPr dirty="0" spc="-80"/>
              <a:t> </a:t>
            </a:r>
            <a:r>
              <a:rPr dirty="0" spc="-25"/>
              <a:t>de </a:t>
            </a:r>
            <a:r>
              <a:rPr dirty="0"/>
              <a:t>inhoud</a:t>
            </a:r>
            <a:r>
              <a:rPr dirty="0" spc="-65"/>
              <a:t> </a:t>
            </a:r>
            <a:r>
              <a:rPr dirty="0"/>
              <a:t>van</a:t>
            </a:r>
            <a:r>
              <a:rPr dirty="0" spc="-80"/>
              <a:t> </a:t>
            </a:r>
            <a:r>
              <a:rPr dirty="0"/>
              <a:t>deze</a:t>
            </a:r>
            <a:r>
              <a:rPr dirty="0" spc="-70"/>
              <a:t> </a:t>
            </a:r>
            <a:r>
              <a:rPr dirty="0" spc="-20"/>
              <a:t>unit.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588" rIns="0" bIns="0" rtlCol="0" vert="horz">
            <a:spAutoFit/>
          </a:bodyPr>
          <a:lstStyle/>
          <a:p>
            <a:pPr marL="298386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207363"/>
            <a:ext cx="5568315" cy="1529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6700" marR="5080" indent="-254635">
              <a:lnSpc>
                <a:spcPct val="140100"/>
              </a:lnSpc>
              <a:spcBef>
                <a:spcPts val="9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bepaalde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werk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makkelijker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efficiënter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zouden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maken?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Leg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waarom niet?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SzPct val="128571"/>
              <a:buChar char="•"/>
              <a:tabLst>
                <a:tab pos="266700" algn="l"/>
                <a:tab pos="1056640" algn="l"/>
                <a:tab pos="1360170" algn="l"/>
                <a:tab pos="2425065" algn="l"/>
                <a:tab pos="2997200" algn="l"/>
                <a:tab pos="3507740" algn="l"/>
                <a:tab pos="4137025" algn="l"/>
                <a:tab pos="5260340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soortgelijke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jezelf,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bijvoorbeeld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68953" y="2700621"/>
            <a:ext cx="5313680" cy="92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fitnesstracker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stappenteller?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Waarom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gebruikt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deze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voordelen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 spc="2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3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deze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Apps?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285494"/>
            <a:ext cx="7590790" cy="235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Daley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Sam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Definitie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draagbare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technologie.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Ingebouwd.</a:t>
            </a:r>
            <a:r>
              <a:rPr dirty="0" u="sng" sz="9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https://builtin.com/wearables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Interdisciplinair</a:t>
            </a:r>
            <a:r>
              <a:rPr dirty="0" sz="9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literatuuroverzicht;</a:t>
            </a:r>
            <a:r>
              <a:rPr dirty="0" sz="9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https:/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/www.ncbi.nlm.nih.gov/pmc/articles/PMC9664324/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Johnsson,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Natali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Delineating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clarifying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concept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self-care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monitoring: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concept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analysis,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in: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Qualitative.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https://www.ncbi.nlm.nih.gov/pmc/articles/PMC10392281/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900">
              <a:latin typeface="Arial"/>
              <a:cs typeface="Arial"/>
            </a:endParaRPr>
          </a:p>
          <a:p>
            <a:pPr marL="12700" marR="151765">
              <a:lnSpc>
                <a:spcPct val="13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Maaß,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Laura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al.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(2022):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 definities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 gezondheidsapps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vanuit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perspectief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 volksgezondheid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recht: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Kwalitatieve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analyse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gezondheidsapps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gesünderen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(2022).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AT&amp;S.</a:t>
            </a:r>
            <a:r>
              <a:rPr dirty="0" sz="9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https://ats.net/a-healthier-life-with-wearables-and-health-apps/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900">
              <a:latin typeface="Arial"/>
              <a:cs typeface="Arial"/>
            </a:endParaRPr>
          </a:p>
          <a:p>
            <a:pPr marL="12700" marR="307340">
              <a:lnSpc>
                <a:spcPct val="13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Wearables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gezondheidstoepassingen: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Chancen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Risiken (2020).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Verbraucherportail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Baden-Württemberg.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https://www.</a:t>
            </a:r>
            <a:r>
              <a:rPr dirty="0" u="none" sz="900" spc="-10">
                <a:solidFill>
                  <a:srgbClr val="585858"/>
                </a:solidFill>
                <a:latin typeface="Arial"/>
                <a:cs typeface="Arial"/>
              </a:rPr>
              <a:t>verbraucherportal- bw.de/,Lde/Startseite/Verbraucherschutz/Wearables+und+Gesundheits-Apps_+Chancen+und+Risiken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621" y="4313631"/>
            <a:ext cx="547814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279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Europees Uitvoerend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Agentschap</a:t>
            </a:r>
            <a:r>
              <a:rPr dirty="0" sz="800" spc="-10">
                <a:latin typeface="Arial"/>
                <a:cs typeface="Arial"/>
              </a:rPr>
              <a:t> onderwijs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cultuur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 </a:t>
            </a:r>
            <a:r>
              <a:rPr dirty="0" sz="800" spc="-10">
                <a:latin typeface="Arial"/>
                <a:cs typeface="Arial"/>
              </a:rPr>
              <a:t>gesteld.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1" y="2356104"/>
            <a:ext cx="1586484" cy="556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295781"/>
            <a:ext cx="8743950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leereenheid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ontwikkeld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onderdeel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Erasmus+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KA2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gefinancierd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steun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Commissie.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werk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bedoeld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educatieve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doeleinden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Commons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Naamsvermelding-NietCommercieel-</a:t>
            </a:r>
            <a:r>
              <a:rPr dirty="0" sz="1400">
                <a:latin typeface="Arial"/>
                <a:cs typeface="Arial"/>
              </a:rPr>
              <a:t>GelijkDelen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4.0</a:t>
            </a:r>
            <a:r>
              <a:rPr dirty="0" sz="1400" spc="1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Internationale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Licentie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@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Consortium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(met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uitzondering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screenshots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inhoud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waarnaar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verwezen).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Verbeterde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verbinding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communicatie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91336"/>
            <a:ext cx="4020820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494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Alleenwonende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kampen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eenzaamheid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sociaal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isolement.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grote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hiermee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gaan.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Sociale</a:t>
            </a:r>
            <a:r>
              <a:rPr dirty="0" sz="16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media,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videogesprekken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of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connected</a:t>
            </a:r>
            <a:r>
              <a:rPr dirty="0" sz="16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care-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apps</a:t>
            </a:r>
            <a:r>
              <a:rPr dirty="0" sz="16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vergemakkelijken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vrienden,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ondersteunende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netwerken.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632" y="1147572"/>
            <a:ext cx="3886200" cy="25938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Bevordering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actief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ouder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worden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085850"/>
            <a:ext cx="8075295" cy="117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Meeslepende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ervaringen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gecreëerd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Augmented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(AR)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Virtual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mentaal,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betrokken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middel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scala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ervaringen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activiteiten.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6355" y="2467355"/>
            <a:ext cx="37338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9735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Verbeterde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efficiëntie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nauwkeurigheid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65">
                <a:solidFill>
                  <a:srgbClr val="379C73"/>
                </a:solidFill>
              </a:rPr>
              <a:t>de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5920105" cy="3760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zorgverlening</a:t>
            </a:r>
            <a:endParaRPr sz="2500">
              <a:latin typeface="Arial Black"/>
              <a:cs typeface="Arial Black"/>
            </a:endParaRPr>
          </a:p>
          <a:p>
            <a:pPr marL="12700" marR="204470">
              <a:lnSpc>
                <a:spcPct val="140000"/>
              </a:lnSpc>
              <a:spcBef>
                <a:spcPts val="221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zorgmedewerkers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in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nauwkeuriger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efficiënter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veilige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werken.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systemen zoals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zorgplanningssoftware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voor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makkelijker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samen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werken</a:t>
            </a:r>
            <a:r>
              <a:rPr dirty="0" sz="16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zorg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goed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te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plannen.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29209">
              <a:lnSpc>
                <a:spcPct val="14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opname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verkleint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kans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fouten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Bovendien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gaat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minder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verloren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raakt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beschadigd.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340" y="1374017"/>
            <a:ext cx="1728216" cy="155269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3813" y="3363795"/>
            <a:ext cx="1579703" cy="15690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03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Minder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05">
                <a:solidFill>
                  <a:srgbClr val="379C73"/>
                </a:solidFill>
              </a:rPr>
              <a:t>stress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werkdruk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zorgmedewerkers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6132" y="2538983"/>
            <a:ext cx="3642360" cy="24306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9915" y="1071118"/>
            <a:ext cx="7449820" cy="349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Tijdgebrek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grote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uitdaging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professionele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zorgverleners.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ondersteunende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kunnen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stress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verminderen en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meer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tijd</a:t>
            </a:r>
            <a:r>
              <a:rPr dirty="0" sz="18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creëren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voor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zorgtaken.</a:t>
            </a:r>
            <a:endParaRPr sz="1800">
              <a:latin typeface="Arial"/>
              <a:cs typeface="Arial"/>
            </a:endParaRPr>
          </a:p>
          <a:p>
            <a:pPr marL="12700" marR="3571240">
              <a:lnSpc>
                <a:spcPct val="140100"/>
              </a:lnSpc>
              <a:spcBef>
                <a:spcPts val="11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monitoring-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noodoproepsystemen.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Dankzij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verwittigd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heeft.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978402" y="768223"/>
            <a:ext cx="1090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4313" y="1325067"/>
            <a:ext cx="4041775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10">
                <a:latin typeface="Trebuchet MS"/>
                <a:cs typeface="Trebuchet MS"/>
              </a:rPr>
              <a:t>Zorąąerelateerde</a:t>
            </a:r>
            <a:r>
              <a:rPr dirty="0" sz="2600" spc="-65">
                <a:latin typeface="Trebuchet MS"/>
                <a:cs typeface="Trebuchet MS"/>
              </a:rPr>
              <a:t> </a:t>
            </a:r>
            <a:r>
              <a:rPr dirty="0" sz="2600" spc="-114">
                <a:latin typeface="Trebuchet MS"/>
                <a:cs typeface="Trebuchet MS"/>
              </a:rPr>
              <a:t>technoloąie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59991" y="2544317"/>
            <a:ext cx="5530215" cy="124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8702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4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rol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technoloąie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lanąduriąe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zorą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4672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Verbeterde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kwaliteit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85">
                <a:solidFill>
                  <a:srgbClr val="379C73"/>
                </a:solidFill>
              </a:rPr>
              <a:t>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651" y="1144524"/>
            <a:ext cx="7341870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websites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directe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tot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informatie,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helpen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bij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plannen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van afspraken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herinneren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patiënten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medicijnen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nemen.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noodzaak 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onnodige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ziekenhuisbezoeken</a:t>
            </a:r>
            <a:r>
              <a:rPr dirty="0" sz="18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verminderen.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6159" y="2782839"/>
            <a:ext cx="4101084" cy="22371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1111" y="1516380"/>
            <a:ext cx="6342888" cy="31211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75920"/>
            <a:ext cx="7162800" cy="1804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80">
                <a:solidFill>
                  <a:srgbClr val="379C73"/>
                </a:solidFill>
              </a:rPr>
              <a:t>Ondersteun</a:t>
            </a:r>
            <a:r>
              <a:rPr dirty="0" sz="2300" spc="-105">
                <a:solidFill>
                  <a:srgbClr val="379C73"/>
                </a:solidFill>
              </a:rPr>
              <a:t> </a:t>
            </a:r>
            <a:r>
              <a:rPr dirty="0" sz="2300" spc="-229">
                <a:solidFill>
                  <a:srgbClr val="379C73"/>
                </a:solidFill>
              </a:rPr>
              <a:t>onafhankelijkheid</a:t>
            </a:r>
            <a:r>
              <a:rPr dirty="0" sz="2300" spc="-85">
                <a:solidFill>
                  <a:srgbClr val="379C73"/>
                </a:solidFill>
              </a:rPr>
              <a:t> </a:t>
            </a:r>
            <a:r>
              <a:rPr dirty="0" sz="2300" spc="-240">
                <a:solidFill>
                  <a:srgbClr val="379C73"/>
                </a:solidFill>
              </a:rPr>
              <a:t>en</a:t>
            </a:r>
            <a:r>
              <a:rPr dirty="0" sz="2300" spc="-75">
                <a:solidFill>
                  <a:srgbClr val="379C73"/>
                </a:solidFill>
              </a:rPr>
              <a:t> </a:t>
            </a:r>
            <a:r>
              <a:rPr dirty="0" sz="2300" spc="-220">
                <a:solidFill>
                  <a:srgbClr val="379C73"/>
                </a:solidFill>
              </a:rPr>
              <a:t>kwaliteit</a:t>
            </a:r>
            <a:r>
              <a:rPr dirty="0" sz="2300" spc="-75">
                <a:solidFill>
                  <a:srgbClr val="379C73"/>
                </a:solidFill>
              </a:rPr>
              <a:t> </a:t>
            </a:r>
            <a:r>
              <a:rPr dirty="0" sz="2300" spc="-254">
                <a:solidFill>
                  <a:srgbClr val="379C73"/>
                </a:solidFill>
              </a:rPr>
              <a:t>van</a:t>
            </a:r>
            <a:r>
              <a:rPr dirty="0" sz="2300" spc="-90">
                <a:solidFill>
                  <a:srgbClr val="379C73"/>
                </a:solidFill>
              </a:rPr>
              <a:t> </a:t>
            </a:r>
            <a:r>
              <a:rPr dirty="0" sz="2300" spc="-135">
                <a:solidFill>
                  <a:srgbClr val="379C73"/>
                </a:solidFill>
              </a:rPr>
              <a:t>leven</a:t>
            </a:r>
            <a:endParaRPr sz="2300"/>
          </a:p>
          <a:p>
            <a:pPr marL="12700" marR="2263140">
              <a:lnSpc>
                <a:spcPct val="140100"/>
              </a:lnSpc>
              <a:spcBef>
                <a:spcPts val="48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Ondersteunende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zorgbehoevende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helpen</a:t>
            </a:r>
            <a:r>
              <a:rPr dirty="0" sz="16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langer</a:t>
            </a:r>
            <a:r>
              <a:rPr dirty="0" sz="16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op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zichzelf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wonen</a:t>
            </a:r>
            <a:r>
              <a:rPr dirty="0" sz="16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betere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kwaliteit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leven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hebben.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2496718"/>
            <a:ext cx="4756785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129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Draagbare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gadgets,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vallen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detecteren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trackers,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verbeteren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de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persoonlijke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veiligheid</a:t>
            </a:r>
            <a:r>
              <a:rPr dirty="0" sz="16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6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alleenwonende.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Zelfmanagementapps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zorgvragers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regie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welzijn.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7191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Uitdagingen</a:t>
            </a:r>
            <a:r>
              <a:rPr dirty="0" spc="-35"/>
              <a:t> </a:t>
            </a:r>
            <a:r>
              <a:rPr dirty="0" spc="-254"/>
              <a:t>en</a:t>
            </a:r>
            <a:r>
              <a:rPr dirty="0" spc="-80"/>
              <a:t> </a:t>
            </a:r>
            <a:r>
              <a:rPr dirty="0" spc="-175"/>
              <a:t>barrières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688338"/>
            <a:ext cx="5170805" cy="2541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mogelijke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uitdagingen</a:t>
            </a:r>
            <a:r>
              <a:rPr dirty="0" sz="33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gaat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om het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gebruik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mobiele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stationaire</a:t>
            </a:r>
            <a:r>
              <a:rPr dirty="0" sz="33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zorg?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91005"/>
            <a:ext cx="8036559" cy="1787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ingaan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uitdagingen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barrières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voordoen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vraag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beantwoorden: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Wat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zijn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uw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zorgen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als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denkt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aan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zorg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technologie?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Schrijf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hoofd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229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Oefening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929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Barrières</a:t>
            </a:r>
            <a:r>
              <a:rPr dirty="0" spc="-70"/>
              <a:t> </a:t>
            </a:r>
            <a:r>
              <a:rPr dirty="0" spc="-175"/>
              <a:t>voor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100"/>
              <a:t> </a:t>
            </a:r>
            <a:r>
              <a:rPr dirty="0" spc="-235"/>
              <a:t>adoptie</a:t>
            </a:r>
            <a:r>
              <a:rPr dirty="0" spc="-70"/>
              <a:t> </a:t>
            </a:r>
            <a:r>
              <a:rPr dirty="0" spc="-280"/>
              <a:t>van</a:t>
            </a:r>
            <a:r>
              <a:rPr dirty="0" spc="-100"/>
              <a:t> </a:t>
            </a:r>
            <a:r>
              <a:rPr dirty="0" spc="-190"/>
              <a:t>zorgtechnologie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538" cy="4041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90652" y="1073658"/>
            <a:ext cx="6438900" cy="348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821055">
              <a:lnSpc>
                <a:spcPct val="1401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"Technologie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zal</a:t>
            </a:r>
            <a:r>
              <a:rPr dirty="0" sz="1800" spc="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vroeg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of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laat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mijn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rol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als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mantelzorger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vervangen“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OVERWEEG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DIT:</a:t>
            </a:r>
            <a:endParaRPr sz="1800">
              <a:latin typeface="Arial"/>
              <a:cs typeface="Arial"/>
            </a:endParaRPr>
          </a:p>
          <a:p>
            <a:pPr marL="356235" marR="68580" indent="-293370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mantelzorgers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vullen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73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baseline="37037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7037" sz="900" spc="43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ndersteunen 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vervangen.</a:t>
            </a:r>
            <a:endParaRPr sz="1800">
              <a:latin typeface="Arial"/>
              <a:cs typeface="Arial"/>
            </a:endParaRPr>
          </a:p>
          <a:p>
            <a:pPr marL="356235" indent="-29337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562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mist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emotionele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intelligentie,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empathie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56235" marR="236854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essentiële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menselijke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kwaliteiten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volledig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gerepliceerd.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929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Barrières</a:t>
            </a:r>
            <a:r>
              <a:rPr dirty="0" spc="-70"/>
              <a:t> </a:t>
            </a:r>
            <a:r>
              <a:rPr dirty="0" spc="-175"/>
              <a:t>voor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100"/>
              <a:t> </a:t>
            </a:r>
            <a:r>
              <a:rPr dirty="0" spc="-235"/>
              <a:t>adoptie</a:t>
            </a:r>
            <a:r>
              <a:rPr dirty="0" spc="-70"/>
              <a:t> </a:t>
            </a:r>
            <a:r>
              <a:rPr dirty="0" spc="-280"/>
              <a:t>van</a:t>
            </a:r>
            <a:r>
              <a:rPr dirty="0" spc="-100"/>
              <a:t> </a:t>
            </a:r>
            <a:r>
              <a:rPr dirty="0" spc="-190"/>
              <a:t>zorgtechnologie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538" cy="404164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8508" y="1479880"/>
            <a:ext cx="4965065" cy="1068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"Ouderen</a:t>
            </a:r>
            <a:r>
              <a:rPr dirty="0" sz="1800" spc="-5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zijn niet</a:t>
            </a:r>
            <a:r>
              <a:rPr dirty="0" sz="1800" spc="-5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geïnteresseerd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800" spc="-6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technologie“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OVERWEEG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DIT: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8508" y="3017011"/>
            <a:ext cx="6196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indent="-2927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meerderheid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wens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zijn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1420" y="3291782"/>
            <a:ext cx="6219190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worden.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erkennen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praktische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voordelen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hulptechnologieën,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cruciale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behoud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onafhankelijkheid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vergroten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veiligheid.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929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Barrières</a:t>
            </a:r>
            <a:r>
              <a:rPr dirty="0" spc="-70"/>
              <a:t> </a:t>
            </a:r>
            <a:r>
              <a:rPr dirty="0" spc="-175"/>
              <a:t>voor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100"/>
              <a:t> </a:t>
            </a:r>
            <a:r>
              <a:rPr dirty="0" spc="-235"/>
              <a:t>adoptie</a:t>
            </a:r>
            <a:r>
              <a:rPr dirty="0" spc="-70"/>
              <a:t> </a:t>
            </a:r>
            <a:r>
              <a:rPr dirty="0" spc="-280"/>
              <a:t>van</a:t>
            </a:r>
            <a:r>
              <a:rPr dirty="0" spc="-100"/>
              <a:t> </a:t>
            </a:r>
            <a:r>
              <a:rPr dirty="0" spc="-190"/>
              <a:t>zorgtechnologie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9191" y="1043938"/>
            <a:ext cx="2526538" cy="404164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17651" y="1675638"/>
            <a:ext cx="5018405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"Technologie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is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duur.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Niemand</a:t>
            </a:r>
            <a:r>
              <a:rPr dirty="0" sz="1800" spc="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dit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betalen“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OVERWEEG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DIT: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7651" y="3102806"/>
            <a:ext cx="6325235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5435" marR="5080" indent="-293370">
              <a:lnSpc>
                <a:spcPct val="1401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vooruitgang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wordt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verwacht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betaalbaarder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zullen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240" y="952500"/>
            <a:ext cx="9128760" cy="4191000"/>
          </a:xfrm>
          <a:custGeom>
            <a:avLst/>
            <a:gdLst/>
            <a:ahLst/>
            <a:cxnLst/>
            <a:rect l="l" t="t" r="r" b="b"/>
            <a:pathLst>
              <a:path w="9128760" h="4191000">
                <a:moveTo>
                  <a:pt x="9128760" y="4190998"/>
                </a:moveTo>
                <a:lnTo>
                  <a:pt x="9128760" y="0"/>
                </a:lnTo>
                <a:lnTo>
                  <a:pt x="0" y="0"/>
                </a:lnTo>
                <a:lnTo>
                  <a:pt x="0" y="4190998"/>
                </a:lnTo>
                <a:lnTo>
                  <a:pt x="9128760" y="419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929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Barrières</a:t>
            </a:r>
            <a:r>
              <a:rPr dirty="0" spc="-70"/>
              <a:t> </a:t>
            </a:r>
            <a:r>
              <a:rPr dirty="0" spc="-175"/>
              <a:t>voor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100"/>
              <a:t> </a:t>
            </a:r>
            <a:r>
              <a:rPr dirty="0" spc="-235"/>
              <a:t>adoptie</a:t>
            </a:r>
            <a:r>
              <a:rPr dirty="0" spc="-70"/>
              <a:t> </a:t>
            </a:r>
            <a:r>
              <a:rPr dirty="0" spc="-280"/>
              <a:t>van</a:t>
            </a:r>
            <a:r>
              <a:rPr dirty="0" spc="-100"/>
              <a:t> </a:t>
            </a:r>
            <a:r>
              <a:rPr dirty="0" spc="-190"/>
              <a:t>zorgtechnologie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207" y="996696"/>
            <a:ext cx="2526538" cy="40431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80339" y="1106169"/>
            <a:ext cx="716089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67665">
              <a:lnSpc>
                <a:spcPct val="140000"/>
              </a:lnSpc>
              <a:spcBef>
                <a:spcPts val="100"/>
              </a:spcBef>
            </a:pP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"Ik</a:t>
            </a:r>
            <a:r>
              <a:rPr dirty="0" sz="1800" spc="-4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worstel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vaardigheden</a:t>
            </a:r>
            <a:r>
              <a:rPr dirty="0" sz="1800" spc="-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vind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uitdaging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1800" spc="-3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800" spc="-1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technische</a:t>
            </a:r>
            <a:r>
              <a:rPr dirty="0" sz="1800" spc="-2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1800" spc="-30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800" spc="-25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379C73"/>
                </a:solidFill>
                <a:latin typeface="Arial"/>
                <a:cs typeface="Arial"/>
              </a:rPr>
              <a:t>gaan“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OVERWEEG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DIT:</a:t>
            </a:r>
            <a:endParaRPr sz="1800">
              <a:latin typeface="Arial"/>
              <a:cs typeface="Arial"/>
            </a:endParaRPr>
          </a:p>
          <a:p>
            <a:pPr marL="355600" marR="13017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Gezien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actieve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deelname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cursus,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di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ita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1800" spc="-73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60185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60185" sz="900" spc="465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basisvaardigheden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overweeg dan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verkennen.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Bovendien,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of</a:t>
            </a:r>
            <a:endParaRPr sz="1800">
              <a:latin typeface="Arial"/>
              <a:cs typeface="Arial"/>
            </a:endParaRPr>
          </a:p>
          <a:p>
            <a:pPr marL="355600" marR="685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iedereen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volgt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uitgebreid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begrip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werken.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002789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kloof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6821" y="1012062"/>
            <a:ext cx="565213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37592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kloof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verwijst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kloof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tussen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volledige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degenen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hebben.</a:t>
            </a:r>
            <a:endParaRPr sz="1800">
              <a:latin typeface="Arial"/>
              <a:cs typeface="Arial"/>
            </a:endParaRPr>
          </a:p>
          <a:p>
            <a:pPr marL="304800" marR="22161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beschikbaarheid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varieert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geografisch,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waarbij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plattelandsgebieden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endParaRPr sz="1800">
              <a:latin typeface="Arial"/>
              <a:cs typeface="Arial"/>
            </a:endParaRPr>
          </a:p>
          <a:p>
            <a:pPr marL="304800" marR="79502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voldoende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technologische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infrastructuur beschikken.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breedband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04800" marR="819785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profiteren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instrumenten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diensten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0132" y="1207008"/>
            <a:ext cx="2407919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Ethiek,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privacy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gegevensbeveiliging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6127" y="1275176"/>
            <a:ext cx="3432175" cy="2757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62230" indent="-292735">
              <a:lnSpc>
                <a:spcPct val="1401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publiek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slechts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beperkt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bewust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waarop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verwerken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opslaan.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Toename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cyper-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aanvallen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gegevensdiefstal.</a:t>
            </a:r>
            <a:endParaRPr sz="16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Geïnformeerde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toestemming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keuze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67601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Wat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210">
                <a:solidFill>
                  <a:srgbClr val="FFC000"/>
                </a:solidFill>
              </a:rPr>
              <a:t>is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technologie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de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langdurige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968121"/>
            <a:ext cx="2877185" cy="749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zorg?</a:t>
            </a:r>
            <a:endParaRPr sz="1600">
              <a:latin typeface="Arial Black"/>
              <a:cs typeface="Arial Black"/>
            </a:endParaRPr>
          </a:p>
          <a:p>
            <a:pPr marL="384175" indent="-17081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50000"/>
              <a:buChar char="•"/>
              <a:tabLst>
                <a:tab pos="384175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transformatie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zorgsector</a:t>
            </a:r>
            <a:endParaRPr sz="1000">
              <a:latin typeface="Arial"/>
              <a:cs typeface="Arial"/>
            </a:endParaRPr>
          </a:p>
          <a:p>
            <a:pPr marL="384175" indent="-170815">
              <a:lnSpc>
                <a:spcPts val="1195"/>
              </a:lnSpc>
              <a:buClr>
                <a:srgbClr val="000000"/>
              </a:buClr>
              <a:buSzPct val="150000"/>
              <a:buChar char="•"/>
              <a:tabLst>
                <a:tab pos="38417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zorg?</a:t>
            </a:r>
            <a:endParaRPr sz="1000">
              <a:latin typeface="Arial"/>
              <a:cs typeface="Arial"/>
            </a:endParaRPr>
          </a:p>
          <a:p>
            <a:pPr marL="384175" indent="-170815">
              <a:lnSpc>
                <a:spcPts val="1195"/>
              </a:lnSpc>
              <a:buClr>
                <a:srgbClr val="000000"/>
              </a:buClr>
              <a:buSzPct val="150000"/>
              <a:buChar char="•"/>
              <a:tabLst>
                <a:tab pos="38417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990089"/>
            <a:ext cx="34512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Voordelen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zorgverleners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en 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zorgontvangers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3451" y="2734483"/>
            <a:ext cx="2725420" cy="960119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Uitdagingen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barrières</a:t>
            </a:r>
            <a:endParaRPr sz="1600">
              <a:latin typeface="Arial Black"/>
              <a:cs typeface="Arial Black"/>
            </a:endParaRPr>
          </a:p>
          <a:p>
            <a:pPr marL="409575" indent="-170815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SzPct val="150000"/>
              <a:buChar char="•"/>
              <a:tabLst>
                <a:tab pos="40957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Barrières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adoptie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baseline="32407" sz="900" spc="-15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 spc="-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endParaRPr sz="1000">
              <a:latin typeface="Arial"/>
              <a:cs typeface="Arial"/>
            </a:endParaRPr>
          </a:p>
          <a:p>
            <a:pPr marL="409575" indent="-170815">
              <a:lnSpc>
                <a:spcPts val="1195"/>
              </a:lnSpc>
              <a:buClr>
                <a:srgbClr val="000000"/>
              </a:buClr>
              <a:buSzPct val="150000"/>
              <a:buChar char="•"/>
              <a:tabLst>
                <a:tab pos="409575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kloof</a:t>
            </a:r>
            <a:endParaRPr sz="1000">
              <a:latin typeface="Arial"/>
              <a:cs typeface="Arial"/>
            </a:endParaRPr>
          </a:p>
          <a:p>
            <a:pPr marL="409575" indent="-170815">
              <a:lnSpc>
                <a:spcPts val="1195"/>
              </a:lnSpc>
              <a:buClr>
                <a:srgbClr val="000000"/>
              </a:buClr>
              <a:buSzPct val="150000"/>
              <a:buChar char="•"/>
              <a:tabLst>
                <a:tab pos="409575" algn="l"/>
              </a:tabLst>
            </a:pP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Ethiek,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gegevensbeveiliging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89761"/>
            <a:ext cx="805942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transformatie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zorgsector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gaande.</a:t>
            </a:r>
            <a:r>
              <a:rPr dirty="0" sz="16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Veel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zorgverleners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overgestapt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6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elektronische</a:t>
            </a:r>
            <a:r>
              <a:rPr dirty="0" sz="16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zorgsystemen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6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r>
              <a:rPr dirty="0" sz="1600" spc="5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dagelijkse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taken.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dienen</a:t>
            </a:r>
            <a:r>
              <a:rPr dirty="0" sz="1600" spc="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600" spc="5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doelen,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600" spc="4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verbeterde</a:t>
            </a:r>
            <a:r>
              <a:rPr dirty="0" sz="1600" spc="4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600" spc="4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4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communicatie,</a:t>
            </a:r>
            <a:r>
              <a:rPr dirty="0" sz="1600" spc="4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verhoogde</a:t>
            </a:r>
            <a:r>
              <a:rPr dirty="0" sz="1600" spc="4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efficiëntie</a:t>
            </a:r>
            <a:r>
              <a:rPr dirty="0" sz="1600" spc="4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nauwkeurigheid</a:t>
            </a:r>
            <a:r>
              <a:rPr dirty="0" sz="16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zorg,</a:t>
            </a:r>
            <a:r>
              <a:rPr dirty="0" sz="1600" spc="1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minder</a:t>
            </a:r>
            <a:r>
              <a:rPr dirty="0" sz="1600" spc="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600" spc="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zorgmedewerkers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9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hogere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onafhankelijkheid</a:t>
            </a:r>
            <a:r>
              <a:rPr dirty="0" sz="16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kwaliteit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leven</a:t>
            </a:r>
            <a:r>
              <a:rPr dirty="0" sz="16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zorgafhankelijke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mensen.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6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andere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kant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moeten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ook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uitdagingen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overwonnen,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gebied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privacy-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gegevensbescherming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 en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ethische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regelgeving.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2075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58723" y="2065477"/>
            <a:ext cx="4076700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762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110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89875" cy="2124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apparaat.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Reflecteer</a:t>
            </a:r>
            <a:r>
              <a:rPr dirty="0" sz="3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z="3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3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C000"/>
                </a:solidFill>
                <a:latin typeface="Arial"/>
                <a:cs typeface="Arial"/>
              </a:rPr>
              <a:t>beantwoord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z="33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3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3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3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3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588" rIns="0" bIns="0" rtlCol="0" vert="horz">
            <a:spAutoFit/>
          </a:bodyPr>
          <a:lstStyle/>
          <a:p>
            <a:pPr marL="2983865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Zelfreflectie</a:t>
            </a:r>
            <a:r>
              <a:rPr dirty="0" spc="-95"/>
              <a:t> 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1007109"/>
            <a:ext cx="5569585" cy="3757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mindset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mantelzorgers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buSzPct val="150000"/>
              <a:buChar char="•"/>
              <a:tabLst>
                <a:tab pos="31115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8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invloed</a:t>
            </a:r>
            <a:r>
              <a:rPr dirty="0" sz="18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heeft</a:t>
            </a:r>
            <a:r>
              <a:rPr dirty="0" sz="1800" spc="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8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8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800" spc="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3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uw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zorgverlener?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304800" marR="7620" indent="-292735">
              <a:lnSpc>
                <a:spcPct val="140000"/>
              </a:lnSpc>
              <a:buChar char="•"/>
              <a:tabLst>
                <a:tab pos="304800" algn="l"/>
                <a:tab pos="311150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zullen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volgens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jou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dagelijkse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werk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FFFFFF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8255" indent="-292735">
              <a:lnSpc>
                <a:spcPct val="140000"/>
              </a:lnSpc>
              <a:buChar char="•"/>
              <a:tabLst>
                <a:tab pos="304800" algn="l"/>
                <a:tab pos="311150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 voor u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grootste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uitdaging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 kader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transformatie?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582" y="633806"/>
            <a:ext cx="65366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3815" marR="5080" indent="-2571750">
              <a:lnSpc>
                <a:spcPct val="100000"/>
              </a:lnSpc>
              <a:spcBef>
                <a:spcPts val="100"/>
              </a:spcBef>
            </a:pPr>
            <a:r>
              <a:rPr dirty="0" sz="3000" spc="-95">
                <a:solidFill>
                  <a:srgbClr val="339966"/>
                </a:solidFill>
                <a:latin typeface="Arial"/>
                <a:cs typeface="Arial"/>
              </a:rPr>
              <a:t>Gefeliciteerd,</a:t>
            </a:r>
            <a:r>
              <a:rPr dirty="0" sz="30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3000" spc="-20">
                <a:latin typeface="Arial"/>
                <a:cs typeface="Arial"/>
              </a:rPr>
              <a:t>je</a:t>
            </a:r>
            <a:r>
              <a:rPr dirty="0" sz="3000" spc="-180">
                <a:latin typeface="Arial"/>
                <a:cs typeface="Arial"/>
              </a:rPr>
              <a:t> </a:t>
            </a:r>
            <a:r>
              <a:rPr dirty="0" sz="3000" spc="-70">
                <a:latin typeface="Arial"/>
                <a:cs typeface="Arial"/>
              </a:rPr>
              <a:t>hebt</a:t>
            </a:r>
            <a:r>
              <a:rPr dirty="0" sz="3000" spc="-10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Unit</a:t>
            </a:r>
            <a:r>
              <a:rPr dirty="0" sz="3000" spc="-9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1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260">
                <a:latin typeface="Arial"/>
                <a:cs typeface="Arial"/>
              </a:rPr>
              <a:t>van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114">
                <a:latin typeface="Arial"/>
                <a:cs typeface="Arial"/>
              </a:rPr>
              <a:t>module</a:t>
            </a:r>
            <a:r>
              <a:rPr dirty="0" sz="3000" spc="-95">
                <a:latin typeface="Arial"/>
                <a:cs typeface="Arial"/>
              </a:rPr>
              <a:t> </a:t>
            </a:r>
            <a:r>
              <a:rPr dirty="0" sz="3000" spc="-50">
                <a:latin typeface="Arial"/>
                <a:cs typeface="Arial"/>
              </a:rPr>
              <a:t>2 </a:t>
            </a:r>
            <a:r>
              <a:rPr dirty="0" sz="3000" spc="-10">
                <a:latin typeface="Arial"/>
                <a:cs typeface="Arial"/>
              </a:rPr>
              <a:t>voltooid.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814" y="2159057"/>
            <a:ext cx="7276465" cy="1078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000" spc="-100">
                <a:latin typeface="Arial"/>
                <a:cs typeface="Arial"/>
              </a:rPr>
              <a:t>Deze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leereenheid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is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ontwikkeld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als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onderdeel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70">
                <a:latin typeface="Arial"/>
                <a:cs typeface="Arial"/>
              </a:rPr>
              <a:t>van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een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Erasmus+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KA2- project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DiMiCare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(2022-</a:t>
            </a:r>
            <a:r>
              <a:rPr dirty="0" sz="2000" spc="-70">
                <a:latin typeface="Arial"/>
                <a:cs typeface="Arial"/>
              </a:rPr>
              <a:t>1-</a:t>
            </a:r>
            <a:r>
              <a:rPr dirty="0" sz="2000" spc="-60">
                <a:latin typeface="Arial"/>
                <a:cs typeface="Arial"/>
              </a:rPr>
              <a:t>AT01-</a:t>
            </a:r>
            <a:r>
              <a:rPr dirty="0" sz="2000" spc="-80">
                <a:latin typeface="Arial"/>
                <a:cs typeface="Arial"/>
              </a:rPr>
              <a:t>KA220-</a:t>
            </a:r>
            <a:r>
              <a:rPr dirty="0" sz="2000" spc="-140">
                <a:latin typeface="Arial"/>
                <a:cs typeface="Arial"/>
              </a:rPr>
              <a:t>VET-</a:t>
            </a:r>
            <a:r>
              <a:rPr dirty="0" sz="2000" spc="-114">
                <a:latin typeface="Arial"/>
                <a:cs typeface="Arial"/>
              </a:rPr>
              <a:t>000085278)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en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wordt </a:t>
            </a:r>
            <a:r>
              <a:rPr dirty="0" sz="2000" spc="-105">
                <a:latin typeface="Arial"/>
                <a:cs typeface="Arial"/>
              </a:rPr>
              <a:t>gefinancierd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met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steun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van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de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Europese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Commissie.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20294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7423150" cy="3611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04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Averio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Care;</a:t>
            </a:r>
            <a:r>
              <a:rPr dirty="0" sz="12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https://averio.co.uk/2023/06/15/the-role-of-technology-</a:t>
            </a:r>
            <a:r>
              <a:rPr dirty="0" u="none" sz="12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in-social-care/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EC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(2020):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technologies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modernizing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systems.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scoping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review,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Brussels.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Lorenz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Technology-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based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services for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2700" marR="1193800">
              <a:lnSpc>
                <a:spcPct val="14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carers: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Mapping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onto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pathway’,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Dementia.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SAGE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Publications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Ltd,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pp.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725–741.</a:t>
            </a:r>
            <a:endParaRPr sz="1200">
              <a:latin typeface="Arial"/>
              <a:cs typeface="Arial"/>
            </a:endParaRPr>
          </a:p>
          <a:p>
            <a:pPr marL="12700" marR="9969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Stoumpos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al.(2023):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Transformation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Healthcare.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Acceptance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its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Applications,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in: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International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Journal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Environmental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Health,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20/4: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3407;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https://www.ncbi.nlm.nih.gov/pmc/articles/PMC9963556/</a:t>
            </a:r>
            <a:endParaRPr sz="1200">
              <a:latin typeface="Arial"/>
              <a:cs typeface="Arial"/>
            </a:endParaRPr>
          </a:p>
          <a:p>
            <a:pPr marL="12700" marR="16319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Tak,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Sunghee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H.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(2010):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Technology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Long-Term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Care,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Gerontological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Nursing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(1),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61-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72;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https://www.ncbi.nlm.nih.gov/pmc/articles/PMC3622259/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University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Plymouth: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can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closing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digital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divide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improve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older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people’s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lives: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https://www.plymouth.ac.uk/discover/how-can-breaking-the-digital-divide-improve-the-health-and-wellbeing-</a:t>
            </a:r>
            <a:r>
              <a:rPr dirty="0" u="sng" sz="12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of-</a:t>
            </a:r>
            <a:r>
              <a:rPr dirty="0" u="none" sz="12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older-people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621" y="4313631"/>
            <a:ext cx="547814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279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Europees Uitvoerend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Agentschap</a:t>
            </a:r>
            <a:r>
              <a:rPr dirty="0" sz="800" spc="-10">
                <a:latin typeface="Arial"/>
                <a:cs typeface="Arial"/>
              </a:rPr>
              <a:t> onderwijs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cultuur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 </a:t>
            </a:r>
            <a:r>
              <a:rPr dirty="0" sz="800" spc="-10">
                <a:latin typeface="Arial"/>
                <a:cs typeface="Arial"/>
              </a:rPr>
              <a:t>gesteld.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1" y="2356104"/>
            <a:ext cx="1586484" cy="556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295781"/>
            <a:ext cx="8743950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leereenheid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ontwikkeld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onderdeel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Erasmus+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KA2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gefinancierd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steun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Commissie.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werk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bedoeld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educatieve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doeleinden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Commons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Naamsvermelding-NietCommercieel-</a:t>
            </a:r>
            <a:r>
              <a:rPr dirty="0" sz="1400">
                <a:latin typeface="Arial"/>
                <a:cs typeface="Arial"/>
              </a:rPr>
              <a:t>GelijkDelen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4.0</a:t>
            </a:r>
            <a:r>
              <a:rPr dirty="0" sz="1400" spc="1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Internationale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Licentie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@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Consortium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(met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uitzondering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screenshots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inhoud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waarnaar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verwezen).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8710" y="1474977"/>
            <a:ext cx="3640454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14">
                <a:latin typeface="Trebuchet MS"/>
                <a:cs typeface="Trebuchet MS"/>
              </a:rPr>
              <a:t>Zorąspecifieke</a:t>
            </a:r>
            <a:r>
              <a:rPr dirty="0" sz="2600" spc="-85">
                <a:latin typeface="Trebuchet MS"/>
                <a:cs typeface="Trebuchet MS"/>
              </a:rPr>
              <a:t> </a:t>
            </a:r>
            <a:r>
              <a:rPr dirty="0" sz="2600" spc="-114">
                <a:latin typeface="Trebuchet MS"/>
                <a:cs typeface="Trebuchet MS"/>
              </a:rPr>
              <a:t>technoloąie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32986" y="774319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15334" y="2303145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77416" y="2849067"/>
            <a:ext cx="5784850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4545" marR="5080" indent="-7924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FFFFFF"/>
                </a:solidFill>
                <a:latin typeface="Trebuchet MS"/>
                <a:cs typeface="Trebuchet MS"/>
              </a:rPr>
              <a:t>Tools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FFFFFF"/>
                </a:solidFill>
                <a:latin typeface="Trebuchet MS"/>
                <a:cs typeface="Trebuchet MS"/>
              </a:rPr>
              <a:t>technoloąie</a:t>
            </a:r>
            <a:r>
              <a:rPr dirty="0" sz="27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Trebuchet MS"/>
                <a:cs typeface="Trebuchet MS"/>
              </a:rPr>
              <a:t>voor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70">
                <a:solidFill>
                  <a:srgbClr val="FFFFFF"/>
                </a:solidFill>
                <a:latin typeface="Trebuchet MS"/>
                <a:cs typeface="Trebuchet MS"/>
              </a:rPr>
              <a:t>het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FFFFFF"/>
                </a:solidFill>
                <a:latin typeface="Trebuchet MS"/>
                <a:cs typeface="Trebuchet MS"/>
              </a:rPr>
              <a:t>beheren</a:t>
            </a:r>
            <a:r>
              <a:rPr dirty="0" sz="27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40">
                <a:solidFill>
                  <a:srgbClr val="FFFFFF"/>
                </a:solidFill>
                <a:latin typeface="Trebuchet MS"/>
                <a:cs typeface="Trebuchet MS"/>
              </a:rPr>
              <a:t>en </a:t>
            </a:r>
            <a:r>
              <a:rPr dirty="0" sz="2700" spc="-95">
                <a:solidFill>
                  <a:srgbClr val="FFFFFF"/>
                </a:solidFill>
                <a:latin typeface="Trebuchet MS"/>
                <a:cs typeface="Trebuchet MS"/>
              </a:rPr>
              <a:t>orąaniseren</a:t>
            </a:r>
            <a:r>
              <a:rPr dirty="0" sz="27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dirty="0" sz="27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30">
                <a:solidFill>
                  <a:srgbClr val="FFFFFF"/>
                </a:solidFill>
                <a:latin typeface="Trebuchet MS"/>
                <a:cs typeface="Trebuchet MS"/>
              </a:rPr>
              <a:t>zorądiensten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8897"/>
            <a:ext cx="61499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Wat</a:t>
            </a:r>
            <a:r>
              <a:rPr dirty="0" spc="-135"/>
              <a:t> </a:t>
            </a:r>
            <a:r>
              <a:rPr dirty="0" spc="-320"/>
              <a:t>is</a:t>
            </a:r>
            <a:r>
              <a:rPr dirty="0" spc="-130"/>
              <a:t> </a:t>
            </a:r>
            <a:r>
              <a:rPr dirty="0" spc="-235"/>
              <a:t>technologie</a:t>
            </a:r>
            <a:r>
              <a:rPr dirty="0" spc="-110"/>
              <a:t> </a:t>
            </a:r>
            <a:r>
              <a:rPr dirty="0" spc="-195"/>
              <a:t>in</a:t>
            </a:r>
            <a:r>
              <a:rPr dirty="0" spc="-135"/>
              <a:t> </a:t>
            </a:r>
            <a:r>
              <a:rPr dirty="0" spc="-254"/>
              <a:t>de</a:t>
            </a:r>
            <a:r>
              <a:rPr dirty="0" spc="-125"/>
              <a:t> </a:t>
            </a:r>
            <a:r>
              <a:rPr dirty="0" spc="-229"/>
              <a:t>langdurige</a:t>
            </a:r>
            <a:r>
              <a:rPr dirty="0" spc="-95"/>
              <a:t> </a:t>
            </a:r>
            <a:r>
              <a:rPr dirty="0" spc="-190"/>
              <a:t>zorg?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290650"/>
            <a:ext cx="505841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transformatie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zorgsector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6480"/>
              </a:lnSpc>
              <a:spcBef>
                <a:spcPts val="560"/>
              </a:spcBef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27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 zorg?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Soorten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technologie</a:t>
            </a:r>
            <a:r>
              <a:rPr dirty="0" sz="2700" spc="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zorg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206495" y="0"/>
            <a:ext cx="5937885" cy="5143500"/>
            <a:chOff x="3206495" y="0"/>
            <a:chExt cx="5937885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495" y="0"/>
              <a:ext cx="5937503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87947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6015" y="473710"/>
                  </a:moveTo>
                  <a:lnTo>
                    <a:pt x="1186687" y="473710"/>
                  </a:lnTo>
                  <a:lnTo>
                    <a:pt x="1246547" y="475734"/>
                  </a:lnTo>
                  <a:lnTo>
                    <a:pt x="1303254" y="481806"/>
                  </a:lnTo>
                  <a:lnTo>
                    <a:pt x="1356811" y="491926"/>
                  </a:lnTo>
                  <a:lnTo>
                    <a:pt x="1407223" y="506095"/>
                  </a:lnTo>
                  <a:lnTo>
                    <a:pt x="1454491" y="524311"/>
                  </a:lnTo>
                  <a:lnTo>
                    <a:pt x="1498619" y="546576"/>
                  </a:lnTo>
                  <a:lnTo>
                    <a:pt x="1539610" y="572889"/>
                  </a:lnTo>
                  <a:lnTo>
                    <a:pt x="1577467" y="603250"/>
                  </a:lnTo>
                  <a:lnTo>
                    <a:pt x="1615925" y="641319"/>
                  </a:lnTo>
                  <a:lnTo>
                    <a:pt x="1648460" y="681505"/>
                  </a:lnTo>
                  <a:lnTo>
                    <a:pt x="1675075" y="723811"/>
                  </a:lnTo>
                  <a:lnTo>
                    <a:pt x="1695771" y="768238"/>
                  </a:lnTo>
                  <a:lnTo>
                    <a:pt x="1710552" y="814790"/>
                  </a:lnTo>
                  <a:lnTo>
                    <a:pt x="1719418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8" y="1153414"/>
                  </a:lnTo>
                  <a:lnTo>
                    <a:pt x="1606018" y="1191438"/>
                  </a:lnTo>
                  <a:lnTo>
                    <a:pt x="1549940" y="1244552"/>
                  </a:lnTo>
                  <a:lnTo>
                    <a:pt x="1513788" y="1276768"/>
                  </a:lnTo>
                  <a:lnTo>
                    <a:pt x="1472226" y="1312756"/>
                  </a:lnTo>
                  <a:lnTo>
                    <a:pt x="1425255" y="1352517"/>
                  </a:lnTo>
                  <a:lnTo>
                    <a:pt x="1372874" y="1396049"/>
                  </a:lnTo>
                  <a:lnTo>
                    <a:pt x="1315084" y="1443355"/>
                  </a:lnTo>
                  <a:lnTo>
                    <a:pt x="1267059" y="1483237"/>
                  </a:lnTo>
                  <a:lnTo>
                    <a:pt x="1222043" y="1522388"/>
                  </a:lnTo>
                  <a:lnTo>
                    <a:pt x="1180033" y="1560810"/>
                  </a:lnTo>
                  <a:lnTo>
                    <a:pt x="1141028" y="1598500"/>
                  </a:lnTo>
                  <a:lnTo>
                    <a:pt x="1105026" y="1635460"/>
                  </a:lnTo>
                  <a:lnTo>
                    <a:pt x="1072027" y="1671690"/>
                  </a:lnTo>
                  <a:lnTo>
                    <a:pt x="1042027" y="1707189"/>
                  </a:lnTo>
                  <a:lnTo>
                    <a:pt x="1015025" y="1741958"/>
                  </a:lnTo>
                  <a:lnTo>
                    <a:pt x="991020" y="1775996"/>
                  </a:lnTo>
                  <a:lnTo>
                    <a:pt x="970009" y="1809303"/>
                  </a:lnTo>
                  <a:lnTo>
                    <a:pt x="932956" y="1882450"/>
                  </a:lnTo>
                  <a:lnTo>
                    <a:pt x="916152" y="1925420"/>
                  </a:lnTo>
                  <a:lnTo>
                    <a:pt x="901582" y="1970790"/>
                  </a:lnTo>
                  <a:lnTo>
                    <a:pt x="889248" y="2018563"/>
                  </a:lnTo>
                  <a:lnTo>
                    <a:pt x="879151" y="2068738"/>
                  </a:lnTo>
                  <a:lnTo>
                    <a:pt x="871295" y="2121318"/>
                  </a:lnTo>
                  <a:lnTo>
                    <a:pt x="865680" y="2176303"/>
                  </a:lnTo>
                  <a:lnTo>
                    <a:pt x="862310" y="2233694"/>
                  </a:lnTo>
                  <a:lnTo>
                    <a:pt x="861186" y="2293493"/>
                  </a:lnTo>
                  <a:lnTo>
                    <a:pt x="861329" y="2312759"/>
                  </a:lnTo>
                  <a:lnTo>
                    <a:pt x="861758" y="2343896"/>
                  </a:lnTo>
                  <a:lnTo>
                    <a:pt x="862472" y="2386915"/>
                  </a:lnTo>
                  <a:lnTo>
                    <a:pt x="863473" y="2441829"/>
                  </a:lnTo>
                  <a:lnTo>
                    <a:pt x="1427987" y="2441829"/>
                  </a:lnTo>
                  <a:lnTo>
                    <a:pt x="1427793" y="2371663"/>
                  </a:lnTo>
                  <a:lnTo>
                    <a:pt x="1429717" y="2307906"/>
                  </a:lnTo>
                  <a:lnTo>
                    <a:pt x="1433759" y="2250561"/>
                  </a:lnTo>
                  <a:lnTo>
                    <a:pt x="1439923" y="2199630"/>
                  </a:lnTo>
                  <a:lnTo>
                    <a:pt x="1448211" y="2155114"/>
                  </a:lnTo>
                  <a:lnTo>
                    <a:pt x="1458625" y="2117017"/>
                  </a:lnTo>
                  <a:lnTo>
                    <a:pt x="1487823" y="2055607"/>
                  </a:lnTo>
                  <a:lnTo>
                    <a:pt x="1510574" y="2023235"/>
                  </a:lnTo>
                  <a:lnTo>
                    <a:pt x="1539421" y="1988228"/>
                  </a:lnTo>
                  <a:lnTo>
                    <a:pt x="1574364" y="1950591"/>
                  </a:lnTo>
                  <a:lnTo>
                    <a:pt x="1615403" y="1910328"/>
                  </a:lnTo>
                  <a:lnTo>
                    <a:pt x="1662538" y="1867443"/>
                  </a:lnTo>
                  <a:lnTo>
                    <a:pt x="1715770" y="1821942"/>
                  </a:lnTo>
                  <a:lnTo>
                    <a:pt x="1768820" y="1777390"/>
                  </a:lnTo>
                  <a:lnTo>
                    <a:pt x="1819169" y="1734195"/>
                  </a:lnTo>
                  <a:lnTo>
                    <a:pt x="1866816" y="1692357"/>
                  </a:lnTo>
                  <a:lnTo>
                    <a:pt x="1911762" y="1651876"/>
                  </a:lnTo>
                  <a:lnTo>
                    <a:pt x="1954007" y="1612751"/>
                  </a:lnTo>
                  <a:lnTo>
                    <a:pt x="1993552" y="1574984"/>
                  </a:lnTo>
                  <a:lnTo>
                    <a:pt x="2030396" y="1538573"/>
                  </a:lnTo>
                  <a:lnTo>
                    <a:pt x="2064540" y="1503519"/>
                  </a:lnTo>
                  <a:lnTo>
                    <a:pt x="2095985" y="1469822"/>
                  </a:lnTo>
                  <a:lnTo>
                    <a:pt x="2124730" y="1437481"/>
                  </a:lnTo>
                  <a:lnTo>
                    <a:pt x="2150776" y="1406498"/>
                  </a:lnTo>
                  <a:lnTo>
                    <a:pt x="2194771" y="1348601"/>
                  </a:lnTo>
                  <a:lnTo>
                    <a:pt x="2239962" y="1275385"/>
                  </a:lnTo>
                  <a:lnTo>
                    <a:pt x="2263580" y="1228393"/>
                  </a:lnTo>
                  <a:lnTo>
                    <a:pt x="2283573" y="1180713"/>
                  </a:lnTo>
                  <a:lnTo>
                    <a:pt x="2299938" y="1132347"/>
                  </a:lnTo>
                  <a:lnTo>
                    <a:pt x="2312671" y="1083297"/>
                  </a:lnTo>
                  <a:lnTo>
                    <a:pt x="2321770" y="1033563"/>
                  </a:lnTo>
                  <a:lnTo>
                    <a:pt x="2327231" y="983148"/>
                  </a:lnTo>
                  <a:lnTo>
                    <a:pt x="2329053" y="932053"/>
                  </a:lnTo>
                  <a:lnTo>
                    <a:pt x="2327645" y="882856"/>
                  </a:lnTo>
                  <a:lnTo>
                    <a:pt x="2323424" y="834479"/>
                  </a:lnTo>
                  <a:lnTo>
                    <a:pt x="2316388" y="786921"/>
                  </a:lnTo>
                  <a:lnTo>
                    <a:pt x="2306538" y="740182"/>
                  </a:lnTo>
                  <a:lnTo>
                    <a:pt x="2293874" y="694261"/>
                  </a:lnTo>
                  <a:lnTo>
                    <a:pt x="2278395" y="649159"/>
                  </a:lnTo>
                  <a:lnTo>
                    <a:pt x="2260102" y="604876"/>
                  </a:lnTo>
                  <a:lnTo>
                    <a:pt x="2238994" y="561410"/>
                  </a:lnTo>
                  <a:lnTo>
                    <a:pt x="2215073" y="518762"/>
                  </a:lnTo>
                  <a:lnTo>
                    <a:pt x="2188337" y="476932"/>
                  </a:lnTo>
                  <a:lnTo>
                    <a:pt x="2186015" y="473710"/>
                  </a:lnTo>
                  <a:close/>
                </a:path>
                <a:path w="2329179" h="3279140">
                  <a:moveTo>
                    <a:pt x="1160145" y="0"/>
                  </a:moveTo>
                  <a:lnTo>
                    <a:pt x="1104170" y="853"/>
                  </a:lnTo>
                  <a:lnTo>
                    <a:pt x="1049405" y="3415"/>
                  </a:lnTo>
                  <a:lnTo>
                    <a:pt x="995849" y="7684"/>
                  </a:lnTo>
                  <a:lnTo>
                    <a:pt x="943503" y="13660"/>
                  </a:lnTo>
                  <a:lnTo>
                    <a:pt x="892365" y="21345"/>
                  </a:lnTo>
                  <a:lnTo>
                    <a:pt x="842438" y="30738"/>
                  </a:lnTo>
                  <a:lnTo>
                    <a:pt x="793719" y="41839"/>
                  </a:lnTo>
                  <a:lnTo>
                    <a:pt x="746211" y="54649"/>
                  </a:lnTo>
                  <a:lnTo>
                    <a:pt x="699912" y="69167"/>
                  </a:lnTo>
                  <a:lnTo>
                    <a:pt x="654824" y="85393"/>
                  </a:lnTo>
                  <a:lnTo>
                    <a:pt x="610946" y="103329"/>
                  </a:lnTo>
                  <a:lnTo>
                    <a:pt x="568277" y="122973"/>
                  </a:lnTo>
                  <a:lnTo>
                    <a:pt x="526820" y="144326"/>
                  </a:lnTo>
                  <a:lnTo>
                    <a:pt x="486573" y="167389"/>
                  </a:lnTo>
                  <a:lnTo>
                    <a:pt x="447536" y="192160"/>
                  </a:lnTo>
                  <a:lnTo>
                    <a:pt x="409711" y="218642"/>
                  </a:lnTo>
                  <a:lnTo>
                    <a:pt x="373096" y="246832"/>
                  </a:lnTo>
                  <a:lnTo>
                    <a:pt x="337693" y="276733"/>
                  </a:lnTo>
                  <a:lnTo>
                    <a:pt x="299651" y="311777"/>
                  </a:lnTo>
                  <a:lnTo>
                    <a:pt x="263868" y="347759"/>
                  </a:lnTo>
                  <a:lnTo>
                    <a:pt x="230343" y="384677"/>
                  </a:lnTo>
                  <a:lnTo>
                    <a:pt x="199078" y="422532"/>
                  </a:lnTo>
                  <a:lnTo>
                    <a:pt x="170071" y="461324"/>
                  </a:lnTo>
                  <a:lnTo>
                    <a:pt x="143322" y="501051"/>
                  </a:lnTo>
                  <a:lnTo>
                    <a:pt x="118832" y="541713"/>
                  </a:lnTo>
                  <a:lnTo>
                    <a:pt x="96599" y="583310"/>
                  </a:lnTo>
                  <a:lnTo>
                    <a:pt x="76624" y="625843"/>
                  </a:lnTo>
                  <a:lnTo>
                    <a:pt x="58906" y="669309"/>
                  </a:lnTo>
                  <a:lnTo>
                    <a:pt x="43446" y="713709"/>
                  </a:lnTo>
                  <a:lnTo>
                    <a:pt x="30243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246" y="1020572"/>
                  </a:lnTo>
                  <a:lnTo>
                    <a:pt x="584203" y="966630"/>
                  </a:lnTo>
                  <a:lnTo>
                    <a:pt x="599151" y="915523"/>
                  </a:lnTo>
                  <a:lnTo>
                    <a:pt x="616089" y="867253"/>
                  </a:lnTo>
                  <a:lnTo>
                    <a:pt x="635018" y="821820"/>
                  </a:lnTo>
                  <a:lnTo>
                    <a:pt x="655939" y="779224"/>
                  </a:lnTo>
                  <a:lnTo>
                    <a:pt x="678852" y="739467"/>
                  </a:lnTo>
                  <a:lnTo>
                    <a:pt x="703759" y="702549"/>
                  </a:lnTo>
                  <a:lnTo>
                    <a:pt x="730660" y="668471"/>
                  </a:lnTo>
                  <a:lnTo>
                    <a:pt x="759556" y="637233"/>
                  </a:lnTo>
                  <a:lnTo>
                    <a:pt x="790448" y="608838"/>
                  </a:lnTo>
                  <a:lnTo>
                    <a:pt x="826798" y="580488"/>
                  </a:lnTo>
                  <a:lnTo>
                    <a:pt x="865067" y="555471"/>
                  </a:lnTo>
                  <a:lnTo>
                    <a:pt x="905255" y="533785"/>
                  </a:lnTo>
                  <a:lnTo>
                    <a:pt x="947363" y="515433"/>
                  </a:lnTo>
                  <a:lnTo>
                    <a:pt x="991390" y="500415"/>
                  </a:lnTo>
                  <a:lnTo>
                    <a:pt x="1037335" y="488733"/>
                  </a:lnTo>
                  <a:lnTo>
                    <a:pt x="1085200" y="480387"/>
                  </a:lnTo>
                  <a:lnTo>
                    <a:pt x="1134984" y="475379"/>
                  </a:lnTo>
                  <a:lnTo>
                    <a:pt x="1186687" y="473710"/>
                  </a:lnTo>
                  <a:lnTo>
                    <a:pt x="2186015" y="473710"/>
                  </a:lnTo>
                  <a:lnTo>
                    <a:pt x="2158786" y="435918"/>
                  </a:lnTo>
                  <a:lnTo>
                    <a:pt x="2126421" y="395722"/>
                  </a:lnTo>
                  <a:lnTo>
                    <a:pt x="2091242" y="356343"/>
                  </a:lnTo>
                  <a:lnTo>
                    <a:pt x="2053249" y="317781"/>
                  </a:lnTo>
                  <a:lnTo>
                    <a:pt x="2012442" y="280035"/>
                  </a:lnTo>
                  <a:lnTo>
                    <a:pt x="1976586" y="249784"/>
                  </a:lnTo>
                  <a:lnTo>
                    <a:pt x="1939379" y="221262"/>
                  </a:lnTo>
                  <a:lnTo>
                    <a:pt x="1900819" y="194468"/>
                  </a:lnTo>
                  <a:lnTo>
                    <a:pt x="1860907" y="169403"/>
                  </a:lnTo>
                  <a:lnTo>
                    <a:pt x="1819643" y="146067"/>
                  </a:lnTo>
                  <a:lnTo>
                    <a:pt x="1777026" y="124460"/>
                  </a:lnTo>
                  <a:lnTo>
                    <a:pt x="1733057" y="104580"/>
                  </a:lnTo>
                  <a:lnTo>
                    <a:pt x="1687735" y="86430"/>
                  </a:lnTo>
                  <a:lnTo>
                    <a:pt x="1641062" y="70008"/>
                  </a:lnTo>
                  <a:lnTo>
                    <a:pt x="1593036" y="55315"/>
                  </a:lnTo>
                  <a:lnTo>
                    <a:pt x="1543657" y="42350"/>
                  </a:lnTo>
                  <a:lnTo>
                    <a:pt x="1492927" y="31114"/>
                  </a:lnTo>
                  <a:lnTo>
                    <a:pt x="1440844" y="21607"/>
                  </a:lnTo>
                  <a:lnTo>
                    <a:pt x="1387409" y="13828"/>
                  </a:lnTo>
                  <a:lnTo>
                    <a:pt x="1332621" y="7778"/>
                  </a:lnTo>
                  <a:lnTo>
                    <a:pt x="1276481" y="3457"/>
                  </a:lnTo>
                  <a:lnTo>
                    <a:pt x="1218989" y="864"/>
                  </a:lnTo>
                  <a:lnTo>
                    <a:pt x="1160145" y="0"/>
                  </a:lnTo>
                  <a:close/>
                </a:path>
                <a:path w="2329179" h="3279140">
                  <a:moveTo>
                    <a:pt x="1485519" y="2656560"/>
                  </a:moveTo>
                  <a:lnTo>
                    <a:pt x="863473" y="2656560"/>
                  </a:lnTo>
                  <a:lnTo>
                    <a:pt x="863473" y="3278644"/>
                  </a:lnTo>
                  <a:lnTo>
                    <a:pt x="1485519" y="3278644"/>
                  </a:lnTo>
                  <a:lnTo>
                    <a:pt x="1485519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874634" y="4808016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37794" y="1525250"/>
            <a:ext cx="3411854" cy="77470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Elektronische</a:t>
            </a:r>
            <a:r>
              <a:rPr dirty="0" sz="1600" spc="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zorgdocumentatie</a:t>
            </a:r>
            <a:endParaRPr sz="1600">
              <a:latin typeface="Arial Black"/>
              <a:cs typeface="Arial Black"/>
            </a:endParaRPr>
          </a:p>
          <a:p>
            <a:pPr marL="306705" indent="-17843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Char char="•"/>
              <a:tabLst>
                <a:tab pos="30670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endParaRPr sz="1000">
              <a:latin typeface="Arial"/>
              <a:cs typeface="Arial"/>
            </a:endParaRPr>
          </a:p>
          <a:p>
            <a:pPr marL="30670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306705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Zorgdocumentatie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7794" y="2633852"/>
            <a:ext cx="27133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routeplanning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794" y="3186555"/>
            <a:ext cx="3903979" cy="84264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R="198755">
              <a:lnSpc>
                <a:spcPct val="100000"/>
              </a:lnSpc>
              <a:spcBef>
                <a:spcPts val="26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communicatie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coördinatie</a:t>
            </a:r>
            <a:endParaRPr sz="1600">
              <a:latin typeface="Arial Black"/>
              <a:cs typeface="Arial Black"/>
            </a:endParaRPr>
          </a:p>
          <a:p>
            <a:pPr marL="267970" indent="-178435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Char char="•"/>
              <a:tabLst>
                <a:tab pos="26797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samenwerking</a:t>
            </a:r>
            <a:endParaRPr sz="1000">
              <a:latin typeface="Arial"/>
              <a:cs typeface="Arial"/>
            </a:endParaRPr>
          </a:p>
          <a:p>
            <a:pPr marL="267970" indent="-178435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•"/>
              <a:tabLst>
                <a:tab pos="26797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telegezondheidszorg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49466" y="2135251"/>
            <a:ext cx="25584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6915" marR="5080" indent="-70485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FFFFFF"/>
                </a:solidFill>
                <a:latin typeface="Arial Black"/>
                <a:cs typeface="Arial Black"/>
              </a:rPr>
              <a:t>INHOUDSOP </a:t>
            </a:r>
            <a:r>
              <a:rPr dirty="0" sz="3000" spc="-20">
                <a:solidFill>
                  <a:srgbClr val="FFFFFF"/>
                </a:solidFill>
                <a:latin typeface="Arial Black"/>
                <a:cs typeface="Arial Black"/>
              </a:rPr>
              <a:t>GAVE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7723" y="788288"/>
            <a:ext cx="2298065" cy="536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01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Inleiding</a:t>
            </a:r>
            <a:endParaRPr sz="1600">
              <a:latin typeface="Arial Black"/>
              <a:cs typeface="Arial Black"/>
            </a:endParaRPr>
          </a:p>
          <a:p>
            <a:pPr marL="227965" indent="-178435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22796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Inleiding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0811" y="2297125"/>
            <a:ext cx="5869940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verstaan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</a:t>
            </a:r>
            <a:r>
              <a:rPr dirty="0" sz="33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onder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hulpmid</a:t>
            </a:r>
            <a:r>
              <a:rPr dirty="0" sz="3300" spc="-459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-46296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46296" sz="900" spc="2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elen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technologie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zorg?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59834" y="1214374"/>
            <a:ext cx="4797425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endParaRPr sz="1800">
              <a:latin typeface="Arial"/>
              <a:cs typeface="Arial"/>
            </a:endParaRPr>
          </a:p>
          <a:p>
            <a:pPr marL="215265" marR="106680" indent="-20320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eigen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1800">
              <a:latin typeface="Arial"/>
              <a:cs typeface="Arial"/>
            </a:endParaRPr>
          </a:p>
          <a:p>
            <a:pPr marL="215265" marR="614045" indent="-20320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planning,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rapportage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Inleiding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56615" y="1060703"/>
            <a:ext cx="8787765" cy="4083050"/>
            <a:chOff x="356615" y="1060703"/>
            <a:chExt cx="8787765" cy="408305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1060703"/>
              <a:ext cx="2830068" cy="37719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869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Elektronische</a:t>
            </a:r>
            <a:r>
              <a:rPr dirty="0" spc="-95"/>
              <a:t> </a:t>
            </a:r>
            <a:r>
              <a:rPr dirty="0" spc="-200"/>
              <a:t>zorgdocumentatie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67080" y="1124788"/>
            <a:ext cx="561657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1484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voordelen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elektronische zorgdocumentatie?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zijn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zorgdocumentatiesoftware?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28369"/>
            </a:xfrm>
            <a:custGeom>
              <a:avLst/>
              <a:gdLst/>
              <a:ahLst/>
              <a:cxnLst/>
              <a:rect l="l" t="t" r="r" b="b"/>
              <a:pathLst>
                <a:path w="9144000" h="928369">
                  <a:moveTo>
                    <a:pt x="0" y="928116"/>
                  </a:moveTo>
                  <a:lnTo>
                    <a:pt x="9144000" y="92811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2811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28116"/>
              <a:ext cx="9144000" cy="4215765"/>
            </a:xfrm>
            <a:custGeom>
              <a:avLst/>
              <a:gdLst/>
              <a:ahLst/>
              <a:cxnLst/>
              <a:rect l="l" t="t" r="r" b="b"/>
              <a:pathLst>
                <a:path w="9144000" h="4215765">
                  <a:moveTo>
                    <a:pt x="9144000" y="0"/>
                  </a:moveTo>
                  <a:lnTo>
                    <a:pt x="0" y="0"/>
                  </a:lnTo>
                  <a:lnTo>
                    <a:pt x="0" y="4215382"/>
                  </a:lnTo>
                  <a:lnTo>
                    <a:pt x="9144000" y="421538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Elektronische</a:t>
            </a:r>
            <a:r>
              <a:rPr dirty="0" spc="-90"/>
              <a:t> </a:t>
            </a:r>
            <a:r>
              <a:rPr dirty="0" spc="-200"/>
              <a:t>zorgdocumentatie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1455458"/>
            <a:ext cx="3499104" cy="242392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14019" y="1240478"/>
            <a:ext cx="8369300" cy="3882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78604" marR="5080" indent="-203200">
              <a:lnSpc>
                <a:spcPct val="14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basis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behoeften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gebaseerde,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kwaliteitsgerichte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zorg.</a:t>
            </a:r>
            <a:endParaRPr sz="1800">
              <a:latin typeface="Arial"/>
              <a:cs typeface="Arial"/>
            </a:endParaRPr>
          </a:p>
          <a:p>
            <a:pPr marL="4078604" indent="-2032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Tegenwoordig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endParaRPr sz="1800">
              <a:latin typeface="Arial"/>
              <a:cs typeface="Arial"/>
            </a:endParaRPr>
          </a:p>
          <a:p>
            <a:pPr marL="4078604" marR="22034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gunste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digitale zorgdocumentatie.</a:t>
            </a:r>
            <a:endParaRPr sz="1800">
              <a:latin typeface="Arial"/>
              <a:cs typeface="Arial"/>
            </a:endParaRPr>
          </a:p>
          <a:p>
            <a:pPr marL="4078604" marR="108585" indent="-203200">
              <a:lnSpc>
                <a:spcPts val="3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4078604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Oostenrijk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zorgdocumentatie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wijdverspreid.</a:t>
            </a:r>
            <a:endParaRPr sz="1800">
              <a:latin typeface="Arial"/>
              <a:cs typeface="Arial"/>
            </a:endParaRPr>
          </a:p>
          <a:p>
            <a:pPr marL="215265" marR="655955" indent="-203200">
              <a:lnSpc>
                <a:spcPts val="303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nauwkeurigere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consistentere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vergelijking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papieren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140700" cy="308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gaat,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volgende vragen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schrijf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gedachten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dagboek: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100" b="1" i="1">
                <a:solidFill>
                  <a:srgbClr val="379C73"/>
                </a:solidFill>
                <a:latin typeface="Arial"/>
                <a:cs typeface="Arial"/>
              </a:rPr>
              <a:t>Wat</a:t>
            </a:r>
            <a:r>
              <a:rPr dirty="0" sz="1650" spc="-10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zijn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mogelijke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voordelen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90" b="1" i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elektronische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zorgdocumentatie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vergeleken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1045"/>
              </a:spcBef>
            </a:pP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650" spc="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5" b="1" i="1">
                <a:solidFill>
                  <a:srgbClr val="379C73"/>
                </a:solidFill>
                <a:latin typeface="Arial"/>
                <a:cs typeface="Arial"/>
              </a:rPr>
              <a:t>documentatie</a:t>
            </a:r>
            <a:r>
              <a:rPr dirty="0" sz="1650" spc="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55" b="1" i="1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65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papier?</a:t>
            </a:r>
            <a:endParaRPr sz="1650">
              <a:latin typeface="Arial"/>
              <a:cs typeface="Arial"/>
            </a:endParaRPr>
          </a:p>
          <a:p>
            <a:pPr marL="304800" marR="306705" indent="-292735">
              <a:lnSpc>
                <a:spcPct val="152100"/>
              </a:lnSpc>
              <a:spcBef>
                <a:spcPts val="5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Als</a:t>
            </a:r>
            <a:r>
              <a:rPr dirty="0" sz="1650" spc="-7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650" spc="-1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al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ervaring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hebt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met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 beide methodes,</a:t>
            </a:r>
            <a:r>
              <a:rPr dirty="0" sz="165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welke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methode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20" b="1" i="1">
                <a:solidFill>
                  <a:srgbClr val="379C73"/>
                </a:solidFill>
                <a:latin typeface="Arial"/>
                <a:cs typeface="Arial"/>
              </a:rPr>
              <a:t>was</a:t>
            </a:r>
            <a:r>
              <a:rPr dirty="0" sz="1650" spc="-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70" b="1" i="1">
                <a:solidFill>
                  <a:srgbClr val="379C73"/>
                </a:solidFill>
                <a:latin typeface="Arial"/>
                <a:cs typeface="Arial"/>
              </a:rPr>
              <a:t>dan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650" spc="-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meest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nuttig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voor</a:t>
            </a:r>
            <a:r>
              <a:rPr dirty="0" sz="1650" spc="-6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20" b="1" i="1">
                <a:solidFill>
                  <a:srgbClr val="379C73"/>
                </a:solidFill>
                <a:latin typeface="Arial"/>
                <a:cs typeface="Arial"/>
              </a:rPr>
              <a:t>jou?</a:t>
            </a:r>
            <a:endParaRPr sz="165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30"/>
              </a:spcBef>
              <a:buSzPct val="96969"/>
              <a:buFont typeface="Arial"/>
              <a:buChar char="•"/>
              <a:tabLst>
                <a:tab pos="304800" algn="l"/>
              </a:tabLst>
            </a:pPr>
            <a:r>
              <a:rPr dirty="0" sz="1650" spc="105" b="1" i="1">
                <a:solidFill>
                  <a:srgbClr val="379C73"/>
                </a:solidFill>
                <a:latin typeface="Arial"/>
                <a:cs typeface="Arial"/>
              </a:rPr>
              <a:t>Wat</a:t>
            </a:r>
            <a:r>
              <a:rPr dirty="0" sz="1650" spc="-7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zijn</a:t>
            </a:r>
            <a:r>
              <a:rPr dirty="0" sz="1650" spc="-4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mogelijke</a:t>
            </a:r>
            <a:r>
              <a:rPr dirty="0" sz="165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60" b="1" i="1">
                <a:solidFill>
                  <a:srgbClr val="379C73"/>
                </a:solidFill>
                <a:latin typeface="Arial"/>
                <a:cs typeface="Arial"/>
              </a:rPr>
              <a:t>nadelen</a:t>
            </a:r>
            <a:r>
              <a:rPr dirty="0" sz="165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80" b="1" i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5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45" b="1" i="1">
                <a:solidFill>
                  <a:srgbClr val="379C73"/>
                </a:solidFill>
                <a:latin typeface="Arial"/>
                <a:cs typeface="Arial"/>
              </a:rPr>
              <a:t>elektronische</a:t>
            </a:r>
            <a:r>
              <a:rPr dirty="0" sz="165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50" spc="-10" b="1" i="1">
                <a:solidFill>
                  <a:srgbClr val="379C73"/>
                </a:solidFill>
                <a:latin typeface="Arial"/>
                <a:cs typeface="Arial"/>
              </a:rPr>
              <a:t>zorgdocumentatie?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Oefening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4061" y="3606613"/>
            <a:ext cx="1525108" cy="132116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678295"/>
            <a:ext cx="4975225" cy="309943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7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ingevoerd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behandeling via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marL="304800" marR="38417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professionals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betrokken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zorgproces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Gestandaardiseerde,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leesbare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endParaRPr sz="1800">
              <a:latin typeface="Arial"/>
              <a:cs typeface="Arial"/>
            </a:endParaRPr>
          </a:p>
          <a:p>
            <a:pPr marL="304800" marR="1875789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betrouwbare documentatiestroom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45465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5">
                <a:solidFill>
                  <a:srgbClr val="379C73"/>
                </a:solidFill>
              </a:rPr>
              <a:t>Positieve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aspecten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elektronische </a:t>
            </a:r>
            <a:r>
              <a:rPr dirty="0" spc="-145">
                <a:solidFill>
                  <a:srgbClr val="379C73"/>
                </a:solidFill>
              </a:rPr>
              <a:t>zorgdocumentatie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300" y="1124711"/>
            <a:ext cx="2554224" cy="382981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594221"/>
            <a:ext cx="8039734" cy="309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0" marR="5080" indent="-292735">
              <a:lnSpc>
                <a:spcPct val="14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gestandaardiseerde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technische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termen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vatbaar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fouten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betrokkenen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dezelfde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"spreken".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vergemakkelijkt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uitwisseling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betrokken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zorgprofessionals.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foto's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toegevoegd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(bijv.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wonddocumentatie)</a:t>
            </a:r>
            <a:endParaRPr sz="1800">
              <a:latin typeface="Arial"/>
              <a:cs typeface="Arial"/>
            </a:endParaRPr>
          </a:p>
          <a:p>
            <a:pPr marL="304800" marR="442595" indent="-292735">
              <a:lnSpc>
                <a:spcPct val="140000"/>
              </a:lnSpc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Optimalisatie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zorgproces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systematische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analyse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van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belangrijke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risicofactoren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(vallen,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decubitus,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pijn,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ondervoeding, incontinentie)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→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Hogere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veiligheid 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45465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5">
                <a:solidFill>
                  <a:srgbClr val="379C73"/>
                </a:solidFill>
              </a:rPr>
              <a:t>Positieve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aspecten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elektronische </a:t>
            </a:r>
            <a:r>
              <a:rPr dirty="0" spc="-145">
                <a:solidFill>
                  <a:srgbClr val="379C73"/>
                </a:solidFill>
              </a:rPr>
              <a:t>zorgdocumentatie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619504"/>
            <a:ext cx="3554095" cy="117792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Vertrouwen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Eerste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leercurve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technische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problemen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538226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40">
                <a:solidFill>
                  <a:srgbClr val="379C73"/>
                </a:solidFill>
              </a:rPr>
              <a:t>Mogelijke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nadelen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elektronische </a:t>
            </a:r>
            <a:r>
              <a:rPr dirty="0" spc="-145">
                <a:solidFill>
                  <a:srgbClr val="379C73"/>
                </a:solidFill>
              </a:rPr>
              <a:t>zorgdocumentatie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59" y="2781340"/>
            <a:ext cx="3505200" cy="233210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1307591"/>
            <a:ext cx="3252216" cy="22799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036559" cy="309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4511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Zorgorganisaties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Oostenrijk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uniforme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zorgorganisaties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gebruikt.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betekent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zorgsector,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specifieke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zult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gebruiken.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hiermee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gaan,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inleidende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training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vertrouwd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specifieke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kenmerken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functionaliteiten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software.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Software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zorgdocumentatie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90"/>
              <a:t> </a:t>
            </a:r>
            <a:r>
              <a:rPr dirty="0" spc="-210"/>
              <a:t>transformatie</a:t>
            </a:r>
            <a:r>
              <a:rPr dirty="0" spc="-45"/>
              <a:t> </a:t>
            </a:r>
            <a:r>
              <a:rPr dirty="0" spc="-195"/>
              <a:t>in</a:t>
            </a:r>
            <a:r>
              <a:rPr dirty="0" spc="-95"/>
              <a:t> </a:t>
            </a:r>
            <a:r>
              <a:rPr dirty="0" spc="-254"/>
              <a:t>de</a:t>
            </a:r>
            <a:r>
              <a:rPr dirty="0" spc="-85"/>
              <a:t> </a:t>
            </a:r>
            <a:r>
              <a:rPr dirty="0" spc="-185"/>
              <a:t>zorgsector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361313"/>
            <a:ext cx="681990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05435" marR="254000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digitalisering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zorgsector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verwijst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 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internet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zorgpersoneel 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ontlasten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tegelijkertijd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zorgomstandigheden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welzijn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zorgbehoevenden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65">
                <a:solidFill>
                  <a:srgbClr val="379C73"/>
                </a:solidFill>
              </a:rPr>
              <a:t>AI-</a:t>
            </a:r>
            <a:r>
              <a:rPr dirty="0" spc="-240">
                <a:solidFill>
                  <a:srgbClr val="379C73"/>
                </a:solidFill>
              </a:rPr>
              <a:t>ondersteunde</a:t>
            </a:r>
            <a:r>
              <a:rPr dirty="0" spc="1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zorgdocumentatie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137666"/>
            <a:ext cx="7884159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0209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zorgdocumentatiesoftware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documentatie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spraakinvoer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smartphone.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Hiermee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handsfree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notities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dicteren,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rechtstreeks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dossier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5873" y="3094482"/>
            <a:ext cx="8087995" cy="853440"/>
          </a:xfrm>
          <a:prstGeom prst="rect">
            <a:avLst/>
          </a:prstGeom>
          <a:solidFill>
            <a:srgbClr val="339966"/>
          </a:solidFill>
          <a:ln w="25400">
            <a:solidFill>
              <a:srgbClr val="395E88"/>
            </a:solidFill>
          </a:ln>
        </p:spPr>
        <p:txBody>
          <a:bodyPr wrap="square" lIns="0" tIns="2070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30"/>
              </a:spcBef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zo'n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uitproberen.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8016" y="4069079"/>
            <a:ext cx="1395983" cy="10744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83563"/>
              <a:ext cx="2587752" cy="3436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465703" y="993871"/>
            <a:ext cx="5293360" cy="3444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elektronisch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patiëntendossier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(EPD)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digitaal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dossier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waarin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gezondheidsgeschiedenis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bijgehouden.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beheerd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belangrijke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zoals: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Voortgangsnotities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Medicijnen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Vitale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SzPct val="112500"/>
              <a:buChar char="●"/>
              <a:tabLst>
                <a:tab pos="24066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Testresultaten,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7492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Elektronische</a:t>
            </a:r>
            <a:r>
              <a:rPr dirty="0" spc="-75"/>
              <a:t> </a:t>
            </a:r>
            <a:r>
              <a:rPr dirty="0" spc="-254"/>
              <a:t>patiëntendossiers</a:t>
            </a:r>
            <a:r>
              <a:rPr dirty="0" spc="-45"/>
              <a:t> </a:t>
            </a:r>
            <a:r>
              <a:rPr dirty="0" spc="-55"/>
              <a:t>(EHR)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96111"/>
              <a:ext cx="2894457" cy="37627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5990" y="198516"/>
            <a:ext cx="3495675" cy="21609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29"/>
              <a:t>Vereiste</a:t>
            </a:r>
            <a:r>
              <a:rPr dirty="0" spc="-90"/>
              <a:t> </a:t>
            </a:r>
            <a:r>
              <a:rPr dirty="0" spc="-100"/>
              <a:t>digitale </a:t>
            </a:r>
            <a:r>
              <a:rPr dirty="0" spc="-275"/>
              <a:t>basisvaardigheden</a:t>
            </a:r>
            <a:r>
              <a:rPr dirty="0" spc="-15"/>
              <a:t> </a:t>
            </a:r>
            <a:r>
              <a:rPr dirty="0" spc="-125"/>
              <a:t>voor </a:t>
            </a:r>
            <a:r>
              <a:rPr dirty="0" spc="-160"/>
              <a:t>elektronische </a:t>
            </a:r>
            <a:r>
              <a:rPr dirty="0" spc="-145"/>
              <a:t>zorgdocumentatie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475990" y="2395670"/>
            <a:ext cx="3822065" cy="19462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Omgaan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zoals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smartphones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12700" marR="2734945">
              <a:lnSpc>
                <a:spcPct val="14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basis PC-Basics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Software-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specifieke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kennis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3375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Digitale</a:t>
            </a:r>
            <a:r>
              <a:rPr dirty="0" spc="-65"/>
              <a:t> </a:t>
            </a:r>
            <a:r>
              <a:rPr dirty="0" spc="-195"/>
              <a:t>routeplanning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2956" y="1095197"/>
            <a:ext cx="5730240" cy="405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1036955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essentiële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kenmerken</a:t>
            </a:r>
            <a:r>
              <a:rPr dirty="0" sz="3300" spc="-1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3300" spc="-1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routeplanningstools?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3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Welke</a:t>
            </a:r>
            <a:r>
              <a:rPr dirty="0" sz="33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3E3E3E"/>
                </a:solidFill>
                <a:latin typeface="Arial"/>
                <a:cs typeface="Arial"/>
              </a:rPr>
              <a:t>ap</a:t>
            </a:r>
            <a:r>
              <a:rPr dirty="0" sz="3300" spc="-110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75925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75925" sz="900" spc="382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beschikbaar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digitale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routeplanning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 wat zijn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voordelen?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821435"/>
            <a:ext cx="9107805" cy="4322445"/>
          </a:xfrm>
          <a:custGeom>
            <a:avLst/>
            <a:gdLst/>
            <a:ahLst/>
            <a:cxnLst/>
            <a:rect l="l" t="t" r="r" b="b"/>
            <a:pathLst>
              <a:path w="9107805" h="4322445">
                <a:moveTo>
                  <a:pt x="9107424" y="4322062"/>
                </a:moveTo>
                <a:lnTo>
                  <a:pt x="9107424" y="0"/>
                </a:lnTo>
                <a:lnTo>
                  <a:pt x="0" y="0"/>
                </a:lnTo>
                <a:lnTo>
                  <a:pt x="0" y="4322062"/>
                </a:lnTo>
                <a:lnTo>
                  <a:pt x="9107424" y="432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45634" y="1332102"/>
            <a:ext cx="4329430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routeplanning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nuttig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thuiszorg,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 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verschillende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cliëntlocaties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reizen.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2700" marR="31178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plaats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handmatige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routeplanning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klantbezoeken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reistijden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berekenen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meest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80"/>
              <a:t> </a:t>
            </a:r>
            <a:r>
              <a:rPr dirty="0" spc="-200"/>
              <a:t>routeplanning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688079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1290516"/>
            <a:ext cx="8156575" cy="27139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Prioriteitstatus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toegewezen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klanten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Tijdsbeperkingen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klanten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toegevoegd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volgen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klant kan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gehouden van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aankomsttijd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86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sms-bericht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spcBef>
                <a:spcPts val="5"/>
              </a:spcBef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Annuleringen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bezoeken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toegevoegd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creëren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Mogelijke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functies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routeplanning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85">
                <a:solidFill>
                  <a:srgbClr val="379C73"/>
                </a:solidFill>
              </a:rPr>
              <a:t>Google-</a:t>
            </a:r>
            <a:r>
              <a:rPr dirty="0" spc="-215">
                <a:solidFill>
                  <a:srgbClr val="379C73"/>
                </a:solidFill>
              </a:rPr>
              <a:t>kaarten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5622" y="1057147"/>
            <a:ext cx="5025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routeplanner.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3973" y="1669542"/>
            <a:ext cx="5962015" cy="198755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161925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12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hulpmiddel</a:t>
            </a:r>
            <a:endParaRPr sz="16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interface</a:t>
            </a:r>
            <a:endParaRPr sz="16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stops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endParaRPr sz="1600">
              <a:latin typeface="Arial"/>
              <a:cs typeface="Arial"/>
            </a:endParaRPr>
          </a:p>
          <a:p>
            <a:pPr marL="100330" marR="154305" indent="-56515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routes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desktop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e-mailen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naar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navigatie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2262" y="4213097"/>
            <a:ext cx="5943600" cy="74676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254000" indent="-227965">
              <a:lnSpc>
                <a:spcPct val="100000"/>
              </a:lnSpc>
              <a:spcBef>
                <a:spcPts val="190"/>
              </a:spcBef>
              <a:buClr>
                <a:srgbClr val="585858"/>
              </a:buClr>
              <a:buSzPct val="112500"/>
              <a:buChar char="-"/>
              <a:tabLst>
                <a:tab pos="2540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Limiet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stops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route</a:t>
            </a:r>
            <a:endParaRPr sz="1600">
              <a:latin typeface="Arial"/>
              <a:cs typeface="Arial"/>
            </a:endParaRPr>
          </a:p>
          <a:p>
            <a:pPr marL="254000" indent="-227965">
              <a:lnSpc>
                <a:spcPct val="100000"/>
              </a:lnSpc>
              <a:spcBef>
                <a:spcPts val="530"/>
              </a:spcBef>
              <a:buClr>
                <a:srgbClr val="585858"/>
              </a:buClr>
              <a:buSzPct val="112500"/>
              <a:buChar char="-"/>
              <a:tabLst>
                <a:tab pos="2540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routeoptimalisatie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3173" y="4058665"/>
            <a:ext cx="7056120" cy="923290"/>
            <a:chOff x="503173" y="4058665"/>
            <a:chExt cx="7056120" cy="923290"/>
          </a:xfrm>
        </p:grpSpPr>
        <p:sp>
          <p:nvSpPr>
            <p:cNvPr id="3" name="object 3" descr=""/>
            <p:cNvSpPr/>
            <p:nvPr/>
          </p:nvSpPr>
          <p:spPr>
            <a:xfrm>
              <a:off x="515873" y="4071365"/>
              <a:ext cx="7030720" cy="897890"/>
            </a:xfrm>
            <a:custGeom>
              <a:avLst/>
              <a:gdLst/>
              <a:ahLst/>
              <a:cxnLst/>
              <a:rect l="l" t="t" r="r" b="b"/>
              <a:pathLst>
                <a:path w="7030720" h="897889">
                  <a:moveTo>
                    <a:pt x="7030211" y="0"/>
                  </a:moveTo>
                  <a:lnTo>
                    <a:pt x="0" y="0"/>
                  </a:lnTo>
                  <a:lnTo>
                    <a:pt x="0" y="897636"/>
                  </a:lnTo>
                  <a:lnTo>
                    <a:pt x="7030211" y="897636"/>
                  </a:lnTo>
                  <a:lnTo>
                    <a:pt x="70302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15873" y="4071365"/>
              <a:ext cx="7030720" cy="897890"/>
            </a:xfrm>
            <a:custGeom>
              <a:avLst/>
              <a:gdLst/>
              <a:ahLst/>
              <a:cxnLst/>
              <a:rect l="l" t="t" r="r" b="b"/>
              <a:pathLst>
                <a:path w="7030720" h="897889">
                  <a:moveTo>
                    <a:pt x="0" y="897636"/>
                  </a:moveTo>
                  <a:lnTo>
                    <a:pt x="7030211" y="897636"/>
                  </a:lnTo>
                  <a:lnTo>
                    <a:pt x="7030211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25400">
              <a:solidFill>
                <a:srgbClr val="8B39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Routeplanner-</a:t>
            </a:r>
            <a:r>
              <a:rPr dirty="0" spc="-260">
                <a:solidFill>
                  <a:srgbClr val="379C73"/>
                </a:solidFill>
              </a:rPr>
              <a:t>app</a:t>
            </a:r>
            <a:r>
              <a:rPr dirty="0" spc="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"Straightaway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15873" y="1774698"/>
            <a:ext cx="7030720" cy="1732914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3815">
              <a:lnSpc>
                <a:spcPts val="142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Straightaway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is een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smartphone-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voor efficiënte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routeplanning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beschikbaar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is op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Store.</a:t>
            </a:r>
            <a:endParaRPr sz="12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uploaden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haltes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endParaRPr sz="12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25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stops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endParaRPr sz="12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algoritme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optimale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route,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rekening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houdend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verkeerspatronen,</a:t>
            </a:r>
            <a:endParaRPr sz="12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wegomstandigheden,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haltes,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enz.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7522" y="3987800"/>
            <a:ext cx="56292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upgraden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naar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extra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functies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ontgrendelen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4107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Routeplanner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"MyWay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Route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5635" y="1133348"/>
            <a:ext cx="637921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routeplanning 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"MyWay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Route"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beschikbaar 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Store.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3681" y="1943861"/>
            <a:ext cx="6355080" cy="215392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740"/>
            </a:solidFill>
          </a:ln>
        </p:spPr>
        <p:txBody>
          <a:bodyPr wrap="square" lIns="0" tIns="80010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6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importeren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vanuit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Excel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foto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adressen</a:t>
            </a:r>
            <a:endParaRPr sz="1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stops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endParaRPr sz="1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optimalisatiealgoritme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onbeperkte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optimalisaties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5873" y="4161282"/>
            <a:ext cx="6343015" cy="85090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938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260985" marR="285750" indent="-228600">
              <a:lnSpc>
                <a:spcPct val="140000"/>
              </a:lnSpc>
              <a:spcBef>
                <a:spcPts val="455"/>
              </a:spcBef>
              <a:tabLst>
                <a:tab pos="260985" algn="l"/>
              </a:tabLst>
            </a:pP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kopen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kunnen plannen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0625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496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speciale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routeplanningssoftware,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personeel niet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routes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hoeft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plannen.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voorgestelde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moet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planning.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Gebruik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routeplanningstools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transformatie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zorgsector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87172" y="1361313"/>
            <a:ext cx="76955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5435" marR="5080" indent="-29337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Covid-19-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pandemie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versneld</a:t>
            </a:r>
            <a:endParaRPr sz="1800">
              <a:latin typeface="Arial"/>
              <a:cs typeface="Arial"/>
            </a:endParaRPr>
          </a:p>
          <a:p>
            <a:pPr marL="305435" marR="882650" indent="-293370">
              <a:lnSpc>
                <a:spcPct val="100000"/>
              </a:lnSpc>
              <a:buClr>
                <a:srgbClr val="000000"/>
              </a:buClr>
              <a:buChar char="•"/>
              <a:tabLst>
                <a:tab pos="30543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zorgsector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net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begonnen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continu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proces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708" y="3032781"/>
            <a:ext cx="1269492" cy="125115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3384" y="2992951"/>
            <a:ext cx="1857827" cy="14771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094732"/>
            <a:ext cx="9144000" cy="48895"/>
          </a:xfrm>
          <a:custGeom>
            <a:avLst/>
            <a:gdLst/>
            <a:ahLst/>
            <a:cxnLst/>
            <a:rect l="l" t="t" r="r" b="b"/>
            <a:pathLst>
              <a:path w="9144000" h="48895">
                <a:moveTo>
                  <a:pt x="0" y="48767"/>
                </a:moveTo>
                <a:lnTo>
                  <a:pt x="9144000" y="48767"/>
                </a:lnTo>
                <a:lnTo>
                  <a:pt x="9144000" y="0"/>
                </a:lnTo>
                <a:lnTo>
                  <a:pt x="0" y="0"/>
                </a:lnTo>
                <a:lnTo>
                  <a:pt x="0" y="48767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095240"/>
            <a:chOff x="0" y="0"/>
            <a:chExt cx="9144000" cy="509524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772795"/>
            </a:xfrm>
            <a:custGeom>
              <a:avLst/>
              <a:gdLst/>
              <a:ahLst/>
              <a:cxnLst/>
              <a:rect l="l" t="t" r="r" b="b"/>
              <a:pathLst>
                <a:path w="9144000" h="772795">
                  <a:moveTo>
                    <a:pt x="0" y="772668"/>
                  </a:moveTo>
                  <a:lnTo>
                    <a:pt x="9144000" y="77266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72668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08584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Digitale</a:t>
            </a:r>
            <a:r>
              <a:rPr dirty="0" spc="-80"/>
              <a:t> </a:t>
            </a:r>
            <a:r>
              <a:rPr dirty="0" spc="-245"/>
              <a:t>communicatie</a:t>
            </a:r>
            <a:r>
              <a:rPr dirty="0" spc="-25"/>
              <a:t> </a:t>
            </a:r>
            <a:r>
              <a:rPr dirty="0" spc="-254"/>
              <a:t>en</a:t>
            </a:r>
            <a:r>
              <a:rPr dirty="0" spc="-80"/>
              <a:t> </a:t>
            </a:r>
            <a:r>
              <a:rPr dirty="0" spc="-275"/>
              <a:t>samenwerking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82956" y="1098550"/>
            <a:ext cx="5741035" cy="2907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23304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27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27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essentiële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kenmerken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communicatie-</a:t>
            </a:r>
            <a:r>
              <a:rPr dirty="0" sz="27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samenwerkingstools?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7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Welke</a:t>
            </a:r>
            <a:r>
              <a:rPr dirty="0" sz="27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beschikbaar</a:t>
            </a:r>
            <a:r>
              <a:rPr dirty="0" sz="27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27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27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113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157407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57407" sz="900" spc="397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ssentiële</a:t>
            </a:r>
            <a:r>
              <a:rPr dirty="0" sz="27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functies</a:t>
            </a:r>
            <a:r>
              <a:rPr dirty="0" sz="2700" spc="-25" b="1">
                <a:solidFill>
                  <a:srgbClr val="3E3E3E"/>
                </a:solidFill>
                <a:latin typeface="Arial"/>
                <a:cs typeface="Arial"/>
              </a:rPr>
              <a:t> van </a:t>
            </a:r>
            <a:r>
              <a:rPr dirty="0" sz="2700" b="1">
                <a:solidFill>
                  <a:srgbClr val="3E3E3E"/>
                </a:solidFill>
                <a:latin typeface="Arial"/>
                <a:cs typeface="Arial"/>
              </a:rPr>
              <a:t>digitale</a:t>
            </a:r>
            <a:r>
              <a:rPr dirty="0" sz="27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E3E3E"/>
                </a:solidFill>
                <a:latin typeface="Arial"/>
                <a:cs typeface="Arial"/>
              </a:rPr>
              <a:t>routeplanningstools?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135879"/>
            <a:ext cx="9144000" cy="7620"/>
          </a:xfrm>
          <a:custGeom>
            <a:avLst/>
            <a:gdLst/>
            <a:ahLst/>
            <a:cxnLst/>
            <a:rect l="l" t="t" r="r" b="b"/>
            <a:pathLst>
              <a:path w="9144000" h="7620">
                <a:moveTo>
                  <a:pt x="0" y="7620"/>
                </a:moveTo>
                <a:lnTo>
                  <a:pt x="9144000" y="7620"/>
                </a:lnTo>
                <a:lnTo>
                  <a:pt x="91440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144000" cy="5135880"/>
            <a:chOff x="0" y="0"/>
            <a:chExt cx="9144000" cy="513588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9144000" cy="814069"/>
            </a:xfrm>
            <a:custGeom>
              <a:avLst/>
              <a:gdLst/>
              <a:ahLst/>
              <a:cxnLst/>
              <a:rect l="l" t="t" r="r" b="b"/>
              <a:pathLst>
                <a:path w="9144000" h="814069">
                  <a:moveTo>
                    <a:pt x="0" y="813815"/>
                  </a:moveTo>
                  <a:lnTo>
                    <a:pt x="9144000" y="81381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3815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81381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034796"/>
              <a:ext cx="3514344" cy="2343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36034" y="1175765"/>
            <a:ext cx="4836795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afstand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onmiddellijk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updates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ontvangen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gevoelige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patiëntinformatie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wisselen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80"/>
              <a:t> </a:t>
            </a:r>
            <a:r>
              <a:rPr dirty="0" spc="-275"/>
              <a:t>samenwerkingstools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762000" y="3535679"/>
            <a:ext cx="8382000" cy="1607820"/>
            <a:chOff x="762000" y="3535679"/>
            <a:chExt cx="8382000" cy="160782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535679"/>
              <a:ext cx="1429512" cy="14279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7056" y="3947159"/>
              <a:ext cx="1456944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8112125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beveiligd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berichtenverkeer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gevoelige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uitwisselen. Ze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leggen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nadruk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gegevensprivacy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encryptie.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Voorbeelden: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7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SecureHealth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Berichten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MedChat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Platformen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beveiligd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berichtenverkeer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9490"/>
            <a:ext cx="7432040" cy="2715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videoconferenties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realtime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contact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deelnemen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(interdisciplinaire)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vergaderingen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online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volgen.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Voorbeelden: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0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HealthConnect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MediMet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Tools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voor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videoconferenties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7408" y="2266188"/>
            <a:ext cx="3080004" cy="2052827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79397"/>
            <a:ext cx="6560184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samenwerkingstools gebruik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585858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 marL="241300" marR="240665" indent="-228600">
              <a:lnSpc>
                <a:spcPct val="140000"/>
              </a:lnSpc>
              <a:buChar char="●"/>
              <a:tabLst>
                <a:tab pos="2413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voldoende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vaardigheden beschikt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samenwerkingstools op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gebruiken?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Welke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ontbreken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229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Oefening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0142" y="3354440"/>
            <a:ext cx="1575746" cy="136374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1083563"/>
              <a:ext cx="2587752" cy="3436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465703" y="993871"/>
            <a:ext cx="5372735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 i="1">
                <a:solidFill>
                  <a:srgbClr val="585858"/>
                </a:solidFill>
                <a:latin typeface="Arial"/>
                <a:cs typeface="Arial"/>
              </a:rPr>
              <a:t>Telegezondheidszorg</a:t>
            </a:r>
            <a:r>
              <a:rPr dirty="0" sz="16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brede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gebruik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communicatietechnologieën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 gezondheid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afstand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bieden.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virtueel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overleg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cliënt.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49530">
              <a:lnSpc>
                <a:spcPct val="14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Zelfs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direct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deelneemt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telegezondheidsactiviteiten,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goed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enige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kennis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worden gebruikt.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/>
              <a:t>Digitale</a:t>
            </a:r>
            <a:r>
              <a:rPr dirty="0" spc="-100"/>
              <a:t> </a:t>
            </a:r>
            <a:r>
              <a:rPr dirty="0" spc="-265"/>
              <a:t>samenwerking</a:t>
            </a:r>
            <a:r>
              <a:rPr dirty="0" spc="-75"/>
              <a:t> </a:t>
            </a:r>
            <a:r>
              <a:rPr dirty="0" spc="-195"/>
              <a:t>in</a:t>
            </a:r>
            <a:r>
              <a:rPr dirty="0" spc="-90"/>
              <a:t> </a:t>
            </a:r>
            <a:r>
              <a:rPr dirty="0" spc="-210"/>
              <a:t>telegezondheidszorg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666"/>
            <a:ext cx="794893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termen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telegezondheidszorg</a:t>
            </a:r>
            <a:r>
              <a:rPr dirty="0" sz="1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585858"/>
                </a:solidFill>
                <a:latin typeface="Arial"/>
                <a:cs typeface="Arial"/>
              </a:rPr>
              <a:t>telegeneeskunde</a:t>
            </a:r>
            <a:r>
              <a:rPr dirty="0" sz="1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 vaak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elkaar gebruikt.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5873" y="2026157"/>
            <a:ext cx="8106409" cy="1214755"/>
          </a:xfrm>
          <a:prstGeom prst="rect">
            <a:avLst/>
          </a:prstGeom>
          <a:solidFill>
            <a:srgbClr val="339966"/>
          </a:solidFill>
          <a:ln w="25400">
            <a:solidFill>
              <a:srgbClr val="708740"/>
            </a:solidFill>
          </a:ln>
        </p:spPr>
        <p:txBody>
          <a:bodyPr wrap="square" lIns="0" tIns="12318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precies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telegeneeskunde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echter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segment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telegezondheidszorg.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verwijst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specifiek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naar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3168142"/>
            <a:ext cx="7695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telecommunicatiesystemen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medische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diagnose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behandeling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4210913"/>
            <a:ext cx="653605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arts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videoconsult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dringende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niet-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levensbedreigende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situaties.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Telegezondheidszorg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vs.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telegeneeskunde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7056" y="3947159"/>
            <a:ext cx="1456944" cy="119633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8105775" cy="331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telegezondheidszorg</a:t>
            </a:r>
            <a:endParaRPr sz="2500">
              <a:latin typeface="Arial Black"/>
              <a:cs typeface="Arial Black"/>
            </a:endParaRPr>
          </a:p>
          <a:p>
            <a:pPr marL="240665" indent="-227965">
              <a:lnSpc>
                <a:spcPct val="100000"/>
              </a:lnSpc>
              <a:spcBef>
                <a:spcPts val="2625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Mobiele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gezondheidsapps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(M-Health)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69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Videotechnologie</a:t>
            </a:r>
            <a:r>
              <a:rPr dirty="0" sz="18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40000"/>
              </a:lnSpc>
              <a:buClr>
                <a:srgbClr val="585858"/>
              </a:buClr>
              <a:buFont typeface="Arial"/>
              <a:buChar char="●"/>
              <a:tabLst>
                <a:tab pos="241300" algn="l"/>
              </a:tabLst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Patiëntenbewaking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afstand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informatietechnologie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(IT)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bloeddruk,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hartslag,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lichaamsgewicht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bloedsuikerspiegel.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gezondheidsparameters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doorgestuurd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zorgverlener.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44405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Voorbeeldtechnologieën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telegezondheidszorg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0230" y="3299714"/>
            <a:ext cx="8573770" cy="1844039"/>
            <a:chOff x="570230" y="3299714"/>
            <a:chExt cx="8573770" cy="184403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7056" y="3947160"/>
              <a:ext cx="1456944" cy="119633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82930" y="3708654"/>
              <a:ext cx="8313420" cy="315595"/>
            </a:xfrm>
            <a:custGeom>
              <a:avLst/>
              <a:gdLst/>
              <a:ahLst/>
              <a:cxnLst/>
              <a:rect l="l" t="t" r="r" b="b"/>
              <a:pathLst>
                <a:path w="8313420" h="315595">
                  <a:moveTo>
                    <a:pt x="8313420" y="0"/>
                  </a:moveTo>
                  <a:lnTo>
                    <a:pt x="0" y="0"/>
                  </a:lnTo>
                  <a:lnTo>
                    <a:pt x="0" y="315468"/>
                  </a:lnTo>
                  <a:lnTo>
                    <a:pt x="8313420" y="315468"/>
                  </a:lnTo>
                  <a:lnTo>
                    <a:pt x="831342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2930" y="3708654"/>
              <a:ext cx="8313420" cy="315595"/>
            </a:xfrm>
            <a:custGeom>
              <a:avLst/>
              <a:gdLst/>
              <a:ahLst/>
              <a:cxnLst/>
              <a:rect l="l" t="t" r="r" b="b"/>
              <a:pathLst>
                <a:path w="8313420" h="315595">
                  <a:moveTo>
                    <a:pt x="0" y="315468"/>
                  </a:moveTo>
                  <a:lnTo>
                    <a:pt x="8313420" y="315468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154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24890" y="3312414"/>
              <a:ext cx="5934710" cy="623570"/>
            </a:xfrm>
            <a:custGeom>
              <a:avLst/>
              <a:gdLst/>
              <a:ahLst/>
              <a:cxnLst/>
              <a:rect l="l" t="t" r="r" b="b"/>
              <a:pathLst>
                <a:path w="5934709" h="623570">
                  <a:moveTo>
                    <a:pt x="5830570" y="0"/>
                  </a:moveTo>
                  <a:lnTo>
                    <a:pt x="103885" y="0"/>
                  </a:lnTo>
                  <a:lnTo>
                    <a:pt x="63447" y="8159"/>
                  </a:lnTo>
                  <a:lnTo>
                    <a:pt x="30426" y="30416"/>
                  </a:lnTo>
                  <a:lnTo>
                    <a:pt x="8163" y="63436"/>
                  </a:lnTo>
                  <a:lnTo>
                    <a:pt x="0" y="103886"/>
                  </a:lnTo>
                  <a:lnTo>
                    <a:pt x="0" y="519430"/>
                  </a:lnTo>
                  <a:lnTo>
                    <a:pt x="8163" y="559868"/>
                  </a:lnTo>
                  <a:lnTo>
                    <a:pt x="30426" y="592889"/>
                  </a:lnTo>
                  <a:lnTo>
                    <a:pt x="63447" y="615152"/>
                  </a:lnTo>
                  <a:lnTo>
                    <a:pt x="103885" y="623316"/>
                  </a:lnTo>
                  <a:lnTo>
                    <a:pt x="5830570" y="623316"/>
                  </a:lnTo>
                  <a:lnTo>
                    <a:pt x="5871019" y="615152"/>
                  </a:lnTo>
                  <a:lnTo>
                    <a:pt x="5904039" y="592889"/>
                  </a:lnTo>
                  <a:lnTo>
                    <a:pt x="5926296" y="559868"/>
                  </a:lnTo>
                  <a:lnTo>
                    <a:pt x="5934456" y="519430"/>
                  </a:lnTo>
                  <a:lnTo>
                    <a:pt x="5934456" y="103886"/>
                  </a:lnTo>
                  <a:lnTo>
                    <a:pt x="5926296" y="63436"/>
                  </a:lnTo>
                  <a:lnTo>
                    <a:pt x="5904039" y="30416"/>
                  </a:lnTo>
                  <a:lnTo>
                    <a:pt x="5871019" y="8159"/>
                  </a:lnTo>
                  <a:lnTo>
                    <a:pt x="5830570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24890" y="3312414"/>
              <a:ext cx="5934710" cy="623570"/>
            </a:xfrm>
            <a:custGeom>
              <a:avLst/>
              <a:gdLst/>
              <a:ahLst/>
              <a:cxnLst/>
              <a:rect l="l" t="t" r="r" b="b"/>
              <a:pathLst>
                <a:path w="5934709" h="623570">
                  <a:moveTo>
                    <a:pt x="0" y="103886"/>
                  </a:moveTo>
                  <a:lnTo>
                    <a:pt x="8163" y="63436"/>
                  </a:lnTo>
                  <a:lnTo>
                    <a:pt x="30426" y="30416"/>
                  </a:lnTo>
                  <a:lnTo>
                    <a:pt x="63447" y="8159"/>
                  </a:lnTo>
                  <a:lnTo>
                    <a:pt x="103885" y="0"/>
                  </a:lnTo>
                  <a:lnTo>
                    <a:pt x="5830570" y="0"/>
                  </a:lnTo>
                  <a:lnTo>
                    <a:pt x="5871019" y="8159"/>
                  </a:lnTo>
                  <a:lnTo>
                    <a:pt x="5904039" y="30416"/>
                  </a:lnTo>
                  <a:lnTo>
                    <a:pt x="5926296" y="63436"/>
                  </a:lnTo>
                  <a:lnTo>
                    <a:pt x="5934456" y="103886"/>
                  </a:lnTo>
                  <a:lnTo>
                    <a:pt x="5934456" y="519430"/>
                  </a:lnTo>
                  <a:lnTo>
                    <a:pt x="5926296" y="559868"/>
                  </a:lnTo>
                  <a:lnTo>
                    <a:pt x="5904039" y="592889"/>
                  </a:lnTo>
                  <a:lnTo>
                    <a:pt x="5871019" y="615152"/>
                  </a:lnTo>
                  <a:lnTo>
                    <a:pt x="5830570" y="623316"/>
                  </a:lnTo>
                  <a:lnTo>
                    <a:pt x="103885" y="623316"/>
                  </a:lnTo>
                  <a:lnTo>
                    <a:pt x="63447" y="615152"/>
                  </a:lnTo>
                  <a:lnTo>
                    <a:pt x="30426" y="592889"/>
                  </a:lnTo>
                  <a:lnTo>
                    <a:pt x="8163" y="559868"/>
                  </a:lnTo>
                  <a:lnTo>
                    <a:pt x="0" y="519430"/>
                  </a:lnTo>
                  <a:lnTo>
                    <a:pt x="0" y="10388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0230" y="1629410"/>
            <a:ext cx="8338820" cy="1586230"/>
            <a:chOff x="570230" y="1629410"/>
            <a:chExt cx="8338820" cy="1586230"/>
          </a:xfrm>
        </p:grpSpPr>
        <p:sp>
          <p:nvSpPr>
            <p:cNvPr id="11" name="object 11" descr=""/>
            <p:cNvSpPr/>
            <p:nvPr/>
          </p:nvSpPr>
          <p:spPr>
            <a:xfrm>
              <a:off x="582930" y="2093214"/>
              <a:ext cx="8313420" cy="315595"/>
            </a:xfrm>
            <a:custGeom>
              <a:avLst/>
              <a:gdLst/>
              <a:ahLst/>
              <a:cxnLst/>
              <a:rect l="l" t="t" r="r" b="b"/>
              <a:pathLst>
                <a:path w="8313420" h="315594">
                  <a:moveTo>
                    <a:pt x="0" y="315468"/>
                  </a:moveTo>
                  <a:lnTo>
                    <a:pt x="8313420" y="315468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154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98981" y="1642110"/>
              <a:ext cx="5934710" cy="637540"/>
            </a:xfrm>
            <a:custGeom>
              <a:avLst/>
              <a:gdLst/>
              <a:ahLst/>
              <a:cxnLst/>
              <a:rect l="l" t="t" r="r" b="b"/>
              <a:pathLst>
                <a:path w="5934709" h="637539">
                  <a:moveTo>
                    <a:pt x="5828284" y="0"/>
                  </a:moveTo>
                  <a:lnTo>
                    <a:pt x="106172" y="0"/>
                  </a:lnTo>
                  <a:lnTo>
                    <a:pt x="64845" y="8338"/>
                  </a:lnTo>
                  <a:lnTo>
                    <a:pt x="31097" y="31083"/>
                  </a:lnTo>
                  <a:lnTo>
                    <a:pt x="8343" y="64829"/>
                  </a:lnTo>
                  <a:lnTo>
                    <a:pt x="0" y="106172"/>
                  </a:lnTo>
                  <a:lnTo>
                    <a:pt x="0" y="530859"/>
                  </a:lnTo>
                  <a:lnTo>
                    <a:pt x="8343" y="572202"/>
                  </a:lnTo>
                  <a:lnTo>
                    <a:pt x="31097" y="605948"/>
                  </a:lnTo>
                  <a:lnTo>
                    <a:pt x="64845" y="628693"/>
                  </a:lnTo>
                  <a:lnTo>
                    <a:pt x="106172" y="637032"/>
                  </a:lnTo>
                  <a:lnTo>
                    <a:pt x="5828284" y="637032"/>
                  </a:lnTo>
                  <a:lnTo>
                    <a:pt x="5869626" y="628693"/>
                  </a:lnTo>
                  <a:lnTo>
                    <a:pt x="5903372" y="605948"/>
                  </a:lnTo>
                  <a:lnTo>
                    <a:pt x="5926117" y="572202"/>
                  </a:lnTo>
                  <a:lnTo>
                    <a:pt x="5934456" y="530859"/>
                  </a:lnTo>
                  <a:lnTo>
                    <a:pt x="5934456" y="106172"/>
                  </a:lnTo>
                  <a:lnTo>
                    <a:pt x="5926117" y="64829"/>
                  </a:lnTo>
                  <a:lnTo>
                    <a:pt x="5903372" y="31083"/>
                  </a:lnTo>
                  <a:lnTo>
                    <a:pt x="5869626" y="8338"/>
                  </a:lnTo>
                  <a:lnTo>
                    <a:pt x="5828284" y="0"/>
                  </a:lnTo>
                  <a:close/>
                </a:path>
              </a:pathLst>
            </a:custGeom>
            <a:solidFill>
              <a:srgbClr val="B1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8981" y="1642110"/>
              <a:ext cx="5934710" cy="637540"/>
            </a:xfrm>
            <a:custGeom>
              <a:avLst/>
              <a:gdLst/>
              <a:ahLst/>
              <a:cxnLst/>
              <a:rect l="l" t="t" r="r" b="b"/>
              <a:pathLst>
                <a:path w="5934709" h="637539">
                  <a:moveTo>
                    <a:pt x="0" y="106172"/>
                  </a:moveTo>
                  <a:lnTo>
                    <a:pt x="8343" y="64829"/>
                  </a:lnTo>
                  <a:lnTo>
                    <a:pt x="31097" y="31083"/>
                  </a:lnTo>
                  <a:lnTo>
                    <a:pt x="64845" y="8338"/>
                  </a:lnTo>
                  <a:lnTo>
                    <a:pt x="106172" y="0"/>
                  </a:lnTo>
                  <a:lnTo>
                    <a:pt x="5828284" y="0"/>
                  </a:lnTo>
                  <a:lnTo>
                    <a:pt x="5869626" y="8338"/>
                  </a:lnTo>
                  <a:lnTo>
                    <a:pt x="5903372" y="31083"/>
                  </a:lnTo>
                  <a:lnTo>
                    <a:pt x="5926117" y="64829"/>
                  </a:lnTo>
                  <a:lnTo>
                    <a:pt x="5934456" y="106172"/>
                  </a:lnTo>
                  <a:lnTo>
                    <a:pt x="5934456" y="530859"/>
                  </a:lnTo>
                  <a:lnTo>
                    <a:pt x="5926117" y="572202"/>
                  </a:lnTo>
                  <a:lnTo>
                    <a:pt x="5903372" y="605948"/>
                  </a:lnTo>
                  <a:lnTo>
                    <a:pt x="5869626" y="628693"/>
                  </a:lnTo>
                  <a:lnTo>
                    <a:pt x="5828284" y="637032"/>
                  </a:lnTo>
                  <a:lnTo>
                    <a:pt x="106172" y="637032"/>
                  </a:lnTo>
                  <a:lnTo>
                    <a:pt x="64845" y="628693"/>
                  </a:lnTo>
                  <a:lnTo>
                    <a:pt x="31097" y="605948"/>
                  </a:lnTo>
                  <a:lnTo>
                    <a:pt x="8343" y="572202"/>
                  </a:lnTo>
                  <a:lnTo>
                    <a:pt x="0" y="530859"/>
                  </a:lnTo>
                  <a:lnTo>
                    <a:pt x="0" y="1061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2930" y="2887218"/>
              <a:ext cx="8313420" cy="315595"/>
            </a:xfrm>
            <a:custGeom>
              <a:avLst/>
              <a:gdLst/>
              <a:ahLst/>
              <a:cxnLst/>
              <a:rect l="l" t="t" r="r" b="b"/>
              <a:pathLst>
                <a:path w="8313420" h="315594">
                  <a:moveTo>
                    <a:pt x="0" y="315468"/>
                  </a:moveTo>
                  <a:lnTo>
                    <a:pt x="8313420" y="315468"/>
                  </a:lnTo>
                  <a:lnTo>
                    <a:pt x="8313420" y="0"/>
                  </a:lnTo>
                  <a:lnTo>
                    <a:pt x="0" y="0"/>
                  </a:lnTo>
                  <a:lnTo>
                    <a:pt x="0" y="3154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98981" y="2475738"/>
              <a:ext cx="5881370" cy="596265"/>
            </a:xfrm>
            <a:custGeom>
              <a:avLst/>
              <a:gdLst/>
              <a:ahLst/>
              <a:cxnLst/>
              <a:rect l="l" t="t" r="r" b="b"/>
              <a:pathLst>
                <a:path w="5881370" h="596264">
                  <a:moveTo>
                    <a:pt x="5781802" y="0"/>
                  </a:moveTo>
                  <a:lnTo>
                    <a:pt x="99314" y="0"/>
                  </a:lnTo>
                  <a:lnTo>
                    <a:pt x="60655" y="7802"/>
                  </a:lnTo>
                  <a:lnTo>
                    <a:pt x="29087" y="29082"/>
                  </a:lnTo>
                  <a:lnTo>
                    <a:pt x="7804" y="60650"/>
                  </a:lnTo>
                  <a:lnTo>
                    <a:pt x="0" y="99313"/>
                  </a:lnTo>
                  <a:lnTo>
                    <a:pt x="0" y="496569"/>
                  </a:lnTo>
                  <a:lnTo>
                    <a:pt x="7804" y="535233"/>
                  </a:lnTo>
                  <a:lnTo>
                    <a:pt x="29087" y="566801"/>
                  </a:lnTo>
                  <a:lnTo>
                    <a:pt x="60655" y="588081"/>
                  </a:lnTo>
                  <a:lnTo>
                    <a:pt x="99314" y="595884"/>
                  </a:lnTo>
                  <a:lnTo>
                    <a:pt x="5781802" y="595884"/>
                  </a:lnTo>
                  <a:lnTo>
                    <a:pt x="5820465" y="588081"/>
                  </a:lnTo>
                  <a:lnTo>
                    <a:pt x="5852033" y="566801"/>
                  </a:lnTo>
                  <a:lnTo>
                    <a:pt x="5873313" y="535233"/>
                  </a:lnTo>
                  <a:lnTo>
                    <a:pt x="5881116" y="496569"/>
                  </a:lnTo>
                  <a:lnTo>
                    <a:pt x="5881116" y="99313"/>
                  </a:lnTo>
                  <a:lnTo>
                    <a:pt x="5873313" y="60650"/>
                  </a:lnTo>
                  <a:lnTo>
                    <a:pt x="5852033" y="29082"/>
                  </a:lnTo>
                  <a:lnTo>
                    <a:pt x="5820465" y="7802"/>
                  </a:lnTo>
                  <a:lnTo>
                    <a:pt x="57818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8981" y="2475738"/>
              <a:ext cx="5881370" cy="596265"/>
            </a:xfrm>
            <a:custGeom>
              <a:avLst/>
              <a:gdLst/>
              <a:ahLst/>
              <a:cxnLst/>
              <a:rect l="l" t="t" r="r" b="b"/>
              <a:pathLst>
                <a:path w="5881370" h="596264">
                  <a:moveTo>
                    <a:pt x="0" y="99313"/>
                  </a:moveTo>
                  <a:lnTo>
                    <a:pt x="7804" y="60650"/>
                  </a:lnTo>
                  <a:lnTo>
                    <a:pt x="29087" y="29082"/>
                  </a:lnTo>
                  <a:lnTo>
                    <a:pt x="60655" y="7802"/>
                  </a:lnTo>
                  <a:lnTo>
                    <a:pt x="99314" y="0"/>
                  </a:lnTo>
                  <a:lnTo>
                    <a:pt x="5781802" y="0"/>
                  </a:lnTo>
                  <a:lnTo>
                    <a:pt x="5820465" y="7802"/>
                  </a:lnTo>
                  <a:lnTo>
                    <a:pt x="5852033" y="29082"/>
                  </a:lnTo>
                  <a:lnTo>
                    <a:pt x="5873313" y="60650"/>
                  </a:lnTo>
                  <a:lnTo>
                    <a:pt x="5881116" y="99313"/>
                  </a:lnTo>
                  <a:lnTo>
                    <a:pt x="5881116" y="496569"/>
                  </a:lnTo>
                  <a:lnTo>
                    <a:pt x="5873313" y="535233"/>
                  </a:lnTo>
                  <a:lnTo>
                    <a:pt x="5852033" y="566801"/>
                  </a:lnTo>
                  <a:lnTo>
                    <a:pt x="5820465" y="588081"/>
                  </a:lnTo>
                  <a:lnTo>
                    <a:pt x="5781802" y="595884"/>
                  </a:lnTo>
                  <a:lnTo>
                    <a:pt x="99314" y="595884"/>
                  </a:lnTo>
                  <a:lnTo>
                    <a:pt x="60655" y="588081"/>
                  </a:lnTo>
                  <a:lnTo>
                    <a:pt x="29087" y="566801"/>
                  </a:lnTo>
                  <a:lnTo>
                    <a:pt x="7804" y="535233"/>
                  </a:lnTo>
                  <a:lnTo>
                    <a:pt x="0" y="496569"/>
                  </a:lnTo>
                  <a:lnTo>
                    <a:pt x="0" y="9931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234846" y="1655140"/>
            <a:ext cx="5361305" cy="219583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3970" marR="357505">
              <a:lnSpc>
                <a:spcPct val="90100"/>
              </a:lnSpc>
              <a:spcBef>
                <a:spcPts val="25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Dankzij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telegezondheidsdiensten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 kunnen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cliënten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3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3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landelijke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moeilijk</a:t>
            </a:r>
            <a:r>
              <a:rPr dirty="0" sz="13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toegankelijke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gebieden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wonen,</a:t>
            </a:r>
            <a:r>
              <a:rPr dirty="0" sz="1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onmiddellijk</a:t>
            </a:r>
            <a:r>
              <a:rPr dirty="0" sz="13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ondersteuning krijgen.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Tijdige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patiëntgerichte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bieden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mensen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met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chronische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ziekte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afstand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wonen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600">
              <a:latin typeface="Arial"/>
              <a:cs typeface="Arial"/>
            </a:endParaRPr>
          </a:p>
          <a:p>
            <a:pPr marL="40005">
              <a:lnSpc>
                <a:spcPts val="1825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coördinatie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verbeteren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meerdere</a:t>
            </a:r>
            <a:endParaRPr sz="1600">
              <a:latin typeface="Arial"/>
              <a:cs typeface="Arial"/>
            </a:endParaRPr>
          </a:p>
          <a:p>
            <a:pPr marL="40005">
              <a:lnSpc>
                <a:spcPts val="1825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zorgverleners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betrokken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949065"/>
            </a:xfrm>
            <a:custGeom>
              <a:avLst/>
              <a:gdLst/>
              <a:ahLst/>
              <a:cxnLst/>
              <a:rect l="l" t="t" r="r" b="b"/>
              <a:pathLst>
                <a:path w="9144000" h="3949065">
                  <a:moveTo>
                    <a:pt x="0" y="3948684"/>
                  </a:moveTo>
                  <a:lnTo>
                    <a:pt x="9144000" y="39486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9486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948683"/>
              <a:ext cx="9144000" cy="1195070"/>
            </a:xfrm>
            <a:custGeom>
              <a:avLst/>
              <a:gdLst/>
              <a:ahLst/>
              <a:cxnLst/>
              <a:rect l="l" t="t" r="r" b="b"/>
              <a:pathLst>
                <a:path w="9144000" h="1195070">
                  <a:moveTo>
                    <a:pt x="9144000" y="0"/>
                  </a:moveTo>
                  <a:lnTo>
                    <a:pt x="0" y="0"/>
                  </a:lnTo>
                  <a:lnTo>
                    <a:pt x="0" y="1194816"/>
                  </a:lnTo>
                  <a:lnTo>
                    <a:pt x="9144000" y="1194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1937765"/>
            <a:ext cx="754951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routeplanning,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Straightaway,</a:t>
            </a:r>
            <a:r>
              <a:rPr dirty="0" sz="16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helpen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plannen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efficiënte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routes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bezoeken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meerdere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klanten.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76835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samenwerkingstools,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zoals beveiligde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berichtenplatforms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videoconferentietools,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maken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real-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verbinding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collega's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veilig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delen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gegevens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mogelijk.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2645" y="351866"/>
            <a:ext cx="799592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2705">
              <a:lnSpc>
                <a:spcPts val="2940"/>
              </a:lnSpc>
              <a:spcBef>
                <a:spcPts val="95"/>
              </a:spcBef>
            </a:pPr>
            <a:r>
              <a:rPr dirty="0" spc="-155"/>
              <a:t>Samenvatting</a:t>
            </a:r>
          </a:p>
          <a:p>
            <a:pPr marL="12700" marR="5080">
              <a:lnSpc>
                <a:spcPts val="1920"/>
              </a:lnSpc>
              <a:spcBef>
                <a:spcPts val="5"/>
              </a:spcBef>
            </a:pPr>
            <a:r>
              <a:rPr dirty="0" sz="1600" spc="-10">
                <a:latin typeface="Arial"/>
                <a:cs typeface="Arial"/>
              </a:rPr>
              <a:t>Zorgdocumentatiesoftware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verbetert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nauwkeurigheid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consistentie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van </a:t>
            </a:r>
            <a:r>
              <a:rPr dirty="0" sz="1600" spc="-10">
                <a:latin typeface="Arial"/>
                <a:cs typeface="Arial"/>
              </a:rPr>
              <a:t>documentatie.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Afhankelijk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werkplek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worden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verschillende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softwareprogramma's </a:t>
            </a:r>
            <a:r>
              <a:rPr dirty="0" sz="1600">
                <a:latin typeface="Arial"/>
                <a:cs typeface="Arial"/>
              </a:rPr>
              <a:t>gebruikt,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elk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specifieke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kennis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vereisen.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houdt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ook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basisvaardigheden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moet beheersen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goed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kunnen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gaan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smartphones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tablets.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74021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Video: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</a:t>
            </a:r>
            <a:r>
              <a:rPr dirty="0" sz="2700" spc="-7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transformatie</a:t>
            </a:r>
            <a:r>
              <a:rPr dirty="0" sz="2700" spc="-9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in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de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zorgsector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1042543"/>
            <a:ext cx="667956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aanhoudende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trend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transformatie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zorgsector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beïnvloedt.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61132" y="1906523"/>
            <a:ext cx="3048000" cy="1714500"/>
            <a:chOff x="2961132" y="1906523"/>
            <a:chExt cx="3048000" cy="1714500"/>
          </a:xfrm>
        </p:grpSpPr>
        <p:pic>
          <p:nvPicPr>
            <p:cNvPr id="7" name="object 7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13" y="2184453"/>
              <a:ext cx="885073" cy="897700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1132" y="1906523"/>
              <a:ext cx="3047999" cy="171450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62762" y="3852773"/>
            <a:ext cx="79279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Top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wereldregeringen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verandert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zorgsector?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Vervolgens</a:t>
            </a:r>
            <a:r>
              <a:rPr dirty="0" spc="-60"/>
              <a:t> </a:t>
            </a:r>
            <a:r>
              <a:rPr dirty="0"/>
              <a:t>zul</a:t>
            </a:r>
            <a:r>
              <a:rPr dirty="0" spc="-75"/>
              <a:t> </a:t>
            </a:r>
            <a:r>
              <a:rPr dirty="0"/>
              <a:t>je</a:t>
            </a:r>
            <a:r>
              <a:rPr dirty="0" spc="-90"/>
              <a:t> </a:t>
            </a:r>
            <a:r>
              <a:rPr dirty="0"/>
              <a:t>vragen</a:t>
            </a:r>
            <a:r>
              <a:rPr dirty="0" spc="-75"/>
              <a:t> </a:t>
            </a:r>
            <a:r>
              <a:rPr dirty="0"/>
              <a:t>zien</a:t>
            </a:r>
            <a:r>
              <a:rPr dirty="0" spc="-75"/>
              <a:t> </a:t>
            </a:r>
            <a:r>
              <a:rPr dirty="0"/>
              <a:t>die</a:t>
            </a:r>
            <a:r>
              <a:rPr dirty="0" spc="-70"/>
              <a:t> </a:t>
            </a:r>
            <a:r>
              <a:rPr dirty="0"/>
              <a:t>betrekking</a:t>
            </a:r>
            <a:r>
              <a:rPr dirty="0" spc="-75"/>
              <a:t> </a:t>
            </a:r>
            <a:r>
              <a:rPr dirty="0"/>
              <a:t>hebben</a:t>
            </a:r>
            <a:r>
              <a:rPr dirty="0" spc="-70"/>
              <a:t> </a:t>
            </a:r>
            <a:r>
              <a:rPr dirty="0"/>
              <a:t>op</a:t>
            </a:r>
            <a:r>
              <a:rPr dirty="0" spc="-80"/>
              <a:t> </a:t>
            </a:r>
            <a:r>
              <a:rPr dirty="0" spc="-25"/>
              <a:t>de </a:t>
            </a:r>
            <a:r>
              <a:rPr dirty="0"/>
              <a:t>inhoud</a:t>
            </a:r>
            <a:r>
              <a:rPr dirty="0" spc="-65"/>
              <a:t> </a:t>
            </a:r>
            <a:r>
              <a:rPr dirty="0"/>
              <a:t>van</a:t>
            </a:r>
            <a:r>
              <a:rPr dirty="0" spc="-80"/>
              <a:t> </a:t>
            </a:r>
            <a:r>
              <a:rPr dirty="0"/>
              <a:t>deze</a:t>
            </a:r>
            <a:r>
              <a:rPr dirty="0" spc="-70"/>
              <a:t> </a:t>
            </a:r>
            <a:r>
              <a:rPr dirty="0" spc="-20"/>
              <a:t>unit.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588" rIns="0" bIns="0" rtlCol="0" vert="horz">
            <a:spAutoFit/>
          </a:bodyPr>
          <a:lstStyle/>
          <a:p>
            <a:pPr marL="2983865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Reflectie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656203" y="1372362"/>
            <a:ext cx="482346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gepresenteerde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technologieën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organiseren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beheren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zorgdiensten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lijken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meest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nuttig?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40386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basisvaardigheden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moet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verbeteren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profiteren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uw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werkomgeving?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39" y="1211580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2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235" y="1141222"/>
            <a:ext cx="7382509" cy="219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routeplanner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onbeperkt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stops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https://www.track-pod.com/blog/route-planner-unlimited-stops/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Gesund.bund</a:t>
            </a:r>
            <a:r>
              <a:rPr dirty="0" sz="1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de:</a:t>
            </a:r>
            <a:r>
              <a:rPr dirty="0" sz="1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Telemonitoring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;</a:t>
            </a:r>
            <a:r>
              <a:rPr dirty="0" u="sng" sz="1000" spc="114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https://gesund.bund.de/en/telemonitoring#at-a-glance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Hero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Systemen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pillen.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geschikt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jou?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https://herohealth.com/blog/medication-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management/pill-management-systems/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000">
              <a:latin typeface="Arial"/>
              <a:cs typeface="Arial"/>
            </a:endParaRPr>
          </a:p>
          <a:p>
            <a:pPr marL="12700" marR="93027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Ho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al.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(2017):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2: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Gezondheidsapps,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wearables en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sensoren: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oprukkende</a:t>
            </a:r>
            <a:r>
              <a:rPr dirty="0" sz="1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grens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gezondheid;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https://bcmj.org/articles/part-2-health-apps-wearables-and-sensors-advancing-frontier-digital-health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Redl,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Viktoria (2021):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Digitalisierung.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Aspekt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Pflegealltag,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https</a:t>
            </a:r>
            <a:r>
              <a:rPr dirty="0" u="sng" sz="1000" spc="-1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  <a:hlinkClick r:id="rId5"/>
              </a:rPr>
              <a:t>://www.pflegeinformatik.at/digitalisierung-aspekt-pflegealltag/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777" sz="1500" spc="-15">
                <a:solidFill>
                  <a:srgbClr val="585858"/>
                </a:solidFill>
                <a:latin typeface="Arial"/>
                <a:cs typeface="Arial"/>
              </a:rPr>
              <a:t>Routeplanningsoplossingen</a:t>
            </a:r>
            <a:r>
              <a:rPr dirty="0" baseline="2777" sz="1500" spc="2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777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baseline="2777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aseline="2777" sz="1500" spc="-52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600" spc="-3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" sz="1500" spc="-52">
                <a:solidFill>
                  <a:srgbClr val="585858"/>
                </a:solidFill>
                <a:latin typeface="Arial"/>
                <a:cs typeface="Arial"/>
              </a:rPr>
              <a:t>huiszorg:</a:t>
            </a:r>
            <a:r>
              <a:rPr dirty="0" baseline="2777" sz="1500" spc="52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baseline="2777" sz="15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</a:t>
            </a:r>
            <a:r>
              <a:rPr dirty="0" u="sng" baseline="2777" sz="1500" spc="-15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Arial"/>
                <a:cs typeface="Arial"/>
              </a:rPr>
              <a:t>//zeorouteplanner.com/healthcare/</a:t>
            </a:r>
            <a:endParaRPr baseline="2777"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621" y="4313631"/>
            <a:ext cx="547814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8279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geuite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standpunten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alleen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en</a:t>
            </a:r>
            <a:r>
              <a:rPr dirty="0" sz="800">
                <a:latin typeface="Arial"/>
                <a:cs typeface="Arial"/>
              </a:rPr>
              <a:t> komen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noodzakelijkerwijs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of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Europees Uitvoerend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Agentschap</a:t>
            </a:r>
            <a:r>
              <a:rPr dirty="0" sz="800" spc="-10">
                <a:latin typeface="Arial"/>
                <a:cs typeface="Arial"/>
              </a:rPr>
              <a:t> onderwijs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cultuur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(EACEA).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het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EACEA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kunnen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 </a:t>
            </a:r>
            <a:r>
              <a:rPr dirty="0" sz="800" spc="-10">
                <a:latin typeface="Arial"/>
                <a:cs typeface="Arial"/>
              </a:rPr>
              <a:t>gesteld.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491" y="2356104"/>
            <a:ext cx="1586484" cy="556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1295781"/>
            <a:ext cx="8743950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Deze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leereenheid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ontwikkeld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onderdeel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Erasmus+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KA2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project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gefinancierd </a:t>
            </a:r>
            <a:r>
              <a:rPr dirty="0" sz="1400">
                <a:latin typeface="Arial"/>
                <a:cs typeface="Arial"/>
              </a:rPr>
              <a:t>met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steun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Europese</a:t>
            </a:r>
            <a:r>
              <a:rPr dirty="0" sz="1400" spc="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Commissie.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werk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bedoeld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voor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educatieve</a:t>
            </a:r>
            <a:r>
              <a:rPr dirty="0" sz="1400" spc="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doeleinden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valt</a:t>
            </a:r>
            <a:r>
              <a:rPr dirty="0" sz="1400" spc="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</a:t>
            </a:r>
            <a:r>
              <a:rPr dirty="0" sz="1400" spc="1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Creative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Commons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10">
                <a:latin typeface="Arial"/>
                <a:cs typeface="Arial"/>
              </a:rPr>
              <a:t>Naamsvermelding-NietCommercieel-</a:t>
            </a:r>
            <a:r>
              <a:rPr dirty="0" sz="1400">
                <a:latin typeface="Arial"/>
                <a:cs typeface="Arial"/>
              </a:rPr>
              <a:t>GelijkDelen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4.0</a:t>
            </a:r>
            <a:r>
              <a:rPr dirty="0" sz="1400" spc="17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Internationale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Licentie</a:t>
            </a:r>
            <a:r>
              <a:rPr dirty="0" sz="1400" spc="180">
                <a:latin typeface="Arial"/>
                <a:cs typeface="Arial"/>
              </a:rPr>
              <a:t>  </a:t>
            </a:r>
            <a:r>
              <a:rPr dirty="0" sz="1400">
                <a:latin typeface="Arial"/>
                <a:cs typeface="Arial"/>
              </a:rPr>
              <a:t>@</a:t>
            </a:r>
            <a:r>
              <a:rPr dirty="0" sz="1400" spc="185">
                <a:latin typeface="Arial"/>
                <a:cs typeface="Arial"/>
              </a:rPr>
              <a:t>  </a:t>
            </a:r>
            <a:r>
              <a:rPr dirty="0" sz="1400" spc="-25">
                <a:latin typeface="Arial"/>
                <a:cs typeface="Arial"/>
              </a:rPr>
              <a:t>Het </a:t>
            </a:r>
            <a:r>
              <a:rPr dirty="0" sz="1400">
                <a:latin typeface="Arial"/>
                <a:cs typeface="Arial"/>
              </a:rPr>
              <a:t>DiMiCare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Consortium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(met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uitzondering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screenshots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inhoud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waarnaar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wordt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verwezen).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432" y="1325067"/>
            <a:ext cx="3640454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14">
                <a:latin typeface="Arial"/>
                <a:cs typeface="Arial"/>
              </a:rPr>
              <a:t>Zorgspecifieke</a:t>
            </a:r>
            <a:r>
              <a:rPr dirty="0" sz="2600" spc="50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technologie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8402" y="768223"/>
            <a:ext cx="1090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63670" y="2597657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42313" y="3253232"/>
            <a:ext cx="5859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Ondersteunende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slimme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thuistechnologieën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501472"/>
            <a:ext cx="318706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70">
                <a:solidFill>
                  <a:srgbClr val="FFC000"/>
                </a:solidFill>
              </a:rPr>
              <a:t> </a:t>
            </a:r>
            <a:r>
              <a:rPr dirty="0" sz="1600">
                <a:solidFill>
                  <a:srgbClr val="FFC000"/>
                </a:solidFill>
              </a:rPr>
              <a:t>Wat</a:t>
            </a:r>
            <a:r>
              <a:rPr dirty="0" sz="1600" spc="-70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zijn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thuisondersteunende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745998"/>
            <a:ext cx="1436370" cy="678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technologieën?</a:t>
            </a:r>
            <a:endParaRPr sz="1600">
              <a:latin typeface="Arial Black"/>
              <a:cs typeface="Arial Black"/>
            </a:endParaRPr>
          </a:p>
          <a:p>
            <a:pPr marL="464820" indent="-17843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Char char="•"/>
              <a:tabLst>
                <a:tab pos="46482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Doelgroep</a:t>
            </a:r>
            <a:endParaRPr sz="1000">
              <a:latin typeface="Arial"/>
              <a:cs typeface="Arial"/>
            </a:endParaRPr>
          </a:p>
          <a:p>
            <a:pPr marL="464820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6482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568686"/>
            <a:ext cx="4391660" cy="159639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Apparaten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veiligheid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veiliger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lopen</a:t>
            </a:r>
            <a:endParaRPr sz="1600">
              <a:latin typeface="Arial Black"/>
              <a:cs typeface="Arial Black"/>
            </a:endParaRPr>
          </a:p>
          <a:p>
            <a:pPr marL="494030" indent="-177800">
              <a:lnSpc>
                <a:spcPts val="1195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49403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alarmen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valdetectoren</a:t>
            </a:r>
            <a:endParaRPr sz="1000">
              <a:latin typeface="Arial"/>
              <a:cs typeface="Arial"/>
            </a:endParaRPr>
          </a:p>
          <a:p>
            <a:pPr marL="49403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494030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voor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noodoproepen</a:t>
            </a:r>
            <a:endParaRPr sz="1000">
              <a:latin typeface="Arial"/>
              <a:cs typeface="Arial"/>
            </a:endParaRPr>
          </a:p>
          <a:p>
            <a:pPr marL="494030" indent="-177800">
              <a:lnSpc>
                <a:spcPts val="1195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49403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Volgapparatuur</a:t>
            </a:r>
            <a:endParaRPr sz="1000">
              <a:latin typeface="Arial"/>
              <a:cs typeface="Arial"/>
            </a:endParaRPr>
          </a:p>
          <a:p>
            <a:pPr marL="494030" indent="-177800">
              <a:lnSpc>
                <a:spcPts val="1195"/>
              </a:lnSpc>
              <a:buClr>
                <a:srgbClr val="000000"/>
              </a:buClr>
              <a:buChar char="•"/>
              <a:tabLst>
                <a:tab pos="494030" algn="l"/>
              </a:tabLst>
            </a:pP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thuis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Geheugensteuntjes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herinneringen</a:t>
            </a:r>
            <a:endParaRPr sz="1600">
              <a:latin typeface="Arial Black"/>
              <a:cs typeface="Arial Black"/>
            </a:endParaRPr>
          </a:p>
          <a:p>
            <a:pPr marL="435609" indent="-178435">
              <a:lnSpc>
                <a:spcPct val="100000"/>
              </a:lnSpc>
              <a:spcBef>
                <a:spcPts val="120"/>
              </a:spcBef>
              <a:buClr>
                <a:srgbClr val="000000"/>
              </a:buClr>
              <a:buChar char="•"/>
              <a:tabLst>
                <a:tab pos="435609" algn="l"/>
              </a:tabLst>
            </a:pPr>
            <a:r>
              <a:rPr dirty="0" sz="1000" spc="-85">
                <a:solidFill>
                  <a:srgbClr val="585858"/>
                </a:solidFill>
                <a:latin typeface="Arial"/>
                <a:cs typeface="Arial"/>
              </a:rPr>
              <a:t>Systemen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medicatiebeheer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2087" y="3834485"/>
            <a:ext cx="2526665" cy="818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Slimme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thuisapparaten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715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thuisapparaten</a:t>
            </a:r>
            <a:endParaRPr sz="1000">
              <a:latin typeface="Arial"/>
              <a:cs typeface="Arial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0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home-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endParaRPr sz="1000">
              <a:latin typeface="Arial"/>
              <a:cs typeface="Arial"/>
            </a:endParaRPr>
          </a:p>
          <a:p>
            <a:pPr marL="431165" indent="-178435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695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3910" y="3138677"/>
            <a:ext cx="15411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Herinnering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54349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Wat</a:t>
            </a:r>
            <a:r>
              <a:rPr dirty="0" spc="-130"/>
              <a:t> </a:t>
            </a:r>
            <a:r>
              <a:rPr dirty="0" spc="-320"/>
              <a:t>is</a:t>
            </a:r>
            <a:r>
              <a:rPr dirty="0" spc="-125"/>
              <a:t> </a:t>
            </a:r>
            <a:r>
              <a:rPr dirty="0" spc="-235"/>
              <a:t>ondersteunende</a:t>
            </a:r>
            <a:r>
              <a:rPr dirty="0" spc="-70"/>
              <a:t> </a:t>
            </a:r>
            <a:r>
              <a:rPr dirty="0" spc="-270"/>
              <a:t>technologie?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97560" y="1652142"/>
            <a:ext cx="5033010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ondersteunende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technologieën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AAL?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300">
              <a:latin typeface="Arial"/>
              <a:cs typeface="Arial"/>
            </a:endParaRPr>
          </a:p>
          <a:p>
            <a:pPr marL="50800" marR="413384">
              <a:lnSpc>
                <a:spcPct val="100000"/>
              </a:lnSpc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Wie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30" b="1">
                <a:solidFill>
                  <a:srgbClr val="3E3E3E"/>
                </a:solidFill>
                <a:latin typeface="Arial"/>
                <a:cs typeface="Arial"/>
              </a:rPr>
              <a:t>h</a:t>
            </a:r>
            <a:r>
              <a:rPr dirty="0" sz="3300" spc="40" b="1">
                <a:solidFill>
                  <a:srgbClr val="3E3E3E"/>
                </a:solidFill>
                <a:latin typeface="Arial"/>
                <a:cs typeface="Arial"/>
              </a:rPr>
              <a:t>eef</a:t>
            </a:r>
            <a:r>
              <a:rPr dirty="0" sz="3300" spc="-320" b="1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dirty="0" baseline="217592" sz="900" spc="6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457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33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baat</a:t>
            </a:r>
            <a:r>
              <a:rPr dirty="0" sz="3300" spc="-8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bij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ondersteunende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technologieën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20" b="1">
                <a:solidFill>
                  <a:srgbClr val="3E3E3E"/>
                </a:solidFill>
                <a:latin typeface="Arial"/>
                <a:cs typeface="Arial"/>
              </a:rPr>
              <a:t> hoe?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transformatie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zorgsector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1451" y="1252220"/>
            <a:ext cx="7611745" cy="262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praktisch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voorbeeld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verschuiving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traditionele,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papieren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documentatie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naar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dossiers.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800">
              <a:latin typeface="Arial"/>
              <a:cs typeface="Arial"/>
            </a:endParaRPr>
          </a:p>
          <a:p>
            <a:pPr marL="12700" marR="1021080">
              <a:lnSpc>
                <a:spcPct val="140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overgestapt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papier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elektronische zorgdocumentatiesoftware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tablets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smartphones.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2700" marR="62865">
              <a:lnSpc>
                <a:spcPct val="1402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vermindert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hoeveelheid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papierwerk,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centraliseert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vereenvoudigt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updates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informatie-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uitwisseling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zorgmedewerkers.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8026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/>
              <a:t>Wat</a:t>
            </a:r>
            <a:r>
              <a:rPr dirty="0" spc="-165"/>
              <a:t> </a:t>
            </a:r>
            <a:r>
              <a:rPr dirty="0" spc="-170"/>
              <a:t>zijn</a:t>
            </a:r>
            <a:r>
              <a:rPr dirty="0" spc="-130"/>
              <a:t> </a:t>
            </a:r>
            <a:r>
              <a:rPr dirty="0" spc="-229"/>
              <a:t>thuisondersteunende</a:t>
            </a:r>
            <a:r>
              <a:rPr dirty="0" spc="-80"/>
              <a:t> </a:t>
            </a:r>
            <a:r>
              <a:rPr dirty="0" spc="-275"/>
              <a:t>technologieën?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148709" y="1456385"/>
            <a:ext cx="455803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Hulptechnologieën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onafhankelijkheid,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8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levenskwaliteit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behouden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3867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ervoor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lang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blijven wonen.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100327"/>
            <a:ext cx="2136394" cy="379780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1042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0">
                <a:solidFill>
                  <a:srgbClr val="379C73"/>
                </a:solidFill>
              </a:rPr>
              <a:t>Voor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wie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zijn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ondersteunende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slimme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0219" y="917193"/>
            <a:ext cx="3809365" cy="3163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technologieën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in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4">
                <a:solidFill>
                  <a:srgbClr val="379C73"/>
                </a:solidFill>
                <a:latin typeface="Arial Black"/>
                <a:cs typeface="Arial Black"/>
              </a:rPr>
              <a:t>zorg?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problemen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met: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wandelen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weg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Spraak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Gehoor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gezichtsvermogen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Geheugen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cognitie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levensverrichtingen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Socialiseren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vrije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4579" y="3355847"/>
            <a:ext cx="1257300" cy="12573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1169" y="3521964"/>
            <a:ext cx="971945" cy="11049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3502641"/>
            <a:ext cx="1371600" cy="1078013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42429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zijn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voordelen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ondersteunende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17193"/>
            <a:ext cx="6303010" cy="2950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5">
                <a:solidFill>
                  <a:srgbClr val="379C73"/>
                </a:solidFill>
                <a:latin typeface="Arial Black"/>
                <a:cs typeface="Arial Black"/>
              </a:rPr>
              <a:t>technologieën?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2500">
              <a:latin typeface="Arial Black"/>
              <a:cs typeface="Arial Black"/>
            </a:endParaRPr>
          </a:p>
          <a:p>
            <a:pPr marL="512445" indent="-2927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512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Onafhankelijkheid</a:t>
            </a:r>
            <a:r>
              <a:rPr dirty="0" sz="18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autonomie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bevorderen</a:t>
            </a:r>
            <a:endParaRPr sz="1800">
              <a:latin typeface="Arial"/>
              <a:cs typeface="Arial"/>
            </a:endParaRPr>
          </a:p>
          <a:p>
            <a:pPr marL="512445" indent="-29273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512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Zelfvertrouwen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levenskwaliteit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bevorderen</a:t>
            </a:r>
            <a:endParaRPr sz="1800">
              <a:latin typeface="Arial"/>
              <a:cs typeface="Arial"/>
            </a:endParaRPr>
          </a:p>
          <a:p>
            <a:pPr marL="512445" indent="-29273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Font typeface="Arial"/>
              <a:buChar char="•"/>
              <a:tabLst>
                <a:tab pos="512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Potentiële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risico's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rondom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beheren</a:t>
            </a:r>
            <a:endParaRPr sz="1800">
              <a:latin typeface="Arial"/>
              <a:cs typeface="Arial"/>
            </a:endParaRPr>
          </a:p>
          <a:p>
            <a:pPr marL="512445" indent="-29273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51244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thuis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blijven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wonen</a:t>
            </a:r>
            <a:endParaRPr sz="1800">
              <a:latin typeface="Arial"/>
              <a:cs typeface="Arial"/>
            </a:endParaRPr>
          </a:p>
          <a:p>
            <a:pPr marL="512445" marR="5080" indent="-292735">
              <a:lnSpc>
                <a:spcPct val="130000"/>
              </a:lnSpc>
              <a:buClr>
                <a:srgbClr val="000000"/>
              </a:buClr>
              <a:buFont typeface="Arial"/>
              <a:buChar char="•"/>
              <a:tabLst>
                <a:tab pos="51244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Mantelzorgers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geruststellen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minder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gestrest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voelen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265047"/>
            <a:ext cx="82543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 verschillende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scenario's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veelgebruikte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ondersteunende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technologie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zorgomgevingen: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582358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ondersteunende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65">
                <a:solidFill>
                  <a:srgbClr val="379C73"/>
                </a:solidFill>
              </a:rPr>
              <a:t>technologieën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74370" y="3427984"/>
            <a:ext cx="7322820" cy="141097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719455">
              <a:lnSpc>
                <a:spcPct val="100000"/>
              </a:lnSpc>
              <a:spcBef>
                <a:spcPts val="85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NHS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Forth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Valley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technologie-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ondersteunde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zorg?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vragen:</a:t>
            </a:r>
            <a:endParaRPr sz="1500">
              <a:latin typeface="Arial"/>
              <a:cs typeface="Arial"/>
            </a:endParaRPr>
          </a:p>
          <a:p>
            <a:pPr marL="239395" marR="1179195" indent="-207010">
              <a:lnSpc>
                <a:spcPct val="100000"/>
              </a:lnSpc>
              <a:buChar char="●"/>
              <a:tabLst>
                <a:tab pos="2413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manieren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technologische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oplossingen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volgens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levenskwaliteit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zorgafhankelijke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verbeteren?</a:t>
            </a:r>
            <a:endParaRPr sz="1500">
              <a:latin typeface="Arial"/>
              <a:cs typeface="Arial"/>
            </a:endParaRPr>
          </a:p>
          <a:p>
            <a:pPr marL="239395" indent="-207010">
              <a:lnSpc>
                <a:spcPct val="100000"/>
              </a:lnSpc>
              <a:buChar char="●"/>
              <a:tabLst>
                <a:tab pos="239395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jouw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verlichten?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3783" y="1714500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4545" y="1051941"/>
            <a:ext cx="8056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laat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dementie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helpen.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4545" y="3094101"/>
            <a:ext cx="8216900" cy="179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TSA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technologie-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ondersteunde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dementie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Beantwoord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video:</a:t>
            </a:r>
            <a:endParaRPr sz="1500">
              <a:latin typeface="Arial"/>
              <a:cs typeface="Arial"/>
            </a:endParaRPr>
          </a:p>
          <a:p>
            <a:pPr marL="239395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39395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Welk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gereedschap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Tom?</a:t>
            </a:r>
            <a:endParaRPr sz="1500">
              <a:latin typeface="Arial"/>
              <a:cs typeface="Arial"/>
            </a:endParaRPr>
          </a:p>
          <a:p>
            <a:pPr marL="239395" marR="457834" indent="-207010">
              <a:lnSpc>
                <a:spcPts val="2520"/>
              </a:lnSpc>
              <a:spcBef>
                <a:spcPts val="100"/>
              </a:spcBef>
              <a:buChar char="●"/>
              <a:tabLst>
                <a:tab pos="241300" algn="l"/>
              </a:tabLst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neurologische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aandoeningen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zoals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Alzheimer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veiliger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zelfstandiger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leiden?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545" y="204342"/>
            <a:ext cx="633158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>
                <a:solidFill>
                  <a:srgbClr val="379C73"/>
                </a:solidFill>
              </a:rPr>
              <a:t>VIDEO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Voordelen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ondersteunende</a:t>
            </a:r>
          </a:p>
          <a:p>
            <a:pPr marL="12700">
              <a:lnSpc>
                <a:spcPct val="100000"/>
              </a:lnSpc>
            </a:pPr>
            <a:r>
              <a:rPr dirty="0" spc="-240">
                <a:solidFill>
                  <a:srgbClr val="379C73"/>
                </a:solidFill>
              </a:rPr>
              <a:t>technologieën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mensen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dementie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872739" y="1501139"/>
            <a:ext cx="2719070" cy="1529080"/>
            <a:chOff x="2872739" y="1501139"/>
            <a:chExt cx="2719070" cy="1529080"/>
          </a:xfrm>
        </p:grpSpPr>
        <p:pic>
          <p:nvPicPr>
            <p:cNvPr id="7" name="object 7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5005" y="1777545"/>
              <a:ext cx="885073" cy="897700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2739" y="1501139"/>
              <a:ext cx="2718816" cy="1528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12748"/>
            <a:ext cx="380682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165">
              <a:lnSpc>
                <a:spcPct val="14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noodoproepen Valdetectiesystemen Volgapparatuur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Sensoren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thuis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Automatische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uitschakelapparaten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183" y="351866"/>
            <a:ext cx="63976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Apparaten</a:t>
            </a:r>
            <a:r>
              <a:rPr dirty="0" spc="-40"/>
              <a:t> </a:t>
            </a:r>
            <a:r>
              <a:rPr dirty="0" spc="-175"/>
              <a:t>voor</a:t>
            </a:r>
            <a:r>
              <a:rPr dirty="0" spc="-75"/>
              <a:t> </a:t>
            </a:r>
            <a:r>
              <a:rPr dirty="0" spc="-235"/>
              <a:t>veiligheid</a:t>
            </a:r>
            <a:r>
              <a:rPr dirty="0" spc="-80"/>
              <a:t> </a:t>
            </a:r>
            <a:r>
              <a:rPr dirty="0" spc="-254"/>
              <a:t>en</a:t>
            </a:r>
            <a:r>
              <a:rPr dirty="0" spc="-85"/>
              <a:t> </a:t>
            </a:r>
            <a:r>
              <a:rPr dirty="0" spc="-220"/>
              <a:t>veiliger</a:t>
            </a:r>
            <a:r>
              <a:rPr dirty="0" spc="-85"/>
              <a:t> </a:t>
            </a:r>
            <a:r>
              <a:rPr dirty="0" spc="-145"/>
              <a:t>lopen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Hulpmiddelen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noodoproepen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752" y="1164336"/>
            <a:ext cx="2444496" cy="24444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" y="2708148"/>
            <a:ext cx="1574292" cy="2037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47522" y="1113231"/>
            <a:ext cx="5427980" cy="3476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120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Noodoproephulpmiddelen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eenvoudige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onmiddellijk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nood.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systemen bestaan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basiseenheid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een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noodsysteem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(oproepzender).</a:t>
            </a:r>
            <a:endParaRPr sz="1800">
              <a:latin typeface="Arial"/>
              <a:cs typeface="Arial"/>
            </a:endParaRPr>
          </a:p>
          <a:p>
            <a:pPr marL="1758314" marR="5080">
              <a:lnSpc>
                <a:spcPct val="100000"/>
              </a:lnSpc>
              <a:spcBef>
                <a:spcPts val="45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 meestal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gedragen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polshorloge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halsketting.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geval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(bijv.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val)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noodoproep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drukken.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oproep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 doorgestuurd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alarmcentrale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familielid.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Hulpmiddelen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noodoproepen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0719" y="1357121"/>
            <a:ext cx="6650990" cy="205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noodoproephulp?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wonen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onzeker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voelen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beperkte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mobiliteit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 leeftijd,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ziekte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handicap</a:t>
            </a:r>
            <a:endParaRPr sz="1800">
              <a:latin typeface="Arial"/>
              <a:cs typeface="Arial"/>
            </a:endParaRPr>
          </a:p>
          <a:p>
            <a:pPr algn="ctr" marL="227965" marR="305435" indent="-227965">
              <a:lnSpc>
                <a:spcPct val="100000"/>
              </a:lnSpc>
              <a:spcBef>
                <a:spcPts val="1200"/>
              </a:spcBef>
              <a:buChar char="●"/>
              <a:tabLst>
                <a:tab pos="2279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valrisico,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hart-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vaatproblemen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  <a:p>
            <a:pPr algn="ctr" marR="34607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redenen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bijzonder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hulp.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1353311"/>
            <a:ext cx="1237487" cy="12359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05915" y="2874340"/>
            <a:ext cx="916304" cy="13927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4895" y="3748083"/>
            <a:ext cx="1441666" cy="1109859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9311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Valdetectiesysteem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1239011"/>
            <a:ext cx="3553967" cy="237134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62178" y="988821"/>
            <a:ext cx="7732395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15" marR="33909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Valdetectie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vergelijkbaar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noodoproepsystemen, maar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verder.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stuurt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signaal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alarmcentrale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Hoe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werkt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het?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31115" marR="331152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apparaatje,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verkrijgbaar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horloge,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hanger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riem,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sensor.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snelheid, afstand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richting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geprogrammeerd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gemeenschappelijk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patroon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valpartijen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detecteren: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snelle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neerwaartse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beweging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gevolgd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door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geen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beweging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meer.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Valdetectiesysteem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692" y="1189990"/>
            <a:ext cx="654748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detectiesysteem werkt: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43836" y="3754323"/>
            <a:ext cx="56553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Lifeline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valdetectie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werkt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1279" y="1776983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2543"/>
            <a:ext cx="797242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houdt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zorgtechnologie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eigenlijk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in?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kennismaakt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specifieke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beginnen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oefening: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Leg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eigen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woorden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uit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wat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zorgtechnologie</a:t>
            </a:r>
            <a:r>
              <a:rPr dirty="0" sz="1800" spc="-3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voor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jou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betekent.</a:t>
            </a:r>
            <a:endParaRPr sz="1800">
              <a:latin typeface="Arial"/>
              <a:cs typeface="Arial"/>
            </a:endParaRPr>
          </a:p>
          <a:p>
            <a:pPr marL="381000" marR="471805" indent="-368935">
              <a:lnSpc>
                <a:spcPct val="140000"/>
              </a:lnSpc>
              <a:spcBef>
                <a:spcPts val="5"/>
              </a:spcBef>
              <a:buClr>
                <a:srgbClr val="000000"/>
              </a:buClr>
              <a:buAutoNum type="arabicPeriod"/>
              <a:tabLst>
                <a:tab pos="381000" algn="l"/>
              </a:tabLst>
            </a:pP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Noem</a:t>
            </a:r>
            <a:r>
              <a:rPr dirty="0" sz="1800" spc="-3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drie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voorbeelden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zorgtechnologie</a:t>
            </a:r>
            <a:r>
              <a:rPr dirty="0" sz="1800" spc="-4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beschrijf</a:t>
            </a:r>
            <a:r>
              <a:rPr dirty="0" sz="1800" spc="-1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25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doel</a:t>
            </a:r>
            <a:r>
              <a:rPr dirty="0" sz="1800" spc="-20" b="1" i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379C73"/>
                </a:solidFill>
                <a:latin typeface="Arial"/>
                <a:cs typeface="Arial"/>
              </a:rPr>
              <a:t>ervan.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10387"/>
            <a:ext cx="6139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Oefening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is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zorg?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3077" y="3446712"/>
            <a:ext cx="1525108" cy="1322459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5323" y="3639311"/>
            <a:ext cx="1595627" cy="1504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Volgapparatuur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109598"/>
            <a:ext cx="68319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Traceerapparatuur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locatiebewakingsdiensten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satelliet-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telefoontechnologie 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lokaliseren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ruimtelijk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gedesoriënteerde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(bijv.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dementie).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Hoe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werkt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het?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207645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GPS-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ingebouwd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horloge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smartphone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locatie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gelijkaardig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apparaat.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nauwkeurig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bepaald.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264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Bovendien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verzorger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waarschuwen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bewaakte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bepaald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gebied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verlaat.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Thuissensoren/Monitoring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2859" y="1142187"/>
            <a:ext cx="82918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korte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waarin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gedemonstreerd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thuissensoren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Bob,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mobiliteitsproblemen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kampt,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zelfstandig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blijven wonen</a:t>
            </a:r>
            <a:r>
              <a:rPr dirty="0" sz="1800" spc="-1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3733" y="4036567"/>
            <a:ext cx="8872855" cy="607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Nieuws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National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Science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Foundation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Sensoren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senioren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zelfstandig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wonen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8460" y="205435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Automatische</a:t>
            </a:r>
            <a:r>
              <a:rPr dirty="0" spc="1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uitschakelapparaten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072388"/>
            <a:ext cx="675449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0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bewakingshulpmiddel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elektronische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uitgeschakeld.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kachel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schakelt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temperatuur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kritische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drempel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overschrijdt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nadat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gedefinieerde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verstreken</a:t>
            </a:r>
            <a:r>
              <a:rPr dirty="0" sz="1800" spc="-1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2779" y="3087623"/>
            <a:ext cx="3162299" cy="177241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61639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Geheugensteuntjes</a:t>
            </a:r>
            <a:r>
              <a:rPr dirty="0" spc="-25"/>
              <a:t> </a:t>
            </a:r>
            <a:r>
              <a:rPr dirty="0" spc="-254"/>
              <a:t>en</a:t>
            </a:r>
            <a:r>
              <a:rPr dirty="0" spc="-45"/>
              <a:t> </a:t>
            </a:r>
            <a:r>
              <a:rPr dirty="0" spc="-275"/>
              <a:t>geheugensteuntjes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10260" y="1652142"/>
            <a:ext cx="5667375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33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welke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manier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helpen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slimme</a:t>
            </a:r>
            <a:r>
              <a:rPr dirty="0" sz="3300" spc="-1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systemen</a:t>
            </a:r>
            <a:r>
              <a:rPr dirty="0" sz="3300" spc="-1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uw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klanten bij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het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sorteren, 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organ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dirty="0" sz="3300" spc="5" b="1">
                <a:solidFill>
                  <a:srgbClr val="3E3E3E"/>
                </a:solidFill>
                <a:latin typeface="Arial"/>
                <a:cs typeface="Arial"/>
              </a:rPr>
              <a:t>se</a:t>
            </a:r>
            <a:r>
              <a:rPr dirty="0" sz="3300" spc="-73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217592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17592" sz="900" spc="39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beheren</a:t>
            </a:r>
            <a:r>
              <a:rPr dirty="0" sz="33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van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dagelijkse</a:t>
            </a:r>
            <a:r>
              <a:rPr dirty="0" sz="33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activiteiten?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medicatiebeheer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1450085"/>
            <a:ext cx="536956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22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eenvoudigste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pillenbeheer zijn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bekende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pillendoosjes.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Tegenwoordig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echter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slimme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apparaten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verkrijgbaar.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medicatiebeheer maken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bijvoorbeeld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doseringsinformatie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medicijnen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supplementen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voeren,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herinneringen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te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stellen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houden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pillen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innemen.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Idealiter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gekoppeld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pillen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organizer.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226819"/>
            <a:ext cx="2453640" cy="367741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80238"/>
            <a:ext cx="42341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Smart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Pill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Organiser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1802" y="744092"/>
            <a:ext cx="7595234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pill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organizer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Bluetooth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verbonden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App.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2862347"/>
            <a:ext cx="7742555" cy="191643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ctr" marL="149860">
              <a:lnSpc>
                <a:spcPct val="100000"/>
              </a:lnSpc>
              <a:spcBef>
                <a:spcPts val="110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Zoksi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pillbox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verbinding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Bluetooth?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Wie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volgens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baat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zo'n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technologie?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moeilijk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zo'n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pillenorganiser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gaan?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vaardigheden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mis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je?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Voorbeeldapps:</a:t>
            </a:r>
            <a:endParaRPr sz="1500">
              <a:latin typeface="Arial"/>
              <a:cs typeface="Arial"/>
            </a:endParaRPr>
          </a:p>
          <a:p>
            <a:pPr marL="239395" indent="-207010">
              <a:lnSpc>
                <a:spcPct val="100000"/>
              </a:lnSpc>
              <a:buChar char="●"/>
              <a:tabLst>
                <a:tab pos="239395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Tabletherinnering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Medisafe</a:t>
            </a:r>
            <a:endParaRPr sz="1500">
              <a:latin typeface="Arial"/>
              <a:cs typeface="Arial"/>
            </a:endParaRPr>
          </a:p>
          <a:p>
            <a:pPr marL="239395" indent="-207010">
              <a:lnSpc>
                <a:spcPct val="100000"/>
              </a:lnSpc>
              <a:buChar char="●"/>
              <a:tabLst>
                <a:tab pos="239395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MyMedSchedule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1423" y="121310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62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Automatische</a:t>
            </a:r>
            <a:r>
              <a:rPr dirty="0" spc="1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medicijndispenser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0116" y="1532635"/>
            <a:ext cx="560006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 geavanceerde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90">
                <a:solidFill>
                  <a:srgbClr val="379C73"/>
                </a:solidFill>
                <a:latin typeface="Arial Black"/>
                <a:cs typeface="Arial Black"/>
              </a:rPr>
              <a:t>pillendispensers</a:t>
            </a:r>
            <a:r>
              <a:rPr dirty="0" sz="18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379C73"/>
                </a:solidFill>
                <a:latin typeface="Arial Black"/>
                <a:cs typeface="Arial Black"/>
              </a:rPr>
              <a:t>zijn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80000"/>
              </a:lnSpc>
            </a:pPr>
            <a:r>
              <a:rPr dirty="0" sz="1800" spc="-185">
                <a:solidFill>
                  <a:srgbClr val="379C73"/>
                </a:solidFill>
                <a:latin typeface="Arial Black"/>
                <a:cs typeface="Arial Black"/>
              </a:rPr>
              <a:t>automatische</a:t>
            </a:r>
            <a:r>
              <a:rPr dirty="0" sz="18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 spc="-190">
                <a:solidFill>
                  <a:srgbClr val="379C73"/>
                </a:solidFill>
                <a:latin typeface="Arial Black"/>
                <a:cs typeface="Arial Black"/>
              </a:rPr>
              <a:t>medicatiedispensers.</a:t>
            </a:r>
            <a:r>
              <a:rPr dirty="0" sz="18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vooraf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geladen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medicatie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geprogrammeerd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moment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dienen.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verbonden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meldingen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voortgang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volgen.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1469136"/>
            <a:ext cx="2779776" cy="2779776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0191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Automatische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medicijndispenser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4273" y="889508"/>
            <a:ext cx="80937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"Hero",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thuismedicatiemanager,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werkt: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4273" y="3728725"/>
            <a:ext cx="8039734" cy="972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Bedenk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tijdens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filmpje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wie het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baat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bij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zo'n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automatische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medicatiemanager?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apparaat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iemand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cognitieve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beperkingen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helpen?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85871" y="2563114"/>
            <a:ext cx="23037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Hero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|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Hoe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Hero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 werkt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1864" y="1789176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90842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Herinnering</a:t>
            </a:r>
            <a:r>
              <a:rPr dirty="0" spc="-2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7956" y="1242821"/>
            <a:ext cx="7309484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 Apps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afspraken,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alledaagse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essentiële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onthouden.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7956" y="2724404"/>
            <a:ext cx="5469255" cy="1781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zijn: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25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MinimaLijst: To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Do-lijst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Gestructureerd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schema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730"/>
              </a:spcBef>
              <a:buChar char="●"/>
              <a:tabLst>
                <a:tab pos="2406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klaar!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(gratis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iOS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Android)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7944" y="1610867"/>
            <a:ext cx="3105911" cy="3104387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348424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10">
                <a:solidFill>
                  <a:srgbClr val="FFFFFF"/>
                </a:solidFill>
                <a:latin typeface="Arial Black"/>
                <a:cs typeface="Arial Black"/>
              </a:rPr>
              <a:t>Slimme</a:t>
            </a:r>
            <a:r>
              <a:rPr dirty="0" sz="25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FFFFFF"/>
                </a:solidFill>
                <a:latin typeface="Arial Black"/>
                <a:cs typeface="Arial Black"/>
              </a:rPr>
              <a:t>thuisapparaten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594" y="1785366"/>
            <a:ext cx="449516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33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33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10" b="1">
                <a:solidFill>
                  <a:srgbClr val="3E3E3E"/>
                </a:solidFill>
                <a:latin typeface="Arial"/>
                <a:cs typeface="Arial"/>
              </a:rPr>
              <a:t>slimme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thuisapparaten</a:t>
            </a:r>
            <a:r>
              <a:rPr dirty="0" sz="33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33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1594" y="2791460"/>
            <a:ext cx="228536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3E3E3E"/>
                </a:solidFill>
                <a:latin typeface="Arial"/>
                <a:cs typeface="Arial"/>
              </a:rPr>
              <a:t>werken</a:t>
            </a:r>
            <a:r>
              <a:rPr dirty="0" sz="33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3300" spc="-25" b="1">
                <a:solidFill>
                  <a:srgbClr val="3E3E3E"/>
                </a:solidFill>
                <a:latin typeface="Arial"/>
                <a:cs typeface="Arial"/>
              </a:rPr>
              <a:t>ze?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2024-11-14T13:22:06Z</dcterms:created>
  <dcterms:modified xsi:type="dcterms:W3CDTF">2024-11-14T13:22:06Z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